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3" r:id="rId4"/>
    <p:sldId id="264" r:id="rId5"/>
    <p:sldId id="290" r:id="rId6"/>
    <p:sldId id="265" r:id="rId7"/>
    <p:sldId id="266" r:id="rId8"/>
    <p:sldId id="267" r:id="rId9"/>
    <p:sldId id="289" r:id="rId10"/>
    <p:sldId id="291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C60F0-0369-4F00-A4A2-FFE31DE8EE18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80B6-90B8-4538-AF9E-D926C423C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138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C60F0-0369-4F00-A4A2-FFE31DE8EE18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80B6-90B8-4538-AF9E-D926C423C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970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C60F0-0369-4F00-A4A2-FFE31DE8EE18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80B6-90B8-4538-AF9E-D926C423C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275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C60F0-0369-4F00-A4A2-FFE31DE8EE18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80B6-90B8-4538-AF9E-D926C423C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742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C60F0-0369-4F00-A4A2-FFE31DE8EE18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80B6-90B8-4538-AF9E-D926C423C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66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C60F0-0369-4F00-A4A2-FFE31DE8EE18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80B6-90B8-4538-AF9E-D926C423C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995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C60F0-0369-4F00-A4A2-FFE31DE8EE18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80B6-90B8-4538-AF9E-D926C423C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876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C60F0-0369-4F00-A4A2-FFE31DE8EE18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80B6-90B8-4538-AF9E-D926C423C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793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C60F0-0369-4F00-A4A2-FFE31DE8EE18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80B6-90B8-4538-AF9E-D926C423C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060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C60F0-0369-4F00-A4A2-FFE31DE8EE18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80B6-90B8-4538-AF9E-D926C423C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678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C60F0-0369-4F00-A4A2-FFE31DE8EE18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80B6-90B8-4538-AF9E-D926C423C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23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C60F0-0369-4F00-A4A2-FFE31DE8EE18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E80B6-90B8-4538-AF9E-D926C423C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746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fif"/><Relationship Id="rId2" Type="http://schemas.openxmlformats.org/officeDocument/2006/relationships/hyperlink" Target="https://indico.fnal.gov/event/10555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f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1F1924-E0B9-41E7-AA87-9BDF5991C7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1000"/>
            <a:ext cx="9144000" cy="2667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90FECFF-C2CC-4B79-A2AE-425D996353F3}"/>
              </a:ext>
            </a:extLst>
          </p:cNvPr>
          <p:cNvSpPr txBox="1"/>
          <p:nvPr/>
        </p:nvSpPr>
        <p:spPr>
          <a:xfrm>
            <a:off x="1918741" y="1727860"/>
            <a:ext cx="53065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Welcome and Announcements</a:t>
            </a:r>
          </a:p>
        </p:txBody>
      </p:sp>
    </p:spTree>
    <p:extLst>
      <p:ext uri="{BB962C8B-B14F-4D97-AF65-F5344CB8AC3E}">
        <p14:creationId xmlns:p14="http://schemas.microsoft.com/office/powerpoint/2010/main" val="2316716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EBAB432-A79C-4862-9BF4-EEEBF58787BD}"/>
              </a:ext>
            </a:extLst>
          </p:cNvPr>
          <p:cNvSpPr txBox="1"/>
          <p:nvPr/>
        </p:nvSpPr>
        <p:spPr>
          <a:xfrm>
            <a:off x="-1" y="57321"/>
            <a:ext cx="9144001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Workshops Do Not Emerge from the Vacuum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white"/>
                </a:solidFill>
              </a:rPr>
              <a:t>Many teleconferences with the program committee: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white"/>
                </a:solidFill>
              </a:rPr>
              <a:t>Mariusz </a:t>
            </a:r>
            <a:r>
              <a:rPr lang="en-US" sz="1600" dirty="0" err="1">
                <a:solidFill>
                  <a:prstClr val="white"/>
                </a:solidFill>
              </a:rPr>
              <a:t>Grecki</a:t>
            </a:r>
            <a:r>
              <a:rPr lang="en-US" sz="1600" dirty="0">
                <a:solidFill>
                  <a:prstClr val="white"/>
                </a:solidFill>
              </a:rPr>
              <a:t>, Curt Hovater, Yuriy Pischalnikov, Alex Ratti, Kevin Smith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Thank you to our sponsors!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white"/>
                </a:solidFill>
              </a:rPr>
              <a:t>PI and </a:t>
            </a:r>
            <a:r>
              <a:rPr lang="en-US" sz="1600" dirty="0" err="1">
                <a:solidFill>
                  <a:prstClr val="white"/>
                </a:solidFill>
              </a:rPr>
              <a:t>Phytron</a:t>
            </a:r>
            <a:r>
              <a:rPr lang="en-US" sz="1600" dirty="0">
                <a:solidFill>
                  <a:prstClr val="white"/>
                </a:solidFill>
              </a:rPr>
              <a:t> – please visit their tables just outside the conference room.</a:t>
            </a:r>
          </a:p>
          <a:p>
            <a:pPr lvl="1">
              <a:defRPr/>
            </a:pPr>
            <a:endParaRPr lang="en-US" sz="1600" dirty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white"/>
                </a:solidFill>
              </a:rPr>
              <a:t>A special thank you to the Session 1 speakers for helping to develop the opening session (via still more teleconferences) and putting in the work to produce the presentations.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white"/>
                </a:solidFill>
              </a:rPr>
              <a:t>More thanks to the session conveners for agreeing to the thankless task of keeping the presenters on time (and under budget).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prstClr val="whit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white"/>
                </a:solidFill>
              </a:rPr>
              <a:t>And of course thanks to the behind the scenes players who make the workshop happen.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white"/>
                </a:solidFill>
              </a:rPr>
              <a:t>Anna Petway, Bryan Callaghan, Christine Meyer, Christina Blas-Cruz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7A5AB2-8FC8-46A1-8DD2-4EA3383F3A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1000"/>
            <a:ext cx="9144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359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7A5AB2-8FC8-46A1-8DD2-4EA3383F3A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1000"/>
            <a:ext cx="9144000" cy="2667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9F2675-A758-458E-9A82-2B8E351C6F21}"/>
              </a:ext>
            </a:extLst>
          </p:cNvPr>
          <p:cNvSpPr txBox="1"/>
          <p:nvPr/>
        </p:nvSpPr>
        <p:spPr>
          <a:xfrm>
            <a:off x="-1" y="1097340"/>
            <a:ext cx="91440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Welcome to New York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&amp;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Welcome to Brooklyn!</a:t>
            </a:r>
          </a:p>
        </p:txBody>
      </p:sp>
    </p:spTree>
    <p:extLst>
      <p:ext uri="{BB962C8B-B14F-4D97-AF65-F5344CB8AC3E}">
        <p14:creationId xmlns:p14="http://schemas.microsoft.com/office/powerpoint/2010/main" val="3874005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1F1924-E0B9-41E7-AA87-9BDF5991C7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1000"/>
            <a:ext cx="9144000" cy="2667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90FECFF-C2CC-4B79-A2AE-425D996353F3}"/>
              </a:ext>
            </a:extLst>
          </p:cNvPr>
          <p:cNvSpPr txBox="1"/>
          <p:nvPr/>
        </p:nvSpPr>
        <p:spPr>
          <a:xfrm>
            <a:off x="1621425" y="608306"/>
            <a:ext cx="587692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Questions or Concerns?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>
              <a:solidFill>
                <a:prstClr val="white"/>
              </a:solidFill>
              <a:latin typeface="Calibri" panose="020F0502020204030204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Contact the Workshop Organizers:</a:t>
            </a:r>
          </a:p>
          <a:p>
            <a:pPr algn="ctr">
              <a:defRPr/>
            </a:pPr>
            <a:r>
              <a:rPr lang="en-US" sz="2400" dirty="0">
                <a:solidFill>
                  <a:prstClr val="white"/>
                </a:solidFill>
              </a:rPr>
              <a:t>Curt </a:t>
            </a:r>
            <a:r>
              <a:rPr lang="en-US" sz="2400" dirty="0" err="1">
                <a:solidFill>
                  <a:prstClr val="white"/>
                </a:solidFill>
              </a:rPr>
              <a:t>Hovater</a:t>
            </a:r>
            <a:r>
              <a:rPr lang="en-US" sz="2400" dirty="0">
                <a:solidFill>
                  <a:prstClr val="white"/>
                </a:solidFill>
              </a:rPr>
              <a:t> (hovater@jlab.org)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Kevin Smith (ksmith@bnl.gov)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Anna Petway (petway@bnl.gov)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Christine Meyer (cmeyer@bnl.gov)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7302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543361-DFC1-47F6-AE2E-23F2B8485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005" y="1170059"/>
            <a:ext cx="7131761" cy="54652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BAB432-A79C-4862-9BF4-EEEBF58787BD}"/>
              </a:ext>
            </a:extLst>
          </p:cNvPr>
          <p:cNvSpPr txBox="1"/>
          <p:nvPr/>
        </p:nvSpPr>
        <p:spPr>
          <a:xfrm>
            <a:off x="249767" y="57321"/>
            <a:ext cx="874624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Where you are – one small corner of NYC.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Very easy to walk across the iconic Brooklyn Bridge.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6083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EBAB432-A79C-4862-9BF4-EEEBF58787BD}"/>
              </a:ext>
            </a:extLst>
          </p:cNvPr>
          <p:cNvSpPr txBox="1"/>
          <p:nvPr/>
        </p:nvSpPr>
        <p:spPr>
          <a:xfrm>
            <a:off x="-1" y="57321"/>
            <a:ext cx="914400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Where you are – one small corner of NYC.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Very easy to walk across the iconic Brooklyn Bridge.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white"/>
                </a:solidFill>
                <a:latin typeface="Calibri" panose="020F0502020204030204"/>
              </a:rPr>
              <a:t>Beautiful views when the weather cooperates.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prstClr val="white"/>
              </a:solidFill>
              <a:latin typeface="Calibri" panose="020F0502020204030204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you choose to walk across the bridge, be aware that bicycle riders defend their designated lanes with a combination of bells, distinct New York idioms and the specific application of momentum and inertia.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Get out in the evening (and hopefully this weekend) and wander around NYC.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Subways will get you almost anywhere, but can be confusing for newcomers.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Taxis, Uber and Lyft are easier.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7A5AB2-8FC8-46A1-8DD2-4EA3383F3A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1000"/>
            <a:ext cx="9144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430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EBAB432-A79C-4862-9BF4-EEEBF58787BD}"/>
              </a:ext>
            </a:extLst>
          </p:cNvPr>
          <p:cNvSpPr txBox="1"/>
          <p:nvPr/>
        </p:nvSpPr>
        <p:spPr>
          <a:xfrm>
            <a:off x="-1" y="57321"/>
            <a:ext cx="914400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the Beginning …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There was the First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Microphonics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Workshop</a:t>
            </a:r>
          </a:p>
          <a:p>
            <a:pPr marL="971550" lvl="1" indent="-5143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white"/>
                </a:solidFill>
                <a:latin typeface="Calibri" panose="020F0502020204030204"/>
              </a:rPr>
              <a:t>Fermilab, October 2015</a:t>
            </a:r>
          </a:p>
          <a:p>
            <a:pPr marL="971550" lvl="1" indent="-5143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bg1"/>
                </a:solidFill>
                <a:hlinkClick r:id="rId2"/>
              </a:rPr>
              <a:t>https://indico.fnal.gov/event/10555/</a:t>
            </a:r>
            <a:endParaRPr lang="en-US" sz="2000" dirty="0">
              <a:solidFill>
                <a:schemeClr val="bg1"/>
              </a:solidFill>
            </a:endParaRPr>
          </a:p>
          <a:p>
            <a:pPr marL="971550" lvl="1" indent="-5143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white"/>
                </a:solidFill>
                <a:latin typeface="Calibri" panose="020F0502020204030204"/>
              </a:rPr>
              <a:t>Jeremiah Holzbauer, Yuriy Pischalnikov, Warren </a:t>
            </a:r>
            <a:r>
              <a:rPr lang="en-US" sz="2000" dirty="0" err="1">
                <a:solidFill>
                  <a:prstClr val="white"/>
                </a:solidFill>
                <a:latin typeface="Calibri" panose="020F0502020204030204"/>
              </a:rPr>
              <a:t>Schappert</a:t>
            </a:r>
            <a:endParaRPr lang="en-US" sz="200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7A5AB2-8FC8-46A1-8DD2-4EA3383F3A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1000"/>
            <a:ext cx="9144000" cy="2667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A994E89-3C27-4AC4-8843-41EC36104B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499" y="2550311"/>
            <a:ext cx="7239000" cy="155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477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EBAB432-A79C-4862-9BF4-EEEBF58787BD}"/>
              </a:ext>
            </a:extLst>
          </p:cNvPr>
          <p:cNvSpPr txBox="1"/>
          <p:nvPr/>
        </p:nvSpPr>
        <p:spPr>
          <a:xfrm>
            <a:off x="-1" y="57321"/>
            <a:ext cx="9144001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Basics:</a:t>
            </a:r>
          </a:p>
          <a:p>
            <a:pPr marL="514350" marR="0" lvl="0" indent="-5143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lang="en-US" sz="1400" dirty="0">
              <a:solidFill>
                <a:prstClr val="white"/>
              </a:solidFill>
              <a:latin typeface="Calibri" panose="020F0502020204030204"/>
            </a:endParaRPr>
          </a:p>
          <a:p>
            <a:pPr marL="514350" marR="0" lvl="0" indent="-5143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white"/>
                </a:solidFill>
                <a:latin typeface="Calibri" panose="020F0502020204030204"/>
              </a:rPr>
              <a:t>Workshop sessions are all held in this room (Dumbo – Navy Yard). There are no parallel sessions.</a:t>
            </a:r>
          </a:p>
          <a:p>
            <a:pPr marL="514350" marR="0" lvl="0" indent="-5143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dirty="0">
              <a:solidFill>
                <a:prstClr val="white"/>
              </a:solidFill>
              <a:latin typeface="Calibri" panose="020F0502020204030204"/>
            </a:endParaRPr>
          </a:p>
          <a:p>
            <a:pPr marL="514350" marR="0" lvl="0" indent="-5143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white"/>
                </a:solidFill>
                <a:latin typeface="Calibri" panose="020F0502020204030204"/>
              </a:rPr>
              <a:t>Attendees are “on their own” for breakfast, lunch and dinner. We want attendees to socialize.</a:t>
            </a:r>
          </a:p>
          <a:p>
            <a:pPr marL="514350" marR="0" lvl="0" indent="-5143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dirty="0">
              <a:solidFill>
                <a:prstClr val="white"/>
              </a:solidFill>
              <a:latin typeface="Calibri" panose="020F0502020204030204"/>
            </a:endParaRPr>
          </a:p>
          <a:p>
            <a:pPr marL="514350" marR="0" lvl="0" indent="-5143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white"/>
                </a:solidFill>
                <a:latin typeface="Calibri" panose="020F0502020204030204"/>
              </a:rPr>
              <a:t>There are two 30 minute coffee breaks each day. They are long to encourage conversation and interaction  - develop topics for Q &amp; A.</a:t>
            </a:r>
          </a:p>
          <a:p>
            <a:pPr marL="514350" marR="0" lvl="0" indent="-5143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dirty="0">
              <a:solidFill>
                <a:prstClr val="white"/>
              </a:solidFill>
              <a:latin typeface="Calibri" panose="020F0502020204030204"/>
            </a:endParaRPr>
          </a:p>
          <a:p>
            <a:pPr marL="514350" marR="0" lvl="0" indent="-5143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white"/>
                </a:solidFill>
                <a:latin typeface="Calibri" panose="020F0502020204030204"/>
              </a:rPr>
              <a:t>There are Day 2 “Open Q &amp; A” sessions.  Feel free to suggest a topic for discussion.</a:t>
            </a:r>
          </a:p>
          <a:p>
            <a:pPr marL="514350" marR="0" lvl="0" indent="-51435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7A5AB2-8FC8-46A1-8DD2-4EA3383F3A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1000"/>
            <a:ext cx="9144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008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EBAB432-A79C-4862-9BF4-EEEBF58787BD}"/>
              </a:ext>
            </a:extLst>
          </p:cNvPr>
          <p:cNvSpPr txBox="1"/>
          <p:nvPr/>
        </p:nvSpPr>
        <p:spPr>
          <a:xfrm>
            <a:off x="-1" y="57321"/>
            <a:ext cx="9144001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Workshop Motivation and Goals: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Bring together a diverse group of experts spanning the key disciplines critical to the design and operation of SRF cavities and cryomodules.</a:t>
            </a:r>
            <a:endParaRPr lang="en-US" dirty="0">
              <a:solidFill>
                <a:prstClr val="white"/>
              </a:solidFill>
              <a:latin typeface="Calibri" panose="020F0502020204030204"/>
            </a:endParaRPr>
          </a:p>
          <a:p>
            <a:pPr marL="285750" marR="0" lvl="0" indent="-2857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Provide a basis for understanding the technologies and constraints which drive critical engineering decisions – and which illustrate the importance of a tightly integrated, cross discipline effort that starts at the earliest practical point in a project.</a:t>
            </a:r>
          </a:p>
          <a:p>
            <a:pPr marL="285750" marR="0" lvl="0" indent="-2857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Identify the key microphonic and detuning issues experienced in facilities currently operation, and lessons learned which can inform the design and installation of those under construction and being proposed.</a:t>
            </a:r>
          </a:p>
          <a:p>
            <a:pPr marL="285750" marR="0" lvl="0" indent="-2857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 the latest developments with the overall goal of producing quiet cryomodules, addressing noise via techniques ranging </a:t>
            </a:r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from simple passive methods to advanced active compensation techniques.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7A5AB2-8FC8-46A1-8DD2-4EA3383F3A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1000"/>
            <a:ext cx="9144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104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EBAB432-A79C-4862-9BF4-EEEBF58787BD}"/>
              </a:ext>
            </a:extLst>
          </p:cNvPr>
          <p:cNvSpPr txBox="1"/>
          <p:nvPr/>
        </p:nvSpPr>
        <p:spPr>
          <a:xfrm>
            <a:off x="-1" y="57321"/>
            <a:ext cx="91440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Workshop Motivation and Goals:</a:t>
            </a: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this end, we encourage: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white"/>
                </a:solidFill>
                <a:latin typeface="Calibri" panose="020F0502020204030204"/>
              </a:rPr>
              <a:t>Active participation from all.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white"/>
                </a:solidFill>
                <a:latin typeface="Calibri" panose="020F0502020204030204"/>
              </a:rPr>
              <a:t>Everyone has something to contribute.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white"/>
                </a:solidFill>
                <a:latin typeface="Calibri" panose="020F0502020204030204"/>
              </a:rPr>
              <a:t>Everyone has something to learn.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Open</a:t>
            </a:r>
            <a:r>
              <a:rPr lang="en-US" sz="2000" dirty="0">
                <a:solidFill>
                  <a:prstClr val="white"/>
                </a:solidFill>
                <a:latin typeface="Calibri" panose="020F0502020204030204"/>
              </a:rPr>
              <a:t>,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honest (and civil) discussions of real experiences.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Exchange of ideas and experiences within the sessions and outside of them.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white"/>
                </a:solidFill>
                <a:latin typeface="Calibri" panose="020F0502020204030204"/>
              </a:rPr>
              <a:t>The workshop will be what we all make it.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7A5AB2-8FC8-46A1-8DD2-4EA3383F3A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1000"/>
            <a:ext cx="9144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360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EBAB432-A79C-4862-9BF4-EEEBF58787BD}"/>
              </a:ext>
            </a:extLst>
          </p:cNvPr>
          <p:cNvSpPr txBox="1"/>
          <p:nvPr/>
        </p:nvSpPr>
        <p:spPr>
          <a:xfrm>
            <a:off x="-1" y="57321"/>
            <a:ext cx="9144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 Roads Lead to Resonance Control …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9B5336E-13AE-46BA-AE2A-22F16F4D74EC}"/>
              </a:ext>
            </a:extLst>
          </p:cNvPr>
          <p:cNvCxnSpPr>
            <a:cxnSpLocks/>
          </p:cNvCxnSpPr>
          <p:nvPr/>
        </p:nvCxnSpPr>
        <p:spPr>
          <a:xfrm>
            <a:off x="770815" y="1851471"/>
            <a:ext cx="2516489" cy="0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0449B2A9-8BCC-4C92-800C-EA88FE9A9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3425" y="1933969"/>
            <a:ext cx="2152395" cy="1209372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9843BCC-C830-40D2-990C-498BC6D844E6}"/>
              </a:ext>
            </a:extLst>
          </p:cNvPr>
          <p:cNvCxnSpPr>
            <a:cxnSpLocks/>
          </p:cNvCxnSpPr>
          <p:nvPr/>
        </p:nvCxnSpPr>
        <p:spPr>
          <a:xfrm flipV="1">
            <a:off x="3287305" y="642097"/>
            <a:ext cx="0" cy="1209374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A995AE0-A7B0-4968-9547-F665D38D73C1}"/>
              </a:ext>
            </a:extLst>
          </p:cNvPr>
          <p:cNvCxnSpPr>
            <a:cxnSpLocks/>
          </p:cNvCxnSpPr>
          <p:nvPr/>
        </p:nvCxnSpPr>
        <p:spPr>
          <a:xfrm>
            <a:off x="770812" y="2461950"/>
            <a:ext cx="245603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CE7B4C7-139D-4660-8505-1E789473BDA9}"/>
              </a:ext>
            </a:extLst>
          </p:cNvPr>
          <p:cNvCxnSpPr>
            <a:cxnSpLocks/>
          </p:cNvCxnSpPr>
          <p:nvPr/>
        </p:nvCxnSpPr>
        <p:spPr>
          <a:xfrm>
            <a:off x="770810" y="2537520"/>
            <a:ext cx="245603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E3F5EBC-310D-45A7-AE5B-F197BF840AD5}"/>
              </a:ext>
            </a:extLst>
          </p:cNvPr>
          <p:cNvCxnSpPr>
            <a:cxnSpLocks/>
          </p:cNvCxnSpPr>
          <p:nvPr/>
        </p:nvCxnSpPr>
        <p:spPr>
          <a:xfrm>
            <a:off x="770810" y="3213993"/>
            <a:ext cx="2516489" cy="0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ACA8DBA-960A-4F24-A7A6-B187C3D66DE6}"/>
              </a:ext>
            </a:extLst>
          </p:cNvPr>
          <p:cNvCxnSpPr>
            <a:cxnSpLocks/>
          </p:cNvCxnSpPr>
          <p:nvPr/>
        </p:nvCxnSpPr>
        <p:spPr>
          <a:xfrm flipV="1">
            <a:off x="4404333" y="642097"/>
            <a:ext cx="0" cy="111113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F44672D-C989-4BF1-8F32-5302CA95C8BE}"/>
              </a:ext>
            </a:extLst>
          </p:cNvPr>
          <p:cNvCxnSpPr>
            <a:cxnSpLocks/>
          </p:cNvCxnSpPr>
          <p:nvPr/>
        </p:nvCxnSpPr>
        <p:spPr>
          <a:xfrm flipV="1">
            <a:off x="5585234" y="642096"/>
            <a:ext cx="0" cy="1209374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CCD9F4D-85EA-4416-B1BB-93BF889F61CB}"/>
              </a:ext>
            </a:extLst>
          </p:cNvPr>
          <p:cNvCxnSpPr>
            <a:cxnSpLocks/>
          </p:cNvCxnSpPr>
          <p:nvPr/>
        </p:nvCxnSpPr>
        <p:spPr>
          <a:xfrm>
            <a:off x="5585234" y="1851470"/>
            <a:ext cx="2444403" cy="0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58F55E4-4AB7-4811-ACF4-D40B8C8DB864}"/>
              </a:ext>
            </a:extLst>
          </p:cNvPr>
          <p:cNvCxnSpPr>
            <a:cxnSpLocks/>
          </p:cNvCxnSpPr>
          <p:nvPr/>
        </p:nvCxnSpPr>
        <p:spPr>
          <a:xfrm flipV="1">
            <a:off x="3287300" y="3213993"/>
            <a:ext cx="0" cy="977007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27634EB-127B-4FC5-9747-A4D40C196034}"/>
              </a:ext>
            </a:extLst>
          </p:cNvPr>
          <p:cNvCxnSpPr>
            <a:cxnSpLocks/>
          </p:cNvCxnSpPr>
          <p:nvPr/>
        </p:nvCxnSpPr>
        <p:spPr>
          <a:xfrm>
            <a:off x="5603828" y="3216643"/>
            <a:ext cx="2448481" cy="0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D620083-7F6E-4EB2-9B22-29BACBB8C597}"/>
              </a:ext>
            </a:extLst>
          </p:cNvPr>
          <p:cNvCxnSpPr>
            <a:cxnSpLocks/>
          </p:cNvCxnSpPr>
          <p:nvPr/>
        </p:nvCxnSpPr>
        <p:spPr>
          <a:xfrm flipV="1">
            <a:off x="5603828" y="3227218"/>
            <a:ext cx="0" cy="963782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BC0C9A9-2E40-4B90-A996-F439CE63B0DB}"/>
              </a:ext>
            </a:extLst>
          </p:cNvPr>
          <p:cNvCxnSpPr>
            <a:cxnSpLocks/>
          </p:cNvCxnSpPr>
          <p:nvPr/>
        </p:nvCxnSpPr>
        <p:spPr>
          <a:xfrm>
            <a:off x="5667769" y="2461950"/>
            <a:ext cx="236186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EBE2DAD-A126-4570-8A2D-B29325EA54F3}"/>
              </a:ext>
            </a:extLst>
          </p:cNvPr>
          <p:cNvCxnSpPr>
            <a:cxnSpLocks/>
          </p:cNvCxnSpPr>
          <p:nvPr/>
        </p:nvCxnSpPr>
        <p:spPr>
          <a:xfrm>
            <a:off x="5667769" y="2537520"/>
            <a:ext cx="236186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27682F5F-49F2-42DC-A617-543259B31E45}"/>
              </a:ext>
            </a:extLst>
          </p:cNvPr>
          <p:cNvCxnSpPr>
            <a:cxnSpLocks/>
          </p:cNvCxnSpPr>
          <p:nvPr/>
        </p:nvCxnSpPr>
        <p:spPr>
          <a:xfrm flipV="1">
            <a:off x="4473679" y="642096"/>
            <a:ext cx="0" cy="111113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39FBFCBD-B677-42D1-8998-A40E8756EE44}"/>
              </a:ext>
            </a:extLst>
          </p:cNvPr>
          <p:cNvCxnSpPr>
            <a:cxnSpLocks/>
          </p:cNvCxnSpPr>
          <p:nvPr/>
        </p:nvCxnSpPr>
        <p:spPr>
          <a:xfrm flipV="1">
            <a:off x="4404333" y="3300280"/>
            <a:ext cx="0" cy="111113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535BF35C-E319-4D0E-9396-51CA866068A5}"/>
              </a:ext>
            </a:extLst>
          </p:cNvPr>
          <p:cNvCxnSpPr>
            <a:cxnSpLocks/>
          </p:cNvCxnSpPr>
          <p:nvPr/>
        </p:nvCxnSpPr>
        <p:spPr>
          <a:xfrm flipV="1">
            <a:off x="4473679" y="3300279"/>
            <a:ext cx="0" cy="111113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ED7A5AB2-8FC8-46A1-8DD2-4EA3383F3A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1000"/>
            <a:ext cx="9144000" cy="2667000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57B32132-C340-4ED6-8079-9571933FBE7C}"/>
              </a:ext>
            </a:extLst>
          </p:cNvPr>
          <p:cNvSpPr txBox="1"/>
          <p:nvPr/>
        </p:nvSpPr>
        <p:spPr>
          <a:xfrm>
            <a:off x="891054" y="1001157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Accelerator Physics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8BF5DA3-9A57-4487-A6E1-D49E60FC0C80}"/>
              </a:ext>
            </a:extLst>
          </p:cNvPr>
          <p:cNvSpPr txBox="1"/>
          <p:nvPr/>
        </p:nvSpPr>
        <p:spPr>
          <a:xfrm>
            <a:off x="5915958" y="987682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Cryo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Engineering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44A2830-FCB7-4974-84A0-872B04E98CAE}"/>
              </a:ext>
            </a:extLst>
          </p:cNvPr>
          <p:cNvSpPr txBox="1"/>
          <p:nvPr/>
        </p:nvSpPr>
        <p:spPr>
          <a:xfrm>
            <a:off x="5825237" y="3533711"/>
            <a:ext cx="264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Mechanical Engineering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24F36266-D2D3-472B-8132-76FDB229CAB2}"/>
              </a:ext>
            </a:extLst>
          </p:cNvPr>
          <p:cNvSpPr txBox="1"/>
          <p:nvPr/>
        </p:nvSpPr>
        <p:spPr>
          <a:xfrm>
            <a:off x="1292910" y="3533711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LLRF Controls</a:t>
            </a:r>
          </a:p>
        </p:txBody>
      </p:sp>
    </p:spTree>
    <p:extLst>
      <p:ext uri="{BB962C8B-B14F-4D97-AF65-F5344CB8AC3E}">
        <p14:creationId xmlns:p14="http://schemas.microsoft.com/office/powerpoint/2010/main" val="1029877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FFFF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1161</TotalTime>
  <Words>640</Words>
  <Application>Microsoft Office PowerPoint</Application>
  <PresentationFormat>On-screen Show (4:3)</PresentationFormat>
  <Paragraphs>73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Smith, Kevin S</dc:creator>
  <cp:lastModifiedBy>Smith, Kevin S</cp:lastModifiedBy>
  <cp:revision>39</cp:revision>
  <dcterms:created xsi:type="dcterms:W3CDTF">2018-10-22T17:25:33Z</dcterms:created>
  <dcterms:modified xsi:type="dcterms:W3CDTF">2018-10-25T11:31:17Z</dcterms:modified>
</cp:coreProperties>
</file>