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5" r:id="rId3"/>
    <p:sldId id="296" r:id="rId4"/>
    <p:sldId id="261" r:id="rId5"/>
    <p:sldId id="290" r:id="rId6"/>
    <p:sldId id="300" r:id="rId7"/>
    <p:sldId id="297" r:id="rId8"/>
    <p:sldId id="298" r:id="rId9"/>
    <p:sldId id="299" r:id="rId10"/>
    <p:sldId id="266" r:id="rId11"/>
    <p:sldId id="289" r:id="rId12"/>
    <p:sldId id="268" r:id="rId13"/>
    <p:sldId id="291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27" autoAdjust="0"/>
    <p:restoredTop sz="94660"/>
  </p:normalViewPr>
  <p:slideViewPr>
    <p:cSldViewPr snapToGrid="0">
      <p:cViewPr>
        <p:scale>
          <a:sx n="70" d="100"/>
          <a:sy n="70" d="100"/>
        </p:scale>
        <p:origin x="-1646" y="-4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en-US" sz="2400"/>
              <a:t>Session Questions by Institute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Sheet1!$A$4:$A$19</c:f>
              <c:strCache>
                <c:ptCount val="16"/>
                <c:pt idx="0">
                  <c:v>FNAL</c:v>
                </c:pt>
                <c:pt idx="1">
                  <c:v>DESY</c:v>
                </c:pt>
                <c:pt idx="2">
                  <c:v>HZB</c:v>
                </c:pt>
                <c:pt idx="3">
                  <c:v>FRIB</c:v>
                </c:pt>
                <c:pt idx="4">
                  <c:v>ANL</c:v>
                </c:pt>
                <c:pt idx="5">
                  <c:v>BNL</c:v>
                </c:pt>
                <c:pt idx="6">
                  <c:v>CERN</c:v>
                </c:pt>
                <c:pt idx="7">
                  <c:v>JLAB</c:v>
                </c:pt>
                <c:pt idx="8">
                  <c:v>LUT</c:v>
                </c:pt>
                <c:pt idx="9">
                  <c:v>TRIUMF</c:v>
                </c:pt>
                <c:pt idx="10">
                  <c:v>CORNELL</c:v>
                </c:pt>
                <c:pt idx="11">
                  <c:v>KEK</c:v>
                </c:pt>
                <c:pt idx="12">
                  <c:v>LBNL</c:v>
                </c:pt>
                <c:pt idx="13">
                  <c:v>RISP</c:v>
                </c:pt>
                <c:pt idx="14">
                  <c:v>SHINE</c:v>
                </c:pt>
                <c:pt idx="15">
                  <c:v>SSRF</c:v>
                </c:pt>
              </c:strCache>
            </c:strRef>
          </c:cat>
          <c:val>
            <c:numRef>
              <c:f>Sheet1!$B$4:$B$19</c:f>
              <c:numCache>
                <c:formatCode>General</c:formatCode>
                <c:ptCount val="16"/>
                <c:pt idx="0">
                  <c:v>6</c:v>
                </c:pt>
                <c:pt idx="1">
                  <c:v>6</c:v>
                </c:pt>
                <c:pt idx="2">
                  <c:v>7</c:v>
                </c:pt>
                <c:pt idx="3">
                  <c:v>3</c:v>
                </c:pt>
                <c:pt idx="4">
                  <c:v>3</c:v>
                </c:pt>
                <c:pt idx="5">
                  <c:v>5</c:v>
                </c:pt>
                <c:pt idx="6">
                  <c:v>3</c:v>
                </c:pt>
                <c:pt idx="7">
                  <c:v>63</c:v>
                </c:pt>
                <c:pt idx="8">
                  <c:v>2</c:v>
                </c:pt>
                <c:pt idx="9">
                  <c:v>2</c:v>
                </c:pt>
                <c:pt idx="10">
                  <c:v>3</c:v>
                </c:pt>
                <c:pt idx="11">
                  <c:v>1</c:v>
                </c:pt>
                <c:pt idx="12">
                  <c:v>5</c:v>
                </c:pt>
                <c:pt idx="13">
                  <c:v>1</c:v>
                </c:pt>
                <c:pt idx="14">
                  <c:v>1</c:v>
                </c:pt>
                <c:pt idx="15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5566592"/>
        <c:axId val="65568128"/>
      </c:barChart>
      <c:catAx>
        <c:axId val="6556659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65568128"/>
        <c:crosses val="autoZero"/>
        <c:auto val="1"/>
        <c:lblAlgn val="ctr"/>
        <c:lblOffset val="100"/>
        <c:noMultiLvlLbl val="0"/>
      </c:catAx>
      <c:valAx>
        <c:axId val="655681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5566592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>
          <a:solidFill>
            <a:srgbClr val="FF0000"/>
          </a:solidFill>
        </a:defRPr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0.51858</cdr:x>
      <cdr:y>0.19142</cdr:y>
    </cdr:from>
    <cdr:to>
      <cdr:x>0.76414</cdr:x>
      <cdr:y>0.39976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494314" y="840107"/>
          <a:ext cx="1654628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000" b="1" dirty="0" smtClean="0"/>
            <a:t>Possible TPO?</a:t>
          </a:r>
          <a:endParaRPr lang="en-US" sz="2000" b="1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C60F0-0369-4F00-A4A2-FFE31DE8EE18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E80B6-90B8-4538-AF9E-D926C423C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138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C60F0-0369-4F00-A4A2-FFE31DE8EE18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E80B6-90B8-4538-AF9E-D926C423C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970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C60F0-0369-4F00-A4A2-FFE31DE8EE18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E80B6-90B8-4538-AF9E-D926C423C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275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C60F0-0369-4F00-A4A2-FFE31DE8EE18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E80B6-90B8-4538-AF9E-D926C423C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742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C60F0-0369-4F00-A4A2-FFE31DE8EE18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E80B6-90B8-4538-AF9E-D926C423C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566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C60F0-0369-4F00-A4A2-FFE31DE8EE18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E80B6-90B8-4538-AF9E-D926C423C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995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C60F0-0369-4F00-A4A2-FFE31DE8EE18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E80B6-90B8-4538-AF9E-D926C423C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876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C60F0-0369-4F00-A4A2-FFE31DE8EE18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E80B6-90B8-4538-AF9E-D926C423C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793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C60F0-0369-4F00-A4A2-FFE31DE8EE18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E80B6-90B8-4538-AF9E-D926C423C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060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C60F0-0369-4F00-A4A2-FFE31DE8EE18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E80B6-90B8-4538-AF9E-D926C423C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678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C60F0-0369-4F00-A4A2-FFE31DE8EE18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E80B6-90B8-4538-AF9E-D926C423C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23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0C60F0-0369-4F00-A4A2-FFE31DE8EE18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1E80B6-90B8-4538-AF9E-D926C423C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746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emf"/><Relationship Id="rId5" Type="http://schemas.openxmlformats.org/officeDocument/2006/relationships/image" Target="../media/image15.png"/><Relationship Id="rId4" Type="http://schemas.openxmlformats.org/officeDocument/2006/relationships/image" Target="../media/image1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B1F1924-E0B9-41E7-AA87-9BDF5991C7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1000"/>
            <a:ext cx="9144000" cy="2667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90FECFF-C2CC-4B79-A2AE-425D996353F3}"/>
              </a:ext>
            </a:extLst>
          </p:cNvPr>
          <p:cNvSpPr txBox="1"/>
          <p:nvPr/>
        </p:nvSpPr>
        <p:spPr>
          <a:xfrm>
            <a:off x="2214844" y="1727860"/>
            <a:ext cx="471430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Summary Close Out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7168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EBAB432-A79C-4862-9BF4-EEEBF58787BD}"/>
              </a:ext>
            </a:extLst>
          </p:cNvPr>
          <p:cNvSpPr txBox="1"/>
          <p:nvPr/>
        </p:nvSpPr>
        <p:spPr>
          <a:xfrm>
            <a:off x="-1" y="57321"/>
            <a:ext cx="9144001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The Workshop Motivation and Goals:</a:t>
            </a:r>
          </a:p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  <a:p>
            <a:pPr marL="285750" marR="0" lvl="0" indent="-28575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Bring together a diverse group of experts spanning the key disciplines critical to the design and operation of SRF cavities and cryomodules.</a:t>
            </a:r>
            <a:endParaRPr lang="en-US" sz="2400" dirty="0">
              <a:solidFill>
                <a:prstClr val="white"/>
              </a:solidFill>
              <a:latin typeface="Calibri" panose="020F0502020204030204"/>
            </a:endParaRPr>
          </a:p>
          <a:p>
            <a:pPr marL="285750" marR="0" lvl="0" indent="-28575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Provide a basis for understanding the technologies and constraints which drive critical engineering decisions – and which illustrate the importance of a tightly integrated, cross discipline effort that starts at the earliest practical point in a project.</a:t>
            </a:r>
          </a:p>
          <a:p>
            <a:pPr marL="285750" marR="0" lvl="0" indent="-28575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prstClr val="white"/>
                </a:solidFill>
                <a:latin typeface="Calibri" panose="020F0502020204030204"/>
              </a:rPr>
              <a:t>Identify the key microphonic and detuning issues experienced in facilities currently operation, and lessons learned which can inform the design and installation of those under construction and being proposed.</a:t>
            </a:r>
          </a:p>
          <a:p>
            <a:pPr marL="285750" marR="0" lvl="0" indent="-28575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Present the latest developments with the overall goal of producing quiet cryomodules, addressing noise via techniques ranging </a:t>
            </a:r>
            <a:r>
              <a:rPr lang="en-US" sz="2400" dirty="0">
                <a:solidFill>
                  <a:prstClr val="white"/>
                </a:solidFill>
                <a:latin typeface="Calibri" panose="020F0502020204030204"/>
              </a:rPr>
              <a:t>from simple passive methods to advanced active compensation techniques</a:t>
            </a:r>
            <a:r>
              <a:rPr lang="en-US" sz="2400" dirty="0" smtClean="0">
                <a:solidFill>
                  <a:prstClr val="white"/>
                </a:solidFill>
                <a:latin typeface="Calibri" panose="020F0502020204030204"/>
              </a:rPr>
              <a:t>.</a:t>
            </a:r>
          </a:p>
          <a:p>
            <a:pPr marL="285750" marR="0" lvl="0" indent="-28575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D7A5AB2-8FC8-46A1-8DD2-4EA3383F3A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086" y="5772150"/>
            <a:ext cx="3722914" cy="10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104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EBAB432-A79C-4862-9BF4-EEEBF58787BD}"/>
              </a:ext>
            </a:extLst>
          </p:cNvPr>
          <p:cNvSpPr txBox="1"/>
          <p:nvPr/>
        </p:nvSpPr>
        <p:spPr>
          <a:xfrm>
            <a:off x="-1" y="57321"/>
            <a:ext cx="9144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All Roads Lead to Resonance Control …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79B5336E-13AE-46BA-AE2A-22F16F4D74EC}"/>
              </a:ext>
            </a:extLst>
          </p:cNvPr>
          <p:cNvCxnSpPr>
            <a:cxnSpLocks/>
          </p:cNvCxnSpPr>
          <p:nvPr/>
        </p:nvCxnSpPr>
        <p:spPr>
          <a:xfrm>
            <a:off x="770815" y="1851471"/>
            <a:ext cx="2516489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59843BCC-C830-40D2-990C-498BC6D844E6}"/>
              </a:ext>
            </a:extLst>
          </p:cNvPr>
          <p:cNvCxnSpPr>
            <a:cxnSpLocks/>
          </p:cNvCxnSpPr>
          <p:nvPr/>
        </p:nvCxnSpPr>
        <p:spPr>
          <a:xfrm flipV="1">
            <a:off x="3287305" y="642097"/>
            <a:ext cx="0" cy="1209374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1A995AE0-A7B0-4968-9547-F665D38D73C1}"/>
              </a:ext>
            </a:extLst>
          </p:cNvPr>
          <p:cNvCxnSpPr>
            <a:cxnSpLocks/>
          </p:cNvCxnSpPr>
          <p:nvPr/>
        </p:nvCxnSpPr>
        <p:spPr>
          <a:xfrm>
            <a:off x="770812" y="2461950"/>
            <a:ext cx="2456037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FCE7B4C7-139D-4660-8505-1E789473BDA9}"/>
              </a:ext>
            </a:extLst>
          </p:cNvPr>
          <p:cNvCxnSpPr>
            <a:cxnSpLocks/>
          </p:cNvCxnSpPr>
          <p:nvPr/>
        </p:nvCxnSpPr>
        <p:spPr>
          <a:xfrm>
            <a:off x="770810" y="2537520"/>
            <a:ext cx="2456039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8E3F5EBC-310D-45A7-AE5B-F197BF840AD5}"/>
              </a:ext>
            </a:extLst>
          </p:cNvPr>
          <p:cNvCxnSpPr>
            <a:cxnSpLocks/>
          </p:cNvCxnSpPr>
          <p:nvPr/>
        </p:nvCxnSpPr>
        <p:spPr>
          <a:xfrm>
            <a:off x="770810" y="3213993"/>
            <a:ext cx="2516489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DACA8DBA-960A-4F24-A7A6-B187C3D66DE6}"/>
              </a:ext>
            </a:extLst>
          </p:cNvPr>
          <p:cNvCxnSpPr>
            <a:cxnSpLocks/>
          </p:cNvCxnSpPr>
          <p:nvPr/>
        </p:nvCxnSpPr>
        <p:spPr>
          <a:xfrm flipV="1">
            <a:off x="4404333" y="642097"/>
            <a:ext cx="0" cy="1111133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9F44672D-C989-4BF1-8F32-5302CA95C8BE}"/>
              </a:ext>
            </a:extLst>
          </p:cNvPr>
          <p:cNvCxnSpPr>
            <a:cxnSpLocks/>
          </p:cNvCxnSpPr>
          <p:nvPr/>
        </p:nvCxnSpPr>
        <p:spPr>
          <a:xfrm flipV="1">
            <a:off x="5585234" y="642096"/>
            <a:ext cx="0" cy="1209374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CCCD9F4D-85EA-4416-B1BB-93BF889F61CB}"/>
              </a:ext>
            </a:extLst>
          </p:cNvPr>
          <p:cNvCxnSpPr>
            <a:cxnSpLocks/>
          </p:cNvCxnSpPr>
          <p:nvPr/>
        </p:nvCxnSpPr>
        <p:spPr>
          <a:xfrm>
            <a:off x="5585234" y="1851470"/>
            <a:ext cx="2444403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158F55E4-4AB7-4811-ACF4-D40B8C8DB864}"/>
              </a:ext>
            </a:extLst>
          </p:cNvPr>
          <p:cNvCxnSpPr>
            <a:cxnSpLocks/>
          </p:cNvCxnSpPr>
          <p:nvPr/>
        </p:nvCxnSpPr>
        <p:spPr>
          <a:xfrm flipV="1">
            <a:off x="3287300" y="3213993"/>
            <a:ext cx="0" cy="977007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727634EB-127B-4FC5-9747-A4D40C196034}"/>
              </a:ext>
            </a:extLst>
          </p:cNvPr>
          <p:cNvCxnSpPr>
            <a:cxnSpLocks/>
          </p:cNvCxnSpPr>
          <p:nvPr/>
        </p:nvCxnSpPr>
        <p:spPr>
          <a:xfrm>
            <a:off x="5603828" y="3216643"/>
            <a:ext cx="244848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BD620083-7F6E-4EB2-9B22-29BACBB8C597}"/>
              </a:ext>
            </a:extLst>
          </p:cNvPr>
          <p:cNvCxnSpPr>
            <a:cxnSpLocks/>
          </p:cNvCxnSpPr>
          <p:nvPr/>
        </p:nvCxnSpPr>
        <p:spPr>
          <a:xfrm flipV="1">
            <a:off x="5603828" y="3227218"/>
            <a:ext cx="0" cy="96378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xmlns="" id="{DBC0C9A9-2E40-4B90-A996-F439CE63B0DB}"/>
              </a:ext>
            </a:extLst>
          </p:cNvPr>
          <p:cNvCxnSpPr>
            <a:cxnSpLocks/>
          </p:cNvCxnSpPr>
          <p:nvPr/>
        </p:nvCxnSpPr>
        <p:spPr>
          <a:xfrm>
            <a:off x="5667769" y="2461950"/>
            <a:ext cx="2463586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xmlns="" id="{5EBE2DAD-A126-4570-8A2D-B29325EA54F3}"/>
              </a:ext>
            </a:extLst>
          </p:cNvPr>
          <p:cNvCxnSpPr>
            <a:cxnSpLocks/>
          </p:cNvCxnSpPr>
          <p:nvPr/>
        </p:nvCxnSpPr>
        <p:spPr>
          <a:xfrm>
            <a:off x="5667769" y="2537520"/>
            <a:ext cx="2463584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xmlns="" id="{27682F5F-49F2-42DC-A617-543259B31E45}"/>
              </a:ext>
            </a:extLst>
          </p:cNvPr>
          <p:cNvCxnSpPr>
            <a:cxnSpLocks/>
          </p:cNvCxnSpPr>
          <p:nvPr/>
        </p:nvCxnSpPr>
        <p:spPr>
          <a:xfrm flipV="1">
            <a:off x="4473679" y="642096"/>
            <a:ext cx="0" cy="1111133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xmlns="" id="{39FBFCBD-B677-42D1-8998-A40E8756EE44}"/>
              </a:ext>
            </a:extLst>
          </p:cNvPr>
          <p:cNvCxnSpPr>
            <a:cxnSpLocks/>
          </p:cNvCxnSpPr>
          <p:nvPr/>
        </p:nvCxnSpPr>
        <p:spPr>
          <a:xfrm flipV="1">
            <a:off x="4404333" y="3300280"/>
            <a:ext cx="0" cy="1111133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xmlns="" id="{535BF35C-E319-4D0E-9396-51CA866068A5}"/>
              </a:ext>
            </a:extLst>
          </p:cNvPr>
          <p:cNvCxnSpPr>
            <a:cxnSpLocks/>
          </p:cNvCxnSpPr>
          <p:nvPr/>
        </p:nvCxnSpPr>
        <p:spPr>
          <a:xfrm flipV="1">
            <a:off x="4473679" y="3300279"/>
            <a:ext cx="0" cy="1111133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D7A5AB2-8FC8-46A1-8DD2-4EA3383F3A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686" y="5727700"/>
            <a:ext cx="3875314" cy="1130300"/>
          </a:xfrm>
          <a:prstGeom prst="rect">
            <a:avLst/>
          </a:prstGeom>
        </p:spPr>
      </p:pic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57B32132-C340-4ED6-8079-9571933FBE7C}"/>
              </a:ext>
            </a:extLst>
          </p:cNvPr>
          <p:cNvSpPr txBox="1"/>
          <p:nvPr/>
        </p:nvSpPr>
        <p:spPr>
          <a:xfrm>
            <a:off x="891054" y="1001157"/>
            <a:ext cx="2210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Accelerator Physics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98BF5DA3-9A57-4487-A6E1-D49E60FC0C80}"/>
              </a:ext>
            </a:extLst>
          </p:cNvPr>
          <p:cNvSpPr txBox="1"/>
          <p:nvPr/>
        </p:nvSpPr>
        <p:spPr>
          <a:xfrm>
            <a:off x="5915958" y="987682"/>
            <a:ext cx="1967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Cryo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Engineering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344A2830-FCB7-4974-84A0-872B04E98CAE}"/>
              </a:ext>
            </a:extLst>
          </p:cNvPr>
          <p:cNvSpPr txBox="1"/>
          <p:nvPr/>
        </p:nvSpPr>
        <p:spPr>
          <a:xfrm>
            <a:off x="5825237" y="3533711"/>
            <a:ext cx="2646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Mechanical Engineering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24F36266-D2D3-472B-8132-76FDB229CAB2}"/>
              </a:ext>
            </a:extLst>
          </p:cNvPr>
          <p:cNvSpPr txBox="1"/>
          <p:nvPr/>
        </p:nvSpPr>
        <p:spPr>
          <a:xfrm>
            <a:off x="1292910" y="3533711"/>
            <a:ext cx="1672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LLRF Controls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2750" y="1851471"/>
            <a:ext cx="2292484" cy="1288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987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D7A5AB2-8FC8-46A1-8DD2-4EA3383F3A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1000"/>
            <a:ext cx="9144000" cy="2667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A9F2675-A758-458E-9A82-2B8E351C6F21}"/>
              </a:ext>
            </a:extLst>
          </p:cNvPr>
          <p:cNvSpPr txBox="1"/>
          <p:nvPr/>
        </p:nvSpPr>
        <p:spPr>
          <a:xfrm>
            <a:off x="-1" y="1097340"/>
            <a:ext cx="914400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 did we do?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000" dirty="0">
              <a:solidFill>
                <a:prstClr val="white"/>
              </a:solidFill>
              <a:latin typeface="Calibri" panose="020F0502020204030204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What’s Next?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400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EBAB432-A79C-4862-9BF4-EEEBF58787BD}"/>
              </a:ext>
            </a:extLst>
          </p:cNvPr>
          <p:cNvSpPr txBox="1"/>
          <p:nvPr/>
        </p:nvSpPr>
        <p:spPr>
          <a:xfrm>
            <a:off x="-1" y="57321"/>
            <a:ext cx="914400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Thanks Again </a:t>
            </a:r>
          </a:p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dirty="0" smtClean="0">
                <a:solidFill>
                  <a:prstClr val="white"/>
                </a:solidFill>
              </a:rPr>
              <a:t>To </a:t>
            </a:r>
            <a:r>
              <a:rPr lang="en-US" sz="1600" dirty="0">
                <a:solidFill>
                  <a:prstClr val="white"/>
                </a:solidFill>
              </a:rPr>
              <a:t>the program committee: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prstClr val="white"/>
                </a:solidFill>
              </a:rPr>
              <a:t>Mariusz </a:t>
            </a:r>
            <a:r>
              <a:rPr lang="en-US" sz="1600" dirty="0" err="1">
                <a:solidFill>
                  <a:prstClr val="white"/>
                </a:solidFill>
              </a:rPr>
              <a:t>Grecki</a:t>
            </a:r>
            <a:r>
              <a:rPr lang="en-US" sz="1600" dirty="0">
                <a:solidFill>
                  <a:prstClr val="white"/>
                </a:solidFill>
              </a:rPr>
              <a:t>, Curt </a:t>
            </a:r>
            <a:r>
              <a:rPr lang="en-US" sz="1600" dirty="0" err="1">
                <a:solidFill>
                  <a:prstClr val="white"/>
                </a:solidFill>
              </a:rPr>
              <a:t>Hovater</a:t>
            </a:r>
            <a:r>
              <a:rPr lang="en-US" sz="1600" dirty="0">
                <a:solidFill>
                  <a:prstClr val="white"/>
                </a:solidFill>
              </a:rPr>
              <a:t>, </a:t>
            </a:r>
            <a:r>
              <a:rPr lang="en-US" sz="1600" dirty="0" err="1">
                <a:solidFill>
                  <a:prstClr val="white"/>
                </a:solidFill>
              </a:rPr>
              <a:t>Yuriy</a:t>
            </a:r>
            <a:r>
              <a:rPr lang="en-US" sz="1600" dirty="0">
                <a:solidFill>
                  <a:prstClr val="white"/>
                </a:solidFill>
              </a:rPr>
              <a:t> </a:t>
            </a:r>
            <a:r>
              <a:rPr lang="en-US" sz="1600" dirty="0" err="1">
                <a:solidFill>
                  <a:prstClr val="white"/>
                </a:solidFill>
              </a:rPr>
              <a:t>Pishalnikov</a:t>
            </a:r>
            <a:r>
              <a:rPr lang="en-US" sz="1600" dirty="0">
                <a:solidFill>
                  <a:prstClr val="white"/>
                </a:solidFill>
              </a:rPr>
              <a:t>, Alex </a:t>
            </a:r>
            <a:r>
              <a:rPr lang="en-US" sz="1600" dirty="0" err="1">
                <a:solidFill>
                  <a:prstClr val="white"/>
                </a:solidFill>
              </a:rPr>
              <a:t>Ratti</a:t>
            </a:r>
            <a:r>
              <a:rPr lang="en-US" sz="1600" dirty="0">
                <a:solidFill>
                  <a:prstClr val="white"/>
                </a:solidFill>
              </a:rPr>
              <a:t>, Kevin Smith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Thank you to our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sponsors/Industrial Partners.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prstClr val="white"/>
                </a:solidFill>
              </a:rPr>
              <a:t>PI and </a:t>
            </a:r>
            <a:r>
              <a:rPr lang="en-US" sz="1600" dirty="0" err="1">
                <a:solidFill>
                  <a:prstClr val="white"/>
                </a:solidFill>
              </a:rPr>
              <a:t>Phytron</a:t>
            </a:r>
            <a:r>
              <a:rPr lang="en-US" sz="1600" dirty="0">
                <a:solidFill>
                  <a:prstClr val="white"/>
                </a:solidFill>
              </a:rPr>
              <a:t> – please visit their tables just outside the conference room</a:t>
            </a:r>
            <a:r>
              <a:rPr lang="en-US" sz="1600" dirty="0" smtClean="0">
                <a:solidFill>
                  <a:prstClr val="white"/>
                </a:solidFill>
              </a:rPr>
              <a:t>.</a:t>
            </a:r>
            <a:endParaRPr lang="en-US" sz="1600" dirty="0">
              <a:solidFill>
                <a:prstClr val="white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1600" dirty="0">
              <a:solidFill>
                <a:prstClr val="white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dirty="0" smtClean="0">
                <a:solidFill>
                  <a:prstClr val="white"/>
                </a:solidFill>
              </a:rPr>
              <a:t>Thanks </a:t>
            </a:r>
            <a:r>
              <a:rPr lang="en-US" sz="1600" dirty="0">
                <a:solidFill>
                  <a:prstClr val="white"/>
                </a:solidFill>
              </a:rPr>
              <a:t>to the session conveners for agreeing to the thankless task of keeping the presenters on </a:t>
            </a:r>
            <a:r>
              <a:rPr lang="en-US" sz="1600" dirty="0" smtClean="0">
                <a:solidFill>
                  <a:prstClr val="white"/>
                </a:solidFill>
              </a:rPr>
              <a:t>time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1600" dirty="0">
              <a:solidFill>
                <a:prstClr val="white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b="1" dirty="0" smtClean="0">
                <a:solidFill>
                  <a:prstClr val="white"/>
                </a:solidFill>
              </a:rPr>
              <a:t>Special Thanks </a:t>
            </a:r>
            <a:r>
              <a:rPr lang="en-US" sz="2000" b="1" dirty="0">
                <a:solidFill>
                  <a:prstClr val="white"/>
                </a:solidFill>
              </a:rPr>
              <a:t>to the behind the scenes players who </a:t>
            </a:r>
            <a:r>
              <a:rPr lang="en-US" sz="2000" b="1" dirty="0" smtClean="0">
                <a:solidFill>
                  <a:prstClr val="white"/>
                </a:solidFill>
              </a:rPr>
              <a:t>made </a:t>
            </a:r>
            <a:r>
              <a:rPr lang="en-US" sz="2000" b="1" dirty="0">
                <a:solidFill>
                  <a:prstClr val="white"/>
                </a:solidFill>
              </a:rPr>
              <a:t>the workshop happen.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prstClr val="white"/>
                </a:solidFill>
              </a:rPr>
              <a:t>Anna Petway, Bryan Callaghan, Christine Meyer, Christina Blas-Cruz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D7A5AB2-8FC8-46A1-8DD2-4EA3383F3A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3558" y="5965370"/>
            <a:ext cx="3060442" cy="8926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275" y="3538183"/>
            <a:ext cx="4300067" cy="322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35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LLRF Workshop\Group Photos\Image-36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60" y="204391"/>
            <a:ext cx="8566680" cy="6425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806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LLRF Workshop\Coffee Breaks\Image-38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29084" y="1987890"/>
            <a:ext cx="1857715" cy="2476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LLRF Workshop\Coffee Breaks\Image-39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919" y="1970314"/>
            <a:ext cx="3577773" cy="268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LLRF Workshop\Coffee Breaks\Image-42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725" y="0"/>
            <a:ext cx="1961423" cy="2615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D:\LLRF Workshop\Coffee Breaks\Image-40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987948" y="4588329"/>
            <a:ext cx="29464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D:\LLRF Workshop\Talks\Image-38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771" y="4588329"/>
            <a:ext cx="3026229" cy="2269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D:\LLRF Workshop\Talks\Image-419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2" t="10750" r="38531" b="16750"/>
          <a:stretch/>
        </p:blipFill>
        <p:spPr bwMode="auto">
          <a:xfrm flipH="1">
            <a:off x="523965" y="2228850"/>
            <a:ext cx="1793328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D:\LLRF Workshop\Welcome Reception\Image-368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973" y="4052380"/>
            <a:ext cx="2059312" cy="2745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D:\LLRF Workshop\Welcome Reception\Image-361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42983" y="84364"/>
            <a:ext cx="251460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D:\LLRF Workshop\Welcome Reception\Image-364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07950" y="0"/>
            <a:ext cx="2627085" cy="1970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D:\LLRF Workshop\Registration Desk\Image-427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446" y="303407"/>
            <a:ext cx="2296887" cy="1722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49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B1F1924-E0B9-41E7-AA87-9BDF5991C7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57800"/>
            <a:ext cx="9144000" cy="16002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90FECFF-C2CC-4B79-A2AE-425D996353F3}"/>
              </a:ext>
            </a:extLst>
          </p:cNvPr>
          <p:cNvSpPr txBox="1"/>
          <p:nvPr/>
        </p:nvSpPr>
        <p:spPr>
          <a:xfrm>
            <a:off x="590846" y="619192"/>
            <a:ext cx="7962308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solidFill>
                  <a:prstClr val="white"/>
                </a:solidFill>
                <a:latin typeface="Calibri" panose="020F0502020204030204"/>
              </a:rPr>
              <a:t>Some Statistics</a:t>
            </a:r>
          </a:p>
          <a:p>
            <a:pPr marL="457200" marR="0" lvl="0" indent="-45720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Over 70 Attendees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from over 20 institutions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33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Presentations from 16 Institutions</a:t>
            </a:r>
          </a:p>
          <a:p>
            <a:pPr marL="457200" marR="0" lvl="0" indent="-45720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200" baseline="0" dirty="0" smtClean="0">
                <a:solidFill>
                  <a:prstClr val="white"/>
                </a:solidFill>
                <a:latin typeface="Calibri" panose="020F0502020204030204"/>
              </a:rPr>
              <a:t>Two Industrial Sponsors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3200" dirty="0">
                <a:solidFill>
                  <a:prstClr val="white"/>
                </a:solidFill>
              </a:rPr>
              <a:t>PI and </a:t>
            </a:r>
            <a:r>
              <a:rPr lang="en-US" sz="3200" dirty="0" err="1" smtClean="0">
                <a:solidFill>
                  <a:prstClr val="white"/>
                </a:solidFill>
              </a:rPr>
              <a:t>Phytron</a:t>
            </a:r>
            <a:r>
              <a:rPr lang="en-US" sz="3200" dirty="0" smtClean="0">
                <a:solidFill>
                  <a:prstClr val="white"/>
                </a:solidFill>
              </a:rPr>
              <a:t>!!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dirty="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06730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EBAB432-A79C-4862-9BF4-EEEBF58787BD}"/>
              </a:ext>
            </a:extLst>
          </p:cNvPr>
          <p:cNvSpPr txBox="1"/>
          <p:nvPr/>
        </p:nvSpPr>
        <p:spPr>
          <a:xfrm>
            <a:off x="-1" y="57321"/>
            <a:ext cx="91440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D7A5AB2-8FC8-46A1-8DD2-4EA3383F3A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914" y="5610224"/>
            <a:ext cx="4278086" cy="1247775"/>
          </a:xfrm>
          <a:prstGeom prst="rect">
            <a:avLst/>
          </a:prstGeom>
        </p:spPr>
      </p:pic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1982789"/>
              </p:ext>
            </p:extLst>
          </p:nvPr>
        </p:nvGraphicFramePr>
        <p:xfrm>
          <a:off x="1126670" y="868950"/>
          <a:ext cx="6890657" cy="45085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71477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B1F1924-E0B9-41E7-AA87-9BDF5991C7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6057900"/>
            <a:ext cx="4572000" cy="8001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197" y="245384"/>
            <a:ext cx="7886700" cy="777874"/>
          </a:xfrm>
        </p:spPr>
        <p:txBody>
          <a:bodyPr/>
          <a:lstStyle/>
          <a:p>
            <a:r>
              <a:rPr lang="en-US" b="1" dirty="0" smtClean="0"/>
              <a:t>Session Highlights</a:t>
            </a:r>
            <a:endParaRPr lang="en-US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12" y="1088571"/>
            <a:ext cx="4239194" cy="2177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57" y="3537857"/>
            <a:ext cx="3809885" cy="2177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9657" y="700995"/>
            <a:ext cx="2516922" cy="256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425" y="3697115"/>
            <a:ext cx="3850368" cy="2910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863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B1F1924-E0B9-41E7-AA87-9BDF5991C7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6057900"/>
            <a:ext cx="4572000" cy="8001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479" y="195147"/>
            <a:ext cx="7886700" cy="777874"/>
          </a:xfrm>
        </p:spPr>
        <p:txBody>
          <a:bodyPr/>
          <a:lstStyle/>
          <a:p>
            <a:r>
              <a:rPr lang="en-US" b="1" dirty="0" smtClean="0"/>
              <a:t>Session Highlights</a:t>
            </a:r>
            <a:endParaRPr lang="en-US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431722"/>
            <a:ext cx="3953903" cy="2960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7211" y="973021"/>
            <a:ext cx="5451475" cy="2780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829" y="3879850"/>
            <a:ext cx="4267200" cy="217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020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B1F1924-E0B9-41E7-AA87-9BDF5991C7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6057900"/>
            <a:ext cx="4572000" cy="8001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307" y="201841"/>
            <a:ext cx="7886700" cy="777874"/>
          </a:xfrm>
        </p:spPr>
        <p:txBody>
          <a:bodyPr/>
          <a:lstStyle/>
          <a:p>
            <a:r>
              <a:rPr lang="en-US" b="1" dirty="0" smtClean="0"/>
              <a:t>Session Highlights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647950"/>
            <a:ext cx="5169783" cy="381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686" y="851989"/>
            <a:ext cx="5018314" cy="2813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56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B1F1924-E0B9-41E7-AA87-9BDF5991C7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6057900"/>
            <a:ext cx="4572000" cy="8001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197" y="245384"/>
            <a:ext cx="7886700" cy="777874"/>
          </a:xfrm>
        </p:spPr>
        <p:txBody>
          <a:bodyPr/>
          <a:lstStyle/>
          <a:p>
            <a:r>
              <a:rPr lang="en-US" b="1" dirty="0" smtClean="0"/>
              <a:t>Session Highlights</a:t>
            </a:r>
            <a:endParaRPr lang="en-US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97" y="3004911"/>
            <a:ext cx="4324803" cy="3288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79" y="881743"/>
            <a:ext cx="4381442" cy="3120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456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817</TotalTime>
  <Words>274</Words>
  <Application>Microsoft Office PowerPoint</Application>
  <PresentationFormat>On-screen Show (4:3)</PresentationFormat>
  <Paragraphs>39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Session Highlights</vt:lpstr>
      <vt:lpstr>Session Highlights</vt:lpstr>
      <vt:lpstr>Session Highlights</vt:lpstr>
      <vt:lpstr>Session Highlights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Smith, Kevin S</dc:creator>
  <cp:lastModifiedBy>Curt Hovater</cp:lastModifiedBy>
  <cp:revision>36</cp:revision>
  <dcterms:created xsi:type="dcterms:W3CDTF">2018-10-22T17:25:33Z</dcterms:created>
  <dcterms:modified xsi:type="dcterms:W3CDTF">2018-10-26T20:27:13Z</dcterms:modified>
</cp:coreProperties>
</file>