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3" ContentType="audio/m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316" r:id="rId3"/>
    <p:sldId id="321" r:id="rId4"/>
    <p:sldId id="318" r:id="rId5"/>
    <p:sldId id="264" r:id="rId6"/>
    <p:sldId id="323" r:id="rId7"/>
    <p:sldId id="293" r:id="rId8"/>
    <p:sldId id="266" r:id="rId9"/>
    <p:sldId id="322" r:id="rId10"/>
    <p:sldId id="297" r:id="rId11"/>
    <p:sldId id="258" r:id="rId12"/>
    <p:sldId id="267" r:id="rId13"/>
    <p:sldId id="311" r:id="rId14"/>
    <p:sldId id="286" r:id="rId15"/>
    <p:sldId id="319" r:id="rId16"/>
    <p:sldId id="288" r:id="rId17"/>
    <p:sldId id="309" r:id="rId18"/>
    <p:sldId id="300" r:id="rId19"/>
    <p:sldId id="320" r:id="rId20"/>
    <p:sldId id="307" r:id="rId21"/>
    <p:sldId id="308" r:id="rId22"/>
    <p:sldId id="292" r:id="rId23"/>
    <p:sldId id="296" r:id="rId24"/>
    <p:sldId id="304" r:id="rId25"/>
    <p:sldId id="306" r:id="rId26"/>
    <p:sldId id="305" r:id="rId27"/>
    <p:sldId id="282" r:id="rId28"/>
    <p:sldId id="314" r:id="rId29"/>
    <p:sldId id="32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84"/>
    <p:restoredTop sz="94601"/>
  </p:normalViewPr>
  <p:slideViewPr>
    <p:cSldViewPr snapToGrid="0" snapToObjects="1">
      <p:cViewPr>
        <p:scale>
          <a:sx n="109" d="100"/>
          <a:sy n="109" d="100"/>
        </p:scale>
        <p:origin x="37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67631-45F4-104D-9708-982B572B3815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AF997-E22A-3A4C-B7A3-91EE9384E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02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AF997-E22A-3A4C-B7A3-91EE9384E1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2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AF997-E22A-3A4C-B7A3-91EE9384E1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90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AF997-E22A-3A4C-B7A3-91EE9384E1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5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7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79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1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92959" y="4963773"/>
            <a:ext cx="6588147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32252" y="6360810"/>
            <a:ext cx="434340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92958" y="3951842"/>
            <a:ext cx="11556141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88918"/>
            <a:ext cx="12014381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6" y="874755"/>
            <a:ext cx="12215683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24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4801" y="6315146"/>
            <a:ext cx="1156970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526536" y="6487439"/>
            <a:ext cx="107496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2" y="6534387"/>
            <a:ext cx="738874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" name="Picture 12" descr="ferm ess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6487439"/>
            <a:ext cx="1219200" cy="2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73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1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6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0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0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3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3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8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5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7495C-3CE5-484A-A717-4224D4DD1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34.emf"/><Relationship Id="rId5" Type="http://schemas.openxmlformats.org/officeDocument/2006/relationships/image" Target="../media/image33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hyperlink" Target="https://en.wikipedia.org/wiki/File:Ultraii2.jpg" TargetMode="External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2958" y="5188878"/>
            <a:ext cx="7227193" cy="1538123"/>
          </a:xfrm>
        </p:spPr>
        <p:txBody>
          <a:bodyPr/>
          <a:lstStyle/>
          <a:p>
            <a:r>
              <a:rPr lang="en-US" sz="2400" dirty="0" smtClean="0"/>
              <a:t>Brian Chase, Josh Einstein-Curtis, Philip Varghese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 smtClean="0"/>
              <a:t>Microphonics and Resonance Control From the RF Perspective</a:t>
            </a:r>
          </a:p>
          <a:p>
            <a:r>
              <a:rPr lang="en-US" b="0" dirty="0" smtClean="0"/>
              <a:t>(and from an amateur Luthier’s perspective)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5221" y="6357669"/>
            <a:ext cx="606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Topical Workshop on Microphonics, Brooklyn NY  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uitar 1st and 2nd harmonic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72165" cy="695918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Chase,   Second Topical Workshop on Microphonics, Brooklyn NY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73872" y="4934607"/>
            <a:ext cx="3329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and 2</a:t>
            </a:r>
            <a:r>
              <a:rPr lang="en-US" sz="2000" baseline="30000" dirty="0" smtClean="0"/>
              <a:t>nd </a:t>
            </a:r>
            <a:r>
              <a:rPr lang="en-US" sz="2000" dirty="0" smtClean="0"/>
              <a:t> Harmonics </a:t>
            </a:r>
          </a:p>
          <a:p>
            <a:r>
              <a:rPr lang="en-US" sz="2000" dirty="0" smtClean="0"/>
              <a:t>60 Hz strobe, E string retuned 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495C-3CE5-484A-A717-4224D4DD10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Control </a:t>
            </a:r>
            <a:r>
              <a:rPr lang="en-US" sz="3200" dirty="0" smtClean="0"/>
              <a:t>and Tuning of Cavity Resonant </a:t>
            </a:r>
            <a:r>
              <a:rPr lang="en-US" sz="3200" dirty="0" smtClean="0"/>
              <a:t>Frequency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Resonance control is part of every almost cavity RF system </a:t>
            </a:r>
            <a:endParaRPr lang="en-US" sz="2000" dirty="0"/>
          </a:p>
          <a:p>
            <a:pPr lvl="1"/>
            <a:r>
              <a:rPr lang="en-US" sz="2000" dirty="0" smtClean="0"/>
              <a:t>Copper cavities heat up and change frequency, sometime dramatically</a:t>
            </a:r>
          </a:p>
          <a:p>
            <a:pPr lvl="1"/>
            <a:r>
              <a:rPr lang="en-US" sz="2000" dirty="0" smtClean="0"/>
              <a:t>Synchrotrons often change frequency and cavities must </a:t>
            </a:r>
            <a:r>
              <a:rPr lang="en-US" sz="2000" dirty="0" smtClean="0"/>
              <a:t>track sometimes in the GHz/s rate</a:t>
            </a:r>
            <a:endParaRPr lang="en-US" sz="2000" dirty="0" smtClean="0"/>
          </a:p>
          <a:p>
            <a:pPr lvl="1"/>
            <a:r>
              <a:rPr lang="en-US" sz="2000" dirty="0" smtClean="0"/>
              <a:t>SRF cavities have much higher loaded Qs and are thin walled which creates much higher sensitivity to microphonics and Lorentz Force Detuning</a:t>
            </a:r>
          </a:p>
          <a:p>
            <a:pPr lvl="1"/>
            <a:r>
              <a:rPr lang="en-US" sz="2000" dirty="0" smtClean="0"/>
              <a:t>Tuning may be accomplished by changing the cavity </a:t>
            </a:r>
            <a:r>
              <a:rPr lang="en-US" sz="2000" dirty="0" smtClean="0"/>
              <a:t>dimensions by temperature or force, </a:t>
            </a:r>
            <a:r>
              <a:rPr lang="en-US" sz="2000" dirty="0" smtClean="0"/>
              <a:t>internal tuning slugs, or external RF tuners (mechanical or ferrite stubs) </a:t>
            </a:r>
          </a:p>
          <a:p>
            <a:pPr lvl="1"/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76" y="3531054"/>
            <a:ext cx="2370904" cy="2649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7" y="3853190"/>
            <a:ext cx="2666075" cy="2005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07" y="3853190"/>
            <a:ext cx="2869420" cy="2173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94174" y="6006421"/>
            <a:ext cx="325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Ferrite fast tuner AFT Microwave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72874" y="6009055"/>
            <a:ext cx="161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650 MHz Tuner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931576" y="6003794"/>
            <a:ext cx="134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3-stub tuner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Tuners for two types of mechanical systems with similar Qs and bandwidths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9995" y="3840930"/>
            <a:ext cx="2507205" cy="1864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79975" y="5779079"/>
            <a:ext cx="250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Stratocaster </a:t>
            </a:r>
            <a:r>
              <a:rPr lang="en-US" dirty="0" err="1"/>
              <a:t>Wammy</a:t>
            </a:r>
            <a:r>
              <a:rPr lang="en-US" dirty="0"/>
              <a:t> bar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084" y="1071364"/>
            <a:ext cx="3599116" cy="2024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47187" y="3104854"/>
            <a:ext cx="4096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Note the mode dampers for the B and E strings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9" y="4147212"/>
            <a:ext cx="5271913" cy="1953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91" y="1165513"/>
            <a:ext cx="2671416" cy="23254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39241" y="1114237"/>
            <a:ext cx="341997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            </a:t>
            </a:r>
            <a:r>
              <a:rPr lang="en-US" sz="2000" b="1" dirty="0" smtClean="0"/>
              <a:t>Slow tuners</a:t>
            </a:r>
          </a:p>
          <a:p>
            <a:r>
              <a:rPr lang="en-US" dirty="0" smtClean="0"/>
              <a:t>Work over a large frequency range</a:t>
            </a:r>
          </a:p>
          <a:p>
            <a:r>
              <a:rPr lang="en-US" dirty="0" smtClean="0"/>
              <a:t>Once on frequency they </a:t>
            </a:r>
            <a:r>
              <a:rPr lang="en-US" dirty="0" smtClean="0"/>
              <a:t>are only</a:t>
            </a:r>
            <a:endParaRPr lang="en-US" dirty="0" smtClean="0"/>
          </a:p>
          <a:p>
            <a:r>
              <a:rPr lang="en-US" dirty="0" smtClean="0"/>
              <a:t> used to correct slow drifts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72790" y="3958748"/>
            <a:ext cx="25433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       Fast tuners</a:t>
            </a:r>
          </a:p>
          <a:p>
            <a:r>
              <a:rPr lang="en-US" dirty="0" smtClean="0"/>
              <a:t>Used for fast dynamic resonance frequency </a:t>
            </a:r>
            <a:r>
              <a:rPr lang="en-US" dirty="0" smtClean="0"/>
              <a:t>modulation to compensate for microphonics or Lorentz Force Detuning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8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Tuner Requirements and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262" y="1205495"/>
            <a:ext cx="5153586" cy="5336407"/>
          </a:xfrm>
        </p:spPr>
        <p:txBody>
          <a:bodyPr>
            <a:normAutofit/>
          </a:bodyPr>
          <a:lstStyle/>
          <a:p>
            <a:r>
              <a:rPr lang="en-US" dirty="0"/>
              <a:t>Tuners are primarily designed for static or low bandwidth frequency </a:t>
            </a:r>
            <a:r>
              <a:rPr lang="en-US" dirty="0" smtClean="0"/>
              <a:t>control and are amazingly good at the PPB level </a:t>
            </a:r>
            <a:endParaRPr lang="en-US" dirty="0"/>
          </a:p>
          <a:p>
            <a:r>
              <a:rPr lang="en-US" dirty="0"/>
              <a:t>Design is for single axis (longitudinal) control</a:t>
            </a:r>
          </a:p>
          <a:p>
            <a:r>
              <a:rPr lang="en-US" dirty="0"/>
              <a:t>On many </a:t>
            </a:r>
            <a:r>
              <a:rPr lang="en-US" dirty="0" smtClean="0"/>
              <a:t>designs, </a:t>
            </a:r>
            <a:r>
              <a:rPr lang="en-US" dirty="0"/>
              <a:t>the tuner couples to significantly to transverse modes and to modes in other cavities in the </a:t>
            </a:r>
            <a:r>
              <a:rPr lang="en-US" dirty="0" err="1" smtClean="0"/>
              <a:t>cryomodule</a:t>
            </a:r>
            <a:r>
              <a:rPr lang="en-US" dirty="0" smtClean="0"/>
              <a:t> (almost exact resonant frequencies)</a:t>
            </a:r>
          </a:p>
          <a:p>
            <a:r>
              <a:rPr lang="en-US" dirty="0" smtClean="0"/>
              <a:t>A single actuator can only control one dimension in a three dimension motion space making it </a:t>
            </a:r>
            <a:r>
              <a:rPr lang="en-US" dirty="0" smtClean="0">
                <a:solidFill>
                  <a:srgbClr val="FF0000"/>
                </a:solidFill>
              </a:rPr>
              <a:t>impossible to damp some vibrations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41" y="1057905"/>
            <a:ext cx="6218844" cy="516455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 showing very good low frequency properties </a:t>
            </a:r>
            <a:r>
              <a:rPr lang="mr-IN" dirty="0" smtClean="0"/>
              <a:t>–</a:t>
            </a:r>
            <a:r>
              <a:rPr lang="en-US" dirty="0" smtClean="0"/>
              <a:t> 300 Hz sweep using </a:t>
            </a:r>
            <a:r>
              <a:rPr lang="en-US" dirty="0" err="1" smtClean="0"/>
              <a:t>piezos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8553" y="1593332"/>
            <a:ext cx="8058432" cy="4178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570" y="1339142"/>
            <a:ext cx="493970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Barely seen are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, 3</a:t>
            </a:r>
            <a:r>
              <a:rPr lang="en-US" sz="2200" baseline="30000" dirty="0" smtClean="0"/>
              <a:t>rd</a:t>
            </a:r>
            <a:r>
              <a:rPr lang="en-US" sz="2200" dirty="0" smtClean="0"/>
              <a:t> and 4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harmonics </a:t>
            </a:r>
            <a:r>
              <a:rPr lang="mr-IN" sz="2200" dirty="0" smtClean="0"/>
              <a:t>–</a:t>
            </a:r>
            <a:r>
              <a:rPr lang="en-US" sz="2200" dirty="0" smtClean="0"/>
              <a:t> Good Linearity</a:t>
            </a:r>
          </a:p>
          <a:p>
            <a:endParaRPr lang="en-US" sz="2200" dirty="0" smtClean="0"/>
          </a:p>
          <a:p>
            <a:r>
              <a:rPr lang="en-US" sz="2400" dirty="0"/>
              <a:t>A good 1300 MHz cavity may be held </a:t>
            </a:r>
            <a:r>
              <a:rPr lang="en-US" sz="2400" dirty="0" smtClean="0"/>
              <a:t>to </a:t>
            </a:r>
            <a:r>
              <a:rPr lang="en-US" sz="2400" dirty="0"/>
              <a:t>2 Hz </a:t>
            </a:r>
            <a:r>
              <a:rPr lang="en-US" sz="2400" dirty="0" err="1"/>
              <a:t>r.m.s</a:t>
            </a:r>
            <a:r>
              <a:rPr lang="en-US" sz="2400" dirty="0"/>
              <a:t>.</a:t>
            </a:r>
          </a:p>
          <a:p>
            <a:r>
              <a:rPr lang="en-US" sz="2400" dirty="0"/>
              <a:t>If we shot an arrow the 1147 km from Chicago to New </a:t>
            </a:r>
            <a:r>
              <a:rPr lang="en-US" sz="2400" dirty="0" smtClean="0"/>
              <a:t>York, 2 parts </a:t>
            </a:r>
            <a:r>
              <a:rPr lang="en-US" sz="2400" dirty="0"/>
              <a:t>in 1,300,000,000 means we are missing the bulls eye </a:t>
            </a:r>
            <a:r>
              <a:rPr lang="en-US" sz="2400" dirty="0" smtClean="0"/>
              <a:t>by only  1.7 </a:t>
            </a:r>
            <a:r>
              <a:rPr lang="en-US" sz="2400" dirty="0"/>
              <a:t>mm</a:t>
            </a:r>
          </a:p>
          <a:p>
            <a:endParaRPr lang="en-US" sz="2200" dirty="0"/>
          </a:p>
          <a:p>
            <a:r>
              <a:rPr lang="en-US" sz="2200" dirty="0" smtClean="0">
                <a:solidFill>
                  <a:srgbClr val="FF0000"/>
                </a:solidFill>
              </a:rPr>
              <a:t>The cavity and tuners are apparently good time invariant linear systems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58" y="157134"/>
            <a:ext cx="11582400" cy="427877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of 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cavity’s resonant frequency using direct feedback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/>
              <a:t>B. Chase,   Second Topical Workshop on Microphonics, Brooklyn NY</a:t>
            </a:r>
            <a:endParaRPr lang="en-US" b="1" dirty="0"/>
          </a:p>
        </p:txBody>
      </p:sp>
      <p:cxnSp>
        <p:nvCxnSpPr>
          <p:cNvPr id="6" name="Shape 43"/>
          <p:cNvCxnSpPr/>
          <p:nvPr/>
        </p:nvCxnSpPr>
        <p:spPr>
          <a:xfrm rot="10800000">
            <a:off x="3859798" y="2670377"/>
            <a:ext cx="2438400" cy="1485900"/>
          </a:xfrm>
          <a:prstGeom prst="bentConnector3">
            <a:avLst>
              <a:gd name="adj1" fmla="val 100000"/>
            </a:avLst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34858" y="818717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Use the classic “plant-controller” approach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01858" y="2037917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59258" y="2037917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06658" y="2138942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K(s)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7858" y="213894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H(s)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8658" y="3714317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21058" y="3815342"/>
            <a:ext cx="88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G(s)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7858" y="2153741"/>
            <a:ext cx="533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4058" y="2104973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63458" y="2418917"/>
            <a:ext cx="914400" cy="1588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58858" y="2420505"/>
            <a:ext cx="1143000" cy="1588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3"/>
            <a:endCxn id="9" idx="1"/>
          </p:cNvCxnSpPr>
          <p:nvPr/>
        </p:nvCxnSpPr>
        <p:spPr>
          <a:xfrm>
            <a:off x="6473458" y="2457017"/>
            <a:ext cx="685800" cy="1588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454658" y="2476829"/>
            <a:ext cx="1600200" cy="1588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3"/>
          </p:cNvCxnSpPr>
          <p:nvPr/>
        </p:nvCxnSpPr>
        <p:spPr>
          <a:xfrm rot="10800000" flipV="1">
            <a:off x="7540258" y="4095317"/>
            <a:ext cx="1828800" cy="3810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8568958" y="3295217"/>
            <a:ext cx="1600200" cy="0"/>
          </a:xfrm>
          <a:prstGeom prst="line">
            <a:avLst/>
          </a:prstGeom>
          <a:ln w="47625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73058" y="180931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958858" y="226651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01858" y="1656917"/>
            <a:ext cx="167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Controller</a:t>
            </a: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083058" y="1656917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Plant (cavity)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244858" y="3333317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Feedback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597658" y="1961717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Y(s)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87258" y="2037917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X(s)</a:t>
            </a:r>
            <a:endParaRPr lang="en-US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889673"/>
              </p:ext>
            </p:extLst>
          </p:nvPr>
        </p:nvGraphicFramePr>
        <p:xfrm>
          <a:off x="5940058" y="4857317"/>
          <a:ext cx="4267200" cy="1091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3" imgW="1638000" imgH="419040" progId="Equation.3">
                  <p:embed/>
                </p:oleObj>
              </mc:Choice>
              <mc:Fallback>
                <p:oleObj name="Equation" r:id="rId3" imgW="1638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058" y="4857317"/>
                        <a:ext cx="4267200" cy="1091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892058" y="5009717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Solve close loop transfer function 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111258" y="2037917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Err(s)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9606" y="3177897"/>
            <a:ext cx="2703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Historical poor results with this approach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What is wrong?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122943" y="2177161"/>
            <a:ext cx="155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Desired tuning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0047982" y="2334025"/>
            <a:ext cx="120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Piezo drive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</a:t>
            </a:r>
            <a:r>
              <a:rPr lang="en-US" dirty="0" smtClean="0"/>
              <a:t>Hammer Impulse Response </a:t>
            </a:r>
            <a:r>
              <a:rPr lang="en-US" dirty="0" smtClean="0"/>
              <a:t>- Piezo steps every 5 sec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89" y="1442720"/>
            <a:ext cx="7499411" cy="4679633"/>
          </a:xfrm>
        </p:spPr>
      </p:pic>
      <p:sp>
        <p:nvSpPr>
          <p:cNvPr id="5" name="TextBox 4"/>
          <p:cNvSpPr txBox="1"/>
          <p:nvPr/>
        </p:nvSpPr>
        <p:spPr>
          <a:xfrm>
            <a:off x="4595216" y="1073388"/>
            <a:ext cx="616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LCLS-II </a:t>
            </a:r>
            <a:r>
              <a:rPr lang="en-US" dirty="0" err="1" smtClean="0"/>
              <a:t>cryomodule</a:t>
            </a:r>
            <a:r>
              <a:rPr lang="en-US" dirty="0" smtClean="0"/>
              <a:t> 0,25,50,25,50,0 volt steps     </a:t>
            </a:r>
            <a:r>
              <a:rPr lang="en-US" sz="1200" dirty="0" smtClean="0"/>
              <a:t>Cavity 2 10/12, 2018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75197" y="1549802"/>
            <a:ext cx="33124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first easy test is just to step the piezo voltage and plot the spectrogram in response </a:t>
            </a:r>
          </a:p>
          <a:p>
            <a:endParaRPr lang="en-US" sz="2000" dirty="0"/>
          </a:p>
          <a:p>
            <a:r>
              <a:rPr lang="en-US" sz="2000" dirty="0" smtClean="0"/>
              <a:t>Many transverse vibration modes are being excited and they persist for a long time. </a:t>
            </a:r>
          </a:p>
          <a:p>
            <a:r>
              <a:rPr lang="en-US" sz="2000" dirty="0" smtClean="0"/>
              <a:t> </a:t>
            </a:r>
          </a:p>
          <a:p>
            <a:r>
              <a:rPr lang="en-US" sz="2000" dirty="0" smtClean="0"/>
              <a:t>While interesting, this is not what  the control engineer is hoping to </a:t>
            </a:r>
            <a:r>
              <a:rPr lang="en-US" sz="2000" dirty="0" smtClean="0"/>
              <a:t>see</a:t>
            </a:r>
          </a:p>
          <a:p>
            <a:endParaRPr lang="en-US" sz="2000" dirty="0"/>
          </a:p>
          <a:p>
            <a:r>
              <a:rPr lang="en-US" sz="2000" dirty="0" smtClean="0"/>
              <a:t>Does visual spectrogram or audio track give more insight?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  <p:pic>
        <p:nvPicPr>
          <p:cNvPr id="3" name="Piezo_steps_cav2_filter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3631" y="2563336"/>
            <a:ext cx="812800" cy="8128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3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Stepper Motor -  short moves about every 5 seconds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1028040"/>
            <a:ext cx="6896100" cy="4927600"/>
          </a:xfrm>
          <a:prstGeom prst="rect">
            <a:avLst/>
          </a:prstGeom>
        </p:spPr>
      </p:pic>
      <p:pic>
        <p:nvPicPr>
          <p:cNvPr id="6" name="stepper50_steps_cav2_2_filtered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3994" y="3238127"/>
            <a:ext cx="812800" cy="812800"/>
          </a:xfrm>
        </p:spPr>
      </p:pic>
      <p:sp>
        <p:nvSpPr>
          <p:cNvPr id="7" name="TextBox 6"/>
          <p:cNvSpPr txBox="1"/>
          <p:nvPr/>
        </p:nvSpPr>
        <p:spPr>
          <a:xfrm>
            <a:off x="134472" y="1331259"/>
            <a:ext cx="5056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•This is a large disturbance that excites many modes</a:t>
            </a:r>
          </a:p>
          <a:p>
            <a:r>
              <a:rPr lang="en-US" dirty="0" smtClean="0"/>
              <a:t>     -Cavity is unlikely to stay in GDR mode</a:t>
            </a:r>
          </a:p>
          <a:p>
            <a:r>
              <a:rPr lang="en-US" dirty="0"/>
              <a:t> </a:t>
            </a:r>
            <a:r>
              <a:rPr lang="en-US" dirty="0" smtClean="0"/>
              <a:t>   - May take out other cavities as well</a:t>
            </a:r>
          </a:p>
          <a:p>
            <a:endParaRPr lang="en-US" dirty="0"/>
          </a:p>
          <a:p>
            <a:r>
              <a:rPr lang="en-US" dirty="0" smtClean="0"/>
              <a:t>•</a:t>
            </a:r>
            <a:r>
              <a:rPr lang="en-US" dirty="0" smtClean="0">
                <a:solidFill>
                  <a:srgbClr val="FF0000"/>
                </a:solidFill>
              </a:rPr>
              <a:t>Future study:  slower rotation speed combined with micro-stepping may reduce the level of excitation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Spectrogram of stepped gradient </a:t>
            </a:r>
            <a:r>
              <a:rPr lang="mr-IN" dirty="0" smtClean="0"/>
              <a:t>–</a:t>
            </a:r>
            <a:r>
              <a:rPr lang="en-US" dirty="0" smtClean="0"/>
              <a:t> 5 steps of 2 MV/m, 5 to 15 MV/m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848" y="1446459"/>
            <a:ext cx="5020234" cy="4987867"/>
          </a:xfrm>
        </p:spPr>
        <p:txBody>
          <a:bodyPr/>
          <a:lstStyle/>
          <a:p>
            <a:r>
              <a:rPr lang="en-US" dirty="0" smtClean="0"/>
              <a:t>Nothing going on in the spectrogram or in the audio track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Here the cavity bandwidth comes into play as the 16 Hz, half BW limits the higher frequency components of LFD, so the mechanical modes are not excited</a:t>
            </a:r>
          </a:p>
          <a:p>
            <a:pPr lvl="1"/>
            <a:r>
              <a:rPr lang="en-US" dirty="0" smtClean="0"/>
              <a:t>LFD and piezo transfer functions are different</a:t>
            </a:r>
          </a:p>
          <a:p>
            <a:r>
              <a:rPr lang="en-US" dirty="0" smtClean="0"/>
              <a:t>Higher power cavities with wider RF bandwidth can and do excite mechanical modes in pulsed machines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177" y="1229745"/>
            <a:ext cx="6059023" cy="452541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Electo</a:t>
            </a:r>
            <a:r>
              <a:rPr lang="en-US" dirty="0" smtClean="0"/>
              <a:t>-Mechanical Modeling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4" y="1331790"/>
            <a:ext cx="5240666" cy="41465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88" y="1818168"/>
            <a:ext cx="5243615" cy="3436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8" y="5478328"/>
            <a:ext cx="3721395" cy="5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896" y="91761"/>
            <a:ext cx="8229600" cy="12004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cavity transfer function</a:t>
            </a:r>
            <a:b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Laplace domain</a:t>
            </a:r>
            <a:endParaRPr lang="en-US" sz="3100" b="1" dirty="0">
              <a:solidFill>
                <a:srgbClr val="0070C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502" y="6491939"/>
            <a:ext cx="1074964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7803" y="6495483"/>
            <a:ext cx="6168123" cy="210117"/>
          </a:xfrm>
        </p:spPr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929965" y="2209800"/>
            <a:ext cx="5029200" cy="2819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110554"/>
              </p:ext>
            </p:extLst>
          </p:nvPr>
        </p:nvGraphicFramePr>
        <p:xfrm>
          <a:off x="5234766" y="2374901"/>
          <a:ext cx="4067175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Equation" r:id="rId4" imgW="1524000" imgH="850900" progId="Equation.3">
                  <p:embed/>
                </p:oleObj>
              </mc:Choice>
              <mc:Fallback>
                <p:oleObj name="Equation" r:id="rId4" imgW="15240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4766" y="2374901"/>
                        <a:ext cx="4067175" cy="227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10800000">
            <a:off x="9197165" y="4419600"/>
            <a:ext cx="1143000" cy="8382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796865" y="4838700"/>
            <a:ext cx="1066800" cy="8382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25365" y="1905000"/>
            <a:ext cx="1371600" cy="5334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596965" y="2472560"/>
            <a:ext cx="533400" cy="1066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587565" y="3733800"/>
            <a:ext cx="609600" cy="6096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510255" y="4114800"/>
            <a:ext cx="609600" cy="5334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82365" y="1676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“R over Q”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44165" y="5715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coupling </a:t>
            </a:r>
            <a:r>
              <a:rPr lang="en-US" dirty="0">
                <a:sym typeface="Wingdings" pitchFamily="2" charset="2"/>
              </a:rPr>
              <a:t> loaded Q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20965" y="53340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resonance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- Is what gets modulated by microphonics and LFD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35366" y="2810933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bandpass</a:t>
            </a:r>
            <a:r>
              <a:rPr lang="en-US" dirty="0"/>
              <a:t> response centered at </a:t>
            </a:r>
            <a:endParaRPr lang="en-US" dirty="0"/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182413"/>
              </p:ext>
            </p:extLst>
          </p:nvPr>
        </p:nvGraphicFramePr>
        <p:xfrm>
          <a:off x="10416365" y="3352800"/>
          <a:ext cx="4762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6" imgW="190500" imgH="177800" progId="Equation.3">
                  <p:embed/>
                </p:oleObj>
              </mc:Choice>
              <mc:Fallback>
                <p:oleObj name="Equation" r:id="rId6" imgW="190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6365" y="3352800"/>
                        <a:ext cx="4762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-2743200" y="-14905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cavity transfer function</a:t>
            </a:r>
            <a:b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Laplace domain</a:t>
            </a:r>
            <a:endParaRPr lang="en-US" dirty="0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678" y="2931928"/>
            <a:ext cx="38195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Function 0.25 Hz steps, 4 sec DAQ per point, 5 sec dwell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57" y="893569"/>
            <a:ext cx="9514143" cy="5289411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29942" y="2318657"/>
            <a:ext cx="18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Transverse modes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29600" y="1556657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Longitudinal modes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2886" y="1871560"/>
            <a:ext cx="1828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Extremely </a:t>
            </a:r>
            <a:r>
              <a:rPr lang="en-US" dirty="0" smtClean="0"/>
              <a:t>well behaved out to 175 Hz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7797" y="3772882"/>
            <a:ext cx="1754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0.66 millisecond group delay probably from DAQ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11" y="465692"/>
            <a:ext cx="10010247" cy="5565221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1742" y="1324303"/>
            <a:ext cx="2841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 Identification using </a:t>
            </a:r>
            <a:r>
              <a:rPr lang="en-US" dirty="0" err="1" smtClean="0"/>
              <a:t>Matlab</a:t>
            </a:r>
            <a:r>
              <a:rPr lang="en-US" dirty="0" smtClean="0"/>
              <a:t>  with a very good fit</a:t>
            </a:r>
          </a:p>
          <a:p>
            <a:endParaRPr lang="en-US" dirty="0"/>
          </a:p>
          <a:p>
            <a:r>
              <a:rPr lang="en-US" dirty="0" smtClean="0"/>
              <a:t>Is the system controllable?</a:t>
            </a:r>
          </a:p>
          <a:p>
            <a:r>
              <a:rPr lang="en-US" dirty="0" smtClean="0"/>
              <a:t>See Philip Varghese’s talk  later today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3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" y="232012"/>
            <a:ext cx="11582400" cy="427877"/>
          </a:xfrm>
        </p:spPr>
        <p:txBody>
          <a:bodyPr/>
          <a:lstStyle/>
          <a:p>
            <a:r>
              <a:rPr lang="en-US" dirty="0" smtClean="0"/>
              <a:t>FFT of Frequency Sweep 49 to 54 Hz of Cavity 2’s Piezo </a:t>
            </a:r>
            <a:r>
              <a:rPr lang="mr-IN" dirty="0" smtClean="0"/>
              <a:t>–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Transverse Harmonic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02" t="4870" r="8695" b="4870"/>
          <a:stretch/>
        </p:blipFill>
        <p:spPr>
          <a:xfrm>
            <a:off x="3091542" y="809490"/>
            <a:ext cx="8807769" cy="5460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23" y="1160965"/>
            <a:ext cx="29061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A)Gain sum of longitudinal</a:t>
            </a:r>
          </a:p>
          <a:p>
            <a:r>
              <a:rPr lang="en-US" sz="1600" dirty="0" smtClean="0"/>
              <a:t>+ transverse response </a:t>
            </a:r>
          </a:p>
          <a:p>
            <a:r>
              <a:rPr lang="en-US" sz="1600" dirty="0" smtClean="0"/>
              <a:t>B) </a:t>
            </a:r>
            <a:r>
              <a:rPr lang="en-US" sz="1600" dirty="0" smtClean="0"/>
              <a:t>Phases add between modes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lowers vector </a:t>
            </a:r>
            <a:r>
              <a:rPr lang="en-US" sz="1600" dirty="0" smtClean="0"/>
              <a:t>sum</a:t>
            </a:r>
          </a:p>
          <a:p>
            <a:r>
              <a:rPr lang="en-US" sz="1600" dirty="0" smtClean="0"/>
              <a:t>C)Resonance of cavity 3</a:t>
            </a:r>
            <a:endParaRPr lang="en-US" sz="1600" dirty="0" smtClean="0"/>
          </a:p>
          <a:p>
            <a:r>
              <a:rPr lang="en-US" sz="1600" dirty="0" smtClean="0"/>
              <a:t>D) </a:t>
            </a:r>
            <a:r>
              <a:rPr lang="en-US" sz="1600" dirty="0" smtClean="0"/>
              <a:t>Transverse resonance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Q~125 at 50.6 Hz</a:t>
            </a:r>
          </a:p>
          <a:p>
            <a:r>
              <a:rPr lang="en-US" sz="1600" dirty="0" smtClean="0"/>
              <a:t>   3dB BW ~ 0.4 Hz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) </a:t>
            </a:r>
            <a:r>
              <a:rPr lang="en-US" sz="1600" dirty="0" smtClean="0"/>
              <a:t>More phase change in transverse mode with drop in amplitude creates null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) </a:t>
            </a:r>
            <a:r>
              <a:rPr lang="en-US" sz="1600" dirty="0" smtClean="0"/>
              <a:t>Dominated by longitudinal </a:t>
            </a:r>
            <a:r>
              <a:rPr lang="en-US" sz="1600" dirty="0" smtClean="0"/>
              <a:t>and higher frequency transverse response 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930" y="976363"/>
            <a:ext cx="4177211" cy="2922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5293" y="1316856"/>
            <a:ext cx="2630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Domain</a:t>
            </a:r>
          </a:p>
          <a:p>
            <a:r>
              <a:rPr lang="en-US" sz="1400" dirty="0" smtClean="0"/>
              <a:t>Frequency sweep on cav2 </a:t>
            </a:r>
            <a:endParaRPr lang="en-US" sz="1400" dirty="0"/>
          </a:p>
          <a:p>
            <a:r>
              <a:rPr lang="en-US" sz="1400" dirty="0" smtClean="0"/>
              <a:t>200 seconds, all cavities response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628220" y="257673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55529" y="3471967"/>
            <a:ext cx="46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5529" y="41053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99807" y="79169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73626" y="5165113"/>
            <a:ext cx="36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73809" y="47957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10" y="133224"/>
            <a:ext cx="11624790" cy="760345"/>
          </a:xfrm>
        </p:spPr>
        <p:txBody>
          <a:bodyPr>
            <a:normAutofit fontScale="90000"/>
          </a:bodyPr>
          <a:lstStyle/>
          <a:p>
            <a:r>
              <a:rPr lang="en-US" dirty="0"/>
              <a:t>FFT of Frequency Sweep </a:t>
            </a:r>
            <a:r>
              <a:rPr lang="en-US" dirty="0" smtClean="0"/>
              <a:t>260 </a:t>
            </a:r>
            <a:r>
              <a:rPr lang="en-US" dirty="0"/>
              <a:t>to </a:t>
            </a:r>
            <a:r>
              <a:rPr lang="en-US" dirty="0" smtClean="0"/>
              <a:t>278 </a:t>
            </a:r>
            <a:r>
              <a:rPr lang="en-US" dirty="0"/>
              <a:t>Hz of Cavity of Cavity 2’s </a:t>
            </a:r>
            <a:r>
              <a:rPr lang="en-US" dirty="0" smtClean="0"/>
              <a:t>Piezo, 0.5 V sin </a:t>
            </a:r>
            <a:r>
              <a:rPr lang="en-US" dirty="0" smtClean="0"/>
              <a:t>excitation</a:t>
            </a:r>
            <a:br>
              <a:rPr lang="en-US" dirty="0" smtClean="0"/>
            </a:br>
            <a:r>
              <a:rPr lang="en-US" dirty="0" smtClean="0"/>
              <a:t> .05 Hz steps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Longitudinal Harmonic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722" y="729943"/>
            <a:ext cx="8105548" cy="600088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333" t="9201" r="8330" b="4344"/>
          <a:stretch/>
        </p:blipFill>
        <p:spPr>
          <a:xfrm>
            <a:off x="9557356" y="2096185"/>
            <a:ext cx="2329844" cy="15790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2410" y="151944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A) Coupled resonance of other cavities?</a:t>
            </a:r>
          </a:p>
          <a:p>
            <a:r>
              <a:rPr lang="en-US" dirty="0" smtClean="0"/>
              <a:t>B) Longitudinal fundamental mode</a:t>
            </a:r>
          </a:p>
          <a:p>
            <a:r>
              <a:rPr lang="en-US" dirty="0"/>
              <a:t> </a:t>
            </a:r>
            <a:r>
              <a:rPr lang="en-US" dirty="0" smtClean="0"/>
              <a:t>    Q~245, BW~1.1 Hz</a:t>
            </a:r>
          </a:p>
          <a:p>
            <a:r>
              <a:rPr lang="en-US" dirty="0" smtClean="0"/>
              <a:t>C) Parasitic coupling of the other </a:t>
            </a:r>
            <a:r>
              <a:rPr lang="en-US" dirty="0" smtClean="0"/>
              <a:t>cavities</a:t>
            </a:r>
          </a:p>
          <a:p>
            <a:r>
              <a:rPr lang="en-US" dirty="0"/>
              <a:t> </a:t>
            </a:r>
            <a:r>
              <a:rPr lang="en-US" dirty="0" smtClean="0"/>
              <a:t>    -17 dB crosstalk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276780" y="251639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93140" y="124140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38273" y="508672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7188" y="4440398"/>
            <a:ext cx="396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Does it make sense to try to control with the piezo above the longitudinal 1</a:t>
            </a:r>
            <a:r>
              <a:rPr lang="en-US" baseline="30000" dirty="0" smtClean="0"/>
              <a:t>st</a:t>
            </a:r>
            <a:r>
              <a:rPr lang="en-US" dirty="0" smtClean="0"/>
              <a:t> harmonic?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735833" y="2096185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domain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sound mixing </a:t>
            </a:r>
            <a:r>
              <a:rPr lang="mr-IN" dirty="0" smtClean="0"/>
              <a:t>–</a:t>
            </a:r>
            <a:r>
              <a:rPr lang="en-US" dirty="0" smtClean="0"/>
              <a:t> same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8"/>
            <a:ext cx="6387547" cy="15013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Live sound mixing deals with:</a:t>
            </a:r>
          </a:p>
          <a:p>
            <a:pPr lvl="1"/>
            <a:r>
              <a:rPr lang="en-US" dirty="0" smtClean="0"/>
              <a:t>High Q resonances</a:t>
            </a:r>
          </a:p>
          <a:p>
            <a:pPr lvl="1"/>
            <a:r>
              <a:rPr lang="en-US" dirty="0" smtClean="0"/>
              <a:t>Multipath responses</a:t>
            </a:r>
          </a:p>
          <a:p>
            <a:pPr lvl="1"/>
            <a:r>
              <a:rPr lang="en-US" dirty="0" smtClean="0"/>
              <a:t>Feedback paths that are easy to make unstable</a:t>
            </a:r>
          </a:p>
          <a:p>
            <a:r>
              <a:rPr lang="en-US" dirty="0" smtClean="0"/>
              <a:t>The solution is subtractive EQ with notch filters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42" y="2653058"/>
            <a:ext cx="7659757" cy="3637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625019"/>
            <a:ext cx="37371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many commercial</a:t>
            </a:r>
          </a:p>
          <a:p>
            <a:r>
              <a:rPr lang="en-US" dirty="0"/>
              <a:t> </a:t>
            </a:r>
            <a:r>
              <a:rPr lang="en-US" dirty="0" smtClean="0"/>
              <a:t>solutions that can plug and play</a:t>
            </a:r>
          </a:p>
          <a:p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 err="1" smtClean="0"/>
              <a:t>dbx</a:t>
            </a:r>
            <a:r>
              <a:rPr lang="en-US" dirty="0" smtClean="0"/>
              <a:t> unit is completely automated</a:t>
            </a:r>
          </a:p>
          <a:p>
            <a:r>
              <a:rPr lang="en-US" dirty="0" smtClean="0"/>
              <a:t>It slowly increases system gain, detects ringing and places a narrow notch filter at that frequency.</a:t>
            </a:r>
          </a:p>
          <a:p>
            <a:r>
              <a:rPr lang="en-US" dirty="0" smtClean="0"/>
              <a:t>It then repeats the process to add up to 24 filters with Qs to 1/80</a:t>
            </a:r>
            <a:r>
              <a:rPr lang="en-US" baseline="30000" dirty="0" smtClean="0"/>
              <a:t>th</a:t>
            </a:r>
            <a:r>
              <a:rPr lang="en-US" dirty="0" smtClean="0"/>
              <a:t> octave.</a:t>
            </a:r>
          </a:p>
          <a:p>
            <a:r>
              <a:rPr lang="en-US" dirty="0" smtClean="0"/>
              <a:t> 10s of years of programing effort.</a:t>
            </a:r>
          </a:p>
          <a:p>
            <a:endParaRPr lang="en-US" dirty="0" smtClean="0"/>
          </a:p>
          <a:p>
            <a:r>
              <a:rPr lang="en-US" dirty="0" smtClean="0"/>
              <a:t>Cornell is using the same approach with good success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42932"/>
            <a:ext cx="3379305" cy="241012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magic of notch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809" y="1971273"/>
            <a:ext cx="4751293" cy="3485410"/>
          </a:xfrm>
        </p:spPr>
        <p:txBody>
          <a:bodyPr/>
          <a:lstStyle/>
          <a:p>
            <a:r>
              <a:rPr lang="en-US" dirty="0" smtClean="0"/>
              <a:t>To maintain both gain and phase margin for stable gain you must reduce the gain of high Q resonances in the transfer function</a:t>
            </a:r>
          </a:p>
          <a:p>
            <a:r>
              <a:rPr lang="en-US" dirty="0" smtClean="0"/>
              <a:t>High Q notch filters do this while not impacting the phase response outside of a narrow frequency range</a:t>
            </a:r>
          </a:p>
          <a:p>
            <a:r>
              <a:rPr lang="en-US" dirty="0" smtClean="0"/>
              <a:t>Note: Use IIR filters as FIRs have group delay at all frequencies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02" y="755493"/>
            <a:ext cx="6659898" cy="5562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5541" y="998704"/>
            <a:ext cx="326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Notch </a:t>
            </a:r>
            <a:r>
              <a:rPr lang="en-US" smtClean="0"/>
              <a:t>Filter Frequency Response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4713"/>
            <a:ext cx="7333022" cy="668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of a closed loop response of piezo with one high Q resonance at 50 Hz - 1 notch </a:t>
            </a:r>
            <a:r>
              <a:rPr lang="en-US" smtClean="0"/>
              <a:t>filter compensation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184" t="9901" r="14915" b="27529"/>
          <a:stretch/>
        </p:blipFill>
        <p:spPr>
          <a:xfrm>
            <a:off x="244128" y="793376"/>
            <a:ext cx="7436832" cy="295566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7478" y="3749040"/>
            <a:ext cx="6864626" cy="182298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PID loop control of plant with one high Q resonance at 50 Hz.  This is compensated with one high Q notch filter allowing for high gain (</a:t>
            </a:r>
            <a:r>
              <a:rPr lang="en-US" dirty="0" err="1" smtClean="0"/>
              <a:t>Kp</a:t>
            </a:r>
            <a:r>
              <a:rPr lang="en-US" dirty="0" smtClean="0"/>
              <a:t>=100, Ki= 628)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72" y="124712"/>
            <a:ext cx="3933222" cy="2787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822" y="3217660"/>
            <a:ext cx="4055372" cy="28738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55232" y="310298"/>
            <a:ext cx="3542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loop response to 100 Hz chirp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55231" y="5387362"/>
            <a:ext cx="383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Closed loop response: </a:t>
            </a:r>
            <a:r>
              <a:rPr lang="en-US" dirty="0"/>
              <a:t>Y </a:t>
            </a:r>
            <a:r>
              <a:rPr lang="en-US" dirty="0" smtClean="0"/>
              <a:t>scale/1000 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</a:t>
            </a:r>
            <a:r>
              <a:rPr lang="en-US" dirty="0" smtClean="0"/>
              <a:t>Design Considerations</a:t>
            </a:r>
            <a:r>
              <a:rPr lang="en-US" dirty="0" smtClean="0"/>
              <a:t> </a:t>
            </a:r>
            <a:r>
              <a:rPr lang="en-US" dirty="0" smtClean="0"/>
              <a:t>for </a:t>
            </a:r>
            <a:r>
              <a:rPr lang="en-US" dirty="0" smtClean="0"/>
              <a:t>Piezo Amplifiers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5275727" cy="49878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Low </a:t>
            </a:r>
            <a:r>
              <a:rPr lang="en-US" dirty="0" smtClean="0"/>
              <a:t>noise </a:t>
            </a:r>
            <a:r>
              <a:rPr lang="mr-IN" dirty="0" smtClean="0"/>
              <a:t>–</a:t>
            </a:r>
            <a:r>
              <a:rPr lang="en-US" dirty="0" smtClean="0"/>
              <a:t> high Q modes are very sensitive to noise</a:t>
            </a:r>
            <a:endParaRPr lang="en-US" dirty="0" smtClean="0"/>
          </a:p>
          <a:p>
            <a:r>
              <a:rPr lang="en-US" dirty="0" smtClean="0"/>
              <a:t>Self limiting average power to </a:t>
            </a:r>
            <a:r>
              <a:rPr lang="en-US" dirty="0" err="1" smtClean="0"/>
              <a:t>piezos</a:t>
            </a:r>
            <a:endParaRPr lang="en-US" dirty="0" smtClean="0"/>
          </a:p>
          <a:p>
            <a:r>
              <a:rPr lang="en-US" dirty="0" smtClean="0"/>
              <a:t>Limited </a:t>
            </a:r>
            <a:r>
              <a:rPr lang="en-US" dirty="0" err="1" smtClean="0"/>
              <a:t>dV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so the piezo can’t chatter</a:t>
            </a:r>
          </a:p>
          <a:p>
            <a:r>
              <a:rPr lang="en-US" dirty="0" smtClean="0"/>
              <a:t>Enough BW to cover requirements but maybe not a whole lot more</a:t>
            </a:r>
          </a:p>
          <a:p>
            <a:r>
              <a:rPr lang="en-US" dirty="0" smtClean="0"/>
              <a:t>Differential drive to the piezo</a:t>
            </a:r>
          </a:p>
          <a:p>
            <a:pPr lvl="1"/>
            <a:r>
              <a:rPr lang="en-US" dirty="0" smtClean="0"/>
              <a:t>Provides c</a:t>
            </a:r>
            <a:r>
              <a:rPr lang="en-US" dirty="0" smtClean="0"/>
              <a:t>ommon </a:t>
            </a:r>
            <a:r>
              <a:rPr lang="en-US" dirty="0" smtClean="0"/>
              <a:t>mode rejection </a:t>
            </a:r>
          </a:p>
          <a:p>
            <a:pPr lvl="1"/>
            <a:r>
              <a:rPr lang="en-US" dirty="0" smtClean="0"/>
              <a:t>Cuts </a:t>
            </a:r>
            <a:r>
              <a:rPr lang="en-US" dirty="0" smtClean="0"/>
              <a:t>each leg </a:t>
            </a:r>
            <a:r>
              <a:rPr lang="en-US" dirty="0" smtClean="0"/>
              <a:t>voltage </a:t>
            </a:r>
            <a:r>
              <a:rPr lang="en-US" dirty="0" smtClean="0"/>
              <a:t>to ground in half</a:t>
            </a:r>
          </a:p>
          <a:p>
            <a:r>
              <a:rPr lang="en-US" dirty="0" smtClean="0"/>
              <a:t>Split amplifiers for redundant drive in case of piezo short </a:t>
            </a:r>
            <a:r>
              <a:rPr lang="en-US" dirty="0" smtClean="0"/>
              <a:t>and possible scaled drive</a:t>
            </a:r>
            <a:endParaRPr lang="en-US" dirty="0" smtClean="0"/>
          </a:p>
          <a:p>
            <a:r>
              <a:rPr lang="en-US" dirty="0" smtClean="0"/>
              <a:t>Good diagnostics</a:t>
            </a:r>
          </a:p>
          <a:p>
            <a:pPr lvl="1"/>
            <a:r>
              <a:rPr lang="en-US" dirty="0" smtClean="0"/>
              <a:t>Drive program, Drive Voltage, Output Voltage, Output Current for each amplifier</a:t>
            </a:r>
          </a:p>
          <a:p>
            <a:pPr lvl="1"/>
            <a:r>
              <a:rPr lang="en-US" dirty="0" smtClean="0"/>
              <a:t>Front panel differential IO for transfer function and drive monitoring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43047"/>
            <a:ext cx="6305312" cy="418785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38433" y="5388873"/>
            <a:ext cx="6258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>
                <a:solidFill>
                  <a:srgbClr val="585858"/>
                </a:solidFill>
                <a:latin typeface="verdana" charset="0"/>
              </a:rPr>
              <a:t>PDu150 -  26 </a:t>
            </a:r>
            <a:r>
              <a:rPr lang="fi-FI" dirty="0" err="1">
                <a:solidFill>
                  <a:srgbClr val="585858"/>
                </a:solidFill>
                <a:latin typeface="verdana" charset="0"/>
              </a:rPr>
              <a:t>uV</a:t>
            </a:r>
            <a:r>
              <a:rPr lang="fi-FI" dirty="0">
                <a:solidFill>
                  <a:srgbClr val="585858"/>
                </a:solidFill>
                <a:latin typeface="verdana" charset="0"/>
              </a:rPr>
              <a:t> RMS (1 </a:t>
            </a:r>
            <a:r>
              <a:rPr lang="fi-FI" dirty="0" err="1">
                <a:solidFill>
                  <a:srgbClr val="585858"/>
                </a:solidFill>
                <a:latin typeface="verdana" charset="0"/>
              </a:rPr>
              <a:t>uF</a:t>
            </a:r>
            <a:r>
              <a:rPr lang="fi-FI" dirty="0">
                <a:solidFill>
                  <a:srgbClr val="585858"/>
                </a:solidFill>
                <a:latin typeface="verdana" charset="0"/>
              </a:rPr>
              <a:t> </a:t>
            </a:r>
            <a:r>
              <a:rPr lang="fi-FI" dirty="0" err="1">
                <a:solidFill>
                  <a:srgbClr val="585858"/>
                </a:solidFill>
                <a:latin typeface="verdana" charset="0"/>
              </a:rPr>
              <a:t>load</a:t>
            </a:r>
            <a:r>
              <a:rPr lang="fi-FI" dirty="0">
                <a:solidFill>
                  <a:srgbClr val="585858"/>
                </a:solidFill>
                <a:latin typeface="verdana" charset="0"/>
              </a:rPr>
              <a:t>, 0.03 Hz to 1 MHz)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topics on 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up </a:t>
            </a:r>
            <a:r>
              <a:rPr lang="en-US" dirty="0" smtClean="0"/>
              <a:t>teams early in the design process with active compensation goals in the requirements</a:t>
            </a:r>
          </a:p>
          <a:p>
            <a:r>
              <a:rPr lang="en-US" dirty="0" smtClean="0"/>
              <a:t>Stiffen cavities, particularly in transverse modes</a:t>
            </a:r>
          </a:p>
          <a:p>
            <a:pPr lvl="1"/>
            <a:r>
              <a:rPr lang="en-US" dirty="0" smtClean="0"/>
              <a:t>Support cavities with wire brushes?</a:t>
            </a:r>
          </a:p>
          <a:p>
            <a:r>
              <a:rPr lang="en-US" dirty="0" smtClean="0"/>
              <a:t>Increased resonance frequencies create more usable control bandwidth</a:t>
            </a:r>
          </a:p>
          <a:p>
            <a:r>
              <a:rPr lang="en-US" dirty="0" smtClean="0"/>
              <a:t>Design in a frequency spread between cavities in a </a:t>
            </a:r>
            <a:r>
              <a:rPr lang="en-US" dirty="0" err="1" smtClean="0"/>
              <a:t>cryomodule</a:t>
            </a:r>
            <a:endParaRPr lang="en-US" dirty="0" smtClean="0"/>
          </a:p>
          <a:p>
            <a:r>
              <a:rPr lang="en-US" dirty="0" smtClean="0"/>
              <a:t>Reduced mechanical coupling between cavities by design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Damping </a:t>
            </a:r>
            <a:r>
              <a:rPr lang="en-US" dirty="0"/>
              <a:t>is </a:t>
            </a:r>
            <a:r>
              <a:rPr lang="en-US" dirty="0" smtClean="0"/>
              <a:t>difficult at 2K, but it is an important goal!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Explore tuner designs that cover three motion axis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Treat cavities and </a:t>
            </a:r>
            <a:r>
              <a:rPr lang="en-US" dirty="0" err="1" smtClean="0"/>
              <a:t>cryomodules</a:t>
            </a:r>
            <a:r>
              <a:rPr lang="en-US" dirty="0" smtClean="0"/>
              <a:t> as the acoustic instruments that they are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Model and test at each design stage</a:t>
            </a:r>
          </a:p>
          <a:p>
            <a:pPr marL="228600" lvl="1">
              <a:spcBef>
                <a:spcPts val="1000"/>
              </a:spcBef>
            </a:pPr>
            <a:endParaRPr lang="en-US" dirty="0" smtClean="0"/>
          </a:p>
          <a:p>
            <a:pPr marL="228600" lvl="1">
              <a:spcBef>
                <a:spcPts val="100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536" y="2423446"/>
            <a:ext cx="11582400" cy="427877"/>
          </a:xfrm>
        </p:spPr>
        <p:txBody>
          <a:bodyPr>
            <a:normAutofit/>
          </a:bodyPr>
          <a:lstStyle/>
          <a:p>
            <a:r>
              <a:rPr lang="en-US" dirty="0"/>
              <a:t>Thank </a:t>
            </a:r>
            <a:r>
              <a:rPr lang="en-US"/>
              <a:t>you</a:t>
            </a:r>
            <a:r>
              <a:rPr lang="en-US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66" y="581772"/>
            <a:ext cx="11582400" cy="427877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Microphonics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100" y="4952999"/>
            <a:ext cx="6743700" cy="9715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731696"/>
            <a:ext cx="1023938" cy="61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48200" y="388619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525779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Minimal </a:t>
            </a:r>
            <a:r>
              <a:rPr lang="en-US" dirty="0" err="1" smtClean="0"/>
              <a:t>Pfwd</a:t>
            </a:r>
            <a:r>
              <a:rPr lang="en-US" dirty="0" smtClean="0"/>
              <a:t> 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142999"/>
            <a:ext cx="1104900" cy="7524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2057399"/>
            <a:ext cx="28575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819399"/>
            <a:ext cx="42576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28600" y="1371599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 unloaded bandwidth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2209799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Static detuning, optimized for no reflected power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313586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Optimal coupling coefficient for minimal </a:t>
            </a:r>
            <a:r>
              <a:rPr lang="en-US" dirty="0" err="1" smtClean="0"/>
              <a:t>Pfwd</a:t>
            </a:r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4190999"/>
            <a:ext cx="152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28600" y="434339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Optimal coupling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" y="5684135"/>
            <a:ext cx="2829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(assuming optimal coupling)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6051138"/>
            <a:ext cx="891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</a:t>
            </a:r>
            <a:r>
              <a:rPr lang="en-US" sz="1200" dirty="0" err="1" smtClean="0"/>
              <a:t>Merminga</a:t>
            </a:r>
            <a:r>
              <a:rPr lang="en-US" sz="1200" dirty="0" smtClean="0"/>
              <a:t>, </a:t>
            </a:r>
            <a:r>
              <a:rPr lang="en-US" sz="1200" dirty="0" err="1" smtClean="0"/>
              <a:t>Delayen</a:t>
            </a:r>
            <a:r>
              <a:rPr lang="en-US" sz="1200" dirty="0" smtClean="0"/>
              <a:t>, “On the optimization of </a:t>
            </a:r>
            <a:r>
              <a:rPr lang="en-US" sz="1200" dirty="0" err="1" smtClean="0"/>
              <a:t>Qext</a:t>
            </a:r>
            <a:r>
              <a:rPr lang="en-US" sz="1200" dirty="0" smtClean="0"/>
              <a:t> under heavy beam loading and in the presence of microphonics”, CEBAF TN-96-022, 1996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99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7776" y="180753"/>
            <a:ext cx="10515600" cy="5508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C9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requirements dependence on microphonics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3" descr="2mA_650MHz_638_12deg_Qls_withlegen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4" r="6796" b="3972"/>
          <a:stretch>
            <a:fillRect/>
          </a:stretch>
        </p:blipFill>
        <p:spPr>
          <a:xfrm>
            <a:off x="4722628" y="953164"/>
            <a:ext cx="5750312" cy="518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1287309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0</a:t>
            </a:r>
            <a:r>
              <a:rPr lang="en-US" dirty="0"/>
              <a:t> = 650 MHz</a:t>
            </a:r>
          </a:p>
          <a:p>
            <a:endParaRPr lang="en-US" dirty="0"/>
          </a:p>
          <a:p>
            <a:r>
              <a:rPr lang="en-US" dirty="0"/>
              <a:t>R/Q = 638</a:t>
            </a:r>
          </a:p>
          <a:p>
            <a:endParaRPr lang="en-US" dirty="0"/>
          </a:p>
          <a:p>
            <a:r>
              <a:rPr lang="en-US" dirty="0"/>
              <a:t>Q</a:t>
            </a:r>
            <a:r>
              <a:rPr lang="en-US" baseline="-25000" dirty="0"/>
              <a:t>0 </a:t>
            </a:r>
            <a:r>
              <a:rPr lang="en-US" dirty="0"/>
              <a:t>= 12.70x10</a:t>
            </a:r>
            <a:r>
              <a:rPr lang="en-US" baseline="30000" dirty="0"/>
              <a:t>9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Vcav</a:t>
            </a:r>
            <a:r>
              <a:rPr lang="en-US" dirty="0"/>
              <a:t> = 19.9 MV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014" y="3457767"/>
            <a:ext cx="3696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Plot shows the power required as a function of microphonic detuning for different values of </a:t>
            </a:r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 The power spec for an Solid State amp may increase by 50% due to microphonics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1" y="229308"/>
            <a:ext cx="8686800" cy="813739"/>
          </a:xfrm>
        </p:spPr>
        <p:txBody>
          <a:bodyPr/>
          <a:lstStyle/>
          <a:p>
            <a:r>
              <a:rPr lang="en-US" dirty="0" smtClean="0"/>
              <a:t>Sources of </a:t>
            </a:r>
            <a:r>
              <a:rPr lang="en-US" dirty="0" smtClean="0"/>
              <a:t>Mechanical Distortions in  SRF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310" y="1275331"/>
            <a:ext cx="5846379" cy="4987867"/>
          </a:xfrm>
        </p:spPr>
        <p:txBody>
          <a:bodyPr>
            <a:normAutofit/>
          </a:bodyPr>
          <a:lstStyle/>
          <a:p>
            <a:r>
              <a:rPr lang="en-US" dirty="0" smtClean="0"/>
              <a:t>Lorentz force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biggest pulsed issue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~Gradient squared</a:t>
            </a:r>
            <a:endParaRPr lang="en-US" dirty="0" smtClean="0"/>
          </a:p>
          <a:p>
            <a:r>
              <a:rPr lang="en-US" dirty="0" smtClean="0"/>
              <a:t>External </a:t>
            </a:r>
            <a:r>
              <a:rPr lang="en-US" dirty="0" smtClean="0"/>
              <a:t>vibration</a:t>
            </a:r>
          </a:p>
          <a:p>
            <a:pPr lvl="1"/>
            <a:r>
              <a:rPr lang="en-US" dirty="0" smtClean="0"/>
              <a:t>Rotating equipment; vacuum pumps, fans, compressors</a:t>
            </a:r>
          </a:p>
          <a:p>
            <a:pPr lvl="1"/>
            <a:r>
              <a:rPr lang="en-US" dirty="0" smtClean="0"/>
              <a:t>Road vibration</a:t>
            </a:r>
          </a:p>
          <a:p>
            <a:r>
              <a:rPr lang="en-US" dirty="0" smtClean="0"/>
              <a:t>Cryogenic liquid and gas turbulent </a:t>
            </a:r>
            <a:r>
              <a:rPr lang="en-US" dirty="0" smtClean="0"/>
              <a:t>flow - </a:t>
            </a:r>
            <a:r>
              <a:rPr lang="en-US" dirty="0" smtClean="0">
                <a:solidFill>
                  <a:srgbClr val="FF0000"/>
                </a:solidFill>
              </a:rPr>
              <a:t>CW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Thermal Acoustic Oscillations</a:t>
            </a:r>
          </a:p>
          <a:p>
            <a:pPr lvl="1"/>
            <a:r>
              <a:rPr lang="en-US" dirty="0" smtClean="0"/>
              <a:t>Leaking valves</a:t>
            </a:r>
            <a:endParaRPr lang="en-US" dirty="0" smtClean="0"/>
          </a:p>
          <a:p>
            <a:r>
              <a:rPr lang="en-US" dirty="0" smtClean="0"/>
              <a:t>Noise term from tuner motor and </a:t>
            </a:r>
            <a:r>
              <a:rPr lang="en-US" dirty="0" smtClean="0"/>
              <a:t>piezo drive</a:t>
            </a:r>
            <a:endParaRPr lang="en-US" dirty="0" smtClean="0"/>
          </a:p>
          <a:p>
            <a:r>
              <a:rPr lang="en-US" dirty="0" smtClean="0"/>
              <a:t>Adjacent </a:t>
            </a:r>
            <a:r>
              <a:rPr lang="en-US" dirty="0" smtClean="0"/>
              <a:t>cavity coupled vibrations</a:t>
            </a:r>
          </a:p>
          <a:p>
            <a:r>
              <a:rPr lang="en-US" dirty="0" smtClean="0"/>
              <a:t>Power coupler antennas can also vibrate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4571" y="1657044"/>
            <a:ext cx="45044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-These terms modulated the dimensions of the cavity at the </a:t>
            </a:r>
            <a:r>
              <a:rPr lang="en-US" sz="2200" dirty="0" err="1"/>
              <a:t>nano</a:t>
            </a:r>
            <a:r>
              <a:rPr lang="en-US" sz="2200" dirty="0"/>
              <a:t>-meter scale which modulates the resonance frequency of the cavity</a:t>
            </a:r>
          </a:p>
          <a:p>
            <a:r>
              <a:rPr lang="en-US" sz="2200" dirty="0"/>
              <a:t>- Note that the modulation of </a:t>
            </a:r>
            <a:r>
              <a:rPr lang="en-US" sz="2200" dirty="0" smtClean="0"/>
              <a:t>the cavity resonance frequency </a:t>
            </a:r>
            <a:r>
              <a:rPr lang="en-US" sz="2200" dirty="0"/>
              <a:t>does not take energy out of the </a:t>
            </a:r>
            <a:r>
              <a:rPr lang="en-US" sz="2200" dirty="0" smtClean="0"/>
              <a:t>vibrations, leaving high Q mechanical resonance</a:t>
            </a:r>
            <a:endParaRPr lang="en-US" sz="22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Problems caused by microphonics </a:t>
            </a:r>
            <a:r>
              <a:rPr lang="en-US" dirty="0"/>
              <a:t>for RF field </a:t>
            </a:r>
            <a:r>
              <a:rPr lang="en-US" dirty="0" smtClean="0"/>
              <a:t>regulation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C97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385930"/>
            <a:ext cx="5181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Cavity detuning caused phase and amplitude errors which can cause gradient field errors</a:t>
            </a:r>
          </a:p>
          <a:p>
            <a:pPr lvl="1"/>
            <a:r>
              <a:rPr lang="en-US" dirty="0" smtClean="0"/>
              <a:t>High gain feedback loops can control this pretty well</a:t>
            </a:r>
            <a:endParaRPr lang="en-US" dirty="0"/>
          </a:p>
          <a:p>
            <a:pPr lvl="1"/>
            <a:r>
              <a:rPr lang="en-US" dirty="0" smtClean="0"/>
              <a:t>Detuning also reduces phase margin for the control loop and increases noise</a:t>
            </a:r>
            <a:endParaRPr lang="en-US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1385930"/>
            <a:ext cx="5181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Detuning </a:t>
            </a:r>
            <a:r>
              <a:rPr lang="en-US" dirty="0"/>
              <a:t>budgets require more RF power overhead which is expensive due to:</a:t>
            </a:r>
          </a:p>
          <a:p>
            <a:pPr lvl="1"/>
            <a:r>
              <a:rPr lang="en-US" dirty="0"/>
              <a:t> increased amplifier power requirements </a:t>
            </a:r>
          </a:p>
          <a:p>
            <a:pPr lvl="1"/>
            <a:r>
              <a:rPr lang="en-US" dirty="0"/>
              <a:t>Larger RF distribution, cooling, conventional power, floor space and electric costs</a:t>
            </a:r>
          </a:p>
          <a:p>
            <a:pPr lvl="1"/>
            <a:r>
              <a:rPr lang="en-US" dirty="0"/>
              <a:t>Higher coupler power </a:t>
            </a:r>
            <a:r>
              <a:rPr lang="en-US" dirty="0" smtClean="0"/>
              <a:t>ratings</a:t>
            </a:r>
          </a:p>
          <a:p>
            <a:r>
              <a:rPr lang="en-US" dirty="0" smtClean="0"/>
              <a:t>The total cost to the project and to operations can be quite alarming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0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24" y="251627"/>
            <a:ext cx="11582400" cy="42787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How We Got to Here - Microphonics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5587326" cy="49878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Luthiers goals</a:t>
            </a:r>
            <a:endParaRPr lang="en-US" dirty="0" smtClean="0"/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Q resonators</a:t>
            </a:r>
            <a:endParaRPr lang="en-US" dirty="0" smtClean="0"/>
          </a:p>
          <a:p>
            <a:pPr lvl="1"/>
            <a:r>
              <a:rPr lang="en-US" dirty="0" smtClean="0"/>
              <a:t>Broadband </a:t>
            </a:r>
            <a:r>
              <a:rPr lang="en-US" dirty="0" smtClean="0"/>
              <a:t>efficient transducers </a:t>
            </a:r>
          </a:p>
          <a:p>
            <a:pPr lvl="1"/>
            <a:r>
              <a:rPr lang="en-US" dirty="0" smtClean="0"/>
              <a:t>String energy directly </a:t>
            </a:r>
            <a:r>
              <a:rPr lang="en-US" dirty="0" smtClean="0"/>
              <a:t>to </a:t>
            </a:r>
            <a:r>
              <a:rPr lang="en-US" dirty="0" smtClean="0"/>
              <a:t>acoustic energy</a:t>
            </a:r>
            <a:endParaRPr lang="en-US" dirty="0" smtClean="0"/>
          </a:p>
          <a:p>
            <a:r>
              <a:rPr lang="en-US" dirty="0" smtClean="0"/>
              <a:t>Microphone development</a:t>
            </a:r>
          </a:p>
          <a:p>
            <a:pPr lvl="1"/>
            <a:r>
              <a:rPr lang="en-US" dirty="0" smtClean="0"/>
              <a:t>Dynamic - </a:t>
            </a:r>
            <a:r>
              <a:rPr lang="en-US" dirty="0"/>
              <a:t>acoustic energy </a:t>
            </a:r>
            <a:r>
              <a:rPr lang="en-US" dirty="0" smtClean="0"/>
              <a:t>to electrical</a:t>
            </a:r>
          </a:p>
          <a:p>
            <a:pPr lvl="1"/>
            <a:r>
              <a:rPr lang="en-US" dirty="0" smtClean="0"/>
              <a:t>Carbon - audio energy modulates another energy </a:t>
            </a:r>
            <a:r>
              <a:rPr lang="en-US" dirty="0" smtClean="0"/>
              <a:t>source to get amplification</a:t>
            </a:r>
            <a:endParaRPr lang="en-US" dirty="0" smtClean="0"/>
          </a:p>
          <a:p>
            <a:r>
              <a:rPr lang="en-US" dirty="0" smtClean="0"/>
              <a:t>Microphonics - the unwanted microphone</a:t>
            </a:r>
          </a:p>
          <a:p>
            <a:pPr lvl="1"/>
            <a:r>
              <a:rPr lang="en-US" dirty="0" smtClean="0"/>
              <a:t>Usually caused by vibration modulating a physical </a:t>
            </a:r>
            <a:r>
              <a:rPr lang="en-US" dirty="0" smtClean="0"/>
              <a:t>parameter</a:t>
            </a:r>
            <a:endParaRPr lang="en-US" dirty="0"/>
          </a:p>
          <a:p>
            <a:r>
              <a:rPr lang="en-US" dirty="0" smtClean="0"/>
              <a:t>RF cavities</a:t>
            </a:r>
          </a:p>
          <a:p>
            <a:pPr lvl="1"/>
            <a:r>
              <a:rPr lang="en-US" dirty="0" smtClean="0"/>
              <a:t>Vibrations distort shape and modulate the resonant frequency and this </a:t>
            </a:r>
            <a:r>
              <a:rPr lang="en-US" dirty="0" smtClean="0">
                <a:solidFill>
                  <a:srgbClr val="FF0000"/>
                </a:solidFill>
              </a:rPr>
              <a:t>modulation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frequency BW is not affected by cavity BW.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24" y="963249"/>
            <a:ext cx="1560375" cy="1592883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900" y="2779533"/>
            <a:ext cx="1868501" cy="1269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328" r="6253"/>
          <a:stretch/>
        </p:blipFill>
        <p:spPr>
          <a:xfrm>
            <a:off x="6153924" y="2779533"/>
            <a:ext cx="1304289" cy="12692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9878" y="2573291"/>
            <a:ext cx="2585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Carbon Mic - A </a:t>
            </a:r>
            <a:r>
              <a:rPr lang="en-US" sz="1600" dirty="0"/>
              <a:t>steady </a:t>
            </a:r>
            <a:r>
              <a:rPr lang="en-US" sz="1600" dirty="0" smtClean="0"/>
              <a:t>DC current</a:t>
            </a:r>
            <a:r>
              <a:rPr lang="en-US" sz="1600" dirty="0"/>
              <a:t> is passed between the plates through the granules. The varying resistance results in a </a:t>
            </a:r>
            <a:r>
              <a:rPr lang="en-US" sz="1600" dirty="0" smtClean="0"/>
              <a:t>modulation</a:t>
            </a:r>
            <a:r>
              <a:rPr lang="en-US" sz="1600" dirty="0"/>
              <a:t> of the </a:t>
            </a:r>
            <a:r>
              <a:rPr lang="en-US" sz="1600" dirty="0" smtClean="0"/>
              <a:t>current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126654" y="933278"/>
            <a:ext cx="3174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instrument maker must:</a:t>
            </a:r>
          </a:p>
          <a:p>
            <a:r>
              <a:rPr lang="en-US" dirty="0" smtClean="0"/>
              <a:t>Control energy loss(Q)</a:t>
            </a:r>
          </a:p>
          <a:p>
            <a:r>
              <a:rPr lang="en-US" dirty="0" smtClean="0"/>
              <a:t>Eliminate unwanted resonances</a:t>
            </a:r>
          </a:p>
          <a:p>
            <a:r>
              <a:rPr lang="en-US" dirty="0" smtClean="0"/>
              <a:t>Create a stable platform</a:t>
            </a:r>
          </a:p>
          <a:p>
            <a:r>
              <a:rPr lang="en-US" dirty="0" smtClean="0"/>
              <a:t>Understand complete system</a:t>
            </a:r>
            <a:endParaRPr lang="en-US" dirty="0"/>
          </a:p>
        </p:txBody>
      </p:sp>
      <p:pic>
        <p:nvPicPr>
          <p:cNvPr id="9" name="Picture 3" descr="https://upload.wikimedia.org/wikipedia/commons/e/ea/Ultraii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924" y="4142951"/>
            <a:ext cx="1785155" cy="19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26654" y="4366352"/>
            <a:ext cx="38184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600" dirty="0">
                <a:latin typeface="Arial" charset="0"/>
              </a:rPr>
              <a:t>Audio vacuum tube with externally fitted </a:t>
            </a:r>
            <a:r>
              <a:rPr lang="en-US" altLang="en-US" sz="1600" dirty="0">
                <a:solidFill>
                  <a:srgbClr val="FF0000"/>
                </a:solidFill>
                <a:latin typeface="Arial" charset="0"/>
              </a:rPr>
              <a:t>microphonics </a:t>
            </a:r>
            <a:r>
              <a:rPr lang="en-US" altLang="en-US" sz="1600" dirty="0" smtClean="0">
                <a:solidFill>
                  <a:srgbClr val="FF0000"/>
                </a:solidFill>
                <a:latin typeface="Arial" charset="0"/>
              </a:rPr>
              <a:t>damper</a:t>
            </a:r>
          </a:p>
          <a:p>
            <a:pPr eaLnBrk="0" hangingPunct="0"/>
            <a:endParaRPr lang="en-US" altLang="en-US" sz="1600" dirty="0">
              <a:latin typeface="Arial" charset="0"/>
            </a:endParaRPr>
          </a:p>
          <a:p>
            <a:pPr eaLnBrk="0" hangingPunct="0"/>
            <a:r>
              <a:rPr lang="en-US" altLang="en-US" sz="1600" dirty="0" smtClean="0">
                <a:latin typeface="Arial" charset="0"/>
              </a:rPr>
              <a:t>Other microphonic parts: capacitors, inductors, coax, crystals, etc.</a:t>
            </a:r>
            <a:endParaRPr lang="en-US" altLang="en-US" sz="1600" dirty="0">
              <a:latin typeface="Arial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80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" y="181336"/>
            <a:ext cx="11582400" cy="42787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Microphonic Diagnostic Tools</a:t>
            </a:r>
            <a:endParaRPr lang="en-US" sz="32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77946"/>
            <a:ext cx="4881961" cy="3412349"/>
          </a:xfr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58" y="841832"/>
            <a:ext cx="4079385" cy="19361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0816" y="914400"/>
            <a:ext cx="25951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Valve (tube) hammer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296333" y="5912001"/>
            <a:ext cx="5349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Instrumented hammer for external excitation</a:t>
            </a:r>
            <a:endParaRPr lang="en-US" sz="2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11" y="971973"/>
            <a:ext cx="6352341" cy="30092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20187" y="4038295"/>
            <a:ext cx="35862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M. Kelly, MICROPHONICS </a:t>
            </a:r>
            <a:r>
              <a:rPr lang="en-US" sz="1000" dirty="0"/>
              <a:t>IN THE ATLAS UPGRADE CRYOMODULE </a:t>
            </a:r>
            <a:endParaRPr lang="en-US" sz="1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337739" y="4484120"/>
            <a:ext cx="4746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200" dirty="0"/>
              <a:t>I</a:t>
            </a:r>
            <a:r>
              <a:rPr lang="en-US" sz="2200" dirty="0" smtClean="0"/>
              <a:t>mpulse </a:t>
            </a:r>
            <a:r>
              <a:rPr lang="en-US" sz="2200" dirty="0" smtClean="0"/>
              <a:t>response from hammer test</a:t>
            </a:r>
            <a:endParaRPr lang="en-US" sz="2200" dirty="0" smtClean="0"/>
          </a:p>
          <a:p>
            <a:r>
              <a:rPr lang="en-US" sz="2200" dirty="0" smtClean="0"/>
              <a:t>-And </a:t>
            </a:r>
            <a:r>
              <a:rPr lang="en-US" sz="2200" dirty="0" smtClean="0"/>
              <a:t>yes, these </a:t>
            </a:r>
            <a:r>
              <a:rPr lang="en-US" sz="2200" dirty="0" smtClean="0"/>
              <a:t>cavities ring </a:t>
            </a:r>
            <a:r>
              <a:rPr lang="en-US" sz="2200" dirty="0" smtClean="0"/>
              <a:t>like </a:t>
            </a:r>
            <a:r>
              <a:rPr lang="en-US" sz="2200" dirty="0" smtClean="0"/>
              <a:t>a guitar with similar frequencies and decay times</a:t>
            </a:r>
            <a:endParaRPr lang="en-US" sz="2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a device containing 6 high Q resonators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690577"/>
            <a:ext cx="7605822" cy="4340337"/>
          </a:xfrm>
        </p:spPr>
        <p:txBody>
          <a:bodyPr/>
          <a:lstStyle/>
          <a:p>
            <a:r>
              <a:rPr lang="en-US" dirty="0" smtClean="0"/>
              <a:t>The next slide shows a device that has 6 resonators that are highly coupled mechanically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Yet, by careful choice of resonant frequencies, these resonators have very low energy coupling between them</a:t>
            </a:r>
          </a:p>
          <a:p>
            <a:r>
              <a:rPr lang="en-US" dirty="0" smtClean="0"/>
              <a:t>The device has a very refined human interface allowing the user to:</a:t>
            </a:r>
          </a:p>
          <a:p>
            <a:pPr lvl="1"/>
            <a:r>
              <a:rPr lang="en-US" dirty="0" smtClean="0"/>
              <a:t>rapidly excite and modulate the resonant frequencies</a:t>
            </a:r>
          </a:p>
          <a:p>
            <a:pPr lvl="1"/>
            <a:r>
              <a:rPr lang="en-US" dirty="0" smtClean="0"/>
              <a:t>Chose harmonic content (shown in video)</a:t>
            </a:r>
          </a:p>
          <a:p>
            <a:pPr lvl="1"/>
            <a:r>
              <a:rPr lang="en-US" dirty="0" smtClean="0"/>
              <a:t>Damp resonant amplitude when desire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smtClean="0"/>
              <a:t>B. Chase,   Second Topical Workshop on Microphonics, Brooklyn NY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17652</TotalTime>
  <Words>2274</Words>
  <Application>Microsoft Macintosh PowerPoint</Application>
  <PresentationFormat>Widescreen</PresentationFormat>
  <Paragraphs>338</Paragraphs>
  <Slides>29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</vt:lpstr>
      <vt:lpstr>Calibri Light</vt:lpstr>
      <vt:lpstr>Helvetica</vt:lpstr>
      <vt:lpstr>Mangal</vt:lpstr>
      <vt:lpstr>ＭＳ Ｐゴシック</vt:lpstr>
      <vt:lpstr>verdana</vt:lpstr>
      <vt:lpstr>Wingdings</vt:lpstr>
      <vt:lpstr>Arial</vt:lpstr>
      <vt:lpstr>Office Theme</vt:lpstr>
      <vt:lpstr>Equation</vt:lpstr>
      <vt:lpstr>PowerPoint Presentation</vt:lpstr>
      <vt:lpstr> The cavity transfer function in Laplace domain</vt:lpstr>
      <vt:lpstr>Microphonics maths</vt:lpstr>
      <vt:lpstr>PowerPoint Presentation</vt:lpstr>
      <vt:lpstr>Sources of Mechanical Distortions in  SRF Cavities</vt:lpstr>
      <vt:lpstr>Problems caused by microphonics for RF field regulation</vt:lpstr>
      <vt:lpstr>How We Got to Here - Microphonics</vt:lpstr>
      <vt:lpstr>Microphonic Diagnostic Tools</vt:lpstr>
      <vt:lpstr>Analysis of a device containing 6 high Q resonators</vt:lpstr>
      <vt:lpstr>PowerPoint Presentation</vt:lpstr>
      <vt:lpstr>Control and Tuning of Cavity Resonant Frequency</vt:lpstr>
      <vt:lpstr>Tuners for two types of mechanical systems with similar Qs and bandwidths</vt:lpstr>
      <vt:lpstr>Tuner Requirements and Design</vt:lpstr>
      <vt:lpstr>Tuner showing very good low frequency properties – 300 Hz sweep using piezos</vt:lpstr>
      <vt:lpstr>Control of a cavity’s resonant frequency using direct feedback</vt:lpstr>
      <vt:lpstr>Internal Hammer Impulse Response - Piezo steps every 5 sec</vt:lpstr>
      <vt:lpstr>Stepper Motor -  short moves about every 5 seconds</vt:lpstr>
      <vt:lpstr>Spectrogram of stepped gradient – 5 steps of 2 MV/m, 5 to 15 MV/m</vt:lpstr>
      <vt:lpstr>Electo-Mechanical Modeling </vt:lpstr>
      <vt:lpstr>Transfer Function 0.25 Hz steps, 4 sec DAQ per point, 5 sec dwell</vt:lpstr>
      <vt:lpstr>PowerPoint Presentation</vt:lpstr>
      <vt:lpstr>FFT of Frequency Sweep 49 to 54 Hz of Cavity 2’s Piezo – 1st Transverse Harmonic</vt:lpstr>
      <vt:lpstr>FFT of Frequency Sweep 260 to 278 Hz of Cavity of Cavity 2’s Piezo, 0.5 V sin excitation  .05 Hz steps   – 1st Longitudinal Harmonic </vt:lpstr>
      <vt:lpstr>Live sound mixing – same issues</vt:lpstr>
      <vt:lpstr>The magic of notch filters</vt:lpstr>
      <vt:lpstr>Simulation of a closed loop response of piezo with one high Q resonance at 50 Hz - 1 notch filter compensation</vt:lpstr>
      <vt:lpstr>Important Design Considerations for Piezo Amplifiers</vt:lpstr>
      <vt:lpstr>Discussion topics on moving forward</vt:lpstr>
      <vt:lpstr>Thank you!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Chase</dc:creator>
  <cp:lastModifiedBy>Brian Chase</cp:lastModifiedBy>
  <cp:revision>130</cp:revision>
  <dcterms:created xsi:type="dcterms:W3CDTF">2018-10-11T17:44:14Z</dcterms:created>
  <dcterms:modified xsi:type="dcterms:W3CDTF">2018-10-24T23:58:16Z</dcterms:modified>
</cp:coreProperties>
</file>