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44"/>
  </p:notesMasterIdLst>
  <p:handoutMasterIdLst>
    <p:handoutMasterId r:id="rId45"/>
  </p:handoutMasterIdLst>
  <p:sldIdLst>
    <p:sldId id="382" r:id="rId2"/>
    <p:sldId id="384" r:id="rId3"/>
    <p:sldId id="385" r:id="rId4"/>
    <p:sldId id="387" r:id="rId5"/>
    <p:sldId id="395" r:id="rId6"/>
    <p:sldId id="394" r:id="rId7"/>
    <p:sldId id="393" r:id="rId8"/>
    <p:sldId id="400" r:id="rId9"/>
    <p:sldId id="401" r:id="rId10"/>
    <p:sldId id="403" r:id="rId11"/>
    <p:sldId id="404" r:id="rId12"/>
    <p:sldId id="307" r:id="rId13"/>
    <p:sldId id="405" r:id="rId14"/>
    <p:sldId id="420" r:id="rId15"/>
    <p:sldId id="419" r:id="rId16"/>
    <p:sldId id="406" r:id="rId17"/>
    <p:sldId id="408" r:id="rId18"/>
    <p:sldId id="410" r:id="rId19"/>
    <p:sldId id="414" r:id="rId20"/>
    <p:sldId id="421" r:id="rId21"/>
    <p:sldId id="415" r:id="rId22"/>
    <p:sldId id="411" r:id="rId23"/>
    <p:sldId id="396" r:id="rId24"/>
    <p:sldId id="397" r:id="rId25"/>
    <p:sldId id="398" r:id="rId26"/>
    <p:sldId id="412" r:id="rId27"/>
    <p:sldId id="413" r:id="rId28"/>
    <p:sldId id="422" r:id="rId29"/>
    <p:sldId id="416" r:id="rId30"/>
    <p:sldId id="417" r:id="rId31"/>
    <p:sldId id="391" r:id="rId32"/>
    <p:sldId id="392" r:id="rId33"/>
    <p:sldId id="423" r:id="rId34"/>
    <p:sldId id="313" r:id="rId35"/>
    <p:sldId id="380" r:id="rId36"/>
    <p:sldId id="315" r:id="rId37"/>
    <p:sldId id="308" r:id="rId38"/>
    <p:sldId id="362" r:id="rId39"/>
    <p:sldId id="360" r:id="rId40"/>
    <p:sldId id="348" r:id="rId41"/>
    <p:sldId id="375" r:id="rId42"/>
    <p:sldId id="316" r:id="rId43"/>
  </p:sldIdLst>
  <p:sldSz cx="9144000" cy="6858000" type="screen4x3"/>
  <p:notesSz cx="6794500" cy="9906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9C9E9F"/>
    <a:srgbClr val="FFFFFF"/>
    <a:srgbClr val="DDDDDD"/>
    <a:srgbClr val="00A5EB"/>
    <a:srgbClr val="FFCC00"/>
    <a:srgbClr val="FF00FF"/>
    <a:srgbClr val="FFFF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311" autoAdjust="0"/>
    <p:restoredTop sz="94822" autoAdjust="0"/>
  </p:normalViewPr>
  <p:slideViewPr>
    <p:cSldViewPr snapToGrid="0">
      <p:cViewPr>
        <p:scale>
          <a:sx n="100" d="100"/>
          <a:sy n="100" d="100"/>
        </p:scale>
        <p:origin x="-1368" y="216"/>
      </p:cViewPr>
      <p:guideLst>
        <p:guide orient="horz" pos="3816"/>
        <p:guide orient="horz" pos="167"/>
        <p:guide orient="horz" pos="616"/>
        <p:guide orient="horz" pos="2672"/>
        <p:guide orient="horz" pos="1165"/>
        <p:guide pos="5551"/>
        <p:guide pos="1551"/>
        <p:guide pos="4178"/>
        <p:guide pos="2927"/>
        <p:guide pos="2809"/>
        <p:guide pos="178"/>
        <p:guide pos="4299"/>
        <p:guide pos="14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-3163" y="-67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06F7AE-DFFB-4534-AAA7-7CF12504804C}" type="datetimeFigureOut">
              <a:rPr lang="de-DE" smtClean="0"/>
              <a:t>23.10.2018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F514A9-1032-4E8E-A43F-D99D2FA78E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00516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736858A-39C2-4BA9-B2EA-2EBB3C5D7C04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0343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71128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7112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7112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7112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7112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7119F-7C02-43A2-ADE3-DEE8EF6EFFC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634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7112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71128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71128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7112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800" y="5669842"/>
            <a:ext cx="793750" cy="7941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288" y="349611"/>
            <a:ext cx="83534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287" y="2335013"/>
            <a:ext cx="83534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00043" y="4096779"/>
            <a:ext cx="834866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FA66228A-40CC-4875-B5B2-E0DA77FB35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6261914"/>
            <a:ext cx="2168482" cy="1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19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Mechanical Perspective - TTF XFEL Cryomodule Design | Kay Jensch, 25 Oct. 2018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95287" y="817500"/>
            <a:ext cx="836469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Mechanical Perspective - TTF XFEL Cryomodule Design | Kay Jensch, 25 Oct. 2018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9894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E704B3C6-C432-42C5-94A1-8321298516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79" y="4587296"/>
            <a:ext cx="598825" cy="18511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xmlns="" id="{2E82049A-6019-4056-8638-0E7938261DF0}"/>
              </a:ext>
            </a:extLst>
          </p:cNvPr>
          <p:cNvSpPr/>
          <p:nvPr/>
        </p:nvSpPr>
        <p:spPr>
          <a:xfrm>
            <a:off x="395288" y="3980131"/>
            <a:ext cx="4572000" cy="3731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b="1" dirty="0"/>
              <a:t>Contact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xmlns="" id="{8E7668B4-E772-45DD-8F6B-23E9883B6073}"/>
              </a:ext>
            </a:extLst>
          </p:cNvPr>
          <p:cNvSpPr/>
          <p:nvPr/>
        </p:nvSpPr>
        <p:spPr>
          <a:xfrm>
            <a:off x="395288" y="4516739"/>
            <a:ext cx="2700548" cy="18999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  <a:tabLst>
                <a:tab pos="715963" algn="l"/>
              </a:tabLst>
            </a:pPr>
            <a:r>
              <a:rPr lang="de-DE" dirty="0"/>
              <a:t>	Deutsches </a:t>
            </a:r>
          </a:p>
          <a:p>
            <a:pPr>
              <a:lnSpc>
                <a:spcPct val="120000"/>
              </a:lnSpc>
            </a:pPr>
            <a:r>
              <a:rPr lang="de-DE" dirty="0"/>
              <a:t>Elektronen-Synchrotron</a:t>
            </a:r>
          </a:p>
          <a:p>
            <a:pPr>
              <a:lnSpc>
                <a:spcPct val="120000"/>
              </a:lnSpc>
            </a:pPr>
            <a:endParaRPr lang="de-DE" dirty="0"/>
          </a:p>
          <a:p>
            <a:pPr>
              <a:lnSpc>
                <a:spcPct val="120000"/>
              </a:lnSpc>
            </a:pPr>
            <a:r>
              <a:rPr lang="de-DE" dirty="0"/>
              <a:t>www.desy.de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xmlns="" id="{1383398B-695A-4C6B-980D-9B67FB512D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891" y="4516739"/>
            <a:ext cx="5148821" cy="189993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361950" indent="0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0500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434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9143998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288" y="349611"/>
            <a:ext cx="83534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287" y="2335013"/>
            <a:ext cx="83534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00043" y="4096779"/>
            <a:ext cx="834866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DC059C8A-4E30-4CF7-8596-8085B43DF3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6261914"/>
            <a:ext cx="2168482" cy="16061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AD71804E-76B6-4901-BC63-91145FE900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800" y="5669842"/>
            <a:ext cx="793750" cy="79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288" y="349610"/>
            <a:ext cx="83534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7579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288" y="349610"/>
            <a:ext cx="83534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27151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Mechanical Perspective - TTF XFEL Cryomodule Design | Kay Jensch, 25 Oct. 2018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95287" y="817500"/>
            <a:ext cx="836469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406426"/>
            <a:ext cx="4105276" cy="5010249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 Mechanical Perspective - TTF XFEL Cryomodule Design | Kay Jensch, 25 Oct. 2018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95287" y="817500"/>
            <a:ext cx="836469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643438" y="1406426"/>
            <a:ext cx="4116548" cy="5010249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871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Mechanical Perspective - TTF XFEL Cryomodule Design | Kay Jensch, 25 Oct. 2018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95287" y="817500"/>
            <a:ext cx="836469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395289" y="1406427"/>
            <a:ext cx="4105276" cy="2454374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395289" y="3963533"/>
            <a:ext cx="4105276" cy="2454374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643438" y="1449389"/>
            <a:ext cx="4105274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643439" y="4005263"/>
            <a:ext cx="4105274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Mechanical Perspective - TTF XFEL Cryomodule Design | Kay Jensch, 25 Oct. 2018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95287" y="817500"/>
            <a:ext cx="836469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395289" y="1406427"/>
            <a:ext cx="4105276" cy="2454374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395289" y="3963533"/>
            <a:ext cx="4105276" cy="2454374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Inhaltsplatzhalter 10">
            <a:extLst>
              <a:ext uri="{FF2B5EF4-FFF2-40B4-BE49-F238E27FC236}">
                <a16:creationId xmlns:a16="http://schemas.microsoft.com/office/drawing/2014/main" xmlns="" id="{3940162A-D75D-4335-9E40-1D7B2D50CB14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643438" y="1449389"/>
            <a:ext cx="4105274" cy="2411411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r>
              <a:rPr lang="de-DE" dirty="0" err="1"/>
              <a:t>Object</a:t>
            </a:r>
            <a:endParaRPr lang="de-DE" dirty="0"/>
          </a:p>
        </p:txBody>
      </p:sp>
      <p:sp>
        <p:nvSpPr>
          <p:cNvPr id="13" name="Inhaltsplatzhalter 11">
            <a:extLst>
              <a:ext uri="{FF2B5EF4-FFF2-40B4-BE49-F238E27FC236}">
                <a16:creationId xmlns:a16="http://schemas.microsoft.com/office/drawing/2014/main" xmlns="" id="{383D9EF4-C943-4128-A189-76FB47C215C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643438" y="4005263"/>
            <a:ext cx="4105274" cy="2412644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0804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Mechanical Perspective - TTF XFEL Cryomodule Design | Kay Jensch, 25 Oct. 2018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95287" y="817500"/>
            <a:ext cx="836469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395288" y="1449388"/>
            <a:ext cx="83534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287" y="349611"/>
            <a:ext cx="8353425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287" y="1406426"/>
            <a:ext cx="83534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1579" y="6580800"/>
            <a:ext cx="7272810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| Mechanical Perspective - TTF XFEL Cryomodule Design | Kay Jensch, 25 Oct. 2018</a:t>
            </a:r>
            <a:endParaRPr lang="en-US" dirty="0"/>
          </a:p>
        </p:txBody>
      </p:sp>
      <p:sp>
        <p:nvSpPr>
          <p:cNvPr id="14" name="Textfeld 13"/>
          <p:cNvSpPr txBox="1"/>
          <p:nvPr/>
        </p:nvSpPr>
        <p:spPr>
          <a:xfrm>
            <a:off x="8136396" y="6580800"/>
            <a:ext cx="612316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noProof="0" dirty="0"/>
              <a:t>Page </a:t>
            </a:r>
            <a:fld id="{0427E4B2-AC28-443E-BE04-5CD55098A90B}" type="slidenum">
              <a:rPr lang="en-US" sz="1000" b="1" noProof="0" smtClean="0"/>
              <a:pPr algn="r"/>
              <a:t>‹Nr.›</a:t>
            </a:fld>
            <a:endParaRPr lang="en-US" sz="1000" b="1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91A9E512-39DB-45FA-95C7-CE8C891DDC6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12" y="6614019"/>
            <a:ext cx="325552" cy="10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913" userDrawn="1">
          <p15:clr>
            <a:srgbClr val="F26B43"/>
          </p15:clr>
        </p15:guide>
        <p15:guide id="2" pos="2925" userDrawn="1">
          <p15:clr>
            <a:srgbClr val="F26B43"/>
          </p15:clr>
        </p15:guide>
        <p15:guide id="3" pos="2835" userDrawn="1">
          <p15:clr>
            <a:srgbClr val="F26B43"/>
          </p15:clr>
        </p15:guide>
        <p15:guide id="4" pos="5511" userDrawn="1">
          <p15:clr>
            <a:srgbClr val="F26B43"/>
          </p15:clr>
        </p15:guide>
        <p15:guide id="5" pos="249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microsoft.com/office/2007/relationships/hdphoto" Target="../media/hdphoto4.wdp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emf"/><Relationship Id="rId4" Type="http://schemas.microsoft.com/office/2007/relationships/hdphoto" Target="../media/hdphoto2.wdp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5288" y="349611"/>
            <a:ext cx="8353425" cy="2069739"/>
          </a:xfrm>
        </p:spPr>
        <p:txBody>
          <a:bodyPr/>
          <a:lstStyle/>
          <a:p>
            <a:r>
              <a:rPr lang="en-US" sz="4400" dirty="0" err="1"/>
              <a:t>Microphonics</a:t>
            </a:r>
            <a:r>
              <a:rPr lang="en-US" sz="4400" dirty="0"/>
              <a:t> and Resonance Control from the </a:t>
            </a:r>
            <a:r>
              <a:rPr lang="en-US" sz="4400" dirty="0" err="1"/>
              <a:t>Cryo</a:t>
            </a:r>
            <a:r>
              <a:rPr lang="en-US" sz="4400" dirty="0"/>
              <a:t>-Mechanical </a:t>
            </a:r>
            <a:r>
              <a:rPr lang="en-US" sz="4400" dirty="0" smtClean="0"/>
              <a:t>Perspective</a:t>
            </a:r>
            <a:endParaRPr lang="en-US" sz="44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85762" y="2409825"/>
            <a:ext cx="8353425" cy="574675"/>
          </a:xfrm>
        </p:spPr>
        <p:txBody>
          <a:bodyPr/>
          <a:lstStyle/>
          <a:p>
            <a:r>
              <a:rPr lang="en-US" dirty="0" smtClean="0"/>
              <a:t>Based on the TTF-XFEL experience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Kay </a:t>
            </a:r>
            <a:r>
              <a:rPr lang="en-US" dirty="0" err="1" smtClean="0"/>
              <a:t>Jensch</a:t>
            </a:r>
            <a:endParaRPr lang="en-US" dirty="0"/>
          </a:p>
          <a:p>
            <a:r>
              <a:rPr lang="en-US" dirty="0" smtClean="0"/>
              <a:t>Brooklyn, 25</a:t>
            </a:r>
            <a:r>
              <a:rPr lang="en-US" baseline="30000" dirty="0" smtClean="0"/>
              <a:t>th</a:t>
            </a:r>
            <a:r>
              <a:rPr lang="en-US" dirty="0" smtClean="0"/>
              <a:t> October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96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95287" y="979425"/>
            <a:ext cx="8364699" cy="379252"/>
          </a:xfrm>
        </p:spPr>
        <p:txBody>
          <a:bodyPr/>
          <a:lstStyle/>
          <a:p>
            <a:r>
              <a:rPr lang="en-US" dirty="0" smtClean="0"/>
              <a:t>Picture from N. </a:t>
            </a:r>
            <a:r>
              <a:rPr lang="en-US" dirty="0" err="1" smtClean="0"/>
              <a:t>Meyners</a:t>
            </a:r>
            <a:endParaRPr lang="de-DE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82575" y="1139825"/>
            <a:ext cx="8512175" cy="4784725"/>
          </a:xfrm>
        </p:spPr>
        <p:txBody>
          <a:bodyPr/>
          <a:lstStyle/>
          <a:p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2069" y="854621"/>
            <a:ext cx="9141931" cy="5582508"/>
            <a:chOff x="2069" y="692696"/>
            <a:chExt cx="9141931" cy="5582508"/>
          </a:xfrm>
        </p:grpSpPr>
        <p:pic>
          <p:nvPicPr>
            <p:cNvPr id="13" name="Picture 2" descr="D:\Downloads\vibration\Reports-2015-11\Spektrogramm-Becker-09.05.2010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9" y="692696"/>
              <a:ext cx="9141931" cy="5550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467544" y="6021288"/>
              <a:ext cx="436690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Von Sebastian </a:t>
              </a:r>
              <a:r>
                <a:rPr lang="en-US" sz="1050" dirty="0" err="1" smtClean="0"/>
                <a:t>Heimann</a:t>
              </a:r>
              <a:r>
                <a:rPr lang="en-US" sz="1050" dirty="0" smtClean="0"/>
                <a:t>, </a:t>
              </a:r>
              <a:r>
                <a:rPr lang="en-US" sz="1050" dirty="0" err="1" smtClean="0"/>
                <a:t>Institut</a:t>
              </a:r>
              <a:r>
                <a:rPr lang="en-US" sz="1050" dirty="0" smtClean="0"/>
                <a:t> </a:t>
              </a:r>
              <a:r>
                <a:rPr lang="en-US" sz="1050" dirty="0" err="1" smtClean="0"/>
                <a:t>für</a:t>
              </a:r>
              <a:r>
                <a:rPr lang="en-US" sz="1050" dirty="0" smtClean="0"/>
                <a:t> </a:t>
              </a:r>
              <a:r>
                <a:rPr lang="en-US" sz="1050" dirty="0" err="1" smtClean="0"/>
                <a:t>Geophysik</a:t>
              </a:r>
              <a:r>
                <a:rPr lang="en-US" sz="1050" dirty="0" smtClean="0"/>
                <a:t>; </a:t>
              </a:r>
              <a:r>
                <a:rPr lang="en-US" sz="1050" dirty="0" err="1" smtClean="0"/>
                <a:t>Universität</a:t>
              </a:r>
              <a:r>
                <a:rPr lang="en-US" sz="1050" dirty="0" smtClean="0"/>
                <a:t> Hamburg </a:t>
              </a:r>
              <a:endParaRPr lang="en-US" sz="1050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931094" y="4815061"/>
            <a:ext cx="1255152" cy="246221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1. </a:t>
            </a:r>
            <a:r>
              <a:rPr lang="de-DE" dirty="0" err="1" smtClean="0">
                <a:solidFill>
                  <a:srgbClr val="FF0000"/>
                </a:solidFill>
              </a:rPr>
              <a:t>earthquake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32980" y="2369142"/>
            <a:ext cx="1883529" cy="246221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4. Concert (120bpm)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8516" y="2582813"/>
            <a:ext cx="1425069" cy="407804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de-DE" dirty="0" smtClean="0">
                <a:solidFill>
                  <a:srgbClr val="FF0000"/>
                </a:solidFill>
              </a:rPr>
              <a:t>3. Building</a:t>
            </a:r>
            <a:br>
              <a:rPr lang="de-DE" dirty="0" smtClean="0">
                <a:solidFill>
                  <a:srgbClr val="FF0000"/>
                </a:solidFill>
              </a:rPr>
            </a:br>
            <a:r>
              <a:rPr lang="de-DE" sz="1050" dirty="0" smtClean="0">
                <a:solidFill>
                  <a:srgbClr val="FF0000"/>
                </a:solidFill>
              </a:rPr>
              <a:t>(</a:t>
            </a:r>
            <a:r>
              <a:rPr lang="de-DE" sz="1050" dirty="0" err="1" smtClean="0">
                <a:solidFill>
                  <a:srgbClr val="FF0000"/>
                </a:solidFill>
              </a:rPr>
              <a:t>stimulated</a:t>
            </a:r>
            <a:r>
              <a:rPr lang="de-DE" sz="1050" dirty="0" smtClean="0">
                <a:solidFill>
                  <a:srgbClr val="FF0000"/>
                </a:solidFill>
              </a:rPr>
              <a:t> </a:t>
            </a:r>
            <a:r>
              <a:rPr lang="de-DE" sz="1050" dirty="0" err="1" smtClean="0">
                <a:solidFill>
                  <a:srgbClr val="FF0000"/>
                </a:solidFill>
              </a:rPr>
              <a:t>by</a:t>
            </a:r>
            <a:r>
              <a:rPr lang="de-DE" sz="1050" dirty="0" smtClean="0">
                <a:solidFill>
                  <a:srgbClr val="FF0000"/>
                </a:solidFill>
              </a:rPr>
              <a:t> </a:t>
            </a:r>
            <a:r>
              <a:rPr lang="de-DE" sz="1050" dirty="0" err="1" smtClean="0">
                <a:solidFill>
                  <a:srgbClr val="FF0000"/>
                </a:solidFill>
              </a:rPr>
              <a:t>technic</a:t>
            </a:r>
            <a:r>
              <a:rPr lang="de-DE" sz="1050" dirty="0" smtClean="0">
                <a:solidFill>
                  <a:srgbClr val="FF0000"/>
                </a:solidFill>
              </a:rPr>
              <a:t>?)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96136" y="4661655"/>
            <a:ext cx="2138791" cy="246221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2. </a:t>
            </a:r>
            <a:r>
              <a:rPr lang="de-DE" dirty="0" err="1" smtClean="0">
                <a:solidFill>
                  <a:srgbClr val="FF0000"/>
                </a:solidFill>
              </a:rPr>
              <a:t>Ocean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Waves</a:t>
            </a:r>
            <a:r>
              <a:rPr lang="de-DE" dirty="0" smtClean="0">
                <a:solidFill>
                  <a:srgbClr val="FF0000"/>
                </a:solidFill>
              </a:rPr>
              <a:t> (4sec)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2451" y="1718717"/>
            <a:ext cx="1745671" cy="492443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de-DE" dirty="0" smtClean="0">
                <a:solidFill>
                  <a:srgbClr val="0000FF"/>
                </a:solidFill>
              </a:rPr>
              <a:t>5. Human </a:t>
            </a:r>
            <a:r>
              <a:rPr lang="de-DE" dirty="0" err="1" smtClean="0">
                <a:solidFill>
                  <a:srgbClr val="0000FF"/>
                </a:solidFill>
              </a:rPr>
              <a:t>made</a:t>
            </a:r>
            <a:r>
              <a:rPr lang="de-DE" dirty="0" smtClean="0">
                <a:solidFill>
                  <a:srgbClr val="0000FF"/>
                </a:solidFill>
              </a:rPr>
              <a:t/>
            </a:r>
            <a:br>
              <a:rPr lang="de-DE" dirty="0" smtClean="0">
                <a:solidFill>
                  <a:srgbClr val="0000FF"/>
                </a:solidFill>
              </a:rPr>
            </a:br>
            <a:r>
              <a:rPr lang="de-DE" dirty="0" smtClean="0">
                <a:solidFill>
                  <a:srgbClr val="0000FF"/>
                </a:solidFill>
              </a:rPr>
              <a:t>   (</a:t>
            </a:r>
            <a:r>
              <a:rPr lang="de-DE" dirty="0" err="1" smtClean="0">
                <a:solidFill>
                  <a:srgbClr val="0000FF"/>
                </a:solidFill>
              </a:rPr>
              <a:t>vertical</a:t>
            </a:r>
            <a:r>
              <a:rPr lang="de-DE" dirty="0" smtClean="0">
                <a:solidFill>
                  <a:srgbClr val="0000FF"/>
                </a:solidFill>
              </a:rPr>
              <a:t> Subway)</a:t>
            </a:r>
            <a:endParaRPr lang="de-DE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3905" y="5751165"/>
            <a:ext cx="477695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de-DE" sz="1400" dirty="0" smtClean="0">
                <a:solidFill>
                  <a:srgbClr val="00B050"/>
                </a:solidFill>
              </a:rPr>
              <a:t>50sec</a:t>
            </a:r>
            <a:endParaRPr lang="de-DE" sz="1400" dirty="0">
              <a:solidFill>
                <a:srgbClr val="00B05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3905" y="5091848"/>
            <a:ext cx="477695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de-DE" sz="1400" dirty="0">
                <a:solidFill>
                  <a:srgbClr val="00B050"/>
                </a:solidFill>
              </a:rPr>
              <a:t>2</a:t>
            </a:r>
            <a:r>
              <a:rPr lang="de-DE" sz="1400" dirty="0" smtClean="0">
                <a:solidFill>
                  <a:srgbClr val="00B050"/>
                </a:solidFill>
              </a:rPr>
              <a:t>0sec</a:t>
            </a:r>
            <a:endParaRPr lang="de-DE" sz="1400" dirty="0">
              <a:solidFill>
                <a:srgbClr val="00B05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3905" y="4584710"/>
            <a:ext cx="477695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de-DE" sz="1400" dirty="0">
                <a:solidFill>
                  <a:srgbClr val="00B050"/>
                </a:solidFill>
              </a:rPr>
              <a:t>1</a:t>
            </a:r>
            <a:r>
              <a:rPr lang="de-DE" sz="1400" dirty="0" smtClean="0">
                <a:solidFill>
                  <a:srgbClr val="00B050"/>
                </a:solidFill>
              </a:rPr>
              <a:t>0sec</a:t>
            </a:r>
            <a:endParaRPr lang="de-DE" sz="1400" dirty="0">
              <a:solidFill>
                <a:srgbClr val="00B05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812360" y="834876"/>
            <a:ext cx="970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(Sonntag)</a:t>
            </a:r>
            <a:endParaRPr lang="en-US" sz="140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 Mechanical Perspective - TTF XFEL Cryomodule Design | Kay Jensch, 25 Oct. 2018</a:t>
            </a:r>
            <a:endParaRPr lang="en-US" dirty="0"/>
          </a:p>
        </p:txBody>
      </p:sp>
      <p:sp>
        <p:nvSpPr>
          <p:cNvPr id="5" name="Rechteck 4"/>
          <p:cNvSpPr/>
          <p:nvPr/>
        </p:nvSpPr>
        <p:spPr>
          <a:xfrm>
            <a:off x="3557138" y="3259723"/>
            <a:ext cx="20297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Sebastian Heimann </a:t>
            </a:r>
          </a:p>
        </p:txBody>
      </p:sp>
    </p:spTree>
    <p:extLst>
      <p:ext uri="{BB962C8B-B14F-4D97-AF65-F5344CB8AC3E}">
        <p14:creationId xmlns:p14="http://schemas.microsoft.com/office/powerpoint/2010/main" val="373708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Mechanical design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25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 </a:t>
            </a:r>
            <a:r>
              <a:rPr lang="de-DE" dirty="0" err="1" smtClean="0"/>
              <a:t>foreword</a:t>
            </a:r>
            <a:r>
              <a:rPr lang="de-DE" dirty="0" smtClean="0"/>
              <a:t>: </a:t>
            </a:r>
            <a:r>
              <a:rPr lang="de-DE" dirty="0" err="1" smtClean="0"/>
              <a:t>why</a:t>
            </a:r>
            <a:r>
              <a:rPr lang="de-DE" dirty="0" smtClean="0"/>
              <a:t> do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need</a:t>
            </a:r>
            <a:r>
              <a:rPr lang="de-DE" dirty="0" smtClean="0"/>
              <a:t> cryomodules?</a:t>
            </a:r>
            <a:endParaRPr lang="de-D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 smtClean="0"/>
              <a:t>| Mechanical Perspective - TTF XFEL </a:t>
            </a:r>
            <a:r>
              <a:rPr lang="en-US" noProof="0" dirty="0" err="1" smtClean="0"/>
              <a:t>Cryomodule</a:t>
            </a:r>
            <a:r>
              <a:rPr lang="en-US" noProof="0" dirty="0" smtClean="0"/>
              <a:t> Design | Kay Jensch, 25 Oct. 2018</a:t>
            </a:r>
            <a:endParaRPr lang="en-US" noProof="0" dirty="0"/>
          </a:p>
        </p:txBody>
      </p:sp>
      <p:pic>
        <p:nvPicPr>
          <p:cNvPr id="1026" name="Picture 2" descr="C:\Users\jensch\Desktop\20140820-MK3_88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3743563"/>
            <a:ext cx="3954780" cy="265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7" y="1406427"/>
            <a:ext cx="8353425" cy="2792194"/>
          </a:xfrm>
        </p:spPr>
        <p:txBody>
          <a:bodyPr/>
          <a:lstStyle/>
          <a:p>
            <a:r>
              <a:rPr lang="de-DE" sz="1600" dirty="0" err="1" smtClean="0"/>
              <a:t>Mechanically</a:t>
            </a:r>
            <a:r>
              <a:rPr lang="de-DE" sz="1600" dirty="0" smtClean="0"/>
              <a:t> </a:t>
            </a:r>
            <a:r>
              <a:rPr lang="de-DE" sz="1600" dirty="0" err="1" smtClean="0"/>
              <a:t>support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cavity</a:t>
            </a:r>
            <a:r>
              <a:rPr lang="de-DE" sz="1600" dirty="0" smtClean="0"/>
              <a:t> </a:t>
            </a:r>
            <a:r>
              <a:rPr lang="de-DE" sz="1600" dirty="0" err="1" smtClean="0"/>
              <a:t>string</a:t>
            </a:r>
            <a:r>
              <a:rPr lang="de-DE" sz="1600" dirty="0" smtClean="0"/>
              <a:t>, </a:t>
            </a:r>
            <a:r>
              <a:rPr lang="de-DE" sz="1600" dirty="0" err="1" smtClean="0"/>
              <a:t>allowing</a:t>
            </a:r>
            <a:r>
              <a:rPr lang="de-DE" sz="1600" dirty="0" smtClean="0"/>
              <a:t> </a:t>
            </a:r>
            <a:r>
              <a:rPr lang="de-DE" sz="1600" dirty="0"/>
              <a:t>thermal </a:t>
            </a:r>
            <a:r>
              <a:rPr lang="de-DE" sz="1600" dirty="0" err="1"/>
              <a:t>shrinkage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 smtClean="0"/>
              <a:t>parts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err="1" smtClean="0"/>
              <a:t>from</a:t>
            </a:r>
            <a:r>
              <a:rPr lang="de-DE" sz="1600" dirty="0" smtClean="0"/>
              <a:t> </a:t>
            </a:r>
            <a:r>
              <a:rPr lang="de-DE" sz="1600" dirty="0"/>
              <a:t>300 K </a:t>
            </a:r>
            <a:r>
              <a:rPr lang="de-DE" sz="1600" dirty="0" err="1"/>
              <a:t>to</a:t>
            </a:r>
            <a:r>
              <a:rPr lang="de-DE" sz="1600" dirty="0"/>
              <a:t> 2 K </a:t>
            </a:r>
            <a:r>
              <a:rPr lang="de-DE" sz="1600" dirty="0" err="1"/>
              <a:t>without</a:t>
            </a:r>
            <a:r>
              <a:rPr lang="de-DE" sz="1600" dirty="0"/>
              <a:t> </a:t>
            </a:r>
            <a:r>
              <a:rPr lang="de-DE" sz="1600" dirty="0" err="1"/>
              <a:t>introducing</a:t>
            </a:r>
            <a:r>
              <a:rPr lang="de-DE" sz="1600" dirty="0"/>
              <a:t> </a:t>
            </a:r>
            <a:r>
              <a:rPr lang="de-DE" sz="1600" dirty="0" err="1"/>
              <a:t>stresses</a:t>
            </a:r>
            <a:r>
              <a:rPr lang="de-DE" sz="1600" dirty="0"/>
              <a:t> </a:t>
            </a:r>
            <a:r>
              <a:rPr lang="de-DE" sz="1600" dirty="0" err="1"/>
              <a:t>during</a:t>
            </a:r>
            <a:r>
              <a:rPr lang="de-DE" sz="1600" dirty="0"/>
              <a:t> cool down </a:t>
            </a:r>
            <a:r>
              <a:rPr lang="de-DE" sz="1600" dirty="0" err="1"/>
              <a:t>and</a:t>
            </a:r>
            <a:r>
              <a:rPr lang="de-DE" sz="1600" dirty="0"/>
              <a:t> warm </a:t>
            </a:r>
            <a:r>
              <a:rPr lang="de-DE" sz="1600" dirty="0" err="1"/>
              <a:t>up</a:t>
            </a:r>
            <a:endParaRPr lang="de-DE" sz="1600" dirty="0"/>
          </a:p>
          <a:p>
            <a:r>
              <a:rPr lang="de-DE" sz="1600" dirty="0" err="1"/>
              <a:t>Guarantee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cavity</a:t>
            </a:r>
            <a:r>
              <a:rPr lang="de-DE" sz="1600" dirty="0"/>
              <a:t> </a:t>
            </a:r>
            <a:r>
              <a:rPr lang="de-DE" sz="1600" dirty="0" err="1"/>
              <a:t>string</a:t>
            </a:r>
            <a:r>
              <a:rPr lang="de-DE" sz="1600" dirty="0"/>
              <a:t> </a:t>
            </a:r>
            <a:r>
              <a:rPr lang="de-DE" sz="1600" dirty="0" err="1"/>
              <a:t>alignment</a:t>
            </a:r>
            <a:r>
              <a:rPr lang="de-DE" sz="1600" dirty="0"/>
              <a:t> </a:t>
            </a:r>
            <a:r>
              <a:rPr lang="de-DE" sz="1600" dirty="0" err="1"/>
              <a:t>with</a:t>
            </a:r>
            <a:r>
              <a:rPr lang="de-DE" sz="1600" dirty="0"/>
              <a:t> a </a:t>
            </a:r>
            <a:r>
              <a:rPr lang="de-DE" sz="1600" dirty="0" err="1"/>
              <a:t>precision</a:t>
            </a:r>
            <a:r>
              <a:rPr lang="de-DE" sz="1600" dirty="0"/>
              <a:t> </a:t>
            </a:r>
            <a:r>
              <a:rPr lang="de-DE" sz="1600" dirty="0" err="1"/>
              <a:t>less</a:t>
            </a:r>
            <a:r>
              <a:rPr lang="de-DE" sz="1600" dirty="0"/>
              <a:t> </a:t>
            </a:r>
            <a:r>
              <a:rPr lang="de-DE" sz="1600" dirty="0" err="1"/>
              <a:t>than</a:t>
            </a:r>
            <a:r>
              <a:rPr lang="de-DE" sz="1600" dirty="0"/>
              <a:t> 0.5 mm</a:t>
            </a:r>
          </a:p>
          <a:p>
            <a:r>
              <a:rPr lang="de-DE" sz="1600" dirty="0" err="1" smtClean="0"/>
              <a:t>Supply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cavity</a:t>
            </a:r>
            <a:r>
              <a:rPr lang="de-DE" sz="1600" dirty="0" smtClean="0"/>
              <a:t> </a:t>
            </a:r>
            <a:r>
              <a:rPr lang="de-DE" sz="1600" dirty="0" err="1" smtClean="0"/>
              <a:t>string</a:t>
            </a:r>
            <a:r>
              <a:rPr lang="de-DE" sz="1600" dirty="0" smtClean="0"/>
              <a:t> </a:t>
            </a:r>
            <a:r>
              <a:rPr lang="de-DE" sz="1600" dirty="0" err="1" smtClean="0"/>
              <a:t>with</a:t>
            </a:r>
            <a:r>
              <a:rPr lang="de-DE" sz="1600" dirty="0" smtClean="0"/>
              <a:t> 2 K liquid </a:t>
            </a:r>
            <a:r>
              <a:rPr lang="de-DE" sz="1600" dirty="0" err="1" smtClean="0"/>
              <a:t>helium</a:t>
            </a:r>
            <a:endParaRPr lang="de-DE" sz="1600" dirty="0" smtClean="0"/>
          </a:p>
          <a:p>
            <a:r>
              <a:rPr lang="de-DE" sz="1600" dirty="0" err="1" smtClean="0"/>
              <a:t>Thermally</a:t>
            </a:r>
            <a:r>
              <a:rPr lang="de-DE" sz="1600" dirty="0" smtClean="0"/>
              <a:t> </a:t>
            </a:r>
            <a:r>
              <a:rPr lang="de-DE" sz="1600" dirty="0" err="1" smtClean="0"/>
              <a:t>isolate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cavity</a:t>
            </a:r>
            <a:r>
              <a:rPr lang="de-DE" sz="1600" dirty="0" smtClean="0"/>
              <a:t> </a:t>
            </a:r>
            <a:r>
              <a:rPr lang="de-DE" sz="1600" dirty="0" err="1" smtClean="0"/>
              <a:t>string</a:t>
            </a:r>
            <a:r>
              <a:rPr lang="de-DE" sz="1600" dirty="0" smtClean="0"/>
              <a:t> </a:t>
            </a:r>
            <a:r>
              <a:rPr lang="de-DE" sz="1600" dirty="0" err="1" smtClean="0"/>
              <a:t>at</a:t>
            </a:r>
            <a:r>
              <a:rPr lang="de-DE" sz="1600" dirty="0" smtClean="0"/>
              <a:t> 2K </a:t>
            </a:r>
            <a:r>
              <a:rPr lang="de-DE" sz="1600" dirty="0" err="1" smtClean="0"/>
              <a:t>from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300 K </a:t>
            </a:r>
            <a:r>
              <a:rPr lang="de-DE" sz="1600" dirty="0" err="1" smtClean="0"/>
              <a:t>environment</a:t>
            </a:r>
            <a:endParaRPr lang="de-DE" sz="1600" dirty="0" smtClean="0"/>
          </a:p>
          <a:p>
            <a:r>
              <a:rPr lang="de-DE" sz="1600" dirty="0" smtClean="0"/>
              <a:t>Bring high power RF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cavity</a:t>
            </a:r>
            <a:r>
              <a:rPr lang="de-DE" sz="1600" dirty="0" smtClean="0"/>
              <a:t> </a:t>
            </a:r>
            <a:r>
              <a:rPr lang="de-DE" sz="1600" dirty="0" err="1" smtClean="0"/>
              <a:t>string</a:t>
            </a:r>
            <a:r>
              <a:rPr lang="de-DE" sz="1600" dirty="0" smtClean="0"/>
              <a:t> (</a:t>
            </a:r>
            <a:r>
              <a:rPr lang="de-DE" sz="1600" dirty="0" err="1" smtClean="0"/>
              <a:t>coupler</a:t>
            </a:r>
            <a:r>
              <a:rPr lang="de-DE" sz="1600" dirty="0" smtClean="0"/>
              <a:t>)</a:t>
            </a:r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52590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Mechanical design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idx="1"/>
          </p:nvPr>
        </p:nvSpPr>
        <p:spPr>
          <a:xfrm>
            <a:off x="395287" y="1406426"/>
            <a:ext cx="8567738" cy="503247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Sources of vibrations</a:t>
            </a:r>
          </a:p>
          <a:p>
            <a:r>
              <a:rPr lang="en-US" dirty="0" smtClean="0"/>
              <a:t>Resonances </a:t>
            </a:r>
            <a:r>
              <a:rPr lang="en-US" dirty="0"/>
              <a:t>of </a:t>
            </a:r>
            <a:r>
              <a:rPr lang="en-US" dirty="0" smtClean="0"/>
              <a:t>subcomponents</a:t>
            </a:r>
            <a:endParaRPr lang="en-US" dirty="0"/>
          </a:p>
          <a:p>
            <a:pPr lvl="1"/>
            <a:r>
              <a:rPr lang="en-US" dirty="0" smtClean="0"/>
              <a:t>Reduction -&gt; e.g. optimize design with modal analysis</a:t>
            </a:r>
          </a:p>
          <a:p>
            <a:pPr lvl="1"/>
            <a:r>
              <a:rPr lang="en-US" dirty="0" smtClean="0"/>
              <a:t>Limitation -&gt; 	cavity design optimized for performances, no much play</a:t>
            </a:r>
          </a:p>
          <a:p>
            <a:r>
              <a:rPr lang="en-US" dirty="0" smtClean="0"/>
              <a:t>Position of the support “feet” and brackets</a:t>
            </a:r>
          </a:p>
          <a:p>
            <a:pPr lvl="1"/>
            <a:r>
              <a:rPr lang="en-US" dirty="0" smtClean="0"/>
              <a:t>Reduction -&gt; e.g. move the components</a:t>
            </a:r>
          </a:p>
          <a:p>
            <a:pPr lvl="1"/>
            <a:r>
              <a:rPr lang="en-US" dirty="0" smtClean="0"/>
              <a:t>Limitation -&gt;  design to minimize movement of inner components (</a:t>
            </a:r>
            <a:r>
              <a:rPr lang="en-US" dirty="0" smtClean="0"/>
              <a:t>quadrupole/BPM)</a:t>
            </a:r>
            <a:endParaRPr lang="en-US" dirty="0" smtClean="0"/>
          </a:p>
          <a:p>
            <a:r>
              <a:rPr lang="en-US" dirty="0" smtClean="0"/>
              <a:t>Cavity supports</a:t>
            </a:r>
          </a:p>
          <a:p>
            <a:pPr lvl="1"/>
            <a:r>
              <a:rPr lang="en-US" dirty="0"/>
              <a:t>Reduction -&gt; </a:t>
            </a:r>
            <a:r>
              <a:rPr lang="en-US" dirty="0" smtClean="0"/>
              <a:t>e.g. make them as stiff as possible</a:t>
            </a:r>
            <a:endParaRPr lang="en-US" dirty="0"/>
          </a:p>
          <a:p>
            <a:pPr lvl="1"/>
            <a:r>
              <a:rPr lang="en-US" dirty="0"/>
              <a:t>Limitation -&gt; </a:t>
            </a:r>
            <a:r>
              <a:rPr lang="en-US" dirty="0" smtClean="0"/>
              <a:t>alignment requirements special for warm/cold </a:t>
            </a:r>
          </a:p>
          <a:p>
            <a:r>
              <a:rPr lang="en-US" dirty="0" smtClean="0"/>
              <a:t>Module to module connection</a:t>
            </a:r>
          </a:p>
          <a:p>
            <a:pPr lvl="1"/>
            <a:r>
              <a:rPr lang="en-US" dirty="0" smtClean="0"/>
              <a:t>Reduction -&gt; e.g. reduce coupling of vibration between consecutive components</a:t>
            </a:r>
          </a:p>
          <a:p>
            <a:pPr lvl="1"/>
            <a:r>
              <a:rPr lang="en-US" dirty="0" smtClean="0"/>
              <a:t>Limitation -&gt; more complicated </a:t>
            </a:r>
            <a:r>
              <a:rPr lang="en-US" dirty="0" err="1" smtClean="0"/>
              <a:t>cryo</a:t>
            </a:r>
            <a:r>
              <a:rPr lang="en-US" dirty="0" smtClean="0"/>
              <a:t> </a:t>
            </a:r>
            <a:r>
              <a:rPr lang="en-US" dirty="0" err="1" smtClean="0"/>
              <a:t>destribution</a:t>
            </a:r>
            <a:r>
              <a:rPr lang="en-US" dirty="0" smtClean="0"/>
              <a:t> (e.g. valves, boxes, …..)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b="1" dirty="0" smtClean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 Mechanical Perspective - TTF XFEL Cryomodule Design | Kay Jensch, 25 Oct. 2018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From the vibration point of 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25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1. Support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cavity</a:t>
            </a:r>
            <a:r>
              <a:rPr lang="de-DE" dirty="0"/>
              <a:t> </a:t>
            </a:r>
            <a:r>
              <a:rPr lang="de-DE" dirty="0" err="1"/>
              <a:t>string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 Mechanical Perspective - TTF XFEL Cryomodule Design | Kay Jensch, 25 Oct. 2018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172" y="1142835"/>
            <a:ext cx="6332537" cy="217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8759">
            <a:off x="2212588" y="3349040"/>
            <a:ext cx="6785746" cy="1523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74" b="100000" l="239" r="98092">
                        <a14:foregroundMark x1="38104" y1="42523" x2="38104" y2="42523"/>
                        <a14:foregroundMark x1="38760" y1="43925" x2="38760" y2="43925"/>
                        <a14:foregroundMark x1="24508" y1="60047" x2="24508" y2="600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91" y="4644106"/>
            <a:ext cx="8310241" cy="2120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19075" y="1024161"/>
            <a:ext cx="8229600" cy="5538564"/>
          </a:xfrm>
        </p:spPr>
        <p:txBody>
          <a:bodyPr>
            <a:normAutofit/>
          </a:bodyPr>
          <a:lstStyle/>
          <a:p>
            <a:r>
              <a:rPr lang="de-DE" sz="1600" dirty="0" err="1" smtClean="0"/>
              <a:t>Cold</a:t>
            </a:r>
            <a:r>
              <a:rPr lang="de-DE" sz="1600" dirty="0" smtClean="0"/>
              <a:t> </a:t>
            </a:r>
            <a:r>
              <a:rPr lang="de-DE" sz="1600" dirty="0" err="1" smtClean="0"/>
              <a:t>Mass</a:t>
            </a:r>
            <a:r>
              <a:rPr lang="de-DE" sz="1600" dirty="0" smtClean="0"/>
              <a:t>: </a:t>
            </a:r>
            <a:r>
              <a:rPr lang="de-DE" sz="1600" dirty="0" err="1" smtClean="0"/>
              <a:t>includes</a:t>
            </a:r>
            <a:r>
              <a:rPr lang="de-DE" sz="1600" dirty="0" smtClean="0"/>
              <a:t> all </a:t>
            </a:r>
            <a:r>
              <a:rPr lang="de-DE" sz="1600" dirty="0" err="1" smtClean="0"/>
              <a:t>service</a:t>
            </a:r>
            <a:r>
              <a:rPr lang="de-DE" sz="1600" dirty="0" smtClean="0"/>
              <a:t> </a:t>
            </a:r>
            <a:r>
              <a:rPr lang="de-DE" sz="1600" dirty="0" err="1" smtClean="0"/>
              <a:t>pipes</a:t>
            </a:r>
            <a:r>
              <a:rPr lang="de-DE" sz="1600" dirty="0" smtClean="0"/>
              <a:t> </a:t>
            </a: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cavity</a:t>
            </a:r>
            <a:r>
              <a:rPr lang="de-DE" sz="1600" dirty="0" smtClean="0"/>
              <a:t> </a:t>
            </a:r>
            <a:r>
              <a:rPr lang="de-DE" sz="1600" dirty="0" err="1" smtClean="0"/>
              <a:t>string</a:t>
            </a:r>
            <a:r>
              <a:rPr lang="de-DE" sz="1600" dirty="0" smtClean="0"/>
              <a:t> </a:t>
            </a:r>
            <a:r>
              <a:rPr lang="de-DE" sz="1600" dirty="0" err="1" smtClean="0"/>
              <a:t>support</a:t>
            </a:r>
            <a:r>
              <a:rPr lang="de-DE" sz="1600" dirty="0" smtClean="0"/>
              <a:t> </a:t>
            </a:r>
            <a:r>
              <a:rPr lang="de-DE" sz="1600" dirty="0" err="1" smtClean="0"/>
              <a:t>structurs</a:t>
            </a:r>
            <a:endParaRPr lang="de-DE" sz="1600" dirty="0" smtClean="0"/>
          </a:p>
          <a:p>
            <a:endParaRPr lang="de-DE" sz="1600" dirty="0"/>
          </a:p>
          <a:p>
            <a:endParaRPr lang="de-DE" sz="1600" dirty="0" smtClean="0"/>
          </a:p>
          <a:p>
            <a:endParaRPr lang="de-DE" sz="1600" dirty="0"/>
          </a:p>
          <a:p>
            <a:endParaRPr lang="de-DE" sz="1600" dirty="0" smtClean="0"/>
          </a:p>
          <a:p>
            <a:endParaRPr lang="de-DE" sz="1600" dirty="0" smtClean="0"/>
          </a:p>
          <a:p>
            <a:r>
              <a:rPr lang="de-DE" sz="1600" dirty="0" err="1" smtClean="0"/>
              <a:t>Cavity</a:t>
            </a:r>
            <a:r>
              <a:rPr lang="de-DE" sz="1600" dirty="0" smtClean="0"/>
              <a:t>-String: 8 SCRF </a:t>
            </a:r>
            <a:r>
              <a:rPr lang="de-DE" sz="1600" dirty="0" err="1" smtClean="0"/>
              <a:t>cavities</a:t>
            </a:r>
            <a:r>
              <a:rPr lang="de-DE" sz="1600" dirty="0" smtClean="0"/>
              <a:t> (</a:t>
            </a:r>
            <a:r>
              <a:rPr lang="de-DE" sz="1600" dirty="0" err="1" smtClean="0"/>
              <a:t>with</a:t>
            </a:r>
            <a:r>
              <a:rPr lang="de-DE" sz="1600" dirty="0" smtClean="0"/>
              <a:t> </a:t>
            </a:r>
            <a:r>
              <a:rPr lang="de-DE" sz="1600" dirty="0" err="1" smtClean="0"/>
              <a:t>helium</a:t>
            </a:r>
            <a:r>
              <a:rPr lang="de-DE" sz="1600" dirty="0" smtClean="0"/>
              <a:t> tank, 2 </a:t>
            </a:r>
            <a:r>
              <a:rPr lang="de-DE" sz="1600" dirty="0" err="1" smtClean="0"/>
              <a:t>phase</a:t>
            </a:r>
            <a:r>
              <a:rPr lang="de-DE" sz="1600" dirty="0" smtClean="0"/>
              <a:t> </a:t>
            </a:r>
            <a:r>
              <a:rPr lang="de-DE" sz="1600" dirty="0" err="1" smtClean="0"/>
              <a:t>line</a:t>
            </a:r>
            <a:r>
              <a:rPr lang="de-DE" sz="1600" dirty="0" smtClean="0"/>
              <a:t>, </a:t>
            </a:r>
            <a:r>
              <a:rPr lang="de-DE" sz="1600" dirty="0" err="1" smtClean="0"/>
              <a:t>tuner</a:t>
            </a:r>
            <a:r>
              <a:rPr lang="de-DE" sz="1600" dirty="0" smtClean="0"/>
              <a:t> </a:t>
            </a:r>
            <a:r>
              <a:rPr lang="de-DE" sz="1600" dirty="0" err="1" smtClean="0"/>
              <a:t>with</a:t>
            </a:r>
            <a:r>
              <a:rPr lang="de-DE" sz="1600" dirty="0" smtClean="0"/>
              <a:t> </a:t>
            </a:r>
            <a:r>
              <a:rPr lang="de-DE" sz="1600" dirty="0" err="1" smtClean="0"/>
              <a:t>piezos</a:t>
            </a:r>
            <a:r>
              <a:rPr lang="de-DE" sz="1600" dirty="0" smtClean="0"/>
              <a:t>,…,     1 </a:t>
            </a:r>
            <a:r>
              <a:rPr lang="de-DE" sz="1600" dirty="0" err="1" smtClean="0"/>
              <a:t>quadrupole</a:t>
            </a:r>
            <a:r>
              <a:rPr lang="de-DE" sz="1600" dirty="0" smtClean="0"/>
              <a:t> </a:t>
            </a:r>
            <a:r>
              <a:rPr lang="de-DE" sz="1600" dirty="0" err="1" smtClean="0"/>
              <a:t>and</a:t>
            </a:r>
            <a:r>
              <a:rPr lang="de-DE" sz="1600" dirty="0" smtClean="0"/>
              <a:t> 8 RF-</a:t>
            </a:r>
            <a:r>
              <a:rPr lang="de-DE" sz="1600" dirty="0" err="1" smtClean="0"/>
              <a:t>cold</a:t>
            </a:r>
            <a:r>
              <a:rPr lang="de-DE" sz="1600" dirty="0" smtClean="0"/>
              <a:t> </a:t>
            </a:r>
            <a:r>
              <a:rPr lang="de-DE" sz="1600" dirty="0" err="1" smtClean="0"/>
              <a:t>couplers</a:t>
            </a:r>
            <a:r>
              <a:rPr lang="de-DE" sz="1600" dirty="0" smtClean="0"/>
              <a:t> </a:t>
            </a:r>
          </a:p>
          <a:p>
            <a:endParaRPr lang="de-DE" sz="1600" dirty="0"/>
          </a:p>
          <a:p>
            <a:r>
              <a:rPr lang="de-DE" sz="1600" dirty="0" err="1" smtClean="0"/>
              <a:t>Vacuum</a:t>
            </a:r>
            <a:r>
              <a:rPr lang="de-DE" sz="1600" dirty="0" smtClean="0"/>
              <a:t> </a:t>
            </a:r>
            <a:r>
              <a:rPr lang="de-DE" sz="1600" dirty="0" err="1" smtClean="0"/>
              <a:t>Vessel</a:t>
            </a:r>
            <a:r>
              <a:rPr lang="de-DE" sz="1600" dirty="0" smtClean="0"/>
              <a:t>: </a:t>
            </a:r>
            <a:r>
              <a:rPr lang="de-DE" sz="1600" dirty="0" err="1" smtClean="0"/>
              <a:t>Cold</a:t>
            </a:r>
            <a:r>
              <a:rPr lang="de-DE" sz="1600" dirty="0" smtClean="0"/>
              <a:t> </a:t>
            </a:r>
            <a:r>
              <a:rPr lang="de-DE" sz="1600" dirty="0" err="1" smtClean="0"/>
              <a:t>Mass</a:t>
            </a:r>
            <a:r>
              <a:rPr lang="de-DE" sz="1600" dirty="0" smtClean="0"/>
              <a:t> </a:t>
            </a:r>
            <a:r>
              <a:rPr lang="de-DE" sz="1600" dirty="0" err="1" smtClean="0"/>
              <a:t>with</a:t>
            </a:r>
            <a:r>
              <a:rPr lang="de-DE" sz="1600" dirty="0" smtClean="0"/>
              <a:t> </a:t>
            </a:r>
            <a:r>
              <a:rPr lang="de-DE" sz="1600" dirty="0" err="1" smtClean="0"/>
              <a:t>Cavity</a:t>
            </a:r>
            <a:r>
              <a:rPr lang="de-DE" sz="1600" dirty="0" smtClean="0"/>
              <a:t>-String </a:t>
            </a:r>
            <a:r>
              <a:rPr lang="de-DE" sz="1600" dirty="0" err="1" smtClean="0"/>
              <a:t>and</a:t>
            </a:r>
            <a:r>
              <a:rPr lang="de-DE" sz="1600" dirty="0" smtClean="0"/>
              <a:t> on </a:t>
            </a:r>
            <a:r>
              <a:rPr lang="de-DE" sz="1600" dirty="0" err="1" smtClean="0"/>
              <a:t>the</a:t>
            </a:r>
            <a:r>
              <a:rPr lang="de-DE" sz="1600" dirty="0" smtClean="0"/>
              <a:t> outside 8 RF-warm </a:t>
            </a:r>
            <a:r>
              <a:rPr lang="de-DE" sz="1600" dirty="0" err="1" smtClean="0"/>
              <a:t>couplers</a:t>
            </a:r>
            <a:r>
              <a:rPr lang="de-DE" sz="1600" dirty="0" smtClean="0"/>
              <a:t> </a:t>
            </a: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whole</a:t>
            </a:r>
            <a:r>
              <a:rPr lang="de-DE" sz="1600" dirty="0" smtClean="0"/>
              <a:t> </a:t>
            </a:r>
            <a:r>
              <a:rPr lang="de-DE" sz="1600" dirty="0" err="1" smtClean="0"/>
              <a:t>wave</a:t>
            </a:r>
            <a:r>
              <a:rPr lang="de-DE" sz="1600" dirty="0" smtClean="0"/>
              <a:t> </a:t>
            </a:r>
            <a:r>
              <a:rPr lang="de-DE" sz="1600" dirty="0" err="1" smtClean="0"/>
              <a:t>guide</a:t>
            </a:r>
            <a:r>
              <a:rPr lang="de-DE" sz="1600" dirty="0" smtClean="0"/>
              <a:t> </a:t>
            </a:r>
            <a:r>
              <a:rPr lang="de-DE" sz="1600" dirty="0" err="1" smtClean="0"/>
              <a:t>system</a:t>
            </a:r>
            <a:r>
              <a:rPr lang="de-DE" sz="16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5262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2. </a:t>
            </a:r>
            <a:r>
              <a:rPr lang="en-US" dirty="0" smtClean="0"/>
              <a:t>Support of the cavity string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 Mechanical Perspective - TTF XFEL Cryomodule Design | Kay Jensch, 25 Oct. 2018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19075" y="1024161"/>
            <a:ext cx="3695700" cy="5538564"/>
          </a:xfrm>
        </p:spPr>
        <p:txBody>
          <a:bodyPr>
            <a:normAutofit/>
          </a:bodyPr>
          <a:lstStyle/>
          <a:p>
            <a:r>
              <a:rPr lang="en-US" sz="1600" dirty="0" smtClean="0"/>
              <a:t>The vacuum vessel is either hanging from the ceiling of the XFEL tunnel or supported on the floor in the AMTF a. CMTB</a:t>
            </a:r>
          </a:p>
          <a:p>
            <a:r>
              <a:rPr lang="en-US" sz="1600" dirty="0" smtClean="0"/>
              <a:t>The cold mass is supported via the bracket + post assembly to the vacuum vessel. The center bracket is fixed to the vacuum vessel, while the 2 lateral ones are free to slide longitudinally, to allow the thermal shrinkage of the cold mass without introducing stresses.</a:t>
            </a:r>
          </a:p>
        </p:txBody>
      </p:sp>
      <p:grpSp>
        <p:nvGrpSpPr>
          <p:cNvPr id="29" name="Gruppieren 28"/>
          <p:cNvGrpSpPr/>
          <p:nvPr/>
        </p:nvGrpSpPr>
        <p:grpSpPr>
          <a:xfrm>
            <a:off x="3912893" y="921868"/>
            <a:ext cx="5129839" cy="5639224"/>
            <a:chOff x="3912893" y="921868"/>
            <a:chExt cx="5129839" cy="5639224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86" t="3586" r="22290"/>
            <a:stretch/>
          </p:blipFill>
          <p:spPr bwMode="auto">
            <a:xfrm>
              <a:off x="4251093" y="921868"/>
              <a:ext cx="4791639" cy="5360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585" t="54418" r="2177" b="7524"/>
            <a:stretch/>
          </p:blipFill>
          <p:spPr bwMode="auto">
            <a:xfrm>
              <a:off x="3912893" y="4445212"/>
              <a:ext cx="1822980" cy="2115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TextBox 8"/>
            <p:cNvSpPr txBox="1"/>
            <p:nvPr/>
          </p:nvSpPr>
          <p:spPr>
            <a:xfrm>
              <a:off x="4370226" y="3878359"/>
              <a:ext cx="1847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GB" sz="11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8473440" y="3733800"/>
              <a:ext cx="569292" cy="255454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de-DE" sz="1600" dirty="0" smtClean="0"/>
            </a:p>
            <a:p>
              <a:endParaRPr lang="de-DE" dirty="0"/>
            </a:p>
            <a:p>
              <a:endParaRPr lang="de-DE" sz="1600" dirty="0" smtClean="0"/>
            </a:p>
            <a:p>
              <a:endParaRPr lang="de-DE" dirty="0"/>
            </a:p>
            <a:p>
              <a:endParaRPr lang="de-DE" sz="1600" dirty="0" smtClean="0"/>
            </a:p>
            <a:p>
              <a:endParaRPr lang="de-DE" dirty="0"/>
            </a:p>
            <a:p>
              <a:endParaRPr lang="de-DE" sz="1600" dirty="0" smtClean="0"/>
            </a:p>
            <a:p>
              <a:endParaRPr lang="de-DE" dirty="0"/>
            </a:p>
            <a:p>
              <a:endParaRPr lang="de-DE" sz="1600" dirty="0" smtClean="0"/>
            </a:p>
            <a:p>
              <a:endParaRPr lang="de-DE" sz="1600" dirty="0" err="1" smtClean="0"/>
            </a:p>
          </p:txBody>
        </p:sp>
      </p:grpSp>
    </p:spTree>
    <p:extLst>
      <p:ext uri="{BB962C8B-B14F-4D97-AF65-F5344CB8AC3E}">
        <p14:creationId xmlns:p14="http://schemas.microsoft.com/office/powerpoint/2010/main" val="116257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Examples: supports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115" y="1471613"/>
            <a:ext cx="2099528" cy="333375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FLASH – Ground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Support position</a:t>
            </a:r>
            <a:endParaRPr lang="de-DE" dirty="0"/>
          </a:p>
        </p:txBody>
      </p:sp>
      <p:sp>
        <p:nvSpPr>
          <p:cNvPr id="5" name="Content Placeholder 4"/>
          <p:cNvSpPr>
            <a:spLocks noGrp="1"/>
          </p:cNvSpPr>
          <p:nvPr>
            <p:ph idx="14"/>
          </p:nvPr>
        </p:nvSpPr>
        <p:spPr>
          <a:xfrm>
            <a:off x="4027200" y="3732508"/>
            <a:ext cx="1954500" cy="361951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XFEL - Ceiling </a:t>
            </a:r>
            <a:endParaRPr lang="de-DE" b="1" dirty="0"/>
          </a:p>
        </p:txBody>
      </p:sp>
      <p:pic>
        <p:nvPicPr>
          <p:cNvPr id="2051" name="Picture 3" descr="P:\PPP_Presentations-Posters-Papers\2018_10 - Microphonics Workshop\Vibrations_pictures\milestonefi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2" r="42424"/>
          <a:stretch/>
        </p:blipFill>
        <p:spPr bwMode="auto">
          <a:xfrm>
            <a:off x="6145560" y="3511528"/>
            <a:ext cx="2487900" cy="304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s://flash.desy.de/sites2009/site_vuvfel/content/e156819/Fotoshooting_DESY_FLASH-Tunnel_Page_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2"/>
          <a:stretch/>
        </p:blipFill>
        <p:spPr bwMode="auto">
          <a:xfrm>
            <a:off x="112395" y="1762124"/>
            <a:ext cx="2760345" cy="224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11"/>
          <p:cNvGrpSpPr/>
          <p:nvPr/>
        </p:nvGrpSpPr>
        <p:grpSpPr>
          <a:xfrm>
            <a:off x="1198178" y="4368937"/>
            <a:ext cx="4847531" cy="2135744"/>
            <a:chOff x="526991" y="2209800"/>
            <a:chExt cx="5334000" cy="2700472"/>
          </a:xfrm>
        </p:grpSpPr>
        <p:pic>
          <p:nvPicPr>
            <p:cNvPr id="10" name="Picture 2" descr="C:\Users\barbanot\Desktop\XFELAufhaengung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63" b="5226"/>
            <a:stretch/>
          </p:blipFill>
          <p:spPr bwMode="auto">
            <a:xfrm>
              <a:off x="526991" y="2209800"/>
              <a:ext cx="5334000" cy="27004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Oval 10"/>
            <p:cNvSpPr/>
            <p:nvPr/>
          </p:nvSpPr>
          <p:spPr>
            <a:xfrm>
              <a:off x="2329441" y="3048000"/>
              <a:ext cx="304800" cy="4572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2" name="Oval 14"/>
            <p:cNvSpPr/>
            <p:nvPr/>
          </p:nvSpPr>
          <p:spPr>
            <a:xfrm>
              <a:off x="1692778" y="2774528"/>
              <a:ext cx="304800" cy="4572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3" name="Oval 15"/>
            <p:cNvSpPr/>
            <p:nvPr/>
          </p:nvSpPr>
          <p:spPr>
            <a:xfrm>
              <a:off x="4225184" y="2252529"/>
              <a:ext cx="304800" cy="4572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 smtClean="0">
                <a:solidFill>
                  <a:schemeClr val="tx1"/>
                </a:solidFill>
              </a:endParaRPr>
            </a:p>
          </p:txBody>
        </p:sp>
      </p:grp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 Mechanical Perspective - TTF XFEL Cryomodule Design | Kay Jensch, 25 Oct. 2018</a:t>
            </a:r>
            <a:endParaRPr lang="en-US" dirty="0"/>
          </a:p>
        </p:txBody>
      </p:sp>
      <p:pic>
        <p:nvPicPr>
          <p:cNvPr id="7" name="Picture 2" descr="C:\Users\jensch\Desktop\20140328-544A005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663" y="958214"/>
            <a:ext cx="3253797" cy="216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ontent Placeholder 4"/>
          <p:cNvSpPr txBox="1">
            <a:spLocks/>
          </p:cNvSpPr>
          <p:nvPr/>
        </p:nvSpPr>
        <p:spPr>
          <a:xfrm>
            <a:off x="4359561" y="722700"/>
            <a:ext cx="1785999" cy="77593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Arial" panose="020B0604020202020204" pitchFamily="34" charset="0"/>
              <a:buNone/>
            </a:pPr>
            <a:r>
              <a:rPr lang="en-US" b="1" dirty="0" smtClean="0"/>
              <a:t>AMTF a. CMTB </a:t>
            </a:r>
          </a:p>
          <a:p>
            <a:pPr marL="0" indent="0" fontAlgn="auto">
              <a:buFont typeface="Arial" panose="020B0604020202020204" pitchFamily="34" charset="0"/>
              <a:buNone/>
            </a:pPr>
            <a:r>
              <a:rPr lang="en-US" b="1" dirty="0" smtClean="0"/>
              <a:t>- Ground 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89192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Examples: subcomponents</a:t>
            </a:r>
            <a:endParaRPr lang="de-DE" dirty="0"/>
          </a:p>
        </p:txBody>
      </p:sp>
      <p:sp>
        <p:nvSpPr>
          <p:cNvPr id="5" name="Content Placeholder 4"/>
          <p:cNvSpPr>
            <a:spLocks noGrp="1"/>
          </p:cNvSpPr>
          <p:nvPr>
            <p:ph idx="14"/>
          </p:nvPr>
        </p:nvSpPr>
        <p:spPr>
          <a:xfrm>
            <a:off x="6170452" y="2253769"/>
            <a:ext cx="2508728" cy="34617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Coupling of modules</a:t>
            </a:r>
            <a:endParaRPr lang="de-DE" dirty="0"/>
          </a:p>
        </p:txBody>
      </p:sp>
      <p:pic>
        <p:nvPicPr>
          <p:cNvPr id="7" name="Picture 2" descr="L:\1_3GHz_modules\Design-Calculations\GRP_calculations\GRP_deforma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588" y="2599943"/>
            <a:ext cx="3773055" cy="2549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 Mechanical Perspective - TTF XFEL Cryomodule Design | Kay Jensch, 25 Oct. 2018</a:t>
            </a:r>
            <a:endParaRPr lang="en-US" dirty="0"/>
          </a:p>
        </p:txBody>
      </p:sp>
      <p:pic>
        <p:nvPicPr>
          <p:cNvPr id="8" name="Picture 2" descr="C:\Users\jensch\Desktop\20150522-MKX_9823_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740350"/>
            <a:ext cx="4678680" cy="271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4"/>
          <p:cNvSpPr txBox="1">
            <a:spLocks/>
          </p:cNvSpPr>
          <p:nvPr/>
        </p:nvSpPr>
        <p:spPr>
          <a:xfrm>
            <a:off x="3889587" y="5867832"/>
            <a:ext cx="3004028" cy="3461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None/>
            </a:pPr>
            <a:r>
              <a:rPr lang="en-US" dirty="0" smtClean="0"/>
              <a:t>  coupler modal analysis </a:t>
            </a:r>
            <a:endParaRPr lang="de-DE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5287" y="817500"/>
            <a:ext cx="8364699" cy="379252"/>
          </a:xfrm>
        </p:spPr>
        <p:txBody>
          <a:bodyPr/>
          <a:lstStyle/>
          <a:p>
            <a:r>
              <a:rPr lang="de-DE" dirty="0" err="1"/>
              <a:t>i</a:t>
            </a:r>
            <a:r>
              <a:rPr lang="de-DE" dirty="0" err="1" smtClean="0"/>
              <a:t>nside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outside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128" y="1200687"/>
            <a:ext cx="8261032" cy="673833"/>
          </a:xfrm>
          <a:solidFill>
            <a:schemeClr val="bg1"/>
          </a:solidFill>
        </p:spPr>
        <p:txBody>
          <a:bodyPr/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dirty="0" smtClean="0"/>
              <a:t>Dressed XFEL </a:t>
            </a:r>
            <a:r>
              <a:rPr lang="en-US" dirty="0" err="1" smtClean="0"/>
              <a:t>Cryomodule</a:t>
            </a:r>
            <a:r>
              <a:rPr lang="en-US" dirty="0" smtClean="0"/>
              <a:t>: 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dirty="0" smtClean="0"/>
              <a:t>Wave Guide System with Water Cooling, Cabling, </a:t>
            </a:r>
            <a:r>
              <a:rPr lang="en-US" dirty="0"/>
              <a:t>P</a:t>
            </a:r>
            <a:r>
              <a:rPr lang="en-US" dirty="0" smtClean="0"/>
              <a:t>atch </a:t>
            </a:r>
            <a:r>
              <a:rPr lang="en-US" dirty="0"/>
              <a:t>P</a:t>
            </a:r>
            <a:r>
              <a:rPr lang="en-US" dirty="0" smtClean="0"/>
              <a:t>anel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C:\Users\jensch\Desktop\Ansy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" y="4492320"/>
            <a:ext cx="3322320" cy="204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28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Cryogenics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187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XFEL cryogenic system</a:t>
            </a:r>
            <a:endParaRPr 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 very quick overview</a:t>
            </a:r>
            <a:endParaRPr lang="de-DE" dirty="0"/>
          </a:p>
        </p:txBody>
      </p:sp>
      <p:sp>
        <p:nvSpPr>
          <p:cNvPr id="205" name="Fußzeilenplatzhalter 20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 Mechanical Perspective - TTF XFEL Cryomodule Design | Kay Jensch, 25 Oct. 2018</a:t>
            </a:r>
            <a:endParaRPr lang="en-US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56349" y="1628050"/>
            <a:ext cx="8945223" cy="4498431"/>
            <a:chOff x="56349" y="1963330"/>
            <a:chExt cx="8945223" cy="4498431"/>
          </a:xfrm>
        </p:grpSpPr>
        <p:grpSp>
          <p:nvGrpSpPr>
            <p:cNvPr id="6" name="Gruppieren 3"/>
            <p:cNvGrpSpPr/>
            <p:nvPr/>
          </p:nvGrpSpPr>
          <p:grpSpPr>
            <a:xfrm>
              <a:off x="102050" y="1963330"/>
              <a:ext cx="8899522" cy="4393322"/>
              <a:chOff x="178246" y="1238892"/>
              <a:chExt cx="8899522" cy="4393322"/>
            </a:xfrm>
          </p:grpSpPr>
          <p:sp>
            <p:nvSpPr>
              <p:cNvPr id="7" name="Line 69"/>
              <p:cNvSpPr>
                <a:spLocks noChangeShapeType="1"/>
              </p:cNvSpPr>
              <p:nvPr/>
            </p:nvSpPr>
            <p:spPr bwMode="auto">
              <a:xfrm>
                <a:off x="1589712" y="4960577"/>
                <a:ext cx="0" cy="516005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" name="Line 69"/>
              <p:cNvSpPr>
                <a:spLocks noChangeShapeType="1"/>
              </p:cNvSpPr>
              <p:nvPr/>
            </p:nvSpPr>
            <p:spPr bwMode="auto">
              <a:xfrm>
                <a:off x="1767691" y="4960577"/>
                <a:ext cx="278910" cy="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" name="Line 69"/>
              <p:cNvSpPr>
                <a:spLocks noChangeShapeType="1"/>
              </p:cNvSpPr>
              <p:nvPr/>
            </p:nvSpPr>
            <p:spPr bwMode="auto">
              <a:xfrm>
                <a:off x="2046600" y="4385760"/>
                <a:ext cx="0" cy="574817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" name="Line 69"/>
              <p:cNvSpPr>
                <a:spLocks noChangeShapeType="1"/>
              </p:cNvSpPr>
              <p:nvPr/>
            </p:nvSpPr>
            <p:spPr bwMode="auto">
              <a:xfrm>
                <a:off x="1589712" y="4129997"/>
                <a:ext cx="0" cy="516005"/>
              </a:xfrm>
              <a:prstGeom prst="line">
                <a:avLst/>
              </a:prstGeom>
              <a:noFill/>
              <a:ln w="31750">
                <a:solidFill>
                  <a:srgbClr val="0099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" name="Line 166"/>
              <p:cNvSpPr>
                <a:spLocks noChangeShapeType="1"/>
              </p:cNvSpPr>
              <p:nvPr/>
            </p:nvSpPr>
            <p:spPr bwMode="auto">
              <a:xfrm>
                <a:off x="8209156" y="3685249"/>
                <a:ext cx="5473" cy="363304"/>
              </a:xfrm>
              <a:prstGeom prst="line">
                <a:avLst/>
              </a:prstGeom>
              <a:noFill/>
              <a:ln w="28575">
                <a:solidFill>
                  <a:srgbClr val="F63B0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  <a:defRPr/>
                </a:pPr>
                <a:endParaRPr lang="de-DE" sz="18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12" name="Group 55"/>
              <p:cNvGrpSpPr/>
              <p:nvPr/>
            </p:nvGrpSpPr>
            <p:grpSpPr>
              <a:xfrm>
                <a:off x="7362206" y="1423516"/>
                <a:ext cx="1628105" cy="2261733"/>
                <a:chOff x="6615446" y="1795516"/>
                <a:chExt cx="1628105" cy="2261733"/>
              </a:xfrm>
            </p:grpSpPr>
            <p:sp>
              <p:nvSpPr>
                <p:cNvPr id="184" name="Line 166"/>
                <p:cNvSpPr>
                  <a:spLocks noChangeShapeType="1"/>
                </p:cNvSpPr>
                <p:nvPr/>
              </p:nvSpPr>
              <p:spPr bwMode="auto">
                <a:xfrm>
                  <a:off x="7433653" y="2285258"/>
                  <a:ext cx="3176" cy="1440312"/>
                </a:xfrm>
                <a:prstGeom prst="line">
                  <a:avLst/>
                </a:prstGeom>
                <a:noFill/>
                <a:ln w="28575">
                  <a:solidFill>
                    <a:srgbClr val="F63B08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FontTx/>
                    <a:buNone/>
                    <a:defRPr/>
                  </a:pPr>
                  <a:endParaRPr lang="de-DE" sz="180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85" name="Line 166"/>
                <p:cNvSpPr>
                  <a:spLocks noChangeShapeType="1"/>
                </p:cNvSpPr>
                <p:nvPr/>
              </p:nvSpPr>
              <p:spPr bwMode="auto">
                <a:xfrm flipH="1">
                  <a:off x="6869471" y="2285259"/>
                  <a:ext cx="1588" cy="159246"/>
                </a:xfrm>
                <a:prstGeom prst="line">
                  <a:avLst/>
                </a:prstGeom>
                <a:noFill/>
                <a:ln w="28575">
                  <a:solidFill>
                    <a:srgbClr val="F63B08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FontTx/>
                    <a:buNone/>
                    <a:defRPr/>
                  </a:pPr>
                  <a:endParaRPr lang="de-DE" sz="180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86" name="Line 166"/>
                <p:cNvSpPr>
                  <a:spLocks noChangeShapeType="1"/>
                </p:cNvSpPr>
                <p:nvPr/>
              </p:nvSpPr>
              <p:spPr bwMode="auto">
                <a:xfrm flipH="1">
                  <a:off x="7980186" y="2285259"/>
                  <a:ext cx="0" cy="152400"/>
                </a:xfrm>
                <a:prstGeom prst="line">
                  <a:avLst/>
                </a:prstGeom>
                <a:noFill/>
                <a:ln w="28575">
                  <a:solidFill>
                    <a:srgbClr val="F63B08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FontTx/>
                    <a:buNone/>
                    <a:defRPr/>
                  </a:pPr>
                  <a:endParaRPr lang="de-DE" sz="180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87" name="Line 177"/>
                <p:cNvSpPr>
                  <a:spLocks noChangeShapeType="1"/>
                </p:cNvSpPr>
                <p:nvPr/>
              </p:nvSpPr>
              <p:spPr bwMode="auto">
                <a:xfrm flipH="1" flipV="1">
                  <a:off x="6859920" y="2433893"/>
                  <a:ext cx="1121855" cy="0"/>
                </a:xfrm>
                <a:prstGeom prst="line">
                  <a:avLst/>
                </a:prstGeom>
                <a:noFill/>
                <a:ln w="28575">
                  <a:solidFill>
                    <a:srgbClr val="EB321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FontTx/>
                    <a:buNone/>
                    <a:defRPr/>
                  </a:pPr>
                  <a:endParaRPr lang="de-DE" sz="180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88" name="Oval 195"/>
                <p:cNvSpPr>
                  <a:spLocks noChangeArrowheads="1"/>
                </p:cNvSpPr>
                <p:nvPr/>
              </p:nvSpPr>
              <p:spPr bwMode="auto">
                <a:xfrm>
                  <a:off x="6615446" y="1806128"/>
                  <a:ext cx="504825" cy="504825"/>
                </a:xfrm>
                <a:prstGeom prst="ellipse">
                  <a:avLst/>
                </a:prstGeom>
                <a:solidFill>
                  <a:srgbClr val="EB3213"/>
                </a:solidFill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FontTx/>
                    <a:buNone/>
                  </a:pPr>
                  <a:endParaRPr lang="en-US" sz="180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89" name="Oval 195"/>
                <p:cNvSpPr>
                  <a:spLocks noChangeArrowheads="1"/>
                </p:cNvSpPr>
                <p:nvPr/>
              </p:nvSpPr>
              <p:spPr bwMode="auto">
                <a:xfrm>
                  <a:off x="7184417" y="1795516"/>
                  <a:ext cx="504825" cy="504825"/>
                </a:xfrm>
                <a:prstGeom prst="ellipse">
                  <a:avLst/>
                </a:prstGeom>
                <a:solidFill>
                  <a:srgbClr val="EB3213"/>
                </a:solidFill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FontTx/>
                    <a:buNone/>
                  </a:pPr>
                  <a:endParaRPr lang="en-US" sz="180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90" name="Line 196"/>
                <p:cNvSpPr>
                  <a:spLocks noChangeShapeType="1"/>
                </p:cNvSpPr>
                <p:nvPr/>
              </p:nvSpPr>
              <p:spPr bwMode="auto">
                <a:xfrm flipH="1">
                  <a:off x="7473342" y="1876479"/>
                  <a:ext cx="142875" cy="423863"/>
                </a:xfrm>
                <a:prstGeom prst="line">
                  <a:avLst/>
                </a:prstGeom>
                <a:noFill/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FontTx/>
                    <a:buNone/>
                  </a:pPr>
                  <a:endParaRPr lang="en-US" sz="180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91" name="Line 197"/>
                <p:cNvSpPr>
                  <a:spLocks noChangeShapeType="1"/>
                </p:cNvSpPr>
                <p:nvPr/>
              </p:nvSpPr>
              <p:spPr bwMode="auto">
                <a:xfrm>
                  <a:off x="7243155" y="1893941"/>
                  <a:ext cx="142875" cy="400050"/>
                </a:xfrm>
                <a:prstGeom prst="line">
                  <a:avLst/>
                </a:prstGeom>
                <a:noFill/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FontTx/>
                    <a:buNone/>
                  </a:pPr>
                  <a:endParaRPr lang="en-US" sz="180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92" name="Rectangle 198"/>
                <p:cNvSpPr>
                  <a:spLocks noChangeArrowheads="1"/>
                </p:cNvSpPr>
                <p:nvPr/>
              </p:nvSpPr>
              <p:spPr bwMode="auto">
                <a:xfrm>
                  <a:off x="7332055" y="1860604"/>
                  <a:ext cx="207963" cy="215900"/>
                </a:xfrm>
                <a:prstGeom prst="rect">
                  <a:avLst/>
                </a:prstGeom>
                <a:solidFill>
                  <a:srgbClr val="EB32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fontAlgn="auto">
                    <a:spcBef>
                      <a:spcPct val="0"/>
                    </a:spcBef>
                    <a:spcAft>
                      <a:spcPts val="0"/>
                    </a:spcAft>
                    <a:buClrTx/>
                    <a:buFontTx/>
                    <a:buNone/>
                  </a:pPr>
                  <a:r>
                    <a:rPr lang="en-GB" sz="1400" b="1" kern="0" dirty="0">
                      <a:solidFill>
                        <a:prstClr val="white"/>
                      </a:solidFill>
                      <a:latin typeface="Calibri"/>
                    </a:rPr>
                    <a:t>SC</a:t>
                  </a:r>
                  <a:endParaRPr lang="en-GB" sz="1800" b="1" kern="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93" name="Oval 195"/>
                <p:cNvSpPr>
                  <a:spLocks noChangeArrowheads="1"/>
                </p:cNvSpPr>
                <p:nvPr/>
              </p:nvSpPr>
              <p:spPr bwMode="auto">
                <a:xfrm>
                  <a:off x="7738726" y="1801867"/>
                  <a:ext cx="504825" cy="504825"/>
                </a:xfrm>
                <a:prstGeom prst="ellipse">
                  <a:avLst/>
                </a:prstGeom>
                <a:solidFill>
                  <a:srgbClr val="EB3213"/>
                </a:solidFill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FontTx/>
                    <a:buNone/>
                  </a:pPr>
                  <a:endParaRPr lang="en-US" sz="180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94" name="Line 196"/>
                <p:cNvSpPr>
                  <a:spLocks noChangeShapeType="1"/>
                </p:cNvSpPr>
                <p:nvPr/>
              </p:nvSpPr>
              <p:spPr bwMode="auto">
                <a:xfrm flipH="1">
                  <a:off x="8027651" y="1882830"/>
                  <a:ext cx="142875" cy="423863"/>
                </a:xfrm>
                <a:prstGeom prst="line">
                  <a:avLst/>
                </a:prstGeom>
                <a:noFill/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FontTx/>
                    <a:buNone/>
                  </a:pPr>
                  <a:endParaRPr lang="en-US" sz="180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95" name="Line 197"/>
                <p:cNvSpPr>
                  <a:spLocks noChangeShapeType="1"/>
                </p:cNvSpPr>
                <p:nvPr/>
              </p:nvSpPr>
              <p:spPr bwMode="auto">
                <a:xfrm>
                  <a:off x="7797464" y="1900292"/>
                  <a:ext cx="142875" cy="400050"/>
                </a:xfrm>
                <a:prstGeom prst="line">
                  <a:avLst/>
                </a:prstGeom>
                <a:noFill/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FontTx/>
                    <a:buNone/>
                  </a:pPr>
                  <a:endParaRPr lang="en-US" sz="180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96" name="Rectangle 198"/>
                <p:cNvSpPr>
                  <a:spLocks noChangeArrowheads="1"/>
                </p:cNvSpPr>
                <p:nvPr/>
              </p:nvSpPr>
              <p:spPr bwMode="auto">
                <a:xfrm>
                  <a:off x="7886364" y="1866955"/>
                  <a:ext cx="207963" cy="215900"/>
                </a:xfrm>
                <a:prstGeom prst="rect">
                  <a:avLst/>
                </a:prstGeom>
                <a:solidFill>
                  <a:srgbClr val="EB32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fontAlgn="auto">
                    <a:spcBef>
                      <a:spcPct val="0"/>
                    </a:spcBef>
                    <a:spcAft>
                      <a:spcPts val="0"/>
                    </a:spcAft>
                    <a:buClrTx/>
                    <a:buFontTx/>
                    <a:buNone/>
                  </a:pPr>
                  <a:r>
                    <a:rPr lang="en-GB" sz="1400" b="1" kern="0" dirty="0">
                      <a:solidFill>
                        <a:prstClr val="white"/>
                      </a:solidFill>
                      <a:latin typeface="Calibri"/>
                    </a:rPr>
                    <a:t>SC</a:t>
                  </a:r>
                  <a:endParaRPr lang="en-GB" sz="1800" b="1" kern="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97" name="Oval 195"/>
                <p:cNvSpPr>
                  <a:spLocks noChangeArrowheads="1"/>
                </p:cNvSpPr>
                <p:nvPr/>
              </p:nvSpPr>
              <p:spPr bwMode="auto">
                <a:xfrm>
                  <a:off x="7183623" y="2521947"/>
                  <a:ext cx="504825" cy="504825"/>
                </a:xfrm>
                <a:prstGeom prst="ellipse">
                  <a:avLst/>
                </a:prstGeom>
                <a:solidFill>
                  <a:srgbClr val="EB3213"/>
                </a:solidFill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FontTx/>
                    <a:buNone/>
                  </a:pPr>
                  <a:endParaRPr lang="en-US" sz="180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98" name="Line 196"/>
                <p:cNvSpPr>
                  <a:spLocks noChangeShapeType="1"/>
                </p:cNvSpPr>
                <p:nvPr/>
              </p:nvSpPr>
              <p:spPr bwMode="auto">
                <a:xfrm flipH="1">
                  <a:off x="7472548" y="2602910"/>
                  <a:ext cx="142875" cy="423863"/>
                </a:xfrm>
                <a:prstGeom prst="line">
                  <a:avLst/>
                </a:prstGeom>
                <a:noFill/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FontTx/>
                    <a:buNone/>
                  </a:pPr>
                  <a:endParaRPr lang="en-US" sz="180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99" name="Line 197"/>
                <p:cNvSpPr>
                  <a:spLocks noChangeShapeType="1"/>
                </p:cNvSpPr>
                <p:nvPr/>
              </p:nvSpPr>
              <p:spPr bwMode="auto">
                <a:xfrm>
                  <a:off x="7242361" y="2620372"/>
                  <a:ext cx="142875" cy="400050"/>
                </a:xfrm>
                <a:prstGeom prst="line">
                  <a:avLst/>
                </a:prstGeom>
                <a:noFill/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FontTx/>
                    <a:buNone/>
                  </a:pPr>
                  <a:endParaRPr lang="en-US" sz="180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00" name="Rectangle 198"/>
                <p:cNvSpPr>
                  <a:spLocks noChangeArrowheads="1"/>
                </p:cNvSpPr>
                <p:nvPr/>
              </p:nvSpPr>
              <p:spPr bwMode="auto">
                <a:xfrm>
                  <a:off x="7331261" y="2587035"/>
                  <a:ext cx="207963" cy="215900"/>
                </a:xfrm>
                <a:prstGeom prst="rect">
                  <a:avLst/>
                </a:prstGeom>
                <a:solidFill>
                  <a:srgbClr val="EB32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fontAlgn="auto">
                    <a:spcBef>
                      <a:spcPct val="0"/>
                    </a:spcBef>
                    <a:spcAft>
                      <a:spcPts val="0"/>
                    </a:spcAft>
                    <a:buClrTx/>
                    <a:buFontTx/>
                    <a:buNone/>
                  </a:pPr>
                  <a:r>
                    <a:rPr lang="en-GB" sz="1400" b="1" kern="0" dirty="0">
                      <a:solidFill>
                        <a:prstClr val="white"/>
                      </a:solidFill>
                      <a:latin typeface="Calibri"/>
                    </a:rPr>
                    <a:t>SC</a:t>
                  </a:r>
                  <a:endParaRPr lang="en-GB" sz="1800" b="1" kern="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201" name="Rectangle 3"/>
                <p:cNvSpPr/>
                <p:nvPr/>
              </p:nvSpPr>
              <p:spPr bwMode="auto">
                <a:xfrm>
                  <a:off x="6909474" y="3641750"/>
                  <a:ext cx="1066800" cy="415499"/>
                </a:xfrm>
                <a:prstGeom prst="rect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268288" indent="-268288">
                    <a:buClr>
                      <a:srgbClr val="FD930A"/>
                    </a:buClr>
                    <a:buSzPct val="80000"/>
                  </a:pPr>
                  <a:endParaRPr lang="de-DE" sz="20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2" name="Line 196"/>
                <p:cNvSpPr>
                  <a:spLocks noChangeShapeType="1"/>
                </p:cNvSpPr>
                <p:nvPr/>
              </p:nvSpPr>
              <p:spPr bwMode="auto">
                <a:xfrm flipH="1">
                  <a:off x="6921858" y="1896028"/>
                  <a:ext cx="142873" cy="406194"/>
                </a:xfrm>
                <a:prstGeom prst="line">
                  <a:avLst/>
                </a:prstGeom>
                <a:noFill/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FontTx/>
                    <a:buNone/>
                  </a:pPr>
                  <a:endParaRPr lang="en-US" sz="180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03" name="Line 197"/>
                <p:cNvSpPr>
                  <a:spLocks noChangeShapeType="1"/>
                </p:cNvSpPr>
                <p:nvPr/>
              </p:nvSpPr>
              <p:spPr bwMode="auto">
                <a:xfrm>
                  <a:off x="6681154" y="1900292"/>
                  <a:ext cx="153392" cy="413247"/>
                </a:xfrm>
                <a:prstGeom prst="line">
                  <a:avLst/>
                </a:prstGeom>
                <a:noFill/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FontTx/>
                    <a:buNone/>
                  </a:pPr>
                  <a:endParaRPr lang="en-US" sz="180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04" name="Rectangle 198"/>
                <p:cNvSpPr>
                  <a:spLocks noChangeArrowheads="1"/>
                </p:cNvSpPr>
                <p:nvPr/>
              </p:nvSpPr>
              <p:spPr bwMode="auto">
                <a:xfrm>
                  <a:off x="6780570" y="1880152"/>
                  <a:ext cx="207963" cy="215900"/>
                </a:xfrm>
                <a:prstGeom prst="rect">
                  <a:avLst/>
                </a:prstGeom>
                <a:solidFill>
                  <a:srgbClr val="EB32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fontAlgn="auto">
                    <a:spcBef>
                      <a:spcPct val="0"/>
                    </a:spcBef>
                    <a:spcAft>
                      <a:spcPts val="0"/>
                    </a:spcAft>
                    <a:buClrTx/>
                    <a:buFontTx/>
                    <a:buNone/>
                  </a:pPr>
                  <a:r>
                    <a:rPr lang="en-GB" sz="1400" b="1" kern="0" dirty="0">
                      <a:solidFill>
                        <a:prstClr val="white"/>
                      </a:solidFill>
                      <a:latin typeface="Calibri"/>
                    </a:rPr>
                    <a:t>SC</a:t>
                  </a:r>
                  <a:endParaRPr lang="en-GB" sz="1800" b="1" kern="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3" name="Group 83"/>
              <p:cNvGrpSpPr/>
              <p:nvPr/>
            </p:nvGrpSpPr>
            <p:grpSpPr>
              <a:xfrm>
                <a:off x="5464826" y="1423516"/>
                <a:ext cx="1628105" cy="2261733"/>
                <a:chOff x="6615446" y="1795516"/>
                <a:chExt cx="1628105" cy="2261733"/>
              </a:xfrm>
            </p:grpSpPr>
            <p:sp>
              <p:nvSpPr>
                <p:cNvPr id="163" name="Line 166"/>
                <p:cNvSpPr>
                  <a:spLocks noChangeShapeType="1"/>
                </p:cNvSpPr>
                <p:nvPr/>
              </p:nvSpPr>
              <p:spPr bwMode="auto">
                <a:xfrm>
                  <a:off x="7433653" y="2285258"/>
                  <a:ext cx="3176" cy="1440312"/>
                </a:xfrm>
                <a:prstGeom prst="line">
                  <a:avLst/>
                </a:prstGeom>
                <a:noFill/>
                <a:ln w="28575">
                  <a:solidFill>
                    <a:srgbClr val="F63B08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FontTx/>
                    <a:buNone/>
                    <a:defRPr/>
                  </a:pPr>
                  <a:endParaRPr lang="de-DE" sz="180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64" name="Line 166"/>
                <p:cNvSpPr>
                  <a:spLocks noChangeShapeType="1"/>
                </p:cNvSpPr>
                <p:nvPr/>
              </p:nvSpPr>
              <p:spPr bwMode="auto">
                <a:xfrm flipH="1">
                  <a:off x="6869471" y="2285259"/>
                  <a:ext cx="1588" cy="159246"/>
                </a:xfrm>
                <a:prstGeom prst="line">
                  <a:avLst/>
                </a:prstGeom>
                <a:noFill/>
                <a:ln w="28575">
                  <a:solidFill>
                    <a:srgbClr val="F63B08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FontTx/>
                    <a:buNone/>
                    <a:defRPr/>
                  </a:pPr>
                  <a:endParaRPr lang="de-DE" sz="180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65" name="Line 166"/>
                <p:cNvSpPr>
                  <a:spLocks noChangeShapeType="1"/>
                </p:cNvSpPr>
                <p:nvPr/>
              </p:nvSpPr>
              <p:spPr bwMode="auto">
                <a:xfrm flipH="1">
                  <a:off x="7980186" y="2285259"/>
                  <a:ext cx="0" cy="152400"/>
                </a:xfrm>
                <a:prstGeom prst="line">
                  <a:avLst/>
                </a:prstGeom>
                <a:noFill/>
                <a:ln w="28575">
                  <a:solidFill>
                    <a:srgbClr val="F63B08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FontTx/>
                    <a:buNone/>
                    <a:defRPr/>
                  </a:pPr>
                  <a:endParaRPr lang="de-DE" sz="180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66" name="Line 177"/>
                <p:cNvSpPr>
                  <a:spLocks noChangeShapeType="1"/>
                </p:cNvSpPr>
                <p:nvPr/>
              </p:nvSpPr>
              <p:spPr bwMode="auto">
                <a:xfrm flipH="1" flipV="1">
                  <a:off x="6859920" y="2433893"/>
                  <a:ext cx="1121855" cy="0"/>
                </a:xfrm>
                <a:prstGeom prst="line">
                  <a:avLst/>
                </a:prstGeom>
                <a:noFill/>
                <a:ln w="28575">
                  <a:solidFill>
                    <a:srgbClr val="EB321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FontTx/>
                    <a:buNone/>
                    <a:defRPr/>
                  </a:pPr>
                  <a:endParaRPr lang="de-DE" sz="180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67" name="Oval 195"/>
                <p:cNvSpPr>
                  <a:spLocks noChangeArrowheads="1"/>
                </p:cNvSpPr>
                <p:nvPr/>
              </p:nvSpPr>
              <p:spPr bwMode="auto">
                <a:xfrm>
                  <a:off x="6615446" y="1806128"/>
                  <a:ext cx="504825" cy="504825"/>
                </a:xfrm>
                <a:prstGeom prst="ellipse">
                  <a:avLst/>
                </a:prstGeom>
                <a:solidFill>
                  <a:srgbClr val="EB3213"/>
                </a:solidFill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FontTx/>
                    <a:buNone/>
                  </a:pPr>
                  <a:endParaRPr lang="en-US" sz="180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68" name="Oval 195"/>
                <p:cNvSpPr>
                  <a:spLocks noChangeArrowheads="1"/>
                </p:cNvSpPr>
                <p:nvPr/>
              </p:nvSpPr>
              <p:spPr bwMode="auto">
                <a:xfrm>
                  <a:off x="7184417" y="1795516"/>
                  <a:ext cx="504825" cy="504825"/>
                </a:xfrm>
                <a:prstGeom prst="ellipse">
                  <a:avLst/>
                </a:prstGeom>
                <a:solidFill>
                  <a:srgbClr val="EB3213"/>
                </a:solidFill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FontTx/>
                    <a:buNone/>
                  </a:pPr>
                  <a:endParaRPr lang="en-US" sz="180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69" name="Line 196"/>
                <p:cNvSpPr>
                  <a:spLocks noChangeShapeType="1"/>
                </p:cNvSpPr>
                <p:nvPr/>
              </p:nvSpPr>
              <p:spPr bwMode="auto">
                <a:xfrm flipH="1">
                  <a:off x="7473342" y="1876479"/>
                  <a:ext cx="142875" cy="423863"/>
                </a:xfrm>
                <a:prstGeom prst="line">
                  <a:avLst/>
                </a:prstGeom>
                <a:noFill/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FontTx/>
                    <a:buNone/>
                  </a:pPr>
                  <a:endParaRPr lang="en-US" sz="180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70" name="Line 197"/>
                <p:cNvSpPr>
                  <a:spLocks noChangeShapeType="1"/>
                </p:cNvSpPr>
                <p:nvPr/>
              </p:nvSpPr>
              <p:spPr bwMode="auto">
                <a:xfrm>
                  <a:off x="7243155" y="1893941"/>
                  <a:ext cx="142875" cy="400050"/>
                </a:xfrm>
                <a:prstGeom prst="line">
                  <a:avLst/>
                </a:prstGeom>
                <a:noFill/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FontTx/>
                    <a:buNone/>
                  </a:pPr>
                  <a:endParaRPr lang="en-US" sz="180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71" name="Rectangle 198"/>
                <p:cNvSpPr>
                  <a:spLocks noChangeArrowheads="1"/>
                </p:cNvSpPr>
                <p:nvPr/>
              </p:nvSpPr>
              <p:spPr bwMode="auto">
                <a:xfrm>
                  <a:off x="7332055" y="1860604"/>
                  <a:ext cx="207963" cy="215900"/>
                </a:xfrm>
                <a:prstGeom prst="rect">
                  <a:avLst/>
                </a:prstGeom>
                <a:solidFill>
                  <a:srgbClr val="EB32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fontAlgn="auto">
                    <a:spcBef>
                      <a:spcPct val="0"/>
                    </a:spcBef>
                    <a:spcAft>
                      <a:spcPts val="0"/>
                    </a:spcAft>
                    <a:buClrTx/>
                    <a:buFontTx/>
                    <a:buNone/>
                  </a:pPr>
                  <a:r>
                    <a:rPr lang="en-GB" sz="1400" b="1" kern="0" dirty="0">
                      <a:solidFill>
                        <a:prstClr val="white"/>
                      </a:solidFill>
                      <a:latin typeface="Calibri"/>
                    </a:rPr>
                    <a:t>SC</a:t>
                  </a:r>
                  <a:endParaRPr lang="en-GB" sz="1800" b="1" kern="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72" name="Oval 195"/>
                <p:cNvSpPr>
                  <a:spLocks noChangeArrowheads="1"/>
                </p:cNvSpPr>
                <p:nvPr/>
              </p:nvSpPr>
              <p:spPr bwMode="auto">
                <a:xfrm>
                  <a:off x="7738726" y="1801867"/>
                  <a:ext cx="504825" cy="504825"/>
                </a:xfrm>
                <a:prstGeom prst="ellipse">
                  <a:avLst/>
                </a:prstGeom>
                <a:solidFill>
                  <a:srgbClr val="EB3213"/>
                </a:solidFill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FontTx/>
                    <a:buNone/>
                  </a:pPr>
                  <a:endParaRPr lang="en-US" sz="180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73" name="Line 196"/>
                <p:cNvSpPr>
                  <a:spLocks noChangeShapeType="1"/>
                </p:cNvSpPr>
                <p:nvPr/>
              </p:nvSpPr>
              <p:spPr bwMode="auto">
                <a:xfrm flipH="1">
                  <a:off x="8027651" y="1882830"/>
                  <a:ext cx="142875" cy="423863"/>
                </a:xfrm>
                <a:prstGeom prst="line">
                  <a:avLst/>
                </a:prstGeom>
                <a:noFill/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FontTx/>
                    <a:buNone/>
                  </a:pPr>
                  <a:endParaRPr lang="en-US" sz="180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74" name="Line 197"/>
                <p:cNvSpPr>
                  <a:spLocks noChangeShapeType="1"/>
                </p:cNvSpPr>
                <p:nvPr/>
              </p:nvSpPr>
              <p:spPr bwMode="auto">
                <a:xfrm>
                  <a:off x="7797464" y="1900292"/>
                  <a:ext cx="142875" cy="400050"/>
                </a:xfrm>
                <a:prstGeom prst="line">
                  <a:avLst/>
                </a:prstGeom>
                <a:noFill/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FontTx/>
                    <a:buNone/>
                  </a:pPr>
                  <a:endParaRPr lang="en-US" sz="180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75" name="Rectangle 198"/>
                <p:cNvSpPr>
                  <a:spLocks noChangeArrowheads="1"/>
                </p:cNvSpPr>
                <p:nvPr/>
              </p:nvSpPr>
              <p:spPr bwMode="auto">
                <a:xfrm>
                  <a:off x="7886364" y="1866955"/>
                  <a:ext cx="207963" cy="215900"/>
                </a:xfrm>
                <a:prstGeom prst="rect">
                  <a:avLst/>
                </a:prstGeom>
                <a:solidFill>
                  <a:srgbClr val="EB32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fontAlgn="auto">
                    <a:spcBef>
                      <a:spcPct val="0"/>
                    </a:spcBef>
                    <a:spcAft>
                      <a:spcPts val="0"/>
                    </a:spcAft>
                    <a:buClrTx/>
                    <a:buFontTx/>
                    <a:buNone/>
                  </a:pPr>
                  <a:r>
                    <a:rPr lang="en-GB" sz="1400" b="1" kern="0" dirty="0">
                      <a:solidFill>
                        <a:prstClr val="white"/>
                      </a:solidFill>
                      <a:latin typeface="Calibri"/>
                    </a:rPr>
                    <a:t>SC</a:t>
                  </a:r>
                  <a:endParaRPr lang="en-GB" sz="1800" b="1" kern="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76" name="Oval 195"/>
                <p:cNvSpPr>
                  <a:spLocks noChangeArrowheads="1"/>
                </p:cNvSpPr>
                <p:nvPr/>
              </p:nvSpPr>
              <p:spPr bwMode="auto">
                <a:xfrm>
                  <a:off x="7183623" y="2521947"/>
                  <a:ext cx="504825" cy="504825"/>
                </a:xfrm>
                <a:prstGeom prst="ellipse">
                  <a:avLst/>
                </a:prstGeom>
                <a:solidFill>
                  <a:srgbClr val="EB3213"/>
                </a:solidFill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FontTx/>
                    <a:buNone/>
                  </a:pPr>
                  <a:endParaRPr lang="en-US" sz="180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77" name="Line 196"/>
                <p:cNvSpPr>
                  <a:spLocks noChangeShapeType="1"/>
                </p:cNvSpPr>
                <p:nvPr/>
              </p:nvSpPr>
              <p:spPr bwMode="auto">
                <a:xfrm flipH="1">
                  <a:off x="7472548" y="2602910"/>
                  <a:ext cx="142875" cy="423863"/>
                </a:xfrm>
                <a:prstGeom prst="line">
                  <a:avLst/>
                </a:prstGeom>
                <a:noFill/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FontTx/>
                    <a:buNone/>
                  </a:pPr>
                  <a:endParaRPr lang="en-US" sz="180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78" name="Line 197"/>
                <p:cNvSpPr>
                  <a:spLocks noChangeShapeType="1"/>
                </p:cNvSpPr>
                <p:nvPr/>
              </p:nvSpPr>
              <p:spPr bwMode="auto">
                <a:xfrm>
                  <a:off x="7242361" y="2620372"/>
                  <a:ext cx="142875" cy="400050"/>
                </a:xfrm>
                <a:prstGeom prst="line">
                  <a:avLst/>
                </a:prstGeom>
                <a:noFill/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FontTx/>
                    <a:buNone/>
                  </a:pPr>
                  <a:endParaRPr lang="en-US" sz="180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79" name="Rectangle 198"/>
                <p:cNvSpPr>
                  <a:spLocks noChangeArrowheads="1"/>
                </p:cNvSpPr>
                <p:nvPr/>
              </p:nvSpPr>
              <p:spPr bwMode="auto">
                <a:xfrm>
                  <a:off x="7331261" y="2587035"/>
                  <a:ext cx="207963" cy="215900"/>
                </a:xfrm>
                <a:prstGeom prst="rect">
                  <a:avLst/>
                </a:prstGeom>
                <a:solidFill>
                  <a:srgbClr val="EB32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fontAlgn="auto">
                    <a:spcBef>
                      <a:spcPct val="0"/>
                    </a:spcBef>
                    <a:spcAft>
                      <a:spcPts val="0"/>
                    </a:spcAft>
                    <a:buClrTx/>
                    <a:buFontTx/>
                    <a:buNone/>
                  </a:pPr>
                  <a:r>
                    <a:rPr lang="en-GB" sz="1400" b="1" kern="0" dirty="0">
                      <a:solidFill>
                        <a:prstClr val="white"/>
                      </a:solidFill>
                      <a:latin typeface="Calibri"/>
                    </a:rPr>
                    <a:t>SC</a:t>
                  </a:r>
                  <a:endParaRPr lang="en-GB" sz="1800" b="1" kern="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80" name="Rectangle 108"/>
                <p:cNvSpPr/>
                <p:nvPr/>
              </p:nvSpPr>
              <p:spPr bwMode="auto">
                <a:xfrm>
                  <a:off x="6909474" y="3641750"/>
                  <a:ext cx="1066800" cy="415499"/>
                </a:xfrm>
                <a:prstGeom prst="rect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268288" indent="-268288">
                    <a:buClr>
                      <a:srgbClr val="FD930A"/>
                    </a:buClr>
                    <a:buSzPct val="80000"/>
                  </a:pPr>
                  <a:endParaRPr lang="de-DE" sz="20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1" name="Line 196"/>
                <p:cNvSpPr>
                  <a:spLocks noChangeShapeType="1"/>
                </p:cNvSpPr>
                <p:nvPr/>
              </p:nvSpPr>
              <p:spPr bwMode="auto">
                <a:xfrm flipH="1">
                  <a:off x="6921858" y="1896028"/>
                  <a:ext cx="142873" cy="406194"/>
                </a:xfrm>
                <a:prstGeom prst="line">
                  <a:avLst/>
                </a:prstGeom>
                <a:noFill/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FontTx/>
                    <a:buNone/>
                  </a:pPr>
                  <a:endParaRPr lang="en-US" sz="180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82" name="Line 197"/>
                <p:cNvSpPr>
                  <a:spLocks noChangeShapeType="1"/>
                </p:cNvSpPr>
                <p:nvPr/>
              </p:nvSpPr>
              <p:spPr bwMode="auto">
                <a:xfrm>
                  <a:off x="6681154" y="1900292"/>
                  <a:ext cx="153392" cy="413247"/>
                </a:xfrm>
                <a:prstGeom prst="line">
                  <a:avLst/>
                </a:prstGeom>
                <a:noFill/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FontTx/>
                    <a:buNone/>
                  </a:pPr>
                  <a:endParaRPr lang="en-US" sz="180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83" name="Rectangle 198"/>
                <p:cNvSpPr>
                  <a:spLocks noChangeArrowheads="1"/>
                </p:cNvSpPr>
                <p:nvPr/>
              </p:nvSpPr>
              <p:spPr bwMode="auto">
                <a:xfrm>
                  <a:off x="6780570" y="1880152"/>
                  <a:ext cx="207963" cy="215900"/>
                </a:xfrm>
                <a:prstGeom prst="rect">
                  <a:avLst/>
                </a:prstGeom>
                <a:solidFill>
                  <a:srgbClr val="EB32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fontAlgn="auto">
                    <a:spcBef>
                      <a:spcPct val="0"/>
                    </a:spcBef>
                    <a:spcAft>
                      <a:spcPts val="0"/>
                    </a:spcAft>
                    <a:buClrTx/>
                    <a:buFontTx/>
                    <a:buNone/>
                  </a:pPr>
                  <a:r>
                    <a:rPr lang="en-GB" sz="1400" b="1" kern="0" dirty="0">
                      <a:solidFill>
                        <a:prstClr val="white"/>
                      </a:solidFill>
                      <a:latin typeface="Calibri"/>
                    </a:rPr>
                    <a:t>SC</a:t>
                  </a:r>
                  <a:endParaRPr lang="en-GB" sz="1800" b="1" kern="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4" name="Line 166"/>
              <p:cNvSpPr>
                <a:spLocks noChangeShapeType="1"/>
              </p:cNvSpPr>
              <p:nvPr/>
            </p:nvSpPr>
            <p:spPr bwMode="auto">
              <a:xfrm>
                <a:off x="6312067" y="3689813"/>
                <a:ext cx="0" cy="182503"/>
              </a:xfrm>
              <a:prstGeom prst="line">
                <a:avLst/>
              </a:prstGeom>
              <a:noFill/>
              <a:ln w="28575">
                <a:solidFill>
                  <a:srgbClr val="F63B0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  <a:defRPr/>
                </a:pPr>
                <a:endParaRPr lang="de-DE" sz="18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" name="Line 177"/>
              <p:cNvSpPr>
                <a:spLocks noChangeShapeType="1"/>
              </p:cNvSpPr>
              <p:nvPr/>
            </p:nvSpPr>
            <p:spPr bwMode="auto">
              <a:xfrm flipH="1" flipV="1">
                <a:off x="5465852" y="4048553"/>
                <a:ext cx="2763691" cy="0"/>
              </a:xfrm>
              <a:prstGeom prst="line">
                <a:avLst/>
              </a:prstGeom>
              <a:noFill/>
              <a:ln w="28575">
                <a:solidFill>
                  <a:srgbClr val="EB321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  <a:defRPr/>
                </a:pPr>
                <a:endParaRPr lang="de-DE" sz="18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" name="Line 177"/>
              <p:cNvSpPr>
                <a:spLocks noChangeShapeType="1"/>
              </p:cNvSpPr>
              <p:nvPr/>
            </p:nvSpPr>
            <p:spPr bwMode="auto">
              <a:xfrm flipH="1" flipV="1">
                <a:off x="5629950" y="3857376"/>
                <a:ext cx="692771" cy="0"/>
              </a:xfrm>
              <a:prstGeom prst="line">
                <a:avLst/>
              </a:prstGeom>
              <a:noFill/>
              <a:ln w="28575">
                <a:solidFill>
                  <a:srgbClr val="EB321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  <a:defRPr/>
                </a:pPr>
                <a:endParaRPr lang="de-DE" sz="18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" name="Line 166"/>
              <p:cNvSpPr>
                <a:spLocks noChangeShapeType="1"/>
              </p:cNvSpPr>
              <p:nvPr/>
            </p:nvSpPr>
            <p:spPr bwMode="auto">
              <a:xfrm>
                <a:off x="5629950" y="2530218"/>
                <a:ext cx="0" cy="1337534"/>
              </a:xfrm>
              <a:prstGeom prst="line">
                <a:avLst/>
              </a:prstGeom>
              <a:noFill/>
              <a:ln w="28575">
                <a:solidFill>
                  <a:srgbClr val="F63B0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  <a:defRPr/>
                </a:pPr>
                <a:endParaRPr lang="de-DE" sz="18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" name="Line 166"/>
              <p:cNvSpPr>
                <a:spLocks noChangeShapeType="1"/>
              </p:cNvSpPr>
              <p:nvPr/>
            </p:nvSpPr>
            <p:spPr bwMode="auto">
              <a:xfrm>
                <a:off x="5464826" y="2696003"/>
                <a:ext cx="0" cy="1352550"/>
              </a:xfrm>
              <a:prstGeom prst="line">
                <a:avLst/>
              </a:prstGeom>
              <a:noFill/>
              <a:ln w="28575">
                <a:solidFill>
                  <a:srgbClr val="F63B0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  <a:defRPr/>
                </a:pPr>
                <a:endParaRPr lang="de-DE" sz="18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19" name="Group 9"/>
              <p:cNvGrpSpPr/>
              <p:nvPr/>
            </p:nvGrpSpPr>
            <p:grpSpPr>
              <a:xfrm>
                <a:off x="3705825" y="2403004"/>
                <a:ext cx="1335931" cy="520700"/>
                <a:chOff x="3852133" y="2131328"/>
                <a:chExt cx="1335931" cy="520700"/>
              </a:xfrm>
            </p:grpSpPr>
            <p:sp>
              <p:nvSpPr>
                <p:cNvPr id="161" name="Rectangle 156"/>
                <p:cNvSpPr>
                  <a:spLocks noChangeArrowheads="1"/>
                </p:cNvSpPr>
                <p:nvPr/>
              </p:nvSpPr>
              <p:spPr bwMode="auto">
                <a:xfrm>
                  <a:off x="3852133" y="2131328"/>
                  <a:ext cx="1335931" cy="520700"/>
                </a:xfrm>
                <a:prstGeom prst="rect">
                  <a:avLst/>
                </a:prstGeom>
                <a:solidFill>
                  <a:srgbClr val="FF0000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62" name="Rectangle 157"/>
                <p:cNvSpPr>
                  <a:spLocks noChangeArrowheads="1"/>
                </p:cNvSpPr>
                <p:nvPr/>
              </p:nvSpPr>
              <p:spPr bwMode="auto">
                <a:xfrm>
                  <a:off x="3920395" y="2191931"/>
                  <a:ext cx="1207895" cy="4308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fontAlgn="auto">
                    <a:spcBef>
                      <a:spcPct val="0"/>
                    </a:spcBef>
                    <a:spcAft>
                      <a:spcPts val="0"/>
                    </a:spcAft>
                    <a:buClrTx/>
                    <a:buFontTx/>
                    <a:buNone/>
                  </a:pPr>
                  <a:r>
                    <a:rPr lang="en-GB" sz="1400" b="1" dirty="0" smtClean="0">
                      <a:solidFill>
                        <a:prstClr val="white"/>
                      </a:solidFill>
                      <a:latin typeface="Calibri"/>
                    </a:rPr>
                    <a:t>Distribution Box</a:t>
                  </a:r>
                </a:p>
                <a:p>
                  <a:pPr algn="ctr" fontAlgn="auto">
                    <a:spcBef>
                      <a:spcPct val="0"/>
                    </a:spcBef>
                    <a:spcAft>
                      <a:spcPts val="0"/>
                    </a:spcAft>
                    <a:buClrTx/>
                    <a:buFontTx/>
                    <a:buNone/>
                  </a:pPr>
                  <a:r>
                    <a:rPr lang="en-GB" sz="1400" b="1" dirty="0" smtClean="0">
                      <a:solidFill>
                        <a:prstClr val="white"/>
                      </a:solidFill>
                      <a:latin typeface="Calibri"/>
                    </a:rPr>
                    <a:t>DB54</a:t>
                  </a:r>
                  <a:endParaRPr lang="en-GB" sz="1800" b="1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0" name="Group 10"/>
              <p:cNvGrpSpPr/>
              <p:nvPr/>
            </p:nvGrpSpPr>
            <p:grpSpPr>
              <a:xfrm>
                <a:off x="1973280" y="1794042"/>
                <a:ext cx="1387966" cy="536575"/>
                <a:chOff x="2999509" y="3209101"/>
                <a:chExt cx="1681451" cy="536575"/>
              </a:xfrm>
            </p:grpSpPr>
            <p:sp>
              <p:nvSpPr>
                <p:cNvPr id="159" name="Rectangle 32"/>
                <p:cNvSpPr>
                  <a:spLocks noChangeArrowheads="1"/>
                </p:cNvSpPr>
                <p:nvPr/>
              </p:nvSpPr>
              <p:spPr bwMode="auto">
                <a:xfrm>
                  <a:off x="2999509" y="3209101"/>
                  <a:ext cx="1681451" cy="536575"/>
                </a:xfrm>
                <a:prstGeom prst="rect">
                  <a:avLst/>
                </a:prstGeom>
                <a:solidFill>
                  <a:srgbClr val="FF0000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60" name="Rectangle 34"/>
                <p:cNvSpPr>
                  <a:spLocks noChangeArrowheads="1"/>
                </p:cNvSpPr>
                <p:nvPr/>
              </p:nvSpPr>
              <p:spPr bwMode="auto">
                <a:xfrm>
                  <a:off x="3036022" y="3279723"/>
                  <a:ext cx="1644938" cy="4308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fontAlgn="auto">
                    <a:spcBef>
                      <a:spcPct val="0"/>
                    </a:spcBef>
                    <a:spcAft>
                      <a:spcPts val="0"/>
                    </a:spcAft>
                    <a:buClrTx/>
                    <a:buFontTx/>
                    <a:buNone/>
                  </a:pPr>
                  <a:r>
                    <a:rPr lang="en-GB" sz="1400" b="1" dirty="0" smtClean="0">
                      <a:solidFill>
                        <a:prstClr val="white"/>
                      </a:solidFill>
                      <a:latin typeface="Calibri"/>
                    </a:rPr>
                    <a:t>Cold Compressors</a:t>
                  </a:r>
                </a:p>
                <a:p>
                  <a:pPr algn="ctr" fontAlgn="auto">
                    <a:spcBef>
                      <a:spcPct val="0"/>
                    </a:spcBef>
                    <a:spcAft>
                      <a:spcPts val="0"/>
                    </a:spcAft>
                    <a:buClrTx/>
                    <a:buFontTx/>
                    <a:buNone/>
                  </a:pPr>
                  <a:r>
                    <a:rPr lang="en-GB" sz="1400" b="1" dirty="0" smtClean="0">
                      <a:solidFill>
                        <a:prstClr val="white"/>
                      </a:solidFill>
                      <a:latin typeface="Calibri"/>
                    </a:rPr>
                    <a:t>CB44 </a:t>
                  </a:r>
                  <a:endParaRPr lang="en-GB" sz="1800" b="1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21" name="Rectangle 10"/>
              <p:cNvSpPr>
                <a:spLocks noChangeArrowheads="1"/>
              </p:cNvSpPr>
              <p:nvPr/>
            </p:nvSpPr>
            <p:spPr bwMode="auto">
              <a:xfrm>
                <a:off x="2199390" y="2438502"/>
                <a:ext cx="1207895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ClrTx/>
                  <a:buFontTx/>
                  <a:buNone/>
                </a:pPr>
                <a:r>
                  <a:rPr lang="de-DE" sz="1400" b="1" dirty="0">
                    <a:solidFill>
                      <a:prstClr val="white"/>
                    </a:solidFill>
                    <a:latin typeface="Calibri"/>
                  </a:rPr>
                  <a:t>Distribution Box</a:t>
                </a:r>
              </a:p>
              <a:p>
                <a:pPr algn="ctr" fontAlgn="auto">
                  <a:spcBef>
                    <a:spcPct val="0"/>
                  </a:spcBef>
                  <a:spcAft>
                    <a:spcPts val="0"/>
                  </a:spcAft>
                  <a:buClrTx/>
                  <a:buFontTx/>
                  <a:buNone/>
                </a:pPr>
                <a:r>
                  <a:rPr lang="de-DE" sz="1400" b="1" dirty="0">
                    <a:solidFill>
                      <a:prstClr val="white"/>
                    </a:solidFill>
                    <a:latin typeface="Calibri"/>
                  </a:rPr>
                  <a:t>XLVB</a:t>
                </a:r>
                <a:endParaRPr lang="en-GB" sz="1800" b="1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2" name="Rectangle 56"/>
              <p:cNvSpPr>
                <a:spLocks noChangeArrowheads="1"/>
              </p:cNvSpPr>
              <p:nvPr/>
            </p:nvSpPr>
            <p:spPr bwMode="auto">
              <a:xfrm>
                <a:off x="3790224" y="1792778"/>
                <a:ext cx="352532" cy="215444"/>
              </a:xfrm>
              <a:prstGeom prst="rect">
                <a:avLst/>
              </a:prstGeom>
              <a:noFill/>
              <a:ln w="9525">
                <a:solidFill>
                  <a:srgbClr val="FD930A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just" fontAlgn="auto">
                  <a:spcBef>
                    <a:spcPct val="0"/>
                  </a:spcBef>
                  <a:spcAft>
                    <a:spcPts val="0"/>
                  </a:spcAft>
                  <a:buClrTx/>
                  <a:buFontTx/>
                  <a:buNone/>
                </a:pPr>
                <a:r>
                  <a:rPr lang="en-GB" sz="1400" dirty="0">
                    <a:solidFill>
                      <a:srgbClr val="000000"/>
                    </a:solidFill>
                    <a:latin typeface="Calibri"/>
                  </a:rPr>
                  <a:t>XRTL</a:t>
                </a:r>
                <a:endParaRPr lang="en-GB" sz="18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23" name="Group 28"/>
              <p:cNvGrpSpPr/>
              <p:nvPr/>
            </p:nvGrpSpPr>
            <p:grpSpPr>
              <a:xfrm>
                <a:off x="3616007" y="1358104"/>
                <a:ext cx="5452240" cy="3810725"/>
                <a:chOff x="3616007" y="1358104"/>
                <a:chExt cx="5452240" cy="3810725"/>
              </a:xfrm>
            </p:grpSpPr>
            <p:cxnSp>
              <p:nvCxnSpPr>
                <p:cNvPr id="150" name="Straight Connector 78"/>
                <p:cNvCxnSpPr/>
                <p:nvPr/>
              </p:nvCxnSpPr>
              <p:spPr>
                <a:xfrm flipV="1">
                  <a:off x="3616007" y="1359750"/>
                  <a:ext cx="5420489" cy="3070"/>
                </a:xfrm>
                <a:prstGeom prst="line">
                  <a:avLst/>
                </a:prstGeom>
                <a:ln w="28575">
                  <a:solidFill>
                    <a:schemeClr val="tx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Connector 79"/>
                <p:cNvCxnSpPr/>
                <p:nvPr/>
              </p:nvCxnSpPr>
              <p:spPr>
                <a:xfrm>
                  <a:off x="3616007" y="1362820"/>
                  <a:ext cx="0" cy="2825124"/>
                </a:xfrm>
                <a:prstGeom prst="line">
                  <a:avLst/>
                </a:prstGeom>
                <a:ln w="28575">
                  <a:solidFill>
                    <a:schemeClr val="tx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80"/>
                <p:cNvCxnSpPr/>
                <p:nvPr/>
              </p:nvCxnSpPr>
              <p:spPr>
                <a:xfrm>
                  <a:off x="9036496" y="1358104"/>
                  <a:ext cx="31751" cy="2821269"/>
                </a:xfrm>
                <a:prstGeom prst="line">
                  <a:avLst/>
                </a:prstGeom>
                <a:ln w="28575">
                  <a:solidFill>
                    <a:schemeClr val="tx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81"/>
                <p:cNvCxnSpPr/>
                <p:nvPr/>
              </p:nvCxnSpPr>
              <p:spPr>
                <a:xfrm>
                  <a:off x="3616007" y="4187944"/>
                  <a:ext cx="5428187" cy="0"/>
                </a:xfrm>
                <a:prstGeom prst="line">
                  <a:avLst/>
                </a:prstGeom>
                <a:ln w="28575">
                  <a:solidFill>
                    <a:schemeClr val="tx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5" name="Text Box 171"/>
                <p:cNvSpPr txBox="1">
                  <a:spLocks noChangeArrowheads="1"/>
                </p:cNvSpPr>
                <p:nvPr/>
              </p:nvSpPr>
              <p:spPr bwMode="auto">
                <a:xfrm>
                  <a:off x="4387681" y="3087524"/>
                  <a:ext cx="1296245" cy="338554"/>
                </a:xfrm>
                <a:prstGeom prst="rect">
                  <a:avLst/>
                </a:prstGeom>
                <a:noFill/>
                <a:ln w="15875">
                  <a:solidFill>
                    <a:schemeClr val="fol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marL="342900" indent="-342900" eaLnBrk="0" hangingPunct="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112" charset="-128"/>
                    </a:defRPr>
                  </a:lvl1pPr>
                  <a:lvl2pPr eaLnBrk="0" hangingPunct="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112" charset="-128"/>
                    </a:defRPr>
                  </a:lvl2pPr>
                  <a:lvl3pPr eaLnBrk="0" hangingPunct="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112" charset="-128"/>
                    </a:defRPr>
                  </a:lvl3pPr>
                  <a:lvl4pPr eaLnBrk="0" hangingPunct="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112" charset="-128"/>
                    </a:defRPr>
                  </a:lvl4pPr>
                  <a:lvl5pPr eaLnBrk="0" hangingPunct="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112" charset="-128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112" charset="-128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112" charset="-128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112" charset="-128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112" charset="-128"/>
                    </a:defRPr>
                  </a:lvl9pPr>
                </a:lstStyle>
                <a:p>
                  <a:pPr eaLnBrk="1" fontAlgn="auto" hangingPunct="1">
                    <a:spcBef>
                      <a:spcPct val="50000"/>
                    </a:spcBef>
                    <a:spcAft>
                      <a:spcPts val="0"/>
                    </a:spcAft>
                    <a:buClrTx/>
                    <a:buFont typeface="Wingdings" pitchFamily="2" charset="2"/>
                    <a:buNone/>
                    <a:defRPr/>
                  </a:pPr>
                  <a:r>
                    <a:rPr lang="de-DE" sz="1600" dirty="0" err="1" smtClean="0">
                      <a:solidFill>
                        <a:prstClr val="black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Cryo</a:t>
                  </a:r>
                  <a:r>
                    <a:rPr lang="de-DE" sz="1600" dirty="0" smtClean="0">
                      <a:solidFill>
                        <a:prstClr val="black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Plant</a:t>
                  </a:r>
                  <a:endParaRPr lang="en-GB" sz="1600" dirty="0" smtClean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6" name="Text Box 171"/>
                <p:cNvSpPr txBox="1">
                  <a:spLocks noChangeArrowheads="1"/>
                </p:cNvSpPr>
                <p:nvPr/>
              </p:nvSpPr>
              <p:spPr bwMode="auto">
                <a:xfrm>
                  <a:off x="4211967" y="4830275"/>
                  <a:ext cx="480493" cy="3385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chemeClr val="folHlink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marL="342900" indent="-342900" eaLnBrk="0" hangingPunct="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112" charset="-128"/>
                    </a:defRPr>
                  </a:lvl1pPr>
                  <a:lvl2pPr eaLnBrk="0" hangingPunct="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112" charset="-128"/>
                    </a:defRPr>
                  </a:lvl2pPr>
                  <a:lvl3pPr eaLnBrk="0" hangingPunct="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112" charset="-128"/>
                    </a:defRPr>
                  </a:lvl3pPr>
                  <a:lvl4pPr eaLnBrk="0" hangingPunct="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112" charset="-128"/>
                    </a:defRPr>
                  </a:lvl4pPr>
                  <a:lvl5pPr eaLnBrk="0" hangingPunct="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112" charset="-128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112" charset="-128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112" charset="-128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112" charset="-128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112" charset="-128"/>
                    </a:defRPr>
                  </a:lvl9pPr>
                </a:lstStyle>
                <a:p>
                  <a:pPr eaLnBrk="1" fontAlgn="auto" hangingPunct="1">
                    <a:spcBef>
                      <a:spcPct val="50000"/>
                    </a:spcBef>
                    <a:spcAft>
                      <a:spcPts val="0"/>
                    </a:spcAft>
                    <a:buClrTx/>
                    <a:buFont typeface="Wingdings" pitchFamily="2" charset="2"/>
                    <a:buNone/>
                    <a:defRPr/>
                  </a:pPr>
                  <a:r>
                    <a:rPr lang="de-DE" sz="1600" b="1" dirty="0" smtClean="0">
                      <a:solidFill>
                        <a:prstClr val="black"/>
                      </a:solidFill>
                    </a:rPr>
                    <a:t>L1</a:t>
                  </a:r>
                  <a:endParaRPr lang="en-GB" sz="1600" b="1" dirty="0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7" name="Text Box 171"/>
                <p:cNvSpPr txBox="1">
                  <a:spLocks noChangeArrowheads="1"/>
                </p:cNvSpPr>
                <p:nvPr/>
              </p:nvSpPr>
              <p:spPr bwMode="auto">
                <a:xfrm>
                  <a:off x="5169783" y="4819462"/>
                  <a:ext cx="480493" cy="3385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chemeClr val="folHlink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marL="342900" indent="-342900" eaLnBrk="0" hangingPunct="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112" charset="-128"/>
                    </a:defRPr>
                  </a:lvl1pPr>
                  <a:lvl2pPr eaLnBrk="0" hangingPunct="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112" charset="-128"/>
                    </a:defRPr>
                  </a:lvl2pPr>
                  <a:lvl3pPr eaLnBrk="0" hangingPunct="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112" charset="-128"/>
                    </a:defRPr>
                  </a:lvl3pPr>
                  <a:lvl4pPr eaLnBrk="0" hangingPunct="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112" charset="-128"/>
                    </a:defRPr>
                  </a:lvl4pPr>
                  <a:lvl5pPr eaLnBrk="0" hangingPunct="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112" charset="-128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112" charset="-128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112" charset="-128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112" charset="-128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112" charset="-128"/>
                    </a:defRPr>
                  </a:lvl9pPr>
                </a:lstStyle>
                <a:p>
                  <a:pPr eaLnBrk="1" fontAlgn="auto" hangingPunct="1">
                    <a:spcBef>
                      <a:spcPct val="50000"/>
                    </a:spcBef>
                    <a:spcAft>
                      <a:spcPts val="0"/>
                    </a:spcAft>
                    <a:buClrTx/>
                    <a:buFont typeface="Wingdings" pitchFamily="2" charset="2"/>
                    <a:buNone/>
                    <a:defRPr/>
                  </a:pPr>
                  <a:r>
                    <a:rPr lang="de-DE" sz="1600" b="1" dirty="0" smtClean="0">
                      <a:solidFill>
                        <a:prstClr val="black"/>
                      </a:solidFill>
                    </a:rPr>
                    <a:t>L2</a:t>
                  </a:r>
                  <a:endParaRPr lang="en-GB" sz="1600" b="1" dirty="0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8" name="Text Box 171"/>
                <p:cNvSpPr txBox="1">
                  <a:spLocks noChangeArrowheads="1"/>
                </p:cNvSpPr>
                <p:nvPr/>
              </p:nvSpPr>
              <p:spPr bwMode="auto">
                <a:xfrm>
                  <a:off x="6191702" y="4819462"/>
                  <a:ext cx="480493" cy="3385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chemeClr val="folHlink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marL="342900" indent="-342900" eaLnBrk="0" hangingPunct="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112" charset="-128"/>
                    </a:defRPr>
                  </a:lvl1pPr>
                  <a:lvl2pPr eaLnBrk="0" hangingPunct="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112" charset="-128"/>
                    </a:defRPr>
                  </a:lvl2pPr>
                  <a:lvl3pPr eaLnBrk="0" hangingPunct="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112" charset="-128"/>
                    </a:defRPr>
                  </a:lvl3pPr>
                  <a:lvl4pPr eaLnBrk="0" hangingPunct="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112" charset="-128"/>
                    </a:defRPr>
                  </a:lvl4pPr>
                  <a:lvl5pPr eaLnBrk="0" hangingPunct="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112" charset="-128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112" charset="-128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112" charset="-128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112" charset="-128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112" charset="-128"/>
                    </a:defRPr>
                  </a:lvl9pPr>
                </a:lstStyle>
                <a:p>
                  <a:pPr eaLnBrk="1" fontAlgn="auto" hangingPunct="1">
                    <a:spcBef>
                      <a:spcPct val="50000"/>
                    </a:spcBef>
                    <a:spcAft>
                      <a:spcPts val="0"/>
                    </a:spcAft>
                    <a:buClrTx/>
                    <a:buFont typeface="Wingdings" pitchFamily="2" charset="2"/>
                    <a:buNone/>
                    <a:defRPr/>
                  </a:pPr>
                  <a:r>
                    <a:rPr lang="de-DE" sz="1600" b="1" dirty="0" smtClean="0">
                      <a:solidFill>
                        <a:prstClr val="black"/>
                      </a:solidFill>
                    </a:rPr>
                    <a:t>L3</a:t>
                  </a:r>
                  <a:endParaRPr lang="en-GB" sz="1600" b="1" dirty="0" smtClean="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4" name="Rectangle 10"/>
              <p:cNvSpPr>
                <a:spLocks noChangeArrowheads="1"/>
              </p:cNvSpPr>
              <p:nvPr/>
            </p:nvSpPr>
            <p:spPr bwMode="auto">
              <a:xfrm>
                <a:off x="2047791" y="2438502"/>
                <a:ext cx="1207895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ClrTx/>
                  <a:buFontTx/>
                  <a:buNone/>
                </a:pPr>
                <a:r>
                  <a:rPr lang="de-DE" sz="1400" b="1" dirty="0">
                    <a:solidFill>
                      <a:prstClr val="white"/>
                    </a:solidFill>
                    <a:latin typeface="Calibri"/>
                  </a:rPr>
                  <a:t>Distribution Box</a:t>
                </a:r>
              </a:p>
              <a:p>
                <a:pPr algn="ctr" fontAlgn="auto">
                  <a:spcBef>
                    <a:spcPct val="0"/>
                  </a:spcBef>
                  <a:spcAft>
                    <a:spcPts val="0"/>
                  </a:spcAft>
                  <a:buClrTx/>
                  <a:buFontTx/>
                  <a:buNone/>
                </a:pPr>
                <a:r>
                  <a:rPr lang="de-DE" sz="1400" b="1" dirty="0">
                    <a:solidFill>
                      <a:prstClr val="white"/>
                    </a:solidFill>
                    <a:latin typeface="Calibri"/>
                  </a:rPr>
                  <a:t>XLVB</a:t>
                </a:r>
                <a:endParaRPr lang="en-GB" sz="1800" b="1" dirty="0">
                  <a:solidFill>
                    <a:prstClr val="white"/>
                  </a:solidFill>
                  <a:latin typeface="Calibri"/>
                </a:endParaRPr>
              </a:p>
            </p:txBody>
          </p:sp>
          <p:grpSp>
            <p:nvGrpSpPr>
              <p:cNvPr id="25" name="Group 27"/>
              <p:cNvGrpSpPr/>
              <p:nvPr/>
            </p:nvGrpSpPr>
            <p:grpSpPr>
              <a:xfrm>
                <a:off x="1864701" y="1374014"/>
                <a:ext cx="1595637" cy="2226248"/>
                <a:chOff x="1750401" y="2835840"/>
                <a:chExt cx="1595637" cy="1670957"/>
              </a:xfrm>
            </p:grpSpPr>
            <p:cxnSp>
              <p:nvCxnSpPr>
                <p:cNvPr id="145" name="Straight Connector 113"/>
                <p:cNvCxnSpPr/>
                <p:nvPr/>
              </p:nvCxnSpPr>
              <p:spPr>
                <a:xfrm>
                  <a:off x="1756725" y="2873829"/>
                  <a:ext cx="0" cy="1632968"/>
                </a:xfrm>
                <a:prstGeom prst="line">
                  <a:avLst/>
                </a:prstGeom>
                <a:ln w="28575">
                  <a:solidFill>
                    <a:schemeClr val="tx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14"/>
                <p:cNvCxnSpPr/>
                <p:nvPr/>
              </p:nvCxnSpPr>
              <p:spPr>
                <a:xfrm>
                  <a:off x="3346038" y="2873829"/>
                  <a:ext cx="0" cy="1632968"/>
                </a:xfrm>
                <a:prstGeom prst="line">
                  <a:avLst/>
                </a:prstGeom>
                <a:ln w="28575">
                  <a:solidFill>
                    <a:schemeClr val="tx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15"/>
                <p:cNvCxnSpPr/>
                <p:nvPr/>
              </p:nvCxnSpPr>
              <p:spPr>
                <a:xfrm>
                  <a:off x="1750401" y="2835840"/>
                  <a:ext cx="1589313" cy="0"/>
                </a:xfrm>
                <a:prstGeom prst="line">
                  <a:avLst/>
                </a:prstGeom>
                <a:ln w="28575">
                  <a:solidFill>
                    <a:schemeClr val="tx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8" name="Text Box 171"/>
                <p:cNvSpPr txBox="1">
                  <a:spLocks noChangeArrowheads="1"/>
                </p:cNvSpPr>
                <p:nvPr/>
              </p:nvSpPr>
              <p:spPr bwMode="auto">
                <a:xfrm>
                  <a:off x="1777570" y="2842276"/>
                  <a:ext cx="794655" cy="254109"/>
                </a:xfrm>
                <a:prstGeom prst="rect">
                  <a:avLst/>
                </a:prstGeom>
                <a:noFill/>
                <a:ln w="15875">
                  <a:solidFill>
                    <a:schemeClr val="fol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marL="342900" indent="-342900" eaLnBrk="0" hangingPunct="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112" charset="-128"/>
                    </a:defRPr>
                  </a:lvl1pPr>
                  <a:lvl2pPr eaLnBrk="0" hangingPunct="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112" charset="-128"/>
                    </a:defRPr>
                  </a:lvl2pPr>
                  <a:lvl3pPr eaLnBrk="0" hangingPunct="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112" charset="-128"/>
                    </a:defRPr>
                  </a:lvl3pPr>
                  <a:lvl4pPr eaLnBrk="0" hangingPunct="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112" charset="-128"/>
                    </a:defRPr>
                  </a:lvl4pPr>
                  <a:lvl5pPr eaLnBrk="0" hangingPunct="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112" charset="-128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112" charset="-128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112" charset="-128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112" charset="-128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112" charset="-128"/>
                    </a:defRPr>
                  </a:lvl9pPr>
                </a:lstStyle>
                <a:p>
                  <a:pPr eaLnBrk="1" fontAlgn="auto" hangingPunct="1">
                    <a:spcBef>
                      <a:spcPct val="50000"/>
                    </a:spcBef>
                    <a:spcAft>
                      <a:spcPts val="0"/>
                    </a:spcAft>
                    <a:buClrTx/>
                    <a:buFont typeface="Wingdings" pitchFamily="2" charset="2"/>
                    <a:buNone/>
                    <a:defRPr/>
                  </a:pPr>
                  <a:r>
                    <a:rPr lang="de-DE" sz="1600" dirty="0" err="1" smtClean="0">
                      <a:solidFill>
                        <a:prstClr val="black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Shaft</a:t>
                  </a:r>
                  <a:endParaRPr lang="en-GB" sz="1600" dirty="0" smtClean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cxnSp>
              <p:nvCxnSpPr>
                <p:cNvPr id="149" name="Straight Connector 123"/>
                <p:cNvCxnSpPr/>
                <p:nvPr/>
              </p:nvCxnSpPr>
              <p:spPr>
                <a:xfrm>
                  <a:off x="1756724" y="4506797"/>
                  <a:ext cx="1589313" cy="0"/>
                </a:xfrm>
                <a:prstGeom prst="line">
                  <a:avLst/>
                </a:prstGeom>
                <a:ln w="28575">
                  <a:solidFill>
                    <a:schemeClr val="tx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" name="Group 126"/>
              <p:cNvGrpSpPr/>
              <p:nvPr/>
            </p:nvGrpSpPr>
            <p:grpSpPr>
              <a:xfrm>
                <a:off x="1972195" y="2577199"/>
                <a:ext cx="1387966" cy="470568"/>
                <a:chOff x="1995055" y="4041627"/>
                <a:chExt cx="1387966" cy="470568"/>
              </a:xfrm>
            </p:grpSpPr>
            <p:sp>
              <p:nvSpPr>
                <p:cNvPr id="143" name="Rectangle 6"/>
                <p:cNvSpPr>
                  <a:spLocks noChangeArrowheads="1"/>
                </p:cNvSpPr>
                <p:nvPr/>
              </p:nvSpPr>
              <p:spPr bwMode="auto">
                <a:xfrm>
                  <a:off x="1995055" y="4041627"/>
                  <a:ext cx="1387966" cy="470568"/>
                </a:xfrm>
                <a:prstGeom prst="rect">
                  <a:avLst/>
                </a:prstGeom>
                <a:solidFill>
                  <a:srgbClr val="0099FF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44" name="Rectangle 10"/>
                <p:cNvSpPr>
                  <a:spLocks noChangeArrowheads="1"/>
                </p:cNvSpPr>
                <p:nvPr/>
              </p:nvSpPr>
              <p:spPr bwMode="auto">
                <a:xfrm>
                  <a:off x="2069566" y="4074380"/>
                  <a:ext cx="1207895" cy="4308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fontAlgn="auto">
                    <a:spcBef>
                      <a:spcPct val="0"/>
                    </a:spcBef>
                    <a:spcAft>
                      <a:spcPts val="0"/>
                    </a:spcAft>
                    <a:buClrTx/>
                    <a:buFontTx/>
                    <a:buNone/>
                  </a:pPr>
                  <a:r>
                    <a:rPr lang="de-DE" sz="1400" b="1" dirty="0">
                      <a:solidFill>
                        <a:prstClr val="white"/>
                      </a:solidFill>
                      <a:latin typeface="Calibri"/>
                    </a:rPr>
                    <a:t>Distribution Box</a:t>
                  </a:r>
                </a:p>
                <a:p>
                  <a:pPr algn="ctr" fontAlgn="auto">
                    <a:spcBef>
                      <a:spcPct val="0"/>
                    </a:spcBef>
                    <a:spcAft>
                      <a:spcPts val="0"/>
                    </a:spcAft>
                    <a:buClrTx/>
                    <a:buFontTx/>
                    <a:buNone/>
                  </a:pPr>
                  <a:r>
                    <a:rPr lang="de-DE" sz="1400" b="1" dirty="0">
                      <a:solidFill>
                        <a:prstClr val="white"/>
                      </a:solidFill>
                      <a:latin typeface="Calibri"/>
                    </a:rPr>
                    <a:t>XLVB</a:t>
                  </a:r>
                  <a:endParaRPr lang="en-GB" sz="1800" b="1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7" name="Group 4"/>
              <p:cNvGrpSpPr/>
              <p:nvPr/>
            </p:nvGrpSpPr>
            <p:grpSpPr>
              <a:xfrm>
                <a:off x="1414948" y="3940916"/>
                <a:ext cx="360362" cy="360363"/>
                <a:chOff x="1019661" y="4594958"/>
                <a:chExt cx="360362" cy="360363"/>
              </a:xfrm>
            </p:grpSpPr>
            <p:sp>
              <p:nvSpPr>
                <p:cNvPr id="141" name="Oval 136"/>
                <p:cNvSpPr>
                  <a:spLocks noChangeArrowheads="1"/>
                </p:cNvSpPr>
                <p:nvPr/>
              </p:nvSpPr>
              <p:spPr bwMode="auto">
                <a:xfrm>
                  <a:off x="1019661" y="4594958"/>
                  <a:ext cx="360362" cy="360363"/>
                </a:xfrm>
                <a:prstGeom prst="ellipse">
                  <a:avLst/>
                </a:prstGeom>
                <a:solidFill>
                  <a:srgbClr val="0099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42" name="Rectangle 137"/>
                <p:cNvSpPr>
                  <a:spLocks noChangeArrowheads="1"/>
                </p:cNvSpPr>
                <p:nvPr/>
              </p:nvSpPr>
              <p:spPr bwMode="auto">
                <a:xfrm>
                  <a:off x="1120393" y="4676316"/>
                  <a:ext cx="179536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fontAlgn="auto">
                    <a:spcBef>
                      <a:spcPct val="0"/>
                    </a:spcBef>
                    <a:spcAft>
                      <a:spcPts val="0"/>
                    </a:spcAft>
                    <a:buClrTx/>
                    <a:buFontTx/>
                    <a:buNone/>
                  </a:pPr>
                  <a:r>
                    <a:rPr lang="en-GB" sz="1400" dirty="0" smtClean="0">
                      <a:solidFill>
                        <a:prstClr val="white"/>
                      </a:solidFill>
                      <a:latin typeface="Calibri"/>
                    </a:rPr>
                    <a:t>FB</a:t>
                  </a:r>
                  <a:endParaRPr lang="en-GB" sz="180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8" name="Group 2"/>
              <p:cNvGrpSpPr/>
              <p:nvPr/>
            </p:nvGrpSpPr>
            <p:grpSpPr>
              <a:xfrm>
                <a:off x="360674" y="4442524"/>
                <a:ext cx="1361283" cy="284867"/>
                <a:chOff x="1179983" y="4457764"/>
                <a:chExt cx="1361283" cy="284867"/>
              </a:xfrm>
            </p:grpSpPr>
            <p:sp>
              <p:nvSpPr>
                <p:cNvPr id="133" name="Rectangle 96"/>
                <p:cNvSpPr>
                  <a:spLocks noChangeArrowheads="1"/>
                </p:cNvSpPr>
                <p:nvPr/>
              </p:nvSpPr>
              <p:spPr bwMode="auto">
                <a:xfrm>
                  <a:off x="1825302" y="4457764"/>
                  <a:ext cx="494667" cy="284867"/>
                </a:xfrm>
                <a:prstGeom prst="rect">
                  <a:avLst/>
                </a:prstGeom>
                <a:solidFill>
                  <a:srgbClr val="FF33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34" name="Rectangle 130"/>
                <p:cNvSpPr>
                  <a:spLocks noChangeArrowheads="1"/>
                </p:cNvSpPr>
                <p:nvPr/>
              </p:nvSpPr>
              <p:spPr bwMode="auto">
                <a:xfrm>
                  <a:off x="1391915" y="4459263"/>
                  <a:ext cx="431800" cy="281831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35" name="Rectangle 131"/>
                <p:cNvSpPr>
                  <a:spLocks noChangeArrowheads="1"/>
                </p:cNvSpPr>
                <p:nvPr/>
              </p:nvSpPr>
              <p:spPr bwMode="auto">
                <a:xfrm>
                  <a:off x="2319015" y="4459263"/>
                  <a:ext cx="188913" cy="281831"/>
                </a:xfrm>
                <a:prstGeom prst="rect">
                  <a:avLst/>
                </a:prstGeom>
                <a:solidFill>
                  <a:srgbClr val="0099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36" name="Rectangle 132"/>
                <p:cNvSpPr>
                  <a:spLocks noChangeArrowheads="1"/>
                </p:cNvSpPr>
                <p:nvPr/>
              </p:nvSpPr>
              <p:spPr bwMode="auto">
                <a:xfrm>
                  <a:off x="1450653" y="4512444"/>
                  <a:ext cx="503237" cy="2127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fontAlgn="auto">
                    <a:spcBef>
                      <a:spcPct val="0"/>
                    </a:spcBef>
                    <a:spcAft>
                      <a:spcPts val="0"/>
                    </a:spcAft>
                    <a:buClrTx/>
                    <a:buFontTx/>
                    <a:buNone/>
                  </a:pPr>
                  <a:r>
                    <a:rPr lang="en-GB" sz="1400" dirty="0">
                      <a:solidFill>
                        <a:srgbClr val="000000"/>
                      </a:solidFill>
                      <a:latin typeface="Calibri"/>
                    </a:rPr>
                    <a:t>CM</a:t>
                  </a:r>
                  <a:endParaRPr lang="en-GB" sz="18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37" name="Rectangle 117"/>
                <p:cNvSpPr>
                  <a:spLocks noChangeArrowheads="1"/>
                </p:cNvSpPr>
                <p:nvPr/>
              </p:nvSpPr>
              <p:spPr bwMode="auto">
                <a:xfrm>
                  <a:off x="2322190" y="4515053"/>
                  <a:ext cx="219076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fontAlgn="auto">
                    <a:spcBef>
                      <a:spcPct val="0"/>
                    </a:spcBef>
                    <a:spcAft>
                      <a:spcPts val="0"/>
                    </a:spcAft>
                    <a:buClrTx/>
                    <a:buFontTx/>
                    <a:buNone/>
                  </a:pPr>
                  <a:r>
                    <a:rPr lang="en-GB" sz="1400" dirty="0" smtClean="0">
                      <a:solidFill>
                        <a:srgbClr val="000000"/>
                      </a:solidFill>
                      <a:latin typeface="Calibri"/>
                    </a:rPr>
                    <a:t>FC</a:t>
                  </a:r>
                  <a:endParaRPr lang="en-GB" sz="18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38" name="Rectangle 133"/>
                <p:cNvSpPr>
                  <a:spLocks noChangeArrowheads="1"/>
                </p:cNvSpPr>
                <p:nvPr/>
              </p:nvSpPr>
              <p:spPr bwMode="auto">
                <a:xfrm>
                  <a:off x="1179983" y="4457922"/>
                  <a:ext cx="207963" cy="284709"/>
                </a:xfrm>
                <a:prstGeom prst="rect">
                  <a:avLst/>
                </a:prstGeom>
                <a:solidFill>
                  <a:srgbClr val="0099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39" name="Rectangle 117"/>
                <p:cNvSpPr>
                  <a:spLocks noChangeArrowheads="1"/>
                </p:cNvSpPr>
                <p:nvPr/>
              </p:nvSpPr>
              <p:spPr bwMode="auto">
                <a:xfrm>
                  <a:off x="1187920" y="4505527"/>
                  <a:ext cx="219076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fontAlgn="auto">
                    <a:spcBef>
                      <a:spcPct val="0"/>
                    </a:spcBef>
                    <a:spcAft>
                      <a:spcPts val="0"/>
                    </a:spcAft>
                    <a:buClrTx/>
                    <a:buFontTx/>
                    <a:buNone/>
                  </a:pPr>
                  <a:r>
                    <a:rPr lang="en-GB" sz="1400" dirty="0">
                      <a:solidFill>
                        <a:srgbClr val="000000"/>
                      </a:solidFill>
                      <a:latin typeface="Calibri"/>
                    </a:rPr>
                    <a:t>E</a:t>
                  </a:r>
                  <a:r>
                    <a:rPr lang="en-GB" sz="1400" dirty="0" smtClean="0">
                      <a:solidFill>
                        <a:srgbClr val="000000"/>
                      </a:solidFill>
                      <a:latin typeface="Calibri"/>
                    </a:rPr>
                    <a:t>C</a:t>
                  </a:r>
                  <a:endParaRPr lang="en-GB" sz="18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40" name="Rectangle 117"/>
                <p:cNvSpPr>
                  <a:spLocks noChangeArrowheads="1"/>
                </p:cNvSpPr>
                <p:nvPr/>
              </p:nvSpPr>
              <p:spPr bwMode="auto">
                <a:xfrm>
                  <a:off x="1825303" y="4505913"/>
                  <a:ext cx="496888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fontAlgn="auto">
                    <a:spcBef>
                      <a:spcPct val="0"/>
                    </a:spcBef>
                    <a:spcAft>
                      <a:spcPts val="0"/>
                    </a:spcAft>
                    <a:buClrTx/>
                    <a:buFontTx/>
                    <a:buNone/>
                  </a:pPr>
                  <a:r>
                    <a:rPr lang="en-GB" sz="1400" dirty="0" smtClean="0">
                      <a:solidFill>
                        <a:srgbClr val="000000"/>
                      </a:solidFill>
                      <a:latin typeface="Calibri"/>
                    </a:rPr>
                    <a:t>3,9 </a:t>
                  </a:r>
                  <a:r>
                    <a:rPr lang="en-GB" sz="1000" dirty="0" smtClean="0">
                      <a:solidFill>
                        <a:srgbClr val="000000"/>
                      </a:solidFill>
                      <a:latin typeface="Calibri"/>
                    </a:rPr>
                    <a:t>GHz</a:t>
                  </a:r>
                  <a:endParaRPr lang="en-GB" sz="10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29" name="Line 69"/>
              <p:cNvSpPr>
                <a:spLocks noChangeShapeType="1"/>
              </p:cNvSpPr>
              <p:nvPr/>
            </p:nvSpPr>
            <p:spPr bwMode="auto">
              <a:xfrm>
                <a:off x="1775311" y="4129997"/>
                <a:ext cx="278910" cy="0"/>
              </a:xfrm>
              <a:prstGeom prst="line">
                <a:avLst/>
              </a:prstGeom>
              <a:noFill/>
              <a:ln w="31750">
                <a:solidFill>
                  <a:srgbClr val="0099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0" name="Text Box 171"/>
              <p:cNvSpPr txBox="1">
                <a:spLocks noChangeArrowheads="1"/>
              </p:cNvSpPr>
              <p:nvPr/>
            </p:nvSpPr>
            <p:spPr bwMode="auto">
              <a:xfrm>
                <a:off x="231620" y="4010096"/>
                <a:ext cx="1059244" cy="338554"/>
              </a:xfrm>
              <a:prstGeom prst="rect">
                <a:avLst/>
              </a:prstGeom>
              <a:noFill/>
              <a:ln w="15875">
                <a:solidFill>
                  <a:schemeClr val="fol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1pPr>
                <a:lvl2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2pPr>
                <a:lvl3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3pPr>
                <a:lvl4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4pPr>
                <a:lvl5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buClrTx/>
                  <a:buFont typeface="Wingdings" pitchFamily="2" charset="2"/>
                  <a:buNone/>
                  <a:defRPr/>
                </a:pPr>
                <a:r>
                  <a:rPr lang="de-DE" sz="1600" dirty="0" err="1" smtClean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Injector</a:t>
                </a:r>
                <a:endParaRPr lang="en-GB" sz="1600" dirty="0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1" name="Group 165"/>
              <p:cNvGrpSpPr/>
              <p:nvPr/>
            </p:nvGrpSpPr>
            <p:grpSpPr>
              <a:xfrm>
                <a:off x="1414948" y="4771496"/>
                <a:ext cx="360362" cy="360363"/>
                <a:chOff x="1019661" y="4594958"/>
                <a:chExt cx="360362" cy="360363"/>
              </a:xfrm>
              <a:solidFill>
                <a:schemeClr val="bg1"/>
              </a:solidFill>
            </p:grpSpPr>
            <p:sp>
              <p:nvSpPr>
                <p:cNvPr id="131" name="Oval 136"/>
                <p:cNvSpPr>
                  <a:spLocks noChangeArrowheads="1"/>
                </p:cNvSpPr>
                <p:nvPr/>
              </p:nvSpPr>
              <p:spPr bwMode="auto">
                <a:xfrm>
                  <a:off x="1019661" y="4594958"/>
                  <a:ext cx="360362" cy="360363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32" name="Rectangle 137"/>
                <p:cNvSpPr>
                  <a:spLocks noChangeArrowheads="1"/>
                </p:cNvSpPr>
                <p:nvPr/>
              </p:nvSpPr>
              <p:spPr bwMode="auto">
                <a:xfrm>
                  <a:off x="1120393" y="4676316"/>
                  <a:ext cx="179536" cy="215444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fontAlgn="auto">
                    <a:spcBef>
                      <a:spcPct val="0"/>
                    </a:spcBef>
                    <a:spcAft>
                      <a:spcPts val="0"/>
                    </a:spcAft>
                    <a:buClrTx/>
                    <a:buFontTx/>
                    <a:buNone/>
                  </a:pPr>
                  <a:r>
                    <a:rPr lang="en-GB" sz="1400" dirty="0" smtClean="0">
                      <a:solidFill>
                        <a:srgbClr val="000000"/>
                      </a:solidFill>
                      <a:latin typeface="Calibri"/>
                    </a:rPr>
                    <a:t>FB</a:t>
                  </a:r>
                  <a:endParaRPr lang="en-GB" sz="1800" dirty="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32" name="Group 168"/>
              <p:cNvGrpSpPr/>
              <p:nvPr/>
            </p:nvGrpSpPr>
            <p:grpSpPr>
              <a:xfrm>
                <a:off x="360674" y="5276984"/>
                <a:ext cx="1361283" cy="288081"/>
                <a:chOff x="1179983" y="4461644"/>
                <a:chExt cx="1361283" cy="288081"/>
              </a:xfrm>
              <a:solidFill>
                <a:schemeClr val="bg1"/>
              </a:solidFill>
            </p:grpSpPr>
            <p:sp>
              <p:nvSpPr>
                <p:cNvPr id="123" name="Rectangle 96"/>
                <p:cNvSpPr>
                  <a:spLocks noChangeArrowheads="1"/>
                </p:cNvSpPr>
                <p:nvPr/>
              </p:nvSpPr>
              <p:spPr bwMode="auto">
                <a:xfrm>
                  <a:off x="1825302" y="4462526"/>
                  <a:ext cx="494667" cy="287199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24" name="Rectangle 130"/>
                <p:cNvSpPr>
                  <a:spLocks noChangeArrowheads="1"/>
                </p:cNvSpPr>
                <p:nvPr/>
              </p:nvSpPr>
              <p:spPr bwMode="auto">
                <a:xfrm>
                  <a:off x="1391915" y="4461644"/>
                  <a:ext cx="431800" cy="287337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25" name="Rectangle 131"/>
                <p:cNvSpPr>
                  <a:spLocks noChangeArrowheads="1"/>
                </p:cNvSpPr>
                <p:nvPr/>
              </p:nvSpPr>
              <p:spPr bwMode="auto">
                <a:xfrm>
                  <a:off x="2319015" y="4461644"/>
                  <a:ext cx="188913" cy="287337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26" name="Rectangle 132"/>
                <p:cNvSpPr>
                  <a:spLocks noChangeArrowheads="1"/>
                </p:cNvSpPr>
                <p:nvPr/>
              </p:nvSpPr>
              <p:spPr bwMode="auto">
                <a:xfrm>
                  <a:off x="1469703" y="4506094"/>
                  <a:ext cx="503237" cy="2127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fontAlgn="auto">
                    <a:spcBef>
                      <a:spcPct val="0"/>
                    </a:spcBef>
                    <a:spcAft>
                      <a:spcPts val="0"/>
                    </a:spcAft>
                    <a:buClrTx/>
                    <a:buFontTx/>
                    <a:buNone/>
                  </a:pPr>
                  <a:r>
                    <a:rPr lang="en-GB" sz="1400" dirty="0">
                      <a:solidFill>
                        <a:srgbClr val="000000"/>
                      </a:solidFill>
                      <a:latin typeface="Calibri"/>
                    </a:rPr>
                    <a:t>CM</a:t>
                  </a:r>
                  <a:endParaRPr lang="en-GB" sz="18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27" name="Rectangle 117"/>
                <p:cNvSpPr>
                  <a:spLocks noChangeArrowheads="1"/>
                </p:cNvSpPr>
                <p:nvPr/>
              </p:nvSpPr>
              <p:spPr bwMode="auto">
                <a:xfrm>
                  <a:off x="2322190" y="4515053"/>
                  <a:ext cx="219076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fontAlgn="auto">
                    <a:spcBef>
                      <a:spcPct val="0"/>
                    </a:spcBef>
                    <a:spcAft>
                      <a:spcPts val="0"/>
                    </a:spcAft>
                    <a:buClrTx/>
                    <a:buFontTx/>
                    <a:buNone/>
                  </a:pPr>
                  <a:r>
                    <a:rPr lang="en-GB" sz="1400" dirty="0" smtClean="0">
                      <a:solidFill>
                        <a:srgbClr val="000000"/>
                      </a:solidFill>
                      <a:latin typeface="Calibri"/>
                    </a:rPr>
                    <a:t>FC</a:t>
                  </a:r>
                  <a:endParaRPr lang="en-GB" sz="18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28" name="Rectangle 133"/>
                <p:cNvSpPr>
                  <a:spLocks noChangeArrowheads="1"/>
                </p:cNvSpPr>
                <p:nvPr/>
              </p:nvSpPr>
              <p:spPr bwMode="auto">
                <a:xfrm>
                  <a:off x="1179983" y="4461891"/>
                  <a:ext cx="207963" cy="287834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29" name="Rectangle 117"/>
                <p:cNvSpPr>
                  <a:spLocks noChangeArrowheads="1"/>
                </p:cNvSpPr>
                <p:nvPr/>
              </p:nvSpPr>
              <p:spPr bwMode="auto">
                <a:xfrm>
                  <a:off x="1187920" y="4505527"/>
                  <a:ext cx="219076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fontAlgn="auto">
                    <a:spcBef>
                      <a:spcPct val="0"/>
                    </a:spcBef>
                    <a:spcAft>
                      <a:spcPts val="0"/>
                    </a:spcAft>
                    <a:buClrTx/>
                    <a:buFontTx/>
                    <a:buNone/>
                  </a:pPr>
                  <a:r>
                    <a:rPr lang="en-GB" sz="1400" dirty="0">
                      <a:solidFill>
                        <a:srgbClr val="000000"/>
                      </a:solidFill>
                      <a:latin typeface="Calibri"/>
                    </a:rPr>
                    <a:t>E</a:t>
                  </a:r>
                  <a:r>
                    <a:rPr lang="en-GB" sz="1400" dirty="0" smtClean="0">
                      <a:solidFill>
                        <a:srgbClr val="000000"/>
                      </a:solidFill>
                      <a:latin typeface="Calibri"/>
                    </a:rPr>
                    <a:t>C</a:t>
                  </a:r>
                  <a:endParaRPr lang="en-GB" sz="18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30" name="Rectangle 117"/>
                <p:cNvSpPr>
                  <a:spLocks noChangeArrowheads="1"/>
                </p:cNvSpPr>
                <p:nvPr/>
              </p:nvSpPr>
              <p:spPr bwMode="auto">
                <a:xfrm>
                  <a:off x="1825303" y="4499563"/>
                  <a:ext cx="496888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fontAlgn="auto">
                    <a:spcBef>
                      <a:spcPct val="0"/>
                    </a:spcBef>
                    <a:spcAft>
                      <a:spcPts val="0"/>
                    </a:spcAft>
                    <a:buClrTx/>
                    <a:buFontTx/>
                    <a:buNone/>
                  </a:pPr>
                  <a:r>
                    <a:rPr lang="en-GB" sz="1400" dirty="0" smtClean="0">
                      <a:solidFill>
                        <a:srgbClr val="000000"/>
                      </a:solidFill>
                      <a:latin typeface="Calibri"/>
                    </a:rPr>
                    <a:t>3,9 </a:t>
                  </a:r>
                  <a:r>
                    <a:rPr lang="en-GB" sz="1000" dirty="0" smtClean="0">
                      <a:solidFill>
                        <a:srgbClr val="000000"/>
                      </a:solidFill>
                      <a:latin typeface="Calibri"/>
                    </a:rPr>
                    <a:t>GHz</a:t>
                  </a:r>
                  <a:endParaRPr lang="en-GB" sz="10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33" name="Line 167"/>
              <p:cNvSpPr>
                <a:spLocks noChangeShapeType="1"/>
              </p:cNvSpPr>
              <p:nvPr/>
            </p:nvSpPr>
            <p:spPr bwMode="auto">
              <a:xfrm flipH="1" flipV="1">
                <a:off x="1570036" y="1254132"/>
                <a:ext cx="7167859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  <a:defRPr/>
                </a:pPr>
                <a:endParaRPr lang="de-DE" sz="1800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34" name="Straight Connector 186"/>
              <p:cNvCxnSpPr/>
              <p:nvPr/>
            </p:nvCxnSpPr>
            <p:spPr bwMode="auto">
              <a:xfrm flipH="1" flipV="1">
                <a:off x="6284622" y="1238892"/>
                <a:ext cx="1588" cy="184624"/>
              </a:xfrm>
              <a:prstGeom prst="line">
                <a:avLst/>
              </a:prstGeom>
              <a:noFill/>
              <a:ln w="28575" cap="flat" cmpd="sng" algn="ctr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5" name="Straight Connector 187"/>
              <p:cNvCxnSpPr/>
              <p:nvPr/>
            </p:nvCxnSpPr>
            <p:spPr bwMode="auto">
              <a:xfrm flipH="1" flipV="1">
                <a:off x="6846109" y="1245243"/>
                <a:ext cx="1588" cy="184624"/>
              </a:xfrm>
              <a:prstGeom prst="line">
                <a:avLst/>
              </a:prstGeom>
              <a:noFill/>
              <a:ln w="28575" cap="flat" cmpd="sng" algn="ctr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6" name="Straight Connector 188"/>
              <p:cNvCxnSpPr/>
              <p:nvPr/>
            </p:nvCxnSpPr>
            <p:spPr bwMode="auto">
              <a:xfrm flipH="1" flipV="1">
                <a:off x="8182795" y="1245243"/>
                <a:ext cx="1588" cy="184624"/>
              </a:xfrm>
              <a:prstGeom prst="line">
                <a:avLst/>
              </a:prstGeom>
              <a:noFill/>
              <a:ln w="28575" cap="flat" cmpd="sng" algn="ctr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" name="Straight Connector 189"/>
              <p:cNvCxnSpPr/>
              <p:nvPr/>
            </p:nvCxnSpPr>
            <p:spPr bwMode="auto">
              <a:xfrm flipH="1" flipV="1">
                <a:off x="8737898" y="1249504"/>
                <a:ext cx="1588" cy="184624"/>
              </a:xfrm>
              <a:prstGeom prst="line">
                <a:avLst/>
              </a:prstGeom>
              <a:noFill/>
              <a:ln w="28575" cap="flat" cmpd="sng" algn="ctr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38" name="Group 194"/>
              <p:cNvGrpSpPr/>
              <p:nvPr/>
            </p:nvGrpSpPr>
            <p:grpSpPr>
              <a:xfrm>
                <a:off x="178246" y="1326140"/>
                <a:ext cx="1565674" cy="949452"/>
                <a:chOff x="1053509" y="1484636"/>
                <a:chExt cx="1401610" cy="949452"/>
              </a:xfrm>
            </p:grpSpPr>
            <p:sp>
              <p:nvSpPr>
                <p:cNvPr id="121" name="Rectangle 170"/>
                <p:cNvSpPr>
                  <a:spLocks noChangeArrowheads="1"/>
                </p:cNvSpPr>
                <p:nvPr/>
              </p:nvSpPr>
              <p:spPr bwMode="auto">
                <a:xfrm>
                  <a:off x="1086694" y="1527176"/>
                  <a:ext cx="1368425" cy="906912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FontTx/>
                    <a:buNone/>
                    <a:defRPr/>
                  </a:pPr>
                  <a:endParaRPr lang="de-DE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22" name="Text Box 171"/>
                <p:cNvSpPr txBox="1">
                  <a:spLocks noChangeArrowheads="1"/>
                </p:cNvSpPr>
                <p:nvPr/>
              </p:nvSpPr>
              <p:spPr bwMode="auto">
                <a:xfrm>
                  <a:off x="1053509" y="1484636"/>
                  <a:ext cx="792162" cy="338554"/>
                </a:xfrm>
                <a:prstGeom prst="rect">
                  <a:avLst/>
                </a:prstGeom>
                <a:noFill/>
                <a:ln w="15875">
                  <a:solidFill>
                    <a:schemeClr val="fol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marL="342900" indent="-342900" eaLnBrk="0" hangingPunct="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112" charset="-128"/>
                    </a:defRPr>
                  </a:lvl1pPr>
                  <a:lvl2pPr eaLnBrk="0" hangingPunct="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112" charset="-128"/>
                    </a:defRPr>
                  </a:lvl2pPr>
                  <a:lvl3pPr eaLnBrk="0" hangingPunct="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112" charset="-128"/>
                    </a:defRPr>
                  </a:lvl3pPr>
                  <a:lvl4pPr eaLnBrk="0" hangingPunct="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112" charset="-128"/>
                    </a:defRPr>
                  </a:lvl4pPr>
                  <a:lvl5pPr eaLnBrk="0" hangingPunct="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112" charset="-128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112" charset="-128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112" charset="-128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112" charset="-128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112" charset="-128"/>
                    </a:defRPr>
                  </a:lvl9pPr>
                </a:lstStyle>
                <a:p>
                  <a:pPr eaLnBrk="1" fontAlgn="auto" hangingPunct="1">
                    <a:spcBef>
                      <a:spcPct val="50000"/>
                    </a:spcBef>
                    <a:spcAft>
                      <a:spcPts val="0"/>
                    </a:spcAft>
                    <a:buClrTx/>
                    <a:buFont typeface="Wingdings" pitchFamily="2" charset="2"/>
                    <a:buNone/>
                    <a:defRPr/>
                  </a:pPr>
                  <a:r>
                    <a:rPr lang="de-DE" sz="1600" dirty="0" smtClean="0">
                      <a:solidFill>
                        <a:prstClr val="black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AMTF</a:t>
                  </a:r>
                  <a:endParaRPr lang="en-GB" sz="1600" dirty="0" smtClean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9" name="Group 202"/>
              <p:cNvGrpSpPr/>
              <p:nvPr/>
            </p:nvGrpSpPr>
            <p:grpSpPr>
              <a:xfrm>
                <a:off x="7520612" y="4587355"/>
                <a:ext cx="1234478" cy="286524"/>
                <a:chOff x="6796856" y="4450169"/>
                <a:chExt cx="1234478" cy="286524"/>
              </a:xfrm>
            </p:grpSpPr>
            <p:sp>
              <p:nvSpPr>
                <p:cNvPr id="119" name="Rectangle 59"/>
                <p:cNvSpPr>
                  <a:spLocks noChangeArrowheads="1"/>
                </p:cNvSpPr>
                <p:nvPr/>
              </p:nvSpPr>
              <p:spPr bwMode="auto">
                <a:xfrm>
                  <a:off x="6849122" y="4459694"/>
                  <a:ext cx="1016304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fontAlgn="auto">
                    <a:spcBef>
                      <a:spcPct val="0"/>
                    </a:spcBef>
                    <a:spcAft>
                      <a:spcPts val="0"/>
                    </a:spcAft>
                    <a:buClrTx/>
                    <a:buFontTx/>
                    <a:buNone/>
                  </a:pPr>
                  <a:r>
                    <a:rPr lang="en-GB" sz="1800" dirty="0" smtClean="0">
                      <a:solidFill>
                        <a:srgbClr val="000000"/>
                      </a:solidFill>
                      <a:latin typeface="Calibri"/>
                    </a:rPr>
                    <a:t>Main </a:t>
                  </a:r>
                  <a:r>
                    <a:rPr lang="en-GB" sz="1800" dirty="0" err="1" smtClean="0">
                      <a:solidFill>
                        <a:srgbClr val="000000"/>
                      </a:solidFill>
                      <a:latin typeface="Calibri"/>
                    </a:rPr>
                    <a:t>Linac</a:t>
                  </a:r>
                  <a:endParaRPr lang="en-GB" sz="18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20" name="Rectangle 204"/>
                <p:cNvSpPr/>
                <p:nvPr/>
              </p:nvSpPr>
              <p:spPr>
                <a:xfrm>
                  <a:off x="6796856" y="4450169"/>
                  <a:ext cx="1234478" cy="276999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FontTx/>
                    <a:buNone/>
                  </a:pPr>
                  <a:endParaRPr lang="de-DE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40" name="Group 197"/>
              <p:cNvGrpSpPr/>
              <p:nvPr/>
            </p:nvGrpSpPr>
            <p:grpSpPr>
              <a:xfrm>
                <a:off x="3763467" y="4638032"/>
                <a:ext cx="4693920" cy="934099"/>
                <a:chOff x="4054544" y="4726926"/>
                <a:chExt cx="4693920" cy="934099"/>
              </a:xfrm>
            </p:grpSpPr>
            <p:sp>
              <p:nvSpPr>
                <p:cNvPr id="75" name="Line 115"/>
                <p:cNvSpPr>
                  <a:spLocks noChangeShapeType="1"/>
                </p:cNvSpPr>
                <p:nvPr/>
              </p:nvSpPr>
              <p:spPr bwMode="auto">
                <a:xfrm flipH="1">
                  <a:off x="7380312" y="5148263"/>
                  <a:ext cx="121443" cy="51276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6" name="Line 116"/>
                <p:cNvSpPr>
                  <a:spLocks noChangeShapeType="1"/>
                </p:cNvSpPr>
                <p:nvPr/>
              </p:nvSpPr>
              <p:spPr bwMode="auto">
                <a:xfrm flipH="1">
                  <a:off x="7451750" y="5157787"/>
                  <a:ext cx="122238" cy="50323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grpSp>
              <p:nvGrpSpPr>
                <p:cNvPr id="77" name="Group 206"/>
                <p:cNvGrpSpPr/>
                <p:nvPr/>
              </p:nvGrpSpPr>
              <p:grpSpPr>
                <a:xfrm>
                  <a:off x="4054544" y="4726926"/>
                  <a:ext cx="4693920" cy="812811"/>
                  <a:chOff x="4054544" y="4709216"/>
                  <a:chExt cx="4693920" cy="812811"/>
                </a:xfrm>
              </p:grpSpPr>
              <p:grpSp>
                <p:nvGrpSpPr>
                  <p:cNvPr id="78" name="Group 207"/>
                  <p:cNvGrpSpPr/>
                  <p:nvPr/>
                </p:nvGrpSpPr>
                <p:grpSpPr>
                  <a:xfrm>
                    <a:off x="4054544" y="4709216"/>
                    <a:ext cx="2362279" cy="528740"/>
                    <a:chOff x="4054544" y="4709216"/>
                    <a:chExt cx="2362279" cy="528740"/>
                  </a:xfrm>
                </p:grpSpPr>
                <p:grpSp>
                  <p:nvGrpSpPr>
                    <p:cNvPr id="111" name="Group 240"/>
                    <p:cNvGrpSpPr/>
                    <p:nvPr/>
                  </p:nvGrpSpPr>
                  <p:grpSpPr>
                    <a:xfrm>
                      <a:off x="4054544" y="4709216"/>
                      <a:ext cx="2362279" cy="226322"/>
                      <a:chOff x="4054544" y="4709216"/>
                      <a:chExt cx="2362279" cy="226322"/>
                    </a:xfrm>
                  </p:grpSpPr>
                  <p:sp>
                    <p:nvSpPr>
                      <p:cNvPr id="116" name="Rectangle 5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054544" y="4709216"/>
                        <a:ext cx="417727" cy="21544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FD930A"/>
                        </a:solidFill>
                        <a:miter lim="800000"/>
                        <a:headEnd/>
                        <a:tailEnd/>
                      </a:ln>
                      <a:extLst/>
                    </p:spPr>
                    <p:txBody>
                      <a:bodyPr wrap="square" lIns="0" tIns="0" rIns="0" bIns="0">
                        <a:spAutoFit/>
                      </a:bodyPr>
                      <a:lstStyle/>
                      <a:p>
                        <a:pPr algn="just" fontAlgn="auto">
                          <a:spcBef>
                            <a:spcPct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r>
                          <a:rPr lang="en-GB" sz="1400" dirty="0" smtClean="0">
                            <a:solidFill>
                              <a:srgbClr val="000000"/>
                            </a:solidFill>
                            <a:latin typeface="Calibri"/>
                          </a:rPr>
                          <a:t>XLTL1</a:t>
                        </a:r>
                        <a:endParaRPr lang="en-GB" sz="1400" dirty="0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17" name="Rectangle 11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006774" y="4720094"/>
                        <a:ext cx="410049" cy="21544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D930A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lIns="0" tIns="0" rIns="0" bIns="0">
                        <a:spAutoFit/>
                      </a:bodyPr>
                      <a:lstStyle/>
                      <a:p>
                        <a:pPr algn="just" fontAlgn="auto">
                          <a:spcBef>
                            <a:spcPct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r>
                          <a:rPr lang="en-GB" sz="1400" dirty="0">
                            <a:solidFill>
                              <a:srgbClr val="000000"/>
                            </a:solidFill>
                            <a:latin typeface="Calibri"/>
                          </a:rPr>
                          <a:t>XLTL3</a:t>
                        </a:r>
                        <a:endParaRPr lang="en-GB" sz="1800" dirty="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18" name="Rectangle 5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983537" y="4711362"/>
                        <a:ext cx="410049" cy="21544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D930A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lIns="0" tIns="0" rIns="0" bIns="0">
                        <a:spAutoFit/>
                      </a:bodyPr>
                      <a:lstStyle/>
                      <a:p>
                        <a:pPr algn="just" fontAlgn="auto">
                          <a:spcBef>
                            <a:spcPct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r>
                          <a:rPr lang="en-GB" sz="1400" dirty="0">
                            <a:solidFill>
                              <a:srgbClr val="000000"/>
                            </a:solidFill>
                            <a:latin typeface="Calibri"/>
                          </a:rPr>
                          <a:t>XLTL2</a:t>
                        </a:r>
                        <a:endParaRPr lang="en-GB" sz="1800" dirty="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112" name="Group 244"/>
                    <p:cNvGrpSpPr/>
                    <p:nvPr/>
                  </p:nvGrpSpPr>
                  <p:grpSpPr>
                    <a:xfrm>
                      <a:off x="6007273" y="4950619"/>
                      <a:ext cx="368897" cy="287337"/>
                      <a:chOff x="4995266" y="4945063"/>
                      <a:chExt cx="368897" cy="287337"/>
                    </a:xfrm>
                  </p:grpSpPr>
                  <p:sp>
                    <p:nvSpPr>
                      <p:cNvPr id="113" name="Line 105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006192" y="4945063"/>
                        <a:ext cx="0" cy="287337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FD930A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endParaRPr lang="en-US" sz="18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14" name="Line 106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364163" y="4945063"/>
                        <a:ext cx="0" cy="284161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FD930A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endParaRPr lang="en-US" sz="18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15" name="Line 10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995266" y="4967005"/>
                        <a:ext cx="357784" cy="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FD930A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endParaRPr lang="en-US" sz="18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79" name="Group 208"/>
                  <p:cNvGrpSpPr/>
                  <p:nvPr/>
                </p:nvGrpSpPr>
                <p:grpSpPr>
                  <a:xfrm>
                    <a:off x="4283968" y="5233987"/>
                    <a:ext cx="867148" cy="288040"/>
                    <a:chOff x="4283968" y="5233987"/>
                    <a:chExt cx="867148" cy="288040"/>
                  </a:xfrm>
                </p:grpSpPr>
                <p:sp>
                  <p:nvSpPr>
                    <p:cNvPr id="105" name="Rectangle 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32362" y="5233987"/>
                      <a:ext cx="215701" cy="287338"/>
                    </a:xfrm>
                    <a:prstGeom prst="rect">
                      <a:avLst/>
                    </a:prstGeom>
                    <a:solidFill>
                      <a:srgbClr val="FD930A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 fontAlgn="auto"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endParaRPr lang="en-US" sz="1800">
                        <a:solidFill>
                          <a:srgbClr val="FF3300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06" name="Rectangle 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91831" y="5233987"/>
                      <a:ext cx="431800" cy="287338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 w="9525">
                      <a:solidFill>
                        <a:srgbClr val="FFC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endParaRPr lang="en-US" sz="18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07" name="Rectangle 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83968" y="5234689"/>
                      <a:ext cx="199926" cy="287338"/>
                    </a:xfrm>
                    <a:prstGeom prst="rect">
                      <a:avLst/>
                    </a:prstGeom>
                    <a:solidFill>
                      <a:srgbClr val="FF99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endParaRPr lang="en-US" sz="18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08" name="Rectangle 1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32312" y="5265966"/>
                      <a:ext cx="379413" cy="21544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Calibri"/>
                        </a:rPr>
                        <a:t>CMS</a:t>
                      </a:r>
                      <a:endParaRPr lang="en-GB" sz="1800" dirty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09" name="Rectangle 1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83968" y="5273337"/>
                      <a:ext cx="219076" cy="21544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FC</a:t>
                      </a:r>
                      <a:endParaRPr lang="en-GB" sz="1800" dirty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10" name="Rectangle 1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32040" y="5275263"/>
                      <a:ext cx="219076" cy="21544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  <a:endParaRPr lang="en-GB" sz="1800" dirty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80" name="Group 209"/>
                  <p:cNvGrpSpPr/>
                  <p:nvPr/>
                </p:nvGrpSpPr>
                <p:grpSpPr>
                  <a:xfrm>
                    <a:off x="5292080" y="5229192"/>
                    <a:ext cx="867148" cy="288040"/>
                    <a:chOff x="5292080" y="5232537"/>
                    <a:chExt cx="867148" cy="288040"/>
                  </a:xfrm>
                </p:grpSpPr>
                <p:sp>
                  <p:nvSpPr>
                    <p:cNvPr id="99" name="Rectangle 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940474" y="5232537"/>
                      <a:ext cx="215701" cy="287338"/>
                    </a:xfrm>
                    <a:prstGeom prst="rect">
                      <a:avLst/>
                    </a:prstGeom>
                    <a:solidFill>
                      <a:srgbClr val="FD930A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 fontAlgn="auto"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endParaRPr lang="en-US" sz="1800">
                        <a:solidFill>
                          <a:srgbClr val="FF3300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00" name="Rectangle 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99943" y="5232537"/>
                      <a:ext cx="431800" cy="287338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endParaRPr lang="en-US" sz="18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01" name="Rectangle 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92080" y="5233239"/>
                      <a:ext cx="199926" cy="287338"/>
                    </a:xfrm>
                    <a:prstGeom prst="rect">
                      <a:avLst/>
                    </a:prstGeom>
                    <a:solidFill>
                      <a:srgbClr val="FD930A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endParaRPr lang="en-US" sz="18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02" name="Rectangle 1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540424" y="5264516"/>
                      <a:ext cx="379413" cy="21544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Calibri"/>
                        </a:rPr>
                        <a:t>CMS</a:t>
                      </a:r>
                      <a:endParaRPr lang="en-GB" sz="1800" dirty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03" name="Rectangle 1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92080" y="5271887"/>
                      <a:ext cx="219076" cy="21544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FC</a:t>
                      </a:r>
                      <a:endParaRPr lang="en-GB" sz="1800" dirty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04" name="Rectangle 1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940152" y="5273813"/>
                      <a:ext cx="219076" cy="21544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  <a:endParaRPr lang="en-GB" sz="1800" dirty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81" name="Group 210"/>
                  <p:cNvGrpSpPr/>
                  <p:nvPr/>
                </p:nvGrpSpPr>
                <p:grpSpPr>
                  <a:xfrm>
                    <a:off x="7677151" y="5229200"/>
                    <a:ext cx="1071313" cy="288040"/>
                    <a:chOff x="7677151" y="5229200"/>
                    <a:chExt cx="1071313" cy="288040"/>
                  </a:xfrm>
                </p:grpSpPr>
                <p:sp>
                  <p:nvSpPr>
                    <p:cNvPr id="93" name="Rectangle 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29622" y="5229200"/>
                      <a:ext cx="216333" cy="287338"/>
                    </a:xfrm>
                    <a:prstGeom prst="rect">
                      <a:avLst/>
                    </a:prstGeom>
                    <a:solidFill>
                      <a:srgbClr val="FD930A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 fontAlgn="auto"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endParaRPr lang="en-US" sz="1800">
                        <a:solidFill>
                          <a:srgbClr val="FF3300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94" name="Rectangle 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989091" y="5229200"/>
                      <a:ext cx="431800" cy="287338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endParaRPr lang="en-US" sz="18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95" name="Rectangle 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77151" y="5229902"/>
                      <a:ext cx="304004" cy="287338"/>
                    </a:xfrm>
                    <a:prstGeom prst="rect">
                      <a:avLst/>
                    </a:prstGeom>
                    <a:solidFill>
                      <a:srgbClr val="FD930A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endParaRPr lang="en-US" sz="18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96" name="Rectangle 1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029572" y="5261179"/>
                      <a:ext cx="379413" cy="21544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Calibri"/>
                        </a:rPr>
                        <a:t>CMS</a:t>
                      </a:r>
                      <a:endParaRPr lang="en-GB" sz="1800" dirty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97" name="Rectangle 1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77151" y="5268550"/>
                      <a:ext cx="323153" cy="21544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SCB</a:t>
                      </a:r>
                      <a:endParaRPr lang="en-GB" sz="1800" dirty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98" name="Rectangle 1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29300" y="5270476"/>
                      <a:ext cx="319164" cy="21544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EC</a:t>
                      </a:r>
                      <a:endParaRPr lang="en-GB" sz="1800" dirty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82" name="Group 211"/>
                  <p:cNvGrpSpPr/>
                  <p:nvPr/>
                </p:nvGrpSpPr>
                <p:grpSpPr>
                  <a:xfrm>
                    <a:off x="6297140" y="5229192"/>
                    <a:ext cx="1385947" cy="288040"/>
                    <a:chOff x="6297140" y="5229192"/>
                    <a:chExt cx="1385947" cy="288040"/>
                  </a:xfrm>
                </p:grpSpPr>
                <p:sp>
                  <p:nvSpPr>
                    <p:cNvPr id="83" name="Line 1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167173" y="5494746"/>
                      <a:ext cx="515914" cy="159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endParaRPr lang="en-US" sz="18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grpSp>
                  <p:nvGrpSpPr>
                    <p:cNvPr id="84" name="Group 213"/>
                    <p:cNvGrpSpPr/>
                    <p:nvPr/>
                  </p:nvGrpSpPr>
                  <p:grpSpPr>
                    <a:xfrm>
                      <a:off x="6297140" y="5229192"/>
                      <a:ext cx="1380009" cy="288040"/>
                      <a:chOff x="6297140" y="5234689"/>
                      <a:chExt cx="1380009" cy="288040"/>
                    </a:xfrm>
                  </p:grpSpPr>
                  <p:sp>
                    <p:nvSpPr>
                      <p:cNvPr id="85" name="Rectangle 9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945534" y="5234689"/>
                        <a:ext cx="313110" cy="287338"/>
                      </a:xfrm>
                      <a:prstGeom prst="rect">
                        <a:avLst/>
                      </a:prstGeom>
                      <a:solidFill>
                        <a:srgbClr val="FD930A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algn="ctr" fontAlgn="auto">
                          <a:spcBef>
                            <a:spcPct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endParaRPr lang="en-US" sz="1800">
                          <a:solidFill>
                            <a:srgbClr val="FF3300"/>
                          </a:solidFill>
                          <a:latin typeface="Calibri"/>
                        </a:endParaRPr>
                      </a:p>
                    </p:txBody>
                  </p:sp>
                  <p:grpSp>
                    <p:nvGrpSpPr>
                      <p:cNvPr id="86" name="Group 215"/>
                      <p:cNvGrpSpPr/>
                      <p:nvPr/>
                    </p:nvGrpSpPr>
                    <p:grpSpPr>
                      <a:xfrm>
                        <a:off x="6297140" y="5234689"/>
                        <a:ext cx="1380009" cy="288040"/>
                        <a:chOff x="6297140" y="5234689"/>
                        <a:chExt cx="1380009" cy="288040"/>
                      </a:xfrm>
                    </p:grpSpPr>
                    <p:sp>
                      <p:nvSpPr>
                        <p:cNvPr id="87" name="Line 12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7268855" y="5256419"/>
                          <a:ext cx="408294" cy="896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prstDash val="dash"/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endParaRPr lang="en-US" sz="1800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88" name="Rectangle 9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505003" y="5234689"/>
                          <a:ext cx="431800" cy="287338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endParaRPr lang="en-US" sz="1800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89" name="Rectangle 9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297140" y="5235391"/>
                          <a:ext cx="199926" cy="287338"/>
                        </a:xfrm>
                        <a:prstGeom prst="rect">
                          <a:avLst/>
                        </a:prstGeom>
                        <a:solidFill>
                          <a:srgbClr val="FD930A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endParaRPr lang="en-US" sz="1800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90" name="Rectangle 1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545484" y="5266668"/>
                          <a:ext cx="379413" cy="2154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square" lIns="0" tIns="0" rIns="0" bIns="0">
                          <a:spAutoFit/>
                        </a:bodyPr>
                        <a:lstStyle/>
                        <a:p>
                          <a:pPr fontAlgn="auto">
                            <a:spcBef>
                              <a:spcPct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r>
                            <a:rPr lang="en-GB" sz="1400" dirty="0">
                              <a:solidFill>
                                <a:srgbClr val="000000"/>
                              </a:solidFill>
                              <a:latin typeface="Calibri"/>
                            </a:rPr>
                            <a:t>CMS</a:t>
                          </a:r>
                          <a:endParaRPr lang="en-GB" sz="1800" dirty="0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91" name="Rectangle 1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297140" y="5274039"/>
                          <a:ext cx="219076" cy="2154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square" lIns="0" tIns="0" rIns="0" bIns="0">
                          <a:spAutoFit/>
                        </a:bodyPr>
                        <a:lstStyle/>
                        <a:p>
                          <a:pPr fontAlgn="auto">
                            <a:spcBef>
                              <a:spcPct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r>
                            <a:rPr lang="en-GB" sz="1400" dirty="0" smtClean="0">
                              <a:solidFill>
                                <a:srgbClr val="000000"/>
                              </a:solidFill>
                              <a:latin typeface="Calibri"/>
                            </a:rPr>
                            <a:t>FC</a:t>
                          </a:r>
                          <a:endParaRPr lang="en-GB" sz="1800" dirty="0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92" name="Rectangle 1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945212" y="5275965"/>
                          <a:ext cx="319164" cy="2154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square" lIns="0" tIns="0" rIns="0" bIns="0">
                          <a:spAutoFit/>
                        </a:bodyPr>
                        <a:lstStyle/>
                        <a:p>
                          <a:pPr fontAlgn="auto">
                            <a:spcBef>
                              <a:spcPct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r>
                            <a:rPr lang="en-GB" sz="1400" dirty="0" smtClean="0">
                              <a:solidFill>
                                <a:srgbClr val="000000"/>
                              </a:solidFill>
                              <a:latin typeface="Calibri"/>
                            </a:rPr>
                            <a:t>SCB</a:t>
                          </a:r>
                          <a:endParaRPr lang="en-GB" sz="1800" dirty="0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</p:grpSp>
              </p:grpSp>
            </p:grpSp>
          </p:grpSp>
          <p:sp>
            <p:nvSpPr>
              <p:cNvPr id="42" name="Rectangle 160"/>
              <p:cNvSpPr>
                <a:spLocks noChangeArrowheads="1"/>
              </p:cNvSpPr>
              <p:nvPr/>
            </p:nvSpPr>
            <p:spPr bwMode="auto">
              <a:xfrm>
                <a:off x="5798752" y="3354041"/>
                <a:ext cx="1105793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6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</a:rPr>
                  <a:t>Coldbox</a:t>
                </a:r>
                <a:r>
                  <a:rPr kumimoji="0" lang="de-DE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</a:rPr>
                  <a:t> 41</a:t>
                </a:r>
                <a:endPara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3" name="Rectangle 160"/>
              <p:cNvSpPr>
                <a:spLocks noChangeArrowheads="1"/>
              </p:cNvSpPr>
              <p:nvPr/>
            </p:nvSpPr>
            <p:spPr bwMode="auto">
              <a:xfrm>
                <a:off x="7699778" y="3354811"/>
                <a:ext cx="1105793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6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</a:rPr>
                  <a:t>Coldbox</a:t>
                </a:r>
                <a:r>
                  <a:rPr kumimoji="0" lang="de-DE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</a:rPr>
                  <a:t> 43</a:t>
                </a:r>
                <a:endPara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4" name="Rechteck 41"/>
              <p:cNvSpPr/>
              <p:nvPr/>
            </p:nvSpPr>
            <p:spPr bwMode="auto">
              <a:xfrm>
                <a:off x="6201356" y="2766715"/>
                <a:ext cx="2084628" cy="354681"/>
              </a:xfrm>
              <a:prstGeom prst="rect">
                <a:avLst/>
              </a:prstGeom>
              <a:solidFill>
                <a:srgbClr val="FF0000"/>
              </a:solidFill>
              <a:ln w="12700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68288" marR="0" indent="-268288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n"/>
                  <a:tabLst/>
                </a:pPr>
                <a:endParaRPr kumimoji="0" lang="de-DE" sz="2000" b="0" i="0" u="none" strike="noStrike" cap="none" normalizeH="0" baseline="0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45" name="Rectangle 160"/>
              <p:cNvSpPr>
                <a:spLocks noChangeArrowheads="1"/>
              </p:cNvSpPr>
              <p:nvPr/>
            </p:nvSpPr>
            <p:spPr bwMode="auto">
              <a:xfrm>
                <a:off x="6658183" y="2821181"/>
                <a:ext cx="1105793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6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</a:rPr>
                  <a:t>Purifier</a:t>
                </a:r>
                <a:r>
                  <a:rPr kumimoji="0" lang="de-DE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</a:rPr>
                  <a:t> XLTP</a:t>
                </a:r>
                <a:endPara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cxnSp>
            <p:nvCxnSpPr>
              <p:cNvPr id="46" name="Gewinkelte Verbindung 43"/>
              <p:cNvCxnSpPr>
                <a:stCxn id="33" idx="1"/>
                <a:endCxn id="143" idx="1"/>
              </p:cNvCxnSpPr>
              <p:nvPr/>
            </p:nvCxnSpPr>
            <p:spPr bwMode="auto">
              <a:xfrm rot="16200000" flipH="1">
                <a:off x="991939" y="1832227"/>
                <a:ext cx="1558352" cy="402159"/>
              </a:xfrm>
              <a:prstGeom prst="bentConnector2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7" name="Straight Connector 186"/>
              <p:cNvCxnSpPr/>
              <p:nvPr/>
            </p:nvCxnSpPr>
            <p:spPr bwMode="auto">
              <a:xfrm flipH="1" flipV="1">
                <a:off x="5707116" y="1245243"/>
                <a:ext cx="1588" cy="184624"/>
              </a:xfrm>
              <a:prstGeom prst="line">
                <a:avLst/>
              </a:prstGeom>
              <a:noFill/>
              <a:ln w="28575" cap="flat" cmpd="sng" algn="ctr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8" name="Straight Connector 188"/>
              <p:cNvCxnSpPr/>
              <p:nvPr/>
            </p:nvCxnSpPr>
            <p:spPr bwMode="auto">
              <a:xfrm flipH="1" flipV="1">
                <a:off x="7604814" y="1238892"/>
                <a:ext cx="1588" cy="184624"/>
              </a:xfrm>
              <a:prstGeom prst="line">
                <a:avLst/>
              </a:prstGeom>
              <a:noFill/>
              <a:ln w="28575" cap="flat" cmpd="sng" algn="ctr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9" name="Gerade Verbindung 46"/>
              <p:cNvCxnSpPr/>
              <p:nvPr/>
            </p:nvCxnSpPr>
            <p:spPr bwMode="auto">
              <a:xfrm>
                <a:off x="3625528" y="4446404"/>
                <a:ext cx="5452240" cy="15905"/>
              </a:xfrm>
              <a:prstGeom prst="line">
                <a:avLst/>
              </a:prstGeom>
              <a:ln w="28575">
                <a:solidFill>
                  <a:schemeClr val="tx2"/>
                </a:solidFill>
                <a:prstDash val="dash"/>
              </a:ln>
              <a:ex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Gerade Verbindung 47"/>
              <p:cNvCxnSpPr/>
              <p:nvPr/>
            </p:nvCxnSpPr>
            <p:spPr bwMode="auto">
              <a:xfrm>
                <a:off x="3603980" y="5616309"/>
                <a:ext cx="5452240" cy="15905"/>
              </a:xfrm>
              <a:prstGeom prst="line">
                <a:avLst/>
              </a:prstGeom>
              <a:ln w="28575">
                <a:solidFill>
                  <a:schemeClr val="tx2"/>
                </a:solidFill>
                <a:prstDash val="dash"/>
              </a:ln>
              <a:ex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Gerade Verbindung 48"/>
              <p:cNvCxnSpPr/>
              <p:nvPr/>
            </p:nvCxnSpPr>
            <p:spPr bwMode="auto">
              <a:xfrm>
                <a:off x="3625528" y="4446404"/>
                <a:ext cx="0" cy="1169905"/>
              </a:xfrm>
              <a:prstGeom prst="line">
                <a:avLst/>
              </a:prstGeom>
              <a:ln w="28575">
                <a:solidFill>
                  <a:schemeClr val="tx2"/>
                </a:solidFill>
                <a:prstDash val="dash"/>
              </a:ln>
              <a:ex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Gerade Verbindung 49"/>
              <p:cNvCxnSpPr/>
              <p:nvPr/>
            </p:nvCxnSpPr>
            <p:spPr bwMode="auto">
              <a:xfrm>
                <a:off x="9068247" y="4446404"/>
                <a:ext cx="0" cy="1169905"/>
              </a:xfrm>
              <a:prstGeom prst="line">
                <a:avLst/>
              </a:prstGeom>
              <a:ln w="28575">
                <a:solidFill>
                  <a:schemeClr val="tx2"/>
                </a:solidFill>
                <a:prstDash val="dash"/>
              </a:ln>
              <a:ex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Gerade Verbindung 50"/>
              <p:cNvCxnSpPr>
                <a:stCxn id="17" idx="0"/>
              </p:cNvCxnSpPr>
              <p:nvPr/>
            </p:nvCxnSpPr>
            <p:spPr bwMode="auto">
              <a:xfrm flipH="1">
                <a:off x="5041756" y="2530218"/>
                <a:ext cx="588194" cy="0"/>
              </a:xfrm>
              <a:prstGeom prst="line">
                <a:avLst/>
              </a:prstGeom>
              <a:noFill/>
              <a:ln w="28575">
                <a:solidFill>
                  <a:srgbClr val="F63B0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4" name="Gerade Verbindung 51"/>
              <p:cNvCxnSpPr/>
              <p:nvPr/>
            </p:nvCxnSpPr>
            <p:spPr bwMode="auto">
              <a:xfrm>
                <a:off x="5041756" y="2699890"/>
                <a:ext cx="424096" cy="0"/>
              </a:xfrm>
              <a:prstGeom prst="line">
                <a:avLst/>
              </a:prstGeom>
              <a:noFill/>
              <a:ln w="28575">
                <a:solidFill>
                  <a:srgbClr val="F63B0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5" name="Gerade Verbindung 52"/>
              <p:cNvCxnSpPr>
                <a:stCxn id="159" idx="3"/>
              </p:cNvCxnSpPr>
              <p:nvPr/>
            </p:nvCxnSpPr>
            <p:spPr bwMode="auto">
              <a:xfrm flipV="1">
                <a:off x="3361246" y="2062329"/>
                <a:ext cx="1016788" cy="1"/>
              </a:xfrm>
              <a:prstGeom prst="line">
                <a:avLst/>
              </a:prstGeom>
              <a:noFill/>
              <a:ln w="2857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6" name="Gerade Verbindung 53"/>
              <p:cNvCxnSpPr>
                <a:stCxn id="159" idx="2"/>
                <a:endCxn id="143" idx="0"/>
              </p:cNvCxnSpPr>
              <p:nvPr/>
            </p:nvCxnSpPr>
            <p:spPr bwMode="auto">
              <a:xfrm flipH="1">
                <a:off x="2666178" y="2330617"/>
                <a:ext cx="1085" cy="246582"/>
              </a:xfrm>
              <a:prstGeom prst="line">
                <a:avLst/>
              </a:prstGeom>
              <a:noFill/>
              <a:ln w="31750">
                <a:solidFill>
                  <a:srgbClr val="0099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57" name="Group 126"/>
              <p:cNvGrpSpPr/>
              <p:nvPr/>
            </p:nvGrpSpPr>
            <p:grpSpPr>
              <a:xfrm>
                <a:off x="1964835" y="4042933"/>
                <a:ext cx="1387966" cy="470568"/>
                <a:chOff x="1995055" y="4041627"/>
                <a:chExt cx="1387966" cy="470568"/>
              </a:xfrm>
            </p:grpSpPr>
            <p:sp>
              <p:nvSpPr>
                <p:cNvPr id="73" name="Rectangle 6"/>
                <p:cNvSpPr>
                  <a:spLocks noChangeArrowheads="1"/>
                </p:cNvSpPr>
                <p:nvPr/>
              </p:nvSpPr>
              <p:spPr bwMode="auto">
                <a:xfrm>
                  <a:off x="1995055" y="4041627"/>
                  <a:ext cx="1387966" cy="470568"/>
                </a:xfrm>
                <a:prstGeom prst="rect">
                  <a:avLst/>
                </a:prstGeom>
                <a:solidFill>
                  <a:srgbClr val="0099FF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4" name="Rectangle 10"/>
                <p:cNvSpPr>
                  <a:spLocks noChangeArrowheads="1"/>
                </p:cNvSpPr>
                <p:nvPr/>
              </p:nvSpPr>
              <p:spPr bwMode="auto">
                <a:xfrm>
                  <a:off x="2069566" y="4074380"/>
                  <a:ext cx="1207895" cy="4308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fontAlgn="auto">
                    <a:spcBef>
                      <a:spcPct val="0"/>
                    </a:spcBef>
                    <a:spcAft>
                      <a:spcPts val="0"/>
                    </a:spcAft>
                    <a:buClrTx/>
                    <a:buFontTx/>
                    <a:buNone/>
                  </a:pPr>
                  <a:r>
                    <a:rPr lang="de-DE" sz="1400" b="1" dirty="0">
                      <a:solidFill>
                        <a:prstClr val="white"/>
                      </a:solidFill>
                      <a:latin typeface="Calibri"/>
                    </a:rPr>
                    <a:t>Distribution Box</a:t>
                  </a:r>
                </a:p>
                <a:p>
                  <a:pPr algn="ctr" fontAlgn="auto">
                    <a:spcBef>
                      <a:spcPct val="0"/>
                    </a:spcBef>
                    <a:spcAft>
                      <a:spcPts val="0"/>
                    </a:spcAft>
                    <a:buClrTx/>
                    <a:buFontTx/>
                    <a:buNone/>
                  </a:pPr>
                  <a:r>
                    <a:rPr lang="de-DE" sz="1400" b="1" dirty="0" smtClean="0">
                      <a:solidFill>
                        <a:prstClr val="white"/>
                      </a:solidFill>
                      <a:latin typeface="Calibri"/>
                    </a:rPr>
                    <a:t>XIVB</a:t>
                  </a:r>
                  <a:endParaRPr lang="en-GB" sz="1800" b="1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58" name="Rectangle 95"/>
              <p:cNvSpPr>
                <a:spLocks noChangeArrowheads="1"/>
              </p:cNvSpPr>
              <p:nvPr/>
            </p:nvSpPr>
            <p:spPr bwMode="auto">
              <a:xfrm>
                <a:off x="761242" y="1672458"/>
                <a:ext cx="919957" cy="542577"/>
              </a:xfrm>
              <a:prstGeom prst="rect">
                <a:avLst/>
              </a:prstGeom>
              <a:solidFill>
                <a:srgbClr val="FF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9" name="Rectangle 117"/>
              <p:cNvSpPr>
                <a:spLocks noChangeArrowheads="1"/>
              </p:cNvSpPr>
              <p:nvPr/>
            </p:nvSpPr>
            <p:spPr bwMode="auto">
              <a:xfrm>
                <a:off x="831092" y="1728302"/>
                <a:ext cx="901700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ClrTx/>
                  <a:buFontTx/>
                  <a:buNone/>
                </a:pPr>
                <a:r>
                  <a:rPr lang="en-GB" sz="1400" b="1" dirty="0" smtClean="0">
                    <a:solidFill>
                      <a:srgbClr val="000000"/>
                    </a:solidFill>
                    <a:latin typeface="Calibri"/>
                  </a:rPr>
                  <a:t>Warm</a:t>
                </a:r>
              </a:p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ClrTx/>
                  <a:buFontTx/>
                  <a:buNone/>
                </a:pPr>
                <a:r>
                  <a:rPr lang="en-GB" sz="1400" b="1" dirty="0" smtClean="0">
                    <a:solidFill>
                      <a:srgbClr val="000000"/>
                    </a:solidFill>
                    <a:latin typeface="Calibri"/>
                  </a:rPr>
                  <a:t>He-Pumps</a:t>
                </a:r>
                <a:endParaRPr lang="en-GB" sz="18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60" name="Gerade Verbindung 57"/>
              <p:cNvCxnSpPr>
                <a:endCxn id="161" idx="0"/>
              </p:cNvCxnSpPr>
              <p:nvPr/>
            </p:nvCxnSpPr>
            <p:spPr bwMode="auto">
              <a:xfrm>
                <a:off x="4373790" y="2062330"/>
                <a:ext cx="1" cy="340674"/>
              </a:xfrm>
              <a:prstGeom prst="line">
                <a:avLst/>
              </a:prstGeom>
              <a:noFill/>
              <a:ln w="2857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1" name="Gerade Verbindung 58"/>
              <p:cNvCxnSpPr/>
              <p:nvPr/>
            </p:nvCxnSpPr>
            <p:spPr bwMode="auto">
              <a:xfrm flipH="1">
                <a:off x="178246" y="3872316"/>
                <a:ext cx="12970" cy="1751945"/>
              </a:xfrm>
              <a:prstGeom prst="line">
                <a:avLst/>
              </a:prstGeom>
              <a:ln w="28575">
                <a:solidFill>
                  <a:schemeClr val="tx2"/>
                </a:solidFill>
                <a:prstDash val="dash"/>
              </a:ln>
              <a:ex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Gerade Verbindung 59"/>
              <p:cNvCxnSpPr/>
              <p:nvPr/>
            </p:nvCxnSpPr>
            <p:spPr bwMode="auto">
              <a:xfrm>
                <a:off x="178246" y="5616309"/>
                <a:ext cx="3282092" cy="0"/>
              </a:xfrm>
              <a:prstGeom prst="line">
                <a:avLst/>
              </a:prstGeom>
              <a:ln w="28575">
                <a:solidFill>
                  <a:schemeClr val="tx2"/>
                </a:solidFill>
                <a:prstDash val="dash"/>
              </a:ln>
              <a:ex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Gerade Verbindung 60"/>
              <p:cNvCxnSpPr/>
              <p:nvPr/>
            </p:nvCxnSpPr>
            <p:spPr bwMode="auto">
              <a:xfrm>
                <a:off x="191216" y="3872316"/>
                <a:ext cx="3269122" cy="0"/>
              </a:xfrm>
              <a:prstGeom prst="line">
                <a:avLst/>
              </a:prstGeom>
              <a:ln w="28575">
                <a:solidFill>
                  <a:schemeClr val="tx2"/>
                </a:solidFill>
                <a:prstDash val="dash"/>
              </a:ln>
              <a:ex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Gerade Verbindung 61"/>
              <p:cNvCxnSpPr/>
              <p:nvPr/>
            </p:nvCxnSpPr>
            <p:spPr bwMode="auto">
              <a:xfrm>
                <a:off x="3460337" y="3872316"/>
                <a:ext cx="1" cy="1743993"/>
              </a:xfrm>
              <a:prstGeom prst="line">
                <a:avLst/>
              </a:prstGeom>
              <a:ln w="28575">
                <a:solidFill>
                  <a:schemeClr val="tx2"/>
                </a:solidFill>
                <a:prstDash val="dash"/>
              </a:ln>
              <a:ex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Gerade Verbindung 62"/>
              <p:cNvCxnSpPr/>
              <p:nvPr/>
            </p:nvCxnSpPr>
            <p:spPr bwMode="auto">
              <a:xfrm flipH="1">
                <a:off x="2663581" y="3047767"/>
                <a:ext cx="7360" cy="995166"/>
              </a:xfrm>
              <a:prstGeom prst="line">
                <a:avLst/>
              </a:prstGeom>
              <a:noFill/>
              <a:ln w="31750">
                <a:solidFill>
                  <a:srgbClr val="0099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6" name="Gerade Verbindung 63"/>
              <p:cNvCxnSpPr>
                <a:stCxn id="143" idx="3"/>
              </p:cNvCxnSpPr>
              <p:nvPr/>
            </p:nvCxnSpPr>
            <p:spPr bwMode="auto">
              <a:xfrm>
                <a:off x="3360161" y="2812483"/>
                <a:ext cx="187900" cy="0"/>
              </a:xfrm>
              <a:prstGeom prst="line">
                <a:avLst/>
              </a:prstGeom>
              <a:noFill/>
              <a:ln w="38100">
                <a:solidFill>
                  <a:srgbClr val="FD930A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7" name="Gerade Verbindung 64"/>
              <p:cNvCxnSpPr>
                <a:stCxn id="107" idx="0"/>
              </p:cNvCxnSpPr>
              <p:nvPr/>
            </p:nvCxnSpPr>
            <p:spPr bwMode="auto">
              <a:xfrm flipV="1">
                <a:off x="4092854" y="4901377"/>
                <a:ext cx="0" cy="262128"/>
              </a:xfrm>
              <a:prstGeom prst="line">
                <a:avLst/>
              </a:prstGeom>
              <a:noFill/>
              <a:ln w="38100">
                <a:solidFill>
                  <a:srgbClr val="FD930A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8" name="Gerade Verbindung 65"/>
              <p:cNvCxnSpPr>
                <a:stCxn id="105" idx="0"/>
              </p:cNvCxnSpPr>
              <p:nvPr/>
            </p:nvCxnSpPr>
            <p:spPr bwMode="auto">
              <a:xfrm flipV="1">
                <a:off x="4749136" y="4896217"/>
                <a:ext cx="1365" cy="266586"/>
              </a:xfrm>
              <a:prstGeom prst="line">
                <a:avLst/>
              </a:prstGeom>
              <a:noFill/>
              <a:ln w="38100">
                <a:solidFill>
                  <a:srgbClr val="FD930A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9" name="Gerade Verbindung 66"/>
              <p:cNvCxnSpPr>
                <a:stCxn id="101" idx="0"/>
              </p:cNvCxnSpPr>
              <p:nvPr/>
            </p:nvCxnSpPr>
            <p:spPr bwMode="auto">
              <a:xfrm flipV="1">
                <a:off x="5100966" y="4901377"/>
                <a:ext cx="0" cy="257333"/>
              </a:xfrm>
              <a:prstGeom prst="line">
                <a:avLst/>
              </a:prstGeom>
              <a:noFill/>
              <a:ln w="38100">
                <a:solidFill>
                  <a:srgbClr val="FD930A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0" name="Gerade Verbindung 67"/>
              <p:cNvCxnSpPr/>
              <p:nvPr/>
            </p:nvCxnSpPr>
            <p:spPr bwMode="auto">
              <a:xfrm>
                <a:off x="4749135" y="4901377"/>
                <a:ext cx="353374" cy="0"/>
              </a:xfrm>
              <a:prstGeom prst="line">
                <a:avLst/>
              </a:prstGeom>
              <a:noFill/>
              <a:ln w="38100">
                <a:solidFill>
                  <a:srgbClr val="FD930A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1" name="Gerade Verbindung 68"/>
              <p:cNvCxnSpPr/>
              <p:nvPr/>
            </p:nvCxnSpPr>
            <p:spPr bwMode="auto">
              <a:xfrm flipH="1">
                <a:off x="3548061" y="4896217"/>
                <a:ext cx="544793" cy="5160"/>
              </a:xfrm>
              <a:prstGeom prst="line">
                <a:avLst/>
              </a:prstGeom>
              <a:noFill/>
              <a:ln w="38100">
                <a:solidFill>
                  <a:srgbClr val="FD930A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2" name="Gerade Verbindung 69"/>
              <p:cNvCxnSpPr/>
              <p:nvPr/>
            </p:nvCxnSpPr>
            <p:spPr bwMode="auto">
              <a:xfrm>
                <a:off x="3548061" y="2812483"/>
                <a:ext cx="0" cy="2088894"/>
              </a:xfrm>
              <a:prstGeom prst="line">
                <a:avLst/>
              </a:prstGeom>
              <a:noFill/>
              <a:ln w="38100">
                <a:solidFill>
                  <a:srgbClr val="FD930A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41" name="Ellipse 40"/>
            <p:cNvSpPr/>
            <p:nvPr/>
          </p:nvSpPr>
          <p:spPr>
            <a:xfrm>
              <a:off x="3384142" y="5260799"/>
              <a:ext cx="2613642" cy="120096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07" name="Ellipse 206"/>
            <p:cNvSpPr/>
            <p:nvPr/>
          </p:nvSpPr>
          <p:spPr>
            <a:xfrm>
              <a:off x="56349" y="5623235"/>
              <a:ext cx="1870875" cy="838526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09" name="Textfeld 208"/>
            <p:cNvSpPr txBox="1"/>
            <p:nvPr/>
          </p:nvSpPr>
          <p:spPr>
            <a:xfrm>
              <a:off x="1963150" y="5747800"/>
              <a:ext cx="1420991" cy="58477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dirty="0" err="1" smtClean="0">
                  <a:solidFill>
                    <a:srgbClr val="FF0000"/>
                  </a:solidFill>
                </a:rPr>
                <a:t>cw</a:t>
              </a:r>
              <a:r>
                <a:rPr lang="de-DE" dirty="0" smtClean="0">
                  <a:solidFill>
                    <a:srgbClr val="FF0000"/>
                  </a:solidFill>
                </a:rPr>
                <a:t>-upgrade</a:t>
              </a:r>
            </a:p>
            <a:p>
              <a:r>
                <a:rPr lang="de-DE" sz="1600" dirty="0" smtClean="0">
                  <a:solidFill>
                    <a:srgbClr val="FF0000"/>
                  </a:solidFill>
                </a:rPr>
                <a:t>Option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67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idx="1"/>
          </p:nvPr>
        </p:nvSpPr>
        <p:spPr>
          <a:xfrm>
            <a:off x="395288" y="1406426"/>
            <a:ext cx="4105276" cy="5010249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US" b="1" dirty="0"/>
              <a:t>01	</a:t>
            </a:r>
            <a:r>
              <a:rPr lang="en-US" b="1" dirty="0" smtClean="0"/>
              <a:t>Introduction</a:t>
            </a:r>
            <a:endParaRPr lang="en-US" b="1" dirty="0"/>
          </a:p>
          <a:p>
            <a:pPr>
              <a:spcAft>
                <a:spcPts val="0"/>
              </a:spcAft>
            </a:pPr>
            <a:r>
              <a:rPr lang="en-US" dirty="0" err="1" smtClean="0"/>
              <a:t>Microphonics</a:t>
            </a:r>
            <a:r>
              <a:rPr lang="en-US" dirty="0" smtClean="0"/>
              <a:t> VS vibrations</a:t>
            </a:r>
          </a:p>
          <a:p>
            <a:pPr>
              <a:spcAft>
                <a:spcPts val="0"/>
              </a:spcAft>
            </a:pPr>
            <a:r>
              <a:rPr lang="en-US" dirty="0" smtClean="0"/>
              <a:t>Vibrations in TTF (TESLA Technology Facility, e.g. FLASH,…..)</a:t>
            </a:r>
            <a:endParaRPr lang="en-US" dirty="0"/>
          </a:p>
          <a:p>
            <a:pPr>
              <a:spcAft>
                <a:spcPts val="0"/>
              </a:spcAft>
            </a:pPr>
            <a:endParaRPr lang="en-US" dirty="0"/>
          </a:p>
          <a:p>
            <a:pPr marL="0" indent="0">
              <a:spcAft>
                <a:spcPts val="0"/>
              </a:spcAft>
              <a:buNone/>
            </a:pPr>
            <a:r>
              <a:rPr lang="en-US" b="1" dirty="0"/>
              <a:t>02	</a:t>
            </a:r>
            <a:r>
              <a:rPr lang="en-US" b="1" dirty="0" smtClean="0"/>
              <a:t>Main sources of </a:t>
            </a:r>
            <a:r>
              <a:rPr lang="en-US" b="1" dirty="0" err="1" smtClean="0"/>
              <a:t>microphonics</a:t>
            </a:r>
            <a:endParaRPr lang="en-US" b="1" dirty="0"/>
          </a:p>
          <a:p>
            <a:pPr>
              <a:spcAft>
                <a:spcPts val="0"/>
              </a:spcAft>
            </a:pPr>
            <a:r>
              <a:rPr lang="en-US" dirty="0"/>
              <a:t>Mechanical design</a:t>
            </a:r>
          </a:p>
          <a:p>
            <a:pPr>
              <a:spcAft>
                <a:spcPts val="0"/>
              </a:spcAft>
            </a:pPr>
            <a:r>
              <a:rPr lang="en-US" dirty="0" smtClean="0"/>
              <a:t>Cryogenic</a:t>
            </a:r>
          </a:p>
          <a:p>
            <a:pPr>
              <a:spcAft>
                <a:spcPts val="0"/>
              </a:spcAft>
            </a:pPr>
            <a:r>
              <a:rPr lang="en-US" dirty="0" smtClean="0"/>
              <a:t>Vacuum</a:t>
            </a:r>
            <a:endParaRPr lang="en-US" dirty="0"/>
          </a:p>
          <a:p>
            <a:pPr>
              <a:spcAft>
                <a:spcPts val="0"/>
              </a:spcAft>
            </a:pPr>
            <a:r>
              <a:rPr lang="en-US" dirty="0" smtClean="0"/>
              <a:t>RF</a:t>
            </a:r>
            <a:endParaRPr lang="en-US" dirty="0"/>
          </a:p>
          <a:p>
            <a:pPr marL="0" indent="0">
              <a:spcAft>
                <a:spcPts val="0"/>
              </a:spcAft>
              <a:buNone/>
            </a:pPr>
            <a:endParaRPr lang="en-US" b="1" dirty="0" smtClean="0"/>
          </a:p>
          <a:p>
            <a:pPr marL="0" indent="0">
              <a:spcAft>
                <a:spcPts val="0"/>
              </a:spcAft>
              <a:buNone/>
            </a:pPr>
            <a:r>
              <a:rPr lang="en-US" b="1" dirty="0" smtClean="0"/>
              <a:t>03</a:t>
            </a:r>
            <a:r>
              <a:rPr lang="en-US" b="1" dirty="0"/>
              <a:t>	</a:t>
            </a:r>
            <a:r>
              <a:rPr lang="en-US" b="1" dirty="0" smtClean="0"/>
              <a:t>Conclusions</a:t>
            </a:r>
            <a:endParaRPr lang="en-US" b="1" dirty="0"/>
          </a:p>
          <a:p>
            <a:pPr marL="0" indent="0">
              <a:spcAft>
                <a:spcPts val="0"/>
              </a:spcAft>
              <a:buNone/>
            </a:pPr>
            <a:endParaRPr lang="en-US" dirty="0" smtClean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 Mechanical Perspective - TTF XFEL Cryomodule Design | Kay Jensch, 25 Oct. 2018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Subheading, optional</a:t>
            </a:r>
          </a:p>
        </p:txBody>
      </p:sp>
    </p:spTree>
    <p:extLst>
      <p:ext uri="{BB962C8B-B14F-4D97-AF65-F5344CB8AC3E}">
        <p14:creationId xmlns:p14="http://schemas.microsoft.com/office/powerpoint/2010/main" val="5743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2K </a:t>
            </a:r>
            <a:r>
              <a:rPr lang="de-DE" dirty="0" err="1" smtClean="0"/>
              <a:t>princip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XFEL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8" y="1337847"/>
            <a:ext cx="7666672" cy="1313914"/>
          </a:xfrm>
        </p:spPr>
        <p:txBody>
          <a:bodyPr/>
          <a:lstStyle/>
          <a:p>
            <a:r>
              <a:rPr lang="de-DE" dirty="0" err="1" smtClean="0"/>
              <a:t>Coldbox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Cold</a:t>
            </a:r>
            <a:r>
              <a:rPr lang="de-DE" dirty="0" smtClean="0"/>
              <a:t> </a:t>
            </a:r>
            <a:r>
              <a:rPr lang="de-DE" dirty="0" err="1" smtClean="0"/>
              <a:t>Compressors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standard</a:t>
            </a:r>
            <a:r>
              <a:rPr lang="de-DE" dirty="0" smtClean="0"/>
              <a:t> 2K </a:t>
            </a:r>
            <a:r>
              <a:rPr lang="de-DE" dirty="0" err="1" smtClean="0"/>
              <a:t>operation</a:t>
            </a:r>
            <a:r>
              <a:rPr lang="de-DE" dirty="0" smtClean="0"/>
              <a:t> </a:t>
            </a:r>
          </a:p>
          <a:p>
            <a:r>
              <a:rPr lang="de-DE" dirty="0" smtClean="0"/>
              <a:t>Warm </a:t>
            </a:r>
            <a:r>
              <a:rPr lang="de-DE" dirty="0" err="1" smtClean="0"/>
              <a:t>compressors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a </a:t>
            </a:r>
            <a:r>
              <a:rPr lang="de-DE" dirty="0" err="1" smtClean="0"/>
              <a:t>backup</a:t>
            </a:r>
            <a:r>
              <a:rPr lang="de-DE" dirty="0" smtClean="0"/>
              <a:t> -&gt;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static</a:t>
            </a:r>
            <a:r>
              <a:rPr lang="de-DE" dirty="0" smtClean="0"/>
              <a:t> </a:t>
            </a:r>
            <a:r>
              <a:rPr lang="de-DE" dirty="0" err="1" smtClean="0"/>
              <a:t>losses</a:t>
            </a:r>
            <a:endParaRPr lang="de-DE" dirty="0" smtClean="0"/>
          </a:p>
          <a:p>
            <a:pPr marL="628650" lvl="2" indent="-361950">
              <a:lnSpc>
                <a:spcPct val="110000"/>
              </a:lnSpc>
              <a:spcAft>
                <a:spcPts val="1200"/>
              </a:spcAft>
              <a:tabLst>
                <a:tab pos="361950" algn="l"/>
              </a:tabLst>
            </a:pPr>
            <a:r>
              <a:rPr lang="de-DE" sz="1400" dirty="0" err="1" smtClean="0"/>
              <a:t>Remark</a:t>
            </a:r>
            <a:r>
              <a:rPr lang="de-DE" sz="1400" dirty="0" smtClean="0"/>
              <a:t>: The </a:t>
            </a:r>
            <a:r>
              <a:rPr lang="de-DE" sz="1400" dirty="0"/>
              <a:t>Test </a:t>
            </a:r>
            <a:r>
              <a:rPr lang="de-DE" sz="1400" dirty="0" err="1" smtClean="0"/>
              <a:t>Benches</a:t>
            </a:r>
            <a:r>
              <a:rPr lang="de-DE" sz="1400" dirty="0" smtClean="0"/>
              <a:t> </a:t>
            </a:r>
            <a:r>
              <a:rPr lang="de-DE" sz="1400" dirty="0" err="1" smtClean="0"/>
              <a:t>and</a:t>
            </a:r>
            <a:r>
              <a:rPr lang="de-DE" sz="1400" dirty="0" smtClean="0"/>
              <a:t> FLASH </a:t>
            </a:r>
            <a:r>
              <a:rPr lang="de-DE" sz="1400" dirty="0" err="1" smtClean="0"/>
              <a:t>are</a:t>
            </a:r>
            <a:r>
              <a:rPr lang="de-DE" sz="1400" dirty="0" smtClean="0"/>
              <a:t> </a:t>
            </a:r>
            <a:r>
              <a:rPr lang="de-DE" sz="1400" dirty="0" err="1" smtClean="0"/>
              <a:t>operated</a:t>
            </a:r>
            <a:r>
              <a:rPr lang="de-DE" sz="1400" dirty="0" smtClean="0"/>
              <a:t> </a:t>
            </a:r>
            <a:r>
              <a:rPr lang="de-DE" sz="1400" dirty="0" err="1"/>
              <a:t>only</a:t>
            </a:r>
            <a:r>
              <a:rPr lang="de-DE" sz="1400" dirty="0"/>
              <a:t> </a:t>
            </a:r>
            <a:r>
              <a:rPr lang="de-DE" sz="1400" dirty="0" err="1"/>
              <a:t>with</a:t>
            </a:r>
            <a:r>
              <a:rPr lang="de-DE" sz="1400" dirty="0"/>
              <a:t> warm </a:t>
            </a:r>
            <a:r>
              <a:rPr lang="de-DE" sz="1400" dirty="0" err="1"/>
              <a:t>compressors</a:t>
            </a:r>
            <a:r>
              <a:rPr lang="de-DE" sz="1400" dirty="0"/>
              <a:t> </a:t>
            </a:r>
          </a:p>
          <a:p>
            <a:r>
              <a:rPr lang="de-DE" dirty="0" err="1" smtClean="0"/>
              <a:t>Cold</a:t>
            </a:r>
            <a:r>
              <a:rPr lang="de-DE" dirty="0" smtClean="0"/>
              <a:t>/Warm </a:t>
            </a:r>
            <a:r>
              <a:rPr lang="de-DE" dirty="0" err="1" smtClean="0"/>
              <a:t>compressors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there</a:t>
            </a:r>
            <a:r>
              <a:rPr lang="de-DE" dirty="0" smtClean="0"/>
              <a:t> an </a:t>
            </a:r>
            <a:r>
              <a:rPr lang="de-DE" dirty="0" err="1" smtClean="0"/>
              <a:t>difference</a:t>
            </a:r>
            <a:r>
              <a:rPr lang="de-DE" dirty="0" smtClean="0"/>
              <a:t> in </a:t>
            </a:r>
            <a:r>
              <a:rPr lang="de-DE" dirty="0" err="1" smtClean="0"/>
              <a:t>case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vibration</a:t>
            </a:r>
            <a:r>
              <a:rPr lang="de-DE" dirty="0" smtClean="0"/>
              <a:t>? 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 Mechanical Perspective - TTF XFEL Cryomodule Design | Kay Jensch, 25 Oct. 2018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 smtClean="0"/>
              <a:t>Cold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warm </a:t>
            </a:r>
            <a:r>
              <a:rPr lang="de-DE" dirty="0" err="1" smtClean="0"/>
              <a:t>compressors</a:t>
            </a:r>
            <a:endParaRPr lang="de-DE" dirty="0"/>
          </a:p>
        </p:txBody>
      </p:sp>
      <p:grpSp>
        <p:nvGrpSpPr>
          <p:cNvPr id="57" name="Gruppieren 56"/>
          <p:cNvGrpSpPr/>
          <p:nvPr/>
        </p:nvGrpSpPr>
        <p:grpSpPr>
          <a:xfrm>
            <a:off x="101557" y="3012113"/>
            <a:ext cx="8829083" cy="3144831"/>
            <a:chOff x="101557" y="3012113"/>
            <a:chExt cx="8829083" cy="3144831"/>
          </a:xfrm>
        </p:grpSpPr>
        <p:grpSp>
          <p:nvGrpSpPr>
            <p:cNvPr id="37" name="Gruppieren 36"/>
            <p:cNvGrpSpPr/>
            <p:nvPr/>
          </p:nvGrpSpPr>
          <p:grpSpPr>
            <a:xfrm>
              <a:off x="101557" y="3012113"/>
              <a:ext cx="8585244" cy="3144831"/>
              <a:chOff x="368256" y="2692073"/>
              <a:chExt cx="8707043" cy="3144831"/>
            </a:xfrm>
          </p:grpSpPr>
          <p:grpSp>
            <p:nvGrpSpPr>
              <p:cNvPr id="35" name="Gruppieren 34"/>
              <p:cNvGrpSpPr/>
              <p:nvPr/>
            </p:nvGrpSpPr>
            <p:grpSpPr>
              <a:xfrm>
                <a:off x="368256" y="2964181"/>
                <a:ext cx="8707043" cy="2872723"/>
                <a:chOff x="368256" y="2644141"/>
                <a:chExt cx="8707043" cy="2872723"/>
              </a:xfrm>
            </p:grpSpPr>
            <p:grpSp>
              <p:nvGrpSpPr>
                <p:cNvPr id="8" name="Group 12"/>
                <p:cNvGrpSpPr/>
                <p:nvPr/>
              </p:nvGrpSpPr>
              <p:grpSpPr>
                <a:xfrm>
                  <a:off x="3525399" y="2873677"/>
                  <a:ext cx="5549900" cy="2643187"/>
                  <a:chOff x="1623671" y="1884349"/>
                  <a:chExt cx="5549900" cy="2643187"/>
                </a:xfrm>
              </p:grpSpPr>
              <p:pic>
                <p:nvPicPr>
                  <p:cNvPr id="29" name="Picture 7" descr="Modul-2k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623671" y="1884349"/>
                    <a:ext cx="5549900" cy="26431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30" name="Rectangle 6"/>
                  <p:cNvSpPr>
                    <a:spLocks noChangeArrowheads="1"/>
                  </p:cNvSpPr>
                  <p:nvPr/>
                </p:nvSpPr>
                <p:spPr bwMode="auto">
                  <a:xfrm>
                    <a:off x="3446559" y="3134538"/>
                    <a:ext cx="2113562" cy="30777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/>
                </p:spPr>
                <p:txBody>
                  <a:bodyPr wrap="square" anchor="ctr">
                    <a:spAutoFit/>
                  </a:bodyPr>
                  <a:lstStyle/>
                  <a:p>
                    <a:pPr algn="just" fontAlgn="auto"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  <a:defRPr/>
                    </a:pPr>
                    <a:r>
                      <a:rPr lang="en-US" sz="1400" b="1" dirty="0" smtClean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</a:rPr>
                      <a:t>31mbar/2K return flow</a:t>
                    </a:r>
                    <a:endParaRPr lang="en-US" sz="1400" b="1" kern="0" dirty="0">
                      <a:solidFill>
                        <a:srgbClr val="000000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9" name="Group 5"/>
                <p:cNvGrpSpPr/>
                <p:nvPr/>
              </p:nvGrpSpPr>
              <p:grpSpPr>
                <a:xfrm>
                  <a:off x="649234" y="4109446"/>
                  <a:ext cx="2259450" cy="882411"/>
                  <a:chOff x="649234" y="3202666"/>
                  <a:chExt cx="2259450" cy="882411"/>
                </a:xfrm>
              </p:grpSpPr>
              <p:cxnSp>
                <p:nvCxnSpPr>
                  <p:cNvPr id="23" name="Straight Connector 34"/>
                  <p:cNvCxnSpPr/>
                  <p:nvPr/>
                </p:nvCxnSpPr>
                <p:spPr bwMode="auto">
                  <a:xfrm>
                    <a:off x="1171932" y="3202666"/>
                    <a:ext cx="1736752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chemeClr val="folHlink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24" name="Straight Connector 39"/>
                  <p:cNvCxnSpPr/>
                  <p:nvPr/>
                </p:nvCxnSpPr>
                <p:spPr bwMode="auto">
                  <a:xfrm>
                    <a:off x="1171932" y="3375920"/>
                    <a:ext cx="1023319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chemeClr val="folHlink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25" name="Straight Arrow Connector 40"/>
                  <p:cNvCxnSpPr/>
                  <p:nvPr/>
                </p:nvCxnSpPr>
                <p:spPr bwMode="auto">
                  <a:xfrm flipH="1">
                    <a:off x="1524734" y="3277202"/>
                    <a:ext cx="215162" cy="0"/>
                  </a:xfrm>
                  <a:prstGeom prst="straightConnector1">
                    <a:avLst/>
                  </a:prstGeom>
                  <a:noFill/>
                  <a:ln w="22225" cap="flat" cmpd="sng" algn="ctr">
                    <a:solidFill>
                      <a:schemeClr val="folHlink"/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</p:cxnSp>
              <p:grpSp>
                <p:nvGrpSpPr>
                  <p:cNvPr id="26" name="Group 74"/>
                  <p:cNvGrpSpPr/>
                  <p:nvPr/>
                </p:nvGrpSpPr>
                <p:grpSpPr>
                  <a:xfrm>
                    <a:off x="649234" y="3384858"/>
                    <a:ext cx="1185063" cy="700219"/>
                    <a:chOff x="649234" y="3384858"/>
                    <a:chExt cx="1185063" cy="700219"/>
                  </a:xfrm>
                </p:grpSpPr>
                <p:sp>
                  <p:nvSpPr>
                    <p:cNvPr id="27" name="Rectangle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49234" y="3777300"/>
                      <a:ext cx="1185063" cy="30777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anchor="ctr">
                      <a:spAutoFit/>
                    </a:bodyPr>
                    <a:lstStyle/>
                    <a:p>
                      <a:pPr algn="just">
                        <a:buNone/>
                      </a:pPr>
                      <a:r>
                        <a:rPr lang="en-US" altLang="de-DE" sz="1400" b="1" dirty="0" smtClean="0"/>
                        <a:t>1000mbar</a:t>
                      </a:r>
                      <a:endParaRPr lang="en-US" altLang="de-DE" sz="1400" b="1" dirty="0"/>
                    </a:p>
                  </p:txBody>
                </p:sp>
                <p:cxnSp>
                  <p:nvCxnSpPr>
                    <p:cNvPr id="28" name="Straight Arrow Connector 71"/>
                    <p:cNvCxnSpPr/>
                    <p:nvPr/>
                  </p:nvCxnSpPr>
                  <p:spPr bwMode="auto">
                    <a:xfrm flipV="1">
                      <a:off x="1435056" y="3384858"/>
                      <a:ext cx="114664" cy="370260"/>
                    </a:xfrm>
                    <a:prstGeom prst="straightConnector1">
                      <a:avLst/>
                    </a:prstGeom>
                    <a:noFill/>
                    <a:ln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arrow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rgbClr val="000000">
                                <a:alpha val="74998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</p:cxnSp>
              </p:grpSp>
            </p:grpSp>
            <p:grpSp>
              <p:nvGrpSpPr>
                <p:cNvPr id="10" name="Group 67"/>
                <p:cNvGrpSpPr/>
                <p:nvPr/>
              </p:nvGrpSpPr>
              <p:grpSpPr>
                <a:xfrm>
                  <a:off x="1804157" y="3895068"/>
                  <a:ext cx="2561852" cy="536575"/>
                  <a:chOff x="1804157" y="2988288"/>
                  <a:chExt cx="2561852" cy="536575"/>
                </a:xfrm>
              </p:grpSpPr>
              <p:cxnSp>
                <p:nvCxnSpPr>
                  <p:cNvPr id="14" name="Straight Connector 14"/>
                  <p:cNvCxnSpPr/>
                  <p:nvPr/>
                </p:nvCxnSpPr>
                <p:spPr bwMode="auto">
                  <a:xfrm flipV="1">
                    <a:off x="3639962" y="3375920"/>
                    <a:ext cx="0" cy="87493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chemeClr val="folHlink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</p:cxnSp>
              <p:grpSp>
                <p:nvGrpSpPr>
                  <p:cNvPr id="15" name="Group 65"/>
                  <p:cNvGrpSpPr/>
                  <p:nvPr/>
                </p:nvGrpSpPr>
                <p:grpSpPr>
                  <a:xfrm>
                    <a:off x="1804157" y="2988288"/>
                    <a:ext cx="2561852" cy="536575"/>
                    <a:chOff x="1804157" y="2988288"/>
                    <a:chExt cx="2561852" cy="536575"/>
                  </a:xfrm>
                </p:grpSpPr>
                <p:grpSp>
                  <p:nvGrpSpPr>
                    <p:cNvPr id="16" name="Group 2"/>
                    <p:cNvGrpSpPr/>
                    <p:nvPr/>
                  </p:nvGrpSpPr>
                  <p:grpSpPr>
                    <a:xfrm>
                      <a:off x="2765252" y="3202666"/>
                      <a:ext cx="1600757" cy="173254"/>
                      <a:chOff x="2039755" y="3240047"/>
                      <a:chExt cx="1600757" cy="173254"/>
                    </a:xfrm>
                  </p:grpSpPr>
                  <p:cxnSp>
                    <p:nvCxnSpPr>
                      <p:cNvPr id="20" name="Straight Connector 10"/>
                      <p:cNvCxnSpPr/>
                      <p:nvPr/>
                    </p:nvCxnSpPr>
                    <p:spPr bwMode="auto">
                      <a:xfrm>
                        <a:off x="2042623" y="3240047"/>
                        <a:ext cx="1597889" cy="0"/>
                      </a:xfrm>
                      <a:prstGeom prst="line">
                        <a:avLst/>
                      </a:prstGeom>
                      <a:noFill/>
                      <a:ln w="19050" cap="flat" cmpd="sng" algn="ctr">
                        <a:solidFill>
                          <a:schemeClr val="folHlink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21" name="Straight Connector 28"/>
                      <p:cNvCxnSpPr/>
                      <p:nvPr/>
                    </p:nvCxnSpPr>
                    <p:spPr bwMode="auto">
                      <a:xfrm>
                        <a:off x="2039755" y="3413301"/>
                        <a:ext cx="887324" cy="0"/>
                      </a:xfrm>
                      <a:prstGeom prst="line">
                        <a:avLst/>
                      </a:prstGeom>
                      <a:noFill/>
                      <a:ln w="19050" cap="flat" cmpd="sng" algn="ctr">
                        <a:solidFill>
                          <a:schemeClr val="folHlink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22" name="Straight Arrow Connector 29"/>
                      <p:cNvCxnSpPr/>
                      <p:nvPr/>
                    </p:nvCxnSpPr>
                    <p:spPr bwMode="auto">
                      <a:xfrm flipH="1">
                        <a:off x="2495011" y="3314583"/>
                        <a:ext cx="409174" cy="0"/>
                      </a:xfrm>
                      <a:prstGeom prst="straightConnector1">
                        <a:avLst/>
                      </a:prstGeom>
                      <a:noFill/>
                      <a:ln w="22225" cap="flat" cmpd="sng" algn="ctr">
                        <a:solidFill>
                          <a:schemeClr val="folHlink"/>
                        </a:solidFill>
                        <a:prstDash val="solid"/>
                        <a:round/>
                        <a:headEnd type="none" w="med" len="med"/>
                        <a:tailEnd type="arrow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cxnSp>
                </p:grpSp>
                <p:grpSp>
                  <p:nvGrpSpPr>
                    <p:cNvPr id="17" name="Group 43"/>
                    <p:cNvGrpSpPr/>
                    <p:nvPr/>
                  </p:nvGrpSpPr>
                  <p:grpSpPr>
                    <a:xfrm>
                      <a:off x="1804157" y="2988288"/>
                      <a:ext cx="1387966" cy="536575"/>
                      <a:chOff x="2999509" y="3209101"/>
                      <a:chExt cx="1681451" cy="536575"/>
                    </a:xfrm>
                  </p:grpSpPr>
                  <p:sp>
                    <p:nvSpPr>
                      <p:cNvPr id="18" name="Rectangle 3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999509" y="3209101"/>
                        <a:ext cx="1681451" cy="536575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11113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endParaRPr lang="en-US" sz="18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9" name="Rectangle 3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36022" y="3279723"/>
                        <a:ext cx="1644938" cy="430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square"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r>
                          <a:rPr lang="en-GB" sz="1400" b="1" dirty="0" smtClean="0">
                            <a:solidFill>
                              <a:prstClr val="white"/>
                            </a:solidFill>
                            <a:latin typeface="Calibri"/>
                          </a:rPr>
                          <a:t>Cold Compressors</a:t>
                        </a:r>
                      </a:p>
                      <a:p>
                        <a:pPr algn="ctr" fontAlgn="auto">
                          <a:spcBef>
                            <a:spcPct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r>
                          <a:rPr lang="en-GB" sz="1400" b="1" dirty="0" smtClean="0">
                            <a:solidFill>
                              <a:prstClr val="white"/>
                            </a:solidFill>
                            <a:latin typeface="Calibri"/>
                          </a:rPr>
                          <a:t>CB44 </a:t>
                        </a:r>
                        <a:endParaRPr lang="en-GB" sz="1800" b="1" dirty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1" name="Group 48"/>
                <p:cNvGrpSpPr/>
                <p:nvPr/>
              </p:nvGrpSpPr>
              <p:grpSpPr>
                <a:xfrm>
                  <a:off x="368256" y="3993284"/>
                  <a:ext cx="1141523" cy="415499"/>
                  <a:chOff x="5953522" y="3267752"/>
                  <a:chExt cx="1141523" cy="415499"/>
                </a:xfrm>
              </p:grpSpPr>
              <p:sp>
                <p:nvSpPr>
                  <p:cNvPr id="12" name="Rectangle 46"/>
                  <p:cNvSpPr/>
                  <p:nvPr/>
                </p:nvSpPr>
                <p:spPr bwMode="auto">
                  <a:xfrm>
                    <a:off x="5953522" y="3267752"/>
                    <a:ext cx="1066800" cy="415499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268288" indent="-268288">
                      <a:buClr>
                        <a:srgbClr val="FD930A"/>
                      </a:buClr>
                      <a:buSzPct val="80000"/>
                    </a:pPr>
                    <a:endParaRPr lang="de-DE" sz="2000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3" name="Rectangle 160"/>
                  <p:cNvSpPr>
                    <a:spLocks noChangeArrowheads="1"/>
                  </p:cNvSpPr>
                  <p:nvPr/>
                </p:nvSpPr>
                <p:spPr bwMode="auto">
                  <a:xfrm>
                    <a:off x="5989252" y="3354041"/>
                    <a:ext cx="1105793" cy="24622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sz="1600" b="1" i="0" u="none" strike="noStrike" kern="0" cap="none" spc="0" normalizeH="0" baseline="0" noProof="0" dirty="0" err="1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</a:rPr>
                      <a:t>Coldbox</a:t>
                    </a:r>
                    <a:r>
                      <a:rPr kumimoji="0" lang="de-DE" sz="16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</a:rPr>
                      <a:t> 41</a:t>
                    </a:r>
                    <a:endParaRPr kumimoji="0" lang="en-GB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</p:grpSp>
            <p:sp>
              <p:nvSpPr>
                <p:cNvPr id="31" name="Ellipse 30"/>
                <p:cNvSpPr/>
                <p:nvPr/>
              </p:nvSpPr>
              <p:spPr>
                <a:xfrm>
                  <a:off x="3284221" y="2644141"/>
                  <a:ext cx="914400" cy="81534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600" dirty="0" err="1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" name="Rectangle 34"/>
                <p:cNvSpPr>
                  <a:spLocks noChangeArrowheads="1"/>
                </p:cNvSpPr>
                <p:nvPr/>
              </p:nvSpPr>
              <p:spPr bwMode="auto">
                <a:xfrm>
                  <a:off x="2975245" y="2674410"/>
                  <a:ext cx="1532352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fontAlgn="auto">
                    <a:spcBef>
                      <a:spcPct val="0"/>
                    </a:spcBef>
                    <a:spcAft>
                      <a:spcPts val="0"/>
                    </a:spcAft>
                    <a:buClrTx/>
                    <a:buFontTx/>
                    <a:buNone/>
                  </a:pPr>
                  <a:r>
                    <a:rPr lang="en-GB" sz="1400" b="1" dirty="0" smtClean="0">
                      <a:latin typeface="Calibri"/>
                    </a:rPr>
                    <a:t>Warm Compressors</a:t>
                  </a:r>
                </a:p>
              </p:txBody>
            </p:sp>
            <p:cxnSp>
              <p:nvCxnSpPr>
                <p:cNvPr id="33" name="Straight Arrow Connector 29"/>
                <p:cNvCxnSpPr/>
                <p:nvPr/>
              </p:nvCxnSpPr>
              <p:spPr bwMode="auto">
                <a:xfrm flipV="1">
                  <a:off x="3741421" y="3566160"/>
                  <a:ext cx="0" cy="328908"/>
                </a:xfrm>
                <a:prstGeom prst="straightConnector1">
                  <a:avLst/>
                </a:prstGeom>
                <a:noFill/>
                <a:ln w="22225" cap="flat" cmpd="sng" algn="ctr">
                  <a:solidFill>
                    <a:schemeClr val="folHlink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36" name="Rectangle 9"/>
              <p:cNvSpPr>
                <a:spLocks noChangeArrowheads="1"/>
              </p:cNvSpPr>
              <p:nvPr/>
            </p:nvSpPr>
            <p:spPr bwMode="auto">
              <a:xfrm>
                <a:off x="3148889" y="2692073"/>
                <a:ext cx="1185063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pPr algn="just">
                  <a:buNone/>
                </a:pPr>
                <a:r>
                  <a:rPr lang="en-US" altLang="de-DE" sz="1400" b="1" dirty="0" smtClean="0"/>
                  <a:t>1000mbar</a:t>
                </a:r>
                <a:endParaRPr lang="en-US" altLang="de-DE" sz="1400" b="1" dirty="0"/>
              </a:p>
            </p:txBody>
          </p:sp>
        </p:grpSp>
        <p:cxnSp>
          <p:nvCxnSpPr>
            <p:cNvPr id="38" name="Gerade Verbindung 37"/>
            <p:cNvCxnSpPr/>
            <p:nvPr/>
          </p:nvCxnSpPr>
          <p:spPr>
            <a:xfrm>
              <a:off x="8877300" y="4091940"/>
              <a:ext cx="0" cy="125575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40"/>
            <p:cNvCxnSpPr/>
            <p:nvPr/>
          </p:nvCxnSpPr>
          <p:spPr>
            <a:xfrm flipH="1">
              <a:off x="8686801" y="5347698"/>
              <a:ext cx="19049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uppieren 43"/>
            <p:cNvGrpSpPr/>
            <p:nvPr/>
          </p:nvGrpSpPr>
          <p:grpSpPr>
            <a:xfrm>
              <a:off x="8823960" y="3764283"/>
              <a:ext cx="106680" cy="327657"/>
              <a:chOff x="8107680" y="3550923"/>
              <a:chExt cx="106680" cy="327657"/>
            </a:xfrm>
          </p:grpSpPr>
          <p:sp>
            <p:nvSpPr>
              <p:cNvPr id="42" name="Gleichschenkliges Dreieck 41"/>
              <p:cNvSpPr/>
              <p:nvPr/>
            </p:nvSpPr>
            <p:spPr>
              <a:xfrm>
                <a:off x="8107680" y="3691891"/>
                <a:ext cx="106680" cy="186689"/>
              </a:xfrm>
              <a:prstGeom prst="triangl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00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Gleichschenkliges Dreieck 42"/>
              <p:cNvSpPr/>
              <p:nvPr/>
            </p:nvSpPr>
            <p:spPr>
              <a:xfrm flipV="1">
                <a:off x="8107680" y="3550923"/>
                <a:ext cx="106680" cy="152400"/>
              </a:xfrm>
              <a:prstGeom prst="triangl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00" dirty="0" err="1" smtClean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45" name="Gerade Verbindung 44"/>
            <p:cNvCxnSpPr/>
            <p:nvPr/>
          </p:nvCxnSpPr>
          <p:spPr>
            <a:xfrm>
              <a:off x="8877300" y="3284221"/>
              <a:ext cx="0" cy="48006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29"/>
            <p:cNvCxnSpPr/>
            <p:nvPr/>
          </p:nvCxnSpPr>
          <p:spPr bwMode="auto">
            <a:xfrm>
              <a:off x="8877300" y="4370694"/>
              <a:ext cx="0" cy="328908"/>
            </a:xfrm>
            <a:prstGeom prst="straightConnector1">
              <a:avLst/>
            </a:prstGeom>
            <a:noFill/>
            <a:ln w="22225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49" name="Textfeld 48"/>
            <p:cNvSpPr txBox="1"/>
            <p:nvPr/>
          </p:nvSpPr>
          <p:spPr>
            <a:xfrm>
              <a:off x="7316822" y="3643641"/>
              <a:ext cx="10486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b="1" dirty="0" smtClean="0"/>
                <a:t>JT-</a:t>
              </a:r>
              <a:r>
                <a:rPr lang="de-DE" sz="1400" b="1" dirty="0" err="1" smtClean="0"/>
                <a:t>valve</a:t>
              </a:r>
              <a:endParaRPr lang="de-DE" sz="1400" b="1" dirty="0" smtClean="0"/>
            </a:p>
            <a:p>
              <a:r>
                <a:rPr lang="de-DE" sz="1400" b="1" dirty="0" smtClean="0"/>
                <a:t>2K-supply</a:t>
              </a:r>
            </a:p>
          </p:txBody>
        </p:sp>
        <p:cxnSp>
          <p:nvCxnSpPr>
            <p:cNvPr id="50" name="Gerade Verbindung 49"/>
            <p:cNvCxnSpPr>
              <a:endCxn id="42" idx="0"/>
            </p:cNvCxnSpPr>
            <p:nvPr/>
          </p:nvCxnSpPr>
          <p:spPr>
            <a:xfrm flipV="1">
              <a:off x="8633460" y="3905251"/>
              <a:ext cx="243840" cy="253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Akkord 55"/>
            <p:cNvSpPr/>
            <p:nvPr/>
          </p:nvSpPr>
          <p:spPr>
            <a:xfrm>
              <a:off x="8519160" y="3785292"/>
              <a:ext cx="228600" cy="262781"/>
            </a:xfrm>
            <a:prstGeom prst="chord">
              <a:avLst>
                <a:gd name="adj1" fmla="val 5363732"/>
                <a:gd name="adj2" fmla="val 16199968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 smtClean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58571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2K-He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cold</a:t>
            </a:r>
            <a:r>
              <a:rPr lang="de-DE" dirty="0" smtClean="0"/>
              <a:t> </a:t>
            </a:r>
            <a:r>
              <a:rPr lang="de-DE" dirty="0" err="1" smtClean="0"/>
              <a:t>string</a:t>
            </a:r>
            <a:endParaRPr 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Flow </a:t>
            </a:r>
            <a:r>
              <a:rPr lang="de-DE" dirty="0" err="1" smtClean="0"/>
              <a:t>scheme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cold</a:t>
            </a:r>
            <a:r>
              <a:rPr lang="de-DE" dirty="0" smtClean="0"/>
              <a:t> </a:t>
            </a:r>
            <a:r>
              <a:rPr lang="de-DE" dirty="0" err="1" smtClean="0"/>
              <a:t>string</a:t>
            </a:r>
            <a:r>
              <a:rPr lang="de-DE" dirty="0" smtClean="0"/>
              <a:t>  </a:t>
            </a:r>
            <a:endParaRPr lang="de-DE" dirty="0"/>
          </a:p>
        </p:txBody>
      </p:sp>
      <p:sp>
        <p:nvSpPr>
          <p:cNvPr id="5" name="Content Placeholder 4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6" name="Picture 2" descr="L:\PPP_presentations_posters_papers\2015_09 - SRF2015\pictures\TUPB108_figure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1" b="2631"/>
          <a:stretch/>
        </p:blipFill>
        <p:spPr bwMode="auto">
          <a:xfrm>
            <a:off x="2895600" y="1095375"/>
            <a:ext cx="5638800" cy="2657475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7" name="Picture 2" descr="D:\My Documents local\admin_XFEL\XFEL SAC\SAC_2016_9\20160902-MKX_030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6341" y="3799546"/>
            <a:ext cx="4361399" cy="261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 Mechanical Perspective - TTF XFEL Cryomodule Design | Kay Jensch, 25 Oct. 2018</a:t>
            </a:r>
            <a:endParaRPr lang="en-US" dirty="0"/>
          </a:p>
        </p:txBody>
      </p:sp>
      <p:grpSp>
        <p:nvGrpSpPr>
          <p:cNvPr id="16" name="Gruppieren 15"/>
          <p:cNvGrpSpPr/>
          <p:nvPr/>
        </p:nvGrpSpPr>
        <p:grpSpPr>
          <a:xfrm>
            <a:off x="3664608" y="3701448"/>
            <a:ext cx="5322691" cy="2737976"/>
            <a:chOff x="3664608" y="3632868"/>
            <a:chExt cx="5322691" cy="2737976"/>
          </a:xfrm>
        </p:grpSpPr>
        <p:pic>
          <p:nvPicPr>
            <p:cNvPr id="10" name="Picture 5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3926" y="3632868"/>
              <a:ext cx="2773373" cy="1848915"/>
            </a:xfrm>
            <a:prstGeom prst="rect">
              <a:avLst/>
            </a:prstGeom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4608" y="4668318"/>
              <a:ext cx="4476138" cy="1702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2" name="Straight Arrow Connector 255"/>
            <p:cNvCxnSpPr/>
            <p:nvPr/>
          </p:nvCxnSpPr>
          <p:spPr bwMode="auto">
            <a:xfrm flipV="1">
              <a:off x="6957060" y="4067560"/>
              <a:ext cx="973322" cy="1586480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404" y="1347761"/>
            <a:ext cx="2703196" cy="2788379"/>
          </a:xfrm>
          <a:solidFill>
            <a:schemeClr val="bg1"/>
          </a:solidFill>
        </p:spPr>
        <p:txBody>
          <a:bodyPr/>
          <a:lstStyle/>
          <a:p>
            <a:r>
              <a:rPr lang="de-DE" dirty="0" smtClean="0"/>
              <a:t>JT-</a:t>
            </a:r>
            <a:r>
              <a:rPr lang="de-DE" dirty="0" err="1" smtClean="0"/>
              <a:t>valves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boxes</a:t>
            </a:r>
            <a:endParaRPr lang="de-DE" dirty="0" smtClean="0"/>
          </a:p>
          <a:p>
            <a:r>
              <a:rPr lang="de-DE" dirty="0" smtClean="0"/>
              <a:t>Boxes </a:t>
            </a:r>
            <a:r>
              <a:rPr lang="de-DE" dirty="0" err="1" smtClean="0"/>
              <a:t>directly</a:t>
            </a:r>
            <a:r>
              <a:rPr lang="de-DE" dirty="0" smtClean="0"/>
              <a:t> </a:t>
            </a:r>
            <a:r>
              <a:rPr lang="de-DE" dirty="0" err="1" smtClean="0"/>
              <a:t>attached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modules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Vacuum</a:t>
            </a:r>
            <a:r>
              <a:rPr lang="de-DE" dirty="0" smtClean="0"/>
              <a:t> </a:t>
            </a:r>
            <a:r>
              <a:rPr lang="de-DE" dirty="0" err="1" smtClean="0"/>
              <a:t>pumps</a:t>
            </a:r>
            <a:r>
              <a:rPr lang="de-DE" dirty="0" smtClean="0"/>
              <a:t> </a:t>
            </a:r>
            <a:r>
              <a:rPr lang="de-DE" dirty="0" err="1" smtClean="0"/>
              <a:t>attached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boxes</a:t>
            </a:r>
            <a:r>
              <a:rPr lang="de-DE" dirty="0" smtClean="0"/>
              <a:t>  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206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cryogenic components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idx="1"/>
          </p:nvPr>
        </p:nvSpPr>
        <p:spPr>
          <a:xfrm>
            <a:off x="395287" y="1406427"/>
            <a:ext cx="8567738" cy="479434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High Pressure </a:t>
            </a:r>
            <a:r>
              <a:rPr lang="en-US" b="1" dirty="0" smtClean="0"/>
              <a:t>Compressors 300K/18bar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Cold Box Turbines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Cold </a:t>
            </a:r>
            <a:r>
              <a:rPr lang="en-US" b="1" dirty="0" smtClean="0"/>
              <a:t>Compressors 2K/31mbar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Warm </a:t>
            </a:r>
            <a:r>
              <a:rPr lang="en-US" b="1" dirty="0" smtClean="0"/>
              <a:t>Pressure Compressors 300K/31mbar</a:t>
            </a: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Valves</a:t>
            </a:r>
          </a:p>
          <a:p>
            <a:pPr marL="0" indent="0">
              <a:buNone/>
            </a:pPr>
            <a:r>
              <a:rPr lang="en-US" b="1" dirty="0" smtClean="0"/>
              <a:t>Flow meters</a:t>
            </a:r>
          </a:p>
          <a:p>
            <a:pPr marL="0" indent="0">
              <a:buNone/>
            </a:pPr>
            <a:r>
              <a:rPr lang="en-US" b="1" dirty="0" smtClean="0"/>
              <a:t>Bellows in the He circuits warm and cold</a:t>
            </a:r>
          </a:p>
          <a:p>
            <a:pPr marL="0" indent="0">
              <a:buNone/>
            </a:pPr>
            <a:r>
              <a:rPr lang="en-US" b="1" dirty="0" err="1" smtClean="0"/>
              <a:t>LHe</a:t>
            </a:r>
            <a:r>
              <a:rPr lang="en-US" b="1" dirty="0" smtClean="0"/>
              <a:t>-Heaters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| Mechanical Perspective - TTF XFEL </a:t>
            </a:r>
            <a:r>
              <a:rPr lang="en-US" dirty="0" err="1" smtClean="0"/>
              <a:t>Cryomodule</a:t>
            </a:r>
            <a:r>
              <a:rPr lang="en-US" dirty="0" smtClean="0"/>
              <a:t> Design | Kay Jensch, 25 Oct. 2018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From the vibration point of 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60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Vacuum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67418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vacuum components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idx="1"/>
          </p:nvPr>
        </p:nvSpPr>
        <p:spPr>
          <a:xfrm>
            <a:off x="395287" y="1406427"/>
            <a:ext cx="8567738" cy="479434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Pumps</a:t>
            </a:r>
          </a:p>
          <a:p>
            <a:r>
              <a:rPr lang="en-US" dirty="0" smtClean="0"/>
              <a:t>Rotating components -&gt; vibration source</a:t>
            </a:r>
          </a:p>
          <a:p>
            <a:r>
              <a:rPr lang="en-US" dirty="0" smtClean="0"/>
              <a:t>Fundamental for beam and isolation vacuum -&gt; Cannot be removed!</a:t>
            </a:r>
          </a:p>
          <a:p>
            <a:r>
              <a:rPr lang="en-US" dirty="0" smtClean="0"/>
              <a:t>Mitigation:</a:t>
            </a:r>
          </a:p>
          <a:p>
            <a:pPr lvl="1"/>
            <a:r>
              <a:rPr lang="en-US" dirty="0" smtClean="0"/>
              <a:t>Isolating the supports from ground (like for the washing machine)</a:t>
            </a:r>
          </a:p>
          <a:p>
            <a:pPr lvl="1"/>
            <a:r>
              <a:rPr lang="en-US" dirty="0" smtClean="0"/>
              <a:t>Decouple: use flexible hoses, avoid direct connection to the module (boxes, transfer lines)</a:t>
            </a:r>
            <a:r>
              <a:rPr lang="en-US" b="1" dirty="0" smtClean="0"/>
              <a:t> </a:t>
            </a:r>
          </a:p>
          <a:p>
            <a:pPr marL="0" indent="0">
              <a:buNone/>
            </a:pPr>
            <a:r>
              <a:rPr lang="en-US" b="1" dirty="0" smtClean="0"/>
              <a:t>Clean rooms</a:t>
            </a:r>
            <a:endParaRPr lang="en-US" b="1" dirty="0"/>
          </a:p>
          <a:p>
            <a:r>
              <a:rPr lang="en-US" dirty="0" smtClean="0"/>
              <a:t>Needed during assembly work</a:t>
            </a:r>
            <a:endParaRPr lang="en-US" dirty="0"/>
          </a:p>
          <a:p>
            <a:r>
              <a:rPr lang="en-US" dirty="0" smtClean="0"/>
              <a:t>Mitigation</a:t>
            </a:r>
            <a:r>
              <a:rPr lang="en-US" dirty="0"/>
              <a:t>:</a:t>
            </a:r>
          </a:p>
          <a:p>
            <a:pPr lvl="1"/>
            <a:r>
              <a:rPr lang="en-US" dirty="0" smtClean="0"/>
              <a:t>Can be turned off during vibration studies</a:t>
            </a:r>
          </a:p>
          <a:p>
            <a:pPr lvl="1"/>
            <a:r>
              <a:rPr lang="en-US" dirty="0" smtClean="0"/>
              <a:t>Can be a problem during preliminary studies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 Mechanical Perspective - TTF XFEL Cryomodule Design | Kay Jensch, 25 Oct. 2018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From the vibration point of 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78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The XFEL vacuum pumps and the Injector clean room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 Mechanical Perspective - TTF XFEL Cryomodule Design | Kay Jensch, 25 Oct. 2018</a:t>
            </a:r>
            <a:endParaRPr lang="en-US" dirty="0"/>
          </a:p>
        </p:txBody>
      </p:sp>
      <p:pic>
        <p:nvPicPr>
          <p:cNvPr id="1029" name="Picture 5" descr="L:\Tunnel installation\Injector\Bilder\2016_11_15\P11909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984" y="3684270"/>
            <a:ext cx="4292495" cy="286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:\user\groups\mpy\4all\public\XFEL Pictures\20150820_TunnelTour\images\medium\20150820-MKX_39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25" y="1322069"/>
            <a:ext cx="371475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S:\user\groups\mpy\4all\public\XFEL Pictures\20150820_TunnelTour\images\medium\20150820-MKX_39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1322069"/>
            <a:ext cx="2852420" cy="428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171"/>
          <p:cNvSpPr txBox="1">
            <a:spLocks noChangeArrowheads="1"/>
          </p:cNvSpPr>
          <p:nvPr/>
        </p:nvSpPr>
        <p:spPr bwMode="auto">
          <a:xfrm>
            <a:off x="3121846" y="1606518"/>
            <a:ext cx="2001385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ClrTx/>
              <a:buFont typeface="Wingdings" pitchFamily="2" charset="2"/>
              <a:buNone/>
              <a:defRPr/>
            </a:pPr>
            <a:r>
              <a:rPr lang="de-DE" sz="1800" dirty="0" smtClean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XFEL Main </a:t>
            </a:r>
            <a:r>
              <a:rPr lang="de-DE" sz="1800" dirty="0" err="1" smtClean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Linac</a:t>
            </a:r>
            <a:endParaRPr lang="en-GB" sz="1800" b="1" dirty="0" smtClean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" name="Text Box 171"/>
          <p:cNvSpPr txBox="1">
            <a:spLocks noChangeArrowheads="1"/>
          </p:cNvSpPr>
          <p:nvPr/>
        </p:nvSpPr>
        <p:spPr bwMode="auto">
          <a:xfrm>
            <a:off x="5956367" y="5697156"/>
            <a:ext cx="2001385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ClrTx/>
              <a:buFont typeface="Wingdings" pitchFamily="2" charset="2"/>
              <a:buNone/>
              <a:defRPr/>
            </a:pPr>
            <a:r>
              <a:rPr lang="de-DE" sz="1800" dirty="0" smtClean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XFEL </a:t>
            </a:r>
            <a:r>
              <a:rPr lang="de-DE" sz="1800" dirty="0" err="1" smtClean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Injector</a:t>
            </a:r>
            <a:endParaRPr lang="en-GB" sz="1800" b="1" dirty="0" smtClean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5943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RF cooling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292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RF cooling components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idx="1"/>
          </p:nvPr>
        </p:nvSpPr>
        <p:spPr>
          <a:xfrm>
            <a:off x="395287" y="1406427"/>
            <a:ext cx="8567738" cy="479434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Water circuit</a:t>
            </a:r>
          </a:p>
          <a:p>
            <a:r>
              <a:rPr lang="en-US" dirty="0" smtClean="0"/>
              <a:t>Cooled phase shifter support fixed at the </a:t>
            </a:r>
            <a:r>
              <a:rPr lang="en-US" dirty="0" err="1" smtClean="0"/>
              <a:t>cryomodules</a:t>
            </a:r>
            <a:endParaRPr lang="en-US" dirty="0" smtClean="0"/>
          </a:p>
          <a:p>
            <a:r>
              <a:rPr lang="en-US" dirty="0" smtClean="0"/>
              <a:t>Cooling water pumps</a:t>
            </a:r>
          </a:p>
          <a:p>
            <a:r>
              <a:rPr lang="en-US" dirty="0" smtClean="0"/>
              <a:t>Mitigation: </a:t>
            </a:r>
          </a:p>
          <a:p>
            <a:pPr lvl="1"/>
            <a:r>
              <a:rPr lang="en-US" dirty="0" smtClean="0"/>
              <a:t>No support on the </a:t>
            </a:r>
            <a:r>
              <a:rPr lang="en-US" dirty="0" err="1" smtClean="0"/>
              <a:t>Cryomodules</a:t>
            </a:r>
            <a:endParaRPr lang="en-US" dirty="0" smtClean="0"/>
          </a:p>
          <a:p>
            <a:pPr lvl="1"/>
            <a:r>
              <a:rPr lang="en-US" dirty="0"/>
              <a:t>Isolating the supports from ground (like for the washing machine)</a:t>
            </a:r>
          </a:p>
          <a:p>
            <a:pPr lvl="1"/>
            <a:endParaRPr lang="en-US" dirty="0" smtClean="0"/>
          </a:p>
          <a:p>
            <a:endParaRPr lang="en-US" b="1" dirty="0" smtClean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 Mechanical Perspective - TTF XFEL Cryomodule Design | Kay Jensch, 25 Oct. 2018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From the vibration point of 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96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RF </a:t>
            </a:r>
            <a:r>
              <a:rPr lang="de-DE" dirty="0" err="1" smtClean="0"/>
              <a:t>cooling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r>
              <a:rPr lang="de-DE" dirty="0" smtClean="0"/>
              <a:t> on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Cryomodules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 Mechanical Perspective - TTF XFEL Cryomodule Design | Kay Jensch, 25 Oct. 2018</a:t>
            </a:r>
            <a:endParaRPr lang="en-US" dirty="0"/>
          </a:p>
        </p:txBody>
      </p:sp>
      <p:pic>
        <p:nvPicPr>
          <p:cNvPr id="2052" name="Picture 4" descr="C:\Users\jensch\Desktop\20140820-MKX_5955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4" y="1352550"/>
            <a:ext cx="4753509" cy="303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jensch\Desktop\20141126-MKX_83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319571"/>
            <a:ext cx="4507183" cy="302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041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41869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908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idx="1"/>
          </p:nvPr>
        </p:nvSpPr>
        <p:spPr>
          <a:xfrm>
            <a:off x="395287" y="1406427"/>
            <a:ext cx="8567738" cy="479434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Not an easy task?</a:t>
            </a:r>
          </a:p>
          <a:p>
            <a:r>
              <a:rPr lang="en-US" dirty="0" smtClean="0"/>
              <a:t>Many sources, some can be reduced modified, but difficult to isolate</a:t>
            </a:r>
          </a:p>
          <a:p>
            <a:r>
              <a:rPr lang="en-US" dirty="0" smtClean="0"/>
              <a:t>Many “interference” with other design requests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Not the typical </a:t>
            </a:r>
            <a:r>
              <a:rPr lang="en-US" b="1" dirty="0" err="1" smtClean="0"/>
              <a:t>experties</a:t>
            </a:r>
            <a:r>
              <a:rPr lang="en-US" b="1" dirty="0" smtClean="0"/>
              <a:t> in the </a:t>
            </a:r>
            <a:r>
              <a:rPr lang="en-US" b="1" dirty="0" err="1" smtClean="0"/>
              <a:t>cryo</a:t>
            </a:r>
            <a:r>
              <a:rPr lang="en-US" b="1" dirty="0" smtClean="0"/>
              <a:t> environment?</a:t>
            </a:r>
          </a:p>
          <a:p>
            <a:r>
              <a:rPr lang="en-US" dirty="0" smtClean="0"/>
              <a:t>Usually affected by much slower events (see the 2KF pipe vibration in S. </a:t>
            </a:r>
            <a:r>
              <a:rPr lang="en-US" dirty="0" err="1" smtClean="0"/>
              <a:t>Barbanotti</a:t>
            </a:r>
            <a:r>
              <a:rPr lang="en-US" dirty="0" smtClean="0"/>
              <a:t>, later today)</a:t>
            </a:r>
          </a:p>
          <a:p>
            <a:r>
              <a:rPr lang="en-US" dirty="0" smtClean="0"/>
              <a:t>Inter-group topic, need the close interaction of </a:t>
            </a:r>
            <a:r>
              <a:rPr lang="en-US" dirty="0" err="1"/>
              <a:t>C</a:t>
            </a:r>
            <a:r>
              <a:rPr lang="en-US" dirty="0" err="1" smtClean="0"/>
              <a:t>ryo</a:t>
            </a:r>
            <a:r>
              <a:rPr lang="en-US" dirty="0" smtClean="0"/>
              <a:t>, Mechanical, RF, </a:t>
            </a:r>
            <a:r>
              <a:rPr lang="en-US" dirty="0" smtClean="0"/>
              <a:t>Control People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 Mechanical Perspective - TTF XFEL Cryomodule Design | Kay Jensch, 25 Oct. 2018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From the </a:t>
            </a:r>
            <a:r>
              <a:rPr lang="en-US" dirty="0" err="1" smtClean="0"/>
              <a:t>cryo</a:t>
            </a:r>
            <a:r>
              <a:rPr lang="en-US" dirty="0" smtClean="0"/>
              <a:t> - mechanical point of 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5308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944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="" xmlns:a16="http://schemas.microsoft.com/office/drawing/2014/main" id="{50AD6CCA-2661-4C25-9614-623803F925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Kay Jensch</a:t>
            </a:r>
            <a:endParaRPr lang="de-DE" dirty="0"/>
          </a:p>
          <a:p>
            <a:r>
              <a:rPr lang="de-DE" dirty="0" smtClean="0"/>
              <a:t>MKS1</a:t>
            </a:r>
            <a:endParaRPr lang="de-DE" dirty="0"/>
          </a:p>
          <a:p>
            <a:r>
              <a:rPr lang="de-DE" dirty="0" smtClean="0"/>
              <a:t>Kay.Jensch@desy.de 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100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Backup </a:t>
            </a:r>
            <a:r>
              <a:rPr lang="de-DE" dirty="0" err="1" smtClean="0"/>
              <a:t>Slides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6330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2. </a:t>
            </a:r>
            <a:r>
              <a:rPr lang="de-DE" dirty="0" err="1" smtClean="0"/>
              <a:t>Guarantee</a:t>
            </a:r>
            <a:r>
              <a:rPr lang="de-DE" dirty="0" smtClean="0"/>
              <a:t> </a:t>
            </a:r>
            <a:r>
              <a:rPr lang="de-DE" dirty="0" err="1" smtClean="0"/>
              <a:t>string</a:t>
            </a:r>
            <a:r>
              <a:rPr lang="de-DE" dirty="0" smtClean="0"/>
              <a:t> </a:t>
            </a:r>
            <a:r>
              <a:rPr lang="de-DE" dirty="0" err="1" smtClean="0"/>
              <a:t>alignment</a:t>
            </a:r>
            <a:r>
              <a:rPr lang="de-DE" dirty="0" smtClean="0"/>
              <a:t> (1/2)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2592288"/>
          </a:xfrm>
        </p:spPr>
        <p:txBody>
          <a:bodyPr/>
          <a:lstStyle/>
          <a:p>
            <a:r>
              <a:rPr lang="de-DE" sz="1600" dirty="0" err="1" smtClean="0"/>
              <a:t>Only</a:t>
            </a:r>
            <a:r>
              <a:rPr lang="de-DE" sz="1600" dirty="0" smtClean="0"/>
              <a:t> </a:t>
            </a:r>
            <a:r>
              <a:rPr lang="de-DE" sz="1600" dirty="0" err="1" smtClean="0"/>
              <a:t>one</a:t>
            </a:r>
            <a:r>
              <a:rPr lang="de-DE" sz="1600" dirty="0" smtClean="0"/>
              <a:t> </a:t>
            </a:r>
            <a:r>
              <a:rPr lang="de-DE" sz="1600" dirty="0" err="1" smtClean="0"/>
              <a:t>fixed</a:t>
            </a:r>
            <a:r>
              <a:rPr lang="de-DE" sz="1600" dirty="0" smtClean="0"/>
              <a:t> </a:t>
            </a:r>
            <a:r>
              <a:rPr lang="de-DE" sz="1600" dirty="0" err="1" smtClean="0"/>
              <a:t>point</a:t>
            </a:r>
            <a:r>
              <a:rPr lang="de-DE" sz="1600" dirty="0" smtClean="0"/>
              <a:t>: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middle</a:t>
            </a:r>
            <a:r>
              <a:rPr lang="de-DE" sz="1600" dirty="0" smtClean="0"/>
              <a:t> </a:t>
            </a:r>
            <a:r>
              <a:rPr lang="de-DE" sz="1600" dirty="0" err="1" smtClean="0"/>
              <a:t>post</a:t>
            </a:r>
            <a:r>
              <a:rPr lang="de-DE" sz="1600" dirty="0" smtClean="0"/>
              <a:t> (</a:t>
            </a:r>
            <a:r>
              <a:rPr lang="de-DE" sz="1600" dirty="0" err="1" smtClean="0"/>
              <a:t>no</a:t>
            </a:r>
            <a:r>
              <a:rPr lang="de-DE" sz="1600" dirty="0" smtClean="0"/>
              <a:t> </a:t>
            </a:r>
            <a:r>
              <a:rPr lang="de-DE" sz="1600" dirty="0" err="1" smtClean="0"/>
              <a:t>stresses</a:t>
            </a:r>
            <a:r>
              <a:rPr lang="de-DE" sz="1600" dirty="0" smtClean="0"/>
              <a:t> due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shirinkage</a:t>
            </a:r>
            <a:r>
              <a:rPr lang="de-DE" sz="1600" dirty="0" smtClean="0"/>
              <a:t>)</a:t>
            </a:r>
          </a:p>
          <a:p>
            <a:r>
              <a:rPr lang="de-DE" sz="1600" dirty="0" err="1" smtClean="0"/>
              <a:t>Coupler</a:t>
            </a:r>
            <a:r>
              <a:rPr lang="de-DE" sz="1600" dirty="0" smtClean="0"/>
              <a:t> longitudinal </a:t>
            </a:r>
            <a:r>
              <a:rPr lang="de-DE" sz="1600" dirty="0" err="1" smtClean="0"/>
              <a:t>flexibility</a:t>
            </a:r>
            <a:r>
              <a:rPr lang="de-DE" sz="1600" dirty="0" smtClean="0"/>
              <a:t> (in </a:t>
            </a:r>
            <a:r>
              <a:rPr lang="de-DE" sz="1600" dirty="0" err="1" smtClean="0"/>
              <a:t>the</a:t>
            </a:r>
            <a:r>
              <a:rPr lang="de-DE" sz="1600" dirty="0" smtClean="0"/>
              <a:t> mm </a:t>
            </a:r>
            <a:r>
              <a:rPr lang="de-DE" sz="1600" dirty="0" err="1" smtClean="0"/>
              <a:t>range</a:t>
            </a:r>
            <a:r>
              <a:rPr lang="de-DE" sz="1600" dirty="0" smtClean="0"/>
              <a:t>)</a:t>
            </a:r>
          </a:p>
          <a:p>
            <a:r>
              <a:rPr lang="de-DE" sz="1600" dirty="0" err="1" smtClean="0"/>
              <a:t>Cavity</a:t>
            </a:r>
            <a:r>
              <a:rPr lang="de-DE" sz="1600" dirty="0" smtClean="0"/>
              <a:t> </a:t>
            </a:r>
            <a:r>
              <a:rPr lang="de-DE" sz="1600" dirty="0" err="1" smtClean="0"/>
              <a:t>string</a:t>
            </a:r>
            <a:r>
              <a:rPr lang="de-DE" sz="1600" dirty="0" smtClean="0"/>
              <a:t> </a:t>
            </a:r>
            <a:r>
              <a:rPr lang="de-DE" sz="1600" dirty="0" err="1" smtClean="0"/>
              <a:t>fixed</a:t>
            </a:r>
            <a:r>
              <a:rPr lang="de-DE" sz="1600" dirty="0" smtClean="0"/>
              <a:t> </a:t>
            </a:r>
            <a:r>
              <a:rPr lang="de-DE" sz="1600" dirty="0" err="1" smtClean="0"/>
              <a:t>to</a:t>
            </a:r>
            <a:r>
              <a:rPr lang="de-DE" sz="1600" dirty="0" smtClean="0"/>
              <a:t> an </a:t>
            </a:r>
            <a:r>
              <a:rPr lang="de-DE" sz="1600" dirty="0" err="1" smtClean="0"/>
              <a:t>invar</a:t>
            </a:r>
            <a:r>
              <a:rPr lang="de-DE" sz="1600" dirty="0" smtClean="0"/>
              <a:t> bar</a:t>
            </a:r>
            <a:br>
              <a:rPr lang="de-DE" sz="1600" dirty="0" smtClean="0"/>
            </a:br>
            <a:r>
              <a:rPr lang="de-DE" sz="1600" dirty="0" smtClean="0"/>
              <a:t>(integral </a:t>
            </a:r>
            <a:r>
              <a:rPr lang="de-DE" sz="1600" dirty="0" err="1" smtClean="0"/>
              <a:t>shrinking</a:t>
            </a:r>
            <a:r>
              <a:rPr lang="de-DE" sz="1600" dirty="0" smtClean="0"/>
              <a:t> </a:t>
            </a:r>
            <a:r>
              <a:rPr lang="de-DE" sz="1600" dirty="0" err="1" smtClean="0"/>
              <a:t>coefficient</a:t>
            </a:r>
            <a:r>
              <a:rPr lang="de-DE" sz="1600" dirty="0" smtClean="0"/>
              <a:t> 300 K – 2 K = 0.04 mm/m)</a:t>
            </a:r>
            <a:endParaRPr lang="de-DE" sz="1600" dirty="0"/>
          </a:p>
          <a:p>
            <a:r>
              <a:rPr lang="de-DE" sz="1600" dirty="0"/>
              <a:t>Pins </a:t>
            </a:r>
            <a:r>
              <a:rPr lang="de-DE" sz="1600" dirty="0" err="1"/>
              <a:t>between</a:t>
            </a:r>
            <a:r>
              <a:rPr lang="de-DE" sz="1600" dirty="0"/>
              <a:t> GRP </a:t>
            </a:r>
            <a:r>
              <a:rPr lang="de-DE" sz="1600" dirty="0" err="1"/>
              <a:t>and</a:t>
            </a:r>
            <a:r>
              <a:rPr lang="de-DE" sz="1600" dirty="0"/>
              <a:t> </a:t>
            </a:r>
            <a:r>
              <a:rPr lang="de-DE" sz="1600" dirty="0" err="1"/>
              <a:t>post</a:t>
            </a:r>
            <a:r>
              <a:rPr lang="de-DE" sz="1600" dirty="0"/>
              <a:t> </a:t>
            </a:r>
            <a:r>
              <a:rPr lang="de-DE" sz="1600" dirty="0" err="1"/>
              <a:t>and</a:t>
            </a:r>
            <a:r>
              <a:rPr lang="de-DE" sz="1600" dirty="0"/>
              <a:t> </a:t>
            </a:r>
            <a:r>
              <a:rPr lang="de-DE" sz="1600" dirty="0" err="1"/>
              <a:t>post</a:t>
            </a:r>
            <a:r>
              <a:rPr lang="de-DE" sz="1600" dirty="0"/>
              <a:t> </a:t>
            </a:r>
            <a:r>
              <a:rPr lang="de-DE" sz="1600" dirty="0" err="1"/>
              <a:t>and</a:t>
            </a:r>
            <a:r>
              <a:rPr lang="de-DE" sz="1600" dirty="0"/>
              <a:t> </a:t>
            </a:r>
            <a:r>
              <a:rPr lang="de-DE" sz="1600" dirty="0" err="1"/>
              <a:t>brackets</a:t>
            </a:r>
            <a:r>
              <a:rPr lang="de-DE" sz="1600" dirty="0"/>
              <a:t>,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reproduce</a:t>
            </a:r>
            <a:r>
              <a:rPr lang="de-DE" sz="1600" dirty="0"/>
              <a:t> </a:t>
            </a:r>
            <a:r>
              <a:rPr lang="de-DE" sz="1600" dirty="0" err="1"/>
              <a:t>exact</a:t>
            </a:r>
            <a:r>
              <a:rPr lang="de-DE" sz="1600" dirty="0"/>
              <a:t> </a:t>
            </a:r>
            <a:r>
              <a:rPr lang="de-DE" sz="1600" dirty="0" err="1"/>
              <a:t>position</a:t>
            </a:r>
            <a:r>
              <a:rPr lang="de-DE" sz="1600" dirty="0"/>
              <a:t> after multiple </a:t>
            </a:r>
            <a:r>
              <a:rPr lang="de-DE" sz="1600" dirty="0" err="1" smtClean="0"/>
              <a:t>assemblies</a:t>
            </a:r>
            <a:endParaRPr lang="de-DE" sz="1600" dirty="0" smtClean="0"/>
          </a:p>
          <a:p>
            <a:r>
              <a:rPr lang="de-DE" sz="1600" dirty="0" err="1" smtClean="0"/>
              <a:t>Cavity</a:t>
            </a:r>
            <a:r>
              <a:rPr lang="de-DE" sz="1600" dirty="0" smtClean="0"/>
              <a:t> </a:t>
            </a:r>
            <a:r>
              <a:rPr lang="de-DE" sz="1600" dirty="0" err="1" smtClean="0"/>
              <a:t>string</a:t>
            </a:r>
            <a:r>
              <a:rPr lang="de-DE" sz="1600" dirty="0" smtClean="0"/>
              <a:t> </a:t>
            </a:r>
            <a:r>
              <a:rPr lang="de-DE" sz="1600" dirty="0" err="1" smtClean="0"/>
              <a:t>support</a:t>
            </a:r>
            <a:r>
              <a:rPr lang="de-DE" sz="1600" dirty="0" smtClean="0"/>
              <a:t> </a:t>
            </a:r>
            <a:r>
              <a:rPr lang="de-DE" sz="1600" dirty="0" err="1" smtClean="0"/>
              <a:t>system</a:t>
            </a:r>
            <a:r>
              <a:rPr lang="de-DE" sz="1600" dirty="0" smtClean="0"/>
              <a:t> </a:t>
            </a:r>
            <a:r>
              <a:rPr lang="de-DE" sz="1600" dirty="0" err="1" smtClean="0"/>
              <a:t>with</a:t>
            </a:r>
            <a:r>
              <a:rPr lang="de-DE" sz="1600" dirty="0" smtClean="0"/>
              <a:t> </a:t>
            </a:r>
            <a:r>
              <a:rPr lang="de-DE" sz="1600" dirty="0" err="1" smtClean="0"/>
              <a:t>rollers</a:t>
            </a:r>
            <a:r>
              <a:rPr lang="de-DE" sz="1600" dirty="0" smtClean="0"/>
              <a:t>: </a:t>
            </a:r>
            <a:r>
              <a:rPr lang="de-DE" sz="1600" dirty="0" err="1" smtClean="0"/>
              <a:t>very</a:t>
            </a:r>
            <a:r>
              <a:rPr lang="de-DE" sz="1600" dirty="0" smtClean="0"/>
              <a:t> </a:t>
            </a:r>
            <a:r>
              <a:rPr lang="de-DE" sz="1600" dirty="0" err="1" smtClean="0"/>
              <a:t>low</a:t>
            </a:r>
            <a:r>
              <a:rPr lang="de-DE" sz="1600" dirty="0" smtClean="0"/>
              <a:t> </a:t>
            </a:r>
            <a:r>
              <a:rPr lang="de-DE" sz="1600" dirty="0" err="1" smtClean="0"/>
              <a:t>friction</a:t>
            </a:r>
            <a:endParaRPr lang="de-DE" sz="1600" dirty="0" smtClean="0"/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89778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2. </a:t>
            </a:r>
            <a:r>
              <a:rPr lang="de-DE" dirty="0" err="1"/>
              <a:t>Guarantee</a:t>
            </a:r>
            <a:r>
              <a:rPr lang="de-DE" dirty="0"/>
              <a:t> </a:t>
            </a:r>
            <a:r>
              <a:rPr lang="de-DE" dirty="0" err="1"/>
              <a:t>string</a:t>
            </a:r>
            <a:r>
              <a:rPr lang="de-DE" dirty="0"/>
              <a:t> </a:t>
            </a:r>
            <a:r>
              <a:rPr lang="de-DE" dirty="0" err="1"/>
              <a:t>alignment</a:t>
            </a:r>
            <a:r>
              <a:rPr lang="de-DE" dirty="0"/>
              <a:t> </a:t>
            </a:r>
            <a:r>
              <a:rPr lang="de-DE" dirty="0" smtClean="0"/>
              <a:t>(2/2</a:t>
            </a:r>
            <a:r>
              <a:rPr lang="de-DE" dirty="0"/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" t="2197" r="1241" b="3593"/>
          <a:stretch/>
        </p:blipFill>
        <p:spPr bwMode="auto">
          <a:xfrm>
            <a:off x="80387" y="935039"/>
            <a:ext cx="9063613" cy="40545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50423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4" t="2818" r="5432" b="1274"/>
          <a:stretch/>
        </p:blipFill>
        <p:spPr bwMode="auto">
          <a:xfrm>
            <a:off x="3860092" y="959989"/>
            <a:ext cx="5165752" cy="525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</a:t>
            </a:r>
            <a:r>
              <a:rPr lang="de-DE" dirty="0" smtClean="0"/>
              <a:t>. </a:t>
            </a:r>
            <a:r>
              <a:rPr lang="de-DE" dirty="0" err="1" smtClean="0"/>
              <a:t>Thermally</a:t>
            </a:r>
            <a:r>
              <a:rPr lang="de-DE" dirty="0" smtClean="0"/>
              <a:t> </a:t>
            </a:r>
            <a:r>
              <a:rPr lang="de-DE" dirty="0" err="1" smtClean="0"/>
              <a:t>isolate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cavity</a:t>
            </a:r>
            <a:r>
              <a:rPr lang="de-DE" dirty="0" smtClean="0"/>
              <a:t> </a:t>
            </a:r>
            <a:r>
              <a:rPr lang="de-DE" dirty="0" err="1" smtClean="0"/>
              <a:t>string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85599"/>
            <a:ext cx="3364736" cy="5328592"/>
          </a:xfrm>
        </p:spPr>
        <p:txBody>
          <a:bodyPr/>
          <a:lstStyle/>
          <a:p>
            <a:r>
              <a:rPr lang="de-DE" sz="1600" dirty="0" smtClean="0"/>
              <a:t>Design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support</a:t>
            </a:r>
            <a:r>
              <a:rPr lang="de-DE" sz="1600" dirty="0" smtClean="0"/>
              <a:t> </a:t>
            </a:r>
            <a:r>
              <a:rPr lang="de-DE" sz="1600" dirty="0" err="1" smtClean="0"/>
              <a:t>post</a:t>
            </a:r>
            <a:r>
              <a:rPr lang="de-DE" sz="1600" dirty="0" smtClean="0"/>
              <a:t>:</a:t>
            </a:r>
            <a:br>
              <a:rPr lang="de-DE" sz="1600" dirty="0" smtClean="0"/>
            </a:br>
            <a:r>
              <a:rPr lang="de-DE" sz="1600" dirty="0" smtClean="0"/>
              <a:t>- </a:t>
            </a:r>
            <a:r>
              <a:rPr lang="de-DE" sz="1600" dirty="0" err="1" smtClean="0"/>
              <a:t>thin</a:t>
            </a:r>
            <a:r>
              <a:rPr lang="de-DE" sz="1600" dirty="0" smtClean="0"/>
              <a:t> </a:t>
            </a:r>
            <a:r>
              <a:rPr lang="de-DE" sz="1600" dirty="0" err="1" smtClean="0"/>
              <a:t>pipe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G10 material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reduce</a:t>
            </a:r>
            <a:r>
              <a:rPr lang="de-DE" sz="1600" dirty="0" smtClean="0"/>
              <a:t> </a:t>
            </a:r>
            <a:r>
              <a:rPr lang="de-DE" sz="1600" dirty="0" err="1" smtClean="0"/>
              <a:t>conduction</a:t>
            </a:r>
            <a:r>
              <a:rPr lang="de-DE" sz="1600" dirty="0" smtClean="0"/>
              <a:t>; </a:t>
            </a:r>
            <a:br>
              <a:rPr lang="de-DE" sz="1600" dirty="0" smtClean="0"/>
            </a:br>
            <a:r>
              <a:rPr lang="de-DE" sz="1600" dirty="0" smtClean="0"/>
              <a:t>- </a:t>
            </a:r>
            <a:r>
              <a:rPr lang="de-DE" sz="1600" dirty="0" err="1" smtClean="0"/>
              <a:t>shirink</a:t>
            </a:r>
            <a:r>
              <a:rPr lang="de-DE" sz="1600" dirty="0" smtClean="0"/>
              <a:t>-fit </a:t>
            </a:r>
            <a:r>
              <a:rPr lang="de-DE" sz="1600" dirty="0" err="1" smtClean="0"/>
              <a:t>assembly</a:t>
            </a:r>
            <a:r>
              <a:rPr lang="de-DE" sz="1600" dirty="0" smtClean="0"/>
              <a:t> </a:t>
            </a:r>
            <a:r>
              <a:rPr lang="de-DE" sz="1600" dirty="0" err="1" smtClean="0"/>
              <a:t>tecnique</a:t>
            </a:r>
            <a:r>
              <a:rPr lang="de-DE" sz="1600" dirty="0" smtClean="0"/>
              <a:t>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guarantee</a:t>
            </a:r>
            <a:r>
              <a:rPr lang="de-DE" sz="1600" dirty="0" smtClean="0"/>
              <a:t> </a:t>
            </a:r>
            <a:r>
              <a:rPr lang="de-DE" sz="1600" dirty="0" err="1" smtClean="0"/>
              <a:t>strength</a:t>
            </a:r>
            <a:endParaRPr lang="de-DE" sz="1600" dirty="0" smtClean="0"/>
          </a:p>
          <a:p>
            <a:endParaRPr lang="de-DE" sz="1600" dirty="0"/>
          </a:p>
          <a:p>
            <a:endParaRPr lang="de-DE" sz="1600" dirty="0" smtClean="0"/>
          </a:p>
          <a:p>
            <a:endParaRPr lang="de-DE" sz="1600" dirty="0"/>
          </a:p>
          <a:p>
            <a:endParaRPr lang="de-DE" sz="1600" dirty="0" smtClean="0"/>
          </a:p>
          <a:p>
            <a:r>
              <a:rPr lang="de-DE" sz="1600" dirty="0" smtClean="0"/>
              <a:t>Thermal </a:t>
            </a:r>
            <a:r>
              <a:rPr lang="de-DE" sz="1600" dirty="0" err="1" smtClean="0"/>
              <a:t>intercepts</a:t>
            </a:r>
            <a:r>
              <a:rPr lang="de-DE" sz="1600" dirty="0" smtClean="0"/>
              <a:t> </a:t>
            </a:r>
            <a:r>
              <a:rPr lang="de-DE" sz="1600" dirty="0" err="1" smtClean="0"/>
              <a:t>at</a:t>
            </a:r>
            <a:r>
              <a:rPr lang="de-DE" sz="1600" dirty="0" smtClean="0"/>
              <a:t> 4K </a:t>
            </a:r>
            <a:r>
              <a:rPr lang="de-DE" sz="1600" dirty="0" err="1" smtClean="0"/>
              <a:t>and</a:t>
            </a:r>
            <a:r>
              <a:rPr lang="de-DE" sz="1600" dirty="0" smtClean="0"/>
              <a:t> 80K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readuce</a:t>
            </a:r>
            <a:r>
              <a:rPr lang="de-DE" sz="1600" dirty="0" smtClean="0"/>
              <a:t> </a:t>
            </a:r>
            <a:r>
              <a:rPr lang="de-DE" sz="1600" dirty="0" err="1" smtClean="0"/>
              <a:t>direct</a:t>
            </a:r>
            <a:r>
              <a:rPr lang="de-DE" sz="1600" dirty="0" smtClean="0"/>
              <a:t> </a:t>
            </a:r>
            <a:r>
              <a:rPr lang="de-DE" sz="1600" dirty="0" err="1" smtClean="0"/>
              <a:t>conduction</a:t>
            </a:r>
            <a:r>
              <a:rPr lang="de-DE" sz="1600" dirty="0" smtClean="0"/>
              <a:t> 2 K -&gt; 300 K</a:t>
            </a:r>
          </a:p>
          <a:p>
            <a:pPr marL="0" indent="0">
              <a:buNone/>
            </a:pPr>
            <a:endParaRPr lang="de-DE" sz="1600" dirty="0" smtClean="0"/>
          </a:p>
          <a:p>
            <a:r>
              <a:rPr lang="de-DE" sz="1600" dirty="0" smtClean="0"/>
              <a:t>Multi Layer </a:t>
            </a:r>
            <a:r>
              <a:rPr lang="de-DE" sz="1600" dirty="0" err="1" smtClean="0"/>
              <a:t>Insulation</a:t>
            </a:r>
            <a:r>
              <a:rPr lang="de-DE" sz="1600" dirty="0" smtClean="0"/>
              <a:t> (MLI)</a:t>
            </a:r>
          </a:p>
          <a:p>
            <a:endParaRPr lang="de-DE" sz="1600" dirty="0"/>
          </a:p>
          <a:p>
            <a:pPr marL="0" indent="0">
              <a:buNone/>
            </a:pPr>
            <a:r>
              <a:rPr lang="de-DE" sz="1200" b="1" dirty="0" smtClean="0"/>
              <a:t>Image </a:t>
            </a:r>
            <a:r>
              <a:rPr lang="de-DE" sz="1200" b="1" dirty="0" err="1" smtClean="0"/>
              <a:t>cortesy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of</a:t>
            </a:r>
            <a:r>
              <a:rPr lang="de-DE" sz="1200" b="1" dirty="0" smtClean="0"/>
              <a:t> N. </a:t>
            </a:r>
            <a:r>
              <a:rPr lang="de-DE" sz="1200" b="1" dirty="0" err="1" smtClean="0"/>
              <a:t>Ohuchi</a:t>
            </a:r>
            <a:endParaRPr lang="de-DE" sz="1200" b="1" dirty="0"/>
          </a:p>
          <a:p>
            <a:endParaRPr lang="en-GB" sz="1600" dirty="0"/>
          </a:p>
        </p:txBody>
      </p:sp>
      <p:sp>
        <p:nvSpPr>
          <p:cNvPr id="10" name="Right Arrow 9"/>
          <p:cNvSpPr/>
          <p:nvPr/>
        </p:nvSpPr>
        <p:spPr>
          <a:xfrm rot="10800000">
            <a:off x="3613112" y="1249295"/>
            <a:ext cx="1296144" cy="400453"/>
          </a:xfrm>
          <a:prstGeom prst="rightArrow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ight Arrow 13"/>
          <p:cNvSpPr/>
          <p:nvPr/>
        </p:nvSpPr>
        <p:spPr>
          <a:xfrm rot="10800000">
            <a:off x="3222205" y="4796348"/>
            <a:ext cx="511470" cy="400453"/>
          </a:xfrm>
          <a:prstGeom prst="rightArrow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ight Arrow 14"/>
          <p:cNvSpPr/>
          <p:nvPr/>
        </p:nvSpPr>
        <p:spPr>
          <a:xfrm rot="10800000">
            <a:off x="3078115" y="5666359"/>
            <a:ext cx="809540" cy="400453"/>
          </a:xfrm>
          <a:prstGeom prst="rightArrow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73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8759">
            <a:off x="2212588" y="3349040"/>
            <a:ext cx="6785746" cy="1523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74" b="100000" l="239" r="98092">
                        <a14:foregroundMark x1="38104" y1="42523" x2="38104" y2="42523"/>
                        <a14:foregroundMark x1="38760" y1="43925" x2="38760" y2="43925"/>
                        <a14:foregroundMark x1="24508" y1="60047" x2="24508" y2="600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91" y="4560286"/>
            <a:ext cx="8310241" cy="2120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172" y="1142835"/>
            <a:ext cx="6332537" cy="217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Inside a cryomodule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7" y="1071146"/>
            <a:ext cx="8353425" cy="5010249"/>
          </a:xfrm>
        </p:spPr>
        <p:txBody>
          <a:bodyPr/>
          <a:lstStyle/>
          <a:p>
            <a:pPr marL="0" indent="0">
              <a:buNone/>
            </a:pPr>
            <a:r>
              <a:rPr lang="de-DE" sz="1600" b="1" dirty="0" smtClean="0"/>
              <a:t>A cryomodule </a:t>
            </a:r>
            <a:r>
              <a:rPr lang="de-DE" sz="1600" b="1" dirty="0" err="1" smtClean="0"/>
              <a:t>has</a:t>
            </a:r>
            <a:r>
              <a:rPr lang="de-DE" sz="1600" b="1" dirty="0" smtClean="0"/>
              <a:t> 3 </a:t>
            </a:r>
            <a:r>
              <a:rPr lang="de-DE" sz="1600" b="1" dirty="0" err="1" smtClean="0"/>
              <a:t>main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components</a:t>
            </a:r>
            <a:endParaRPr lang="de-DE" sz="1600" b="1" dirty="0" smtClean="0"/>
          </a:p>
          <a:p>
            <a:r>
              <a:rPr lang="de-DE" sz="1600" b="1" dirty="0" err="1" smtClean="0"/>
              <a:t>Cold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mass</a:t>
            </a:r>
            <a:r>
              <a:rPr lang="de-DE" sz="1600" dirty="0" smtClean="0"/>
              <a:t>: </a:t>
            </a:r>
            <a:r>
              <a:rPr lang="de-DE" sz="1600" dirty="0" err="1" smtClean="0"/>
              <a:t>includes</a:t>
            </a:r>
            <a:r>
              <a:rPr lang="de-DE" sz="1600" dirty="0" smtClean="0"/>
              <a:t> all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service</a:t>
            </a:r>
            <a:r>
              <a:rPr lang="de-DE" sz="1600" dirty="0" smtClean="0"/>
              <a:t> </a:t>
            </a:r>
            <a:r>
              <a:rPr lang="de-DE" sz="1600" dirty="0" err="1" smtClean="0"/>
              <a:t>pipes</a:t>
            </a:r>
            <a:r>
              <a:rPr lang="de-DE" sz="1600" dirty="0" smtClean="0"/>
              <a:t>, </a:t>
            </a: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br>
              <a:rPr lang="de-DE" sz="1600" dirty="0" smtClean="0"/>
            </a:br>
            <a:r>
              <a:rPr lang="de-DE" sz="1600" dirty="0" err="1" smtClean="0"/>
              <a:t>cavity</a:t>
            </a:r>
            <a:r>
              <a:rPr lang="de-DE" sz="1600" dirty="0" smtClean="0"/>
              <a:t> </a:t>
            </a:r>
            <a:r>
              <a:rPr lang="de-DE" sz="1600" dirty="0" err="1" smtClean="0"/>
              <a:t>string</a:t>
            </a:r>
            <a:r>
              <a:rPr lang="de-DE" sz="1600" dirty="0" smtClean="0"/>
              <a:t> </a:t>
            </a:r>
            <a:r>
              <a:rPr lang="de-DE" sz="1600" dirty="0" err="1" smtClean="0"/>
              <a:t>support</a:t>
            </a:r>
            <a:r>
              <a:rPr lang="de-DE" sz="1600" dirty="0" smtClean="0"/>
              <a:t> </a:t>
            </a:r>
            <a:r>
              <a:rPr lang="de-DE" sz="1600" dirty="0" err="1" smtClean="0"/>
              <a:t>structure</a:t>
            </a:r>
            <a:r>
              <a:rPr lang="de-DE" sz="1600" dirty="0" smtClean="0"/>
              <a:t> </a:t>
            </a:r>
          </a:p>
          <a:p>
            <a:endParaRPr lang="de-DE" sz="1600" dirty="0" smtClean="0"/>
          </a:p>
          <a:p>
            <a:endParaRPr lang="de-DE" sz="1600" dirty="0"/>
          </a:p>
          <a:p>
            <a:endParaRPr lang="de-DE" sz="1600" dirty="0" smtClean="0"/>
          </a:p>
          <a:p>
            <a:r>
              <a:rPr lang="de-DE" sz="1600" b="1" dirty="0" err="1" smtClean="0"/>
              <a:t>Cavity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string</a:t>
            </a:r>
            <a:r>
              <a:rPr lang="de-DE" sz="1600" dirty="0" smtClean="0"/>
              <a:t>: 8 SCRF </a:t>
            </a:r>
            <a:r>
              <a:rPr lang="de-DE" sz="1600" dirty="0" err="1" smtClean="0"/>
              <a:t>cavities</a:t>
            </a:r>
            <a:r>
              <a:rPr lang="de-DE" sz="1600" dirty="0" smtClean="0"/>
              <a:t> (</a:t>
            </a:r>
            <a:r>
              <a:rPr lang="de-DE" sz="1600" dirty="0" err="1" smtClean="0"/>
              <a:t>with</a:t>
            </a:r>
            <a:r>
              <a:rPr lang="de-DE" sz="1600" dirty="0" smtClean="0"/>
              <a:t> </a:t>
            </a:r>
            <a:r>
              <a:rPr lang="de-DE" sz="1600" dirty="0" err="1" smtClean="0"/>
              <a:t>helium</a:t>
            </a:r>
            <a:r>
              <a:rPr lang="de-DE" sz="1600" dirty="0" smtClean="0"/>
              <a:t> tank, 2 </a:t>
            </a:r>
            <a:r>
              <a:rPr lang="de-DE" sz="1600" dirty="0" err="1" smtClean="0"/>
              <a:t>phase</a:t>
            </a:r>
            <a:r>
              <a:rPr lang="de-DE" sz="1600" dirty="0" smtClean="0"/>
              <a:t> </a:t>
            </a:r>
            <a:r>
              <a:rPr lang="de-DE" sz="1600" dirty="0" err="1" smtClean="0"/>
              <a:t>line</a:t>
            </a:r>
            <a:r>
              <a:rPr lang="de-DE" sz="1600" dirty="0" smtClean="0"/>
              <a:t>, </a:t>
            </a:r>
            <a:r>
              <a:rPr lang="de-DE" sz="1600" dirty="0" err="1" smtClean="0"/>
              <a:t>tuner</a:t>
            </a:r>
            <a:r>
              <a:rPr lang="de-DE" sz="1600" dirty="0" smtClean="0"/>
              <a:t>, … ),</a:t>
            </a:r>
            <a:br>
              <a:rPr lang="de-DE" sz="1600" dirty="0" smtClean="0"/>
            </a:br>
            <a:r>
              <a:rPr lang="de-DE" sz="1600" dirty="0" smtClean="0"/>
              <a:t>1 quadrupole </a:t>
            </a:r>
            <a:r>
              <a:rPr lang="de-DE" sz="1600" dirty="0" err="1" smtClean="0"/>
              <a:t>and</a:t>
            </a:r>
            <a:r>
              <a:rPr lang="de-DE" sz="1600" dirty="0" smtClean="0"/>
              <a:t> 8 </a:t>
            </a:r>
            <a:r>
              <a:rPr lang="de-DE" sz="1600" dirty="0" err="1" smtClean="0"/>
              <a:t>couplers</a:t>
            </a:r>
            <a:endParaRPr lang="de-DE" sz="1600" dirty="0" smtClean="0"/>
          </a:p>
          <a:p>
            <a:endParaRPr lang="de-DE" sz="1600" dirty="0" smtClean="0"/>
          </a:p>
          <a:p>
            <a:pPr marL="0" indent="0">
              <a:buNone/>
            </a:pPr>
            <a:endParaRPr lang="de-DE" sz="1600" dirty="0"/>
          </a:p>
          <a:p>
            <a:r>
              <a:rPr lang="de-DE" sz="1600" b="1" dirty="0" err="1" smtClean="0"/>
              <a:t>Vacuum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vessel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159728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Let‘s</a:t>
            </a:r>
            <a:r>
              <a:rPr lang="de-DE" dirty="0"/>
              <a:t> </a:t>
            </a:r>
            <a:r>
              <a:rPr lang="de-DE" dirty="0" err="1"/>
              <a:t>see</a:t>
            </a:r>
            <a:r>
              <a:rPr lang="de-DE" dirty="0"/>
              <a:t> a </a:t>
            </a:r>
            <a:r>
              <a:rPr lang="de-DE" dirty="0" err="1"/>
              <a:t>bit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inside</a:t>
            </a:r>
            <a:r>
              <a:rPr lang="de-DE" dirty="0"/>
              <a:t>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7" y="1071146"/>
            <a:ext cx="8353425" cy="5010249"/>
          </a:xfrm>
        </p:spPr>
        <p:txBody>
          <a:bodyPr/>
          <a:lstStyle/>
          <a:p>
            <a:pPr marL="0" indent="0">
              <a:buNone/>
            </a:pPr>
            <a:r>
              <a:rPr lang="de-DE" sz="1600" b="1" dirty="0" smtClean="0"/>
              <a:t>BPM + </a:t>
            </a:r>
            <a:r>
              <a:rPr lang="de-DE" sz="1600" b="1" dirty="0" err="1" smtClean="0"/>
              <a:t>magnet</a:t>
            </a:r>
            <a:r>
              <a:rPr lang="de-DE" sz="1600" b="1" dirty="0" smtClean="0"/>
              <a:t> + </a:t>
            </a:r>
            <a:r>
              <a:rPr lang="de-DE" sz="1600" b="1" dirty="0" err="1" smtClean="0"/>
              <a:t>gave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valve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unit</a:t>
            </a:r>
            <a:endParaRPr lang="de-DE" sz="1600" b="1" dirty="0" smtClean="0"/>
          </a:p>
        </p:txBody>
      </p:sp>
      <p:pic>
        <p:nvPicPr>
          <p:cNvPr id="15362" name="Picture 2" descr="L:\PPP_presentations_posters_papers\2013_07 - MSK_seminar\assembly\P1060850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716" y="1570370"/>
            <a:ext cx="7048500" cy="461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84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barbanot\Desktop\Capture3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893" y1="71221" x2="7893" y2="71221"/>
                        <a14:foregroundMark x1="4688" y1="56977" x2="13650" y2="89922"/>
                        <a14:foregroundMark x1="16736" y1="49709" x2="27418" y2="79845"/>
                        <a14:foregroundMark x1="32700" y1="68411" x2="35312" y2="75678"/>
                        <a14:foregroundMark x1="54362" y1="57364" x2="55430" y2="61628"/>
                        <a14:foregroundMark x1="77982" y1="48159" x2="77982" y2="48159"/>
                        <a14:foregroundMark x1="98101" y1="34109" x2="98516" y2="3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67" y="1373653"/>
            <a:ext cx="8646433" cy="529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Let‘s</a:t>
            </a:r>
            <a:r>
              <a:rPr lang="de-DE" dirty="0"/>
              <a:t> </a:t>
            </a:r>
            <a:r>
              <a:rPr lang="de-DE" dirty="0" err="1"/>
              <a:t>see</a:t>
            </a:r>
            <a:r>
              <a:rPr lang="de-DE" dirty="0"/>
              <a:t> a </a:t>
            </a:r>
            <a:r>
              <a:rPr lang="de-DE" dirty="0" err="1"/>
              <a:t>bit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inside</a:t>
            </a:r>
            <a:r>
              <a:rPr lang="de-DE" dirty="0"/>
              <a:t>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352" y="903473"/>
            <a:ext cx="3927918" cy="1201773"/>
          </a:xfrm>
        </p:spPr>
        <p:txBody>
          <a:bodyPr/>
          <a:lstStyle/>
          <a:p>
            <a:pPr marL="0" indent="0">
              <a:buNone/>
            </a:pPr>
            <a:r>
              <a:rPr lang="de-DE" sz="1600" b="1" dirty="0" smtClean="0"/>
              <a:t>The </a:t>
            </a:r>
            <a:r>
              <a:rPr lang="de-DE" sz="1600" b="1" dirty="0" err="1" smtClean="0"/>
              <a:t>cavity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hanging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system</a:t>
            </a:r>
            <a:r>
              <a:rPr lang="de-DE" sz="1600" b="1" dirty="0" smtClean="0"/>
              <a:t>:</a:t>
            </a:r>
          </a:p>
          <a:p>
            <a:pPr marL="0" indent="0">
              <a:buNone/>
            </a:pPr>
            <a:r>
              <a:rPr lang="de-DE" sz="1600" b="1" dirty="0" smtClean="0"/>
              <a:t>Post, </a:t>
            </a:r>
            <a:r>
              <a:rPr lang="de-DE" sz="1600" b="1" dirty="0" err="1" smtClean="0"/>
              <a:t>brackets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and</a:t>
            </a:r>
            <a:r>
              <a:rPr lang="de-DE" sz="1600" b="1" dirty="0" smtClean="0"/>
              <a:t> GRP </a:t>
            </a:r>
            <a:r>
              <a:rPr lang="de-DE" sz="1600" b="1" dirty="0" err="1" smtClean="0"/>
              <a:t>with</a:t>
            </a:r>
            <a:r>
              <a:rPr lang="de-DE" sz="1600" b="1" dirty="0" smtClean="0"/>
              <a:t> C-</a:t>
            </a:r>
            <a:r>
              <a:rPr lang="de-DE" sz="1600" b="1" dirty="0" err="1" smtClean="0"/>
              <a:t>clamps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188134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Microphonics</a:t>
            </a:r>
            <a:r>
              <a:rPr lang="en-US" dirty="0" smtClean="0"/>
              <a:t> or vibrations?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idx="1"/>
          </p:nvPr>
        </p:nvSpPr>
        <p:spPr>
          <a:xfrm>
            <a:off x="395287" y="1406426"/>
            <a:ext cx="7234237" cy="5010249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Is there any difference?</a:t>
            </a:r>
            <a:endParaRPr lang="en-US" b="1" dirty="0"/>
          </a:p>
          <a:p>
            <a:r>
              <a:rPr lang="en-US" dirty="0" smtClean="0"/>
              <a:t>In the </a:t>
            </a:r>
            <a:r>
              <a:rPr lang="en-US" dirty="0" err="1" smtClean="0"/>
              <a:t>cryo</a:t>
            </a:r>
            <a:r>
              <a:rPr lang="en-US" dirty="0" smtClean="0"/>
              <a:t> and mechanical world we call them mainly vibrations</a:t>
            </a:r>
          </a:p>
          <a:p>
            <a:r>
              <a:rPr lang="en-US" dirty="0" smtClean="0"/>
              <a:t>Wider range of amplitude</a:t>
            </a:r>
          </a:p>
          <a:p>
            <a:r>
              <a:rPr lang="en-US" dirty="0" smtClean="0"/>
              <a:t>Looking mainly at low frequencies -&gt; up to 100 Hz</a:t>
            </a:r>
          </a:p>
          <a:p>
            <a:r>
              <a:rPr lang="en-US" dirty="0" smtClean="0"/>
              <a:t>Consider also very low frequency (&lt;1 Hz)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 Mechanical Perspective - TTF XFEL Cryomodule Design | Kay Jensch, 25 Oct. 2018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Subheading, optional</a:t>
            </a:r>
          </a:p>
        </p:txBody>
      </p:sp>
    </p:spTree>
    <p:extLst>
      <p:ext uri="{BB962C8B-B14F-4D97-AF65-F5344CB8AC3E}">
        <p14:creationId xmlns:p14="http://schemas.microsoft.com/office/powerpoint/2010/main" val="183223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44352" y="903473"/>
            <a:ext cx="3927918" cy="1201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Arial Black" pitchFamily="34" charset="0"/>
              <a:buNone/>
            </a:pPr>
            <a:r>
              <a:rPr lang="de-DE" sz="1600" b="1" dirty="0" smtClean="0"/>
              <a:t>The </a:t>
            </a:r>
            <a:r>
              <a:rPr lang="de-DE" sz="1600" b="1" dirty="0" err="1" smtClean="0"/>
              <a:t>cavity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supports</a:t>
            </a:r>
            <a:endParaRPr lang="en-GB" sz="16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Let‘s</a:t>
            </a:r>
            <a:r>
              <a:rPr lang="de-DE" dirty="0"/>
              <a:t> </a:t>
            </a:r>
            <a:r>
              <a:rPr lang="de-DE" dirty="0" err="1"/>
              <a:t>see</a:t>
            </a:r>
            <a:r>
              <a:rPr lang="de-DE" dirty="0"/>
              <a:t> a </a:t>
            </a:r>
            <a:r>
              <a:rPr lang="de-DE" dirty="0" err="1"/>
              <a:t>bit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inside</a:t>
            </a:r>
            <a:r>
              <a:rPr lang="de-DE" dirty="0"/>
              <a:t>…</a:t>
            </a:r>
            <a:endParaRPr lang="en-GB" dirty="0"/>
          </a:p>
        </p:txBody>
      </p:sp>
      <p:pic>
        <p:nvPicPr>
          <p:cNvPr id="6146" name="Picture 2" descr="L:\PPP_presentations_posters_papers\2013_07 - MSK_seminar\assembly\Einsetzen der Nadellage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9" r="28375"/>
          <a:stretch/>
        </p:blipFill>
        <p:spPr bwMode="auto">
          <a:xfrm>
            <a:off x="265813" y="2126511"/>
            <a:ext cx="2477386" cy="442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L:\PPP_presentations_posters_papers\2013_07 - MSK_seminar\assembly\P10401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036" y="1028847"/>
            <a:ext cx="6035040" cy="452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07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barbanot\Desktop\Captu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49" y="840803"/>
            <a:ext cx="9046451" cy="560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Let‘s</a:t>
            </a:r>
            <a:r>
              <a:rPr lang="de-DE" dirty="0"/>
              <a:t> </a:t>
            </a:r>
            <a:r>
              <a:rPr lang="de-DE" dirty="0" err="1"/>
              <a:t>see</a:t>
            </a:r>
            <a:r>
              <a:rPr lang="de-DE" dirty="0"/>
              <a:t> a </a:t>
            </a:r>
            <a:r>
              <a:rPr lang="de-DE" dirty="0" err="1"/>
              <a:t>bit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inside</a:t>
            </a:r>
            <a:r>
              <a:rPr lang="de-DE" dirty="0"/>
              <a:t>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352" y="903474"/>
            <a:ext cx="2598848" cy="470180"/>
          </a:xfrm>
        </p:spPr>
        <p:txBody>
          <a:bodyPr/>
          <a:lstStyle/>
          <a:p>
            <a:pPr marL="0" indent="0">
              <a:buNone/>
            </a:pPr>
            <a:r>
              <a:rPr lang="de-DE" sz="1600" b="1" dirty="0" smtClean="0"/>
              <a:t>Thermal </a:t>
            </a:r>
            <a:r>
              <a:rPr lang="de-DE" sz="1600" b="1" dirty="0" err="1" smtClean="0"/>
              <a:t>shields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10379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44352" y="839675"/>
            <a:ext cx="3927918" cy="1201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Arial Black" pitchFamily="34" charset="0"/>
              <a:buNone/>
            </a:pPr>
            <a:r>
              <a:rPr lang="de-DE" sz="1600" b="1" dirty="0" smtClean="0"/>
              <a:t>Cross </a:t>
            </a:r>
            <a:r>
              <a:rPr lang="de-DE" sz="1600" b="1" dirty="0" err="1" smtClean="0"/>
              <a:t>section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of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the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piping</a:t>
            </a:r>
            <a:endParaRPr lang="en-GB" sz="16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Let‘s</a:t>
            </a:r>
            <a:r>
              <a:rPr lang="de-DE" dirty="0" smtClean="0"/>
              <a:t> </a:t>
            </a:r>
            <a:r>
              <a:rPr lang="de-DE" dirty="0" err="1" smtClean="0"/>
              <a:t>see</a:t>
            </a:r>
            <a:r>
              <a:rPr lang="de-DE" dirty="0" smtClean="0"/>
              <a:t> a </a:t>
            </a:r>
            <a:r>
              <a:rPr lang="de-DE" dirty="0" err="1" smtClean="0"/>
              <a:t>bit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inside</a:t>
            </a:r>
            <a:r>
              <a:rPr lang="de-DE" dirty="0" smtClean="0"/>
              <a:t>…</a:t>
            </a:r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87" y="1252684"/>
            <a:ext cx="7477125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0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Vibrations in the TTF cryomodule design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idx="1"/>
          </p:nvPr>
        </p:nvSpPr>
        <p:spPr>
          <a:xfrm>
            <a:off x="395287" y="1574066"/>
            <a:ext cx="7234237" cy="5010249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TTF based accelerators @ DESY</a:t>
            </a:r>
          </a:p>
          <a:p>
            <a:r>
              <a:rPr lang="en-US" dirty="0" smtClean="0"/>
              <a:t>FLASH (7 cryomodules, different design stages)</a:t>
            </a:r>
          </a:p>
          <a:p>
            <a:r>
              <a:rPr lang="en-US" dirty="0" smtClean="0"/>
              <a:t>XFEL (97 cryomodules, final “evolution” of the TTF design)</a:t>
            </a:r>
          </a:p>
          <a:p>
            <a:pPr marL="0" indent="0">
              <a:buNone/>
            </a:pPr>
            <a:r>
              <a:rPr lang="en-US" b="1" dirty="0" smtClean="0"/>
              <a:t>Impact of vibrations</a:t>
            </a:r>
          </a:p>
          <a:p>
            <a:r>
              <a:rPr lang="en-US" dirty="0" smtClean="0"/>
              <a:t>Not a primary issue for the RF control</a:t>
            </a:r>
          </a:p>
          <a:p>
            <a:pPr lvl="1"/>
            <a:r>
              <a:rPr lang="en-US" dirty="0" smtClean="0"/>
              <a:t>Pulsed machine, main detuning effect from Lorenz Force</a:t>
            </a:r>
          </a:p>
          <a:p>
            <a:r>
              <a:rPr lang="en-US" dirty="0" smtClean="0"/>
              <a:t>At the early stage of the design (first FLASH modules)</a:t>
            </a:r>
          </a:p>
          <a:p>
            <a:pPr lvl="1"/>
            <a:r>
              <a:rPr lang="en-US" dirty="0" smtClean="0"/>
              <a:t>Stability concerns at the quadrupole -&gt; possible alignment issue</a:t>
            </a:r>
          </a:p>
          <a:p>
            <a:pPr lvl="1"/>
            <a:r>
              <a:rPr lang="en-US" dirty="0" smtClean="0"/>
              <a:t>Possible effect of </a:t>
            </a:r>
            <a:r>
              <a:rPr lang="en-US" dirty="0" err="1" smtClean="0"/>
              <a:t>cryo</a:t>
            </a:r>
            <a:r>
              <a:rPr lang="en-US" dirty="0" smtClean="0"/>
              <a:t>-operation conditions</a:t>
            </a:r>
          </a:p>
          <a:p>
            <a:r>
              <a:rPr lang="en-US" dirty="0" smtClean="0"/>
              <a:t>For the XFEL 1.3 km machine</a:t>
            </a:r>
          </a:p>
          <a:p>
            <a:pPr lvl="1"/>
            <a:r>
              <a:rPr lang="en-US" dirty="0" smtClean="0"/>
              <a:t>Concerns on the stability of the new hanging supports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3399"/>
                </a:solidFill>
                <a:sym typeface="Wingdings" panose="05000000000000000000" pitchFamily="2" charset="2"/>
              </a:rPr>
              <a:t></a:t>
            </a:r>
            <a:r>
              <a:rPr lang="en-US" dirty="0" smtClean="0">
                <a:solidFill>
                  <a:srgbClr val="FF3399"/>
                </a:solidFill>
              </a:rPr>
              <a:t> see Serena later today 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 Mechanical Perspective - TTF XFEL Cryomodule Design | Kay Jensch, 25 Oct. 2018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Where did we cross them?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698" y1="60980" x2="7698" y2="60980"/>
                        <a14:foregroundMark x1="5084" y1="74592" x2="5084" y2="74592"/>
                        <a14:foregroundMark x1="7407" y1="74410" x2="7407" y2="74410"/>
                        <a14:foregroundMark x1="16848" y1="71506" x2="16848" y2="71506"/>
                        <a14:foregroundMark x1="8279" y1="58984" x2="8279" y2="58984"/>
                        <a14:foregroundMark x1="8569" y1="57713" x2="8569" y2="57713"/>
                        <a14:foregroundMark x1="33624" y1="53721" x2="33624" y2="53721"/>
                        <a14:foregroundMark x1="50182" y1="37024" x2="50182" y2="37024"/>
                        <a14:foregroundMark x1="59913" y1="56987" x2="59913" y2="56987"/>
                        <a14:foregroundMark x1="46333" y1="65336" x2="46333" y2="65336"/>
                        <a14:foregroundMark x1="31009" y1="78040" x2="31009" y2="78040"/>
                        <a14:foregroundMark x1="84459" y1="39201" x2="84459" y2="39201"/>
                        <a14:foregroundMark x1="93827" y1="19419" x2="93827" y2="19419"/>
                        <a14:foregroundMark x1="92883" y1="17786" x2="92883" y2="177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388" y="372700"/>
            <a:ext cx="4406080" cy="1763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299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Main sources of vibrations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892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sources of vibrations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Environment</a:t>
            </a:r>
          </a:p>
          <a:p>
            <a:r>
              <a:rPr lang="en-US" dirty="0" smtClean="0"/>
              <a:t>Ground vibrations</a:t>
            </a:r>
          </a:p>
          <a:p>
            <a:r>
              <a:rPr lang="en-US" dirty="0" smtClean="0"/>
              <a:t>Surroundings -&gt; highways, traffic, construction sites,…. </a:t>
            </a:r>
          </a:p>
          <a:p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Mechanical </a:t>
            </a:r>
            <a:r>
              <a:rPr lang="en-US" b="1" dirty="0"/>
              <a:t>design</a:t>
            </a:r>
          </a:p>
          <a:p>
            <a:r>
              <a:rPr lang="en-US" dirty="0"/>
              <a:t>Resonances of subcomponents</a:t>
            </a:r>
          </a:p>
          <a:p>
            <a:r>
              <a:rPr lang="en-US" dirty="0"/>
              <a:t>Support system</a:t>
            </a:r>
          </a:p>
          <a:p>
            <a:r>
              <a:rPr lang="en-US" dirty="0" smtClean="0"/>
              <a:t>Connections </a:t>
            </a:r>
            <a:r>
              <a:rPr lang="en-US" dirty="0"/>
              <a:t>to the environment</a:t>
            </a:r>
          </a:p>
          <a:p>
            <a:pPr marL="0" indent="0">
              <a:spcAft>
                <a:spcPts val="0"/>
              </a:spcAft>
              <a:buNone/>
            </a:pPr>
            <a:endParaRPr lang="en-US" b="1" dirty="0" smtClean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 Mechanical Perspective - TTF XFEL Cryomodule Design | Kay Jensch, 25 Oct. 2018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dirty="0"/>
              <a:t>an </a:t>
            </a:r>
            <a:r>
              <a:rPr lang="en-US" dirty="0" smtClean="0"/>
              <a:t>accelerator environment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4"/>
          </p:nvPr>
        </p:nvSpPr>
        <p:spPr>
          <a:xfrm>
            <a:off x="5067300" y="1406426"/>
            <a:ext cx="3692686" cy="5010249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Cryogenics</a:t>
            </a:r>
          </a:p>
          <a:p>
            <a:r>
              <a:rPr lang="en-US" dirty="0"/>
              <a:t>Valves</a:t>
            </a:r>
          </a:p>
          <a:p>
            <a:r>
              <a:rPr lang="en-US" dirty="0" err="1"/>
              <a:t>Cryoplants</a:t>
            </a:r>
            <a:endParaRPr lang="en-US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Vacuum</a:t>
            </a:r>
            <a:endParaRPr lang="en-US" b="1" dirty="0"/>
          </a:p>
          <a:p>
            <a:r>
              <a:rPr lang="en-US" dirty="0"/>
              <a:t>Pumps</a:t>
            </a:r>
          </a:p>
          <a:p>
            <a:r>
              <a:rPr lang="en-US" dirty="0"/>
              <a:t>Clean rooms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RF sources</a:t>
            </a:r>
          </a:p>
          <a:p>
            <a:r>
              <a:rPr lang="en-US" dirty="0" smtClean="0"/>
              <a:t>Cooling system</a:t>
            </a:r>
            <a:endParaRPr lang="en-US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994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Environment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181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environment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idx="1"/>
          </p:nvPr>
        </p:nvSpPr>
        <p:spPr>
          <a:xfrm>
            <a:off x="395287" y="1406427"/>
            <a:ext cx="8567738" cy="479434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Ground vibration</a:t>
            </a:r>
          </a:p>
          <a:p>
            <a:r>
              <a:rPr lang="en-US" dirty="0" smtClean="0"/>
              <a:t>Can’t be change, once the site is chosen</a:t>
            </a:r>
          </a:p>
          <a:p>
            <a:r>
              <a:rPr lang="en-US" dirty="0" smtClean="0"/>
              <a:t>Not constant, mainly daily fluctuations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Surroundings and occasional events</a:t>
            </a:r>
          </a:p>
          <a:p>
            <a:r>
              <a:rPr lang="en-US" dirty="0"/>
              <a:t>Highways, railroads, big </a:t>
            </a:r>
            <a:r>
              <a:rPr lang="en-US" dirty="0" smtClean="0"/>
              <a:t>cities, constructions</a:t>
            </a:r>
            <a:endParaRPr lang="en-US" dirty="0"/>
          </a:p>
          <a:p>
            <a:r>
              <a:rPr lang="en-US" dirty="0" smtClean="0"/>
              <a:t>Earthquakes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/>
              <a:t>Mitigation possible?</a:t>
            </a:r>
          </a:p>
          <a:p>
            <a:r>
              <a:rPr lang="en-US" b="1" dirty="0" smtClean="0"/>
              <a:t>E.g. LCLS and ILC (Japan) build on one tectonic plate</a:t>
            </a:r>
            <a:endParaRPr lang="en-US" b="1" dirty="0"/>
          </a:p>
          <a:p>
            <a:pPr marL="0" indent="0">
              <a:buNone/>
            </a:pPr>
            <a:endParaRPr lang="en-US" dirty="0" smtClean="0"/>
          </a:p>
          <a:p>
            <a:endParaRPr lang="en-US" b="1" dirty="0" smtClean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 Mechanical Perspective - TTF XFEL Cryomodule Design | Kay Jensch, 25 Oct. 2018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From the vibration point of view</a:t>
            </a:r>
            <a:endParaRPr lang="en-US" dirty="0"/>
          </a:p>
        </p:txBody>
      </p:sp>
      <p:pic>
        <p:nvPicPr>
          <p:cNvPr id="1026" name="Picture 2" descr="C:\Users\barbanot\Desktop\XFEL_groun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5" y="615785"/>
            <a:ext cx="3676650" cy="235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arbanot\Desktop\DESY_N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714" y="3209925"/>
            <a:ext cx="3625211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47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DESY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xmlns="" name="DESY_PowerPoint_4x3_en" id="{3CF89BDB-0659-E849-8D13-D70D8CFA5BCD}" vid="{CC185F4F-326D-3949-A293-BD8B2AFA8F49}"/>
    </a:ext>
  </a:ext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0</TotalTime>
  <Words>1506</Words>
  <Application>Microsoft Office PowerPoint</Application>
  <PresentationFormat>Bildschirmpräsentation (4:3)</PresentationFormat>
  <Paragraphs>352</Paragraphs>
  <Slides>42</Slides>
  <Notes>10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42</vt:i4>
      </vt:variant>
    </vt:vector>
  </HeadingPairs>
  <TitlesOfParts>
    <vt:vector size="43" baseType="lpstr">
      <vt:lpstr>Theme1</vt:lpstr>
      <vt:lpstr>Microphonics and Resonance Control from the Cryo-Mechanical Perspective</vt:lpstr>
      <vt:lpstr>Summary</vt:lpstr>
      <vt:lpstr>Introduction</vt:lpstr>
      <vt:lpstr>Microphonics or vibrations?</vt:lpstr>
      <vt:lpstr>Vibrations in the TTF cryomodule design</vt:lpstr>
      <vt:lpstr>Main sources of vibrations</vt:lpstr>
      <vt:lpstr>Main sources of vibrations</vt:lpstr>
      <vt:lpstr>Environment</vt:lpstr>
      <vt:lpstr>The environment</vt:lpstr>
      <vt:lpstr>Examples</vt:lpstr>
      <vt:lpstr>Mechanical design</vt:lpstr>
      <vt:lpstr>A foreword: why do we need cryomodules?</vt:lpstr>
      <vt:lpstr>1. Mechanical design</vt:lpstr>
      <vt:lpstr>1. Support of the cavity string</vt:lpstr>
      <vt:lpstr>2. Support of the cavity string</vt:lpstr>
      <vt:lpstr>Examples: supports</vt:lpstr>
      <vt:lpstr>Examples: subcomponents</vt:lpstr>
      <vt:lpstr>Cryogenics</vt:lpstr>
      <vt:lpstr>The XFEL cryogenic system</vt:lpstr>
      <vt:lpstr>2K princip of XFEL</vt:lpstr>
      <vt:lpstr>2K-He for one cold string</vt:lpstr>
      <vt:lpstr>Main cryogenic components</vt:lpstr>
      <vt:lpstr>Vacuum</vt:lpstr>
      <vt:lpstr>Main vacuum components</vt:lpstr>
      <vt:lpstr>Examples</vt:lpstr>
      <vt:lpstr>RF cooling</vt:lpstr>
      <vt:lpstr>Main RF cooling components</vt:lpstr>
      <vt:lpstr>Examples</vt:lpstr>
      <vt:lpstr>Conclusions</vt:lpstr>
      <vt:lpstr>Conclusions</vt:lpstr>
      <vt:lpstr>Thank you  </vt:lpstr>
      <vt:lpstr>PowerPoint-Präsentation</vt:lpstr>
      <vt:lpstr>Backup Slides</vt:lpstr>
      <vt:lpstr>2. Guarantee string alignment (1/2)</vt:lpstr>
      <vt:lpstr>2. Guarantee string alignment (2/2)</vt:lpstr>
      <vt:lpstr>4. Thermally isolate the cavity string</vt:lpstr>
      <vt:lpstr>Inside a cryomodule</vt:lpstr>
      <vt:lpstr>Let‘s see a bit more inside…</vt:lpstr>
      <vt:lpstr>Let‘s see a bit more inside…</vt:lpstr>
      <vt:lpstr>Let‘s see a bit more inside…</vt:lpstr>
      <vt:lpstr>Let‘s see a bit more inside…</vt:lpstr>
      <vt:lpstr>Let‘s see a bit more inside…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cryomodule history: from a set of single pieces to the final installation</dc:title>
  <dc:creator>Barbanot</dc:creator>
  <cp:lastModifiedBy>Jensch, Kay</cp:lastModifiedBy>
  <cp:revision>145</cp:revision>
  <dcterms:created xsi:type="dcterms:W3CDTF">2013-06-26T14:52:09Z</dcterms:created>
  <dcterms:modified xsi:type="dcterms:W3CDTF">2018-10-23T13:49:26Z</dcterms:modified>
</cp:coreProperties>
</file>