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67" r:id="rId2"/>
    <p:sldId id="266" r:id="rId3"/>
    <p:sldId id="277" r:id="rId4"/>
    <p:sldId id="263" r:id="rId5"/>
    <p:sldId id="304" r:id="rId6"/>
    <p:sldId id="279" r:id="rId7"/>
    <p:sldId id="281" r:id="rId8"/>
    <p:sldId id="282" r:id="rId9"/>
    <p:sldId id="290" r:id="rId10"/>
    <p:sldId id="285" r:id="rId11"/>
    <p:sldId id="295" r:id="rId12"/>
    <p:sldId id="283" r:id="rId13"/>
    <p:sldId id="287" r:id="rId14"/>
    <p:sldId id="300" r:id="rId15"/>
    <p:sldId id="308" r:id="rId16"/>
    <p:sldId id="309" r:id="rId17"/>
    <p:sldId id="298" r:id="rId18"/>
    <p:sldId id="299" r:id="rId19"/>
    <p:sldId id="288" r:id="rId20"/>
    <p:sldId id="289" r:id="rId21"/>
    <p:sldId id="307" r:id="rId22"/>
    <p:sldId id="301" r:id="rId23"/>
    <p:sldId id="305" r:id="rId24"/>
    <p:sldId id="276" r:id="rId25"/>
    <p:sldId id="278" r:id="rId26"/>
  </p:sldIdLst>
  <p:sldSz cx="12192000" cy="6858000"/>
  <p:notesSz cx="22579013" cy="124983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4641" autoAdjust="0"/>
  </p:normalViewPr>
  <p:slideViewPr>
    <p:cSldViewPr showGuides="1">
      <p:cViewPr>
        <p:scale>
          <a:sx n="98" d="100"/>
          <a:sy n="98" d="100"/>
        </p:scale>
        <p:origin x="-1038" y="-624"/>
      </p:cViewPr>
      <p:guideLst>
        <p:guide orient="horz" pos="913"/>
        <p:guide pos="257"/>
      </p:guideLst>
    </p:cSldViewPr>
  </p:slideViewPr>
  <p:outlineViewPr>
    <p:cViewPr>
      <p:scale>
        <a:sx n="33" d="100"/>
        <a:sy n="33" d="100"/>
      </p:scale>
      <p:origin x="0" y="86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3939"/>
        <p:guide pos="71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9784240" cy="627091"/>
          </a:xfrm>
          <a:prstGeom prst="rect">
            <a:avLst/>
          </a:prstGeom>
        </p:spPr>
        <p:txBody>
          <a:bodyPr vert="horz" lIns="200417" tIns="100206" rIns="200417" bIns="100206" rtlCol="0"/>
          <a:lstStyle>
            <a:lvl1pPr algn="l">
              <a:defRPr sz="26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12789556" y="0"/>
            <a:ext cx="9784240" cy="627091"/>
          </a:xfrm>
          <a:prstGeom prst="rect">
            <a:avLst/>
          </a:prstGeom>
        </p:spPr>
        <p:txBody>
          <a:bodyPr vert="horz" lIns="200417" tIns="100206" rIns="200417" bIns="100206" rtlCol="0"/>
          <a:lstStyle>
            <a:lvl1pPr algn="r">
              <a:defRPr sz="2600"/>
            </a:lvl1pPr>
          </a:lstStyle>
          <a:p>
            <a:fld id="{FC75E6C4-5F43-4FF9-96D4-21B8157BE639}" type="datetimeFigureOut">
              <a:rPr lang="de-DE" smtClean="0"/>
              <a:pPr/>
              <a:t>23.10.2018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11871301"/>
            <a:ext cx="9784240" cy="627091"/>
          </a:xfrm>
          <a:prstGeom prst="rect">
            <a:avLst/>
          </a:prstGeom>
        </p:spPr>
        <p:txBody>
          <a:bodyPr vert="horz" lIns="200417" tIns="100206" rIns="200417" bIns="100206" rtlCol="0" anchor="b"/>
          <a:lstStyle>
            <a:lvl1pPr algn="l">
              <a:defRPr sz="26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12789556" y="11871301"/>
            <a:ext cx="9784240" cy="627091"/>
          </a:xfrm>
          <a:prstGeom prst="rect">
            <a:avLst/>
          </a:prstGeom>
        </p:spPr>
        <p:txBody>
          <a:bodyPr vert="horz" lIns="200417" tIns="100206" rIns="200417" bIns="100206" rtlCol="0" anchor="b"/>
          <a:lstStyle>
            <a:lvl1pPr algn="r">
              <a:defRPr sz="2600"/>
            </a:lvl1pPr>
          </a:lstStyle>
          <a:p>
            <a:fld id="{53E8B182-0F75-451D-B88B-ABD1C205B43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9784240" cy="627091"/>
          </a:xfrm>
          <a:prstGeom prst="rect">
            <a:avLst/>
          </a:prstGeom>
        </p:spPr>
        <p:txBody>
          <a:bodyPr vert="horz" lIns="200417" tIns="100206" rIns="200417" bIns="100206" rtlCol="0"/>
          <a:lstStyle>
            <a:lvl1pPr algn="l">
              <a:defRPr sz="26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12789556" y="0"/>
            <a:ext cx="9784240" cy="627091"/>
          </a:xfrm>
          <a:prstGeom prst="rect">
            <a:avLst/>
          </a:prstGeom>
        </p:spPr>
        <p:txBody>
          <a:bodyPr vert="horz" lIns="200417" tIns="100206" rIns="200417" bIns="100206" rtlCol="0"/>
          <a:lstStyle>
            <a:lvl1pPr algn="r">
              <a:defRPr sz="2600"/>
            </a:lvl1pPr>
          </a:lstStyle>
          <a:p>
            <a:fld id="{801BD367-6A7A-405A-BFB1-15817186491F}" type="datetimeFigureOut">
              <a:rPr lang="de-DE" smtClean="0"/>
              <a:pPr/>
              <a:t>23.10.2018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539038" y="1562100"/>
            <a:ext cx="7500937" cy="4219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200417" tIns="100206" rIns="200417" bIns="10020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2257902" y="6014852"/>
            <a:ext cx="18063210" cy="5647635"/>
          </a:xfrm>
          <a:prstGeom prst="rect">
            <a:avLst/>
          </a:prstGeom>
        </p:spPr>
        <p:txBody>
          <a:bodyPr vert="horz" lIns="200417" tIns="100206" rIns="200417" bIns="100206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1871301"/>
            <a:ext cx="9784240" cy="627091"/>
          </a:xfrm>
          <a:prstGeom prst="rect">
            <a:avLst/>
          </a:prstGeom>
        </p:spPr>
        <p:txBody>
          <a:bodyPr vert="horz" lIns="200417" tIns="100206" rIns="200417" bIns="100206" rtlCol="0" anchor="b"/>
          <a:lstStyle>
            <a:lvl1pPr algn="l">
              <a:defRPr sz="26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2789556" y="11871301"/>
            <a:ext cx="9784240" cy="627091"/>
          </a:xfrm>
          <a:prstGeom prst="rect">
            <a:avLst/>
          </a:prstGeom>
        </p:spPr>
        <p:txBody>
          <a:bodyPr vert="horz" lIns="200417" tIns="100206" rIns="200417" bIns="100206" rtlCol="0" anchor="b"/>
          <a:lstStyle>
            <a:lvl1pPr algn="r">
              <a:defRPr sz="2600"/>
            </a:lvl1pPr>
          </a:lstStyle>
          <a:p>
            <a:fld id="{BE7B5255-5329-45F9-87F3-A2F9FB4734D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619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539038" y="1562100"/>
            <a:ext cx="7500937" cy="4219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539038" y="1562100"/>
            <a:ext cx="7500937" cy="4219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539038" y="1562100"/>
            <a:ext cx="7500937" cy="4219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539038" y="1562100"/>
            <a:ext cx="7500937" cy="4219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539038" y="1562100"/>
            <a:ext cx="7500937" cy="4219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539038" y="1562100"/>
            <a:ext cx="7500937" cy="4219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539038" y="1562100"/>
            <a:ext cx="7500937" cy="4219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539038" y="1562100"/>
            <a:ext cx="7500937" cy="4219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539038" y="1562100"/>
            <a:ext cx="7500937" cy="4219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539038" y="1562100"/>
            <a:ext cx="7500937" cy="4219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539038" y="1562100"/>
            <a:ext cx="7500937" cy="4219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539038" y="1562100"/>
            <a:ext cx="7500937" cy="4219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Vibration studies on TTF cryomodules | Serena Barbanotti, 25th October 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Vibration studies on TTF cryomodules | Serena Barbanotti, 25th October 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Vibration studies on TTF cryomodules | Serena Barbanotti, 25th October 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xmlns="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xmlns="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Vibration studies on TTF cryomodules | Serena Barbanotti, 25th October 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Vibration studies on TTF cryomodules | Serena Barbanotti, 25th October 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Vibration studies on TTF cryomodules | Serena Barbanotti, 25th October 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Vibration studies on TTF cryomodules | Serena Barbanotti, 25th October 2018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Vibration studies on TTF cryomodules | Serena Barbanotti, 25th October 2018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xmlns="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Vibration studies on TTF cryomodules | Serena Barbanotti, 25th October 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Vibration studies on TTF cryomodules | Serena Barbanotti, 25th October 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Vibration studies on TTF cryomodules | Serena Barbanotti, 25th October 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Vibration studies on TTF cryomodules | Serena Barbanotti, 25th October 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Vibration studies on TTF cryomodules | Serena Barbanotti, 25th October 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| Vibration studies on TTF cryomodules | Serena Barbanotti, 25th October 2018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Vibration studies on</a:t>
            </a:r>
            <a:br>
              <a:rPr lang="en-US" dirty="0"/>
            </a:br>
            <a:r>
              <a:rPr lang="en-US" dirty="0" smtClean="0"/>
              <a:t>TTF-like </a:t>
            </a:r>
            <a:r>
              <a:rPr lang="en-US" dirty="0"/>
              <a:t>cryomodules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summary of the work done so far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1084820"/>
          </a:xfrm>
        </p:spPr>
        <p:txBody>
          <a:bodyPr/>
          <a:lstStyle/>
          <a:p>
            <a:r>
              <a:rPr lang="en-US" dirty="0"/>
              <a:t>Serena Barbanotti</a:t>
            </a:r>
          </a:p>
          <a:p>
            <a:r>
              <a:rPr lang="en-US" dirty="0"/>
              <a:t>Second Cryomodule </a:t>
            </a:r>
            <a:r>
              <a:rPr lang="en-US" dirty="0" err="1"/>
              <a:t>Microphonics</a:t>
            </a:r>
            <a:r>
              <a:rPr lang="en-US" dirty="0"/>
              <a:t> and Resonance Control Workshop</a:t>
            </a:r>
          </a:p>
          <a:p>
            <a:r>
              <a:rPr lang="en-US" dirty="0"/>
              <a:t>New York City, </a:t>
            </a:r>
            <a:r>
              <a:rPr lang="en-US" dirty="0" smtClean="0"/>
              <a:t>25 </a:t>
            </a:r>
            <a:r>
              <a:rPr lang="en-US" dirty="0"/>
              <a:t>October </a:t>
            </a:r>
            <a:r>
              <a:rPr lang="en-US" dirty="0" smtClean="0"/>
              <a:t>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Vibration measurements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 XFEL cryomodules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18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Vibration measurements on cryomodules in the AMTF hall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407988" y="1406427"/>
            <a:ext cx="10869612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Test plan</a:t>
            </a:r>
          </a:p>
          <a:p>
            <a:r>
              <a:rPr lang="en-US" dirty="0" smtClean="0"/>
              <a:t>Cryomodules installed on the horizontal test stand XATB3</a:t>
            </a:r>
          </a:p>
          <a:p>
            <a:r>
              <a:rPr lang="en-US" dirty="0" smtClean="0"/>
              <a:t>Measurement with geophones at one position on the vessel, longitudinal and vertical direction</a:t>
            </a:r>
          </a:p>
          <a:p>
            <a:r>
              <a:rPr lang="en-US" dirty="0" smtClean="0"/>
              <a:t>Parallel measurement with the piezo sensors</a:t>
            </a:r>
          </a:p>
          <a:p>
            <a:r>
              <a:rPr lang="en-US" dirty="0" smtClean="0"/>
              <a:t>Measurement with and without RF</a:t>
            </a:r>
          </a:p>
          <a:p>
            <a:r>
              <a:rPr lang="en-US" dirty="0" smtClean="0"/>
              <a:t>Cold measurements</a:t>
            </a:r>
          </a:p>
          <a:p>
            <a:r>
              <a:rPr lang="en-US" dirty="0" smtClean="0"/>
              <a:t>Equipment used: 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 err="1" smtClean="0"/>
              <a:t>Endevco</a:t>
            </a:r>
            <a:r>
              <a:rPr lang="en-US" dirty="0" smtClean="0"/>
              <a:t> 7703A-1000 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 err="1" smtClean="0"/>
              <a:t>DeltaShear</a:t>
            </a:r>
            <a:r>
              <a:rPr lang="en-US" dirty="0" smtClean="0"/>
              <a:t> </a:t>
            </a:r>
            <a:r>
              <a:rPr lang="en-US" dirty="0" err="1" smtClean="0"/>
              <a:t>Uni</a:t>
            </a:r>
            <a:r>
              <a:rPr lang="en-US" dirty="0" smtClean="0"/>
              <a:t>-Gain </a:t>
            </a:r>
            <a:r>
              <a:rPr lang="en-US" dirty="0"/>
              <a:t>Type </a:t>
            </a:r>
            <a:r>
              <a:rPr lang="en-US" dirty="0" smtClean="0"/>
              <a:t>4379 </a:t>
            </a:r>
          </a:p>
          <a:p>
            <a:endParaRPr lang="en-US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Vibration studies on TTF cryomodules | Serena Barbanotti, 25th October 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2014 - Internship M. </a:t>
            </a:r>
            <a:r>
              <a:rPr lang="en-US" dirty="0" err="1" smtClean="0"/>
              <a:t>Ajerrar</a:t>
            </a:r>
            <a:r>
              <a:rPr lang="en-US" dirty="0" smtClean="0"/>
              <a:t>, MSK Group (further information: J. </a:t>
            </a:r>
            <a:r>
              <a:rPr lang="en-US" dirty="0" err="1" smtClean="0"/>
              <a:t>Branlard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098" name="Picture 2" descr="S:\user\groups\mpy\4all\public\XFEL Pictures\20150605_AMTF\images\large\20150605-MKX_0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4857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73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Vibration measurements on cryomodules in the AMTF hall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407988" y="1406427"/>
            <a:ext cx="11403012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Results and conclusions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Measurements on </a:t>
            </a:r>
            <a:r>
              <a:rPr lang="en-US" dirty="0"/>
              <a:t>the cryomodule XM5 in the test stand </a:t>
            </a:r>
            <a:r>
              <a:rPr lang="en-US" dirty="0" smtClean="0"/>
              <a:t>3 showed:</a:t>
            </a:r>
            <a:endParaRPr lang="en-US" dirty="0"/>
          </a:p>
          <a:p>
            <a:pPr lvl="1">
              <a:buNone/>
            </a:pPr>
            <a:r>
              <a:rPr lang="en-US" b="1" dirty="0">
                <a:solidFill>
                  <a:schemeClr val="accent1"/>
                </a:solidFill>
              </a:rPr>
              <a:t>	Higher sensitivity </a:t>
            </a:r>
            <a:r>
              <a:rPr lang="en-US" dirty="0"/>
              <a:t>to vibration in </a:t>
            </a:r>
            <a:r>
              <a:rPr lang="en-US" b="1" dirty="0">
                <a:solidFill>
                  <a:schemeClr val="accent1"/>
                </a:solidFill>
              </a:rPr>
              <a:t>the longitudinal direction </a:t>
            </a:r>
            <a:r>
              <a:rPr lang="en-US" dirty="0"/>
              <a:t>(maybe depending on the test stand set </a:t>
            </a:r>
            <a:r>
              <a:rPr lang="en-US" dirty="0" smtClean="0"/>
              <a:t>up)</a:t>
            </a:r>
          </a:p>
          <a:p>
            <a:pPr lvl="1">
              <a:buNone/>
            </a:pPr>
            <a:r>
              <a:rPr lang="en-US" b="1" dirty="0">
                <a:solidFill>
                  <a:schemeClr val="accent1"/>
                </a:solidFill>
              </a:rPr>
              <a:t>	</a:t>
            </a:r>
            <a:r>
              <a:rPr lang="en-US" b="1" dirty="0" smtClean="0">
                <a:solidFill>
                  <a:schemeClr val="accent1"/>
                </a:solidFill>
              </a:rPr>
              <a:t>Main vibration contribution </a:t>
            </a:r>
            <a:r>
              <a:rPr lang="en-US" dirty="0" smtClean="0"/>
              <a:t>comes from 10 Hz </a:t>
            </a:r>
            <a:r>
              <a:rPr lang="en-US" b="1" dirty="0" smtClean="0">
                <a:solidFill>
                  <a:schemeClr val="accent1"/>
                </a:solidFill>
              </a:rPr>
              <a:t>RF repetition rate </a:t>
            </a:r>
            <a:r>
              <a:rPr lang="en-US" dirty="0" smtClean="0"/>
              <a:t>(Klystron farther away than in the tunnel).</a:t>
            </a:r>
          </a:p>
          <a:p>
            <a:pPr lvl="1">
              <a:buNone/>
            </a:pPr>
            <a:r>
              <a:rPr lang="en-US" dirty="0"/>
              <a:t>	</a:t>
            </a:r>
            <a:r>
              <a:rPr lang="en-US" dirty="0" smtClean="0"/>
              <a:t>Observed </a:t>
            </a:r>
            <a:r>
              <a:rPr lang="en-US" b="1" dirty="0" smtClean="0">
                <a:solidFill>
                  <a:schemeClr val="accent1"/>
                </a:solidFill>
              </a:rPr>
              <a:t>frequencies at 10.5 </a:t>
            </a:r>
            <a:r>
              <a:rPr lang="en-US" b="1" dirty="0">
                <a:solidFill>
                  <a:schemeClr val="accent1"/>
                </a:solidFill>
              </a:rPr>
              <a:t>Hz and 15 </a:t>
            </a:r>
            <a:r>
              <a:rPr lang="en-US" b="1" dirty="0" smtClean="0">
                <a:solidFill>
                  <a:schemeClr val="accent1"/>
                </a:solidFill>
              </a:rPr>
              <a:t>Hz,  </a:t>
            </a:r>
            <a:r>
              <a:rPr lang="en-US" dirty="0" smtClean="0"/>
              <a:t>might come from </a:t>
            </a:r>
            <a:r>
              <a:rPr lang="en-US" b="1" dirty="0" smtClean="0">
                <a:solidFill>
                  <a:schemeClr val="accent1"/>
                </a:solidFill>
              </a:rPr>
              <a:t>modes </a:t>
            </a:r>
            <a:r>
              <a:rPr lang="en-US" b="1" dirty="0">
                <a:solidFill>
                  <a:schemeClr val="accent1"/>
                </a:solidFill>
              </a:rPr>
              <a:t>of the vacuum vessel </a:t>
            </a:r>
            <a:r>
              <a:rPr lang="en-US" dirty="0"/>
              <a:t>on its support </a:t>
            </a:r>
            <a:r>
              <a:rPr lang="en-US" dirty="0" smtClean="0"/>
              <a:t>system.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 smtClean="0"/>
              <a:t>Measurements on XM8 confirm the </a:t>
            </a:r>
            <a:r>
              <a:rPr lang="en-US" b="1" dirty="0" smtClean="0">
                <a:solidFill>
                  <a:schemeClr val="accent1"/>
                </a:solidFill>
              </a:rPr>
              <a:t>vacuum pumps </a:t>
            </a:r>
            <a:r>
              <a:rPr lang="en-US" dirty="0" smtClean="0"/>
              <a:t>as source of </a:t>
            </a:r>
            <a:r>
              <a:rPr lang="en-US" b="1" dirty="0" smtClean="0">
                <a:solidFill>
                  <a:schemeClr val="accent1"/>
                </a:solidFill>
              </a:rPr>
              <a:t>vibration around 50 Hz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Some measurements on </a:t>
            </a:r>
            <a:r>
              <a:rPr lang="en-US" dirty="0"/>
              <a:t>the </a:t>
            </a:r>
            <a:r>
              <a:rPr lang="en-US" dirty="0" smtClean="0"/>
              <a:t>cavities (piezo), but difficult to compare</a:t>
            </a:r>
            <a:endParaRPr lang="en-US" dirty="0"/>
          </a:p>
          <a:p>
            <a:r>
              <a:rPr lang="en-US" dirty="0" smtClean="0"/>
              <a:t>Fluctuations at the cooling system </a:t>
            </a:r>
            <a:r>
              <a:rPr lang="en-US" dirty="0"/>
              <a:t>of the klystron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modulator + klystron</a:t>
            </a:r>
            <a:r>
              <a:rPr lang="en-US" dirty="0" smtClean="0"/>
              <a:t>) might also affect the module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2"/>
                </a:solidFill>
              </a:rPr>
              <a:t/>
            </a:r>
            <a:br>
              <a:rPr lang="en-US" sz="2000" b="1" dirty="0" smtClean="0">
                <a:solidFill>
                  <a:schemeClr val="accent2"/>
                </a:solidFill>
              </a:rPr>
            </a:br>
            <a:r>
              <a:rPr lang="en-US" sz="2000" b="1" dirty="0">
                <a:solidFill>
                  <a:schemeClr val="accent2"/>
                </a:solidFill>
              </a:rPr>
              <a:t>	</a:t>
            </a:r>
            <a:r>
              <a:rPr lang="en-US" sz="2000" b="1" dirty="0" smtClean="0">
                <a:solidFill>
                  <a:schemeClr val="accent2"/>
                </a:solidFill>
              </a:rPr>
              <a:t>      </a:t>
            </a:r>
            <a:r>
              <a:rPr lang="en-US" sz="2000" b="1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en-US" sz="2000" b="1" dirty="0" smtClean="0">
                <a:solidFill>
                  <a:schemeClr val="accent2"/>
                </a:solidFill>
              </a:rPr>
              <a:t>Further studies recommended</a:t>
            </a:r>
            <a:endParaRPr lang="en-US" dirty="0" smtClean="0">
              <a:solidFill>
                <a:schemeClr val="accent2"/>
              </a:solidFill>
            </a:endParaRPr>
          </a:p>
          <a:p>
            <a:endParaRPr lang="en-US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Vibration studies on TTF cryomodules | Serena Barbanotti, 25th October 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2014 - Internship M. </a:t>
            </a:r>
            <a:r>
              <a:rPr lang="en-US" dirty="0" err="1" smtClean="0"/>
              <a:t>Ajerrar</a:t>
            </a:r>
            <a:r>
              <a:rPr lang="en-US" dirty="0" smtClean="0"/>
              <a:t>, </a:t>
            </a:r>
            <a:r>
              <a:rPr lang="en-US" dirty="0"/>
              <a:t>MSK Group (further information: J. </a:t>
            </a:r>
            <a:r>
              <a:rPr lang="en-US" dirty="0" err="1"/>
              <a:t>Branlard</a:t>
            </a:r>
            <a:r>
              <a:rPr lang="en-US" dirty="0"/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785507"/>
            <a:ext cx="4315544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49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piezo to measure vibrations on XFEL modules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407988" y="1406427"/>
            <a:ext cx="10488612" cy="415617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Why did we come to this idea?</a:t>
            </a:r>
          </a:p>
          <a:p>
            <a:r>
              <a:rPr lang="en-US" dirty="0" smtClean="0"/>
              <a:t>In 2017 we noticed pressure fluctuations in the 2.2 K forward pipe</a:t>
            </a:r>
            <a:br>
              <a:rPr lang="en-US" dirty="0" smtClean="0"/>
            </a:br>
            <a:r>
              <a:rPr lang="en-US" dirty="0" smtClean="0"/>
              <a:t>at the XFEL tunnel</a:t>
            </a:r>
          </a:p>
          <a:p>
            <a:pPr marL="361950" lvl="1" indent="0" defTabSz="622300">
              <a:buNone/>
            </a:pPr>
            <a:r>
              <a:rPr lang="en-US" dirty="0" smtClean="0"/>
              <a:t>	Frequency ~ 0.2 Hz</a:t>
            </a:r>
          </a:p>
          <a:p>
            <a:pPr marL="361950" lvl="1" indent="0" defTabSz="622300">
              <a:buNone/>
            </a:pPr>
            <a:r>
              <a:rPr lang="en-US" dirty="0"/>
              <a:t>	</a:t>
            </a:r>
            <a:r>
              <a:rPr lang="en-US" dirty="0" smtClean="0"/>
              <a:t>The pressure sensors are at the feed / end / string connection boxes </a:t>
            </a:r>
          </a:p>
          <a:p>
            <a:pPr marL="628650" lvl="2" indent="0">
              <a:buNone/>
            </a:pPr>
            <a:r>
              <a:rPr lang="en-US" dirty="0" smtClean="0"/>
              <a:t>	only 12 positions along the tunnel</a:t>
            </a:r>
          </a:p>
          <a:p>
            <a:pPr marL="628650" lvl="2" indent="0">
              <a:buNone/>
            </a:pPr>
            <a:r>
              <a:rPr lang="en-US" dirty="0" smtClean="0"/>
              <a:t>	not representative of the cavity status</a:t>
            </a:r>
          </a:p>
          <a:p>
            <a:pPr marL="361950" lvl="1" indent="0" defTabSz="622300">
              <a:buNone/>
            </a:pPr>
            <a:r>
              <a:rPr lang="en-US" dirty="0" smtClean="0"/>
              <a:t>	The pressure </a:t>
            </a:r>
            <a:r>
              <a:rPr lang="en-US" dirty="0"/>
              <a:t>values are not constantly recorded </a:t>
            </a:r>
            <a:r>
              <a:rPr lang="en-US" dirty="0" smtClean="0"/>
              <a:t>with high resolution -&gt; FFT data difficult to obtain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To better understand the situation and look closer to the cavities,</a:t>
            </a:r>
            <a:br>
              <a:rPr lang="en-US" dirty="0" smtClean="0"/>
            </a:br>
            <a:r>
              <a:rPr lang="en-US" dirty="0" smtClean="0"/>
              <a:t>we decided to try to use the piezo sensors at the cavities to look </a:t>
            </a:r>
            <a:br>
              <a:rPr lang="en-US" dirty="0" smtClean="0"/>
            </a:br>
            <a:r>
              <a:rPr lang="en-US" dirty="0" smtClean="0"/>
              <a:t>for this vibration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Vibration studies on TTF cryomodules | Serena Barbanotti, 25th October 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The cryogenic </a:t>
            </a:r>
            <a:r>
              <a:rPr lang="en-US" dirty="0"/>
              <a:t>look </a:t>
            </a:r>
            <a:r>
              <a:rPr lang="en-US" dirty="0" smtClean="0"/>
              <a:t>into </a:t>
            </a:r>
            <a:r>
              <a:rPr lang="en-US" dirty="0" err="1" smtClean="0"/>
              <a:t>microphonics</a:t>
            </a:r>
            <a:endParaRPr lang="en-US" dirty="0"/>
          </a:p>
        </p:txBody>
      </p:sp>
      <p:pic>
        <p:nvPicPr>
          <p:cNvPr id="9" name="Picture 2" descr="L:\1_3GHz_modules\Assembly\1 - XM-3\Assembly Bilder\2013_01_09\Cav.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495800"/>
            <a:ext cx="3090364" cy="20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arbanot\Desktop\SCB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524000"/>
            <a:ext cx="4184650" cy="234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3"/>
          <p:cNvSpPr txBox="1">
            <a:spLocks/>
          </p:cNvSpPr>
          <p:nvPr/>
        </p:nvSpPr>
        <p:spPr>
          <a:xfrm>
            <a:off x="7843042" y="1181974"/>
            <a:ext cx="3958546" cy="2658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Pressure fluctuation in the SCB6 2.2 K F pipe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5"/>
          <a:stretch/>
        </p:blipFill>
        <p:spPr bwMode="auto">
          <a:xfrm>
            <a:off x="10219813" y="2694724"/>
            <a:ext cx="1058242" cy="1074965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 rot="1794270">
            <a:off x="9389788" y="2554433"/>
            <a:ext cx="812836" cy="286025"/>
          </a:xfrm>
          <a:prstGeom prst="rightArrow">
            <a:avLst>
              <a:gd name="adj1" fmla="val 50000"/>
              <a:gd name="adj2" fmla="val 73571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2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7"/>
          <p:cNvSpPr>
            <a:spLocks noGrp="1"/>
          </p:cNvSpPr>
          <p:nvPr>
            <p:ph idx="1"/>
          </p:nvPr>
        </p:nvSpPr>
        <p:spPr>
          <a:xfrm>
            <a:off x="407988" y="1406427"/>
            <a:ext cx="6754812" cy="415617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How do we use the piezo?</a:t>
            </a:r>
          </a:p>
          <a:p>
            <a:r>
              <a:rPr lang="en-US" dirty="0" smtClean="0"/>
              <a:t>Measure the piezo voltage with a frequency of 10 Hz</a:t>
            </a:r>
          </a:p>
          <a:p>
            <a:r>
              <a:rPr lang="en-US" dirty="0" smtClean="0"/>
              <a:t>Data </a:t>
            </a:r>
            <a:r>
              <a:rPr lang="en-US" dirty="0"/>
              <a:t>analysis </a:t>
            </a:r>
            <a:r>
              <a:rPr lang="en-US" dirty="0" smtClean="0"/>
              <a:t>in </a:t>
            </a:r>
            <a:r>
              <a:rPr lang="en-US" dirty="0" err="1" smtClean="0"/>
              <a:t>Matlab</a:t>
            </a:r>
            <a:r>
              <a:rPr lang="en-US" dirty="0" smtClean="0"/>
              <a:t>: FFT </a:t>
            </a:r>
            <a:r>
              <a:rPr lang="en-US" dirty="0"/>
              <a:t>and, to be refined, </a:t>
            </a:r>
            <a:r>
              <a:rPr lang="en-US" dirty="0" smtClean="0"/>
              <a:t>PSD</a:t>
            </a:r>
            <a:endParaRPr lang="en-US" dirty="0"/>
          </a:p>
          <a:p>
            <a:r>
              <a:rPr lang="en-US" dirty="0"/>
              <a:t>3 RF stations investigated without RF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12 modules, 96 cavities)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Results: ~</a:t>
            </a:r>
            <a:r>
              <a:rPr lang="en-US" dirty="0"/>
              <a:t>0.2 Hz frequency well visible at almost all </a:t>
            </a:r>
            <a:r>
              <a:rPr lang="en-US" dirty="0" smtClean="0"/>
              <a:t>cavities</a:t>
            </a:r>
          </a:p>
          <a:p>
            <a:r>
              <a:rPr lang="en-US" dirty="0" smtClean="0"/>
              <a:t>Measurement repeated at different cryogenic status</a:t>
            </a:r>
            <a:endParaRPr lang="de-DE" dirty="0"/>
          </a:p>
          <a:p>
            <a:pPr marL="0" indent="0">
              <a:buNone/>
            </a:pPr>
            <a:endParaRPr lang="en-US" b="1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piezo to measure vibrations on XFEL modules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Vibration studies on TTF cryomodules | Serena Barbanotti, 25th October 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cryogenic look </a:t>
            </a:r>
            <a:r>
              <a:rPr lang="en-US" dirty="0" smtClean="0"/>
              <a:t>into </a:t>
            </a:r>
            <a:r>
              <a:rPr lang="en-US" dirty="0" err="1"/>
              <a:t>microphonics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162800" y="1066800"/>
            <a:ext cx="4044043" cy="5221869"/>
            <a:chOff x="7162800" y="1066800"/>
            <a:chExt cx="4044043" cy="5221869"/>
          </a:xfrm>
        </p:grpSpPr>
        <p:pic>
          <p:nvPicPr>
            <p:cNvPr id="4098" name="Picture 2" descr="P:\Vibration_studies\Measurements_wPiezos_2018-09\figures\FFT_XFEL_A4_M1_20180926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5" t="4845" r="52061" b="6157"/>
            <a:stretch/>
          </p:blipFill>
          <p:spPr bwMode="auto">
            <a:xfrm>
              <a:off x="7162800" y="1066800"/>
              <a:ext cx="4044043" cy="5221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7626350" y="3981450"/>
              <a:ext cx="0" cy="2286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620000" y="4946650"/>
              <a:ext cx="0" cy="2286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620000" y="1752600"/>
              <a:ext cx="0" cy="2286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7626350" y="2889250"/>
              <a:ext cx="0" cy="2286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781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piezo to measure vibrations on XFEL modules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47800"/>
            <a:ext cx="9677400" cy="1371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Left: </a:t>
            </a:r>
            <a:r>
              <a:rPr lang="en-US" b="1" dirty="0">
                <a:solidFill>
                  <a:schemeClr val="accent1"/>
                </a:solidFill>
              </a:rPr>
              <a:t>C</a:t>
            </a:r>
            <a:r>
              <a:rPr lang="en-US" b="1" dirty="0" smtClean="0">
                <a:solidFill>
                  <a:schemeClr val="accent1"/>
                </a:solidFill>
              </a:rPr>
              <a:t>old </a:t>
            </a:r>
            <a:r>
              <a:rPr lang="en-US" b="1" dirty="0">
                <a:solidFill>
                  <a:schemeClr val="accent1"/>
                </a:solidFill>
              </a:rPr>
              <a:t>C</a:t>
            </a:r>
            <a:r>
              <a:rPr lang="en-US" b="1" dirty="0" smtClean="0">
                <a:solidFill>
                  <a:schemeClr val="accent1"/>
                </a:solidFill>
              </a:rPr>
              <a:t>ompressors</a:t>
            </a:r>
            <a:r>
              <a:rPr lang="en-US" dirty="0" smtClean="0"/>
              <a:t>		     		Right: </a:t>
            </a:r>
            <a:r>
              <a:rPr lang="en-US" b="1" dirty="0">
                <a:solidFill>
                  <a:schemeClr val="accent2"/>
                </a:solidFill>
              </a:rPr>
              <a:t>Warm </a:t>
            </a:r>
            <a:r>
              <a:rPr lang="en-US" b="1" dirty="0" smtClean="0">
                <a:solidFill>
                  <a:schemeClr val="accent2"/>
                </a:solidFill>
              </a:rPr>
              <a:t>Compressors</a:t>
            </a:r>
            <a:endParaRPr lang="en-US" b="1" dirty="0">
              <a:solidFill>
                <a:schemeClr val="accent2"/>
              </a:solidFill>
            </a:endParaRPr>
          </a:p>
          <a:p>
            <a:r>
              <a:rPr lang="en-US" dirty="0" smtClean="0"/>
              <a:t>Direct pumping at the 2K level	     		•    Pumping </a:t>
            </a:r>
            <a:r>
              <a:rPr lang="en-US" dirty="0"/>
              <a:t>of the warm </a:t>
            </a:r>
            <a:r>
              <a:rPr lang="en-US" dirty="0" smtClean="0"/>
              <a:t>gas</a:t>
            </a:r>
          </a:p>
          <a:p>
            <a:r>
              <a:rPr lang="en-US" dirty="0" smtClean="0"/>
              <a:t>In the same building		     		•    In the AMTF building</a:t>
            </a:r>
          </a:p>
          <a:p>
            <a:endParaRPr lang="en-US" dirty="0"/>
          </a:p>
          <a:p>
            <a:pPr lvl="1"/>
            <a:endParaRPr lang="en-US" dirty="0" smtClean="0"/>
          </a:p>
          <a:p>
            <a:pPr lvl="1"/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Vibration studies on TTF cryomodules | Serena Barbanotti, 25th October 2018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Comparing different cryogenic systems</a:t>
            </a:r>
            <a:endParaRPr lang="de-DE" dirty="0"/>
          </a:p>
        </p:txBody>
      </p:sp>
      <p:pic>
        <p:nvPicPr>
          <p:cNvPr id="7" name="Picture 2" descr="P:\Vibration_studies\Measurements_wPiezos_2018-09\figures\Comparison_WC-CC\FFT_Compare_XFEL_A3_M2_2018092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r="8419" b="50769"/>
          <a:stretch/>
        </p:blipFill>
        <p:spPr bwMode="auto">
          <a:xfrm>
            <a:off x="914400" y="2819400"/>
            <a:ext cx="10425983" cy="347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97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piezo to measure vibrations on XFEL modules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267200" cy="457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Actually, it is much more complicated…</a:t>
            </a:r>
          </a:p>
          <a:p>
            <a:pPr lvl="1"/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Vibration studies on TTF cryomodules | Serena Barbanotti, 25th October 2018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Comparing different cryogenic systems</a:t>
            </a:r>
            <a:endParaRPr lang="de-DE" dirty="0"/>
          </a:p>
        </p:txBody>
      </p:sp>
      <p:pic>
        <p:nvPicPr>
          <p:cNvPr id="1026" name="Picture 2" descr="C:\Users\barbanot\Desktop\SCB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8182306" cy="467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57800" y="2058144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XFEL on Warm Comp</a:t>
            </a:r>
            <a:endParaRPr lang="de-DE" sz="1600" dirty="0" err="1" smtClean="0"/>
          </a:p>
        </p:txBody>
      </p:sp>
      <p:sp>
        <p:nvSpPr>
          <p:cNvPr id="8" name="TextBox 7"/>
          <p:cNvSpPr txBox="1"/>
          <p:nvPr/>
        </p:nvSpPr>
        <p:spPr>
          <a:xfrm>
            <a:off x="3733800" y="19812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XFEL on Cold</a:t>
            </a:r>
          </a:p>
          <a:p>
            <a:pPr algn="ctr"/>
            <a:r>
              <a:rPr lang="en-US" sz="1600" dirty="0" smtClean="0"/>
              <a:t>Comp</a:t>
            </a:r>
            <a:endParaRPr lang="de-DE" sz="1600" dirty="0" err="1" smtClean="0"/>
          </a:p>
        </p:txBody>
      </p:sp>
      <p:sp>
        <p:nvSpPr>
          <p:cNvPr id="9" name="TextBox 8"/>
          <p:cNvSpPr txBox="1"/>
          <p:nvPr/>
        </p:nvSpPr>
        <p:spPr>
          <a:xfrm>
            <a:off x="7696200" y="1963464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Transition btw Warm and Cold Cs</a:t>
            </a:r>
            <a:endParaRPr lang="de-DE" sz="1600" dirty="0" err="1" smtClean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24400" y="1963464"/>
            <a:ext cx="0" cy="406878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96200" y="1963464"/>
            <a:ext cx="0" cy="406878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982200" y="1991817"/>
            <a:ext cx="0" cy="410418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69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piezo to measure vibrations on XFEL modules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407988" y="1406427"/>
            <a:ext cx="11250612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Where are we now</a:t>
            </a:r>
          </a:p>
          <a:p>
            <a:r>
              <a:rPr lang="en-US" dirty="0" smtClean="0"/>
              <a:t>We have a probable interpretation:</a:t>
            </a:r>
          </a:p>
          <a:p>
            <a:pPr marL="0" indent="0">
              <a:buNone/>
            </a:pPr>
            <a:r>
              <a:rPr lang="en-US" dirty="0" smtClean="0"/>
              <a:t>	Travelling </a:t>
            </a:r>
            <a:r>
              <a:rPr lang="en-US" dirty="0"/>
              <a:t>wave propagating along the </a:t>
            </a:r>
            <a:r>
              <a:rPr lang="en-US" dirty="0" smtClean="0"/>
              <a:t>2.2 K He pipe with </a:t>
            </a:r>
            <a:r>
              <a:rPr lang="en-US" dirty="0"/>
              <a:t>sound </a:t>
            </a:r>
            <a:r>
              <a:rPr lang="en-US" dirty="0" smtClean="0"/>
              <a:t>velocity</a:t>
            </a:r>
          </a:p>
          <a:p>
            <a:pPr marL="361950" lvl="1" indent="0" defTabSz="622300">
              <a:buNone/>
            </a:pPr>
            <a:r>
              <a:rPr lang="en-US" dirty="0" smtClean="0"/>
              <a:t>	difficult </a:t>
            </a:r>
            <a:r>
              <a:rPr lang="en-US" dirty="0"/>
              <a:t>to </a:t>
            </a:r>
            <a:r>
              <a:rPr lang="en-US" dirty="0" smtClean="0"/>
              <a:t>demonstrate</a:t>
            </a:r>
          </a:p>
          <a:p>
            <a:pPr marL="361950" lvl="1" indent="0" defTabSz="622300">
              <a:buNone/>
            </a:pPr>
            <a:r>
              <a:rPr lang="en-US" dirty="0" smtClean="0"/>
              <a:t>	still </a:t>
            </a:r>
            <a:r>
              <a:rPr lang="en-US" dirty="0"/>
              <a:t>missing the </a:t>
            </a:r>
            <a:r>
              <a:rPr lang="en-US" dirty="0" smtClean="0"/>
              <a:t>source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dirty="0" smtClean="0"/>
          </a:p>
          <a:p>
            <a:r>
              <a:rPr lang="en-US" dirty="0" smtClean="0"/>
              <a:t>We have an idea for the mitigation: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Add ~20m long capillaries at the pressure sensor </a:t>
            </a:r>
            <a:br>
              <a:rPr lang="en-US" dirty="0" smtClean="0"/>
            </a:br>
            <a:r>
              <a:rPr lang="en-US" dirty="0" smtClean="0"/>
              <a:t>	locations to damp the oscillations in the pipe</a:t>
            </a:r>
          </a:p>
          <a:p>
            <a:pPr marL="628650" lvl="2" indent="0">
              <a:buNone/>
            </a:pPr>
            <a:r>
              <a:rPr lang="en-US" dirty="0" smtClean="0"/>
              <a:t>But… are we damping the oscillations in the whole pipe </a:t>
            </a:r>
            <a:br>
              <a:rPr lang="en-US" dirty="0" smtClean="0"/>
            </a:br>
            <a:r>
              <a:rPr lang="en-US" dirty="0" smtClean="0"/>
              <a:t>or only at the measuring point?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Vibration studies on TTF cryomodules | Serena Barbanotti, 25th October 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cryogenic look </a:t>
            </a:r>
            <a:r>
              <a:rPr lang="en-US" dirty="0" smtClean="0"/>
              <a:t>into </a:t>
            </a:r>
            <a:r>
              <a:rPr lang="en-US" dirty="0" err="1"/>
              <a:t>microphonics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7609260" y="4130467"/>
            <a:ext cx="4426703" cy="2504871"/>
            <a:chOff x="8763000" y="2895600"/>
            <a:chExt cx="4045703" cy="2277389"/>
          </a:xfrm>
        </p:grpSpPr>
        <p:pic>
          <p:nvPicPr>
            <p:cNvPr id="9" name="Picture 3" descr="C:\Users\barbanot\Desktop\DSC_6677_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31" b="43744"/>
            <a:stretch/>
          </p:blipFill>
          <p:spPr bwMode="auto">
            <a:xfrm>
              <a:off x="9906000" y="2895600"/>
              <a:ext cx="1759703" cy="2277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 flipV="1">
              <a:off x="9601200" y="3621426"/>
              <a:ext cx="838200" cy="264774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763000" y="3199284"/>
              <a:ext cx="990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20 m </a:t>
              </a:r>
              <a:r>
                <a:rPr lang="en-US" sz="1600" dirty="0" err="1" smtClean="0"/>
                <a:t>capillar</a:t>
              </a:r>
              <a:endParaRPr lang="de-DE" sz="1600" dirty="0" err="1" smtClean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11201400" y="3463883"/>
              <a:ext cx="685800" cy="103191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1665703" y="2906896"/>
              <a:ext cx="1143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Pressure measuring point</a:t>
              </a:r>
              <a:endParaRPr lang="de-DE" sz="1600" dirty="0" err="1" smtClean="0"/>
            </a:p>
          </p:txBody>
        </p:sp>
      </p:grpSp>
      <p:pic>
        <p:nvPicPr>
          <p:cNvPr id="1028" name="Picture 4" descr="C:\Users\barbanot\Desktop\SCB_comple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204" y="1066800"/>
            <a:ext cx="397872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arbanot\Desktop\SCB_capill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062" y="2922030"/>
            <a:ext cx="2476625" cy="153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96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piezo to measure vibrations on XFEL modules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407988" y="1406427"/>
            <a:ext cx="10488612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Next steps</a:t>
            </a:r>
          </a:p>
          <a:p>
            <a:r>
              <a:rPr lang="en-US" dirty="0" smtClean="0"/>
              <a:t>Further extend the capillaries at the SCB and monitor in parallel with the nearby piezo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Expand the use of piezo to all the XFEL RF stations as soon as the piezo drivers are available</a:t>
            </a:r>
          </a:p>
          <a:p>
            <a:pPr marL="361950" lvl="1" indent="0">
              <a:buNone/>
            </a:pPr>
            <a:r>
              <a:rPr lang="en-US" dirty="0"/>
              <a:t>	</a:t>
            </a:r>
            <a:r>
              <a:rPr lang="en-US" dirty="0" smtClean="0"/>
              <a:t>More systematic work: compare different module positions in a string or cavity positions in a module</a:t>
            </a:r>
          </a:p>
          <a:p>
            <a:pPr marL="361950" lvl="1" indent="0">
              <a:buNone/>
            </a:pPr>
            <a:r>
              <a:rPr lang="en-US" dirty="0" smtClean="0"/>
              <a:t>	Compare different locations along the </a:t>
            </a:r>
            <a:r>
              <a:rPr lang="en-US" dirty="0" err="1" smtClean="0"/>
              <a:t>linac</a:t>
            </a:r>
            <a:r>
              <a:rPr lang="en-US" dirty="0" smtClean="0"/>
              <a:t> -&gt; is there a way to recognize a travelling wave?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Additional options</a:t>
            </a:r>
            <a:endParaRPr lang="en-US" b="1" dirty="0"/>
          </a:p>
          <a:p>
            <a:pPr marL="361950" lvl="1" indent="-361950">
              <a:lnSpc>
                <a:spcPct val="110000"/>
              </a:lnSpc>
              <a:spcAft>
                <a:spcPts val="1200"/>
              </a:spcAft>
              <a:tabLst>
                <a:tab pos="361950" algn="l"/>
              </a:tabLst>
            </a:pPr>
            <a:r>
              <a:rPr lang="en-US" sz="1800" dirty="0" smtClean="0"/>
              <a:t>Compare </a:t>
            </a:r>
            <a:r>
              <a:rPr lang="en-US" sz="1800" dirty="0"/>
              <a:t>different cryogenic systems </a:t>
            </a:r>
            <a:r>
              <a:rPr lang="en-US" sz="1800" dirty="0" smtClean="0">
                <a:sym typeface="Wingdings" panose="05000000000000000000" pitchFamily="2" charset="2"/>
              </a:rPr>
              <a:t> 	</a:t>
            </a:r>
            <a:r>
              <a:rPr lang="en-US" sz="1800" dirty="0" smtClean="0"/>
              <a:t>CMTB </a:t>
            </a:r>
            <a:r>
              <a:rPr lang="en-US" sz="1800" dirty="0"/>
              <a:t>- FLASH </a:t>
            </a:r>
            <a:r>
              <a:rPr lang="en-US" sz="1800" dirty="0" err="1"/>
              <a:t>cryoplant</a:t>
            </a:r>
            <a:r>
              <a:rPr lang="en-US" sz="1800" dirty="0"/>
              <a:t>, AMTF - XFEL </a:t>
            </a:r>
            <a:r>
              <a:rPr lang="en-US" sz="1800" dirty="0" err="1" smtClean="0"/>
              <a:t>cryoplant</a:t>
            </a:r>
            <a:endParaRPr lang="en-US" sz="1800" dirty="0"/>
          </a:p>
          <a:p>
            <a:pPr marL="361950" lvl="1" indent="-361950">
              <a:lnSpc>
                <a:spcPct val="110000"/>
              </a:lnSpc>
              <a:spcAft>
                <a:spcPts val="1200"/>
              </a:spcAft>
              <a:tabLst>
                <a:tab pos="361950" algn="l"/>
              </a:tabLst>
            </a:pPr>
            <a:r>
              <a:rPr lang="en-US" sz="1800" dirty="0" smtClean="0"/>
              <a:t>Compare </a:t>
            </a:r>
            <a:r>
              <a:rPr lang="en-US" sz="1800" dirty="0"/>
              <a:t>different working conditions </a:t>
            </a:r>
            <a:r>
              <a:rPr lang="en-US" sz="1800" dirty="0" smtClean="0">
                <a:sym typeface="Wingdings" panose="05000000000000000000" pitchFamily="2" charset="2"/>
              </a:rPr>
              <a:t></a:t>
            </a:r>
            <a:r>
              <a:rPr lang="en-US" sz="1800" dirty="0"/>
              <a:t>	AMTF - single module test </a:t>
            </a:r>
            <a:r>
              <a:rPr lang="en-US" sz="1800" dirty="0" smtClean="0"/>
              <a:t>stand, </a:t>
            </a:r>
            <a:r>
              <a:rPr lang="en-US" sz="1800" dirty="0"/>
              <a:t>warm </a:t>
            </a:r>
            <a:r>
              <a:rPr lang="en-US" sz="1800" dirty="0" smtClean="0"/>
              <a:t>compressors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					XFEL - whole </a:t>
            </a:r>
            <a:r>
              <a:rPr lang="en-US" sz="1800" dirty="0" err="1"/>
              <a:t>linac</a:t>
            </a:r>
            <a:r>
              <a:rPr lang="en-US" sz="1800" dirty="0"/>
              <a:t>, cold compressors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Vibration studies on TTF cryomodules | Serena Barbanotti, 25th October 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cryogenic look </a:t>
            </a:r>
            <a:r>
              <a:rPr lang="en-US" dirty="0" smtClean="0"/>
              <a:t>into </a:t>
            </a:r>
            <a:r>
              <a:rPr lang="en-US" dirty="0" err="1"/>
              <a:t>microphonics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82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Plans for </a:t>
            </a:r>
            <a:br>
              <a:rPr lang="en-US" dirty="0" smtClean="0"/>
            </a:br>
            <a:r>
              <a:rPr lang="en-US" dirty="0" smtClean="0"/>
              <a:t>the XFEL CW cryomodules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951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407988" y="1406427"/>
            <a:ext cx="11403012" cy="5010249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01	</a:t>
            </a:r>
            <a:r>
              <a:rPr lang="en-US" b="1" dirty="0" smtClean="0"/>
              <a:t>Vibration measurements at the Tesla Test Facility (now FLASH accelerator)</a:t>
            </a:r>
            <a:endParaRPr lang="en-US" b="1" dirty="0"/>
          </a:p>
          <a:p>
            <a:pPr>
              <a:spcAft>
                <a:spcPts val="0"/>
              </a:spcAft>
            </a:pPr>
            <a:r>
              <a:rPr lang="en-US" dirty="0" smtClean="0"/>
              <a:t>Ground motion measurements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 smtClean="0"/>
              <a:t>Measurements on cryomodules: FLASH, CMTB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Measurements with Wire Position Monitors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02	</a:t>
            </a:r>
            <a:r>
              <a:rPr lang="en-US" b="1" dirty="0" smtClean="0"/>
              <a:t>Measurements in the XFEL tunnel</a:t>
            </a:r>
            <a:endParaRPr lang="en-US" b="1" dirty="0"/>
          </a:p>
          <a:p>
            <a:pPr>
              <a:spcAft>
                <a:spcPts val="0"/>
              </a:spcAft>
            </a:pPr>
            <a:r>
              <a:rPr lang="en-US" dirty="0" smtClean="0"/>
              <a:t>Validation of the module support system and alignment principle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03	</a:t>
            </a:r>
            <a:r>
              <a:rPr lang="en-US" b="1" dirty="0" smtClean="0"/>
              <a:t>XFEL cryomodules</a:t>
            </a:r>
            <a:endParaRPr lang="en-US" b="1" dirty="0"/>
          </a:p>
          <a:p>
            <a:pPr>
              <a:spcAft>
                <a:spcPts val="0"/>
              </a:spcAft>
            </a:pPr>
            <a:r>
              <a:rPr lang="en-US" dirty="0" smtClean="0"/>
              <a:t>Measurements at AMTF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Using piezo as vibration sensors</a:t>
            </a:r>
          </a:p>
          <a:p>
            <a:pPr>
              <a:spcAft>
                <a:spcPts val="0"/>
              </a:spcAft>
            </a:pP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04 Future plans for CW XFEL Modules</a:t>
            </a:r>
          </a:p>
          <a:p>
            <a:pPr>
              <a:spcAft>
                <a:spcPts val="0"/>
              </a:spcAft>
            </a:pPr>
            <a:r>
              <a:rPr lang="en-US" dirty="0"/>
              <a:t>Characterization of an XFEL cryomodule</a:t>
            </a:r>
          </a:p>
          <a:p>
            <a:pPr>
              <a:spcAft>
                <a:spcPts val="0"/>
              </a:spcAft>
            </a:pPr>
            <a:r>
              <a:rPr lang="en-US" dirty="0"/>
              <a:t>Possible optimization of the module design</a:t>
            </a:r>
          </a:p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Vibration studies on TTF cryomodules | Serena Barbanotti, 25th October 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9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the XFEL CW upgrade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407988" y="1406427"/>
            <a:ext cx="10336212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CW R&amp;D program at DESY for the XFEL CW upgrade</a:t>
            </a:r>
          </a:p>
          <a:p>
            <a:r>
              <a:rPr lang="en-US" dirty="0" smtClean="0"/>
              <a:t>CW-SRF Gun being developed at DESY</a:t>
            </a:r>
          </a:p>
          <a:p>
            <a:pPr marL="361950" lvl="1" indent="0" defTabSz="622300">
              <a:buNone/>
            </a:pPr>
            <a:r>
              <a:rPr lang="en-US" dirty="0" smtClean="0"/>
              <a:t>	new cryomodule design needed</a:t>
            </a:r>
          </a:p>
          <a:p>
            <a:pPr marL="361950" lvl="1" indent="0" defTabSz="622300">
              <a:buNone/>
            </a:pPr>
            <a:r>
              <a:rPr lang="en-US" b="1" dirty="0">
                <a:solidFill>
                  <a:schemeClr val="accent1"/>
                </a:solidFill>
              </a:rPr>
              <a:t>	</a:t>
            </a:r>
            <a:r>
              <a:rPr lang="en-US" b="1" dirty="0" smtClean="0">
                <a:solidFill>
                  <a:schemeClr val="accent1"/>
                </a:solidFill>
              </a:rPr>
              <a:t>reduction of </a:t>
            </a:r>
            <a:r>
              <a:rPr lang="en-US" b="1" dirty="0" err="1" smtClean="0">
                <a:solidFill>
                  <a:schemeClr val="accent1"/>
                </a:solidFill>
              </a:rPr>
              <a:t>microphonics</a:t>
            </a:r>
            <a:r>
              <a:rPr lang="en-US" b="1" dirty="0" smtClean="0">
                <a:solidFill>
                  <a:schemeClr val="accent1"/>
                </a:solidFill>
              </a:rPr>
              <a:t> as parameter during the design phase</a:t>
            </a:r>
          </a:p>
          <a:p>
            <a:pPr marL="361950" lvl="1" indent="0" defTabSz="622300">
              <a:buNone/>
            </a:pPr>
            <a:r>
              <a:rPr lang="en-US" b="1" dirty="0">
                <a:solidFill>
                  <a:schemeClr val="accent1"/>
                </a:solidFill>
              </a:rPr>
              <a:t>	</a:t>
            </a:r>
            <a:r>
              <a:rPr lang="en-US" dirty="0" smtClean="0"/>
              <a:t>test cryomodule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can be used for optimization</a:t>
            </a:r>
          </a:p>
          <a:p>
            <a:endParaRPr lang="en-US" dirty="0" smtClean="0"/>
          </a:p>
          <a:p>
            <a:r>
              <a:rPr lang="en-US" dirty="0" smtClean="0"/>
              <a:t>Design of CW 1.3 GHz cryomodules</a:t>
            </a:r>
          </a:p>
          <a:p>
            <a:pPr marL="361950" lvl="1" indent="0" defTabSz="622300">
              <a:buNone/>
            </a:pPr>
            <a:r>
              <a:rPr lang="en-US" dirty="0" smtClean="0"/>
              <a:t>	Need of design changes at the cavity tank level (at least)</a:t>
            </a:r>
          </a:p>
          <a:p>
            <a:pPr marL="361950" lvl="1" indent="0" defTabSz="622300">
              <a:buNone/>
            </a:pPr>
            <a:r>
              <a:rPr lang="en-US" dirty="0" smtClean="0"/>
              <a:t>	Possibility of design modifications on the whole cryomodule </a:t>
            </a:r>
          </a:p>
          <a:p>
            <a:pPr marL="628650" lvl="2" indent="0">
              <a:buNone/>
            </a:pPr>
            <a:r>
              <a:rPr lang="en-US" dirty="0" smtClean="0"/>
              <a:t>	Implement lessons learnt at LCLSII</a:t>
            </a:r>
          </a:p>
          <a:p>
            <a:pPr marL="628650" lvl="2" indent="0">
              <a:buNone/>
            </a:pPr>
            <a:r>
              <a:rPr lang="en-US" dirty="0" smtClean="0"/>
              <a:t>	Implement lessons learnt from vibration studies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Vibration studies on TTF cryomodules | Serena Barbanotti, 25th October 2018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567340" y="4969026"/>
            <a:ext cx="5396060" cy="1831824"/>
            <a:chOff x="7010400" y="312474"/>
            <a:chExt cx="4938861" cy="1527024"/>
          </a:xfrm>
        </p:grpSpPr>
        <p:pic>
          <p:nvPicPr>
            <p:cNvPr id="1027" name="Picture 3" descr="C:\Users\barbanot\Desktop\XFE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312474"/>
              <a:ext cx="4938861" cy="1250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350579" y="571899"/>
              <a:ext cx="2164630" cy="990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37596" y="1562499"/>
              <a:ext cx="2383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Replace with CW components</a:t>
              </a:r>
              <a:endParaRPr lang="de-DE" sz="1200" b="1" dirty="0" err="1" smtClean="0">
                <a:solidFill>
                  <a:srgbClr val="FF0000"/>
                </a:solidFill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923" y="457200"/>
            <a:ext cx="2240436" cy="186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1236"/>
            <a:ext cx="3074043" cy="342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barbanot\Desktop\2017-11-28-09-11-52_IMG_3582_by_Elmar_Vogel_G9XM2_DPP_2736x182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9" t="37084" r="31667" b="23510"/>
          <a:stretch/>
        </p:blipFill>
        <p:spPr bwMode="auto">
          <a:xfrm>
            <a:off x="10363200" y="2514600"/>
            <a:ext cx="1442452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20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the XFEL CW upgrade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407988" y="1406427"/>
            <a:ext cx="10336212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In the near future</a:t>
            </a:r>
          </a:p>
          <a:p>
            <a:r>
              <a:rPr lang="en-US" dirty="0" smtClean="0"/>
              <a:t>Fully characterize a 1.3 GHz XFEL cryomodule</a:t>
            </a:r>
          </a:p>
          <a:p>
            <a:pPr marL="361950" lvl="1" indent="0" defTabSz="622300">
              <a:buNone/>
            </a:pPr>
            <a:r>
              <a:rPr lang="en-US" dirty="0" smtClean="0"/>
              <a:t>	AMTF test stand available -&gt; warm and cold, with and without RF</a:t>
            </a:r>
          </a:p>
          <a:p>
            <a:pPr marL="361950" lvl="1" indent="0" defTabSz="622300">
              <a:buNone/>
            </a:pPr>
            <a:r>
              <a:rPr lang="en-US" dirty="0"/>
              <a:t>	</a:t>
            </a:r>
            <a:r>
              <a:rPr lang="en-US" dirty="0" smtClean="0"/>
              <a:t>Module available</a:t>
            </a:r>
          </a:p>
          <a:p>
            <a:pPr marL="361950" lvl="1" indent="0" defTabSz="622300">
              <a:buNone/>
            </a:pPr>
            <a:r>
              <a:rPr lang="en-US" dirty="0"/>
              <a:t>	</a:t>
            </a:r>
            <a:r>
              <a:rPr lang="en-US" dirty="0" smtClean="0"/>
              <a:t>Sensors available (piezo and geophones), acquisition system and data analysis need to be improved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dirty="0" smtClean="0"/>
              <a:t>Compare results with calculations / simulations / … </a:t>
            </a:r>
            <a:endParaRPr lang="en-US" dirty="0"/>
          </a:p>
          <a:p>
            <a:pPr marL="361950" lvl="1" indent="0" defTabSz="622300">
              <a:buNone/>
            </a:pPr>
            <a:r>
              <a:rPr lang="en-US" dirty="0" smtClean="0"/>
              <a:t>	Look for possible design optimization</a:t>
            </a:r>
          </a:p>
          <a:p>
            <a:pPr marL="361950" lvl="1" indent="0" defTabSz="622300">
              <a:buNone/>
            </a:pPr>
            <a:r>
              <a:rPr lang="en-US" dirty="0"/>
              <a:t>	</a:t>
            </a:r>
            <a:r>
              <a:rPr lang="en-US" dirty="0" smtClean="0"/>
              <a:t>Detailed analysis of subcomponents (couplers </a:t>
            </a:r>
            <a:r>
              <a:rPr lang="en-US" dirty="0" smtClean="0">
                <a:sym typeface="Wingdings" panose="05000000000000000000" pitchFamily="2" charset="2"/>
              </a:rPr>
              <a:t>)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Vibration studies on TTF cryomodules | Serena Barbanotti, 25th October 2018</a:t>
            </a:r>
            <a:endParaRPr lang="en-US" dirty="0"/>
          </a:p>
        </p:txBody>
      </p:sp>
      <p:pic>
        <p:nvPicPr>
          <p:cNvPr id="2050" name="Picture 2" descr="C:\Users\barbanot\Desktop\Ansy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67"/>
          <a:stretch/>
        </p:blipFill>
        <p:spPr bwMode="auto">
          <a:xfrm>
            <a:off x="5715000" y="4114800"/>
            <a:ext cx="2892625" cy="206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arbanot\Desktop\D10000000092010__A001__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8" t="4872" r="9137" b="18580"/>
          <a:stretch/>
        </p:blipFill>
        <p:spPr bwMode="auto">
          <a:xfrm>
            <a:off x="8872487" y="4229093"/>
            <a:ext cx="3282223" cy="19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64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342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I learnt so far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407988" y="1406427"/>
            <a:ext cx="10336212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Lot of work done at DESY on vibration measurements</a:t>
            </a:r>
          </a:p>
          <a:p>
            <a:r>
              <a:rPr lang="en-US" dirty="0"/>
              <a:t>At different facilities</a:t>
            </a:r>
          </a:p>
          <a:p>
            <a:r>
              <a:rPr lang="en-US" dirty="0"/>
              <a:t>From different groups</a:t>
            </a:r>
          </a:p>
          <a:p>
            <a:r>
              <a:rPr lang="en-US" dirty="0"/>
              <a:t>With different scopes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What’s missing</a:t>
            </a:r>
          </a:p>
          <a:p>
            <a:r>
              <a:rPr lang="en-US" dirty="0"/>
              <a:t>A comprehensive look on the </a:t>
            </a:r>
            <a:r>
              <a:rPr lang="en-US" dirty="0" err="1"/>
              <a:t>microphonics</a:t>
            </a:r>
            <a:r>
              <a:rPr lang="en-US" dirty="0"/>
              <a:t> issue at the cryomodule </a:t>
            </a:r>
            <a:r>
              <a:rPr lang="en-US" dirty="0" smtClean="0"/>
              <a:t>level</a:t>
            </a:r>
          </a:p>
          <a:p>
            <a:pPr marL="361950" lvl="1" indent="0">
              <a:buNone/>
              <a:tabLst>
                <a:tab pos="622300" algn="l"/>
              </a:tabLst>
            </a:pPr>
            <a:r>
              <a:rPr lang="en-US" dirty="0" smtClean="0"/>
              <a:t>	Separate contributions from the cryomodule itself or the environment</a:t>
            </a:r>
            <a:endParaRPr lang="en-US" dirty="0"/>
          </a:p>
          <a:p>
            <a:pPr marL="361950" lvl="1" indent="0">
              <a:buNone/>
              <a:tabLst>
                <a:tab pos="622300" algn="l"/>
              </a:tabLst>
            </a:pPr>
            <a:r>
              <a:rPr lang="en-US" dirty="0" smtClean="0"/>
              <a:t>	Design optimization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Coordination between RF / control requirements and mechanical aspects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Vibration studies on TTF cryomodules | Serena Barbanotti, 25th October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18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Serena </a:t>
            </a:r>
            <a:r>
              <a:rPr lang="de-DE" dirty="0" err="1" smtClean="0"/>
              <a:t>Barbanotti</a:t>
            </a:r>
            <a:endParaRPr lang="de-DE" dirty="0"/>
          </a:p>
          <a:p>
            <a:r>
              <a:rPr lang="de-DE" dirty="0" smtClean="0"/>
              <a:t>MKS Group</a:t>
            </a:r>
          </a:p>
          <a:p>
            <a:r>
              <a:rPr lang="de-DE" dirty="0" smtClean="0"/>
              <a:t>serena.barbanotti@desy.de </a:t>
            </a:r>
            <a:endParaRPr lang="de-DE" dirty="0"/>
          </a:p>
          <a:p>
            <a:r>
              <a:rPr lang="de-DE" dirty="0" smtClean="0"/>
              <a:t>+49 40 8998 5628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Vibration </a:t>
            </a:r>
            <a:r>
              <a:rPr lang="en-US" dirty="0" smtClean="0"/>
              <a:t>measurements</a:t>
            </a:r>
            <a:br>
              <a:rPr lang="en-US" dirty="0" smtClean="0"/>
            </a:br>
            <a:r>
              <a:rPr lang="en-US" dirty="0" smtClean="0"/>
              <a:t>at TTF-FLASH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477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Vibration studies at FLASH and CMTB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407988" y="1406427"/>
            <a:ext cx="11403012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Tools developed to perform and compare vibration measurements</a:t>
            </a:r>
          </a:p>
          <a:p>
            <a:r>
              <a:rPr lang="en-US" dirty="0" smtClean="0"/>
              <a:t>DESY: using </a:t>
            </a:r>
            <a:r>
              <a:rPr lang="en-US" dirty="0"/>
              <a:t>geophones, piezo and </a:t>
            </a:r>
            <a:r>
              <a:rPr lang="en-US" dirty="0" smtClean="0"/>
              <a:t>seismometers to measure PSD / RMS</a:t>
            </a:r>
          </a:p>
          <a:p>
            <a:r>
              <a:rPr lang="en-US" dirty="0" smtClean="0"/>
              <a:t>INFN-</a:t>
            </a:r>
            <a:r>
              <a:rPr lang="en-US" dirty="0" err="1" smtClean="0"/>
              <a:t>Mi</a:t>
            </a:r>
            <a:r>
              <a:rPr lang="en-US" dirty="0" smtClean="0"/>
              <a:t>-LASA: using the Wire Position Monitors as vibration sensors</a:t>
            </a:r>
            <a:endParaRPr lang="en-US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Different studies performed</a:t>
            </a:r>
          </a:p>
          <a:p>
            <a:r>
              <a:rPr lang="en-US" dirty="0" smtClean="0"/>
              <a:t>Ground motion at DESY and in the world</a:t>
            </a:r>
          </a:p>
          <a:p>
            <a:r>
              <a:rPr lang="en-US" dirty="0" smtClean="0"/>
              <a:t>Vibration at the quadrupole at different cryogenic conditions</a:t>
            </a:r>
          </a:p>
          <a:p>
            <a:r>
              <a:rPr lang="en-US" dirty="0" smtClean="0"/>
              <a:t>Vibration at the cavities</a:t>
            </a:r>
          </a:p>
          <a:p>
            <a:r>
              <a:rPr lang="en-US" dirty="0" smtClean="0"/>
              <a:t>Vibration transfer functions between vessel, GRP, quadrupole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Vibration studies on TTF cryomodules | Serena Barbanotti, 25th October 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2004-2007 – DESY vibration group and INFN Milano LASA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5" t="21078"/>
          <a:stretch/>
        </p:blipFill>
        <p:spPr bwMode="auto">
          <a:xfrm>
            <a:off x="7772400" y="3886200"/>
            <a:ext cx="3903661" cy="250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28599"/>
            <a:ext cx="3250094" cy="336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93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407988" y="1406427"/>
            <a:ext cx="8475662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Some significant results (my personal opinion)</a:t>
            </a:r>
          </a:p>
          <a:p>
            <a:r>
              <a:rPr lang="en-US" dirty="0" smtClean="0"/>
              <a:t>Ground motion studies at different DESY sites </a:t>
            </a:r>
          </a:p>
          <a:p>
            <a:r>
              <a:rPr lang="en-US" dirty="0" smtClean="0"/>
              <a:t>Almost no effect of cryogenic operation conditions </a:t>
            </a:r>
            <a:br>
              <a:rPr lang="en-US" dirty="0" smtClean="0"/>
            </a:br>
            <a:r>
              <a:rPr lang="en-US" dirty="0" smtClean="0"/>
              <a:t>on vibrations at the quadrupole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Study of quadrupole stability at CMTB</a:t>
            </a:r>
          </a:p>
          <a:p>
            <a:pPr lvl="1">
              <a:buNone/>
            </a:pPr>
            <a:r>
              <a:rPr lang="en-US" dirty="0" smtClean="0"/>
              <a:t>	Low </a:t>
            </a:r>
            <a:r>
              <a:rPr lang="en-US" dirty="0"/>
              <a:t>freq. (1-30 Hz) </a:t>
            </a:r>
            <a:r>
              <a:rPr lang="en-US" dirty="0" smtClean="0"/>
              <a:t>vertical </a:t>
            </a:r>
            <a:r>
              <a:rPr lang="en-US" dirty="0"/>
              <a:t>stability not affected by refrigeration system</a:t>
            </a:r>
          </a:p>
          <a:p>
            <a:pPr lvl="1">
              <a:buNone/>
            </a:pPr>
            <a:r>
              <a:rPr lang="en-US" dirty="0" smtClean="0"/>
              <a:t>	Low freq. (1-100 </a:t>
            </a:r>
            <a:r>
              <a:rPr lang="en-US" dirty="0"/>
              <a:t>Hz</a:t>
            </a:r>
            <a:r>
              <a:rPr lang="en-US" dirty="0" smtClean="0"/>
              <a:t>) vertical stability not affected by high gradient RF operation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Study of the transfer functions between vessel, GRP and quadrupole </a:t>
            </a:r>
          </a:p>
          <a:p>
            <a:pPr lvl="1">
              <a:buNone/>
            </a:pPr>
            <a:r>
              <a:rPr lang="en-US" dirty="0" smtClean="0"/>
              <a:t>	Amplitudes of the vibrations in the hundreds of nm</a:t>
            </a:r>
          </a:p>
          <a:p>
            <a:pPr lvl="2">
              <a:buNone/>
            </a:pPr>
            <a:r>
              <a:rPr lang="en-US" dirty="0" smtClean="0"/>
              <a:t>Motion is transmitted almost completely from vessel to quadrupole (at low freq.)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WPM study</a:t>
            </a:r>
          </a:p>
          <a:p>
            <a:pPr lvl="1">
              <a:buNone/>
            </a:pPr>
            <a:r>
              <a:rPr lang="en-US" dirty="0" smtClean="0"/>
              <a:t>	Comparison of vibrations at different positions along the GRP </a:t>
            </a:r>
            <a:br>
              <a:rPr lang="en-US" dirty="0" smtClean="0"/>
            </a:br>
            <a:r>
              <a:rPr lang="en-US" dirty="0" smtClean="0"/>
              <a:t>					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quieter at the middle?</a:t>
            </a:r>
          </a:p>
        </p:txBody>
      </p:sp>
      <p:pic>
        <p:nvPicPr>
          <p:cNvPr id="2051" name="Picture 3" descr="C:\Users\barbanot\Desktop\PS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800100"/>
            <a:ext cx="4602047" cy="271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Vibration studies at FLASH and CMTB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Vibration studies on TTF cryomodules | Serena Barbanotti, 25th October 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2004-2007 – DESY vibration group and INFN Milano LASA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562600" y="1819275"/>
            <a:ext cx="381000" cy="380999"/>
          </a:xfrm>
          <a:prstGeom prst="ellipse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1</a:t>
            </a:r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353800" y="990599"/>
            <a:ext cx="381000" cy="380999"/>
          </a:xfrm>
          <a:prstGeom prst="ellipse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1</a:t>
            </a:r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867400" y="2438400"/>
            <a:ext cx="381000" cy="380999"/>
          </a:xfrm>
          <a:prstGeom prst="ellipse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2</a:t>
            </a:r>
            <a:endParaRPr lang="de-DE" sz="1600" dirty="0" err="1" smtClean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t="4194" r="4202" b="3142"/>
          <a:stretch/>
        </p:blipFill>
        <p:spPr bwMode="auto">
          <a:xfrm>
            <a:off x="8183542" y="3733800"/>
            <a:ext cx="3932155" cy="280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11357394" y="3962400"/>
            <a:ext cx="381000" cy="380999"/>
          </a:xfrm>
          <a:prstGeom prst="ellipse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2</a:t>
            </a:r>
            <a:endParaRPr lang="de-DE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5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information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Vibration studies on TTF cryomodules | Serena Barbanotti, 25th October 2018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0" y="1143000"/>
            <a:ext cx="12192000" cy="1371600"/>
          </a:xfrm>
        </p:spPr>
        <p:txBody>
          <a:bodyPr/>
          <a:lstStyle/>
          <a:p>
            <a:pPr algn="ctr"/>
            <a:r>
              <a:rPr lang="de-DE" sz="2800" dirty="0"/>
              <a:t>https://vibration.desy.de</a:t>
            </a:r>
            <a:r>
              <a:rPr lang="de-DE" sz="2800" dirty="0" smtClean="0"/>
              <a:t>/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http://</a:t>
            </a:r>
            <a:r>
              <a:rPr lang="en-US" sz="2800" dirty="0" smtClean="0"/>
              <a:t>wwwsrf.mi.infn.it/publications/topic.2006-05-02.3276868848</a:t>
            </a:r>
            <a:endParaRPr lang="de-DE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34393"/>
            <a:ext cx="359464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 r="707"/>
          <a:stretch/>
        </p:blipFill>
        <p:spPr bwMode="auto">
          <a:xfrm>
            <a:off x="1752600" y="3048000"/>
            <a:ext cx="4010025" cy="290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37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Vibration measurements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the XFEL tunnel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333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in the XFEL tunnel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Case study</a:t>
            </a:r>
          </a:p>
          <a:p>
            <a:r>
              <a:rPr lang="en-US" dirty="0" smtClean="0"/>
              <a:t>XFEL cryomodules hang from the ceiling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Position is adjusted with bolts -&gt; influence of the bolt length on the cryomodule vibration spectrum? </a:t>
            </a:r>
          </a:p>
          <a:p>
            <a:endParaRPr lang="en-US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Vibration studies on TTF cryomodules | Serena Barbanotti, 25th October 2018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2015 - DESY MEA Group (further information: N. </a:t>
            </a:r>
            <a:r>
              <a:rPr lang="en-US" dirty="0" err="1" smtClean="0"/>
              <a:t>Meyners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Measurement campaign</a:t>
            </a:r>
          </a:p>
          <a:p>
            <a:r>
              <a:rPr lang="en-US" dirty="0" smtClean="0"/>
              <a:t>Measurement performed on a single hanging cryomodule with seismometers (</a:t>
            </a:r>
            <a:r>
              <a:rPr lang="en-US" dirty="0" err="1" smtClean="0"/>
              <a:t>Guralp</a:t>
            </a:r>
            <a:r>
              <a:rPr lang="en-US" dirty="0" smtClean="0"/>
              <a:t> CMG-6TD, bandwidth 30s – 100 Hz) on the tunnel ground and on the post cover</a:t>
            </a:r>
          </a:p>
          <a:p>
            <a:r>
              <a:rPr lang="en-US" dirty="0" smtClean="0"/>
              <a:t>Vertical position of the support bolts changed and measurement repeated</a:t>
            </a:r>
          </a:p>
        </p:txBody>
      </p:sp>
      <p:pic>
        <p:nvPicPr>
          <p:cNvPr id="1027" name="Picture 3" descr="S:\user\groups\mea\4all\public\SCHWINGUNGSMESSUNGEN\Bilder\XFEL-L1-Messung-2015-05\2015-04-29 13.39.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52" t="9636" r="4822" b="6491"/>
          <a:stretch/>
        </p:blipFill>
        <p:spPr bwMode="auto">
          <a:xfrm>
            <a:off x="8915400" y="4093217"/>
            <a:ext cx="2838450" cy="204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:\user\groups\mea\4all\public\SCHWINGUNGSMESSUNGEN\Bilder\XFEL-L1-Messung-2015-05\2015-04-29 13.38.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0" t="32570" r="25895" b="3656"/>
          <a:stretch/>
        </p:blipFill>
        <p:spPr bwMode="auto">
          <a:xfrm>
            <a:off x="6248400" y="4101684"/>
            <a:ext cx="2550885" cy="207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26991" y="2362200"/>
            <a:ext cx="5334000" cy="2564907"/>
            <a:chOff x="526991" y="2362200"/>
            <a:chExt cx="5334000" cy="2564907"/>
          </a:xfrm>
        </p:grpSpPr>
        <p:grpSp>
          <p:nvGrpSpPr>
            <p:cNvPr id="12" name="Group 11"/>
            <p:cNvGrpSpPr/>
            <p:nvPr/>
          </p:nvGrpSpPr>
          <p:grpSpPr>
            <a:xfrm>
              <a:off x="526991" y="2362200"/>
              <a:ext cx="5334000" cy="2564907"/>
              <a:chOff x="526991" y="2209800"/>
              <a:chExt cx="5334000" cy="2564907"/>
            </a:xfrm>
          </p:grpSpPr>
          <p:pic>
            <p:nvPicPr>
              <p:cNvPr id="7" name="Picture 2" descr="C:\Users\barbanot\Desktop\XFELAufhaengung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63" b="9765"/>
              <a:stretch/>
            </p:blipFill>
            <p:spPr bwMode="auto">
              <a:xfrm>
                <a:off x="526991" y="2209800"/>
                <a:ext cx="5334000" cy="2564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Oval 10"/>
              <p:cNvSpPr/>
              <p:nvPr/>
            </p:nvSpPr>
            <p:spPr>
              <a:xfrm>
                <a:off x="2329441" y="3048000"/>
                <a:ext cx="304800" cy="45720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692778" y="2774528"/>
                <a:ext cx="304800" cy="45720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225184" y="2252529"/>
                <a:ext cx="304800" cy="45720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 rot="21227106">
              <a:off x="999319" y="4028401"/>
              <a:ext cx="434754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/>
                <a:t>Beam</a:t>
              </a:r>
              <a:endParaRPr lang="de-DE" sz="1200" dirty="0" err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90439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in the XFEL tunnel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Vibration studies on TTF cryomodules | Serena Barbanotti, 25th October 2018</a:t>
            </a:r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2015 - DESY MEA Group (further information: N. </a:t>
            </a:r>
            <a:r>
              <a:rPr lang="en-US" dirty="0" err="1"/>
              <a:t>Meyners</a:t>
            </a:r>
            <a:r>
              <a:rPr lang="en-US" dirty="0"/>
              <a:t>)</a:t>
            </a:r>
          </a:p>
          <a:p>
            <a:endParaRPr lang="de-DE" dirty="0"/>
          </a:p>
        </p:txBody>
      </p:sp>
      <p:sp>
        <p:nvSpPr>
          <p:cNvPr id="16" name="Textplatzhalter 7"/>
          <p:cNvSpPr txBox="1">
            <a:spLocks/>
          </p:cNvSpPr>
          <p:nvPr/>
        </p:nvSpPr>
        <p:spPr>
          <a:xfrm>
            <a:off x="407988" y="1406427"/>
            <a:ext cx="11415712" cy="5010249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Results</a:t>
            </a:r>
          </a:p>
          <a:p>
            <a:r>
              <a:rPr lang="en-US" dirty="0" smtClean="0"/>
              <a:t>No real changes at different bolt positions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validation of the support system</a:t>
            </a:r>
          </a:p>
          <a:p>
            <a:r>
              <a:rPr lang="en-US" dirty="0" smtClean="0"/>
              <a:t>Measurement of the vibration spectrum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can be used as comparison for further studies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70274"/>
            <a:ext cx="3983553" cy="260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83429"/>
            <a:ext cx="49545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85800"/>
            <a:ext cx="4043615" cy="264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55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</Template>
  <TotalTime>0</TotalTime>
  <Words>907</Words>
  <Application>Microsoft Office PowerPoint</Application>
  <PresentationFormat>Custom</PresentationFormat>
  <Paragraphs>224</Paragraphs>
  <Slides>25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DESY_PowerPoint_16x9_en</vt:lpstr>
      <vt:lpstr>Vibration studies on TTF-like cryomodules</vt:lpstr>
      <vt:lpstr>Outlook</vt:lpstr>
      <vt:lpstr>Vibration measurements at TTF-FLASH</vt:lpstr>
      <vt:lpstr>Vibration studies at FLASH and CMTB</vt:lpstr>
      <vt:lpstr>Vibration studies at FLASH and CMTB</vt:lpstr>
      <vt:lpstr>Further information</vt:lpstr>
      <vt:lpstr>Vibration measurements  in the XFEL tunnel</vt:lpstr>
      <vt:lpstr>Measurements in the XFEL tunnel</vt:lpstr>
      <vt:lpstr>Measurements in the XFEL tunnel</vt:lpstr>
      <vt:lpstr>Vibration measurements  on XFEL cryomodules</vt:lpstr>
      <vt:lpstr>Vibration measurements on cryomodules in the AMTF hall</vt:lpstr>
      <vt:lpstr>Vibration measurements on cryomodules in the AMTF hall</vt:lpstr>
      <vt:lpstr>Using piezo to measure vibrations on XFEL modules</vt:lpstr>
      <vt:lpstr>Using piezo to measure vibrations on XFEL modules</vt:lpstr>
      <vt:lpstr>Using piezo to measure vibrations on XFEL modules</vt:lpstr>
      <vt:lpstr>Using piezo to measure vibrations on XFEL modules</vt:lpstr>
      <vt:lpstr>Using piezo to measure vibrations on XFEL modules</vt:lpstr>
      <vt:lpstr>Using piezo to measure vibrations on XFEL modules</vt:lpstr>
      <vt:lpstr>Plans for  the XFEL CW cryomodules</vt:lpstr>
      <vt:lpstr>Plans for the XFEL CW upgrade</vt:lpstr>
      <vt:lpstr>Plans for the XFEL CW upgrade</vt:lpstr>
      <vt:lpstr>Conclusions</vt:lpstr>
      <vt:lpstr>What did I learnt so far</vt:lpstr>
      <vt:lpstr>Thank you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Barbanotti, Serena</dc:creator>
  <cp:lastModifiedBy>Barbanotti, Serena</cp:lastModifiedBy>
  <cp:revision>126</cp:revision>
  <cp:lastPrinted>2018-10-23T07:06:21Z</cp:lastPrinted>
  <dcterms:created xsi:type="dcterms:W3CDTF">2018-10-02T13:42:54Z</dcterms:created>
  <dcterms:modified xsi:type="dcterms:W3CDTF">2018-10-23T07:06:51Z</dcterms:modified>
</cp:coreProperties>
</file>