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24" r:id="rId2"/>
    <p:sldMasterId id="2147483737" r:id="rId3"/>
  </p:sldMasterIdLst>
  <p:notesMasterIdLst>
    <p:notesMasterId r:id="rId41"/>
  </p:notesMasterIdLst>
  <p:handoutMasterIdLst>
    <p:handoutMasterId r:id="rId42"/>
  </p:handoutMasterIdLst>
  <p:sldIdLst>
    <p:sldId id="387" r:id="rId4"/>
    <p:sldId id="388" r:id="rId5"/>
    <p:sldId id="391" r:id="rId6"/>
    <p:sldId id="337" r:id="rId7"/>
    <p:sldId id="298" r:id="rId8"/>
    <p:sldId id="392" r:id="rId9"/>
    <p:sldId id="351" r:id="rId10"/>
    <p:sldId id="356" r:id="rId11"/>
    <p:sldId id="370" r:id="rId12"/>
    <p:sldId id="297" r:id="rId13"/>
    <p:sldId id="393" r:id="rId14"/>
    <p:sldId id="372" r:id="rId15"/>
    <p:sldId id="258" r:id="rId16"/>
    <p:sldId id="259" r:id="rId17"/>
    <p:sldId id="398" r:id="rId18"/>
    <p:sldId id="325" r:id="rId19"/>
    <p:sldId id="397" r:id="rId20"/>
    <p:sldId id="313" r:id="rId21"/>
    <p:sldId id="386" r:id="rId22"/>
    <p:sldId id="327" r:id="rId23"/>
    <p:sldId id="328" r:id="rId24"/>
    <p:sldId id="390" r:id="rId25"/>
    <p:sldId id="315" r:id="rId26"/>
    <p:sldId id="383" r:id="rId27"/>
    <p:sldId id="395" r:id="rId28"/>
    <p:sldId id="377" r:id="rId29"/>
    <p:sldId id="379" r:id="rId30"/>
    <p:sldId id="380" r:id="rId31"/>
    <p:sldId id="358" r:id="rId32"/>
    <p:sldId id="361" r:id="rId33"/>
    <p:sldId id="263" r:id="rId34"/>
    <p:sldId id="382" r:id="rId35"/>
    <p:sldId id="256" r:id="rId36"/>
    <p:sldId id="374" r:id="rId37"/>
    <p:sldId id="353" r:id="rId38"/>
    <p:sldId id="396" r:id="rId39"/>
    <p:sldId id="381" r:id="rId4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2281" autoAdjust="0"/>
  </p:normalViewPr>
  <p:slideViewPr>
    <p:cSldViewPr snapToGrid="0">
      <p:cViewPr varScale="1">
        <p:scale>
          <a:sx n="83" d="100"/>
          <a:sy n="83" d="100"/>
        </p:scale>
        <p:origin x="1278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F9491C-4070-4645-9874-79C46826B6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8B58CE-600A-4650-A98B-95A3905EEE77}">
      <dgm:prSet/>
      <dgm:spPr/>
      <dgm:t>
        <a:bodyPr/>
        <a:lstStyle/>
        <a:p>
          <a:r>
            <a:rPr lang="en-US"/>
            <a:t>• ACM1</a:t>
          </a:r>
        </a:p>
      </dgm:t>
    </dgm:pt>
    <dgm:pt modelId="{C15940C6-FA76-4CE6-9320-A0659230E315}" type="parTrans" cxnId="{4235D1E0-5ABD-465B-9FBA-1C3AAE72F0DA}">
      <dgm:prSet/>
      <dgm:spPr/>
      <dgm:t>
        <a:bodyPr/>
        <a:lstStyle/>
        <a:p>
          <a:endParaRPr lang="en-US"/>
        </a:p>
      </dgm:t>
    </dgm:pt>
    <dgm:pt modelId="{BB17B158-3341-4F8D-9542-57BE5A06D431}" type="sibTrans" cxnId="{4235D1E0-5ABD-465B-9FBA-1C3AAE72F0DA}">
      <dgm:prSet/>
      <dgm:spPr/>
      <dgm:t>
        <a:bodyPr/>
        <a:lstStyle/>
        <a:p>
          <a:endParaRPr lang="en-US"/>
        </a:p>
      </dgm:t>
    </dgm:pt>
    <dgm:pt modelId="{EBC85ADA-885A-4070-89B8-15EA23DE6DBF}">
      <dgm:prSet/>
      <dgm:spPr/>
      <dgm:t>
        <a:bodyPr/>
        <a:lstStyle/>
        <a:p>
          <a:r>
            <a:rPr lang="en-US" dirty="0"/>
            <a:t>Two cavities</a:t>
          </a:r>
        </a:p>
      </dgm:t>
    </dgm:pt>
    <dgm:pt modelId="{10090045-412F-4E95-A317-B3E323DF7F2F}" type="parTrans" cxnId="{4DA262AA-E113-48D2-9AA7-8FA2939FE4A4}">
      <dgm:prSet/>
      <dgm:spPr/>
      <dgm:t>
        <a:bodyPr/>
        <a:lstStyle/>
        <a:p>
          <a:endParaRPr lang="en-US"/>
        </a:p>
      </dgm:t>
    </dgm:pt>
    <dgm:pt modelId="{2B3A240D-104E-4163-8342-06B6B923ACAD}" type="sibTrans" cxnId="{4DA262AA-E113-48D2-9AA7-8FA2939FE4A4}">
      <dgm:prSet/>
      <dgm:spPr/>
      <dgm:t>
        <a:bodyPr/>
        <a:lstStyle/>
        <a:p>
          <a:endParaRPr lang="en-US"/>
        </a:p>
      </dgm:t>
    </dgm:pt>
    <dgm:pt modelId="{A63796FD-8484-4261-8D71-CE5314181313}">
      <dgm:prSet/>
      <dgm:spPr/>
      <dgm:t>
        <a:bodyPr/>
        <a:lstStyle/>
        <a:p>
          <a:r>
            <a:rPr lang="en-US" dirty="0"/>
            <a:t>Two tuners </a:t>
          </a:r>
        </a:p>
      </dgm:t>
    </dgm:pt>
    <dgm:pt modelId="{D07E7E6E-BA48-409F-95B0-8774B0F08F84}" type="parTrans" cxnId="{3EE9D094-024D-4AA1-A158-FCAFE5810933}">
      <dgm:prSet/>
      <dgm:spPr/>
      <dgm:t>
        <a:bodyPr/>
        <a:lstStyle/>
        <a:p>
          <a:endParaRPr lang="en-US"/>
        </a:p>
      </dgm:t>
    </dgm:pt>
    <dgm:pt modelId="{03A6E8C6-1C4C-4F89-8DDC-444A9C67BAB5}" type="sibTrans" cxnId="{3EE9D094-024D-4AA1-A158-FCAFE5810933}">
      <dgm:prSet/>
      <dgm:spPr/>
      <dgm:t>
        <a:bodyPr/>
        <a:lstStyle/>
        <a:p>
          <a:endParaRPr lang="en-US"/>
        </a:p>
      </dgm:t>
    </dgm:pt>
    <dgm:pt modelId="{376BE109-2B23-4E06-A029-2785D5050A36}">
      <dgm:prSet/>
      <dgm:spPr/>
      <dgm:t>
        <a:bodyPr/>
        <a:lstStyle/>
        <a:p>
          <a:r>
            <a:rPr lang="en-US"/>
            <a:t>One source</a:t>
          </a:r>
        </a:p>
      </dgm:t>
    </dgm:pt>
    <dgm:pt modelId="{A31B6573-1E71-4722-BC8C-1E6BCD5DF309}" type="parTrans" cxnId="{C3516D5E-D02F-4DCE-9A1C-EEFFD82FC032}">
      <dgm:prSet/>
      <dgm:spPr/>
      <dgm:t>
        <a:bodyPr/>
        <a:lstStyle/>
        <a:p>
          <a:endParaRPr lang="en-US"/>
        </a:p>
      </dgm:t>
    </dgm:pt>
    <dgm:pt modelId="{D4571652-729E-4041-B5FA-28696A1C5CED}" type="sibTrans" cxnId="{C3516D5E-D02F-4DCE-9A1C-EEFFD82FC032}">
      <dgm:prSet/>
      <dgm:spPr/>
      <dgm:t>
        <a:bodyPr/>
        <a:lstStyle/>
        <a:p>
          <a:endParaRPr lang="en-US"/>
        </a:p>
      </dgm:t>
    </dgm:pt>
    <dgm:pt modelId="{217121D1-3C97-4CB9-8BA8-EE34ACFB409F}">
      <dgm:prSet/>
      <dgm:spPr/>
      <dgm:t>
        <a:bodyPr/>
        <a:lstStyle/>
        <a:p>
          <a:r>
            <a:rPr lang="en-US"/>
            <a:t>• </a:t>
          </a:r>
          <a:r>
            <a:rPr lang="en-GB"/>
            <a:t>vector-sum control of the two cavity SEL PLL</a:t>
          </a:r>
          <a:endParaRPr lang="en-US"/>
        </a:p>
      </dgm:t>
    </dgm:pt>
    <dgm:pt modelId="{9A07F0C8-2F74-4184-A827-E02B72E75F81}" type="parTrans" cxnId="{E1B21CFC-1EC1-4A8B-8104-CC1ACD5C90DA}">
      <dgm:prSet/>
      <dgm:spPr/>
      <dgm:t>
        <a:bodyPr/>
        <a:lstStyle/>
        <a:p>
          <a:endParaRPr lang="en-US"/>
        </a:p>
      </dgm:t>
    </dgm:pt>
    <dgm:pt modelId="{B22BCC89-01D5-4AA2-A250-CF9CE824428F}" type="sibTrans" cxnId="{E1B21CFC-1EC1-4A8B-8104-CC1ACD5C90DA}">
      <dgm:prSet/>
      <dgm:spPr/>
      <dgm:t>
        <a:bodyPr/>
        <a:lstStyle/>
        <a:p>
          <a:endParaRPr lang="en-US"/>
        </a:p>
      </dgm:t>
    </dgm:pt>
    <dgm:pt modelId="{0CFE8321-EE45-4B5B-ACFB-2193A475F543}">
      <dgm:prSet/>
      <dgm:spPr/>
      <dgm:t>
        <a:bodyPr/>
        <a:lstStyle/>
        <a:p>
          <a:r>
            <a:rPr lang="en-US" dirty="0"/>
            <a:t>Each cavity is tuned separately with SEL then combined in a single loop</a:t>
          </a:r>
        </a:p>
      </dgm:t>
    </dgm:pt>
    <dgm:pt modelId="{B2A6FFBA-91E9-4D7D-A17A-D5899822B41D}" type="parTrans" cxnId="{66C9C35F-A9E8-4513-BC50-27C4E96864DA}">
      <dgm:prSet/>
      <dgm:spPr/>
      <dgm:t>
        <a:bodyPr/>
        <a:lstStyle/>
        <a:p>
          <a:endParaRPr lang="en-US"/>
        </a:p>
      </dgm:t>
    </dgm:pt>
    <dgm:pt modelId="{EFF73D0E-1C68-43F3-8E38-A3EE0D496748}" type="sibTrans" cxnId="{66C9C35F-A9E8-4513-BC50-27C4E96864DA}">
      <dgm:prSet/>
      <dgm:spPr/>
      <dgm:t>
        <a:bodyPr/>
        <a:lstStyle/>
        <a:p>
          <a:endParaRPr lang="en-US"/>
        </a:p>
      </dgm:t>
    </dgm:pt>
    <dgm:pt modelId="{5A0573F1-64A6-43E1-B4AB-68023FA7BA87}">
      <dgm:prSet/>
      <dgm:spPr/>
      <dgm:t>
        <a:bodyPr/>
        <a:lstStyle/>
        <a:p>
          <a:r>
            <a:rPr lang="en-US" dirty="0"/>
            <a:t>The loop phases for both cavities will be kept to a multiple of  2</a:t>
          </a:r>
          <a:r>
            <a:rPr lang="en-US" dirty="0">
              <a:latin typeface="Century Schoolbook" panose="02040604050505020304" pitchFamily="18" charset="0"/>
            </a:rPr>
            <a:t></a:t>
          </a:r>
          <a:endParaRPr lang="en-US" dirty="0"/>
        </a:p>
      </dgm:t>
    </dgm:pt>
    <dgm:pt modelId="{D6004D31-FBC5-421A-8E98-B85DDD3364AE}" type="parTrans" cxnId="{A3065DEB-08DF-4CE5-96C5-17060E8D4115}">
      <dgm:prSet/>
      <dgm:spPr/>
      <dgm:t>
        <a:bodyPr/>
        <a:lstStyle/>
        <a:p>
          <a:endParaRPr lang="en-US"/>
        </a:p>
      </dgm:t>
    </dgm:pt>
    <dgm:pt modelId="{786E7DAC-EDCC-4C61-98B6-ECFB159FCC5C}" type="sibTrans" cxnId="{A3065DEB-08DF-4CE5-96C5-17060E8D4115}">
      <dgm:prSet/>
      <dgm:spPr/>
      <dgm:t>
        <a:bodyPr/>
        <a:lstStyle/>
        <a:p>
          <a:endParaRPr lang="en-US"/>
        </a:p>
      </dgm:t>
    </dgm:pt>
    <dgm:pt modelId="{0CF51B4F-E46F-478C-ABCD-BEE1065FBE07}" type="pres">
      <dgm:prSet presAssocID="{A4F9491C-4070-4645-9874-79C46826B65A}" presName="linear" presStyleCnt="0">
        <dgm:presLayoutVars>
          <dgm:animLvl val="lvl"/>
          <dgm:resizeHandles val="exact"/>
        </dgm:presLayoutVars>
      </dgm:prSet>
      <dgm:spPr/>
    </dgm:pt>
    <dgm:pt modelId="{523B9BB3-2016-4A50-B4D0-DC17B4B8FA03}" type="pres">
      <dgm:prSet presAssocID="{018B58CE-600A-4650-A98B-95A3905EEE7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F3968CC-DCC3-4701-9885-810AE9FCD150}" type="pres">
      <dgm:prSet presAssocID="{018B58CE-600A-4650-A98B-95A3905EEE77}" presName="childText" presStyleLbl="revTx" presStyleIdx="0" presStyleCnt="2">
        <dgm:presLayoutVars>
          <dgm:bulletEnabled val="1"/>
        </dgm:presLayoutVars>
      </dgm:prSet>
      <dgm:spPr/>
    </dgm:pt>
    <dgm:pt modelId="{0A648237-6397-40BB-801D-9ABCCB79E2DC}" type="pres">
      <dgm:prSet presAssocID="{217121D1-3C97-4CB9-8BA8-EE34ACFB40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DFA0E4-EE33-4B9F-91C5-DA6F58EC720D}" type="pres">
      <dgm:prSet presAssocID="{217121D1-3C97-4CB9-8BA8-EE34ACFB409F}" presName="childText" presStyleLbl="revTx" presStyleIdx="1" presStyleCnt="2">
        <dgm:presLayoutVars>
          <dgm:bulletEnabled val="1"/>
        </dgm:presLayoutVars>
      </dgm:prSet>
      <dgm:spPr/>
    </dgm:pt>
    <dgm:pt modelId="{DCB57A25-FFFD-445D-B625-888D3A2EFD6C}" type="pres">
      <dgm:prSet presAssocID="{5A0573F1-64A6-43E1-B4AB-68023FA7BA8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6FD3100-3B60-4F52-B2CC-44091A7438AC}" type="presOf" srcId="{5A0573F1-64A6-43E1-B4AB-68023FA7BA87}" destId="{DCB57A25-FFFD-445D-B625-888D3A2EFD6C}" srcOrd="0" destOrd="0" presId="urn:microsoft.com/office/officeart/2005/8/layout/vList2"/>
    <dgm:cxn modelId="{F70BBD05-96AB-47E2-900A-1A2F0134C853}" type="presOf" srcId="{0CFE8321-EE45-4B5B-ACFB-2193A475F543}" destId="{C7DFA0E4-EE33-4B9F-91C5-DA6F58EC720D}" srcOrd="0" destOrd="0" presId="urn:microsoft.com/office/officeart/2005/8/layout/vList2"/>
    <dgm:cxn modelId="{FDE57B0D-A232-414A-9EEF-5B1ED561C645}" type="presOf" srcId="{A63796FD-8484-4261-8D71-CE5314181313}" destId="{2F3968CC-DCC3-4701-9885-810AE9FCD150}" srcOrd="0" destOrd="1" presId="urn:microsoft.com/office/officeart/2005/8/layout/vList2"/>
    <dgm:cxn modelId="{F936C71F-7871-455B-B5A4-B85EA44C038A}" type="presOf" srcId="{EBC85ADA-885A-4070-89B8-15EA23DE6DBF}" destId="{2F3968CC-DCC3-4701-9885-810AE9FCD150}" srcOrd="0" destOrd="0" presId="urn:microsoft.com/office/officeart/2005/8/layout/vList2"/>
    <dgm:cxn modelId="{C3516D5E-D02F-4DCE-9A1C-EEFFD82FC032}" srcId="{018B58CE-600A-4650-A98B-95A3905EEE77}" destId="{376BE109-2B23-4E06-A029-2785D5050A36}" srcOrd="2" destOrd="0" parTransId="{A31B6573-1E71-4722-BC8C-1E6BCD5DF309}" sibTransId="{D4571652-729E-4041-B5FA-28696A1C5CED}"/>
    <dgm:cxn modelId="{66C9C35F-A9E8-4513-BC50-27C4E96864DA}" srcId="{217121D1-3C97-4CB9-8BA8-EE34ACFB409F}" destId="{0CFE8321-EE45-4B5B-ACFB-2193A475F543}" srcOrd="0" destOrd="0" parTransId="{B2A6FFBA-91E9-4D7D-A17A-D5899822B41D}" sibTransId="{EFF73D0E-1C68-43F3-8E38-A3EE0D496748}"/>
    <dgm:cxn modelId="{4A394150-71E1-4D8F-A4D8-723ACE57638C}" type="presOf" srcId="{376BE109-2B23-4E06-A029-2785D5050A36}" destId="{2F3968CC-DCC3-4701-9885-810AE9FCD150}" srcOrd="0" destOrd="2" presId="urn:microsoft.com/office/officeart/2005/8/layout/vList2"/>
    <dgm:cxn modelId="{3EE9D094-024D-4AA1-A158-FCAFE5810933}" srcId="{018B58CE-600A-4650-A98B-95A3905EEE77}" destId="{A63796FD-8484-4261-8D71-CE5314181313}" srcOrd="1" destOrd="0" parTransId="{D07E7E6E-BA48-409F-95B0-8774B0F08F84}" sibTransId="{03A6E8C6-1C4C-4F89-8DDC-444A9C67BAB5}"/>
    <dgm:cxn modelId="{4DA262AA-E113-48D2-9AA7-8FA2939FE4A4}" srcId="{018B58CE-600A-4650-A98B-95A3905EEE77}" destId="{EBC85ADA-885A-4070-89B8-15EA23DE6DBF}" srcOrd="0" destOrd="0" parTransId="{10090045-412F-4E95-A317-B3E323DF7F2F}" sibTransId="{2B3A240D-104E-4163-8342-06B6B923ACAD}"/>
    <dgm:cxn modelId="{036523BD-9FE9-40A0-B557-D8A097CF541C}" type="presOf" srcId="{018B58CE-600A-4650-A98B-95A3905EEE77}" destId="{523B9BB3-2016-4A50-B4D0-DC17B4B8FA03}" srcOrd="0" destOrd="0" presId="urn:microsoft.com/office/officeart/2005/8/layout/vList2"/>
    <dgm:cxn modelId="{4235D1E0-5ABD-465B-9FBA-1C3AAE72F0DA}" srcId="{A4F9491C-4070-4645-9874-79C46826B65A}" destId="{018B58CE-600A-4650-A98B-95A3905EEE77}" srcOrd="0" destOrd="0" parTransId="{C15940C6-FA76-4CE6-9320-A0659230E315}" sibTransId="{BB17B158-3341-4F8D-9542-57BE5A06D431}"/>
    <dgm:cxn modelId="{371F80E9-04B8-4FEC-A51A-2AB8D9D2C9DB}" type="presOf" srcId="{A4F9491C-4070-4645-9874-79C46826B65A}" destId="{0CF51B4F-E46F-478C-ABCD-BEE1065FBE07}" srcOrd="0" destOrd="0" presId="urn:microsoft.com/office/officeart/2005/8/layout/vList2"/>
    <dgm:cxn modelId="{A3065DEB-08DF-4CE5-96C5-17060E8D4115}" srcId="{A4F9491C-4070-4645-9874-79C46826B65A}" destId="{5A0573F1-64A6-43E1-B4AB-68023FA7BA87}" srcOrd="2" destOrd="0" parTransId="{D6004D31-FBC5-421A-8E98-B85DDD3364AE}" sibTransId="{786E7DAC-EDCC-4C61-98B6-ECFB159FCC5C}"/>
    <dgm:cxn modelId="{F4B17DF7-E4C5-4A9B-87BE-C9F556210672}" type="presOf" srcId="{217121D1-3C97-4CB9-8BA8-EE34ACFB409F}" destId="{0A648237-6397-40BB-801D-9ABCCB79E2DC}" srcOrd="0" destOrd="0" presId="urn:microsoft.com/office/officeart/2005/8/layout/vList2"/>
    <dgm:cxn modelId="{E1B21CFC-1EC1-4A8B-8104-CC1ACD5C90DA}" srcId="{A4F9491C-4070-4645-9874-79C46826B65A}" destId="{217121D1-3C97-4CB9-8BA8-EE34ACFB409F}" srcOrd="1" destOrd="0" parTransId="{9A07F0C8-2F74-4184-A827-E02B72E75F81}" sibTransId="{B22BCC89-01D5-4AA2-A250-CF9CE824428F}"/>
    <dgm:cxn modelId="{2EB9A528-B576-4CBD-8A83-074B513F39E2}" type="presParOf" srcId="{0CF51B4F-E46F-478C-ABCD-BEE1065FBE07}" destId="{523B9BB3-2016-4A50-B4D0-DC17B4B8FA03}" srcOrd="0" destOrd="0" presId="urn:microsoft.com/office/officeart/2005/8/layout/vList2"/>
    <dgm:cxn modelId="{F388BBFF-DEB8-4365-A451-830859301AA5}" type="presParOf" srcId="{0CF51B4F-E46F-478C-ABCD-BEE1065FBE07}" destId="{2F3968CC-DCC3-4701-9885-810AE9FCD150}" srcOrd="1" destOrd="0" presId="urn:microsoft.com/office/officeart/2005/8/layout/vList2"/>
    <dgm:cxn modelId="{430CFF2E-132C-4CFE-AC6A-6B3D4C0C548C}" type="presParOf" srcId="{0CF51B4F-E46F-478C-ABCD-BEE1065FBE07}" destId="{0A648237-6397-40BB-801D-9ABCCB79E2DC}" srcOrd="2" destOrd="0" presId="urn:microsoft.com/office/officeart/2005/8/layout/vList2"/>
    <dgm:cxn modelId="{AD3B5316-B3A9-4840-AECC-FE4356CEA5EA}" type="presParOf" srcId="{0CF51B4F-E46F-478C-ABCD-BEE1065FBE07}" destId="{C7DFA0E4-EE33-4B9F-91C5-DA6F58EC720D}" srcOrd="3" destOrd="0" presId="urn:microsoft.com/office/officeart/2005/8/layout/vList2"/>
    <dgm:cxn modelId="{31908AE2-3C57-44D0-937F-85435841AF0D}" type="presParOf" srcId="{0CF51B4F-E46F-478C-ABCD-BEE1065FBE07}" destId="{DCB57A25-FFFD-445D-B625-888D3A2EFD6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479DB6-41BB-4CEB-811D-D312E9F4FB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10B90E-AA2D-4BF3-B8E3-A3212E52185F}">
      <dgm:prSet custT="1"/>
      <dgm:spPr/>
      <dgm:t>
        <a:bodyPr/>
        <a:lstStyle/>
        <a:p>
          <a:r>
            <a:rPr lang="en-US" sz="1600" dirty="0"/>
            <a:t>No gradient regulation for each cavity</a:t>
          </a:r>
        </a:p>
      </dgm:t>
    </dgm:pt>
    <dgm:pt modelId="{9A79DC7C-B88A-427C-88FA-177456C06365}" type="parTrans" cxnId="{587581C4-CC50-492B-8A78-D77FEADDD3A3}">
      <dgm:prSet/>
      <dgm:spPr/>
      <dgm:t>
        <a:bodyPr/>
        <a:lstStyle/>
        <a:p>
          <a:endParaRPr lang="en-US" sz="1600"/>
        </a:p>
      </dgm:t>
    </dgm:pt>
    <dgm:pt modelId="{DC2CDC25-A2F5-4F53-92C4-AB679488AD61}" type="sibTrans" cxnId="{587581C4-CC50-492B-8A78-D77FEADDD3A3}">
      <dgm:prSet/>
      <dgm:spPr/>
      <dgm:t>
        <a:bodyPr/>
        <a:lstStyle/>
        <a:p>
          <a:endParaRPr lang="en-US" sz="1600"/>
        </a:p>
      </dgm:t>
    </dgm:pt>
    <dgm:pt modelId="{D6D5187A-EBBB-466A-AA1C-932B1D6084C8}">
      <dgm:prSet custT="1"/>
      <dgm:spPr/>
      <dgm:t>
        <a:bodyPr/>
        <a:lstStyle/>
        <a:p>
          <a:r>
            <a:rPr lang="en-US" sz="1600" dirty="0"/>
            <a:t>Individual tuner loops are established with respect to the established reference phase</a:t>
          </a:r>
        </a:p>
      </dgm:t>
    </dgm:pt>
    <dgm:pt modelId="{E20A54A6-C84D-462C-A760-DC54C7249B41}" type="parTrans" cxnId="{AFB88888-24B6-4F57-9D20-61BF694F5587}">
      <dgm:prSet/>
      <dgm:spPr/>
      <dgm:t>
        <a:bodyPr/>
        <a:lstStyle/>
        <a:p>
          <a:endParaRPr lang="en-US" sz="1600"/>
        </a:p>
      </dgm:t>
    </dgm:pt>
    <dgm:pt modelId="{41495DFD-45BE-482C-9E2A-1A8761B190A3}" type="sibTrans" cxnId="{AFB88888-24B6-4F57-9D20-61BF694F5587}">
      <dgm:prSet/>
      <dgm:spPr/>
      <dgm:t>
        <a:bodyPr/>
        <a:lstStyle/>
        <a:p>
          <a:endParaRPr lang="en-US" sz="1600"/>
        </a:p>
      </dgm:t>
    </dgm:pt>
    <dgm:pt modelId="{15FF7B18-2B3E-41C3-9C6A-97632AD9D382}">
      <dgm:prSet custT="1"/>
      <dgm:spPr/>
      <dgm:t>
        <a:bodyPr/>
        <a:lstStyle/>
        <a:p>
          <a:r>
            <a:rPr lang="en-US" sz="1600" dirty="0" err="1"/>
            <a:t>Microphonics</a:t>
          </a:r>
          <a:r>
            <a:rPr lang="en-US" sz="1600" dirty="0"/>
            <a:t>  excite mechanical resonances in one cavity, coupling to the other cavity via vector-sum regulation. </a:t>
          </a:r>
        </a:p>
      </dgm:t>
    </dgm:pt>
    <dgm:pt modelId="{E2D5A69C-70DA-4F4B-B674-C5FE49456435}" type="parTrans" cxnId="{668EF0B8-50DC-4556-82C8-326DDFA7B61A}">
      <dgm:prSet/>
      <dgm:spPr/>
      <dgm:t>
        <a:bodyPr/>
        <a:lstStyle/>
        <a:p>
          <a:endParaRPr lang="en-US" sz="1600"/>
        </a:p>
      </dgm:t>
    </dgm:pt>
    <dgm:pt modelId="{72138300-7783-4274-A3E5-7F7EEB8D746B}" type="sibTrans" cxnId="{668EF0B8-50DC-4556-82C8-326DDFA7B61A}">
      <dgm:prSet/>
      <dgm:spPr/>
      <dgm:t>
        <a:bodyPr/>
        <a:lstStyle/>
        <a:p>
          <a:endParaRPr lang="en-US" sz="1600"/>
        </a:p>
      </dgm:t>
    </dgm:pt>
    <dgm:pt modelId="{716B47C8-ACFA-4087-AF75-306E80F1A9F2}">
      <dgm:prSet custT="1"/>
      <dgm:spPr/>
      <dgm:t>
        <a:bodyPr/>
        <a:lstStyle/>
        <a:p>
          <a:r>
            <a:rPr lang="en-US" sz="1600" dirty="0"/>
            <a:t>The modulations of the RF field between the two cavities can drive a ponderomotive instability through Lorentz force detuning.</a:t>
          </a:r>
        </a:p>
      </dgm:t>
    </dgm:pt>
    <dgm:pt modelId="{32309E54-7F2A-43E1-A481-653439B74BE5}" type="parTrans" cxnId="{1014D763-CDB3-4E9D-9895-FAF3F21B1861}">
      <dgm:prSet/>
      <dgm:spPr/>
      <dgm:t>
        <a:bodyPr/>
        <a:lstStyle/>
        <a:p>
          <a:endParaRPr lang="en-US" sz="1600"/>
        </a:p>
      </dgm:t>
    </dgm:pt>
    <dgm:pt modelId="{7762076D-C5B9-45B4-8DAF-2634CFF0E177}" type="sibTrans" cxnId="{1014D763-CDB3-4E9D-9895-FAF3F21B1861}">
      <dgm:prSet/>
      <dgm:spPr/>
      <dgm:t>
        <a:bodyPr/>
        <a:lstStyle/>
        <a:p>
          <a:endParaRPr lang="en-US" sz="1600"/>
        </a:p>
      </dgm:t>
    </dgm:pt>
    <dgm:pt modelId="{E8C72608-1C79-451F-9851-794119C1E538}">
      <dgm:prSet custT="1"/>
      <dgm:spPr/>
      <dgm:t>
        <a:bodyPr/>
        <a:lstStyle/>
        <a:p>
          <a:r>
            <a:rPr lang="en-US" sz="1600" dirty="0"/>
            <a:t>The threshold for excitation of this instability is impacted both by ambient microphonic noise and the precise settings of the two cavity phase loops. </a:t>
          </a:r>
        </a:p>
      </dgm:t>
    </dgm:pt>
    <dgm:pt modelId="{A832E8BF-0E3A-4298-9AE4-29278F88F29D}" type="parTrans" cxnId="{1A030950-D8A7-4FFB-A6B7-F7D3804041A6}">
      <dgm:prSet/>
      <dgm:spPr/>
      <dgm:t>
        <a:bodyPr/>
        <a:lstStyle/>
        <a:p>
          <a:endParaRPr lang="en-US" sz="1600"/>
        </a:p>
      </dgm:t>
    </dgm:pt>
    <dgm:pt modelId="{CB956050-46AD-44AC-A6AE-37AC3177F6F7}" type="sibTrans" cxnId="{1A030950-D8A7-4FFB-A6B7-F7D3804041A6}">
      <dgm:prSet/>
      <dgm:spPr/>
      <dgm:t>
        <a:bodyPr/>
        <a:lstStyle/>
        <a:p>
          <a:endParaRPr lang="en-US" sz="1600"/>
        </a:p>
      </dgm:t>
    </dgm:pt>
    <dgm:pt modelId="{07CEDE8B-AED5-4CA8-B888-AA87465110C8}">
      <dgm:prSet custT="1"/>
      <dgm:spPr/>
      <dgm:t>
        <a:bodyPr/>
        <a:lstStyle/>
        <a:p>
          <a:r>
            <a:rPr lang="en-US" sz="1600" dirty="0"/>
            <a:t>The coupled oscillation deteriorates the e-</a:t>
          </a:r>
          <a:r>
            <a:rPr lang="en-US" sz="1600" dirty="0" err="1"/>
            <a:t>Linac</a:t>
          </a:r>
          <a:r>
            <a:rPr lang="en-US" sz="1600" dirty="0"/>
            <a:t> final energy stability.</a:t>
          </a:r>
        </a:p>
      </dgm:t>
    </dgm:pt>
    <dgm:pt modelId="{45DC6918-5779-41B0-8A3A-494491C1B210}" type="parTrans" cxnId="{ADBD8F8A-9395-461A-86D5-F5012C4CC79C}">
      <dgm:prSet/>
      <dgm:spPr/>
      <dgm:t>
        <a:bodyPr/>
        <a:lstStyle/>
        <a:p>
          <a:endParaRPr lang="en-US" sz="1600"/>
        </a:p>
      </dgm:t>
    </dgm:pt>
    <dgm:pt modelId="{EADC23B0-2F53-41AE-AB12-5ACBFCB665C0}" type="sibTrans" cxnId="{ADBD8F8A-9395-461A-86D5-F5012C4CC79C}">
      <dgm:prSet/>
      <dgm:spPr/>
      <dgm:t>
        <a:bodyPr/>
        <a:lstStyle/>
        <a:p>
          <a:endParaRPr lang="en-US" sz="1600"/>
        </a:p>
      </dgm:t>
    </dgm:pt>
    <dgm:pt modelId="{E534933A-48D8-4581-8AF3-2CA3C06C7A67}" type="pres">
      <dgm:prSet presAssocID="{5E479DB6-41BB-4CEB-811D-D312E9F4FB58}" presName="linear" presStyleCnt="0">
        <dgm:presLayoutVars>
          <dgm:animLvl val="lvl"/>
          <dgm:resizeHandles val="exact"/>
        </dgm:presLayoutVars>
      </dgm:prSet>
      <dgm:spPr/>
    </dgm:pt>
    <dgm:pt modelId="{E9C362DF-CCB6-4A55-98C1-50E65A1B0D18}" type="pres">
      <dgm:prSet presAssocID="{FB10B90E-AA2D-4BF3-B8E3-A3212E52185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B9622A8-6F8C-42E4-B2FE-9ACAECE52676}" type="pres">
      <dgm:prSet presAssocID="{DC2CDC25-A2F5-4F53-92C4-AB679488AD61}" presName="spacer" presStyleCnt="0"/>
      <dgm:spPr/>
    </dgm:pt>
    <dgm:pt modelId="{99F361DD-918C-4758-97EB-B831E1A894F7}" type="pres">
      <dgm:prSet presAssocID="{D6D5187A-EBBB-466A-AA1C-932B1D6084C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D5CB706-799F-4EDF-9335-561A459F2FF5}" type="pres">
      <dgm:prSet presAssocID="{41495DFD-45BE-482C-9E2A-1A8761B190A3}" presName="spacer" presStyleCnt="0"/>
      <dgm:spPr/>
    </dgm:pt>
    <dgm:pt modelId="{B74ECF70-C0E5-45FB-8F07-23BF18AD2735}" type="pres">
      <dgm:prSet presAssocID="{15FF7B18-2B3E-41C3-9C6A-97632AD9D382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0E3CB04-A4F1-4011-A7C3-6DBD9F3ECF49}" type="pres">
      <dgm:prSet presAssocID="{72138300-7783-4274-A3E5-7F7EEB8D746B}" presName="spacer" presStyleCnt="0"/>
      <dgm:spPr/>
    </dgm:pt>
    <dgm:pt modelId="{8AC986F9-3852-4888-8838-852F2CF76524}" type="pres">
      <dgm:prSet presAssocID="{716B47C8-ACFA-4087-AF75-306E80F1A9F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ACCF36B-74CC-4D11-B114-C8428D4C241D}" type="pres">
      <dgm:prSet presAssocID="{7762076D-C5B9-45B4-8DAF-2634CFF0E177}" presName="spacer" presStyleCnt="0"/>
      <dgm:spPr/>
    </dgm:pt>
    <dgm:pt modelId="{42F17F53-29CC-4B97-8CBE-A4E2EB7B7D81}" type="pres">
      <dgm:prSet presAssocID="{E8C72608-1C79-451F-9851-794119C1E53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7C9E71E-408E-45C3-8549-7946A01E65FA}" type="pres">
      <dgm:prSet presAssocID="{CB956050-46AD-44AC-A6AE-37AC3177F6F7}" presName="spacer" presStyleCnt="0"/>
      <dgm:spPr/>
    </dgm:pt>
    <dgm:pt modelId="{73D011AA-07B2-40E1-9F9E-D6F6F4DD04C3}" type="pres">
      <dgm:prSet presAssocID="{07CEDE8B-AED5-4CA8-B888-AA87465110C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17EE61A-B174-4977-90C2-656454CEE9D8}" type="presOf" srcId="{E8C72608-1C79-451F-9851-794119C1E538}" destId="{42F17F53-29CC-4B97-8CBE-A4E2EB7B7D81}" srcOrd="0" destOrd="0" presId="urn:microsoft.com/office/officeart/2005/8/layout/vList2"/>
    <dgm:cxn modelId="{0BF77561-C588-4A4E-8F32-25194A79A5F1}" type="presOf" srcId="{716B47C8-ACFA-4087-AF75-306E80F1A9F2}" destId="{8AC986F9-3852-4888-8838-852F2CF76524}" srcOrd="0" destOrd="0" presId="urn:microsoft.com/office/officeart/2005/8/layout/vList2"/>
    <dgm:cxn modelId="{1014D763-CDB3-4E9D-9895-FAF3F21B1861}" srcId="{5E479DB6-41BB-4CEB-811D-D312E9F4FB58}" destId="{716B47C8-ACFA-4087-AF75-306E80F1A9F2}" srcOrd="3" destOrd="0" parTransId="{32309E54-7F2A-43E1-A481-653439B74BE5}" sibTransId="{7762076D-C5B9-45B4-8DAF-2634CFF0E177}"/>
    <dgm:cxn modelId="{7C49566B-C886-4A0B-8754-7C48295EDD0B}" type="presOf" srcId="{5E479DB6-41BB-4CEB-811D-D312E9F4FB58}" destId="{E534933A-48D8-4581-8AF3-2CA3C06C7A67}" srcOrd="0" destOrd="0" presId="urn:microsoft.com/office/officeart/2005/8/layout/vList2"/>
    <dgm:cxn modelId="{1A030950-D8A7-4FFB-A6B7-F7D3804041A6}" srcId="{5E479DB6-41BB-4CEB-811D-D312E9F4FB58}" destId="{E8C72608-1C79-451F-9851-794119C1E538}" srcOrd="4" destOrd="0" parTransId="{A832E8BF-0E3A-4298-9AE4-29278F88F29D}" sibTransId="{CB956050-46AD-44AC-A6AE-37AC3177F6F7}"/>
    <dgm:cxn modelId="{96CCC775-E93F-4468-A001-AD2F863D4C95}" type="presOf" srcId="{07CEDE8B-AED5-4CA8-B888-AA87465110C8}" destId="{73D011AA-07B2-40E1-9F9E-D6F6F4DD04C3}" srcOrd="0" destOrd="0" presId="urn:microsoft.com/office/officeart/2005/8/layout/vList2"/>
    <dgm:cxn modelId="{AFB88888-24B6-4F57-9D20-61BF694F5587}" srcId="{5E479DB6-41BB-4CEB-811D-D312E9F4FB58}" destId="{D6D5187A-EBBB-466A-AA1C-932B1D6084C8}" srcOrd="1" destOrd="0" parTransId="{E20A54A6-C84D-462C-A760-DC54C7249B41}" sibTransId="{41495DFD-45BE-482C-9E2A-1A8761B190A3}"/>
    <dgm:cxn modelId="{ADBD8F8A-9395-461A-86D5-F5012C4CC79C}" srcId="{5E479DB6-41BB-4CEB-811D-D312E9F4FB58}" destId="{07CEDE8B-AED5-4CA8-B888-AA87465110C8}" srcOrd="5" destOrd="0" parTransId="{45DC6918-5779-41B0-8A3A-494491C1B210}" sibTransId="{EADC23B0-2F53-41AE-AB12-5ACBFCB665C0}"/>
    <dgm:cxn modelId="{A8E34BA3-584C-4118-8FBE-D4FE390B004E}" type="presOf" srcId="{D6D5187A-EBBB-466A-AA1C-932B1D6084C8}" destId="{99F361DD-918C-4758-97EB-B831E1A894F7}" srcOrd="0" destOrd="0" presId="urn:microsoft.com/office/officeart/2005/8/layout/vList2"/>
    <dgm:cxn modelId="{668EF0B8-50DC-4556-82C8-326DDFA7B61A}" srcId="{5E479DB6-41BB-4CEB-811D-D312E9F4FB58}" destId="{15FF7B18-2B3E-41C3-9C6A-97632AD9D382}" srcOrd="2" destOrd="0" parTransId="{E2D5A69C-70DA-4F4B-B674-C5FE49456435}" sibTransId="{72138300-7783-4274-A3E5-7F7EEB8D746B}"/>
    <dgm:cxn modelId="{587581C4-CC50-492B-8A78-D77FEADDD3A3}" srcId="{5E479DB6-41BB-4CEB-811D-D312E9F4FB58}" destId="{FB10B90E-AA2D-4BF3-B8E3-A3212E52185F}" srcOrd="0" destOrd="0" parTransId="{9A79DC7C-B88A-427C-88FA-177456C06365}" sibTransId="{DC2CDC25-A2F5-4F53-92C4-AB679488AD61}"/>
    <dgm:cxn modelId="{218ECDE9-E3F4-4400-B816-A04E3FF652E6}" type="presOf" srcId="{FB10B90E-AA2D-4BF3-B8E3-A3212E52185F}" destId="{E9C362DF-CCB6-4A55-98C1-50E65A1B0D18}" srcOrd="0" destOrd="0" presId="urn:microsoft.com/office/officeart/2005/8/layout/vList2"/>
    <dgm:cxn modelId="{F62A82FE-0ACF-47BA-B182-E23F7F9E97C7}" type="presOf" srcId="{15FF7B18-2B3E-41C3-9C6A-97632AD9D382}" destId="{B74ECF70-C0E5-45FB-8F07-23BF18AD2735}" srcOrd="0" destOrd="0" presId="urn:microsoft.com/office/officeart/2005/8/layout/vList2"/>
    <dgm:cxn modelId="{CAF057FC-78F2-4C5C-B0DC-4AC12747AD23}" type="presParOf" srcId="{E534933A-48D8-4581-8AF3-2CA3C06C7A67}" destId="{E9C362DF-CCB6-4A55-98C1-50E65A1B0D18}" srcOrd="0" destOrd="0" presId="urn:microsoft.com/office/officeart/2005/8/layout/vList2"/>
    <dgm:cxn modelId="{832BB8B1-5EEE-4800-BB7E-B1F748658D61}" type="presParOf" srcId="{E534933A-48D8-4581-8AF3-2CA3C06C7A67}" destId="{8B9622A8-6F8C-42E4-B2FE-9ACAECE52676}" srcOrd="1" destOrd="0" presId="urn:microsoft.com/office/officeart/2005/8/layout/vList2"/>
    <dgm:cxn modelId="{F90E5C4D-F5DA-4C46-9058-2396F1E025C7}" type="presParOf" srcId="{E534933A-48D8-4581-8AF3-2CA3C06C7A67}" destId="{99F361DD-918C-4758-97EB-B831E1A894F7}" srcOrd="2" destOrd="0" presId="urn:microsoft.com/office/officeart/2005/8/layout/vList2"/>
    <dgm:cxn modelId="{5C110D6F-AFB9-43A7-B899-E3A884B34570}" type="presParOf" srcId="{E534933A-48D8-4581-8AF3-2CA3C06C7A67}" destId="{3D5CB706-799F-4EDF-9335-561A459F2FF5}" srcOrd="3" destOrd="0" presId="urn:microsoft.com/office/officeart/2005/8/layout/vList2"/>
    <dgm:cxn modelId="{9AA19423-7600-4498-B909-7C57CB860913}" type="presParOf" srcId="{E534933A-48D8-4581-8AF3-2CA3C06C7A67}" destId="{B74ECF70-C0E5-45FB-8F07-23BF18AD2735}" srcOrd="4" destOrd="0" presId="urn:microsoft.com/office/officeart/2005/8/layout/vList2"/>
    <dgm:cxn modelId="{13866964-0123-4C71-AD20-5549A435C1AC}" type="presParOf" srcId="{E534933A-48D8-4581-8AF3-2CA3C06C7A67}" destId="{20E3CB04-A4F1-4011-A7C3-6DBD9F3ECF49}" srcOrd="5" destOrd="0" presId="urn:microsoft.com/office/officeart/2005/8/layout/vList2"/>
    <dgm:cxn modelId="{7FDFD7D5-6626-4565-9020-1743F74C54E2}" type="presParOf" srcId="{E534933A-48D8-4581-8AF3-2CA3C06C7A67}" destId="{8AC986F9-3852-4888-8838-852F2CF76524}" srcOrd="6" destOrd="0" presId="urn:microsoft.com/office/officeart/2005/8/layout/vList2"/>
    <dgm:cxn modelId="{3092E324-83EC-4531-8B4A-3AF0C663E2B2}" type="presParOf" srcId="{E534933A-48D8-4581-8AF3-2CA3C06C7A67}" destId="{CACCF36B-74CC-4D11-B114-C8428D4C241D}" srcOrd="7" destOrd="0" presId="urn:microsoft.com/office/officeart/2005/8/layout/vList2"/>
    <dgm:cxn modelId="{626736A3-60EB-46E3-A46B-CB9F4F0ECCC5}" type="presParOf" srcId="{E534933A-48D8-4581-8AF3-2CA3C06C7A67}" destId="{42F17F53-29CC-4B97-8CBE-A4E2EB7B7D81}" srcOrd="8" destOrd="0" presId="urn:microsoft.com/office/officeart/2005/8/layout/vList2"/>
    <dgm:cxn modelId="{2C7051AD-89CD-44D1-9CFE-60E8D565E08C}" type="presParOf" srcId="{E534933A-48D8-4581-8AF3-2CA3C06C7A67}" destId="{D7C9E71E-408E-45C3-8549-7946A01E65FA}" srcOrd="9" destOrd="0" presId="urn:microsoft.com/office/officeart/2005/8/layout/vList2"/>
    <dgm:cxn modelId="{6DB6F954-A06F-4BED-9500-5789349EB9CF}" type="presParOf" srcId="{E534933A-48D8-4581-8AF3-2CA3C06C7A67}" destId="{73D011AA-07B2-40E1-9F9E-D6F6F4DD04C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B9BB3-2016-4A50-B4D0-DC17B4B8FA03}">
      <dsp:nvSpPr>
        <dsp:cNvPr id="0" name=""/>
        <dsp:cNvSpPr/>
      </dsp:nvSpPr>
      <dsp:spPr>
        <a:xfrm>
          <a:off x="0" y="346839"/>
          <a:ext cx="3042822" cy="655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• ACM1</a:t>
          </a:r>
        </a:p>
      </dsp:txBody>
      <dsp:txXfrm>
        <a:off x="31997" y="378836"/>
        <a:ext cx="2978828" cy="591471"/>
      </dsp:txXfrm>
    </dsp:sp>
    <dsp:sp modelId="{2F3968CC-DCC3-4701-9885-810AE9FCD150}">
      <dsp:nvSpPr>
        <dsp:cNvPr id="0" name=""/>
        <dsp:cNvSpPr/>
      </dsp:nvSpPr>
      <dsp:spPr>
        <a:xfrm>
          <a:off x="0" y="1002304"/>
          <a:ext cx="3042822" cy="629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1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Two cavities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Two tuners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One source</a:t>
          </a:r>
        </a:p>
      </dsp:txBody>
      <dsp:txXfrm>
        <a:off x="0" y="1002304"/>
        <a:ext cx="3042822" cy="629280"/>
      </dsp:txXfrm>
    </dsp:sp>
    <dsp:sp modelId="{0A648237-6397-40BB-801D-9ABCCB79E2DC}">
      <dsp:nvSpPr>
        <dsp:cNvPr id="0" name=""/>
        <dsp:cNvSpPr/>
      </dsp:nvSpPr>
      <dsp:spPr>
        <a:xfrm>
          <a:off x="0" y="1631584"/>
          <a:ext cx="3042822" cy="655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• </a:t>
          </a:r>
          <a:r>
            <a:rPr lang="en-GB" sz="1600" kern="1200"/>
            <a:t>vector-sum control of the two cavity SEL PLL</a:t>
          </a:r>
          <a:endParaRPr lang="en-US" sz="1600" kern="1200"/>
        </a:p>
      </dsp:txBody>
      <dsp:txXfrm>
        <a:off x="31997" y="1663581"/>
        <a:ext cx="2978828" cy="591471"/>
      </dsp:txXfrm>
    </dsp:sp>
    <dsp:sp modelId="{C7DFA0E4-EE33-4B9F-91C5-DA6F58EC720D}">
      <dsp:nvSpPr>
        <dsp:cNvPr id="0" name=""/>
        <dsp:cNvSpPr/>
      </dsp:nvSpPr>
      <dsp:spPr>
        <a:xfrm>
          <a:off x="0" y="2287050"/>
          <a:ext cx="3042822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1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 dirty="0"/>
            <a:t>Each cavity is tuned separately with SEL then combined in a single loop</a:t>
          </a:r>
        </a:p>
      </dsp:txBody>
      <dsp:txXfrm>
        <a:off x="0" y="2287050"/>
        <a:ext cx="3042822" cy="380880"/>
      </dsp:txXfrm>
    </dsp:sp>
    <dsp:sp modelId="{DCB57A25-FFFD-445D-B625-888D3A2EFD6C}">
      <dsp:nvSpPr>
        <dsp:cNvPr id="0" name=""/>
        <dsp:cNvSpPr/>
      </dsp:nvSpPr>
      <dsp:spPr>
        <a:xfrm>
          <a:off x="0" y="2667930"/>
          <a:ext cx="3042822" cy="655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loop phases for both cavities will be kept to a multiple of  2</a:t>
          </a:r>
          <a:r>
            <a:rPr lang="en-US" sz="1600" kern="1200" dirty="0">
              <a:latin typeface="Century Schoolbook" panose="02040604050505020304" pitchFamily="18" charset="0"/>
            </a:rPr>
            <a:t></a:t>
          </a:r>
          <a:endParaRPr lang="en-US" sz="1600" kern="1200" dirty="0"/>
        </a:p>
      </dsp:txBody>
      <dsp:txXfrm>
        <a:off x="31997" y="2699927"/>
        <a:ext cx="2978828" cy="591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362DF-CCB6-4A55-98C1-50E65A1B0D18}">
      <dsp:nvSpPr>
        <dsp:cNvPr id="0" name=""/>
        <dsp:cNvSpPr/>
      </dsp:nvSpPr>
      <dsp:spPr>
        <a:xfrm>
          <a:off x="0" y="9246"/>
          <a:ext cx="4727140" cy="884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No gradient regulation for each cavity</a:t>
          </a:r>
        </a:p>
      </dsp:txBody>
      <dsp:txXfrm>
        <a:off x="43179" y="52425"/>
        <a:ext cx="4640782" cy="798162"/>
      </dsp:txXfrm>
    </dsp:sp>
    <dsp:sp modelId="{99F361DD-918C-4758-97EB-B831E1A894F7}">
      <dsp:nvSpPr>
        <dsp:cNvPr id="0" name=""/>
        <dsp:cNvSpPr/>
      </dsp:nvSpPr>
      <dsp:spPr>
        <a:xfrm>
          <a:off x="0" y="997446"/>
          <a:ext cx="4727140" cy="884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Individual tuner loops are established with respect to the established reference phase</a:t>
          </a:r>
        </a:p>
      </dsp:txBody>
      <dsp:txXfrm>
        <a:off x="43179" y="1040625"/>
        <a:ext cx="4640782" cy="798162"/>
      </dsp:txXfrm>
    </dsp:sp>
    <dsp:sp modelId="{B74ECF70-C0E5-45FB-8F07-23BF18AD2735}">
      <dsp:nvSpPr>
        <dsp:cNvPr id="0" name=""/>
        <dsp:cNvSpPr/>
      </dsp:nvSpPr>
      <dsp:spPr>
        <a:xfrm>
          <a:off x="0" y="1985646"/>
          <a:ext cx="4727140" cy="884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Microphonics</a:t>
          </a:r>
          <a:r>
            <a:rPr lang="en-US" sz="1600" kern="1200" dirty="0"/>
            <a:t>  excite mechanical resonances in one cavity, coupling to the other cavity via vector-sum regulation. </a:t>
          </a:r>
        </a:p>
      </dsp:txBody>
      <dsp:txXfrm>
        <a:off x="43179" y="2028825"/>
        <a:ext cx="4640782" cy="798162"/>
      </dsp:txXfrm>
    </dsp:sp>
    <dsp:sp modelId="{8AC986F9-3852-4888-8838-852F2CF76524}">
      <dsp:nvSpPr>
        <dsp:cNvPr id="0" name=""/>
        <dsp:cNvSpPr/>
      </dsp:nvSpPr>
      <dsp:spPr>
        <a:xfrm>
          <a:off x="0" y="2973846"/>
          <a:ext cx="4727140" cy="884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modulations of the RF field between the two cavities can drive a ponderomotive instability through Lorentz force detuning.</a:t>
          </a:r>
        </a:p>
      </dsp:txBody>
      <dsp:txXfrm>
        <a:off x="43179" y="3017025"/>
        <a:ext cx="4640782" cy="798162"/>
      </dsp:txXfrm>
    </dsp:sp>
    <dsp:sp modelId="{42F17F53-29CC-4B97-8CBE-A4E2EB7B7D81}">
      <dsp:nvSpPr>
        <dsp:cNvPr id="0" name=""/>
        <dsp:cNvSpPr/>
      </dsp:nvSpPr>
      <dsp:spPr>
        <a:xfrm>
          <a:off x="0" y="3962046"/>
          <a:ext cx="4727140" cy="884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threshold for excitation of this instability is impacted both by ambient microphonic noise and the precise settings of the two cavity phase loops. </a:t>
          </a:r>
        </a:p>
      </dsp:txBody>
      <dsp:txXfrm>
        <a:off x="43179" y="4005225"/>
        <a:ext cx="4640782" cy="798162"/>
      </dsp:txXfrm>
    </dsp:sp>
    <dsp:sp modelId="{73D011AA-07B2-40E1-9F9E-D6F6F4DD04C3}">
      <dsp:nvSpPr>
        <dsp:cNvPr id="0" name=""/>
        <dsp:cNvSpPr/>
      </dsp:nvSpPr>
      <dsp:spPr>
        <a:xfrm>
          <a:off x="0" y="4950245"/>
          <a:ext cx="4727140" cy="884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coupled oscillation deteriorates the e-</a:t>
          </a:r>
          <a:r>
            <a:rPr lang="en-US" sz="1600" kern="1200" dirty="0" err="1"/>
            <a:t>Linac</a:t>
          </a:r>
          <a:r>
            <a:rPr lang="en-US" sz="1600" kern="1200" dirty="0"/>
            <a:t> final energy stability.</a:t>
          </a:r>
        </a:p>
      </dsp:txBody>
      <dsp:txXfrm>
        <a:off x="43179" y="4993424"/>
        <a:ext cx="4640782" cy="798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15F726-EC9E-40CB-BB20-EB9D3C9AEF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6B83EE-0FA5-4200-AF6B-6249596F82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4C653B7-4DAA-4092-B26A-B2B16AAE123F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820F5-925D-4502-9E2C-23DB175E4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3BEB0-1B29-423B-B1A0-74B1EBC054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5223E9F-C029-4153-8261-687C545812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45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44D54B7-2FA7-4105-B3A9-077D1817A91C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D19C6BF-E75D-44EE-99DB-1FC3143BB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1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300" b="1" dirty="0"/>
              <a:t>– expand </a:t>
            </a:r>
            <a:r>
              <a:rPr lang="en-US" sz="1300" b="1" dirty="0" err="1"/>
              <a:t>LHe</a:t>
            </a:r>
            <a:r>
              <a:rPr lang="en-US" sz="1300" b="1" dirty="0"/>
              <a:t> from 1.2bar to 30mbar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5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E-gun</a:t>
            </a:r>
            <a:r>
              <a:rPr lang="en-CA" dirty="0"/>
              <a:t>,</a:t>
            </a:r>
            <a:r>
              <a:rPr lang="en-CA" dirty="0" err="1"/>
              <a:t>buncher</a:t>
            </a:r>
            <a:r>
              <a:rPr lang="en-CA" baseline="0" dirty="0"/>
              <a:t> and deflector power sources are solid state amplifiers</a:t>
            </a:r>
          </a:p>
          <a:p>
            <a:endParaRPr lang="en-CA" sz="1300" dirty="0">
              <a:ea typeface="ヒラギノ角ゴ Pro W3" charset="-128"/>
              <a:cs typeface="ヒラギノ角ゴ Pro W3" charset="-128"/>
            </a:endParaRPr>
          </a:p>
          <a:p>
            <a:r>
              <a:rPr lang="en-CA" sz="1300" dirty="0">
                <a:ea typeface="ヒラギノ角ゴ Pro W3" charset="-128"/>
                <a:cs typeface="ヒラギノ角ゴ Pro W3" charset="-128"/>
              </a:rPr>
              <a:t>For Phase I we specify two 290 kW CW CPI VKL7967A klystrons with 65 kV, 10 A DC AMPEGON power supply (KPS) </a:t>
            </a:r>
          </a:p>
          <a:p>
            <a:r>
              <a:rPr lang="en-CA" sz="1300" dirty="0">
                <a:ea typeface="ヒラギノ角ゴ Pro W3" charset="-128"/>
                <a:cs typeface="ヒラギノ角ゴ Pro W3" charset="-128"/>
              </a:rPr>
              <a:t>•In the future, for Phase II one of these klystrons will drive next cryomodule </a:t>
            </a:r>
          </a:p>
          <a:p>
            <a:r>
              <a:rPr lang="en-CA" sz="1300" dirty="0">
                <a:ea typeface="ヒラギノ角ゴ Pro W3" charset="-128"/>
                <a:cs typeface="ヒラギノ角ゴ Pro W3" charset="-128"/>
              </a:rPr>
              <a:t>•We are looking for a cost effective 1.3GHz power source at ~150kW for the ICM </a:t>
            </a: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19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9C6BF-E75D-44EE-99DB-1FC3143BBF2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waveguide temper damper is onsite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3D19C6BF-E75D-44EE-99DB-1FC3143BBF29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5684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ground the peaks almost no change---the pump itself damping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19C6BF-E75D-44EE-99DB-1FC3143BBF2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2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" Type="http://schemas.openxmlformats.org/officeDocument/2006/relationships/image" Target="../media/image36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openxmlformats.org/officeDocument/2006/relationships/image" Target="../media/image54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" Type="http://schemas.openxmlformats.org/officeDocument/2006/relationships/image" Target="../media/image36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openxmlformats.org/officeDocument/2006/relationships/image" Target="../media/image54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320" y="-16387"/>
            <a:ext cx="4468416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496308" y="6496974"/>
            <a:ext cx="978808" cy="144991"/>
          </a:xfrm>
          <a:prstGeom prst="rect">
            <a:avLst/>
          </a:prstGeom>
        </p:spPr>
        <p:txBody>
          <a:bodyPr vert="horz" lIns="68580" tIns="13716" rIns="68580" bIns="3429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675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2018-10-24</a:t>
            </a:fld>
            <a:endParaRPr lang="en-US" sz="60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1" y="204095"/>
            <a:ext cx="1460390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97044" y="2032780"/>
            <a:ext cx="2953388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96309" y="4114800"/>
            <a:ext cx="2954125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5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80060" y="2032780"/>
            <a:ext cx="3652307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none" baseline="0">
                <a:solidFill>
                  <a:srgbClr val="00A9F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580057" y="3337854"/>
            <a:ext cx="3652308" cy="304025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1pPr>
            <a:lvl2pPr marL="5143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2pPr>
            <a:lvl3pPr marL="8572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4476057" y="2032780"/>
            <a:ext cx="3652307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none" baseline="0">
                <a:solidFill>
                  <a:srgbClr val="00A9FF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476055" y="3337857"/>
            <a:ext cx="3652308" cy="304025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1pPr>
            <a:lvl2pPr marL="5143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2pPr>
            <a:lvl3pPr marL="8572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80059" y="979690"/>
            <a:ext cx="7548305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5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99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6309" y="2032776"/>
            <a:ext cx="2954125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496309" y="3814534"/>
            <a:ext cx="2954125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06899" y="2032776"/>
            <a:ext cx="4084709" cy="3931442"/>
          </a:xfrm>
          <a:prstGeom prst="rect">
            <a:avLst/>
          </a:prstGeom>
        </p:spPr>
        <p:txBody>
          <a:bodyPr anchor="ctr"/>
          <a:lstStyle>
            <a:lvl1pPr marL="1714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74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6309" y="2032776"/>
            <a:ext cx="2954125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496309" y="3814534"/>
            <a:ext cx="2954125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0297" y="979688"/>
            <a:ext cx="3137157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96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0845" y="2032777"/>
            <a:ext cx="5765630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1714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1pPr>
            <a:lvl2pPr marL="5143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2pPr>
            <a:lvl3pPr marL="8572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3pPr>
            <a:lvl4pPr marL="12001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4pPr>
            <a:lvl5pPr marL="15430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460845" y="979688"/>
            <a:ext cx="5765630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5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9760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0845" y="2032777"/>
            <a:ext cx="519141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1714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1pPr>
            <a:lvl2pPr marL="5143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2pPr>
            <a:lvl3pPr marL="8572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3pPr>
            <a:lvl4pPr marL="12001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4pPr>
            <a:lvl5pPr marL="1543050" indent="-17145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4782720" y="4028547"/>
            <a:ext cx="4439522" cy="44798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5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3174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3" y="-16387"/>
            <a:ext cx="4468416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544593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6" y="204095"/>
            <a:ext cx="1460390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96309" y="2032779"/>
            <a:ext cx="2954125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96492" y="4493174"/>
            <a:ext cx="2953940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/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96309" y="4118554"/>
            <a:ext cx="2953940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00B0F0"/>
                </a:solidFill>
              </a:defRPr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128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3" y="-16387"/>
            <a:ext cx="4468416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544593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6" y="204095"/>
            <a:ext cx="1460390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6309" y="2032779"/>
            <a:ext cx="2954125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96492" y="4493174"/>
            <a:ext cx="2953940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/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96309" y="4118554"/>
            <a:ext cx="2953940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00B0F0"/>
                </a:solidFill>
              </a:defRPr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1520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3" y="-16387"/>
            <a:ext cx="4468416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544593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6" y="204095"/>
            <a:ext cx="1460390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6309" y="2032779"/>
            <a:ext cx="2954125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96492" y="4493174"/>
            <a:ext cx="2953940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/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96309" y="4118554"/>
            <a:ext cx="2953940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00B0F0"/>
                </a:solidFill>
              </a:defRPr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965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3" y="-16387"/>
            <a:ext cx="4468416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544593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6" y="204095"/>
            <a:ext cx="1460390" cy="35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96309" y="2032779"/>
            <a:ext cx="2954125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96492" y="4493174"/>
            <a:ext cx="2953940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/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96309" y="4118554"/>
            <a:ext cx="2953940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00B0F0"/>
                </a:solidFill>
              </a:defRPr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081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544593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6" y="204095"/>
            <a:ext cx="1460390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6309" y="2032779"/>
            <a:ext cx="2954125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96492" y="4493174"/>
            <a:ext cx="2953940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/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96309" y="4118554"/>
            <a:ext cx="2953940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rgbClr val="00B0F0"/>
                </a:solidFill>
              </a:defRPr>
            </a:lvl1pPr>
            <a:lvl3pPr marL="6858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61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9320" y="-16387"/>
            <a:ext cx="4468416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1" y="204095"/>
            <a:ext cx="1460390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97044" y="2032780"/>
            <a:ext cx="2953388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96309" y="4114800"/>
            <a:ext cx="2954125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496308" y="6496974"/>
            <a:ext cx="978808" cy="144991"/>
          </a:xfrm>
          <a:prstGeom prst="rect">
            <a:avLst/>
          </a:prstGeom>
        </p:spPr>
        <p:txBody>
          <a:bodyPr vert="horz" lIns="68580" tIns="13716" rIns="68580" bIns="3429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675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2018-10-24</a:t>
            </a:fld>
            <a:endParaRPr lang="en-US" sz="60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55836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8544593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96309" y="2032779"/>
            <a:ext cx="2954125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6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25355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46436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55131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7653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8844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478788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79863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0876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385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9320" y="-16387"/>
            <a:ext cx="4468416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1" y="204095"/>
            <a:ext cx="1460390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97044" y="2032780"/>
            <a:ext cx="2953388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96309" y="4114800"/>
            <a:ext cx="2954125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496308" y="6496974"/>
            <a:ext cx="978808" cy="144991"/>
          </a:xfrm>
          <a:prstGeom prst="rect">
            <a:avLst/>
          </a:prstGeom>
        </p:spPr>
        <p:txBody>
          <a:bodyPr vert="horz" lIns="68580" tIns="13716" rIns="68580" bIns="3429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675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2018-10-24</a:t>
            </a:fld>
            <a:endParaRPr lang="en-US" sz="60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002968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0619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487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74797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67336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79236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88026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91796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81534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60969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962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9320" y="-16387"/>
            <a:ext cx="4468416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1" y="204095"/>
            <a:ext cx="1460390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97044" y="2032780"/>
            <a:ext cx="2953388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96309" y="4114800"/>
            <a:ext cx="2954125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496308" y="6496974"/>
            <a:ext cx="978808" cy="144991"/>
          </a:xfrm>
          <a:prstGeom prst="rect">
            <a:avLst/>
          </a:prstGeom>
        </p:spPr>
        <p:txBody>
          <a:bodyPr vert="horz" lIns="68580" tIns="13716" rIns="68580" bIns="3429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675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2018-10-24</a:t>
            </a:fld>
            <a:endParaRPr lang="en-US" sz="60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336831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38586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28584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042936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9028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26372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48890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7408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38051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493800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8111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1" y="204095"/>
            <a:ext cx="1460390" cy="350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134817" y="4823000"/>
            <a:ext cx="351472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170"/>
              </a:lnSpc>
            </a:pPr>
            <a:r>
              <a:rPr lang="en-US" sz="135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97044" y="2032780"/>
            <a:ext cx="2953388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96309" y="4114800"/>
            <a:ext cx="2954125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/>
        </p:nvSpPr>
        <p:spPr>
          <a:xfrm>
            <a:off x="496308" y="6496974"/>
            <a:ext cx="978808" cy="144991"/>
          </a:xfrm>
          <a:prstGeom prst="rect">
            <a:avLst/>
          </a:prstGeom>
        </p:spPr>
        <p:txBody>
          <a:bodyPr vert="horz" lIns="68580" tIns="13716" rIns="68580" bIns="3429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675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2018-10-24</a:t>
            </a:fld>
            <a:endParaRPr lang="en-US" sz="60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4178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6212" y="-16387"/>
            <a:ext cx="6268413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210911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95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03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376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72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55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6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169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774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3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11105" y="979690"/>
            <a:ext cx="6715370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35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11105" y="2032777"/>
            <a:ext cx="6715370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>
              <a:buClr>
                <a:srgbClr val="00A9FF"/>
              </a:buClr>
              <a:buFont typeface="Wingdings" charset="2"/>
              <a:buChar char="§"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4002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93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811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39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rgbClr val="4F494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98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02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491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28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3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44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6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3703" y="979688"/>
            <a:ext cx="7673752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4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6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90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564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201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314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33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798767"/>
            <a:ext cx="211328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>
                <a:solidFill>
                  <a:schemeClr val="bg1"/>
                </a:solidFill>
              </a:rPr>
            </a:br>
            <a:r>
              <a:rPr lang="en-US" sz="800" b="0" dirty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>
                <a:solidFill>
                  <a:schemeClr val="bg1"/>
                </a:solidFill>
              </a:rPr>
              <a:t>| </a:t>
            </a:r>
            <a:r>
              <a:rPr lang="en-US" sz="800" b="0" dirty="0">
                <a:solidFill>
                  <a:schemeClr val="bg1"/>
                </a:solidFill>
              </a:rPr>
              <a:t>Queen’s | Regina |</a:t>
            </a:r>
            <a:br>
              <a:rPr lang="en-US" sz="800" b="0" dirty="0">
                <a:solidFill>
                  <a:schemeClr val="bg1"/>
                </a:solidFill>
              </a:rPr>
            </a:br>
            <a:r>
              <a:rPr lang="en-US" sz="800" b="0" dirty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800" b="0" baseline="0" dirty="0">
                <a:solidFill>
                  <a:schemeClr val="bg1"/>
                </a:solidFill>
              </a:rPr>
              <a:t> </a:t>
            </a:r>
            <a:r>
              <a:rPr lang="en-US" sz="800" b="0" dirty="0">
                <a:solidFill>
                  <a:schemeClr val="bg1"/>
                </a:solidFill>
              </a:rPr>
              <a:t>Winnipeg | York </a:t>
            </a:r>
          </a:p>
        </p:txBody>
      </p:sp>
    </p:spTree>
    <p:extLst>
      <p:ext uri="{BB962C8B-B14F-4D97-AF65-F5344CB8AC3E}">
        <p14:creationId xmlns:p14="http://schemas.microsoft.com/office/powerpoint/2010/main" val="23937375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638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>
                <a:solidFill>
                  <a:schemeClr val="bg1"/>
                </a:solidFill>
              </a:rPr>
            </a:br>
            <a:r>
              <a:rPr lang="en-US" sz="800" b="0" dirty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>
                <a:solidFill>
                  <a:schemeClr val="bg1"/>
                </a:solidFill>
              </a:rPr>
              <a:t>| </a:t>
            </a:r>
            <a:r>
              <a:rPr lang="en-US" sz="800" b="0" dirty="0">
                <a:solidFill>
                  <a:schemeClr val="bg1"/>
                </a:solidFill>
              </a:rPr>
              <a:t>Queen’s | Regina |</a:t>
            </a:r>
            <a:br>
              <a:rPr lang="en-US" sz="800" b="0" dirty="0">
                <a:solidFill>
                  <a:schemeClr val="bg1"/>
                </a:solidFill>
              </a:rPr>
            </a:br>
            <a:r>
              <a:rPr lang="en-US" sz="800" b="0" dirty="0">
                <a:solidFill>
                  <a:schemeClr val="bg1"/>
                </a:solidFill>
              </a:rPr>
              <a:t>Saint Mary’s | Simon Fraser | Toronto | Victoria | Western | Winnipeg | York 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865072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7BB8E-F5E2-46D6-8354-6AF2B8DD9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8107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76238"/>
            <a:ext cx="8229600" cy="6064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C96DE-D762-4133-94AE-E74E37BC5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1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2331" y="0"/>
            <a:ext cx="591670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6309" y="2032779"/>
            <a:ext cx="2954125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96309" y="3814534"/>
            <a:ext cx="2954125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29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8571486" y="979691"/>
            <a:ext cx="477545" cy="322851"/>
          </a:xfrm>
          <a:prstGeom prst="rect">
            <a:avLst/>
          </a:prstGeom>
        </p:spPr>
        <p:txBody>
          <a:bodyPr vert="horz" lIns="68580" tIns="34290" rIns="3429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75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750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80057" y="2032780"/>
            <a:ext cx="3652308" cy="434532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1pPr>
            <a:lvl2pPr marL="5143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2pPr>
            <a:lvl3pPr marL="8572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476055" y="2032780"/>
            <a:ext cx="3652308" cy="4345329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1pPr>
            <a:lvl2pPr marL="5143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2pPr>
            <a:lvl3pPr marL="857250" indent="-17145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2400" b="0">
                <a:solidFill>
                  <a:schemeClr val="tx1"/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566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71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586D0-9D82-47EC-BD4F-7395E6D6C3D2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2C0C4-AC8D-43B0-8263-764F570D33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0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AE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34" name="Picture 10" descr="TRIUMF_logo_white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3663" y="68263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1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hf hdr="0"/>
  <p:txStyles>
    <p:titleStyle>
      <a:lvl1pPr algn="r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chemeClr val="bg1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FB98EF-124A-4D14-8784-98B70A609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3889"/>
            <a:ext cx="4253345" cy="1561517"/>
          </a:xfrm>
        </p:spPr>
        <p:txBody>
          <a:bodyPr>
            <a:noAutofit/>
          </a:bodyPr>
          <a:lstStyle/>
          <a:p>
            <a:pPr algn="ctr"/>
            <a:r>
              <a:rPr lang="en-GB" sz="2800" cap="all" dirty="0"/>
              <a:t>MICROPHONICS STUDY of Ariel ACM1 two cavities Cryomodule</a:t>
            </a:r>
            <a:endParaRPr lang="en-US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1C66BC-91E0-45BE-9140-DDD9418C3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59" y="3943352"/>
            <a:ext cx="4009267" cy="675255"/>
          </a:xfrm>
        </p:spPr>
        <p:txBody>
          <a:bodyPr/>
          <a:lstStyle/>
          <a:p>
            <a:pPr algn="ctr"/>
            <a:r>
              <a:rPr lang="en-US" dirty="0"/>
              <a:t>Yanyun Ma</a:t>
            </a:r>
          </a:p>
          <a:p>
            <a:pPr algn="ctr"/>
            <a:r>
              <a:rPr lang="en-US" dirty="0"/>
              <a:t>TRIUMF</a:t>
            </a:r>
          </a:p>
        </p:txBody>
      </p:sp>
    </p:spTree>
    <p:extLst>
      <p:ext uri="{BB962C8B-B14F-4D97-AF65-F5344CB8AC3E}">
        <p14:creationId xmlns:p14="http://schemas.microsoft.com/office/powerpoint/2010/main" val="4098899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2FBA8D-1585-4ACA-99FA-E439CABA0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37244" y="1402414"/>
            <a:ext cx="5306756" cy="38502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3F4456-E23A-40AF-BA34-0D9314DA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35" y="402683"/>
            <a:ext cx="7886700" cy="48815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 Light (Headings)"/>
              </a:rPr>
              <a:t>Vibration damping during</a:t>
            </a:r>
            <a:r>
              <a:rPr lang="zh-CN" altLang="en-US" b="1" dirty="0">
                <a:latin typeface="Calibri Light (Headings)"/>
              </a:rPr>
              <a:t> </a:t>
            </a:r>
            <a:r>
              <a:rPr lang="en-US" altLang="zh-CN" b="1" dirty="0">
                <a:latin typeface="Calibri Light (Headings)"/>
              </a:rPr>
              <a:t>beam</a:t>
            </a:r>
            <a:r>
              <a:rPr lang="zh-CN" altLang="en-US" b="1" dirty="0">
                <a:latin typeface="Calibri Light (Headings)"/>
              </a:rPr>
              <a:t> </a:t>
            </a:r>
            <a:r>
              <a:rPr lang="en-US" altLang="zh-CN" b="1" dirty="0">
                <a:latin typeface="Calibri Light (Headings)"/>
              </a:rPr>
              <a:t>test</a:t>
            </a:r>
            <a:endParaRPr lang="en-US" b="1" dirty="0">
              <a:latin typeface="Calibri Light (Headings)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62DBA8-F5EC-4E93-9F85-0474EF687E06}"/>
              </a:ext>
            </a:extLst>
          </p:cNvPr>
          <p:cNvSpPr txBox="1"/>
          <p:nvPr/>
        </p:nvSpPr>
        <p:spPr>
          <a:xfrm>
            <a:off x="5174625" y="5501866"/>
            <a:ext cx="22929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Measured at same setpoint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F4684-0B8F-4B5C-B7BF-9A383DC568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" y="1391845"/>
            <a:ext cx="1656608" cy="2208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A978DF-D495-4473-A938-9B13729857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24"/>
          <a:stretch/>
        </p:blipFill>
        <p:spPr>
          <a:xfrm>
            <a:off x="1728591" y="1403458"/>
            <a:ext cx="2157628" cy="2197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A083B3-8864-4368-B55F-64FC3D1FE1C6}"/>
              </a:ext>
            </a:extLst>
          </p:cNvPr>
          <p:cNvSpPr txBox="1"/>
          <p:nvPr/>
        </p:nvSpPr>
        <p:spPr>
          <a:xfrm>
            <a:off x="8906" y="3831855"/>
            <a:ext cx="38283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/>
              <a:t>Fixing roughing bellows and turn off cooling fans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GB" sz="1600" dirty="0"/>
              <a:t> most noise peaks are reduced especially the 120Hz peak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/>
              <a:t>Reduced the cooling air flow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GB" sz="1600" dirty="0"/>
              <a:t>only 3 noise peaks higher than -60dB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/>
              <a:t>Temporary damping of the waveguide and adding damping pad under roughing pump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en-GB" sz="1600" dirty="0"/>
              <a:t> the 232Hz noise peak reduced about -10dB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4435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A239-A3B5-4BFD-988F-26A9BC1F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15759"/>
            <a:ext cx="7886700" cy="994172"/>
          </a:xfrm>
        </p:spPr>
        <p:txBody>
          <a:bodyPr/>
          <a:lstStyle/>
          <a:p>
            <a:pPr marL="557213" indent="-557213" algn="ctr">
              <a:buFont typeface="+mj-lt"/>
              <a:buAutoNum type="arabicPeriod" startAt="3"/>
            </a:pPr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LN system disturbance  </a:t>
            </a:r>
          </a:p>
        </p:txBody>
      </p:sp>
    </p:spTree>
    <p:extLst>
      <p:ext uri="{BB962C8B-B14F-4D97-AF65-F5344CB8AC3E}">
        <p14:creationId xmlns:p14="http://schemas.microsoft.com/office/powerpoint/2010/main" val="291954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5062-A08E-4D87-A4F5-FA673D54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512522"/>
            <a:ext cx="6172200" cy="3429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Calibri Light (Headings)"/>
                <a:cs typeface="Times New Roman" panose="02020603050405020304" pitchFamily="18" charset="0"/>
              </a:rPr>
              <a:t>E-</a:t>
            </a:r>
            <a:r>
              <a:rPr lang="en-US" b="1" dirty="0" err="1">
                <a:latin typeface="Calibri Light (Headings)"/>
                <a:cs typeface="Times New Roman" panose="02020603050405020304" pitchFamily="18" charset="0"/>
              </a:rPr>
              <a:t>linac</a:t>
            </a:r>
            <a:r>
              <a:rPr lang="en-US" b="1" dirty="0">
                <a:latin typeface="Calibri Light (Headings)"/>
                <a:cs typeface="Times New Roman" panose="02020603050405020304" pitchFamily="18" charset="0"/>
              </a:rPr>
              <a:t> LN system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E9E3EB-D31D-4DD1-B62C-5A0EADC2E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57" y="1520428"/>
            <a:ext cx="6833195" cy="44231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FF04A0-F9A4-469B-BE4A-062C5C7C56AC}"/>
              </a:ext>
            </a:extLst>
          </p:cNvPr>
          <p:cNvCxnSpPr>
            <a:cxnSpLocks/>
          </p:cNvCxnSpPr>
          <p:nvPr/>
        </p:nvCxnSpPr>
        <p:spPr>
          <a:xfrm flipH="1" flipV="1">
            <a:off x="4505327" y="5229227"/>
            <a:ext cx="2581275" cy="42704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82980B8-7654-4534-B9C2-F1C4509DE4D6}"/>
              </a:ext>
            </a:extLst>
          </p:cNvPr>
          <p:cNvSpPr txBox="1"/>
          <p:nvPr/>
        </p:nvSpPr>
        <p:spPr>
          <a:xfrm>
            <a:off x="7029450" y="4785591"/>
            <a:ext cx="215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altLang="zh-CN" dirty="0">
                <a:solidFill>
                  <a:srgbClr val="FF0000"/>
                </a:solidFill>
              </a:rPr>
              <a:t>LN</a:t>
            </a:r>
            <a:r>
              <a:rPr lang="en-US" dirty="0">
                <a:solidFill>
                  <a:srgbClr val="FF0000"/>
                </a:solidFill>
              </a:rPr>
              <a:t> level is not regulated.</a:t>
            </a:r>
          </a:p>
          <a:p>
            <a:r>
              <a:rPr lang="en-US" dirty="0">
                <a:solidFill>
                  <a:srgbClr val="FF0000"/>
                </a:solidFill>
              </a:rPr>
              <a:t>During refilling, there is lot of gas.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77AF86-F833-40CA-8B90-5B8F649297CA}"/>
              </a:ext>
            </a:extLst>
          </p:cNvPr>
          <p:cNvCxnSpPr>
            <a:cxnSpLocks/>
          </p:cNvCxnSpPr>
          <p:nvPr/>
        </p:nvCxnSpPr>
        <p:spPr>
          <a:xfrm flipH="1" flipV="1">
            <a:off x="5715002" y="4972050"/>
            <a:ext cx="1303909" cy="51435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01B513-27BD-4B93-9372-926DFABE2C36}"/>
              </a:ext>
            </a:extLst>
          </p:cNvPr>
          <p:cNvSpPr txBox="1"/>
          <p:nvPr/>
        </p:nvSpPr>
        <p:spPr>
          <a:xfrm>
            <a:off x="7018911" y="2505076"/>
            <a:ext cx="21250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supply valve is controlled by exhaust temperature and not regulated well. When valve closed the line between supply valve and CM will be warmed up.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B646BB-B8A0-4973-9CAD-4B3BB380E2E0}"/>
              </a:ext>
            </a:extLst>
          </p:cNvPr>
          <p:cNvCxnSpPr>
            <a:cxnSpLocks/>
          </p:cNvCxnSpPr>
          <p:nvPr/>
        </p:nvCxnSpPr>
        <p:spPr>
          <a:xfrm flipH="1" flipV="1">
            <a:off x="4371977" y="2505075"/>
            <a:ext cx="2543175" cy="561936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3B44DD-7F1C-4DC5-9A8B-AB9EC9A977CF}"/>
              </a:ext>
            </a:extLst>
          </p:cNvPr>
          <p:cNvCxnSpPr>
            <a:cxnSpLocks/>
          </p:cNvCxnSpPr>
          <p:nvPr/>
        </p:nvCxnSpPr>
        <p:spPr>
          <a:xfrm flipH="1">
            <a:off x="5715000" y="3732017"/>
            <a:ext cx="1314450" cy="107794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90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D563-2581-4AC0-B042-BE66E1AA8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60" y="402572"/>
            <a:ext cx="7886700" cy="497681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/>
              <a:t>Disturbance caused by LN system</a:t>
            </a:r>
            <a:endParaRPr lang="en-US" sz="40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A3BAE9-5EDE-44B8-98F5-D65F114A5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1375949"/>
            <a:ext cx="5830430" cy="4227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B7FA0A-1C38-47F5-A6E3-EA24D46F38B2}"/>
              </a:ext>
            </a:extLst>
          </p:cNvPr>
          <p:cNvSpPr txBox="1"/>
          <p:nvPr/>
        </p:nvSpPr>
        <p:spPr>
          <a:xfrm>
            <a:off x="5762429" y="1537534"/>
            <a:ext cx="32811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2000" dirty="0"/>
              <a:t>The RF power fluctuation with LN</a:t>
            </a:r>
            <a:r>
              <a:rPr lang="en-GB" sz="2000" baseline="-25000" dirty="0"/>
              <a:t>2</a:t>
            </a:r>
            <a:r>
              <a:rPr lang="en-GB" sz="2000" dirty="0"/>
              <a:t> supply valve. </a:t>
            </a:r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en-GB" sz="2000" dirty="0"/>
              <a:t>Initial regulated temperature was 130K </a:t>
            </a:r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en-GB" sz="2000" dirty="0"/>
              <a:t> Reverse power showed 2 kW fluctuation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Changed Regulated temperature to 120 K </a:t>
            </a:r>
          </a:p>
          <a:p>
            <a:pPr marL="600075" lvl="1" indent="-257175">
              <a:buFont typeface="Courier New" panose="02070309020205020404" pitchFamily="49" charset="0"/>
              <a:buChar char="o"/>
            </a:pPr>
            <a:r>
              <a:rPr lang="en-GB" sz="2000" dirty="0"/>
              <a:t>the RF power fluctuation has been reduced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4108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5B28C2-667E-4320-A79A-36B1CE0F0C71}"/>
              </a:ext>
            </a:extLst>
          </p:cNvPr>
          <p:cNvSpPr/>
          <p:nvPr/>
        </p:nvSpPr>
        <p:spPr>
          <a:xfrm>
            <a:off x="837901" y="117549"/>
            <a:ext cx="74681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Calibri Light (Headings)"/>
                <a:ea typeface="+mj-ea"/>
                <a:cs typeface="Times New Roman" panose="02020603050405020304" pitchFamily="18" charset="0"/>
              </a:rPr>
              <a:t>LN system disturbance during beam test</a:t>
            </a:r>
            <a:endParaRPr lang="en-US" sz="3600" b="1" dirty="0">
              <a:latin typeface="Calibri Light (Headings)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BC8792-70B8-449A-B5CD-80D26D58B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490" y="825417"/>
            <a:ext cx="7097917" cy="5146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65CD6B-77F8-4CBF-A7F7-9D2C9C7CF43C}"/>
              </a:ext>
            </a:extLst>
          </p:cNvPr>
          <p:cNvSpPr txBox="1"/>
          <p:nvPr/>
        </p:nvSpPr>
        <p:spPr>
          <a:xfrm>
            <a:off x="375169" y="6032565"/>
            <a:ext cx="8647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Beam energy had disturbance which correlated with LN valve status.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1mm beam fluctuating ~0.12% of energy fluctuating</a:t>
            </a:r>
          </a:p>
        </p:txBody>
      </p:sp>
    </p:spTree>
    <p:extLst>
      <p:ext uri="{BB962C8B-B14F-4D97-AF65-F5344CB8AC3E}">
        <p14:creationId xmlns:p14="http://schemas.microsoft.com/office/powerpoint/2010/main" val="1613743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87B2EA-C3E4-4F4D-8400-6E4ACBD0F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580" y="27158"/>
            <a:ext cx="7741250" cy="5613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C3DD73-5FAE-4D2D-85A9-75E392324062}"/>
              </a:ext>
            </a:extLst>
          </p:cNvPr>
          <p:cNvSpPr txBox="1"/>
          <p:nvPr/>
        </p:nvSpPr>
        <p:spPr>
          <a:xfrm>
            <a:off x="0" y="5679498"/>
            <a:ext cx="9252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Change LN supply valve to constant opening mode. </a:t>
            </a: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The overall beam energy </a:t>
            </a:r>
            <a:r>
              <a:rPr lang="en-GB" sz="2000" dirty="0"/>
              <a:t>stability is about ±0.1% </a:t>
            </a:r>
            <a:r>
              <a:rPr lang="en-US" sz="2000" dirty="0"/>
              <a:t>with 22 MeV ( 14MV energy gain from ACM1) final energy</a:t>
            </a:r>
            <a:r>
              <a:rPr lang="en-GB" sz="2000" dirty="0"/>
              <a:t>. </a:t>
            </a:r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The LN refilling </a:t>
            </a:r>
            <a:r>
              <a:rPr lang="en-GB" sz="2000" dirty="0">
                <a:latin typeface="Times" panose="02020603050405020304" pitchFamily="18" charset="0"/>
                <a:cs typeface="Times" panose="02020603050405020304" pitchFamily="18" charset="0"/>
              </a:rPr>
              <a:t>process still affects beam energy and RF power.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8389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036BC-5993-4881-B342-CF028ECF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0" y="554702"/>
            <a:ext cx="7886700" cy="56916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/>
              <a:t>LN2 system improvement proposal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EE6F0-77A1-41C1-891E-470FF8DC2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630" y="1446598"/>
            <a:ext cx="8618507" cy="50213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Phase Separator: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Phase separator is filled by a solenoid valve that opens when the level reaches 30% and closes at 80%.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To change the solenoid valve to a flow proportional valve  and </a:t>
            </a:r>
            <a:r>
              <a:rPr lang="en-US" dirty="0">
                <a:solidFill>
                  <a:srgbClr val="FF0000"/>
                </a:solidFill>
              </a:rPr>
              <a:t>regulate the level   </a:t>
            </a:r>
          </a:p>
          <a:p>
            <a:r>
              <a:rPr lang="en-US" dirty="0"/>
              <a:t>ACM1 LN2 Supply Valve: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The supply valve only opens a very small amount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Small band of operations makes it difficult to regulate the temperature.  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Modify this valve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/>
              <a:t>Give a </a:t>
            </a:r>
            <a:r>
              <a:rPr lang="en-US" dirty="0">
                <a:solidFill>
                  <a:srgbClr val="FF0000"/>
                </a:solidFill>
              </a:rPr>
              <a:t>larger band of operation and precise control</a:t>
            </a:r>
            <a:r>
              <a:rPr lang="en-US" dirty="0"/>
              <a:t>.</a:t>
            </a:r>
          </a:p>
          <a:p>
            <a:r>
              <a:rPr lang="en-US" dirty="0"/>
              <a:t>Test and compare different regulating PVs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The couplers temperature PVs</a:t>
            </a:r>
          </a:p>
        </p:txBody>
      </p:sp>
    </p:spTree>
    <p:extLst>
      <p:ext uri="{BB962C8B-B14F-4D97-AF65-F5344CB8AC3E}">
        <p14:creationId xmlns:p14="http://schemas.microsoft.com/office/powerpoint/2010/main" val="3073829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0037C-63E1-4AF2-AC90-54B83A2F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361" y="2761351"/>
            <a:ext cx="7886700" cy="66764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4. </a:t>
            </a:r>
            <a:r>
              <a:rPr lang="en-US" altLang="zh-CN" dirty="0" err="1">
                <a:latin typeface="Times" panose="02020603050405020304" pitchFamily="18" charset="0"/>
                <a:cs typeface="Times" panose="02020603050405020304" pitchFamily="18" charset="0"/>
              </a:rPr>
              <a:t>Microphonics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 source searching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724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8E543D-CA47-4748-8311-ED8222B9A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949" r="17012" b="6666"/>
          <a:stretch/>
        </p:blipFill>
        <p:spPr>
          <a:xfrm>
            <a:off x="97316" y="787992"/>
            <a:ext cx="4871852" cy="4800600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83CCBA36-88A9-439B-9C2B-450595018D3C}"/>
              </a:ext>
            </a:extLst>
          </p:cNvPr>
          <p:cNvSpPr/>
          <p:nvPr/>
        </p:nvSpPr>
        <p:spPr>
          <a:xfrm>
            <a:off x="2602973" y="5301000"/>
            <a:ext cx="115784" cy="16922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03590BA-E64E-4824-8826-FF38D8814507}"/>
              </a:ext>
            </a:extLst>
          </p:cNvPr>
          <p:cNvSpPr/>
          <p:nvPr/>
        </p:nvSpPr>
        <p:spPr>
          <a:xfrm>
            <a:off x="3455373" y="2531992"/>
            <a:ext cx="115784" cy="16922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1738A19-914D-47E6-BC9D-FB53F155F327}"/>
              </a:ext>
            </a:extLst>
          </p:cNvPr>
          <p:cNvSpPr/>
          <p:nvPr/>
        </p:nvSpPr>
        <p:spPr>
          <a:xfrm>
            <a:off x="1516529" y="2575616"/>
            <a:ext cx="115784" cy="16922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66454E26-0BDC-4C6B-8E35-F068C8208F3F}"/>
              </a:ext>
            </a:extLst>
          </p:cNvPr>
          <p:cNvSpPr/>
          <p:nvPr/>
        </p:nvSpPr>
        <p:spPr>
          <a:xfrm>
            <a:off x="2858986" y="2892751"/>
            <a:ext cx="115784" cy="16922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98A07EA3-31FA-41BE-95A2-C54E2B791ED7}"/>
              </a:ext>
            </a:extLst>
          </p:cNvPr>
          <p:cNvSpPr/>
          <p:nvPr/>
        </p:nvSpPr>
        <p:spPr>
          <a:xfrm>
            <a:off x="3571157" y="4530761"/>
            <a:ext cx="115784" cy="16922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B441EC6-FBAA-454B-A50C-C19E4CDB4D63}"/>
              </a:ext>
            </a:extLst>
          </p:cNvPr>
          <p:cNvSpPr/>
          <p:nvPr/>
        </p:nvSpPr>
        <p:spPr>
          <a:xfrm>
            <a:off x="1625949" y="4449731"/>
            <a:ext cx="115784" cy="16922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6ACF6B-A769-4F0C-9F76-08FFE97DEEB7}"/>
              </a:ext>
            </a:extLst>
          </p:cNvPr>
          <p:cNvSpPr txBox="1"/>
          <p:nvPr/>
        </p:nvSpPr>
        <p:spPr>
          <a:xfrm>
            <a:off x="925620" y="5651323"/>
            <a:ext cx="321524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650" b="1" dirty="0">
                <a:solidFill>
                  <a:prstClr val="black"/>
                </a:solidFill>
                <a:latin typeface="Calibri Light" panose="020F0302020204030204"/>
              </a:rPr>
              <a:t>Sensors</a:t>
            </a:r>
            <a:r>
              <a:rPr lang="en-US" sz="16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650" b="1" dirty="0">
                <a:solidFill>
                  <a:prstClr val="black"/>
                </a:solidFill>
                <a:latin typeface="Calibri Light" panose="020F0302020204030204"/>
              </a:rPr>
              <a:t>position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2149B9-EF60-4A47-BD43-402C49F835A1}"/>
              </a:ext>
            </a:extLst>
          </p:cNvPr>
          <p:cNvSpPr/>
          <p:nvPr/>
        </p:nvSpPr>
        <p:spPr>
          <a:xfrm>
            <a:off x="5003138" y="607414"/>
            <a:ext cx="40724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 Turned on each noise source step by step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Background----all pumps off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turn on </a:t>
            </a:r>
            <a:r>
              <a:rPr lang="en-US" altLang="zh-CN" sz="2100" dirty="0">
                <a:solidFill>
                  <a:prstClr val="black"/>
                </a:solidFill>
                <a:latin typeface="Calibri"/>
              </a:rPr>
              <a:t>vacuum </a:t>
            </a:r>
            <a:r>
              <a:rPr lang="en-US" sz="2100" dirty="0">
                <a:solidFill>
                  <a:prstClr val="black"/>
                </a:solidFill>
                <a:latin typeface="Calibri"/>
              </a:rPr>
              <a:t>roughing pump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Turbo pumps on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B3 level pumps recovered</a:t>
            </a:r>
          </a:p>
          <a:p>
            <a:pPr marL="1028700" lvl="2" indent="-342900">
              <a:buFont typeface="Courier New" panose="02070309020205020404" pitchFamily="49" charset="0"/>
              <a:buChar char="o"/>
              <a:defRPr/>
            </a:pPr>
            <a:r>
              <a:rPr lang="en-US" altLang="zh-CN" sz="2100" dirty="0">
                <a:solidFill>
                  <a:prstClr val="black"/>
                </a:solidFill>
                <a:latin typeface="Calibri"/>
              </a:rPr>
              <a:t>Provide waveguide parts cooling and Turbo pump cooling</a:t>
            </a:r>
            <a:endParaRPr lang="en-US" sz="2100" dirty="0">
              <a:solidFill>
                <a:prstClr val="black"/>
              </a:solidFill>
              <a:latin typeface="Calibri"/>
            </a:endParaRPr>
          </a:p>
          <a:p>
            <a:pPr marL="685800" lvl="1" indent="-342900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Both Klystron pumps on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Couplers air cooling on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</a:rPr>
              <a:t>Equipment</a:t>
            </a:r>
            <a:r>
              <a:rPr lang="en-US" sz="2400" dirty="0"/>
              <a:t> used: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Accelerometer </a:t>
            </a:r>
            <a:r>
              <a:rPr lang="en-US" sz="2100" dirty="0" err="1">
                <a:solidFill>
                  <a:prstClr val="black"/>
                </a:solidFill>
                <a:latin typeface="Calibri"/>
              </a:rPr>
              <a:t>Dytran</a:t>
            </a:r>
            <a:r>
              <a:rPr lang="en-US" sz="2100" dirty="0">
                <a:solidFill>
                  <a:prstClr val="black"/>
                </a:solidFill>
                <a:latin typeface="Calibri"/>
              </a:rPr>
              <a:t> 3100D24T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prstClr val="black"/>
                </a:solidFill>
                <a:latin typeface="Calibri"/>
              </a:rPr>
              <a:t>Agilent 35670A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573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8EE9-6521-489F-9BEA-F171305C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93" y="9285"/>
            <a:ext cx="7886700" cy="3520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Roughing pump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558AC9-F29F-46A2-BD27-BCA53C42A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17" y="483447"/>
            <a:ext cx="4402488" cy="3200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9DC77B-F81B-4973-8C31-3648EB95F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18" y="3657600"/>
            <a:ext cx="4402487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25A7B8-B847-49DA-8DE6-B38A1BBAA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381" y="483447"/>
            <a:ext cx="4402486" cy="3200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C287FC-AAFD-47E3-BEFA-9624FF5AFF25}"/>
              </a:ext>
            </a:extLst>
          </p:cNvPr>
          <p:cNvSpPr txBox="1"/>
          <p:nvPr/>
        </p:nvSpPr>
        <p:spPr>
          <a:xfrm>
            <a:off x="4900841" y="4001207"/>
            <a:ext cx="3626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beam test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The roughing pumping bellow has been fixed;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The damping pad has been insert under roughing pump;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lid results show the pumping bellow need </a:t>
            </a:r>
            <a:r>
              <a:rPr lang="en-US" altLang="zh-CN" dirty="0"/>
              <a:t>more</a:t>
            </a:r>
            <a:r>
              <a:rPr lang="en-US" dirty="0"/>
              <a:t> damping;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91C11A-7299-4D2E-8550-1113A2948B72}"/>
              </a:ext>
            </a:extLst>
          </p:cNvPr>
          <p:cNvSpPr txBox="1"/>
          <p:nvPr/>
        </p:nvSpPr>
        <p:spPr>
          <a:xfrm>
            <a:off x="2477136" y="826241"/>
            <a:ext cx="1356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160~232Hz</a:t>
            </a:r>
          </a:p>
        </p:txBody>
      </p:sp>
    </p:spTree>
    <p:extLst>
      <p:ext uri="{BB962C8B-B14F-4D97-AF65-F5344CB8AC3E}">
        <p14:creationId xmlns:p14="http://schemas.microsoft.com/office/powerpoint/2010/main" val="236751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DE9A-699E-438F-BDDC-D281B3D74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054885"/>
            <a:ext cx="4407548" cy="994172"/>
          </a:xfrm>
        </p:spPr>
        <p:txBody>
          <a:bodyPr>
            <a:normAutofit/>
          </a:bodyPr>
          <a:lstStyle/>
          <a:p>
            <a:pPr algn="ctr"/>
            <a:r>
              <a:rPr lang="en-US" sz="4050" b="1" dirty="0"/>
              <a:t>Outline</a:t>
            </a:r>
            <a:r>
              <a:rPr lang="zh-CN" altLang="en-US" sz="4050" b="1" dirty="0"/>
              <a:t> </a:t>
            </a:r>
            <a:endParaRPr lang="en-US" sz="405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CC989-3ED5-4271-800A-355EC146C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97" y="2220324"/>
            <a:ext cx="4813916" cy="3582792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>
                <a:latin typeface="Times" panose="02020603050405020304" pitchFamily="18" charset="0"/>
                <a:cs typeface="Times" panose="02020603050405020304" pitchFamily="18" charset="0"/>
              </a:rPr>
              <a:t>Overview of ACM1</a:t>
            </a:r>
            <a:endParaRPr lang="en-CA" sz="2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GB" sz="2400" dirty="0">
                <a:latin typeface="Times" panose="02020603050405020304" pitchFamily="18" charset="0"/>
                <a:cs typeface="Times" panose="02020603050405020304" pitchFamily="18" charset="0"/>
              </a:rPr>
              <a:t>Pondermotive effect</a:t>
            </a:r>
            <a:r>
              <a:rPr lang="en-US" altLang="en-US" sz="2400" dirty="0">
                <a:latin typeface="Times" panose="02020603050405020304" pitchFamily="18" charset="0"/>
                <a:cs typeface="Times" panose="02020603050405020304" pitchFamily="18" charset="0"/>
              </a:rPr>
              <a:t> and RF noise</a:t>
            </a:r>
          </a:p>
          <a:p>
            <a:pPr marL="385763" indent="-385763">
              <a:buFont typeface="+mj-lt"/>
              <a:buAutoNum type="arabicPeriod"/>
            </a:pPr>
            <a:r>
              <a:rPr lang="en-US" altLang="en-US" sz="2400" dirty="0">
                <a:latin typeface="Times" panose="02020603050405020304" pitchFamily="18" charset="0"/>
                <a:cs typeface="Times" panose="02020603050405020304" pitchFamily="18" charset="0"/>
              </a:rPr>
              <a:t>LN system disturbance  </a:t>
            </a:r>
          </a:p>
          <a:p>
            <a:pPr marL="385763" indent="-385763">
              <a:buFont typeface="+mj-lt"/>
              <a:buAutoNum type="arabicPeriod"/>
            </a:pPr>
            <a:r>
              <a:rPr lang="en-US" altLang="zh-CN" sz="2400" dirty="0" err="1">
                <a:latin typeface="Times" panose="02020603050405020304" pitchFamily="18" charset="0"/>
                <a:cs typeface="Times" panose="02020603050405020304" pitchFamily="18" charset="0"/>
              </a:rPr>
              <a:t>Microphonics</a:t>
            </a:r>
            <a:r>
              <a:rPr lang="en-US" altLang="zh-CN" sz="2400" dirty="0">
                <a:latin typeface="Times" panose="02020603050405020304" pitchFamily="18" charset="0"/>
                <a:cs typeface="Times" panose="02020603050405020304" pitchFamily="18" charset="0"/>
              </a:rPr>
              <a:t> source searching</a:t>
            </a:r>
          </a:p>
          <a:p>
            <a:pPr marL="385763" indent="-385763">
              <a:buFont typeface="+mj-lt"/>
              <a:buAutoNum type="arabicPeriod"/>
            </a:pPr>
            <a:r>
              <a:rPr lang="en-US" altLang="en-US" sz="2400" dirty="0">
                <a:latin typeface="Times" panose="02020603050405020304" pitchFamily="18" charset="0"/>
                <a:cs typeface="Times" panose="02020603050405020304" pitchFamily="18" charset="0"/>
              </a:rPr>
              <a:t>Water system investigation</a:t>
            </a:r>
          </a:p>
          <a:p>
            <a:pPr marL="385763" indent="-385763">
              <a:buFont typeface="+mj-lt"/>
              <a:buAutoNum type="arabicPeriod"/>
            </a:pPr>
            <a:r>
              <a:rPr lang="en-US" altLang="en-US" sz="2400" dirty="0">
                <a:latin typeface="Times" panose="02020603050405020304" pitchFamily="18" charset="0"/>
                <a:cs typeface="Times" panose="02020603050405020304" pitchFamily="18" charset="0"/>
              </a:rPr>
              <a:t>Discussion</a:t>
            </a:r>
          </a:p>
          <a:p>
            <a:pPr marL="385763" indent="-385763">
              <a:buFont typeface="+mj-lt"/>
              <a:buAutoNum type="arabicPeriod"/>
            </a:pPr>
            <a:endParaRPr lang="en-US" altLang="en-US" sz="2400" dirty="0"/>
          </a:p>
          <a:p>
            <a:pPr marL="385763" indent="-385763">
              <a:buFont typeface="+mj-lt"/>
              <a:buAutoNum type="arabicPeriod"/>
            </a:pPr>
            <a:endParaRPr lang="en-US" sz="2400" dirty="0"/>
          </a:p>
          <a:p>
            <a:pPr marL="385763" indent="-385763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7C2202-6170-47A0-8296-019CEC6B6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7"/>
          <a:stretch/>
        </p:blipFill>
        <p:spPr>
          <a:xfrm>
            <a:off x="4960581" y="857253"/>
            <a:ext cx="4156787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58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8EE9-6521-489F-9BEA-F171305C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40" y="64221"/>
            <a:ext cx="7886700" cy="35203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Turbo pump on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502B7A9-4FF6-4B4D-ADA5-9AF0D124E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1" y="431449"/>
            <a:ext cx="4407923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43507-67BF-4E41-92E0-270982D7A872}"/>
              </a:ext>
            </a:extLst>
          </p:cNvPr>
          <p:cNvSpPr txBox="1"/>
          <p:nvPr/>
        </p:nvSpPr>
        <p:spPr>
          <a:xfrm>
            <a:off x="3108960" y="1946787"/>
            <a:ext cx="845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279Hz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4670D-2C3F-442F-AB1F-8227D335168D}"/>
              </a:ext>
            </a:extLst>
          </p:cNvPr>
          <p:cNvSpPr txBox="1"/>
          <p:nvPr/>
        </p:nvSpPr>
        <p:spPr>
          <a:xfrm>
            <a:off x="3726180" y="1839065"/>
            <a:ext cx="8458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747Hz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BFC25-E0C2-4161-AF10-4810E7C78B1D}"/>
              </a:ext>
            </a:extLst>
          </p:cNvPr>
          <p:cNvSpPr txBox="1"/>
          <p:nvPr/>
        </p:nvSpPr>
        <p:spPr>
          <a:xfrm>
            <a:off x="2545066" y="814158"/>
            <a:ext cx="1356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160~232Hz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1E89D-57FC-4E6E-A69D-A467D8509880}"/>
              </a:ext>
            </a:extLst>
          </p:cNvPr>
          <p:cNvSpPr txBox="1"/>
          <p:nvPr/>
        </p:nvSpPr>
        <p:spPr>
          <a:xfrm>
            <a:off x="4760085" y="4038358"/>
            <a:ext cx="4206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turbo pumps are mounted on the top of cryomodule;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turbo pumps contributes noise on lid at higher than 160Hz range;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F3EA4-8563-4FFD-8CA1-C6053B68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12" y="431449"/>
            <a:ext cx="4402485" cy="3200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2F4925-80B7-4BA3-987A-330FD6930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9" y="3611880"/>
            <a:ext cx="440248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1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8EE9-6521-489F-9BEA-F171305C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015"/>
            <a:ext cx="7886700" cy="3520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“B3 level” pump 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A9999D-8601-4E1B-A94C-E1EC80BBC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06" y="433047"/>
            <a:ext cx="4407924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ED9A7D-98A9-4C8D-91D0-1648A952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621" y="433047"/>
            <a:ext cx="4402487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46D8B-E587-4A3C-B484-4E6635F52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7" y="3679167"/>
            <a:ext cx="4402487" cy="3200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7F25BC-A405-4A2F-B735-AE7EF6749C64}"/>
              </a:ext>
            </a:extLst>
          </p:cNvPr>
          <p:cNvSpPr txBox="1"/>
          <p:nvPr/>
        </p:nvSpPr>
        <p:spPr>
          <a:xfrm>
            <a:off x="4675646" y="3805981"/>
            <a:ext cx="4359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“B3 level” pumps provide waveguide parts cooling(including 50ohm loads, waveguide, power divide and couplers) and turbo pump cooling;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generates vibration through turbulence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increases the noise at lower than 300Hz, especially lower than 180Hz;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CCBCA-91AE-4024-9D80-D4AEA9B26084}"/>
              </a:ext>
            </a:extLst>
          </p:cNvPr>
          <p:cNvSpPr txBox="1"/>
          <p:nvPr/>
        </p:nvSpPr>
        <p:spPr>
          <a:xfrm>
            <a:off x="2617470" y="886145"/>
            <a:ext cx="1356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160~232Hz</a:t>
            </a:r>
          </a:p>
        </p:txBody>
      </p:sp>
    </p:spTree>
    <p:extLst>
      <p:ext uri="{BB962C8B-B14F-4D97-AF65-F5344CB8AC3E}">
        <p14:creationId xmlns:p14="http://schemas.microsoft.com/office/powerpoint/2010/main" val="4094779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8EE9-6521-489F-9BEA-F171305C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87" y="135163"/>
            <a:ext cx="7886700" cy="3520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Both Klystron pumps 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1EEAEB-B4B0-4B84-BB30-600527401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76" y="515205"/>
            <a:ext cx="4465378" cy="3246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E61C55-38B9-4E34-9409-7EE63D8F0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602" y="515205"/>
            <a:ext cx="4402486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A02C79-F04B-44BA-8EFD-C6E38EE7E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5" y="3735186"/>
            <a:ext cx="4465378" cy="31228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840596-CC1B-4F87-A00D-72F7E18071B1}"/>
              </a:ext>
            </a:extLst>
          </p:cNvPr>
          <p:cNvSpPr txBox="1"/>
          <p:nvPr/>
        </p:nvSpPr>
        <p:spPr>
          <a:xfrm>
            <a:off x="2586990" y="1031981"/>
            <a:ext cx="13563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160~232Hz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3AEC2-76CB-4CCA-A0DA-276FFFF06AE3}"/>
              </a:ext>
            </a:extLst>
          </p:cNvPr>
          <p:cNvSpPr/>
          <p:nvPr/>
        </p:nvSpPr>
        <p:spPr>
          <a:xfrm>
            <a:off x="4925955" y="4733149"/>
            <a:ext cx="3521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vibration becomes stronger with water pumps on</a:t>
            </a:r>
          </a:p>
        </p:txBody>
      </p:sp>
    </p:spTree>
    <p:extLst>
      <p:ext uri="{BB962C8B-B14F-4D97-AF65-F5344CB8AC3E}">
        <p14:creationId xmlns:p14="http://schemas.microsoft.com/office/powerpoint/2010/main" val="71043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134EA-AD83-4881-A99F-4C398C74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29640"/>
            <a:ext cx="7886700" cy="39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coupler cooling air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1B00FFD-47F5-4542-AA47-D5FD20739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54644"/>
            <a:ext cx="4572002" cy="3319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7F869-7513-4EA2-9A2E-97885144FB68}"/>
              </a:ext>
            </a:extLst>
          </p:cNvPr>
          <p:cNvSpPr txBox="1"/>
          <p:nvPr/>
        </p:nvSpPr>
        <p:spPr>
          <a:xfrm>
            <a:off x="4764950" y="4947594"/>
            <a:ext cx="3942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For 2</a:t>
            </a: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</a:rPr>
              <a:t>nd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 east coupler ,the coupler cooling air flow will increase 60 and 72Hz peak. </a:t>
            </a:r>
          </a:p>
          <a:p>
            <a:pPr defTabSz="685800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It increases noise at higher than 180Hz range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4A9141-4296-4491-9A2F-64AF01CE7317}"/>
              </a:ext>
            </a:extLst>
          </p:cNvPr>
          <p:cNvSpPr txBox="1"/>
          <p:nvPr/>
        </p:nvSpPr>
        <p:spPr>
          <a:xfrm>
            <a:off x="226502" y="4901428"/>
            <a:ext cx="415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For the 1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east coupler, the coupler cooling air flow will increase noise at higher than 180Hz range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C0EABD-B7F0-4F9C-9261-DBE645A3E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454646"/>
            <a:ext cx="4572000" cy="3319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1723F77-F95D-4DA0-AE9A-44CC5BCA7275}"/>
              </a:ext>
            </a:extLst>
          </p:cNvPr>
          <p:cNvSpPr txBox="1"/>
          <p:nvPr/>
        </p:nvSpPr>
        <p:spPr>
          <a:xfrm>
            <a:off x="2233462" y="6328360"/>
            <a:ext cx="38476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The B3 level pump and vacuum system are normal</a:t>
            </a:r>
          </a:p>
        </p:txBody>
      </p:sp>
    </p:spTree>
    <p:extLst>
      <p:ext uri="{BB962C8B-B14F-4D97-AF65-F5344CB8AC3E}">
        <p14:creationId xmlns:p14="http://schemas.microsoft.com/office/powerpoint/2010/main" val="2359004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3BDD-3970-4B31-8268-6C5D35C6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74" y="661312"/>
            <a:ext cx="7886700" cy="51848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 Light (Headings)"/>
              </a:rPr>
              <a:t>35Hz noise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640D42-4F85-4E60-9550-A1FFB11AD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51" y="1748236"/>
            <a:ext cx="4460939" cy="2398054"/>
          </a:xfrm>
          <a:prstGeom prst="rect">
            <a:avLst/>
          </a:prstGeo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5C9DDBF-2004-4B84-A9E3-B51BD41ED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615" y="1748237"/>
            <a:ext cx="4460939" cy="23980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905AE6-D45E-4076-A60D-D221AC61D250}"/>
              </a:ext>
            </a:extLst>
          </p:cNvPr>
          <p:cNvSpPr/>
          <p:nvPr/>
        </p:nvSpPr>
        <p:spPr>
          <a:xfrm>
            <a:off x="402286" y="4789771"/>
            <a:ext cx="8276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059" algn="just" defTabSz="685800">
              <a:defRPr/>
            </a:pP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35 Hz is a mechanical mode of cavity.  The external vibration source has not been identified. </a:t>
            </a:r>
          </a:p>
          <a:p>
            <a:pPr indent="89059" algn="just" defTabSz="685800">
              <a:defRPr/>
            </a:pP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It shows correlation with couplers cooling air flow rate and the cooling fans status which was attached on the coupler warm section of the outer conductor. 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6008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1945-0405-4EDC-A806-561EF490B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75935"/>
            <a:ext cx="7886700" cy="994172"/>
          </a:xfrm>
        </p:spPr>
        <p:txBody>
          <a:bodyPr/>
          <a:lstStyle/>
          <a:p>
            <a:pPr marL="557213" indent="-557213" algn="ctr">
              <a:buFont typeface="+mj-lt"/>
              <a:buAutoNum type="arabicPeriod" startAt="5"/>
            </a:pPr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Water system investigation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63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3CE93-3A4D-4452-964B-F57D4CC6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21" y="418825"/>
            <a:ext cx="7886700" cy="44524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Water system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D300CA-E39D-47E0-B9F7-CE7BCAC05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916" y="1439682"/>
            <a:ext cx="3707141" cy="2779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4CD9E4-FB18-4F00-9FF8-F0A450C0D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751" y="1438707"/>
            <a:ext cx="2084375" cy="2781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EE321D-F9FD-4A11-9D62-6B8D3B6EB5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8749" y="4280780"/>
            <a:ext cx="967894" cy="1719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54FCCF-2431-44A7-BF6A-0C7CFD00F3DE}"/>
              </a:ext>
            </a:extLst>
          </p:cNvPr>
          <p:cNvSpPr txBox="1"/>
          <p:nvPr/>
        </p:nvSpPr>
        <p:spPr>
          <a:xfrm>
            <a:off x="85024" y="4518071"/>
            <a:ext cx="64926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00" dirty="0"/>
              <a:t>Klystrons cooling water system consists two pumps;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00" dirty="0"/>
              <a:t>Klystron cooling water hoses are short;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00" dirty="0"/>
              <a:t>Rubber hoses of dummy loads are touched wave guide frame;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200" dirty="0"/>
              <a:t>Kly1 water supply pipe is supported by waveguide frame 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C68E64-B208-4F42-865C-45CD1CDCC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508" y="1438707"/>
            <a:ext cx="2084375" cy="2779166"/>
          </a:xfrm>
          <a:prstGeom prst="rect">
            <a:avLst/>
          </a:prstGeom>
        </p:spPr>
      </p:pic>
      <p:pic>
        <p:nvPicPr>
          <p:cNvPr id="16" name="Picture 15" descr="A picture containing indoor, table, floor, kitchen&#10;&#10;Description generated with high confidence">
            <a:extLst>
              <a:ext uri="{FF2B5EF4-FFF2-40B4-BE49-F238E27FC236}">
                <a16:creationId xmlns:a16="http://schemas.microsoft.com/office/drawing/2014/main" id="{FD34823A-0699-47BB-8BD3-6D897ABE5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7675" y="4280777"/>
            <a:ext cx="967894" cy="171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44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316D7-0F3B-4A20-8515-AAC666B4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17" y="747525"/>
            <a:ext cx="9061883" cy="84241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Ground vibration</a:t>
            </a:r>
            <a:r>
              <a:rPr lang="en-US" dirty="0"/>
              <a:t> </a:t>
            </a:r>
            <a:r>
              <a:rPr lang="en-US" b="1" dirty="0"/>
              <a:t>related with water system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3E521B8-D070-4EE5-A7DD-05A3E86F1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8609" y="1798189"/>
            <a:ext cx="4489292" cy="3263504"/>
          </a:xfrm>
          <a:prstGeom prst="rect">
            <a:avLst/>
          </a:prstGeom>
        </p:spPr>
      </p:pic>
      <p:pic>
        <p:nvPicPr>
          <p:cNvPr id="26" name="Picture 2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1C5CA36C-0177-4974-850D-EDBF75CC1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385" b="20531"/>
          <a:stretch/>
        </p:blipFill>
        <p:spPr>
          <a:xfrm>
            <a:off x="7833432" y="4878411"/>
            <a:ext cx="1281716" cy="710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B5CECF-89B7-4F9F-B72B-B7E120D69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0" y="1798189"/>
            <a:ext cx="4494419" cy="32635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39543D-AE5D-4F33-A82B-26DAE31FD882}"/>
              </a:ext>
            </a:extLst>
          </p:cNvPr>
          <p:cNvSpPr txBox="1"/>
          <p:nvPr/>
        </p:nvSpPr>
        <p:spPr>
          <a:xfrm>
            <a:off x="1744462" y="5478202"/>
            <a:ext cx="53399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The ground vibration becomes stronger with water pumps 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557070-BBF7-4313-A7FE-1E3D2FD443FB}"/>
              </a:ext>
            </a:extLst>
          </p:cNvPr>
          <p:cNvSpPr txBox="1"/>
          <p:nvPr/>
        </p:nvSpPr>
        <p:spPr>
          <a:xfrm>
            <a:off x="5726513" y="5069719"/>
            <a:ext cx="18110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ACM1 west ground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D10B32-1541-407A-80EB-396A4220649E}"/>
              </a:ext>
            </a:extLst>
          </p:cNvPr>
          <p:cNvSpPr txBox="1"/>
          <p:nvPr/>
        </p:nvSpPr>
        <p:spPr>
          <a:xfrm>
            <a:off x="1606444" y="5126650"/>
            <a:ext cx="18110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ACM1 Klystron ground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CB24A8-9C58-46F2-AE49-784F0550000A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6944558" y="2814779"/>
            <a:ext cx="1342748" cy="2789869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12DFEC-E3CC-47E7-8D68-CEA452309981}"/>
              </a:ext>
            </a:extLst>
          </p:cNvPr>
          <p:cNvSpPr txBox="1"/>
          <p:nvPr/>
        </p:nvSpPr>
        <p:spPr>
          <a:xfrm>
            <a:off x="7284129" y="5604646"/>
            <a:ext cx="20063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746Hz Turbo pump peak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1A4AB8-B8E0-4961-AA3C-27AD3E510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5" y="5189446"/>
            <a:ext cx="1444339" cy="81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62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08C56-9C5C-4152-94CA-F1AEB474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21" y="1800810"/>
            <a:ext cx="4794833" cy="3481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19E257-72D0-4E97-AD3F-CACDC9A1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3021"/>
            <a:ext cx="7886700" cy="4385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Waveguide</a:t>
            </a:r>
            <a:r>
              <a:rPr lang="en-US" dirty="0"/>
              <a:t> </a:t>
            </a:r>
            <a:r>
              <a:rPr lang="en-US" b="1" dirty="0"/>
              <a:t>Vibration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4A69D6-4926-41DE-BD6F-2D053797A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896342"/>
            <a:ext cx="4494419" cy="3263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B8AD8-DCDE-4888-B03D-09B4DB7B5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47" t="25401"/>
          <a:stretch/>
        </p:blipFill>
        <p:spPr>
          <a:xfrm>
            <a:off x="77581" y="5159847"/>
            <a:ext cx="1407110" cy="7357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7FC350-2B4B-45BC-AC90-A66E68533F16}"/>
              </a:ext>
            </a:extLst>
          </p:cNvPr>
          <p:cNvCxnSpPr>
            <a:cxnSpLocks/>
          </p:cNvCxnSpPr>
          <p:nvPr/>
        </p:nvCxnSpPr>
        <p:spPr>
          <a:xfrm flipV="1">
            <a:off x="7344151" y="3055716"/>
            <a:ext cx="1171199" cy="304092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BC6335-3BA5-4D61-B6AD-9531A272E541}"/>
              </a:ext>
            </a:extLst>
          </p:cNvPr>
          <p:cNvSpPr txBox="1"/>
          <p:nvPr/>
        </p:nvSpPr>
        <p:spPr>
          <a:xfrm>
            <a:off x="6508996" y="6096640"/>
            <a:ext cx="20063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746Hz Turbo pump peak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059684-A36C-40DB-9BD3-923AFBF51917}"/>
              </a:ext>
            </a:extLst>
          </p:cNvPr>
          <p:cNvSpPr txBox="1"/>
          <p:nvPr/>
        </p:nvSpPr>
        <p:spPr>
          <a:xfrm>
            <a:off x="1744462" y="5478202"/>
            <a:ext cx="53399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The waveguide vibration becomes stronger with water pumps 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9BD9FC-E874-4B87-8D18-8A0265B72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836" y="5208084"/>
            <a:ext cx="1209583" cy="9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0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3F10-DA59-4E5E-AE44-9DE035E6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2142"/>
            <a:ext cx="7886700" cy="6224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Waveguide</a:t>
            </a:r>
            <a:r>
              <a:rPr lang="en-US" dirty="0"/>
              <a:t> </a:t>
            </a:r>
            <a:r>
              <a:rPr lang="en-US" b="1" dirty="0"/>
              <a:t>Vibration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2B31D-8414-4CD9-B891-54860A514E68}"/>
              </a:ext>
            </a:extLst>
          </p:cNvPr>
          <p:cNvSpPr txBox="1"/>
          <p:nvPr/>
        </p:nvSpPr>
        <p:spPr>
          <a:xfrm>
            <a:off x="119539" y="4291533"/>
            <a:ext cx="42352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Six 50 ohm loads are cooled by “B3 level”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“B3 level” pump contribute &lt;180Hz and ~410Hz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the water pumps contribute the noise higher than 180Hz (except 410Hz) and the peaks valve higher as well.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73834-06B2-435D-84C9-2A76097CDC10}"/>
              </a:ext>
            </a:extLst>
          </p:cNvPr>
          <p:cNvSpPr txBox="1"/>
          <p:nvPr/>
        </p:nvSpPr>
        <p:spPr>
          <a:xfrm>
            <a:off x="4916215" y="5527064"/>
            <a:ext cx="336697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These peaks by water pumps: 180,297,360Hz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64C9B-503C-4FBC-87A1-3983E1DD3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9" y="1522066"/>
            <a:ext cx="1625546" cy="2170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6094F6-1E87-461D-8B05-9929EF9B6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711"/>
          <a:stretch/>
        </p:blipFill>
        <p:spPr>
          <a:xfrm>
            <a:off x="6086" y="1522066"/>
            <a:ext cx="1495174" cy="2170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840DB3-A50B-448D-9BD3-28802C957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327" y="1522066"/>
            <a:ext cx="1221434" cy="2170307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5D313CD-7CCB-434D-9E7D-7F87D29DC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59247" y="1516704"/>
            <a:ext cx="4784753" cy="34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99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A239-A3B5-4BFD-988F-26A9BC1F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15759"/>
            <a:ext cx="7886700" cy="994172"/>
          </a:xfrm>
        </p:spPr>
        <p:txBody>
          <a:bodyPr/>
          <a:lstStyle/>
          <a:p>
            <a:pPr algn="ctr"/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1.Overview of ACM1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1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B72369-5CF3-4589-9478-00B20982C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29" y="834529"/>
            <a:ext cx="7106681" cy="5166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4AA616-0D0B-484D-9B45-BB6AF94C3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7" t="24768" r="21403" b="27616"/>
          <a:stretch/>
        </p:blipFill>
        <p:spPr>
          <a:xfrm>
            <a:off x="7349069" y="850024"/>
            <a:ext cx="1591733" cy="1478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A3F4A7-5B54-4E7B-B0A5-3FC38327CF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382" y="2481937"/>
            <a:ext cx="1986844" cy="149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B56293-B3B9-4A0F-8A60-9BCF0D9882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404" y="4157736"/>
            <a:ext cx="2082800" cy="1562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C7DF87-95E5-4EDD-85FC-8A3743AD782E}"/>
              </a:ext>
            </a:extLst>
          </p:cNvPr>
          <p:cNvSpPr txBox="1"/>
          <p:nvPr/>
        </p:nvSpPr>
        <p:spPr>
          <a:xfrm>
            <a:off x="7600437" y="2256052"/>
            <a:ext cx="9567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Sensor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77A349-3801-402A-BD53-FA1BD7071827}"/>
              </a:ext>
            </a:extLst>
          </p:cNvPr>
          <p:cNvSpPr txBox="1"/>
          <p:nvPr/>
        </p:nvSpPr>
        <p:spPr>
          <a:xfrm>
            <a:off x="7552458" y="3910368"/>
            <a:ext cx="9567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</a:t>
            </a:r>
            <a:r>
              <a:rPr lang="en-US" sz="1350" baseline="30000" dirty="0"/>
              <a:t>st</a:t>
            </a:r>
            <a:r>
              <a:rPr lang="en-US" sz="1350" dirty="0"/>
              <a:t> damper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E4C8C3-AAD0-4CE5-BFCD-E251B259EAEA}"/>
              </a:ext>
            </a:extLst>
          </p:cNvPr>
          <p:cNvSpPr/>
          <p:nvPr/>
        </p:nvSpPr>
        <p:spPr>
          <a:xfrm>
            <a:off x="7552460" y="5767005"/>
            <a:ext cx="102303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2</a:t>
            </a:r>
            <a:r>
              <a:rPr lang="en-US" sz="1350" baseline="30000" dirty="0"/>
              <a:t>nd</a:t>
            </a:r>
            <a:r>
              <a:rPr lang="en-US" sz="1350" dirty="0"/>
              <a:t>  damper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E10B27-5DE0-4C54-A29E-71F3B91F1489}"/>
              </a:ext>
            </a:extLst>
          </p:cNvPr>
          <p:cNvCxnSpPr>
            <a:cxnSpLocks/>
          </p:cNvCxnSpPr>
          <p:nvPr/>
        </p:nvCxnSpPr>
        <p:spPr>
          <a:xfrm flipH="1">
            <a:off x="3843867" y="2127252"/>
            <a:ext cx="355600" cy="35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4CD3A7-0BF1-4D8E-A1BD-568915992E1F}"/>
              </a:ext>
            </a:extLst>
          </p:cNvPr>
          <p:cNvCxnSpPr>
            <a:cxnSpLocks/>
          </p:cNvCxnSpPr>
          <p:nvPr/>
        </p:nvCxnSpPr>
        <p:spPr>
          <a:xfrm flipH="1">
            <a:off x="1585963" y="1949450"/>
            <a:ext cx="2283304" cy="905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ED7A33-6C4E-40C5-8F67-733A90F74C02}"/>
              </a:ext>
            </a:extLst>
          </p:cNvPr>
          <p:cNvSpPr txBox="1"/>
          <p:nvPr/>
        </p:nvSpPr>
        <p:spPr>
          <a:xfrm>
            <a:off x="4199467" y="1712385"/>
            <a:ext cx="23198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noise from 160 to 800Hz decreased.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849D9F-0E41-4B7A-8AE0-0F558468B38A}"/>
              </a:ext>
            </a:extLst>
          </p:cNvPr>
          <p:cNvCxnSpPr/>
          <p:nvPr/>
        </p:nvCxnSpPr>
        <p:spPr>
          <a:xfrm>
            <a:off x="1524001" y="1842450"/>
            <a:ext cx="688622" cy="224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06407-774A-4A8F-B685-765E2ED3FE92}"/>
              </a:ext>
            </a:extLst>
          </p:cNvPr>
          <p:cNvSpPr txBox="1"/>
          <p:nvPr/>
        </p:nvSpPr>
        <p:spPr>
          <a:xfrm>
            <a:off x="33177" y="1516178"/>
            <a:ext cx="139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360Hz decreased to 1/8 of original.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38D11D-0EFA-4EB3-B260-698BCBD2B18E}"/>
              </a:ext>
            </a:extLst>
          </p:cNvPr>
          <p:cNvSpPr txBox="1"/>
          <p:nvPr/>
        </p:nvSpPr>
        <p:spPr>
          <a:xfrm>
            <a:off x="1066800" y="4969903"/>
            <a:ext cx="1066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120Hz is increased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33C132B-3B32-44D5-BD41-1C44A63AC71B}"/>
              </a:ext>
            </a:extLst>
          </p:cNvPr>
          <p:cNvCxnSpPr>
            <a:cxnSpLocks/>
          </p:cNvCxnSpPr>
          <p:nvPr/>
        </p:nvCxnSpPr>
        <p:spPr>
          <a:xfrm flipV="1">
            <a:off x="1335350" y="4157738"/>
            <a:ext cx="0" cy="750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4862661-6233-4DAB-82B4-B13004174C02}"/>
              </a:ext>
            </a:extLst>
          </p:cNvPr>
          <p:cNvSpPr/>
          <p:nvPr/>
        </p:nvSpPr>
        <p:spPr>
          <a:xfrm>
            <a:off x="-17061" y="1977596"/>
            <a:ext cx="21335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160Hz</a:t>
            </a:r>
            <a:r>
              <a:rPr lang="en-US" sz="1200" dirty="0"/>
              <a:t> and 297 is reduced </a:t>
            </a:r>
            <a:r>
              <a:rPr lang="en-US" sz="1500" dirty="0"/>
              <a:t>½</a:t>
            </a:r>
            <a:r>
              <a:rPr lang="en-US" sz="1200" dirty="0"/>
              <a:t> of the original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B7F7D9-53DE-447A-A8E0-734A7C62126B}"/>
              </a:ext>
            </a:extLst>
          </p:cNvPr>
          <p:cNvCxnSpPr>
            <a:cxnSpLocks/>
          </p:cNvCxnSpPr>
          <p:nvPr/>
        </p:nvCxnSpPr>
        <p:spPr>
          <a:xfrm>
            <a:off x="1600202" y="2219970"/>
            <a:ext cx="439849" cy="261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0302F74-BB21-4A45-AA62-E500733FB9F7}"/>
              </a:ext>
            </a:extLst>
          </p:cNvPr>
          <p:cNvCxnSpPr>
            <a:cxnSpLocks/>
          </p:cNvCxnSpPr>
          <p:nvPr/>
        </p:nvCxnSpPr>
        <p:spPr>
          <a:xfrm>
            <a:off x="1335352" y="2304592"/>
            <a:ext cx="132377" cy="395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644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18">
            <a:extLst>
              <a:ext uri="{FF2B5EF4-FFF2-40B4-BE49-F238E27FC236}">
                <a16:creationId xmlns:a16="http://schemas.microsoft.com/office/drawing/2014/main" id="{2E85B782-452B-44D2-BB5F-BE02BDBC5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404" y="1194836"/>
            <a:ext cx="5127610" cy="372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7D2E0-9615-47E0-9604-5255A9DD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2" y="269184"/>
            <a:ext cx="9126329" cy="92565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water cooling loops for ACM1 couplers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F18560-A257-48ED-BA7E-6FA257076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88" y="1400968"/>
            <a:ext cx="2447627" cy="3263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DDED94-F222-4589-B6DB-74D5D799C474}"/>
              </a:ext>
            </a:extLst>
          </p:cNvPr>
          <p:cNvSpPr txBox="1"/>
          <p:nvPr/>
        </p:nvSpPr>
        <p:spPr>
          <a:xfrm>
            <a:off x="1287339" y="5128499"/>
            <a:ext cx="738422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Mounted to WG frame directly;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The plastic pipes are short;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1350" baseline="30000" dirty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east coupler have metal pipes to supply pipe;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After dismounted from WG frame, the vibration reduced.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Based former background measurement the roughing pump bellows also contribute 160Hz noise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7D9CC0-8832-48D3-9FBF-5889973877C4}"/>
              </a:ext>
            </a:extLst>
          </p:cNvPr>
          <p:cNvCxnSpPr>
            <a:cxnSpLocks/>
          </p:cNvCxnSpPr>
          <p:nvPr/>
        </p:nvCxnSpPr>
        <p:spPr>
          <a:xfrm flipH="1" flipV="1">
            <a:off x="1231779" y="3247564"/>
            <a:ext cx="552635" cy="181104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A3B92F-4958-4CC3-B004-6EB7942FB549}"/>
              </a:ext>
            </a:extLst>
          </p:cNvPr>
          <p:cNvCxnSpPr>
            <a:cxnSpLocks/>
          </p:cNvCxnSpPr>
          <p:nvPr/>
        </p:nvCxnSpPr>
        <p:spPr>
          <a:xfrm flipH="1" flipV="1">
            <a:off x="1589591" y="3462294"/>
            <a:ext cx="214796" cy="158965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5302A3-7397-4D9F-9176-7E68B92BB712}"/>
              </a:ext>
            </a:extLst>
          </p:cNvPr>
          <p:cNvCxnSpPr>
            <a:cxnSpLocks/>
          </p:cNvCxnSpPr>
          <p:nvPr/>
        </p:nvCxnSpPr>
        <p:spPr>
          <a:xfrm flipH="1" flipV="1">
            <a:off x="5086905" y="2275461"/>
            <a:ext cx="2783150" cy="206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F2782F8-E6B8-4472-8BCA-541718E1DB90}"/>
              </a:ext>
            </a:extLst>
          </p:cNvPr>
          <p:cNvSpPr txBox="1"/>
          <p:nvPr/>
        </p:nvSpPr>
        <p:spPr>
          <a:xfrm>
            <a:off x="7822894" y="1819370"/>
            <a:ext cx="138491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160Hz</a:t>
            </a:r>
          </a:p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After dismounted, the amplitude reduced to 1/3 of original.  </a:t>
            </a:r>
          </a:p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C3D857-7CA7-4D7C-8F0B-859FAD13A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120" y="3595934"/>
            <a:ext cx="1484880" cy="127369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153D144-95FA-40D0-A8A9-BBE5E6993E45}"/>
              </a:ext>
            </a:extLst>
          </p:cNvPr>
          <p:cNvCxnSpPr/>
          <p:nvPr/>
        </p:nvCxnSpPr>
        <p:spPr>
          <a:xfrm flipH="1" flipV="1">
            <a:off x="5006340" y="2727960"/>
            <a:ext cx="2209800" cy="255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17495D-D890-4233-BBC6-63FA88A9A514}"/>
              </a:ext>
            </a:extLst>
          </p:cNvPr>
          <p:cNvSpPr txBox="1"/>
          <p:nvPr/>
        </p:nvSpPr>
        <p:spPr>
          <a:xfrm>
            <a:off x="7105550" y="5127375"/>
            <a:ext cx="2038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Remaining related with waveguide and roughing pump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4DE5A-F372-4EEC-A605-6179FB0EE212}"/>
              </a:ext>
            </a:extLst>
          </p:cNvPr>
          <p:cNvSpPr txBox="1"/>
          <p:nvPr/>
        </p:nvSpPr>
        <p:spPr>
          <a:xfrm>
            <a:off x="6261645" y="2660958"/>
            <a:ext cx="1004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300Hz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8A4C8D-AB18-4980-BB32-AB3A777CC56A}"/>
              </a:ext>
            </a:extLst>
          </p:cNvPr>
          <p:cNvSpPr txBox="1"/>
          <p:nvPr/>
        </p:nvSpPr>
        <p:spPr>
          <a:xfrm>
            <a:off x="4740066" y="1749042"/>
            <a:ext cx="1095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162Hz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877D28-7569-4EF3-A9DD-5472DD668AFB}"/>
              </a:ext>
            </a:extLst>
          </p:cNvPr>
          <p:cNvSpPr txBox="1"/>
          <p:nvPr/>
        </p:nvSpPr>
        <p:spPr>
          <a:xfrm>
            <a:off x="5015771" y="2258303"/>
            <a:ext cx="1095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181Hz</a:t>
            </a:r>
          </a:p>
        </p:txBody>
      </p:sp>
    </p:spTree>
    <p:extLst>
      <p:ext uri="{BB962C8B-B14F-4D97-AF65-F5344CB8AC3E}">
        <p14:creationId xmlns:p14="http://schemas.microsoft.com/office/powerpoint/2010/main" val="3188721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003C7-226E-472D-A2CE-8A21929C3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99"/>
            <a:ext cx="7886700" cy="5451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6.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634EF-5970-4B32-B999-205C570BF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5918"/>
            <a:ext cx="8347710" cy="561012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Pondermotive effect showed when the total gradient about 17~18MV;</a:t>
            </a:r>
          </a:p>
          <a:p>
            <a:r>
              <a:rPr lang="en-US" sz="2400" dirty="0"/>
              <a:t>The stability  ACM1 cryomodule has been improved during beam test;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Several damping method have been implanted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LN system disturbance has been studied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the ±0.1% energy stability has been achieved with 22MeV beam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1400" dirty="0"/>
              <a:t>ACM1 about 14MV contribution</a:t>
            </a:r>
          </a:p>
          <a:p>
            <a:r>
              <a:rPr lang="en-US" sz="2400" dirty="0"/>
              <a:t>The water system, vacuum system and coupler cooling air are the </a:t>
            </a:r>
            <a:r>
              <a:rPr lang="en-US" sz="2400" dirty="0" err="1"/>
              <a:t>Microphonics</a:t>
            </a:r>
            <a:r>
              <a:rPr lang="en-US" sz="2400" dirty="0"/>
              <a:t> source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Water system and waveguide system damping is under way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To optimize the coupler cooling air flow rate and monitor the warm window temperature, infrared temperature sensors will be added to couplers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The vacuum system will be further damped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LN system upgrade is under way</a:t>
            </a:r>
          </a:p>
          <a:p>
            <a:r>
              <a:rPr lang="en-US" sz="2400" dirty="0"/>
              <a:t> The effect of the LFD driving ponderomotive instabilities needs further investigation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Push the gradient limit </a:t>
            </a:r>
            <a:r>
              <a:rPr lang="en-US" altLang="zh-CN" sz="1800" dirty="0"/>
              <a:t>beyond </a:t>
            </a:r>
            <a:r>
              <a:rPr lang="en-US" sz="1800" dirty="0"/>
              <a:t>20MV;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Improve the beam energy instability in the range of ±0.1%;</a:t>
            </a:r>
          </a:p>
        </p:txBody>
      </p:sp>
    </p:spTree>
    <p:extLst>
      <p:ext uri="{BB962C8B-B14F-4D97-AF65-F5344CB8AC3E}">
        <p14:creationId xmlns:p14="http://schemas.microsoft.com/office/powerpoint/2010/main" val="3425747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088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FF4F3F-51B6-4999-9CD2-C806F5571DAA}"/>
              </a:ext>
            </a:extLst>
          </p:cNvPr>
          <p:cNvSpPr txBox="1"/>
          <p:nvPr/>
        </p:nvSpPr>
        <p:spPr>
          <a:xfrm>
            <a:off x="489915" y="6001078"/>
            <a:ext cx="8164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Cryogenic test result reveals the ICM 40Hz noise is related with JT valve status.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The 40Hz noise is also found in ACM1 1</a:t>
            </a:r>
            <a:r>
              <a:rPr lang="en-GB" baseline="30000" dirty="0">
                <a:solidFill>
                  <a:prstClr val="black"/>
                </a:solidFill>
                <a:latin typeface="Calibri" panose="020F0502020204030204"/>
              </a:rPr>
              <a:t>st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cavity with less amplitude and disappear after JT valve closing. </a:t>
            </a: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E0B66C5-ECDD-414C-9B06-879617A66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940" y="210591"/>
            <a:ext cx="7648119" cy="5560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16E618-C4A9-493C-AAAD-621DE39634B2}"/>
              </a:ext>
            </a:extLst>
          </p:cNvPr>
          <p:cNvSpPr txBox="1"/>
          <p:nvPr/>
        </p:nvSpPr>
        <p:spPr>
          <a:xfrm>
            <a:off x="5205743" y="809556"/>
            <a:ext cx="1348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40Hz</a:t>
            </a:r>
          </a:p>
        </p:txBody>
      </p:sp>
    </p:spTree>
    <p:extLst>
      <p:ext uri="{BB962C8B-B14F-4D97-AF65-F5344CB8AC3E}">
        <p14:creationId xmlns:p14="http://schemas.microsoft.com/office/powerpoint/2010/main" val="2035853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1B134-A51D-4D7D-8087-8FC1CAF7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864" y="14558"/>
            <a:ext cx="7886700" cy="65927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ICM vibration damping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653E69-7B11-4A86-8C3C-3249B18BD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921" y="694417"/>
            <a:ext cx="7069921" cy="5124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2B5670-7A39-45AA-AA81-AFB5D8712727}"/>
              </a:ext>
            </a:extLst>
          </p:cNvPr>
          <p:cNvSpPr txBox="1"/>
          <p:nvPr/>
        </p:nvSpPr>
        <p:spPr>
          <a:xfrm>
            <a:off x="1427174" y="5818685"/>
            <a:ext cx="6791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The ICM is working under SEL PLL mode. The similar vibration damping will be done.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6175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20CF4FB-916B-4C79-8BE2-1D479A2C1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05" y="228360"/>
            <a:ext cx="9032589" cy="6566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0B7F28-8C8A-4457-B527-65351FE65044}"/>
              </a:ext>
            </a:extLst>
          </p:cNvPr>
          <p:cNvSpPr txBox="1"/>
          <p:nvPr/>
        </p:nvSpPr>
        <p:spPr>
          <a:xfrm>
            <a:off x="3078179" y="1063053"/>
            <a:ext cx="1348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40Hz</a:t>
            </a:r>
          </a:p>
        </p:txBody>
      </p:sp>
    </p:spTree>
    <p:extLst>
      <p:ext uri="{BB962C8B-B14F-4D97-AF65-F5344CB8AC3E}">
        <p14:creationId xmlns:p14="http://schemas.microsoft.com/office/powerpoint/2010/main" val="2573131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E06B75-B28B-44A4-9FB6-BE606CDA0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9" y="99586"/>
            <a:ext cx="9054054" cy="658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26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04452" y="188840"/>
            <a:ext cx="3204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latin typeface="+mj-lt"/>
                <a:ea typeface="+mj-ea"/>
                <a:cs typeface="+mj-cs"/>
              </a:rPr>
              <a:t>ACM1</a:t>
            </a:r>
            <a:r>
              <a:rPr lang="en-GB" sz="2400" b="1" dirty="0">
                <a:latin typeface="Myriad Pro" charset="0"/>
                <a:ea typeface="ＭＳ Ｐゴシック" pitchFamily="34" charset="-128"/>
                <a:cs typeface="Myriad Pro" charset="0"/>
              </a:rPr>
              <a:t> </a:t>
            </a:r>
            <a:r>
              <a:rPr lang="en-GB" sz="3600" b="1" dirty="0">
                <a:latin typeface="+mj-lt"/>
                <a:ea typeface="+mj-ea"/>
                <a:cs typeface="+mj-cs"/>
              </a:rPr>
              <a:t>assemble</a:t>
            </a:r>
            <a:r>
              <a:rPr lang="en-GB" sz="1350" dirty="0"/>
              <a:t> </a:t>
            </a:r>
            <a:r>
              <a:rPr lang="en-GB" sz="2400" b="1" dirty="0">
                <a:latin typeface="Myriad Pro" charset="0"/>
                <a:ea typeface="ＭＳ Ｐゴシック" pitchFamily="34" charset="-128"/>
                <a:cs typeface="Myriad Pro" charset="0"/>
              </a:rPr>
              <a:t> </a:t>
            </a:r>
            <a:endParaRPr lang="en-CA" sz="2400" b="1" dirty="0">
              <a:latin typeface="Myriad Pro" charset="0"/>
              <a:ea typeface="ＭＳ Ｐゴシック" pitchFamily="34" charset="-128"/>
              <a:cs typeface="Myriad Pro" charset="0"/>
            </a:endParaRPr>
          </a:p>
        </p:txBody>
      </p:sp>
      <p:pic>
        <p:nvPicPr>
          <p:cNvPr id="6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07" y="1048278"/>
            <a:ext cx="4869012" cy="350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18">
            <a:extLst>
              <a:ext uri="{FF2B5EF4-FFF2-40B4-BE49-F238E27FC236}">
                <a16:creationId xmlns:a16="http://schemas.microsoft.com/office/drawing/2014/main" id="{04D77DB0-FF6C-444C-B60F-33730A0F9FDD}"/>
              </a:ext>
            </a:extLst>
          </p:cNvPr>
          <p:cNvGrpSpPr>
            <a:grpSpLocks/>
          </p:cNvGrpSpPr>
          <p:nvPr/>
        </p:nvGrpSpPr>
        <p:grpSpPr bwMode="auto">
          <a:xfrm>
            <a:off x="4711714" y="918913"/>
            <a:ext cx="4432286" cy="3739736"/>
            <a:chOff x="773328" y="821568"/>
            <a:chExt cx="7535174" cy="5744332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4642CAE4-E0A9-467C-A611-5FF8FC5D0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000" y="3308350"/>
              <a:ext cx="6273800" cy="325755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165AAB44-4EBA-472A-9348-DCA800B73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5181600"/>
              <a:ext cx="5016500" cy="3683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2D163B65-B02B-40CB-9009-7C44F0C65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875" y="5372100"/>
              <a:ext cx="5016500" cy="1778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020BC195-643A-4CF0-BE35-C6C17BE40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4088" y="5640388"/>
              <a:ext cx="2095500" cy="4318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E5C1A989-C857-417B-B562-EEB1FBD64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675" y="5641975"/>
              <a:ext cx="2006600" cy="4318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9500CA37-C171-4DF3-9DF6-5E4B18234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100" y="5537200"/>
              <a:ext cx="215900" cy="1143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24ECC837-F09F-4956-ABB5-86F824FE1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988" y="5538788"/>
              <a:ext cx="215900" cy="1143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D8AD8477-2B44-4720-B4EF-496EF4681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075" y="5540375"/>
              <a:ext cx="215900" cy="1143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CFAD98A5-232E-448F-AEBF-C05DE86D9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2663" y="5541963"/>
              <a:ext cx="215900" cy="1143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78ADC7C5-4B20-4B75-BBEC-63EBFBC47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3432175"/>
              <a:ext cx="6083300" cy="308292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1B57D2E5-5D29-4261-9B8A-F15CC1611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650" y="4997450"/>
              <a:ext cx="1016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20" name="Oval 17">
              <a:extLst>
                <a:ext uri="{FF2B5EF4-FFF2-40B4-BE49-F238E27FC236}">
                  <a16:creationId xmlns:a16="http://schemas.microsoft.com/office/drawing/2014/main" id="{6559797F-BDB3-4FF7-B0D3-041F958FA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538" y="5773738"/>
              <a:ext cx="1016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714C7ED5-3E8A-4015-BF54-52F4AF741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9525" y="6372225"/>
              <a:ext cx="1016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22" name="Oval 19">
              <a:extLst>
                <a:ext uri="{FF2B5EF4-FFF2-40B4-BE49-F238E27FC236}">
                  <a16:creationId xmlns:a16="http://schemas.microsoft.com/office/drawing/2014/main" id="{14E59D29-091F-4EB1-976F-AE28576CB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4588" y="6373813"/>
              <a:ext cx="1016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7AC24B21-2945-4916-8C58-92352DC2E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300" y="6375400"/>
              <a:ext cx="1016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497C7ADF-2FD8-407D-82AA-2BADD626C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9488" y="5767388"/>
              <a:ext cx="1016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25" name="Oval 22">
              <a:extLst>
                <a:ext uri="{FF2B5EF4-FFF2-40B4-BE49-F238E27FC236}">
                  <a16:creationId xmlns:a16="http://schemas.microsoft.com/office/drawing/2014/main" id="{87E2F410-1815-420C-8D54-E444EA1BC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75" y="4892675"/>
              <a:ext cx="1016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9946D73F-0715-48D2-BF9C-E19845BD9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1188" y="6097588"/>
              <a:ext cx="5016500" cy="762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B7C9AA43-5BC5-4F2C-9399-00F32EC2B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5384800"/>
              <a:ext cx="101600" cy="7747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C5FC2677-FFDD-4287-999B-D7498977A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4688" y="5259388"/>
              <a:ext cx="0" cy="838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2F01CCE7-DFDF-4A96-A762-35A0A28AA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8788" y="5386388"/>
              <a:ext cx="101600" cy="7747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0C0250D8-FEA2-4875-AD6A-F49F6FAB1B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1175" y="5260975"/>
              <a:ext cx="0" cy="838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31" name="Group 28">
              <a:extLst>
                <a:ext uri="{FF2B5EF4-FFF2-40B4-BE49-F238E27FC236}">
                  <a16:creationId xmlns:a16="http://schemas.microsoft.com/office/drawing/2014/main" id="{37969419-315E-4F22-83C8-7E616AEA59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4850" y="4587875"/>
              <a:ext cx="77788" cy="192088"/>
              <a:chOff x="163" y="2691"/>
              <a:chExt cx="177" cy="725"/>
            </a:xfrm>
          </p:grpSpPr>
          <p:sp>
            <p:nvSpPr>
              <p:cNvPr id="215" name="Line 29">
                <a:extLst>
                  <a:ext uri="{FF2B5EF4-FFF2-40B4-BE49-F238E27FC236}">
                    <a16:creationId xmlns:a16="http://schemas.microsoft.com/office/drawing/2014/main" id="{FE8103A1-8184-45E7-8263-4C9F0314C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" y="3296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6" name="Line 30">
                <a:extLst>
                  <a:ext uri="{FF2B5EF4-FFF2-40B4-BE49-F238E27FC236}">
                    <a16:creationId xmlns:a16="http://schemas.microsoft.com/office/drawing/2014/main" id="{7C2248EA-B4A6-4882-9779-970CAE718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" y="2809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7" name="Line 31">
                <a:extLst>
                  <a:ext uri="{FF2B5EF4-FFF2-40B4-BE49-F238E27FC236}">
                    <a16:creationId xmlns:a16="http://schemas.microsoft.com/office/drawing/2014/main" id="{95196500-D1A9-477C-AC37-A2D7B1C24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0" y="2930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8" name="Line 32">
                <a:extLst>
                  <a:ext uri="{FF2B5EF4-FFF2-40B4-BE49-F238E27FC236}">
                    <a16:creationId xmlns:a16="http://schemas.microsoft.com/office/drawing/2014/main" id="{42201207-0CD6-4FFC-B690-F1AEDF969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3" y="2691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9" name="Line 33">
                <a:extLst>
                  <a:ext uri="{FF2B5EF4-FFF2-40B4-BE49-F238E27FC236}">
                    <a16:creationId xmlns:a16="http://schemas.microsoft.com/office/drawing/2014/main" id="{5C85580B-5CDD-42FD-BC1A-D11575409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4" y="3172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20" name="Line 34">
                <a:extLst>
                  <a:ext uri="{FF2B5EF4-FFF2-40B4-BE49-F238E27FC236}">
                    <a16:creationId xmlns:a16="http://schemas.microsoft.com/office/drawing/2014/main" id="{8C1E3B9E-64F1-434E-A1D9-AB87E72E5C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" y="3044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32" name="Group 35">
              <a:extLst>
                <a:ext uri="{FF2B5EF4-FFF2-40B4-BE49-F238E27FC236}">
                  <a16:creationId xmlns:a16="http://schemas.microsoft.com/office/drawing/2014/main" id="{2B35B7B3-BF05-4153-8B30-BB3341A8FEF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492625" y="4560888"/>
              <a:ext cx="87313" cy="192087"/>
              <a:chOff x="163" y="2691"/>
              <a:chExt cx="177" cy="725"/>
            </a:xfrm>
          </p:grpSpPr>
          <p:sp>
            <p:nvSpPr>
              <p:cNvPr id="209" name="Line 36">
                <a:extLst>
                  <a:ext uri="{FF2B5EF4-FFF2-40B4-BE49-F238E27FC236}">
                    <a16:creationId xmlns:a16="http://schemas.microsoft.com/office/drawing/2014/main" id="{50748B5E-F9AE-4158-AD88-F220A07F0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" y="3296"/>
                <a:ext cx="168" cy="120"/>
              </a:xfrm>
              <a:prstGeom prst="line">
                <a:avLst/>
              </a:prstGeom>
              <a:noFill/>
              <a:ln w="571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0" name="Line 37">
                <a:extLst>
                  <a:ext uri="{FF2B5EF4-FFF2-40B4-BE49-F238E27FC236}">
                    <a16:creationId xmlns:a16="http://schemas.microsoft.com/office/drawing/2014/main" id="{53A03B8E-AC19-4CE8-9AAC-6C91454941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" y="2809"/>
                <a:ext cx="168" cy="120"/>
              </a:xfrm>
              <a:prstGeom prst="line">
                <a:avLst/>
              </a:prstGeom>
              <a:noFill/>
              <a:ln w="571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1" name="Line 38">
                <a:extLst>
                  <a:ext uri="{FF2B5EF4-FFF2-40B4-BE49-F238E27FC236}">
                    <a16:creationId xmlns:a16="http://schemas.microsoft.com/office/drawing/2014/main" id="{ED274E3B-C3B1-4ECD-8A1E-EB3146226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0" y="2930"/>
                <a:ext cx="168" cy="120"/>
              </a:xfrm>
              <a:prstGeom prst="line">
                <a:avLst/>
              </a:prstGeom>
              <a:noFill/>
              <a:ln w="571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2" name="Line 39">
                <a:extLst>
                  <a:ext uri="{FF2B5EF4-FFF2-40B4-BE49-F238E27FC236}">
                    <a16:creationId xmlns:a16="http://schemas.microsoft.com/office/drawing/2014/main" id="{EE2F0132-EED5-4B2F-AC2F-72AC13901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3" y="2691"/>
                <a:ext cx="168" cy="120"/>
              </a:xfrm>
              <a:prstGeom prst="line">
                <a:avLst/>
              </a:prstGeom>
              <a:noFill/>
              <a:ln w="571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3" name="Line 40">
                <a:extLst>
                  <a:ext uri="{FF2B5EF4-FFF2-40B4-BE49-F238E27FC236}">
                    <a16:creationId xmlns:a16="http://schemas.microsoft.com/office/drawing/2014/main" id="{C287F4D9-DE63-4371-BAE0-03972EFED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4" y="3172"/>
                <a:ext cx="168" cy="120"/>
              </a:xfrm>
              <a:prstGeom prst="line">
                <a:avLst/>
              </a:prstGeom>
              <a:noFill/>
              <a:ln w="571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14" name="Line 41">
                <a:extLst>
                  <a:ext uri="{FF2B5EF4-FFF2-40B4-BE49-F238E27FC236}">
                    <a16:creationId xmlns:a16="http://schemas.microsoft.com/office/drawing/2014/main" id="{E2E5FB4D-DFAD-44CA-895F-162C49F3B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" y="3044"/>
                <a:ext cx="168" cy="120"/>
              </a:xfrm>
              <a:prstGeom prst="line">
                <a:avLst/>
              </a:prstGeom>
              <a:noFill/>
              <a:ln w="571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33" name="Group 42">
              <a:extLst>
                <a:ext uri="{FF2B5EF4-FFF2-40B4-BE49-F238E27FC236}">
                  <a16:creationId xmlns:a16="http://schemas.microsoft.com/office/drawing/2014/main" id="{2BDCF777-0D9C-4386-B2B7-BD81339A40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100" y="4502150"/>
              <a:ext cx="1714500" cy="469900"/>
              <a:chOff x="1064" y="2836"/>
              <a:chExt cx="1080" cy="296"/>
            </a:xfrm>
          </p:grpSpPr>
          <p:sp>
            <p:nvSpPr>
              <p:cNvPr id="207" name="Line 43">
                <a:extLst>
                  <a:ext uri="{FF2B5EF4-FFF2-40B4-BE49-F238E27FC236}">
                    <a16:creationId xmlns:a16="http://schemas.microsoft.com/office/drawing/2014/main" id="{99DADD1B-4529-42D2-AC9D-C7F7EF7409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4" y="2836"/>
                <a:ext cx="0" cy="296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8" name="Line 44">
                <a:extLst>
                  <a:ext uri="{FF2B5EF4-FFF2-40B4-BE49-F238E27FC236}">
                    <a16:creationId xmlns:a16="http://schemas.microsoft.com/office/drawing/2014/main" id="{E8AE6EF7-9042-4507-87F4-1391B2D692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4" y="3116"/>
                <a:ext cx="1072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4" name="Line 45">
              <a:extLst>
                <a:ext uri="{FF2B5EF4-FFF2-40B4-BE49-F238E27FC236}">
                  <a16:creationId xmlns:a16="http://schemas.microsoft.com/office/drawing/2014/main" id="{86727E46-28A3-40A5-88E9-FD77716B45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76388" y="4954588"/>
              <a:ext cx="12700" cy="118110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5" name="Line 46">
              <a:extLst>
                <a:ext uri="{FF2B5EF4-FFF2-40B4-BE49-F238E27FC236}">
                  <a16:creationId xmlns:a16="http://schemas.microsoft.com/office/drawing/2014/main" id="{795F8181-6489-4DC9-AE43-F12B824AA4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63688" y="6135688"/>
              <a:ext cx="36830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" name="Line 47">
              <a:extLst>
                <a:ext uri="{FF2B5EF4-FFF2-40B4-BE49-F238E27FC236}">
                  <a16:creationId xmlns:a16="http://schemas.microsoft.com/office/drawing/2014/main" id="{4856948B-9F8A-476A-BF25-59DD2D2B93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0375" y="5857875"/>
              <a:ext cx="0" cy="43180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" name="Line 48">
              <a:extLst>
                <a:ext uri="{FF2B5EF4-FFF2-40B4-BE49-F238E27FC236}">
                  <a16:creationId xmlns:a16="http://schemas.microsoft.com/office/drawing/2014/main" id="{C417F0CA-0A07-4EEF-89D7-A0CBE25FE9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0375" y="6308725"/>
              <a:ext cx="5499100" cy="1270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8" name="Line 49">
              <a:extLst>
                <a:ext uri="{FF2B5EF4-FFF2-40B4-BE49-F238E27FC236}">
                  <a16:creationId xmlns:a16="http://schemas.microsoft.com/office/drawing/2014/main" id="{AEFD8369-60B4-4BE0-957C-D65BFB0226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5663" y="5030788"/>
              <a:ext cx="12700" cy="7874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9" name="Line 50">
              <a:extLst>
                <a:ext uri="{FF2B5EF4-FFF2-40B4-BE49-F238E27FC236}">
                  <a16:creationId xmlns:a16="http://schemas.microsoft.com/office/drawing/2014/main" id="{9CF8411B-9D90-4A5F-8A36-302AFDE5FD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98925" y="5054600"/>
              <a:ext cx="3117850" cy="127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0" name="Oval 51">
              <a:extLst>
                <a:ext uri="{FF2B5EF4-FFF2-40B4-BE49-F238E27FC236}">
                  <a16:creationId xmlns:a16="http://schemas.microsoft.com/office/drawing/2014/main" id="{7C3F2FCF-1C8B-441A-B2BC-F1DC09C41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4650" y="5781675"/>
              <a:ext cx="180975" cy="1714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41" name="Oval 52">
              <a:extLst>
                <a:ext uri="{FF2B5EF4-FFF2-40B4-BE49-F238E27FC236}">
                  <a16:creationId xmlns:a16="http://schemas.microsoft.com/office/drawing/2014/main" id="{ED64DB8B-52D7-40E4-8BBC-830F2D3C1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475" y="5775325"/>
              <a:ext cx="180975" cy="1714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42" name="Oval 53">
              <a:extLst>
                <a:ext uri="{FF2B5EF4-FFF2-40B4-BE49-F238E27FC236}">
                  <a16:creationId xmlns:a16="http://schemas.microsoft.com/office/drawing/2014/main" id="{73BA2441-FEC4-4F40-86AC-3255DCE2A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513" y="5776913"/>
              <a:ext cx="180975" cy="1714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43" name="Oval 54">
              <a:extLst>
                <a:ext uri="{FF2B5EF4-FFF2-40B4-BE49-F238E27FC236}">
                  <a16:creationId xmlns:a16="http://schemas.microsoft.com/office/drawing/2014/main" id="{C973AAD2-8A1C-4AED-8B52-C60D415E8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8825" y="5778500"/>
              <a:ext cx="180975" cy="17145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44" name="Line 55">
              <a:extLst>
                <a:ext uri="{FF2B5EF4-FFF2-40B4-BE49-F238E27FC236}">
                  <a16:creationId xmlns:a16="http://schemas.microsoft.com/office/drawing/2014/main" id="{382F3D24-835C-4756-BBFB-7EF8590F8F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3650" y="4400550"/>
              <a:ext cx="0" cy="352425"/>
            </a:xfrm>
            <a:prstGeom prst="line">
              <a:avLst/>
            </a:prstGeom>
            <a:noFill/>
            <a:ln w="76200">
              <a:solidFill>
                <a:srgbClr val="92CDD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5" name="Line 56">
              <a:extLst>
                <a:ext uri="{FF2B5EF4-FFF2-40B4-BE49-F238E27FC236}">
                  <a16:creationId xmlns:a16="http://schemas.microsoft.com/office/drawing/2014/main" id="{D8374D77-2C8A-4BB9-9EAE-E8B5D86AE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30725" y="4429125"/>
              <a:ext cx="0" cy="838200"/>
            </a:xfrm>
            <a:prstGeom prst="lin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6" name="Rectangle 57">
              <a:extLst>
                <a:ext uri="{FF2B5EF4-FFF2-40B4-BE49-F238E27FC236}">
                  <a16:creationId xmlns:a16="http://schemas.microsoft.com/office/drawing/2014/main" id="{D1DA2FBC-A62D-4401-8CC0-7DB6446EC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550" y="4695825"/>
              <a:ext cx="88900" cy="48577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47" name="Oval 58">
              <a:extLst>
                <a:ext uri="{FF2B5EF4-FFF2-40B4-BE49-F238E27FC236}">
                  <a16:creationId xmlns:a16="http://schemas.microsoft.com/office/drawing/2014/main" id="{54B60079-4BA9-47DF-9938-201C17CD73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313" y="5449888"/>
              <a:ext cx="114300" cy="101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48" name="Oval 59">
              <a:extLst>
                <a:ext uri="{FF2B5EF4-FFF2-40B4-BE49-F238E27FC236}">
                  <a16:creationId xmlns:a16="http://schemas.microsoft.com/office/drawing/2014/main" id="{AFFDC642-40A3-40FF-AB24-1594508F92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8600" y="5451475"/>
              <a:ext cx="114300" cy="101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49" name="Oval 60">
              <a:extLst>
                <a:ext uri="{FF2B5EF4-FFF2-40B4-BE49-F238E27FC236}">
                  <a16:creationId xmlns:a16="http://schemas.microsoft.com/office/drawing/2014/main" id="{0242578B-E5A5-404E-8F9F-77900A1CD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375" y="6089650"/>
              <a:ext cx="114300" cy="101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50" name="Oval 61">
              <a:extLst>
                <a:ext uri="{FF2B5EF4-FFF2-40B4-BE49-F238E27FC236}">
                  <a16:creationId xmlns:a16="http://schemas.microsoft.com/office/drawing/2014/main" id="{336C97F5-E108-4533-9956-BBECFEE1C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88" y="6081713"/>
              <a:ext cx="114300" cy="101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21C52370-3080-458F-9FC5-903CF60FD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225" y="4787900"/>
              <a:ext cx="152400" cy="889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52" name="Rectangle 63">
              <a:extLst>
                <a:ext uri="{FF2B5EF4-FFF2-40B4-BE49-F238E27FC236}">
                  <a16:creationId xmlns:a16="http://schemas.microsoft.com/office/drawing/2014/main" id="{817E9254-5C06-4649-B4FA-9BAB51D2C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150" y="4781550"/>
              <a:ext cx="152400" cy="889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942BC56A-C56B-42D2-9E24-8D4347950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9763" y="4792663"/>
              <a:ext cx="152400" cy="79375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2898A55F-8FE4-4309-8DDF-C1B017307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9338" y="6015038"/>
              <a:ext cx="82550" cy="1143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55" name="Rectangle 67">
              <a:extLst>
                <a:ext uri="{FF2B5EF4-FFF2-40B4-BE49-F238E27FC236}">
                  <a16:creationId xmlns:a16="http://schemas.microsoft.com/office/drawing/2014/main" id="{99AA9862-EC3C-46A3-BE16-525FBFE4D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650" y="6026150"/>
              <a:ext cx="82550" cy="1143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56" name="Rectangle 68">
              <a:extLst>
                <a:ext uri="{FF2B5EF4-FFF2-40B4-BE49-F238E27FC236}">
                  <a16:creationId xmlns:a16="http://schemas.microsoft.com/office/drawing/2014/main" id="{F480AFBF-04B3-4DD0-9FCC-3A2C5837E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5763" y="6027738"/>
              <a:ext cx="82550" cy="11430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57" name="Line 69">
              <a:extLst>
                <a:ext uri="{FF2B5EF4-FFF2-40B4-BE49-F238E27FC236}">
                  <a16:creationId xmlns:a16="http://schemas.microsoft.com/office/drawing/2014/main" id="{5414DED0-D593-41FB-9249-8E258E3D3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7925" y="5867400"/>
              <a:ext cx="6486525" cy="0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58" name="Group 70">
              <a:extLst>
                <a:ext uri="{FF2B5EF4-FFF2-40B4-BE49-F238E27FC236}">
                  <a16:creationId xmlns:a16="http://schemas.microsoft.com/office/drawing/2014/main" id="{FDD983F0-8F0F-4BE2-B31D-A858F293384E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011738" y="4587875"/>
              <a:ext cx="128587" cy="173038"/>
              <a:chOff x="163" y="2691"/>
              <a:chExt cx="177" cy="725"/>
            </a:xfrm>
          </p:grpSpPr>
          <p:sp>
            <p:nvSpPr>
              <p:cNvPr id="201" name="Line 71">
                <a:extLst>
                  <a:ext uri="{FF2B5EF4-FFF2-40B4-BE49-F238E27FC236}">
                    <a16:creationId xmlns:a16="http://schemas.microsoft.com/office/drawing/2014/main" id="{DFEDE374-53BE-44C2-9118-061266DD42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" y="3296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2" name="Line 72">
                <a:extLst>
                  <a:ext uri="{FF2B5EF4-FFF2-40B4-BE49-F238E27FC236}">
                    <a16:creationId xmlns:a16="http://schemas.microsoft.com/office/drawing/2014/main" id="{30EA9C0F-6CBE-4794-8F72-CE52623D6D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" y="2809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3" name="Line 73">
                <a:extLst>
                  <a:ext uri="{FF2B5EF4-FFF2-40B4-BE49-F238E27FC236}">
                    <a16:creationId xmlns:a16="http://schemas.microsoft.com/office/drawing/2014/main" id="{C073E987-2427-4020-B772-50CD0AABF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0" y="2930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4" name="Line 74">
                <a:extLst>
                  <a:ext uri="{FF2B5EF4-FFF2-40B4-BE49-F238E27FC236}">
                    <a16:creationId xmlns:a16="http://schemas.microsoft.com/office/drawing/2014/main" id="{623221CD-AA83-4AD3-A65D-ADA12C00D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3" y="2691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5" name="Line 75">
                <a:extLst>
                  <a:ext uri="{FF2B5EF4-FFF2-40B4-BE49-F238E27FC236}">
                    <a16:creationId xmlns:a16="http://schemas.microsoft.com/office/drawing/2014/main" id="{FA28B08D-D272-4DC9-B316-54744D8BD6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4" y="3172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06" name="Line 76">
                <a:extLst>
                  <a:ext uri="{FF2B5EF4-FFF2-40B4-BE49-F238E27FC236}">
                    <a16:creationId xmlns:a16="http://schemas.microsoft.com/office/drawing/2014/main" id="{BB022736-8B92-400B-834D-E73910544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" y="3044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59" name="Rectangle 78">
              <a:extLst>
                <a:ext uri="{FF2B5EF4-FFF2-40B4-BE49-F238E27FC236}">
                  <a16:creationId xmlns:a16="http://schemas.microsoft.com/office/drawing/2014/main" id="{3A114A80-A7D8-4760-81AF-3B29512F9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175" y="3194050"/>
              <a:ext cx="6489700" cy="1143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60" name="Rectangle 79">
              <a:extLst>
                <a:ext uri="{FF2B5EF4-FFF2-40B4-BE49-F238E27FC236}">
                  <a16:creationId xmlns:a16="http://schemas.microsoft.com/office/drawing/2014/main" id="{EF0EBF87-4AB6-4D28-A8C9-0A4C2E113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6375" y="3105150"/>
              <a:ext cx="3190875" cy="889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61" name="Rectangle 80">
              <a:extLst>
                <a:ext uri="{FF2B5EF4-FFF2-40B4-BE49-F238E27FC236}">
                  <a16:creationId xmlns:a16="http://schemas.microsoft.com/office/drawing/2014/main" id="{EA53AAAE-4E3C-4D46-83CE-8D8C7AC84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1288" y="2840038"/>
              <a:ext cx="177800" cy="3683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62" name="Line 81">
              <a:extLst>
                <a:ext uri="{FF2B5EF4-FFF2-40B4-BE49-F238E27FC236}">
                  <a16:creationId xmlns:a16="http://schemas.microsoft.com/office/drawing/2014/main" id="{960ABA48-B6D6-449F-9E31-CE121EAD2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7300" y="2165350"/>
              <a:ext cx="4318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3" name="Rectangle 82">
              <a:extLst>
                <a:ext uri="{FF2B5EF4-FFF2-40B4-BE49-F238E27FC236}">
                  <a16:creationId xmlns:a16="http://schemas.microsoft.com/office/drawing/2014/main" id="{0709ADD5-A73B-4B2B-8B1A-B26EB067B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175" y="2946400"/>
              <a:ext cx="158750" cy="2159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grpSp>
          <p:nvGrpSpPr>
            <p:cNvPr id="64" name="Group 83">
              <a:extLst>
                <a:ext uri="{FF2B5EF4-FFF2-40B4-BE49-F238E27FC236}">
                  <a16:creationId xmlns:a16="http://schemas.microsoft.com/office/drawing/2014/main" id="{F913D51B-C686-4719-A218-789D9B04C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9050" y="3527425"/>
              <a:ext cx="755650" cy="638175"/>
              <a:chOff x="2342" y="1952"/>
              <a:chExt cx="350" cy="552"/>
            </a:xfrm>
          </p:grpSpPr>
          <p:sp>
            <p:nvSpPr>
              <p:cNvPr id="199" name="Rectangle 84">
                <a:extLst>
                  <a:ext uri="{FF2B5EF4-FFF2-40B4-BE49-F238E27FC236}">
                    <a16:creationId xmlns:a16="http://schemas.microsoft.com/office/drawing/2014/main" id="{ABD1A9BA-298A-41CE-B6C4-D5DD443AD0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2" y="1952"/>
                <a:ext cx="350" cy="55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  <p:sp>
            <p:nvSpPr>
              <p:cNvPr id="200" name="Rectangle 85">
                <a:extLst>
                  <a:ext uri="{FF2B5EF4-FFF2-40B4-BE49-F238E27FC236}">
                    <a16:creationId xmlns:a16="http://schemas.microsoft.com/office/drawing/2014/main" id="{5FFD4148-1E44-492C-813D-F66B9FDDC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2" y="2208"/>
                <a:ext cx="350" cy="29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</p:grpSp>
        <p:sp>
          <p:nvSpPr>
            <p:cNvPr id="65" name="Line 86">
              <a:extLst>
                <a:ext uri="{FF2B5EF4-FFF2-40B4-BE49-F238E27FC236}">
                  <a16:creationId xmlns:a16="http://schemas.microsoft.com/office/drawing/2014/main" id="{F1EF1994-213E-4E62-97E5-D045F236A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8425" y="3552825"/>
              <a:ext cx="0" cy="5715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6" name="Oval 87">
              <a:extLst>
                <a:ext uri="{FF2B5EF4-FFF2-40B4-BE49-F238E27FC236}">
                  <a16:creationId xmlns:a16="http://schemas.microsoft.com/office/drawing/2014/main" id="{A9AB95BE-15C1-4DBC-8B26-4014F89B8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8925" y="4057650"/>
              <a:ext cx="114300" cy="101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67" name="Rectangle 88">
              <a:extLst>
                <a:ext uri="{FF2B5EF4-FFF2-40B4-BE49-F238E27FC236}">
                  <a16:creationId xmlns:a16="http://schemas.microsoft.com/office/drawing/2014/main" id="{E7CB6AEA-9F8A-4FCF-A5AC-16F2790633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254375" y="568325"/>
              <a:ext cx="88900" cy="2057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68" name="Rectangle 89">
              <a:extLst>
                <a:ext uri="{FF2B5EF4-FFF2-40B4-BE49-F238E27FC236}">
                  <a16:creationId xmlns:a16="http://schemas.microsoft.com/office/drawing/2014/main" id="{9552FF0C-544A-42FF-8873-921E848B2E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63888" y="884238"/>
              <a:ext cx="88900" cy="17653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69" name="Line 91">
              <a:extLst>
                <a:ext uri="{FF2B5EF4-FFF2-40B4-BE49-F238E27FC236}">
                  <a16:creationId xmlns:a16="http://schemas.microsoft.com/office/drawing/2014/main" id="{40AC2AE8-8ACF-4FE8-9B9C-D510D2BD47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3088" y="1595438"/>
              <a:ext cx="43180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0" name="Line 92">
              <a:extLst>
                <a:ext uri="{FF2B5EF4-FFF2-40B4-BE49-F238E27FC236}">
                  <a16:creationId xmlns:a16="http://schemas.microsoft.com/office/drawing/2014/main" id="{19306B97-D326-44D2-9213-31F126CF80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09775" y="1774825"/>
              <a:ext cx="431800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71" name="Group 93">
              <a:extLst>
                <a:ext uri="{FF2B5EF4-FFF2-40B4-BE49-F238E27FC236}">
                  <a16:creationId xmlns:a16="http://schemas.microsoft.com/office/drawing/2014/main" id="{1A9EDC88-98BF-495F-AFF7-0AEBDE890C55}"/>
                </a:ext>
              </a:extLst>
            </p:cNvPr>
            <p:cNvGrpSpPr>
              <a:grpSpLocks/>
            </p:cNvGrpSpPr>
            <p:nvPr/>
          </p:nvGrpSpPr>
          <p:grpSpPr bwMode="auto">
            <a:xfrm rot="-346464">
              <a:off x="4440238" y="3482975"/>
              <a:ext cx="509587" cy="819150"/>
              <a:chOff x="2536" y="1829"/>
              <a:chExt cx="333" cy="659"/>
            </a:xfrm>
          </p:grpSpPr>
          <p:sp>
            <p:nvSpPr>
              <p:cNvPr id="193" name="AutoShape 94">
                <a:extLst>
                  <a:ext uri="{FF2B5EF4-FFF2-40B4-BE49-F238E27FC236}">
                    <a16:creationId xmlns:a16="http://schemas.microsoft.com/office/drawing/2014/main" id="{76A0789D-479F-4614-88E5-FF47BBFA1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19030" flipV="1">
                <a:off x="2536" y="2256"/>
                <a:ext cx="128" cy="232"/>
              </a:xfrm>
              <a:custGeom>
                <a:avLst/>
                <a:gdLst>
                  <a:gd name="T0" fmla="*/ 64 w 21600"/>
                  <a:gd name="T1" fmla="*/ 0 h 21600"/>
                  <a:gd name="T2" fmla="*/ 16 w 21600"/>
                  <a:gd name="T3" fmla="*/ 116 h 21600"/>
                  <a:gd name="T4" fmla="*/ 64 w 21600"/>
                  <a:gd name="T5" fmla="*/ 58 h 21600"/>
                  <a:gd name="T6" fmla="*/ 112 w 21600"/>
                  <a:gd name="T7" fmla="*/ 116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grpSp>
            <p:nvGrpSpPr>
              <p:cNvPr id="194" name="Group 95">
                <a:extLst>
                  <a:ext uri="{FF2B5EF4-FFF2-40B4-BE49-F238E27FC236}">
                    <a16:creationId xmlns:a16="http://schemas.microsoft.com/office/drawing/2014/main" id="{22C3B2EF-1171-47EE-9754-7228272075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19030">
                <a:off x="2645" y="2153"/>
                <a:ext cx="49" cy="231"/>
                <a:chOff x="2064" y="3505"/>
                <a:chExt cx="65" cy="271"/>
              </a:xfrm>
            </p:grpSpPr>
            <p:sp>
              <p:nvSpPr>
                <p:cNvPr id="197" name="AutoShape 96">
                  <a:extLst>
                    <a:ext uri="{FF2B5EF4-FFF2-40B4-BE49-F238E27FC236}">
                      <a16:creationId xmlns:a16="http://schemas.microsoft.com/office/drawing/2014/main" id="{E123774A-F48A-464F-96F0-7155499F0D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024" y="3680"/>
                  <a:ext cx="136" cy="56"/>
                </a:xfrm>
                <a:prstGeom prst="doubleWave">
                  <a:avLst>
                    <a:gd name="adj1" fmla="val 6500"/>
                    <a:gd name="adj2" fmla="val 0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 sz="1350"/>
                </a:p>
              </p:txBody>
            </p:sp>
            <p:sp>
              <p:nvSpPr>
                <p:cNvPr id="198" name="AutoShape 97">
                  <a:extLst>
                    <a:ext uri="{FF2B5EF4-FFF2-40B4-BE49-F238E27FC236}">
                      <a16:creationId xmlns:a16="http://schemas.microsoft.com/office/drawing/2014/main" id="{E444E0B5-68CB-4710-B9FC-3E0F9D2BCC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2033" y="3545"/>
                  <a:ext cx="136" cy="56"/>
                </a:xfrm>
                <a:prstGeom prst="doubleWave">
                  <a:avLst>
                    <a:gd name="adj1" fmla="val 6500"/>
                    <a:gd name="adj2" fmla="val 0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 sz="1350"/>
                </a:p>
              </p:txBody>
            </p:sp>
          </p:grpSp>
          <p:sp>
            <p:nvSpPr>
              <p:cNvPr id="195" name="AutoShape 98">
                <a:extLst>
                  <a:ext uri="{FF2B5EF4-FFF2-40B4-BE49-F238E27FC236}">
                    <a16:creationId xmlns:a16="http://schemas.microsoft.com/office/drawing/2014/main" id="{6A9F232E-6531-488C-9680-33CF22A72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19030">
                <a:off x="2691" y="1829"/>
                <a:ext cx="178" cy="180"/>
              </a:xfrm>
              <a:custGeom>
                <a:avLst/>
                <a:gdLst>
                  <a:gd name="T0" fmla="*/ 89 w 21600"/>
                  <a:gd name="T1" fmla="*/ 0 h 21600"/>
                  <a:gd name="T2" fmla="*/ 22 w 21600"/>
                  <a:gd name="T3" fmla="*/ 90 h 21600"/>
                  <a:gd name="T4" fmla="*/ 89 w 21600"/>
                  <a:gd name="T5" fmla="*/ 45 h 21600"/>
                  <a:gd name="T6" fmla="*/ 156 w 21600"/>
                  <a:gd name="T7" fmla="*/ 9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8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96" name="Line 99">
                <a:extLst>
                  <a:ext uri="{FF2B5EF4-FFF2-40B4-BE49-F238E27FC236}">
                    <a16:creationId xmlns:a16="http://schemas.microsoft.com/office/drawing/2014/main" id="{CD552535-44F9-4903-998A-41173C4526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19030" flipH="1" flipV="1">
                <a:off x="2696" y="1872"/>
                <a:ext cx="11" cy="28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72" name="Line 100">
              <a:extLst>
                <a:ext uri="{FF2B5EF4-FFF2-40B4-BE49-F238E27FC236}">
                  <a16:creationId xmlns:a16="http://schemas.microsoft.com/office/drawing/2014/main" id="{C22D7F06-17EF-4D3F-80CD-A00EACDB61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8900" y="4087202"/>
              <a:ext cx="398270" cy="2234223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3" name="Line 101">
              <a:extLst>
                <a:ext uri="{FF2B5EF4-FFF2-40B4-BE49-F238E27FC236}">
                  <a16:creationId xmlns:a16="http://schemas.microsoft.com/office/drawing/2014/main" id="{B976E83C-8CE1-4C12-8894-B3DDC1FB9A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41676" y="4330700"/>
              <a:ext cx="339186" cy="437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4" name="Line 102">
              <a:extLst>
                <a:ext uri="{FF2B5EF4-FFF2-40B4-BE49-F238E27FC236}">
                  <a16:creationId xmlns:a16="http://schemas.microsoft.com/office/drawing/2014/main" id="{E186D884-AFC1-4F18-8E8F-B8F1AA8B0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900" y="4318000"/>
              <a:ext cx="0" cy="31750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5" name="Line 104">
              <a:extLst>
                <a:ext uri="{FF2B5EF4-FFF2-40B4-BE49-F238E27FC236}">
                  <a16:creationId xmlns:a16="http://schemas.microsoft.com/office/drawing/2014/main" id="{343B5036-E004-4A7B-A7B1-7D4B3D84C3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4163" y="3373438"/>
              <a:ext cx="31908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6" name="Oval 105">
              <a:extLst>
                <a:ext uri="{FF2B5EF4-FFF2-40B4-BE49-F238E27FC236}">
                  <a16:creationId xmlns:a16="http://schemas.microsoft.com/office/drawing/2014/main" id="{FF5E17EB-2A62-48A6-B992-2F4036F90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838" y="3382963"/>
              <a:ext cx="1016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grpSp>
          <p:nvGrpSpPr>
            <p:cNvPr id="77" name="Group 106">
              <a:extLst>
                <a:ext uri="{FF2B5EF4-FFF2-40B4-BE49-F238E27FC236}">
                  <a16:creationId xmlns:a16="http://schemas.microsoft.com/office/drawing/2014/main" id="{B8944DB6-C3E3-4368-8775-09694C33CE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1363" y="2478088"/>
              <a:ext cx="241300" cy="1912937"/>
              <a:chOff x="3080" y="1232"/>
              <a:chExt cx="152" cy="1253"/>
            </a:xfrm>
          </p:grpSpPr>
          <p:grpSp>
            <p:nvGrpSpPr>
              <p:cNvPr id="188" name="Group 107">
                <a:extLst>
                  <a:ext uri="{FF2B5EF4-FFF2-40B4-BE49-F238E27FC236}">
                    <a16:creationId xmlns:a16="http://schemas.microsoft.com/office/drawing/2014/main" id="{C9723B1E-4587-4870-9156-99CDBED8D9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3117" y="2384"/>
                <a:ext cx="81" cy="122"/>
                <a:chOff x="280" y="2449"/>
                <a:chExt cx="667" cy="1135"/>
              </a:xfrm>
            </p:grpSpPr>
            <p:sp>
              <p:nvSpPr>
                <p:cNvPr id="191" name="AutoShape 108">
                  <a:extLst>
                    <a:ext uri="{FF2B5EF4-FFF2-40B4-BE49-F238E27FC236}">
                      <a16:creationId xmlns:a16="http://schemas.microsoft.com/office/drawing/2014/main" id="{346BCB37-E5F2-4A19-B346-B97C451FD9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" y="3008"/>
                  <a:ext cx="666" cy="57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 sz="1350"/>
                </a:p>
              </p:txBody>
            </p:sp>
            <p:sp>
              <p:nvSpPr>
                <p:cNvPr id="192" name="AutoShape 109">
                  <a:extLst>
                    <a:ext uri="{FF2B5EF4-FFF2-40B4-BE49-F238E27FC236}">
                      <a16:creationId xmlns:a16="http://schemas.microsoft.com/office/drawing/2014/main" id="{3BD09B74-824F-4353-AEA7-23289F6071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81" y="2449"/>
                  <a:ext cx="666" cy="57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 sz="1350"/>
                </a:p>
              </p:txBody>
            </p:sp>
          </p:grpSp>
          <p:sp>
            <p:nvSpPr>
              <p:cNvPr id="189" name="Line 110">
                <a:extLst>
                  <a:ext uri="{FF2B5EF4-FFF2-40B4-BE49-F238E27FC236}">
                    <a16:creationId xmlns:a16="http://schemas.microsoft.com/office/drawing/2014/main" id="{ABFC2E0D-CF6E-4975-B2F6-82F702EE5C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0" y="1304"/>
                <a:ext cx="0" cy="1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0" name="Rectangle 111">
                <a:extLst>
                  <a:ext uri="{FF2B5EF4-FFF2-40B4-BE49-F238E27FC236}">
                    <a16:creationId xmlns:a16="http://schemas.microsoft.com/office/drawing/2014/main" id="{ED1B49D5-E8B6-4680-BF3B-559F87143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1232"/>
                <a:ext cx="152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</p:grpSp>
        <p:sp>
          <p:nvSpPr>
            <p:cNvPr id="78" name="AutoShape 112">
              <a:extLst>
                <a:ext uri="{FF2B5EF4-FFF2-40B4-BE49-F238E27FC236}">
                  <a16:creationId xmlns:a16="http://schemas.microsoft.com/office/drawing/2014/main" id="{19734C67-86AF-465A-8C61-BBD346092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8625" y="1676400"/>
              <a:ext cx="209550" cy="20002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79" name="AutoShape 113">
              <a:extLst>
                <a:ext uri="{FF2B5EF4-FFF2-40B4-BE49-F238E27FC236}">
                  <a16:creationId xmlns:a16="http://schemas.microsoft.com/office/drawing/2014/main" id="{23B5832D-785F-4888-AED3-975679A17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4063" y="1487488"/>
              <a:ext cx="209550" cy="200025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80" name="Rectangle 114">
              <a:extLst>
                <a:ext uri="{FF2B5EF4-FFF2-40B4-BE49-F238E27FC236}">
                  <a16:creationId xmlns:a16="http://schemas.microsoft.com/office/drawing/2014/main" id="{9938E08B-AB01-4E08-BF50-55D880BE9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3033713"/>
              <a:ext cx="187325" cy="15875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81" name="Oval 115">
              <a:extLst>
                <a:ext uri="{FF2B5EF4-FFF2-40B4-BE49-F238E27FC236}">
                  <a16:creationId xmlns:a16="http://schemas.microsoft.com/office/drawing/2014/main" id="{D0342906-1663-43A5-BACD-3EAB15CAA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3381375"/>
              <a:ext cx="101600" cy="1143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82" name="Line 116">
              <a:extLst>
                <a:ext uri="{FF2B5EF4-FFF2-40B4-BE49-F238E27FC236}">
                  <a16:creationId xmlns:a16="http://schemas.microsoft.com/office/drawing/2014/main" id="{6A67478D-CD2C-4D78-8C00-FC9091DBEE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3588" y="2144713"/>
              <a:ext cx="105410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3" name="Rectangle 117">
              <a:extLst>
                <a:ext uri="{FF2B5EF4-FFF2-40B4-BE49-F238E27FC236}">
                  <a16:creationId xmlns:a16="http://schemas.microsoft.com/office/drawing/2014/main" id="{B64D9715-F352-46A3-9CBF-92C6DCD0D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9175" y="3581400"/>
              <a:ext cx="368300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84" name="Rectangle 118">
              <a:extLst>
                <a:ext uri="{FF2B5EF4-FFF2-40B4-BE49-F238E27FC236}">
                  <a16:creationId xmlns:a16="http://schemas.microsoft.com/office/drawing/2014/main" id="{B34DFF34-A6F3-4DCB-969E-C1EFE9504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9350" y="2987675"/>
              <a:ext cx="101600" cy="5969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grpSp>
          <p:nvGrpSpPr>
            <p:cNvPr id="85" name="Group 119">
              <a:extLst>
                <a:ext uri="{FF2B5EF4-FFF2-40B4-BE49-F238E27FC236}">
                  <a16:creationId xmlns:a16="http://schemas.microsoft.com/office/drawing/2014/main" id="{AB8D32D6-D5BA-4676-8C5D-99E6F2A64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2038" y="3586163"/>
              <a:ext cx="280987" cy="731837"/>
              <a:chOff x="163" y="2691"/>
              <a:chExt cx="177" cy="725"/>
            </a:xfrm>
          </p:grpSpPr>
          <p:sp>
            <p:nvSpPr>
              <p:cNvPr id="182" name="Line 120">
                <a:extLst>
                  <a:ext uri="{FF2B5EF4-FFF2-40B4-BE49-F238E27FC236}">
                    <a16:creationId xmlns:a16="http://schemas.microsoft.com/office/drawing/2014/main" id="{DA59945C-BF7B-4BD4-9C63-2856A0C5D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8" y="3296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3" name="Line 121">
                <a:extLst>
                  <a:ext uri="{FF2B5EF4-FFF2-40B4-BE49-F238E27FC236}">
                    <a16:creationId xmlns:a16="http://schemas.microsoft.com/office/drawing/2014/main" id="{DDE93495-F490-4FDE-ABC7-E5DFAAC33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" y="2809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4" name="Line 122">
                <a:extLst>
                  <a:ext uri="{FF2B5EF4-FFF2-40B4-BE49-F238E27FC236}">
                    <a16:creationId xmlns:a16="http://schemas.microsoft.com/office/drawing/2014/main" id="{D37EE03F-4125-4409-A9BC-BDCFA9BDF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0" y="2930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5" name="Line 123">
                <a:extLst>
                  <a:ext uri="{FF2B5EF4-FFF2-40B4-BE49-F238E27FC236}">
                    <a16:creationId xmlns:a16="http://schemas.microsoft.com/office/drawing/2014/main" id="{06DBAD16-C092-4C29-A09F-4418DB08B7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3" y="2691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6" name="Line 124">
                <a:extLst>
                  <a:ext uri="{FF2B5EF4-FFF2-40B4-BE49-F238E27FC236}">
                    <a16:creationId xmlns:a16="http://schemas.microsoft.com/office/drawing/2014/main" id="{E6AB50DE-4733-4F17-AFDB-33F5B2F9D1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4" y="3172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87" name="Line 125">
                <a:extLst>
                  <a:ext uri="{FF2B5EF4-FFF2-40B4-BE49-F238E27FC236}">
                    <a16:creationId xmlns:a16="http://schemas.microsoft.com/office/drawing/2014/main" id="{8BAC7B5F-A08B-46E6-A20C-F11304EC73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" y="3044"/>
                <a:ext cx="168" cy="12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86" name="Line 126">
              <a:extLst>
                <a:ext uri="{FF2B5EF4-FFF2-40B4-BE49-F238E27FC236}">
                  <a16:creationId xmlns:a16="http://schemas.microsoft.com/office/drawing/2014/main" id="{04ECAB40-F074-46E1-988C-DB985EED13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6438" y="4408488"/>
              <a:ext cx="371475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7" name="Line 127">
              <a:extLst>
                <a:ext uri="{FF2B5EF4-FFF2-40B4-BE49-F238E27FC236}">
                  <a16:creationId xmlns:a16="http://schemas.microsoft.com/office/drawing/2014/main" id="{2303A5CB-9B77-4532-9F73-8C4EA8491D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32313" y="4395788"/>
              <a:ext cx="0" cy="317500"/>
            </a:xfrm>
            <a:prstGeom prst="lin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8" name="Line 128">
              <a:extLst>
                <a:ext uri="{FF2B5EF4-FFF2-40B4-BE49-F238E27FC236}">
                  <a16:creationId xmlns:a16="http://schemas.microsoft.com/office/drawing/2014/main" id="{52C29B4D-4BDB-4D9F-BA9B-7EEAB10347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2675" y="4292600"/>
              <a:ext cx="0" cy="11430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9" name="Line 129">
              <a:extLst>
                <a:ext uri="{FF2B5EF4-FFF2-40B4-BE49-F238E27FC236}">
                  <a16:creationId xmlns:a16="http://schemas.microsoft.com/office/drawing/2014/main" id="{98DB009F-F923-4D77-B027-B25EC8ADA1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7300" y="4343400"/>
              <a:ext cx="0" cy="27940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0" name="Rectangle 130">
              <a:extLst>
                <a:ext uri="{FF2B5EF4-FFF2-40B4-BE49-F238E27FC236}">
                  <a16:creationId xmlns:a16="http://schemas.microsoft.com/office/drawing/2014/main" id="{8C6B4B95-F413-41DB-9261-DC5C5070D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775" y="2901950"/>
              <a:ext cx="155575" cy="889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91" name="Rectangle 131">
              <a:extLst>
                <a:ext uri="{FF2B5EF4-FFF2-40B4-BE49-F238E27FC236}">
                  <a16:creationId xmlns:a16="http://schemas.microsoft.com/office/drawing/2014/main" id="{0999F811-88F2-4420-85EA-7F7A4AE77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1879600"/>
              <a:ext cx="714375" cy="889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92" name="Line 132">
              <a:extLst>
                <a:ext uri="{FF2B5EF4-FFF2-40B4-BE49-F238E27FC236}">
                  <a16:creationId xmlns:a16="http://schemas.microsoft.com/office/drawing/2014/main" id="{502AD21E-D3AD-4624-8DB4-59498D40EF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0475" y="1920875"/>
              <a:ext cx="685800" cy="0"/>
            </a:xfrm>
            <a:prstGeom prst="line">
              <a:avLst/>
            </a:prstGeom>
            <a:noFill/>
            <a:ln w="76200">
              <a:solidFill>
                <a:srgbClr val="8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3" name="Oval 133">
              <a:extLst>
                <a:ext uri="{FF2B5EF4-FFF2-40B4-BE49-F238E27FC236}">
                  <a16:creationId xmlns:a16="http://schemas.microsoft.com/office/drawing/2014/main" id="{AE89BEEE-12A3-4B49-8DAE-0D7CD3169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4243388"/>
              <a:ext cx="114300" cy="1016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grpSp>
          <p:nvGrpSpPr>
            <p:cNvPr id="94" name="Group 134">
              <a:extLst>
                <a:ext uri="{FF2B5EF4-FFF2-40B4-BE49-F238E27FC236}">
                  <a16:creationId xmlns:a16="http://schemas.microsoft.com/office/drawing/2014/main" id="{D3F0422E-F890-44BC-AEFF-FCEA95B1C20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945188" y="1657350"/>
              <a:ext cx="53975" cy="523875"/>
              <a:chOff x="3038" y="1139"/>
              <a:chExt cx="34" cy="330"/>
            </a:xfrm>
          </p:grpSpPr>
          <p:grpSp>
            <p:nvGrpSpPr>
              <p:cNvPr id="168" name="Group 135">
                <a:extLst>
                  <a:ext uri="{FF2B5EF4-FFF2-40B4-BE49-F238E27FC236}">
                    <a16:creationId xmlns:a16="http://schemas.microsoft.com/office/drawing/2014/main" id="{E176458D-1CB1-4652-9224-5FF4B7A253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8" y="1304"/>
                <a:ext cx="33" cy="165"/>
                <a:chOff x="163" y="2691"/>
                <a:chExt cx="177" cy="725"/>
              </a:xfrm>
            </p:grpSpPr>
            <p:sp>
              <p:nvSpPr>
                <p:cNvPr id="176" name="Line 136">
                  <a:extLst>
                    <a:ext uri="{FF2B5EF4-FFF2-40B4-BE49-F238E27FC236}">
                      <a16:creationId xmlns:a16="http://schemas.microsoft.com/office/drawing/2014/main" id="{2AE16923-A35F-4512-B41B-E064FCD346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8" y="3296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77" name="Line 137">
                  <a:extLst>
                    <a:ext uri="{FF2B5EF4-FFF2-40B4-BE49-F238E27FC236}">
                      <a16:creationId xmlns:a16="http://schemas.microsoft.com/office/drawing/2014/main" id="{F8B577D0-49DC-4B7E-AFE7-2C810904D3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9" y="2809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78" name="Line 138">
                  <a:extLst>
                    <a:ext uri="{FF2B5EF4-FFF2-40B4-BE49-F238E27FC236}">
                      <a16:creationId xmlns:a16="http://schemas.microsoft.com/office/drawing/2014/main" id="{AEDC9E6F-1F37-4579-94F0-CA7003F770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0" y="2930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79" name="Line 139">
                  <a:extLst>
                    <a:ext uri="{FF2B5EF4-FFF2-40B4-BE49-F238E27FC236}">
                      <a16:creationId xmlns:a16="http://schemas.microsoft.com/office/drawing/2014/main" id="{70A96960-B877-4F1C-8B77-9430BA2D52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63" y="2691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80" name="Line 140">
                  <a:extLst>
                    <a:ext uri="{FF2B5EF4-FFF2-40B4-BE49-F238E27FC236}">
                      <a16:creationId xmlns:a16="http://schemas.microsoft.com/office/drawing/2014/main" id="{C94C6588-A76A-4491-A8D1-9BB2767BE2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64" y="3172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81" name="Line 141">
                  <a:extLst>
                    <a:ext uri="{FF2B5EF4-FFF2-40B4-BE49-F238E27FC236}">
                      <a16:creationId xmlns:a16="http://schemas.microsoft.com/office/drawing/2014/main" id="{22348AAB-86A0-4B8D-BAEF-8526A7F56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" y="3044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69" name="Group 142">
                <a:extLst>
                  <a:ext uri="{FF2B5EF4-FFF2-40B4-BE49-F238E27FC236}">
                    <a16:creationId xmlns:a16="http://schemas.microsoft.com/office/drawing/2014/main" id="{46CC95C9-43EA-4EE3-B6F4-56B3544225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39" y="1139"/>
                <a:ext cx="33" cy="165"/>
                <a:chOff x="163" y="2691"/>
                <a:chExt cx="177" cy="725"/>
              </a:xfrm>
            </p:grpSpPr>
            <p:sp>
              <p:nvSpPr>
                <p:cNvPr id="170" name="Line 143">
                  <a:extLst>
                    <a:ext uri="{FF2B5EF4-FFF2-40B4-BE49-F238E27FC236}">
                      <a16:creationId xmlns:a16="http://schemas.microsoft.com/office/drawing/2014/main" id="{0BA1B6E0-48CA-4880-8F78-684FC86021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8" y="3296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71" name="Line 144">
                  <a:extLst>
                    <a:ext uri="{FF2B5EF4-FFF2-40B4-BE49-F238E27FC236}">
                      <a16:creationId xmlns:a16="http://schemas.microsoft.com/office/drawing/2014/main" id="{3F5F0064-44B7-48E7-9C0E-A77C0A72D2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9" y="2809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72" name="Line 145">
                  <a:extLst>
                    <a:ext uri="{FF2B5EF4-FFF2-40B4-BE49-F238E27FC236}">
                      <a16:creationId xmlns:a16="http://schemas.microsoft.com/office/drawing/2014/main" id="{D8792D1A-4E14-4171-8954-549ACE6579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0" y="2930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73" name="Line 146">
                  <a:extLst>
                    <a:ext uri="{FF2B5EF4-FFF2-40B4-BE49-F238E27FC236}">
                      <a16:creationId xmlns:a16="http://schemas.microsoft.com/office/drawing/2014/main" id="{F1D5C857-2436-41B9-BDE3-0F9C067CCE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63" y="2691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74" name="Line 147">
                  <a:extLst>
                    <a:ext uri="{FF2B5EF4-FFF2-40B4-BE49-F238E27FC236}">
                      <a16:creationId xmlns:a16="http://schemas.microsoft.com/office/drawing/2014/main" id="{D91F806D-8CB1-49CD-B36D-D066D46FC8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64" y="3172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75" name="Line 148">
                  <a:extLst>
                    <a:ext uri="{FF2B5EF4-FFF2-40B4-BE49-F238E27FC236}">
                      <a16:creationId xmlns:a16="http://schemas.microsoft.com/office/drawing/2014/main" id="{93D6C78C-FD0D-4BEA-A968-67DBB9B861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2" y="3044"/>
                  <a:ext cx="168" cy="12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95" name="Group 149">
              <a:extLst>
                <a:ext uri="{FF2B5EF4-FFF2-40B4-BE49-F238E27FC236}">
                  <a16:creationId xmlns:a16="http://schemas.microsoft.com/office/drawing/2014/main" id="{51757D55-86FA-4717-BBC0-08F7BB292A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1525" y="2489200"/>
              <a:ext cx="241300" cy="1989138"/>
              <a:chOff x="3080" y="1232"/>
              <a:chExt cx="152" cy="1253"/>
            </a:xfrm>
          </p:grpSpPr>
          <p:grpSp>
            <p:nvGrpSpPr>
              <p:cNvPr id="163" name="Group 150">
                <a:extLst>
                  <a:ext uri="{FF2B5EF4-FFF2-40B4-BE49-F238E27FC236}">
                    <a16:creationId xmlns:a16="http://schemas.microsoft.com/office/drawing/2014/main" id="{3399A4E6-9152-477E-BD3E-FAAF4B6A63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3117" y="2384"/>
                <a:ext cx="81" cy="122"/>
                <a:chOff x="280" y="2449"/>
                <a:chExt cx="667" cy="1135"/>
              </a:xfrm>
            </p:grpSpPr>
            <p:sp>
              <p:nvSpPr>
                <p:cNvPr id="166" name="AutoShape 151">
                  <a:extLst>
                    <a:ext uri="{FF2B5EF4-FFF2-40B4-BE49-F238E27FC236}">
                      <a16:creationId xmlns:a16="http://schemas.microsoft.com/office/drawing/2014/main" id="{13EF9FF4-9799-4658-A001-804FD578B6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0" y="3008"/>
                  <a:ext cx="666" cy="57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 sz="1350"/>
                </a:p>
              </p:txBody>
            </p:sp>
            <p:sp>
              <p:nvSpPr>
                <p:cNvPr id="167" name="AutoShape 152">
                  <a:extLst>
                    <a:ext uri="{FF2B5EF4-FFF2-40B4-BE49-F238E27FC236}">
                      <a16:creationId xmlns:a16="http://schemas.microsoft.com/office/drawing/2014/main" id="{644414FD-8A83-4464-8778-8FCBF3BB2F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281" y="2449"/>
                  <a:ext cx="666" cy="57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CA" sz="1350"/>
                </a:p>
              </p:txBody>
            </p:sp>
          </p:grpSp>
          <p:sp>
            <p:nvSpPr>
              <p:cNvPr id="164" name="Line 153">
                <a:extLst>
                  <a:ext uri="{FF2B5EF4-FFF2-40B4-BE49-F238E27FC236}">
                    <a16:creationId xmlns:a16="http://schemas.microsoft.com/office/drawing/2014/main" id="{A2BE4841-858F-45D6-8BCD-30A47D966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0" y="1304"/>
                <a:ext cx="0" cy="1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5" name="Rectangle 154">
                <a:extLst>
                  <a:ext uri="{FF2B5EF4-FFF2-40B4-BE49-F238E27FC236}">
                    <a16:creationId xmlns:a16="http://schemas.microsoft.com/office/drawing/2014/main" id="{B2779425-AFC9-474E-8E65-6540C5D66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1232"/>
                <a:ext cx="152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</p:grpSp>
        <p:grpSp>
          <p:nvGrpSpPr>
            <p:cNvPr id="96" name="Group 155">
              <a:extLst>
                <a:ext uri="{FF2B5EF4-FFF2-40B4-BE49-F238E27FC236}">
                  <a16:creationId xmlns:a16="http://schemas.microsoft.com/office/drawing/2014/main" id="{AA8C6883-76F9-4FA9-A85B-69996776CC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3463" y="4122738"/>
              <a:ext cx="447675" cy="98425"/>
              <a:chOff x="1064" y="2836"/>
              <a:chExt cx="1080" cy="296"/>
            </a:xfrm>
          </p:grpSpPr>
          <p:sp>
            <p:nvSpPr>
              <p:cNvPr id="161" name="Line 156">
                <a:extLst>
                  <a:ext uri="{FF2B5EF4-FFF2-40B4-BE49-F238E27FC236}">
                    <a16:creationId xmlns:a16="http://schemas.microsoft.com/office/drawing/2014/main" id="{3250C6A9-7A16-407D-8558-757F9C13C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4" y="2836"/>
                <a:ext cx="0" cy="296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62" name="Line 157">
                <a:extLst>
                  <a:ext uri="{FF2B5EF4-FFF2-40B4-BE49-F238E27FC236}">
                    <a16:creationId xmlns:a16="http://schemas.microsoft.com/office/drawing/2014/main" id="{BA0F3570-AF93-4BC2-91DB-663B603C8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64" y="3116"/>
                <a:ext cx="1072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97" name="Line 158">
              <a:extLst>
                <a:ext uri="{FF2B5EF4-FFF2-40B4-BE49-F238E27FC236}">
                  <a16:creationId xmlns:a16="http://schemas.microsoft.com/office/drawing/2014/main" id="{BF44ECFF-DD96-4399-85D7-0EB979D2D3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7750" y="4232275"/>
              <a:ext cx="0" cy="9842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8" name="Rectangle 162">
              <a:extLst>
                <a:ext uri="{FF2B5EF4-FFF2-40B4-BE49-F238E27FC236}">
                  <a16:creationId xmlns:a16="http://schemas.microsoft.com/office/drawing/2014/main" id="{5F0FB098-26FB-4241-9470-A6202F329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500" y="1797050"/>
              <a:ext cx="88900" cy="17653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99" name="Rectangle 163">
              <a:extLst>
                <a:ext uri="{FF2B5EF4-FFF2-40B4-BE49-F238E27FC236}">
                  <a16:creationId xmlns:a16="http://schemas.microsoft.com/office/drawing/2014/main" id="{5A2A13C0-E7CF-458F-8AB2-AA365D77A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0688" y="1620838"/>
              <a:ext cx="88900" cy="2057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00" name="Rectangle 164">
              <a:extLst>
                <a:ext uri="{FF2B5EF4-FFF2-40B4-BE49-F238E27FC236}">
                  <a16:creationId xmlns:a16="http://schemas.microsoft.com/office/drawing/2014/main" id="{F05488AB-7767-412D-87CC-65FEC3A47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575" y="2892425"/>
              <a:ext cx="104775" cy="88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01" name="Rectangle 165">
              <a:extLst>
                <a:ext uri="{FF2B5EF4-FFF2-40B4-BE49-F238E27FC236}">
                  <a16:creationId xmlns:a16="http://schemas.microsoft.com/office/drawing/2014/main" id="{58CEFF87-BA6F-4E41-BC0D-3C0783ED6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688" y="3522663"/>
              <a:ext cx="104775" cy="88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02" name="Line 166">
              <a:extLst>
                <a:ext uri="{FF2B5EF4-FFF2-40B4-BE49-F238E27FC236}">
                  <a16:creationId xmlns:a16="http://schemas.microsoft.com/office/drawing/2014/main" id="{E6B3A098-D961-4AE4-847F-DBE3220F25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5275" y="3362325"/>
              <a:ext cx="0" cy="133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3" name="Rectangle 167">
              <a:extLst>
                <a:ext uri="{FF2B5EF4-FFF2-40B4-BE49-F238E27FC236}">
                  <a16:creationId xmlns:a16="http://schemas.microsoft.com/office/drawing/2014/main" id="{C4AD778E-9398-432A-8CE3-5F03FC301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0225" y="3524250"/>
              <a:ext cx="104775" cy="88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04" name="Rectangle 168">
              <a:extLst>
                <a:ext uri="{FF2B5EF4-FFF2-40B4-BE49-F238E27FC236}">
                  <a16:creationId xmlns:a16="http://schemas.microsoft.com/office/drawing/2014/main" id="{A71F3E0B-A035-4CF4-85B6-CD54AE77F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5163" y="2935288"/>
              <a:ext cx="104775" cy="88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05" name="Line 169">
              <a:extLst>
                <a:ext uri="{FF2B5EF4-FFF2-40B4-BE49-F238E27FC236}">
                  <a16:creationId xmlns:a16="http://schemas.microsoft.com/office/drawing/2014/main" id="{099BB798-DA11-4380-9D66-DB57C03BD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8213" y="3363913"/>
              <a:ext cx="0" cy="133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6" name="Rectangle 170">
              <a:extLst>
                <a:ext uri="{FF2B5EF4-FFF2-40B4-BE49-F238E27FC236}">
                  <a16:creationId xmlns:a16="http://schemas.microsoft.com/office/drawing/2014/main" id="{C180048C-8CD0-4CFD-B78D-96FF61689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5625" y="3524250"/>
              <a:ext cx="104775" cy="88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07" name="AutoShape 171">
              <a:extLst>
                <a:ext uri="{FF2B5EF4-FFF2-40B4-BE49-F238E27FC236}">
                  <a16:creationId xmlns:a16="http://schemas.microsoft.com/office/drawing/2014/main" id="{0C561E49-8CD4-4B0C-A066-9E58789E21E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008313" y="3430588"/>
              <a:ext cx="161925" cy="314325"/>
            </a:xfrm>
            <a:custGeom>
              <a:avLst/>
              <a:gdLst>
                <a:gd name="T0" fmla="*/ 80963 w 21600"/>
                <a:gd name="T1" fmla="*/ 0 h 21600"/>
                <a:gd name="T2" fmla="*/ 20241 w 21600"/>
                <a:gd name="T3" fmla="*/ 157163 h 21600"/>
                <a:gd name="T4" fmla="*/ 80963 w 21600"/>
                <a:gd name="T5" fmla="*/ 78581 h 21600"/>
                <a:gd name="T6" fmla="*/ 141684 w 21600"/>
                <a:gd name="T7" fmla="*/ 15716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08" name="Line 172">
              <a:extLst>
                <a:ext uri="{FF2B5EF4-FFF2-40B4-BE49-F238E27FC236}">
                  <a16:creationId xmlns:a16="http://schemas.microsoft.com/office/drawing/2014/main" id="{9F275F57-E527-4EB6-8720-FCF51DB359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9600" y="3381375"/>
              <a:ext cx="57150" cy="18097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9" name="AutoShape 173">
              <a:extLst>
                <a:ext uri="{FF2B5EF4-FFF2-40B4-BE49-F238E27FC236}">
                  <a16:creationId xmlns:a16="http://schemas.microsoft.com/office/drawing/2014/main" id="{62A9E3AD-64E6-4796-B4B5-953FD66AFC3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656263" y="3441700"/>
              <a:ext cx="161925" cy="314325"/>
            </a:xfrm>
            <a:custGeom>
              <a:avLst/>
              <a:gdLst>
                <a:gd name="T0" fmla="*/ 80963 w 21600"/>
                <a:gd name="T1" fmla="*/ 0 h 21600"/>
                <a:gd name="T2" fmla="*/ 20241 w 21600"/>
                <a:gd name="T3" fmla="*/ 157163 h 21600"/>
                <a:gd name="T4" fmla="*/ 80963 w 21600"/>
                <a:gd name="T5" fmla="*/ 78581 h 21600"/>
                <a:gd name="T6" fmla="*/ 141684 w 21600"/>
                <a:gd name="T7" fmla="*/ 15716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10" name="Line 174">
              <a:extLst>
                <a:ext uri="{FF2B5EF4-FFF2-40B4-BE49-F238E27FC236}">
                  <a16:creationId xmlns:a16="http://schemas.microsoft.com/office/drawing/2014/main" id="{8754B108-52B0-4D4F-89C2-4F8572E75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19750" y="3392488"/>
              <a:ext cx="57150" cy="18097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1" name="Rectangle 175">
              <a:extLst>
                <a:ext uri="{FF2B5EF4-FFF2-40B4-BE49-F238E27FC236}">
                  <a16:creationId xmlns:a16="http://schemas.microsoft.com/office/drawing/2014/main" id="{97DA61FE-A7AC-4312-8F8E-F526FC9DE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6750" y="3527425"/>
              <a:ext cx="104775" cy="889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12" name="Rectangle 176">
              <a:extLst>
                <a:ext uri="{FF2B5EF4-FFF2-40B4-BE49-F238E27FC236}">
                  <a16:creationId xmlns:a16="http://schemas.microsoft.com/office/drawing/2014/main" id="{947B7F05-82CF-40D3-822D-8BCD4EDCF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9575" y="3025775"/>
              <a:ext cx="127000" cy="1651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13" name="Rectangle 177">
              <a:extLst>
                <a:ext uri="{FF2B5EF4-FFF2-40B4-BE49-F238E27FC236}">
                  <a16:creationId xmlns:a16="http://schemas.microsoft.com/office/drawing/2014/main" id="{2B6A308A-40A6-42B2-8A9D-BC398D27C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8813" y="3043238"/>
              <a:ext cx="127000" cy="1651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grpSp>
          <p:nvGrpSpPr>
            <p:cNvPr id="114" name="Group 178">
              <a:extLst>
                <a:ext uri="{FF2B5EF4-FFF2-40B4-BE49-F238E27FC236}">
                  <a16:creationId xmlns:a16="http://schemas.microsoft.com/office/drawing/2014/main" id="{693D47EE-9551-4744-AEFE-8E9E79536C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1800" y="2171700"/>
              <a:ext cx="1339850" cy="1377950"/>
              <a:chOff x="1148" y="1044"/>
              <a:chExt cx="844" cy="868"/>
            </a:xfrm>
          </p:grpSpPr>
          <p:sp>
            <p:nvSpPr>
              <p:cNvPr id="159" name="Arc 179">
                <a:extLst>
                  <a:ext uri="{FF2B5EF4-FFF2-40B4-BE49-F238E27FC236}">
                    <a16:creationId xmlns:a16="http://schemas.microsoft.com/office/drawing/2014/main" id="{6F0FD2E6-C647-4DC2-A262-A076AEAEF08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1312" y="880"/>
                <a:ext cx="496" cy="824"/>
              </a:xfrm>
              <a:custGeom>
                <a:avLst/>
                <a:gdLst>
                  <a:gd name="T0" fmla="*/ 0 w 21600"/>
                  <a:gd name="T1" fmla="*/ 0 h 21600"/>
                  <a:gd name="T2" fmla="*/ 496 w 21600"/>
                  <a:gd name="T3" fmla="*/ 824 h 21600"/>
                  <a:gd name="T4" fmla="*/ 0 w 21600"/>
                  <a:gd name="T5" fmla="*/ 824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60" name="Rectangle 180">
                <a:extLst>
                  <a:ext uri="{FF2B5EF4-FFF2-40B4-BE49-F238E27FC236}">
                    <a16:creationId xmlns:a16="http://schemas.microsoft.com/office/drawing/2014/main" id="{7A587A1B-2B55-470A-9F9D-0C87347BB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1520"/>
                <a:ext cx="40" cy="392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</p:grpSp>
        <p:grpSp>
          <p:nvGrpSpPr>
            <p:cNvPr id="115" name="Group 181">
              <a:extLst>
                <a:ext uri="{FF2B5EF4-FFF2-40B4-BE49-F238E27FC236}">
                  <a16:creationId xmlns:a16="http://schemas.microsoft.com/office/drawing/2014/main" id="{32CCCF43-B2E4-4599-BA94-A96D9A37B97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770563" y="2141538"/>
              <a:ext cx="1339850" cy="1428750"/>
              <a:chOff x="1148" y="1044"/>
              <a:chExt cx="844" cy="868"/>
            </a:xfrm>
          </p:grpSpPr>
          <p:sp>
            <p:nvSpPr>
              <p:cNvPr id="157" name="Arc 182">
                <a:extLst>
                  <a:ext uri="{FF2B5EF4-FFF2-40B4-BE49-F238E27FC236}">
                    <a16:creationId xmlns:a16="http://schemas.microsoft.com/office/drawing/2014/main" id="{960163EA-DEC9-493A-AC95-4E808BA2603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1312" y="880"/>
                <a:ext cx="496" cy="824"/>
              </a:xfrm>
              <a:custGeom>
                <a:avLst/>
                <a:gdLst>
                  <a:gd name="T0" fmla="*/ 0 w 21600"/>
                  <a:gd name="T1" fmla="*/ 0 h 21600"/>
                  <a:gd name="T2" fmla="*/ 496 w 21600"/>
                  <a:gd name="T3" fmla="*/ 824 h 21600"/>
                  <a:gd name="T4" fmla="*/ 0 w 21600"/>
                  <a:gd name="T5" fmla="*/ 824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58" name="Rectangle 183">
                <a:extLst>
                  <a:ext uri="{FF2B5EF4-FFF2-40B4-BE49-F238E27FC236}">
                    <a16:creationId xmlns:a16="http://schemas.microsoft.com/office/drawing/2014/main" id="{8F6B95F1-8E2F-4958-95CD-1E689321F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2" y="1520"/>
                <a:ext cx="40" cy="392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</p:grpSp>
        <p:sp>
          <p:nvSpPr>
            <p:cNvPr id="116" name="Text Box 196">
              <a:extLst>
                <a:ext uri="{FF2B5EF4-FFF2-40B4-BE49-F238E27FC236}">
                  <a16:creationId xmlns:a16="http://schemas.microsoft.com/office/drawing/2014/main" id="{4A6E41F3-7DF8-42B1-AD73-91BF544CA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5949" y="1214828"/>
              <a:ext cx="1523251" cy="39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50" b="1" dirty="0">
                  <a:cs typeface="Times New Roman" pitchFamily="18" charset="0"/>
                </a:rPr>
                <a:t>4K Supply</a:t>
              </a:r>
            </a:p>
          </p:txBody>
        </p:sp>
        <p:sp>
          <p:nvSpPr>
            <p:cNvPr id="117" name="Text Box 197">
              <a:extLst>
                <a:ext uri="{FF2B5EF4-FFF2-40B4-BE49-F238E27FC236}">
                  <a16:creationId xmlns:a16="http://schemas.microsoft.com/office/drawing/2014/main" id="{44F16F59-AF28-4388-9210-1929F2310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9239" y="1825625"/>
              <a:ext cx="1295400" cy="638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50" b="1">
                  <a:cs typeface="Times New Roman" pitchFamily="18" charset="0"/>
                </a:rPr>
                <a:t>4K Return</a:t>
              </a:r>
            </a:p>
          </p:txBody>
        </p:sp>
        <p:sp>
          <p:nvSpPr>
            <p:cNvPr id="118" name="Text Box 198">
              <a:extLst>
                <a:ext uri="{FF2B5EF4-FFF2-40B4-BE49-F238E27FC236}">
                  <a16:creationId xmlns:a16="http://schemas.microsoft.com/office/drawing/2014/main" id="{A88C1844-43A6-480C-BD56-06745E0E9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1717" y="821568"/>
              <a:ext cx="1295400" cy="638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50" b="1">
                  <a:cs typeface="Times New Roman" pitchFamily="18" charset="0"/>
                </a:rPr>
                <a:t>2K Return</a:t>
              </a:r>
            </a:p>
          </p:txBody>
        </p:sp>
        <p:grpSp>
          <p:nvGrpSpPr>
            <p:cNvPr id="119" name="Group 202">
              <a:extLst>
                <a:ext uri="{FF2B5EF4-FFF2-40B4-BE49-F238E27FC236}">
                  <a16:creationId xmlns:a16="http://schemas.microsoft.com/office/drawing/2014/main" id="{B9432B02-E26B-42F3-B8B4-24D4D453C2D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632869" y="1502569"/>
              <a:ext cx="125413" cy="193675"/>
              <a:chOff x="280" y="2449"/>
              <a:chExt cx="667" cy="1135"/>
            </a:xfrm>
          </p:grpSpPr>
          <p:sp>
            <p:nvSpPr>
              <p:cNvPr id="155" name="AutoShape 203">
                <a:extLst>
                  <a:ext uri="{FF2B5EF4-FFF2-40B4-BE49-F238E27FC236}">
                    <a16:creationId xmlns:a16="http://schemas.microsoft.com/office/drawing/2014/main" id="{CB9FA46E-C34F-4FE7-97B4-AA1FAFECF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" y="300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  <p:sp>
            <p:nvSpPr>
              <p:cNvPr id="156" name="AutoShape 204">
                <a:extLst>
                  <a:ext uri="{FF2B5EF4-FFF2-40B4-BE49-F238E27FC236}">
                    <a16:creationId xmlns:a16="http://schemas.microsoft.com/office/drawing/2014/main" id="{314FCB1E-87AB-482C-88A4-DF751E74D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81" y="2449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</p:grpSp>
        <p:sp>
          <p:nvSpPr>
            <p:cNvPr id="120" name="Line 205">
              <a:extLst>
                <a:ext uri="{FF2B5EF4-FFF2-40B4-BE49-F238E27FC236}">
                  <a16:creationId xmlns:a16="http://schemas.microsoft.com/office/drawing/2014/main" id="{FB0EA3A9-8D51-4ACE-881D-3A56889C3F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8750" y="933450"/>
              <a:ext cx="0" cy="669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1" name="Rectangle 206">
              <a:extLst>
                <a:ext uri="{FF2B5EF4-FFF2-40B4-BE49-F238E27FC236}">
                  <a16:creationId xmlns:a16="http://schemas.microsoft.com/office/drawing/2014/main" id="{623F4C36-FBAA-4E2D-B302-1BD135E44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1750" y="879475"/>
              <a:ext cx="241300" cy="1095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22" name="Line 207">
              <a:extLst>
                <a:ext uri="{FF2B5EF4-FFF2-40B4-BE49-F238E27FC236}">
                  <a16:creationId xmlns:a16="http://schemas.microsoft.com/office/drawing/2014/main" id="{C6E6DD7F-52CF-4BB0-99FB-F247513AD5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0488" y="1309688"/>
              <a:ext cx="165100" cy="469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3" name="Text Box 222">
              <a:extLst>
                <a:ext uri="{FF2B5EF4-FFF2-40B4-BE49-F238E27FC236}">
                  <a16:creationId xmlns:a16="http://schemas.microsoft.com/office/drawing/2014/main" id="{B23A5701-DBC1-4B0D-BA80-56679AA13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328" y="2282826"/>
              <a:ext cx="1804701" cy="39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50" b="1">
                  <a:cs typeface="Times New Roman" pitchFamily="18" charset="0"/>
                </a:rPr>
                <a:t>77K Supply</a:t>
              </a:r>
            </a:p>
          </p:txBody>
        </p:sp>
        <p:sp>
          <p:nvSpPr>
            <p:cNvPr id="124" name="Text Box 223">
              <a:extLst>
                <a:ext uri="{FF2B5EF4-FFF2-40B4-BE49-F238E27FC236}">
                  <a16:creationId xmlns:a16="http://schemas.microsoft.com/office/drawing/2014/main" id="{5ADF088D-E534-4CBF-8017-0CF83B154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1606" y="2308372"/>
              <a:ext cx="1766896" cy="39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50" b="1">
                  <a:cs typeface="Times New Roman" pitchFamily="18" charset="0"/>
                </a:rPr>
                <a:t>77K Exhaust</a:t>
              </a:r>
            </a:p>
          </p:txBody>
        </p:sp>
        <p:sp>
          <p:nvSpPr>
            <p:cNvPr id="125" name="Rectangle 230">
              <a:extLst>
                <a:ext uri="{FF2B5EF4-FFF2-40B4-BE49-F238E27FC236}">
                  <a16:creationId xmlns:a16="http://schemas.microsoft.com/office/drawing/2014/main" id="{293041EA-7D9E-4709-9318-F6D6AD60D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882" y="4789487"/>
              <a:ext cx="152400" cy="889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26" name="Line 231">
              <a:extLst>
                <a:ext uri="{FF2B5EF4-FFF2-40B4-BE49-F238E27FC236}">
                  <a16:creationId xmlns:a16="http://schemas.microsoft.com/office/drawing/2014/main" id="{EB33F286-9757-4041-AA38-08BBE0EF93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2900" y="5854700"/>
              <a:ext cx="0" cy="45720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7" name="Line 232">
              <a:extLst>
                <a:ext uri="{FF2B5EF4-FFF2-40B4-BE49-F238E27FC236}">
                  <a16:creationId xmlns:a16="http://schemas.microsoft.com/office/drawing/2014/main" id="{CB8F5ED7-9F15-42D2-962D-136F402F72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7588" y="5856288"/>
              <a:ext cx="0" cy="45720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8" name="Line 233">
              <a:extLst>
                <a:ext uri="{FF2B5EF4-FFF2-40B4-BE49-F238E27FC236}">
                  <a16:creationId xmlns:a16="http://schemas.microsoft.com/office/drawing/2014/main" id="{1174CD67-6409-4960-A126-64483471FF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04075" y="5857875"/>
              <a:ext cx="0" cy="45720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9" name="Line 234">
              <a:extLst>
                <a:ext uri="{FF2B5EF4-FFF2-40B4-BE49-F238E27FC236}">
                  <a16:creationId xmlns:a16="http://schemas.microsoft.com/office/drawing/2014/main" id="{2C34FA6F-F8FA-45A5-B9D5-A407B4E307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92400" y="4152900"/>
              <a:ext cx="1409700" cy="9017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0" name="Line 235">
              <a:extLst>
                <a:ext uri="{FF2B5EF4-FFF2-40B4-BE49-F238E27FC236}">
                  <a16:creationId xmlns:a16="http://schemas.microsoft.com/office/drawing/2014/main" id="{58B6D02E-A4EF-4D4E-AC2C-53232EC71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1888" y="4344988"/>
              <a:ext cx="2400300" cy="14605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1" name="Line 236">
              <a:extLst>
                <a:ext uri="{FF2B5EF4-FFF2-40B4-BE49-F238E27FC236}">
                  <a16:creationId xmlns:a16="http://schemas.microsoft.com/office/drawing/2014/main" id="{FB0055EC-3C57-4988-88E7-E95F3DA279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0088" y="4446588"/>
              <a:ext cx="2171700" cy="13970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2" name="Line 237">
              <a:extLst>
                <a:ext uri="{FF2B5EF4-FFF2-40B4-BE49-F238E27FC236}">
                  <a16:creationId xmlns:a16="http://schemas.microsoft.com/office/drawing/2014/main" id="{2EC730C8-C5D2-4AC2-AE14-F9D09CA1ED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4500" y="3759200"/>
              <a:ext cx="0" cy="2082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3" name="Line 238">
              <a:extLst>
                <a:ext uri="{FF2B5EF4-FFF2-40B4-BE49-F238E27FC236}">
                  <a16:creationId xmlns:a16="http://schemas.microsoft.com/office/drawing/2014/main" id="{7A6DCC00-10D3-4979-A49C-6018128E3A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500" y="3771900"/>
              <a:ext cx="0" cy="6858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4" name="Line 239">
              <a:extLst>
                <a:ext uri="{FF2B5EF4-FFF2-40B4-BE49-F238E27FC236}">
                  <a16:creationId xmlns:a16="http://schemas.microsoft.com/office/drawing/2014/main" id="{6F86F17B-EE98-4E6B-8B38-65A4437AA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9188" y="3786188"/>
              <a:ext cx="12700" cy="5715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5" name="Line 240">
              <a:extLst>
                <a:ext uri="{FF2B5EF4-FFF2-40B4-BE49-F238E27FC236}">
                  <a16:creationId xmlns:a16="http://schemas.microsoft.com/office/drawing/2014/main" id="{ECC6A191-ECF7-4FFE-971B-F5BFD70D7C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5575" y="3787775"/>
              <a:ext cx="12700" cy="38100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6" name="Line 241">
              <a:extLst>
                <a:ext uri="{FF2B5EF4-FFF2-40B4-BE49-F238E27FC236}">
                  <a16:creationId xmlns:a16="http://schemas.microsoft.com/office/drawing/2014/main" id="{047ABA49-DB73-439C-B815-BC1D16CAFD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9100" y="3771900"/>
              <a:ext cx="21971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7" name="Rectangle 244">
              <a:extLst>
                <a:ext uri="{FF2B5EF4-FFF2-40B4-BE49-F238E27FC236}">
                  <a16:creationId xmlns:a16="http://schemas.microsoft.com/office/drawing/2014/main" id="{EA49D764-B613-44F9-A262-E75956C50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0" y="1930400"/>
              <a:ext cx="88900" cy="9525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38" name="Rectangle 245">
              <a:extLst>
                <a:ext uri="{FF2B5EF4-FFF2-40B4-BE49-F238E27FC236}">
                  <a16:creationId xmlns:a16="http://schemas.microsoft.com/office/drawing/2014/main" id="{4D60E571-0CA8-4DD4-B997-DB08AEE85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1879600"/>
              <a:ext cx="685800" cy="889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39" name="Line 246">
              <a:extLst>
                <a:ext uri="{FF2B5EF4-FFF2-40B4-BE49-F238E27FC236}">
                  <a16:creationId xmlns:a16="http://schemas.microsoft.com/office/drawing/2014/main" id="{4DB76227-F77B-4CEC-9070-EEFB6C45C2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26200" y="1219200"/>
              <a:ext cx="0" cy="66040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0" name="AutoShape 247">
              <a:extLst>
                <a:ext uri="{FF2B5EF4-FFF2-40B4-BE49-F238E27FC236}">
                  <a16:creationId xmlns:a16="http://schemas.microsoft.com/office/drawing/2014/main" id="{F07B84EC-3D2C-452D-A8BA-61F386471E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807200" y="1054100"/>
              <a:ext cx="406400" cy="3556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41" name="Line 248">
              <a:extLst>
                <a:ext uri="{FF2B5EF4-FFF2-40B4-BE49-F238E27FC236}">
                  <a16:creationId xmlns:a16="http://schemas.microsoft.com/office/drawing/2014/main" id="{9F160D30-4BB7-4803-8A2C-5F2DC685FB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13500" y="1231900"/>
              <a:ext cx="444500" cy="1270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2" name="Text Box 250">
              <a:extLst>
                <a:ext uri="{FF2B5EF4-FFF2-40B4-BE49-F238E27FC236}">
                  <a16:creationId xmlns:a16="http://schemas.microsoft.com/office/drawing/2014/main" id="{B5E70E92-DB4D-47E1-8A06-A28BA25FE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4612" y="1549400"/>
              <a:ext cx="1724711" cy="638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cs typeface="Times New Roman" pitchFamily="18" charset="0"/>
                </a:rPr>
                <a:t>4K Cooldown</a:t>
              </a:r>
            </a:p>
          </p:txBody>
        </p:sp>
        <p:grpSp>
          <p:nvGrpSpPr>
            <p:cNvPr id="143" name="Group 216">
              <a:extLst>
                <a:ext uri="{FF2B5EF4-FFF2-40B4-BE49-F238E27FC236}">
                  <a16:creationId xmlns:a16="http://schemas.microsoft.com/office/drawing/2014/main" id="{29B885F9-D33D-437A-93B4-970E049DEC1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5225257" y="1834356"/>
              <a:ext cx="125412" cy="193675"/>
              <a:chOff x="280" y="2449"/>
              <a:chExt cx="667" cy="1135"/>
            </a:xfrm>
          </p:grpSpPr>
          <p:sp>
            <p:nvSpPr>
              <p:cNvPr id="153" name="AutoShape 217">
                <a:extLst>
                  <a:ext uri="{FF2B5EF4-FFF2-40B4-BE49-F238E27FC236}">
                    <a16:creationId xmlns:a16="http://schemas.microsoft.com/office/drawing/2014/main" id="{395ECB44-4C26-406E-A4C9-10CE9EA5D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" y="3008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  <p:sp>
            <p:nvSpPr>
              <p:cNvPr id="154" name="AutoShape 218">
                <a:extLst>
                  <a:ext uri="{FF2B5EF4-FFF2-40B4-BE49-F238E27FC236}">
                    <a16:creationId xmlns:a16="http://schemas.microsoft.com/office/drawing/2014/main" id="{7922818C-F313-4539-9E42-3B4AC1374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81" y="2449"/>
                <a:ext cx="666" cy="576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CA" sz="1350"/>
              </a:p>
            </p:txBody>
          </p:sp>
        </p:grpSp>
        <p:sp>
          <p:nvSpPr>
            <p:cNvPr id="144" name="Line 219">
              <a:extLst>
                <a:ext uri="{FF2B5EF4-FFF2-40B4-BE49-F238E27FC236}">
                  <a16:creationId xmlns:a16="http://schemas.microsoft.com/office/drawing/2014/main" id="{D1C8D268-BD0D-4045-AE18-F8AB9E60D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1138" y="1290638"/>
              <a:ext cx="0" cy="669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5" name="Rectangle 220">
              <a:extLst>
                <a:ext uri="{FF2B5EF4-FFF2-40B4-BE49-F238E27FC236}">
                  <a16:creationId xmlns:a16="http://schemas.microsoft.com/office/drawing/2014/main" id="{D94F080E-9365-40A4-9705-269082551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1236663"/>
              <a:ext cx="241300" cy="1095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CA" sz="1350"/>
            </a:p>
          </p:txBody>
        </p:sp>
        <p:sp>
          <p:nvSpPr>
            <p:cNvPr id="146" name="Line 221">
              <a:extLst>
                <a:ext uri="{FF2B5EF4-FFF2-40B4-BE49-F238E27FC236}">
                  <a16:creationId xmlns:a16="http://schemas.microsoft.com/office/drawing/2014/main" id="{73261F12-20D7-4EFD-AD53-C5F8603E86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2875" y="1641475"/>
              <a:ext cx="165100" cy="4699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7" name="Line 251">
              <a:extLst>
                <a:ext uri="{FF2B5EF4-FFF2-40B4-BE49-F238E27FC236}">
                  <a16:creationId xmlns:a16="http://schemas.microsoft.com/office/drawing/2014/main" id="{8788E076-18DA-43ED-A776-46A52F6C5D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62500" y="4457700"/>
              <a:ext cx="698500" cy="1270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8" name="Text Box 252">
              <a:extLst>
                <a:ext uri="{FF2B5EF4-FFF2-40B4-BE49-F238E27FC236}">
                  <a16:creationId xmlns:a16="http://schemas.microsoft.com/office/drawing/2014/main" id="{343EAEFE-FB37-4B0D-B578-FCA1E3DA5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2587" y="4320491"/>
              <a:ext cx="1540640" cy="39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50" b="1">
                  <a:cs typeface="Times New Roman" pitchFamily="18" charset="0"/>
                </a:rPr>
                <a:t>JT Valve</a:t>
              </a:r>
            </a:p>
          </p:txBody>
        </p:sp>
        <p:sp>
          <p:nvSpPr>
            <p:cNvPr id="149" name="Text Box 254">
              <a:extLst>
                <a:ext uri="{FF2B5EF4-FFF2-40B4-BE49-F238E27FC236}">
                  <a16:creationId xmlns:a16="http://schemas.microsoft.com/office/drawing/2014/main" id="{0A0326D7-B3C7-49EA-A1B8-668AC1D8E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6486" y="4662489"/>
              <a:ext cx="2006939" cy="638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050" b="1">
                  <a:cs typeface="Times New Roman" pitchFamily="18" charset="0"/>
                </a:rPr>
                <a:t>Cooldown Valve</a:t>
              </a:r>
            </a:p>
          </p:txBody>
        </p:sp>
        <p:sp>
          <p:nvSpPr>
            <p:cNvPr id="150" name="Line 255">
              <a:extLst>
                <a:ext uri="{FF2B5EF4-FFF2-40B4-BE49-F238E27FC236}">
                  <a16:creationId xmlns:a16="http://schemas.microsoft.com/office/drawing/2014/main" id="{9BE4A20C-FCAE-45A3-933F-0651168D7C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19488" y="4408488"/>
              <a:ext cx="1917700" cy="3937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1" name="Text Box 256">
              <a:extLst>
                <a:ext uri="{FF2B5EF4-FFF2-40B4-BE49-F238E27FC236}">
                  <a16:creationId xmlns:a16="http://schemas.microsoft.com/office/drawing/2014/main" id="{CDF50435-0EF7-4FDA-B76C-65F404512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220" y="4023433"/>
              <a:ext cx="1931019" cy="886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050" b="1" dirty="0">
                  <a:cs typeface="Times New Roman" pitchFamily="18" charset="0"/>
                </a:rPr>
                <a:t>4K intercepts syphon circuits</a:t>
              </a:r>
            </a:p>
          </p:txBody>
        </p:sp>
        <p:sp>
          <p:nvSpPr>
            <p:cNvPr id="152" name="Line 257">
              <a:extLst>
                <a:ext uri="{FF2B5EF4-FFF2-40B4-BE49-F238E27FC236}">
                  <a16:creationId xmlns:a16="http://schemas.microsoft.com/office/drawing/2014/main" id="{7CA3DE38-B647-4732-9E8A-2AB0A0434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3100" y="4965700"/>
              <a:ext cx="0" cy="2286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FAD850-E5E7-4A79-985C-AB834DE1708A}"/>
              </a:ext>
            </a:extLst>
          </p:cNvPr>
          <p:cNvSpPr/>
          <p:nvPr/>
        </p:nvSpPr>
        <p:spPr>
          <a:xfrm>
            <a:off x="57019" y="5169221"/>
            <a:ext cx="4654695" cy="1059599"/>
          </a:xfrm>
          <a:prstGeom prst="rect">
            <a:avLst/>
          </a:prstGeom>
        </p:spPr>
        <p:txBody>
          <a:bodyPr/>
          <a:lstStyle/>
          <a:p>
            <a:pPr lvl="0" rtl="0">
              <a:buChar char="•"/>
            </a:pPr>
            <a:r>
              <a:rPr lang="en-GB" sz="1600" dirty="0"/>
              <a:t>An unique box cryomodule with a top-loading cold mass</a:t>
            </a:r>
            <a:endParaRPr lang="en-CA" sz="1600" dirty="0">
              <a:latin typeface="Times New Roman" pitchFamily="18" charset="0"/>
              <a:cs typeface="Times New Roman" pitchFamily="18" charset="0"/>
            </a:endParaRPr>
          </a:p>
          <a:p>
            <a:pPr lvl="0" rtl="0">
              <a:buChar char="•"/>
            </a:pPr>
            <a:r>
              <a:rPr lang="en-US" sz="1600" dirty="0"/>
              <a:t>Scissor tuner with warm motor</a:t>
            </a:r>
          </a:p>
          <a:p>
            <a:pPr lvl="0" rtl="0">
              <a:buChar char="•"/>
            </a:pPr>
            <a:r>
              <a:rPr lang="en-US" sz="1600" dirty="0"/>
              <a:t>Two layers of mu metal – warm and cold</a:t>
            </a:r>
          </a:p>
          <a:p>
            <a:pPr lvl="0" rtl="0">
              <a:buChar char="•"/>
            </a:pPr>
            <a:r>
              <a:rPr lang="en-US" sz="1600" dirty="0"/>
              <a:t>WPM based alignment</a:t>
            </a:r>
            <a:endParaRPr lang="en-CA" sz="1600" dirty="0"/>
          </a:p>
          <a:p>
            <a:pPr lvl="0" rtl="0">
              <a:buChar char="•"/>
            </a:pPr>
            <a:r>
              <a:rPr lang="en-US" sz="1600" dirty="0"/>
              <a:t>Stainless steel ribbed tank with hatches for access</a:t>
            </a:r>
            <a:endParaRPr lang="en-CA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DE667D-1344-4ACA-84B3-923BF65CD935}"/>
              </a:ext>
            </a:extLst>
          </p:cNvPr>
          <p:cNvSpPr/>
          <p:nvPr/>
        </p:nvSpPr>
        <p:spPr>
          <a:xfrm>
            <a:off x="4674150" y="5214637"/>
            <a:ext cx="4329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•"/>
            </a:pPr>
            <a:r>
              <a:rPr lang="en-US" sz="1600" dirty="0"/>
              <a:t>4K intercepts cooled by siphon circuit from 4K reservoir</a:t>
            </a:r>
            <a:r>
              <a:rPr lang="zh-CN" altLang="en-US" sz="1600" dirty="0"/>
              <a:t>；</a:t>
            </a:r>
            <a:r>
              <a:rPr lang="en-US" sz="1600" dirty="0"/>
              <a:t>Cooldown circuit for initial cooling</a:t>
            </a:r>
            <a:r>
              <a:rPr lang="zh-CN" altLang="en-US" sz="1600" dirty="0"/>
              <a:t>；</a:t>
            </a:r>
            <a:r>
              <a:rPr lang="en-US" sz="1600" dirty="0"/>
              <a:t>LN2 cooled thermal shield</a:t>
            </a:r>
            <a:endParaRPr lang="en-CA" sz="1600" b="1" dirty="0"/>
          </a:p>
          <a:p>
            <a:pPr lvl="0">
              <a:buChar char="•"/>
            </a:pPr>
            <a:r>
              <a:rPr lang="en-US" sz="1600" dirty="0"/>
              <a:t>4K/2K heat exchanger unit with JT valve on board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776562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99471" y="297624"/>
            <a:ext cx="6377791" cy="6160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ACM1 RF system overview </a:t>
            </a:r>
            <a:endParaRPr lang="en-CA" sz="40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E5EE280-DF1F-4A9D-8954-F99705354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72"/>
          <a:stretch/>
        </p:blipFill>
        <p:spPr>
          <a:xfrm>
            <a:off x="83281" y="1312094"/>
            <a:ext cx="2672899" cy="38613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03748D-F5C3-42DD-B23A-BF4EFD2022C7}"/>
              </a:ext>
            </a:extLst>
          </p:cNvPr>
          <p:cNvSpPr/>
          <p:nvPr/>
        </p:nvSpPr>
        <p:spPr>
          <a:xfrm>
            <a:off x="276837" y="5571865"/>
            <a:ext cx="86826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Times" panose="02020603050405020304" pitchFamily="18" charset="0"/>
                <a:cs typeface="Times" panose="02020603050405020304" pitchFamily="18" charset="0"/>
              </a:rPr>
              <a:t>Two ACM1 cavities are driven by a single klystron with vector-sum control of the two cavity SEL PLL. 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2BA07-1EEA-4223-A8A0-142CD7A33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912" y="1492875"/>
            <a:ext cx="3314987" cy="3603048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2FDEC0B-4FFC-4394-97C4-7B2C558A3D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175885"/>
              </p:ext>
            </p:extLst>
          </p:nvPr>
        </p:nvGraphicFramePr>
        <p:xfrm>
          <a:off x="6017899" y="1492877"/>
          <a:ext cx="3042822" cy="3670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D5B295D-A9C6-4977-B25C-732C4F15F3A2}"/>
              </a:ext>
            </a:extLst>
          </p:cNvPr>
          <p:cNvSpPr txBox="1"/>
          <p:nvPr/>
        </p:nvSpPr>
        <p:spPr>
          <a:xfrm>
            <a:off x="37730" y="6211671"/>
            <a:ext cx="906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Yanyun Ma </a:t>
            </a:r>
            <a:r>
              <a:rPr lang="en-GB" sz="900" i="1" dirty="0"/>
              <a:t>et al</a:t>
            </a:r>
            <a:r>
              <a:rPr lang="en-GB" sz="900" dirty="0"/>
              <a:t>., “First RF test results of two-cavities accelerating cryomodule for ARIEL e-LINAC at TRIUMF”, in Proc. IPAC’18, Vancouver, BC, Canada, paper THPMK090, pp. 4512-4515.</a:t>
            </a:r>
          </a:p>
          <a:p>
            <a:r>
              <a:rPr lang="en-GB" sz="900" dirty="0"/>
              <a:t>Ken Fong </a:t>
            </a:r>
            <a:r>
              <a:rPr lang="en-GB" sz="900" i="1" dirty="0"/>
              <a:t>et al</a:t>
            </a:r>
            <a:r>
              <a:rPr lang="en-GB" sz="900" dirty="0"/>
              <a:t>., “TUNERS ALIGNMENT ON TWO 9-CELL CAVITIES WITH SINGLE AMPLIFIER UNDER SELF-EXCITED LOOP” in Proc. IPAC’18, Vancouver, BC, Canada, paper THPMK096, pp.4527-4529</a:t>
            </a:r>
            <a:endParaRPr lang="en-US" sz="900" dirty="0"/>
          </a:p>
          <a:p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102476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A239-A3B5-4BFD-988F-26A9BC1F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15759"/>
            <a:ext cx="7886700" cy="994172"/>
          </a:xfrm>
        </p:spPr>
        <p:txBody>
          <a:bodyPr>
            <a:normAutofit fontScale="90000"/>
          </a:bodyPr>
          <a:lstStyle/>
          <a:p>
            <a:pPr marL="557213" indent="-557213" algn="ctr">
              <a:buFont typeface="+mj-lt"/>
              <a:buAutoNum type="arabicPeriod" startAt="2"/>
            </a:pPr>
            <a:r>
              <a:rPr lang="en-GB" dirty="0">
                <a:latin typeface="Times" panose="02020603050405020304" pitchFamily="18" charset="0"/>
                <a:cs typeface="Times" panose="02020603050405020304" pitchFamily="18" charset="0"/>
              </a:rPr>
              <a:t>Pondermotive effect</a:t>
            </a:r>
            <a:r>
              <a:rPr lang="en-US" altLang="en-US" dirty="0">
                <a:latin typeface="Times" panose="02020603050405020304" pitchFamily="18" charset="0"/>
                <a:cs typeface="Times" panose="02020603050405020304" pitchFamily="18" charset="0"/>
              </a:rPr>
              <a:t> and RF noise</a:t>
            </a:r>
          </a:p>
        </p:txBody>
      </p:sp>
    </p:spTree>
    <p:extLst>
      <p:ext uri="{BB962C8B-B14F-4D97-AF65-F5344CB8AC3E}">
        <p14:creationId xmlns:p14="http://schemas.microsoft.com/office/powerpoint/2010/main" val="2526553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861BEC-0C13-4013-A48F-B0E0BC1ED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13" y="1522825"/>
            <a:ext cx="4146569" cy="32635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3193EA-65DF-45FE-A248-C1DEAAEE588E}"/>
              </a:ext>
            </a:extLst>
          </p:cNvPr>
          <p:cNvSpPr/>
          <p:nvPr/>
        </p:nvSpPr>
        <p:spPr>
          <a:xfrm>
            <a:off x="-1" y="4938991"/>
            <a:ext cx="4264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Times" panose="02020603050405020304" pitchFamily="18" charset="0"/>
                <a:cs typeface="Times" panose="02020603050405020304" pitchFamily="18" charset="0"/>
              </a:rPr>
              <a:t>Oscillation in counterphase under vector-sum regulations. Yellow: 1</a:t>
            </a:r>
            <a:r>
              <a:rPr lang="en-GB" b="1" baseline="30000" dirty="0">
                <a:latin typeface="Times" panose="02020603050405020304" pitchFamily="18" charset="0"/>
                <a:cs typeface="Times" panose="02020603050405020304" pitchFamily="18" charset="0"/>
              </a:rPr>
              <a:t>st</a:t>
            </a:r>
            <a:r>
              <a:rPr lang="en-GB" b="1" dirty="0">
                <a:latin typeface="Times" panose="02020603050405020304" pitchFamily="18" charset="0"/>
                <a:cs typeface="Times" panose="02020603050405020304" pitchFamily="18" charset="0"/>
              </a:rPr>
              <a:t> cavity pickup signal; Green : 2</a:t>
            </a:r>
            <a:r>
              <a:rPr lang="en-GB" b="1" baseline="30000" dirty="0">
                <a:latin typeface="Times" panose="02020603050405020304" pitchFamily="18" charset="0"/>
                <a:cs typeface="Times" panose="02020603050405020304" pitchFamily="18" charset="0"/>
              </a:rPr>
              <a:t>nd</a:t>
            </a:r>
            <a:r>
              <a:rPr lang="en-GB" b="1" dirty="0">
                <a:latin typeface="Times" panose="02020603050405020304" pitchFamily="18" charset="0"/>
                <a:cs typeface="Times" panose="02020603050405020304" pitchFamily="18" charset="0"/>
              </a:rPr>
              <a:t> cavity pickup signal.</a:t>
            </a:r>
            <a:endParaRPr lang="en-US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8A97B95-E1D0-4683-868E-E463D8DE1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3341152"/>
              </p:ext>
            </p:extLst>
          </p:nvPr>
        </p:nvGraphicFramePr>
        <p:xfrm>
          <a:off x="4362538" y="860079"/>
          <a:ext cx="4727141" cy="5844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DDD538D-B681-4D91-88B9-A85EB4CAFF1A}"/>
              </a:ext>
            </a:extLst>
          </p:cNvPr>
          <p:cNvSpPr/>
          <p:nvPr/>
        </p:nvSpPr>
        <p:spPr>
          <a:xfrm>
            <a:off x="2939902" y="137417"/>
            <a:ext cx="3494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+mj-lt"/>
                <a:ea typeface="+mj-ea"/>
                <a:cs typeface="+mj-cs"/>
              </a:rPr>
              <a:t>Pondermotive effect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984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3241FC87-EECB-470F-B830-717863F91B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148459"/>
              </p:ext>
            </p:extLst>
          </p:nvPr>
        </p:nvGraphicFramePr>
        <p:xfrm>
          <a:off x="5815075" y="1902764"/>
          <a:ext cx="1505841" cy="27736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15426">
                  <a:extLst>
                    <a:ext uri="{9D8B030D-6E8A-4147-A177-3AD203B41FA5}">
                      <a16:colId xmlns:a16="http://schemas.microsoft.com/office/drawing/2014/main" val="4132759385"/>
                    </a:ext>
                  </a:extLst>
                </a:gridCol>
                <a:gridCol w="501596">
                  <a:extLst>
                    <a:ext uri="{9D8B030D-6E8A-4147-A177-3AD203B41FA5}">
                      <a16:colId xmlns:a16="http://schemas.microsoft.com/office/drawing/2014/main" val="3553409894"/>
                    </a:ext>
                  </a:extLst>
                </a:gridCol>
                <a:gridCol w="488819">
                  <a:extLst>
                    <a:ext uri="{9D8B030D-6E8A-4147-A177-3AD203B41FA5}">
                      <a16:colId xmlns:a16="http://schemas.microsoft.com/office/drawing/2014/main" val="1260171872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f(Hz)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BW(Hz)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Q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799658194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59.97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96.73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69352653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119.96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66.64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816061902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35.56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57.36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270593432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48.30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60.37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148878155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29.65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84.72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533817674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232.17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2.02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114.93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334520789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39.02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39.82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693240599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175.13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57.42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402318046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223.27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77.52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612492107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299.90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212.7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914740654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19.24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91.65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226712013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21.01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52.53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964216720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159.65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2.78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57.42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444977814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19.64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85.40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414528561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9.98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199.73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51569370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9BEF2C7-A521-452A-8EF4-6CA941D9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54" y="482477"/>
            <a:ext cx="7886700" cy="5878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/>
              <a:t>Phase</a:t>
            </a:r>
            <a:r>
              <a:rPr lang="en-US" dirty="0"/>
              <a:t> </a:t>
            </a:r>
            <a:r>
              <a:rPr lang="en-US" sz="4000" b="1" dirty="0"/>
              <a:t>noise</a:t>
            </a:r>
            <a:r>
              <a:rPr lang="en-US" dirty="0"/>
              <a:t> </a:t>
            </a:r>
            <a:r>
              <a:rPr lang="en-US" sz="4000" b="1" dirty="0"/>
              <a:t>spectrum of each cavity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76ADC3-202B-4852-A282-68AA11D5F908}"/>
              </a:ext>
            </a:extLst>
          </p:cNvPr>
          <p:cNvSpPr/>
          <p:nvPr/>
        </p:nvSpPr>
        <p:spPr>
          <a:xfrm>
            <a:off x="0" y="6197348"/>
            <a:ext cx="9043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Times" panose="02020603050405020304" pitchFamily="18" charset="0"/>
                <a:cs typeface="Times" panose="02020603050405020304" pitchFamily="18" charset="0"/>
              </a:rPr>
              <a:t>Noise hump (10~ 400Hz) in each pickup signal indicates the noise sources are universal for 2 cryomodules and all three cavities</a:t>
            </a:r>
            <a:endParaRPr 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897424-12AF-4BF5-85E4-62D58998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2" y="1352570"/>
            <a:ext cx="5768463" cy="4012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91482B-3D4D-4CE4-9406-3105E2DB4747}"/>
              </a:ext>
            </a:extLst>
          </p:cNvPr>
          <p:cNvSpPr txBox="1"/>
          <p:nvPr/>
        </p:nvSpPr>
        <p:spPr>
          <a:xfrm>
            <a:off x="834680" y="5412920"/>
            <a:ext cx="31249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/>
              <a:t>ACM1  was</a:t>
            </a:r>
            <a:r>
              <a:rPr lang="zh-CN" altLang="en-US" sz="900" dirty="0"/>
              <a:t> </a:t>
            </a:r>
            <a:r>
              <a:rPr lang="en-US" altLang="zh-CN" sz="900" dirty="0"/>
              <a:t>under</a:t>
            </a:r>
            <a:r>
              <a:rPr lang="zh-CN" altLang="en-US" sz="900" dirty="0"/>
              <a:t> </a:t>
            </a:r>
            <a:r>
              <a:rPr lang="en-US" altLang="zh-CN" sz="900" dirty="0"/>
              <a:t>single</a:t>
            </a:r>
            <a:r>
              <a:rPr lang="zh-CN" altLang="en-US" sz="900" dirty="0"/>
              <a:t> </a:t>
            </a:r>
            <a:r>
              <a:rPr lang="en-US" altLang="zh-CN" sz="900" dirty="0"/>
              <a:t>cavity</a:t>
            </a:r>
            <a:r>
              <a:rPr lang="zh-CN" altLang="en-US" sz="900" dirty="0"/>
              <a:t> </a:t>
            </a:r>
            <a:r>
              <a:rPr lang="en-US" altLang="zh-CN" sz="900" dirty="0"/>
              <a:t>mode with low proportion gain</a:t>
            </a:r>
            <a:endParaRPr lang="en-US" sz="9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01E8B1C-074E-4AAC-88FB-BF897D945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775492"/>
              </p:ext>
            </p:extLst>
          </p:nvPr>
        </p:nvGraphicFramePr>
        <p:xfrm>
          <a:off x="7457241" y="1881336"/>
          <a:ext cx="1640150" cy="279511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99370">
                  <a:extLst>
                    <a:ext uri="{9D8B030D-6E8A-4147-A177-3AD203B41FA5}">
                      <a16:colId xmlns:a16="http://schemas.microsoft.com/office/drawing/2014/main" val="163666884"/>
                    </a:ext>
                  </a:extLst>
                </a:gridCol>
                <a:gridCol w="623690">
                  <a:extLst>
                    <a:ext uri="{9D8B030D-6E8A-4147-A177-3AD203B41FA5}">
                      <a16:colId xmlns:a16="http://schemas.microsoft.com/office/drawing/2014/main" val="3242988208"/>
                    </a:ext>
                  </a:extLst>
                </a:gridCol>
                <a:gridCol w="517090">
                  <a:extLst>
                    <a:ext uri="{9D8B030D-6E8A-4147-A177-3AD203B41FA5}">
                      <a16:colId xmlns:a16="http://schemas.microsoft.com/office/drawing/2014/main" val="2175190769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f(Hz)</a:t>
                      </a:r>
                    </a:p>
                  </a:txBody>
                  <a:tcPr marL="5715" marR="5715" marT="571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BW(Hz)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356" marR="5356" marT="53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Q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5356" marR="5356" marT="5356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398767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120.04</a:t>
                      </a:r>
                    </a:p>
                  </a:txBody>
                  <a:tcPr marL="5715" marR="5715" marT="571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0.89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135.35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77704092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35.27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0.38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93.68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359399005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60.02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0.30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199.86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62327540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29.66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0.60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49.43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839380036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47.99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0.30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159.99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802391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49.90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0.30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166.32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974834785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19.26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0.19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100.647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063351168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21.13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0.32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66.03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75097226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300.10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0.60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498.33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639321983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19.70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0.10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197.05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291412347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180.06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0.97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185.78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85416550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22.73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0.10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227.34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676689365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175.61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2.40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73.17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564391118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360.11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2.85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126.57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722993256"/>
                  </a:ext>
                </a:extLst>
              </a:tr>
              <a:tr h="1671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164.72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1.2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137.27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2436538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722582B-9322-4F01-A0EB-21CDD9B253A3}"/>
              </a:ext>
            </a:extLst>
          </p:cNvPr>
          <p:cNvSpPr/>
          <p:nvPr/>
        </p:nvSpPr>
        <p:spPr>
          <a:xfrm>
            <a:off x="6908613" y="4838167"/>
            <a:ext cx="107240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Spurious List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618C54-8829-4AF0-991F-1827B7FAA148}"/>
              </a:ext>
            </a:extLst>
          </p:cNvPr>
          <p:cNvSpPr/>
          <p:nvPr/>
        </p:nvSpPr>
        <p:spPr>
          <a:xfrm>
            <a:off x="6225607" y="5406404"/>
            <a:ext cx="2734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Equipment</a:t>
            </a:r>
            <a:r>
              <a:rPr lang="en-US" sz="1400" dirty="0"/>
              <a:t> used: R&amp;S®FSWP26</a:t>
            </a:r>
          </a:p>
        </p:txBody>
      </p:sp>
    </p:spTree>
    <p:extLst>
      <p:ext uri="{BB962C8B-B14F-4D97-AF65-F5344CB8AC3E}">
        <p14:creationId xmlns:p14="http://schemas.microsoft.com/office/powerpoint/2010/main" val="286516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74E6-D9BE-42A6-9F1D-E19E18234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46" y="6326287"/>
            <a:ext cx="8623883" cy="53171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Calibri Light (Headings)"/>
              </a:rPr>
              <a:t>The noise become stronger with higher gradient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F9B6904-0179-4FD2-BF02-B3B84B46C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00" y="36212"/>
            <a:ext cx="8740000" cy="63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26709"/>
      </p:ext>
    </p:extLst>
  </p:cSld>
  <p:clrMapOvr>
    <a:masterClrMapping/>
  </p:clrMapOvr>
</p:sld>
</file>

<file path=ppt/theme/theme1.xml><?xml version="1.0" encoding="utf-8"?>
<a:theme xmlns:a="http://schemas.openxmlformats.org/drawingml/2006/main" name="TRIUMF PPT Theme1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 PPT Theme1" id="{49445C97-96DB-5D46-A740-EF2CD7DEEF0C}" vid="{BC3CE98A-56B4-3E46-AAD5-0231BAF9C25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IUMF_presentation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6962</TotalTime>
  <Words>1654</Words>
  <Application>Microsoft Office PowerPoint</Application>
  <PresentationFormat>On-screen Show (4:3)</PresentationFormat>
  <Paragraphs>300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Calibri Light (Headings)</vt:lpstr>
      <vt:lpstr>等线</vt:lpstr>
      <vt:lpstr>等线 Light</vt:lpstr>
      <vt:lpstr>ＭＳ Ｐゴシック</vt:lpstr>
      <vt:lpstr>Myriad Pro</vt:lpstr>
      <vt:lpstr>SimSun</vt:lpstr>
      <vt:lpstr>ヒラギノ角ゴ Pro W3</vt:lpstr>
      <vt:lpstr>Arial</vt:lpstr>
      <vt:lpstr>Arial Black</vt:lpstr>
      <vt:lpstr>Calibri</vt:lpstr>
      <vt:lpstr>Calibri Light</vt:lpstr>
      <vt:lpstr>Century Schoolbook</vt:lpstr>
      <vt:lpstr>Courier New</vt:lpstr>
      <vt:lpstr>Garamond</vt:lpstr>
      <vt:lpstr>Tahoma</vt:lpstr>
      <vt:lpstr>Times</vt:lpstr>
      <vt:lpstr>Times New Roman</vt:lpstr>
      <vt:lpstr>Wingdings</vt:lpstr>
      <vt:lpstr>TRIUMF PPT Theme1</vt:lpstr>
      <vt:lpstr>1_Office Theme</vt:lpstr>
      <vt:lpstr>TRIUMF_presentation</vt:lpstr>
      <vt:lpstr>MICROPHONICS STUDY of Ariel ACM1 two cavities Cryomodule</vt:lpstr>
      <vt:lpstr>Outline </vt:lpstr>
      <vt:lpstr>1.Overview of ACM1</vt:lpstr>
      <vt:lpstr>PowerPoint Presentation</vt:lpstr>
      <vt:lpstr>ACM1 RF system overview </vt:lpstr>
      <vt:lpstr>Pondermotive effect and RF noise</vt:lpstr>
      <vt:lpstr>PowerPoint Presentation</vt:lpstr>
      <vt:lpstr>Phase noise spectrum of each cavity</vt:lpstr>
      <vt:lpstr>The noise become stronger with higher gradient</vt:lpstr>
      <vt:lpstr>Vibration damping during beam test</vt:lpstr>
      <vt:lpstr>LN system disturbance  </vt:lpstr>
      <vt:lpstr>E-linac LN system</vt:lpstr>
      <vt:lpstr>Disturbance caused by LN system</vt:lpstr>
      <vt:lpstr>PowerPoint Presentation</vt:lpstr>
      <vt:lpstr>PowerPoint Presentation</vt:lpstr>
      <vt:lpstr>LN2 system improvement proposal </vt:lpstr>
      <vt:lpstr>4. Microphonics source searching</vt:lpstr>
      <vt:lpstr>PowerPoint Presentation</vt:lpstr>
      <vt:lpstr>Roughing pump</vt:lpstr>
      <vt:lpstr>Turbo pump on</vt:lpstr>
      <vt:lpstr>“B3 level” pump on</vt:lpstr>
      <vt:lpstr>Both Klystron pumps on</vt:lpstr>
      <vt:lpstr>The coupler cooling air </vt:lpstr>
      <vt:lpstr>35Hz noise</vt:lpstr>
      <vt:lpstr>Water system investigation</vt:lpstr>
      <vt:lpstr>Water system </vt:lpstr>
      <vt:lpstr>Ground vibration related with water system</vt:lpstr>
      <vt:lpstr>Waveguide Vibration </vt:lpstr>
      <vt:lpstr>Waveguide Vibration </vt:lpstr>
      <vt:lpstr>PowerPoint Presentation</vt:lpstr>
      <vt:lpstr>The water cooling loops for ACM1 couplers</vt:lpstr>
      <vt:lpstr>6. Discussion </vt:lpstr>
      <vt:lpstr>PowerPoint Presentation</vt:lpstr>
      <vt:lpstr>PowerPoint Presentation</vt:lpstr>
      <vt:lpstr>ICM vibration damping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MICROPHONICS STUDY of Ariel ACM1 two cavities Cryomodule</dc:title>
  <dc:creator>Yanyun Ma</dc:creator>
  <cp:lastModifiedBy>Yanyun Ma</cp:lastModifiedBy>
  <cp:revision>170</cp:revision>
  <cp:lastPrinted>2018-10-24T05:43:53Z</cp:lastPrinted>
  <dcterms:created xsi:type="dcterms:W3CDTF">2018-10-13T18:12:21Z</dcterms:created>
  <dcterms:modified xsi:type="dcterms:W3CDTF">2018-10-25T01:51:36Z</dcterms:modified>
</cp:coreProperties>
</file>