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7"/>
  </p:notesMasterIdLst>
  <p:sldIdLst>
    <p:sldId id="278" r:id="rId5"/>
    <p:sldId id="280" r:id="rId6"/>
    <p:sldId id="281" r:id="rId7"/>
    <p:sldId id="282" r:id="rId8"/>
    <p:sldId id="283" r:id="rId9"/>
    <p:sldId id="289" r:id="rId10"/>
    <p:sldId id="290" r:id="rId11"/>
    <p:sldId id="284" r:id="rId12"/>
    <p:sldId id="308" r:id="rId13"/>
    <p:sldId id="309" r:id="rId14"/>
    <p:sldId id="303" r:id="rId15"/>
    <p:sldId id="299" r:id="rId16"/>
    <p:sldId id="300" r:id="rId17"/>
    <p:sldId id="301" r:id="rId18"/>
    <p:sldId id="293" r:id="rId19"/>
    <p:sldId id="285" r:id="rId20"/>
    <p:sldId id="307" r:id="rId21"/>
    <p:sldId id="296" r:id="rId22"/>
    <p:sldId id="294" r:id="rId23"/>
    <p:sldId id="295" r:id="rId24"/>
    <p:sldId id="298" r:id="rId25"/>
    <p:sldId id="306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9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9D750-D049-4582-8C80-6E3F17588811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184B6-7996-4350-914C-E333BBD32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0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923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2950"/>
            <a:ext cx="4933950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85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874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smtClean="0"/>
              <a:t>Presentation title - line 1 - Arial 30pt - bold HiLumi dark grey - line 2</a:t>
            </a:r>
            <a:br>
              <a:rPr lang="en-GB" noProof="0" smtClean="0"/>
            </a:br>
            <a:r>
              <a:rPr lang="en-GB" noProof="0" smtClean="0"/>
              <a:t>line 3</a:t>
            </a:r>
            <a:br>
              <a:rPr lang="en-GB" noProof="0" smtClean="0"/>
            </a:br>
            <a:r>
              <a:rPr lang="en-GB" noProof="0" smtClean="0"/>
              <a:t>line 4   </a:t>
            </a:r>
            <a:endParaRPr lang="en-GB" noProof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 smtClean="0"/>
              <a:t>Author(s</a:t>
            </a:r>
            <a:r>
              <a:rPr lang="en-GB" noProof="0" dirty="0" smtClean="0"/>
              <a:t>)  - Arial 20 pt –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17" name="Image 4" descr="CERN-logo_outlin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7190" y="5946775"/>
            <a:ext cx="61341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4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 smtClean="0"/>
              <a:t>Click to modify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8" name="Grouper 7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9" name="Rectangle 8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ZoneTexte 9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13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9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1" name="Grouper 10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14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6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7" name="Grouper 6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8" name="Rectangle 7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ZoneTexte 8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10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7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7" name="Rectangle 6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9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2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smtClean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 smtClean="0"/>
              <a:t>Image title</a:t>
            </a:r>
            <a:endParaRPr lang="en-GB" dirty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13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55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 smtClean="0"/>
              <a:t>Thank you message....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 smtClean="0"/>
              <a:t>Credits if needed: reference 1, reference 2 ...</a:t>
            </a:r>
            <a:endParaRPr lang="en-GB" noProof="0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14" name="Image 4" descr="CERN-logo_outlin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7190" y="5946775"/>
            <a:ext cx="61341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67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1" y="236538"/>
            <a:ext cx="7899400" cy="747654"/>
          </a:xfrm>
        </p:spPr>
        <p:txBody>
          <a:bodyPr anchor="t">
            <a:normAutofit/>
          </a:bodyPr>
          <a:lstStyle>
            <a:lvl1pPr algn="l">
              <a:defRPr sz="2500" b="1" baseline="0">
                <a:solidFill>
                  <a:srgbClr val="0D4B8E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143001"/>
            <a:ext cx="8763034" cy="4857750"/>
          </a:xfrm>
        </p:spPr>
        <p:txBody>
          <a:bodyPr/>
          <a:lstStyle>
            <a:lvl1pPr marL="180000" indent="-187200">
              <a:spcBef>
                <a:spcPts val="2200"/>
              </a:spcBef>
              <a:spcAft>
                <a:spcPts val="400"/>
              </a:spcAft>
              <a:buFont typeface="Arial"/>
              <a:buChar char="•"/>
              <a:defRPr sz="1900" b="1">
                <a:solidFill>
                  <a:srgbClr val="0D4B8E"/>
                </a:solidFill>
              </a:defRPr>
            </a:lvl1pPr>
            <a:lvl2pPr marL="381600" indent="-194400">
              <a:spcBef>
                <a:spcPts val="600"/>
              </a:spcBef>
              <a:spcAft>
                <a:spcPts val="400"/>
              </a:spcAft>
              <a:buClrTx/>
              <a:buSzPct val="100000"/>
              <a:buFont typeface="Arial"/>
              <a:buChar char="•"/>
              <a:defRPr sz="1600"/>
            </a:lvl2pPr>
            <a:lvl3pPr>
              <a:spcBef>
                <a:spcPts val="0"/>
              </a:spcBef>
              <a:spcAft>
                <a:spcPts val="8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5" name="Picture 4" descr="logo-presentation-small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44" y="173038"/>
            <a:ext cx="736990" cy="72866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304801" y="800863"/>
            <a:ext cx="7772400" cy="11936"/>
          </a:xfrm>
          <a:prstGeom prst="line">
            <a:avLst/>
          </a:prstGeom>
          <a:ln>
            <a:solidFill>
              <a:srgbClr val="0D4B8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988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smtClean="0"/>
              <a:t>Click to edit Master texts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887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extLst/>
          </p:nvPr>
        </p:nvSpPr>
        <p:spPr>
          <a:xfrm>
            <a:off x="900392" y="2819400"/>
            <a:ext cx="7200000" cy="18000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HL-LHC Crab Cavities</a:t>
            </a:r>
            <a:r>
              <a:rPr lang="en-US" dirty="0" smtClean="0">
                <a:solidFill>
                  <a:srgbClr val="2F9BBF"/>
                </a:solidFill>
                <a:cs typeface="Arial"/>
              </a:rPr>
              <a:t> </a:t>
            </a:r>
            <a:endParaRPr lang="en-GB" sz="2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extLst/>
          </p:nvPr>
        </p:nvSpPr>
        <p:spPr>
          <a:xfrm>
            <a:off x="900393" y="3802077"/>
            <a:ext cx="6802607" cy="752506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r>
              <a:rPr lang="en-GB" b="1" dirty="0" smtClean="0"/>
              <a:t>R. Calaga, CERN</a:t>
            </a:r>
          </a:p>
          <a:p>
            <a:r>
              <a:rPr lang="en-GB" b="1" dirty="0" smtClean="0"/>
              <a:t>Special Thanks: P. </a:t>
            </a:r>
            <a:r>
              <a:rPr lang="en-GB" b="1" dirty="0" err="1" smtClean="0"/>
              <a:t>Baudrenghien</a:t>
            </a:r>
            <a:r>
              <a:rPr lang="en-GB" b="1" dirty="0"/>
              <a:t>, T. </a:t>
            </a:r>
            <a:r>
              <a:rPr lang="en-GB" b="1" dirty="0" smtClean="0"/>
              <a:t>Jones, L. </a:t>
            </a:r>
            <a:r>
              <a:rPr lang="en-GB" b="1" dirty="0" err="1" smtClean="0"/>
              <a:t>Lucany</a:t>
            </a:r>
            <a:r>
              <a:rPr lang="en-GB" b="1" dirty="0" smtClean="0"/>
              <a:t>, </a:t>
            </a:r>
            <a:r>
              <a:rPr lang="en-GB" b="1" dirty="0"/>
              <a:t>E. </a:t>
            </a:r>
            <a:r>
              <a:rPr lang="en-GB" b="1" dirty="0" err="1" smtClean="0"/>
              <a:t>Yamakawa</a:t>
            </a:r>
            <a:r>
              <a:rPr lang="en-GB" b="1" dirty="0" smtClean="0"/>
              <a:t> </a:t>
            </a:r>
            <a:r>
              <a:rPr lang="en-GB" b="1" dirty="0"/>
              <a:t>for </a:t>
            </a:r>
            <a:r>
              <a:rPr lang="en-GB" b="1" dirty="0" smtClean="0"/>
              <a:t>material towards this contribution</a:t>
            </a:r>
          </a:p>
          <a:p>
            <a:endParaRPr lang="en-GB" b="1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6036804"/>
            <a:ext cx="6480000" cy="349250"/>
          </a:xfrm>
        </p:spPr>
        <p:txBody>
          <a:bodyPr/>
          <a:lstStyle/>
          <a:p>
            <a:r>
              <a:rPr lang="en-GB" dirty="0" smtClean="0"/>
              <a:t>MRCW </a:t>
            </a:r>
            <a:r>
              <a:rPr lang="en-GB" dirty="0"/>
              <a:t>2018 </a:t>
            </a:r>
            <a:r>
              <a:rPr lang="en-GB" dirty="0" smtClean="0"/>
              <a:t>– Brooklyn, NY</a:t>
            </a:r>
            <a:endParaRPr lang="en-GB" dirty="0"/>
          </a:p>
        </p:txBody>
      </p:sp>
      <p:pic>
        <p:nvPicPr>
          <p:cNvPr id="5" name="Image 4" descr="CERN-logo_out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89" y="5946775"/>
            <a:ext cx="613411" cy="60325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745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Coupling to Beam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Field ANT will be simplified for HL-LHC to give ~x10 reduction of this effect</a:t>
            </a:r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B1F3970-17E9-AC4A-86DD-0B1F0016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8</a:t>
            </a:r>
            <a:r>
              <a:rPr lang="en-US" baseline="30000" noProof="0" dirty="0"/>
              <a:t>th</a:t>
            </a:r>
            <a:r>
              <a:rPr lang="en-US" noProof="0" dirty="0"/>
              <a:t> HL-LHC Collaboration Meeting </a:t>
            </a:r>
            <a:r>
              <a:rPr lang="fr-FR" noProof="0" dirty="0"/>
              <a:t>| CERN | 18 </a:t>
            </a:r>
            <a:r>
              <a:rPr lang="fr-FR" noProof="0" dirty="0" err="1"/>
              <a:t>October</a:t>
            </a:r>
            <a:r>
              <a:rPr lang="fr-FR" noProof="0" dirty="0"/>
              <a:t> 2018 | Silvia </a:t>
            </a:r>
            <a:r>
              <a:rPr lang="fr-FR" noProof="0" dirty="0" err="1"/>
              <a:t>Verdú-Andrés</a:t>
            </a:r>
            <a:r>
              <a:rPr lang="fr-FR" noProof="0" dirty="0"/>
              <a:t>   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5FD642-193F-434C-A091-B18C1CC8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6702C0-AFA8-224B-AA50-0664505B724E}"/>
              </a:ext>
            </a:extLst>
          </p:cNvPr>
          <p:cNvSpPr/>
          <p:nvPr/>
        </p:nvSpPr>
        <p:spPr>
          <a:xfrm>
            <a:off x="0" y="5561856"/>
            <a:ext cx="2051720" cy="12961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388C48-74E9-D94E-936D-80F96B296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6" t="21152" r="2570" b="4113"/>
          <a:stretch/>
        </p:blipFill>
        <p:spPr>
          <a:xfrm>
            <a:off x="295835" y="2158498"/>
            <a:ext cx="8848165" cy="469950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33BA4D-2D75-A240-927F-57BA54C68695}"/>
              </a:ext>
            </a:extLst>
          </p:cNvPr>
          <p:cNvCxnSpPr>
            <a:cxnSpLocks/>
          </p:cNvCxnSpPr>
          <p:nvPr/>
        </p:nvCxnSpPr>
        <p:spPr>
          <a:xfrm>
            <a:off x="3054245" y="4326488"/>
            <a:ext cx="3600447" cy="1235368"/>
          </a:xfrm>
          <a:prstGeom prst="straightConnector1">
            <a:avLst/>
          </a:prstGeom>
          <a:ln w="31750">
            <a:solidFill>
              <a:srgbClr val="FFC000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DDD323F-EF58-084F-9AC4-A290692B9137}"/>
              </a:ext>
            </a:extLst>
          </p:cNvPr>
          <p:cNvSpPr txBox="1"/>
          <p:nvPr/>
        </p:nvSpPr>
        <p:spPr>
          <a:xfrm>
            <a:off x="732088" y="5152018"/>
            <a:ext cx="2639263" cy="9541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Voltage signal at pickup output from direct coupling of pickup to beam (single bunch, sigma = 30 mm, charge = 1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D67F1D8-A9D1-C643-912B-EAA88D5E0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07" r="1837" b="30856"/>
          <a:stretch/>
        </p:blipFill>
        <p:spPr>
          <a:xfrm>
            <a:off x="6675527" y="3607101"/>
            <a:ext cx="2294113" cy="135707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A6B5152-D9DC-B546-A5AA-BC99181B65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01" t="2131" r="3071" b="26771"/>
          <a:stretch/>
        </p:blipFill>
        <p:spPr>
          <a:xfrm>
            <a:off x="6654692" y="2060107"/>
            <a:ext cx="2314948" cy="1419273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34BF4BA-3C7A-714B-8349-5261A9D696FD}"/>
              </a:ext>
            </a:extLst>
          </p:cNvPr>
          <p:cNvCxnSpPr>
            <a:cxnSpLocks/>
          </p:cNvCxnSpPr>
          <p:nvPr/>
        </p:nvCxnSpPr>
        <p:spPr>
          <a:xfrm flipV="1">
            <a:off x="3912048" y="2376222"/>
            <a:ext cx="2568284" cy="485042"/>
          </a:xfrm>
          <a:prstGeom prst="straightConnector1">
            <a:avLst/>
          </a:prstGeom>
          <a:ln w="31750">
            <a:solidFill>
              <a:schemeClr val="accent5">
                <a:lumMod val="60000"/>
                <a:lumOff val="40000"/>
              </a:schemeClr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7357C92-CC7A-FB4A-B756-89C2D24A7D2F}"/>
              </a:ext>
            </a:extLst>
          </p:cNvPr>
          <p:cNvCxnSpPr>
            <a:cxnSpLocks/>
          </p:cNvCxnSpPr>
          <p:nvPr/>
        </p:nvCxnSpPr>
        <p:spPr>
          <a:xfrm>
            <a:off x="4168588" y="4238217"/>
            <a:ext cx="2429778" cy="363522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61F6C7F-E817-144C-A3A0-0BFC12C87FB8}"/>
              </a:ext>
            </a:extLst>
          </p:cNvPr>
          <p:cNvSpPr txBox="1"/>
          <p:nvPr/>
        </p:nvSpPr>
        <p:spPr>
          <a:xfrm>
            <a:off x="7231880" y="2198205"/>
            <a:ext cx="1814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</a:rPr>
              <a:t>DQW SPS-series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261D6B8-5D54-8542-8A85-40755D844F89}"/>
              </a:ext>
            </a:extLst>
          </p:cNvPr>
          <p:cNvSpPr txBox="1"/>
          <p:nvPr/>
        </p:nvSpPr>
        <p:spPr>
          <a:xfrm>
            <a:off x="7175555" y="3546033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DQW SPS-series</a:t>
            </a:r>
          </a:p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no ‘mushroom’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28C4895-E332-4C4B-A19B-ABFB4A33A9D6}"/>
              </a:ext>
            </a:extLst>
          </p:cNvPr>
          <p:cNvGrpSpPr/>
          <p:nvPr/>
        </p:nvGrpSpPr>
        <p:grpSpPr>
          <a:xfrm>
            <a:off x="6690915" y="5059204"/>
            <a:ext cx="2256828" cy="1772511"/>
            <a:chOff x="6690915" y="5059204"/>
            <a:chExt cx="2256828" cy="177251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077FC60-06FF-9F47-BBAB-552DAD50B754}"/>
                </a:ext>
              </a:extLst>
            </p:cNvPr>
            <p:cNvGrpSpPr/>
            <p:nvPr/>
          </p:nvGrpSpPr>
          <p:grpSpPr>
            <a:xfrm>
              <a:off x="6690915" y="5059204"/>
              <a:ext cx="2256828" cy="1772511"/>
              <a:chOff x="6690915" y="5059204"/>
              <a:chExt cx="2256828" cy="17725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562F2EE-CEA0-0648-BBCD-D7554BF394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259"/>
              <a:stretch/>
            </p:blipFill>
            <p:spPr>
              <a:xfrm>
                <a:off x="6690915" y="5059204"/>
                <a:ext cx="2256828" cy="1772511"/>
              </a:xfrm>
              <a:prstGeom prst="rect">
                <a:avLst/>
              </a:prstGeom>
              <a:ln w="38100">
                <a:solidFill>
                  <a:srgbClr val="FFC000"/>
                </a:solidFill>
              </a:ln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44EF29A-64DC-354F-BABB-2B21E633C401}"/>
                  </a:ext>
                </a:extLst>
              </p:cNvPr>
              <p:cNvSpPr/>
              <p:nvPr/>
            </p:nvSpPr>
            <p:spPr>
              <a:xfrm rot="21180197">
                <a:off x="6889820" y="5251653"/>
                <a:ext cx="861639" cy="2838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2C3E6EF-3075-9342-8CF8-8B2F52E765CC}"/>
                </a:ext>
              </a:extLst>
            </p:cNvPr>
            <p:cNvSpPr txBox="1"/>
            <p:nvPr/>
          </p:nvSpPr>
          <p:spPr>
            <a:xfrm>
              <a:off x="6705750" y="5059204"/>
              <a:ext cx="856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C000"/>
                  </a:solidFill>
                </a:rPr>
                <a:t>Pickup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719917" y="6203261"/>
            <a:ext cx="163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</a:t>
            </a:r>
            <a:r>
              <a:rPr lang="en-US" dirty="0" err="1" smtClean="0"/>
              <a:t>Verdu</a:t>
            </a:r>
            <a:r>
              <a:rPr lang="en-US" dirty="0" smtClean="0"/>
              <a:t> et 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9864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Filling Time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With a present filling time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3.2 </m:t>
                    </m:r>
                    <m:r>
                      <m:rPr>
                        <m:sty m:val="p"/>
                      </m:rPr>
                      <a:rPr lang="en-US" i="0" dirty="0" err="1" smtClean="0">
                        <a:latin typeface="Cambria Math" panose="02040503050406030204" pitchFamily="18" charset="0"/>
                      </a:rPr>
                      <m:t>ms</m:t>
                    </m:r>
                  </m:oMath>
                </a14:m>
                <a:r>
                  <a:rPr lang="en-US" dirty="0" smtClean="0"/>
                  <a:t> (linear drive) seems to be too fast despite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 Lorentz force detuning makes cavity phase ring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&gt;10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ms</m:t>
                    </m:r>
                  </m:oMath>
                </a14:m>
                <a:endParaRPr lang="en-GB" dirty="0" smtClean="0"/>
              </a:p>
              <a:p>
                <a:r>
                  <a:rPr lang="en-US" dirty="0" smtClean="0"/>
                  <a:t>For operation </a:t>
                </a:r>
                <a:r>
                  <a:rPr lang="en-US" dirty="0" smtClean="0"/>
                  <a:t>filling time can be </a:t>
                </a:r>
                <a:r>
                  <a:rPr lang="en-US" smtClean="0"/>
                  <a:t>very slow</a:t>
                </a:r>
                <a:endParaRPr lang="en-GB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462" t="-2236" r="-3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231" y="3621129"/>
            <a:ext cx="6790008" cy="255292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797876" y="5637353"/>
            <a:ext cx="27363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758316" y="4282497"/>
            <a:ext cx="0" cy="147691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819046" y="4629241"/>
            <a:ext cx="62690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31585" y="4290687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2"/>
                </a:solidFill>
              </a:rPr>
              <a:t>3.2 </a:t>
            </a:r>
            <a:r>
              <a:rPr lang="en-GB" sz="1400" dirty="0" err="1" smtClean="0">
                <a:solidFill>
                  <a:schemeClr val="bg2"/>
                </a:solidFill>
              </a:rPr>
              <a:t>ms</a:t>
            </a: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8825" y="5316911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2"/>
                </a:solidFill>
              </a:rPr>
              <a:t>3.2 </a:t>
            </a:r>
            <a:r>
              <a:rPr lang="en-GB" sz="1600" dirty="0" err="1" smtClean="0">
                <a:solidFill>
                  <a:schemeClr val="bg2"/>
                </a:solidFill>
              </a:rPr>
              <a:t>ms</a:t>
            </a:r>
            <a:endParaRPr lang="en-GB" sz="1600" dirty="0">
              <a:solidFill>
                <a:schemeClr val="bg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131414" y="5316911"/>
            <a:ext cx="62690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810648" y="4798326"/>
            <a:ext cx="626902" cy="767020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489881" y="4246863"/>
            <a:ext cx="1349372" cy="738664"/>
          </a:xfrm>
          <a:prstGeom prst="rect">
            <a:avLst/>
          </a:prstGeom>
          <a:noFill/>
          <a:ln w="1905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2"/>
                </a:solidFill>
              </a:rPr>
              <a:t>Dynamic detuning 80 deg.</a:t>
            </a: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9736" y="6430452"/>
            <a:ext cx="292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P. </a:t>
            </a:r>
            <a:r>
              <a:rPr lang="en-US" dirty="0" err="1" smtClean="0"/>
              <a:t>Baudrenghien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3602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Cav2-ant-OpenLoop-vset800kV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727" y="1984002"/>
            <a:ext cx="3124052" cy="195253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1675443" y="1622302"/>
            <a:ext cx="1160511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6" dirty="0" smtClean="0"/>
              <a:t>ANT  </a:t>
            </a:r>
            <a:r>
              <a:rPr sz="1406" dirty="0"/>
              <a:t>(800kV)</a:t>
            </a:r>
          </a:p>
        </p:txBody>
      </p:sp>
      <p:pic>
        <p:nvPicPr>
          <p:cNvPr id="163" name="Cav2-ant-OpenLoop-vset1900kV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20194" y="1984002"/>
            <a:ext cx="3124052" cy="1952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Cav2-ant-OpenLoop-vset1900kV-SA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19553" y="3998628"/>
            <a:ext cx="3725335" cy="223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Cav2-ant-OpenLoop-vset800kV-SA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1004" y="3998628"/>
            <a:ext cx="3725336" cy="22352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6200948" y="1664478"/>
            <a:ext cx="1120436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6" dirty="0" smtClean="0"/>
              <a:t>ANT </a:t>
            </a:r>
            <a:r>
              <a:rPr sz="1406" dirty="0"/>
              <a:t>(1.9MV)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Electro-acoustic Instabilities &gt; 1MV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624246" y="1097280"/>
                <a:ext cx="7920000" cy="4906963"/>
              </a:xfrm>
            </p:spPr>
            <p:txBody>
              <a:bodyPr/>
              <a:lstStyle/>
              <a:p>
                <a:r>
                  <a:rPr lang="en-US" dirty="0" smtClean="0"/>
                  <a:t>At 1MV, the LFD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~400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Hz</m:t>
                    </m:r>
                  </m:oMath>
                </a14:m>
                <a:r>
                  <a:rPr lang="en-US" dirty="0" smtClean="0"/>
                  <a:t>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1/2</m:t>
                    </m:r>
                  </m:oMath>
                </a14:m>
                <a:r>
                  <a:rPr lang="en-US" dirty="0" smtClean="0"/>
                  <a:t> the cavity BW)</a:t>
                </a:r>
                <a:endParaRPr lang="en-GB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4246" y="1097280"/>
                <a:ext cx="7920000" cy="4906963"/>
              </a:xfrm>
              <a:blipFill>
                <a:blip r:embed="rId6"/>
                <a:stretch>
                  <a:fillRect l="-2462" t="-2236" r="-26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3788228" y="6488668"/>
            <a:ext cx="445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P. </a:t>
            </a:r>
            <a:r>
              <a:rPr lang="en-US" dirty="0" err="1" smtClean="0"/>
              <a:t>Baudrenghien</a:t>
            </a:r>
            <a:r>
              <a:rPr lang="en-US" dirty="0" smtClean="0"/>
              <a:t>, E. </a:t>
            </a:r>
            <a:r>
              <a:rPr lang="en-US" dirty="0" err="1" smtClean="0"/>
              <a:t>Yamakawa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5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12000" y="1015262"/>
            <a:ext cx="7920000" cy="4906963"/>
          </a:xfrm>
        </p:spPr>
        <p:txBody>
          <a:bodyPr/>
          <a:lstStyle/>
          <a:p>
            <a:r>
              <a:rPr lang="en-US" dirty="0" smtClean="0"/>
              <a:t>Cured by with tuning loop  or with feedback. following the cavity tune with slow voltage ramp &amp; tuning loop on. </a:t>
            </a:r>
          </a:p>
          <a:p>
            <a:r>
              <a:rPr lang="en-US" dirty="0" smtClean="0"/>
              <a:t>SEL was not implemented in the version used for SPS.  </a:t>
            </a:r>
          </a:p>
          <a:p>
            <a:endParaRPr lang="en-GB" dirty="0"/>
          </a:p>
        </p:txBody>
      </p:sp>
      <p:pic>
        <p:nvPicPr>
          <p:cNvPr id="178" name="detuned-stabledire tio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113" y="3583170"/>
            <a:ext cx="3361719" cy="201703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Electro-acoustic Instabilities &gt; 1MV</a:t>
            </a:r>
            <a:endParaRPr lang="en-GB" dirty="0"/>
          </a:p>
        </p:txBody>
      </p:sp>
      <p:pic>
        <p:nvPicPr>
          <p:cNvPr id="175" name="insablitysrt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91140" y="4093832"/>
            <a:ext cx="3361719" cy="2017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tune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08332" y="4591686"/>
            <a:ext cx="3569915" cy="214194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4571999" y="3744686"/>
            <a:ext cx="4224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Field Antenna Spectrum, manual tuning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5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68822" y="1267007"/>
            <a:ext cx="8229600" cy="487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Within its regulation BW (~10 kHz at present) the </a:t>
            </a:r>
            <a:r>
              <a:rPr lang="en-US" sz="2000" dirty="0" smtClean="0">
                <a:solidFill>
                  <a:schemeClr val="bg2"/>
                </a:solidFill>
              </a:rPr>
              <a:t>RF feedback regulates the cavity field as it should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8" name="Picture 7" descr="G:\Departments\AB\Groups\RF\Machines\SPS\LowLevel\CrabCavities\Commissioning\BA6\AntSpecNoFdbk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314" y="2468584"/>
            <a:ext cx="4205254" cy="3032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G:\Departments\AB\Groups\RF\Machines\SPS\LowLevel\CrabCavities\Commissioning\BA6\AntSpecFdbkON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0834" y="2468583"/>
            <a:ext cx="4236367" cy="30323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dirty="0" smtClean="0"/>
              <a:t>Electro-acoustic Instabilities &gt; 1MV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788228" y="6488668"/>
            <a:ext cx="445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P. </a:t>
            </a:r>
            <a:r>
              <a:rPr lang="en-US" dirty="0" err="1" smtClean="0"/>
              <a:t>Baudrenghien</a:t>
            </a:r>
            <a:r>
              <a:rPr lang="en-US" dirty="0" smtClean="0"/>
              <a:t>, E. </a:t>
            </a:r>
            <a:r>
              <a:rPr lang="en-US" dirty="0" err="1" smtClean="0"/>
              <a:t>Yamakawa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484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Modal Analysis of Bare Cavity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Measurements on bare cavities with 5 tri-axial accelerometers &amp; modal hammer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4" name="Picture 3" descr="G:\Departments\EN\Groups\MME\Sections and Activities\MechanicalMeasurement\Data\2017\EDMS_1771639\DATA\ANALYSIS\Frequency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68" y="2390083"/>
            <a:ext cx="4797932" cy="2988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368414"/>
            <a:ext cx="2760618" cy="1915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6448" y="2020751"/>
            <a:ext cx="318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 Transfer Functions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174137" y="6280768"/>
            <a:ext cx="634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L. </a:t>
            </a:r>
            <a:r>
              <a:rPr lang="en-US" dirty="0" err="1" smtClean="0"/>
              <a:t>Lacny</a:t>
            </a:r>
            <a:r>
              <a:rPr lang="en-US" dirty="0" smtClean="0"/>
              <a:t>, M. </a:t>
            </a:r>
            <a:r>
              <a:rPr lang="en-US" dirty="0" err="1" smtClean="0"/>
              <a:t>Guinchard</a:t>
            </a:r>
            <a:r>
              <a:rPr lang="en-US" dirty="0" smtClean="0"/>
              <a:t>, T. Jones, </a:t>
            </a:r>
            <a:r>
              <a:rPr lang="en-GB" dirty="0" smtClean="0"/>
              <a:t>EDMS 1771639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302973" y="2544688"/>
            <a:ext cx="1533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112, 132, 151 Hz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306648" y="2456315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298 Hz</a:t>
            </a:r>
            <a:endParaRPr lang="en-GB" sz="14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858297"/>
              </p:ext>
            </p:extLst>
          </p:nvPr>
        </p:nvGraphicFramePr>
        <p:xfrm>
          <a:off x="457200" y="4846320"/>
          <a:ext cx="2340610" cy="1173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0305">
                  <a:extLst>
                    <a:ext uri="{9D8B030D-6E8A-4147-A177-3AD203B41FA5}">
                      <a16:colId xmlns:a16="http://schemas.microsoft.com/office/drawing/2014/main" val="2028989504"/>
                    </a:ext>
                  </a:extLst>
                </a:gridCol>
                <a:gridCol w="1170305">
                  <a:extLst>
                    <a:ext uri="{9D8B030D-6E8A-4147-A177-3AD203B41FA5}">
                      <a16:colId xmlns:a16="http://schemas.microsoft.com/office/drawing/2014/main" val="429045568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FEM Frequency [Hz]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EMA Frequency [Hz]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223184842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39.9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40.8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2121251216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84.3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78.5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779751317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104.6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104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515032803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115.1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115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3300859758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136.5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135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4034828427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61914" y="4570680"/>
            <a:ext cx="2335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Calculated Frequencies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187595" y="2678384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210 </a:t>
            </a:r>
            <a:r>
              <a:rPr lang="en-US" sz="1400" dirty="0" smtClean="0"/>
              <a:t>Hz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93115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Dressed Cavity Modal Frequencies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0" y="1325065"/>
            <a:ext cx="2738266" cy="4006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02" y="1558834"/>
            <a:ext cx="2720398" cy="2029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49" y="4400855"/>
            <a:ext cx="5365744" cy="1862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20" y="1443866"/>
            <a:ext cx="3079908" cy="24131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43049" y="2586446"/>
            <a:ext cx="1916334" cy="1358537"/>
          </a:xfrm>
          <a:prstGeom prst="rect">
            <a:avLst/>
          </a:prstGeom>
          <a:noFill/>
          <a:ln w="3810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502050" y="1133013"/>
            <a:ext cx="2364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8.5 Hz, w/o Flexural Blades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36193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Vibrational </a:t>
            </a:r>
            <a:r>
              <a:rPr lang="en-US" dirty="0" err="1" smtClean="0"/>
              <a:t>Meas</a:t>
            </a:r>
            <a:r>
              <a:rPr lang="en-US" dirty="0" smtClean="0"/>
              <a:t> Setup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70263" y="1254033"/>
            <a:ext cx="4267880" cy="264704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3222171" y="4075610"/>
            <a:ext cx="5382577" cy="264073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762833"/>
              </p:ext>
            </p:extLst>
          </p:nvPr>
        </p:nvGraphicFramePr>
        <p:xfrm>
          <a:off x="5010150" y="2291284"/>
          <a:ext cx="3638777" cy="8422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1279">
                  <a:extLst>
                    <a:ext uri="{9D8B030D-6E8A-4147-A177-3AD203B41FA5}">
                      <a16:colId xmlns:a16="http://schemas.microsoft.com/office/drawing/2014/main" val="516450873"/>
                    </a:ext>
                  </a:extLst>
                </a:gridCol>
                <a:gridCol w="2117498">
                  <a:extLst>
                    <a:ext uri="{9D8B030D-6E8A-4147-A177-3AD203B41FA5}">
                      <a16:colId xmlns:a16="http://schemas.microsoft.com/office/drawing/2014/main" val="921057740"/>
                    </a:ext>
                  </a:extLst>
                </a:gridCol>
              </a:tblGrid>
              <a:tr h="171684"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Frequency </a:t>
                      </a:r>
                      <a:r>
                        <a:rPr lang="en-GB" sz="1100" dirty="0" smtClean="0">
                          <a:effectLst/>
                        </a:rPr>
                        <a:t>Hz</a:t>
                      </a:r>
                      <a:r>
                        <a:rPr lang="en-GB" sz="1100" dirty="0">
                          <a:effectLst/>
                        </a:rPr>
                        <a:t>]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Mode Shape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2119044477"/>
                  </a:ext>
                </a:extLst>
              </a:tr>
              <a:tr h="85842"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3.75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Rigid Body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536137001"/>
                  </a:ext>
                </a:extLst>
              </a:tr>
              <a:tr h="137005"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13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Pendulum (Left Module)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520454741"/>
                  </a:ext>
                </a:extLst>
              </a:tr>
              <a:tr h="137005"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15.25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Pendulum (Right Module)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1670341286"/>
                  </a:ext>
                </a:extLst>
              </a:tr>
              <a:tr h="85842"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33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indent="367030"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Rotation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419469407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37" y="5627625"/>
            <a:ext cx="312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Courtesy: L. </a:t>
            </a:r>
            <a:r>
              <a:rPr lang="en-US" sz="1400" dirty="0" err="1" smtClean="0"/>
              <a:t>Lacny</a:t>
            </a:r>
            <a:r>
              <a:rPr lang="en-US" sz="1400" dirty="0" smtClean="0"/>
              <a:t>, M. </a:t>
            </a:r>
            <a:r>
              <a:rPr lang="en-US" sz="1400" dirty="0" err="1" smtClean="0"/>
              <a:t>Guinchard</a:t>
            </a:r>
            <a:r>
              <a:rPr lang="en-US" sz="1400" dirty="0" smtClean="0"/>
              <a:t>, </a:t>
            </a:r>
            <a:r>
              <a:rPr lang="en-GB" sz="1400" dirty="0" smtClean="0"/>
              <a:t>EDMS 1771639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73335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Microphonics</a:t>
            </a:r>
            <a:r>
              <a:rPr lang="en-US" dirty="0" smtClean="0"/>
              <a:t> Measurement Setup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37595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RF FDBK </a:t>
            </a:r>
            <a:r>
              <a:rPr lang="en-GB" dirty="0" smtClean="0"/>
              <a:t>OFF</a:t>
            </a:r>
            <a:r>
              <a:rPr lang="en-GB" dirty="0"/>
              <a:t>: </a:t>
            </a:r>
            <a:r>
              <a:rPr lang="en-GB" dirty="0" err="1"/>
              <a:t>microphonics</a:t>
            </a:r>
            <a:r>
              <a:rPr lang="en-GB" dirty="0"/>
              <a:t> modes measured in the ANT</a:t>
            </a:r>
          </a:p>
          <a:p>
            <a:r>
              <a:rPr lang="en-GB" dirty="0"/>
              <a:t>RF FDBK </a:t>
            </a:r>
            <a:r>
              <a:rPr lang="en-GB" dirty="0" smtClean="0"/>
              <a:t>ON</a:t>
            </a:r>
            <a:r>
              <a:rPr lang="en-GB" dirty="0"/>
              <a:t>: </a:t>
            </a:r>
            <a:r>
              <a:rPr lang="en-GB" dirty="0" err="1"/>
              <a:t>microphonics</a:t>
            </a:r>
            <a:r>
              <a:rPr lang="en-GB" dirty="0"/>
              <a:t> modes measured in the </a:t>
            </a:r>
            <a:r>
              <a:rPr lang="en-GB" dirty="0" err="1" smtClean="0"/>
              <a:t>Ic,Fwd</a:t>
            </a:r>
            <a:endParaRPr lang="en-GB" dirty="0" smtClean="0"/>
          </a:p>
          <a:p>
            <a:r>
              <a:rPr lang="en-GB" dirty="0"/>
              <a:t>Sampling frequency: 97.7 </a:t>
            </a:r>
            <a:r>
              <a:rPr lang="en-GB" dirty="0" smtClean="0"/>
              <a:t>kHz, time </a:t>
            </a:r>
            <a:r>
              <a:rPr lang="en-GB" dirty="0"/>
              <a:t>window: 5.3 s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6" name="MicrophonicsMeasurementDiagram.pdf"/>
          <p:cNvPicPr/>
          <p:nvPr/>
        </p:nvPicPr>
        <p:blipFill rotWithShape="1">
          <a:blip r:embed="rId2">
            <a:extLst/>
          </a:blip>
          <a:srcRect t="13364" b="8255"/>
          <a:stretch/>
        </p:blipFill>
        <p:spPr>
          <a:xfrm>
            <a:off x="1140349" y="2534194"/>
            <a:ext cx="6330156" cy="37272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955177" y="6261462"/>
            <a:ext cx="263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E. </a:t>
            </a:r>
            <a:r>
              <a:rPr lang="en-US" dirty="0" err="1" smtClean="0"/>
              <a:t>Yamakawa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217215" y="5103223"/>
                <a:ext cx="2530565" cy="5468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𝐼𝑚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𝑐𝑜𝑛𝑗𝑢𝑔𝑎𝑡𝑒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𝑓𝑤𝑑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215" y="5103223"/>
                <a:ext cx="2530565" cy="546881"/>
              </a:xfrm>
              <a:prstGeom prst="rect">
                <a:avLst/>
              </a:prstGeom>
              <a:blipFill>
                <a:blip r:embed="rId3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5369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penLoop_crab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519" y="3709256"/>
            <a:ext cx="6288281" cy="314874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Microphonics</a:t>
            </a:r>
            <a:r>
              <a:rPr lang="en-US" dirty="0" smtClean="0"/>
              <a:t>, Feedback OFF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4" name="OpenLoop_crab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28195"/>
            <a:ext cx="6206174" cy="310763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4572000" y="164162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 1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241178" y="420957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 2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83177" y="5799907"/>
            <a:ext cx="263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E. </a:t>
            </a:r>
            <a:r>
              <a:rPr lang="en-US" dirty="0" err="1" smtClean="0"/>
              <a:t>Yamakawa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214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HL-LHC, Requirements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000" dirty="0" smtClean="0">
                    <a:latin typeface="Calibri" panose="020F0502020204030204" pitchFamily="34" charset="0"/>
                  </a:rPr>
                  <a:t>Voltage </a:t>
                </a:r>
                <a14:m>
                  <m:oMath xmlns:m="http://schemas.openxmlformats.org/officeDocument/2006/math">
                    <m:r>
                      <a:rPr lang="en-GB" sz="2000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dirty="0">
                        <a:latin typeface="Cambria Math"/>
                      </a:rPr>
                      <m:t>𝟑</m:t>
                    </m:r>
                    <m:r>
                      <a:rPr lang="en-US" sz="2000" b="1" i="1" dirty="0">
                        <a:latin typeface="Cambria Math"/>
                      </a:rPr>
                      <m:t>.</m:t>
                    </m:r>
                    <m:r>
                      <a:rPr lang="en-US" sz="2000" b="1" i="1" dirty="0">
                        <a:latin typeface="Cambria Math"/>
                      </a:rPr>
                      <m:t>𝟒</m:t>
                    </m:r>
                    <m:r>
                      <a:rPr lang="en-US" sz="2000" b="1" i="1" dirty="0">
                        <a:latin typeface="Cambria Math"/>
                      </a:rPr>
                      <m:t> </m:t>
                    </m:r>
                    <m:r>
                      <a:rPr lang="en-US" sz="2000" b="1" i="1" dirty="0">
                        <a:latin typeface="Cambria Math"/>
                      </a:rPr>
                      <m:t>𝐌𝐕</m:t>
                    </m:r>
                  </m:oMath>
                </a14:m>
                <a:r>
                  <a:rPr lang="en-US" sz="2000" b="1" dirty="0">
                    <a:latin typeface="Calibri" panose="020F0502020204030204" pitchFamily="34" charset="0"/>
                  </a:rPr>
                  <a:t> /cavity</a:t>
                </a:r>
                <a:r>
                  <a:rPr lang="en-US" sz="2000" dirty="0">
                    <a:latin typeface="Calibri" panose="020F0502020204030204" pitchFamily="34" charset="0"/>
                  </a:rPr>
                  <a:t> (2 cavities /beam /IP side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) – 16 total</a:t>
                </a:r>
                <a:endParaRPr lang="en-US" sz="20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000" dirty="0">
                    <a:latin typeface="Calibri" panose="020F0502020204030204" pitchFamily="34" charset="0"/>
                  </a:rPr>
                  <a:t>Frequency </a:t>
                </a:r>
                <a14:m>
                  <m:oMath xmlns:m="http://schemas.openxmlformats.org/officeDocument/2006/math">
                    <m:r>
                      <a:rPr lang="en-GB" sz="2000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latin typeface="Cambria Math"/>
                      </a:rPr>
                      <m:t>400.79 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/>
                      </a:rPr>
                      <m:t>MHz</m:t>
                    </m:r>
                  </m:oMath>
                </a14:m>
                <a:endParaRPr lang="en-US" sz="20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=5×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dirty="0">
                    <a:latin typeface="Calibri" panose="020F0502020204030204" pitchFamily="34" charset="0"/>
                  </a:rPr>
                  <a:t>RF power source </a:t>
                </a:r>
                <a14:m>
                  <m:oMath xmlns:m="http://schemas.openxmlformats.org/officeDocument/2006/math">
                    <m:r>
                      <a:rPr lang="en-GB" sz="2000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i="1" dirty="0">
                        <a:latin typeface="Cambria Math"/>
                      </a:rPr>
                      <m:t>0 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/>
                      </a:rPr>
                      <m:t>kW</m:t>
                    </m:r>
                    <m:r>
                      <a:rPr lang="en-GB" sz="2000" b="0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GB" sz="2000" b="0" i="0" dirty="0" smtClean="0">
                        <a:latin typeface="Cambria Math" panose="02040503050406030204" pitchFamily="18" charset="0"/>
                      </a:rPr>
                      <m:t>CW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(Peak </a:t>
                </a:r>
                <a14:m>
                  <m:oMath xmlns:m="http://schemas.openxmlformats.org/officeDocument/2006/math">
                    <m:r>
                      <a:rPr lang="en-GB" sz="2000" i="1" dirty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GB" sz="2000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 panose="02040503050406030204" pitchFamily="18" charset="0"/>
                      </a:rPr>
                      <m:t>kW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, 1</m:t>
                    </m:r>
                    <m:r>
                      <m:rPr>
                        <m:sty m:val="p"/>
                      </m:rPr>
                      <a:rPr lang="en-GB" sz="2000" b="0" i="0" dirty="0" smtClean="0">
                        <a:latin typeface="Cambria Math" panose="02040503050406030204" pitchFamily="18" charset="0"/>
                      </a:rPr>
                      <m:t>ms</m:t>
                    </m:r>
                    <m:r>
                      <a:rPr lang="en-US" sz="2000" i="1">
                        <a:latin typeface="Cambria Math"/>
                      </a:rPr>
                      <m:t>)</m:t>
                    </m:r>
                  </m:oMath>
                </a14:m>
                <a:endParaRPr lang="en-US" sz="20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000" dirty="0">
                    <a:latin typeface="Calibri" panose="020F0502020204030204" pitchFamily="34" charset="0"/>
                  </a:rPr>
                  <a:t>Cavity tuning </a:t>
                </a:r>
                <a14:m>
                  <m:oMath xmlns:m="http://schemas.openxmlformats.org/officeDocument/2006/math">
                    <m:r>
                      <a:rPr lang="en-GB" sz="20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/>
                      </a:rPr>
                      <m:t>±100 </m:t>
                    </m:r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kHz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 (LFD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3−8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kHz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000" dirty="0">
                    <a:latin typeface="Calibri" panose="020F0502020204030204" pitchFamily="34" charset="0"/>
                  </a:rPr>
                  <a:t>Operating temperature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= 2.0 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46" t="-1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stomShape 3"/>
          <p:cNvSpPr/>
          <p:nvPr/>
        </p:nvSpPr>
        <p:spPr>
          <a:xfrm>
            <a:off x="715815" y="3880411"/>
            <a:ext cx="365760" cy="201168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</p:sp>
      <p:sp>
        <p:nvSpPr>
          <p:cNvPr id="7" name="CustomShape 4"/>
          <p:cNvSpPr/>
          <p:nvPr/>
        </p:nvSpPr>
        <p:spPr>
          <a:xfrm>
            <a:off x="1183815" y="3880411"/>
            <a:ext cx="365760" cy="201168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</p:sp>
      <p:sp>
        <p:nvSpPr>
          <p:cNvPr id="8" name="CustomShape 5"/>
          <p:cNvSpPr/>
          <p:nvPr/>
        </p:nvSpPr>
        <p:spPr>
          <a:xfrm>
            <a:off x="1903815" y="3880411"/>
            <a:ext cx="1801440" cy="2011680"/>
          </a:xfrm>
          <a:prstGeom prst="rect">
            <a:avLst/>
          </a:prstGeom>
          <a:noFill/>
          <a:ln w="36720">
            <a:solidFill>
              <a:srgbClr val="3465A4"/>
            </a:solidFill>
            <a:round/>
          </a:ln>
          <a:effectLst/>
        </p:spPr>
      </p:sp>
      <p:sp>
        <p:nvSpPr>
          <p:cNvPr id="9" name="CustomShape 6"/>
          <p:cNvSpPr/>
          <p:nvPr/>
        </p:nvSpPr>
        <p:spPr>
          <a:xfrm>
            <a:off x="3868695" y="3880411"/>
            <a:ext cx="1505505" cy="2011680"/>
          </a:xfrm>
          <a:prstGeom prst="rect">
            <a:avLst/>
          </a:prstGeom>
          <a:noFill/>
          <a:ln w="36720">
            <a:solidFill>
              <a:srgbClr val="3465A4"/>
            </a:solidFill>
            <a:round/>
          </a:ln>
          <a:effectLst/>
        </p:spPr>
      </p:sp>
      <p:sp>
        <p:nvSpPr>
          <p:cNvPr id="10" name="CustomShape 7"/>
          <p:cNvSpPr/>
          <p:nvPr/>
        </p:nvSpPr>
        <p:spPr>
          <a:xfrm>
            <a:off x="6871815" y="3880411"/>
            <a:ext cx="2103840" cy="2011680"/>
          </a:xfrm>
          <a:prstGeom prst="rect">
            <a:avLst/>
          </a:prstGeom>
          <a:noFill/>
          <a:ln w="36720">
            <a:solidFill>
              <a:srgbClr val="3465A4"/>
            </a:solidFill>
            <a:round/>
          </a:ln>
          <a:effectLst/>
        </p:spPr>
      </p:sp>
      <p:sp>
        <p:nvSpPr>
          <p:cNvPr id="11" name="Line 8"/>
          <p:cNvSpPr/>
          <p:nvPr/>
        </p:nvSpPr>
        <p:spPr>
          <a:xfrm flipV="1">
            <a:off x="715815" y="4370731"/>
            <a:ext cx="1800720" cy="133200"/>
          </a:xfrm>
          <a:prstGeom prst="line">
            <a:avLst/>
          </a:prstGeom>
          <a:ln w="18360">
            <a:solidFill>
              <a:srgbClr val="000000"/>
            </a:solidFill>
            <a:custDash>
              <a:ds d="900000" sp="900000"/>
              <a:ds d="900000" sp="900000"/>
            </a:custDash>
            <a:round/>
          </a:ln>
        </p:spPr>
      </p:sp>
      <p:sp>
        <p:nvSpPr>
          <p:cNvPr id="12" name="Line 9"/>
          <p:cNvSpPr/>
          <p:nvPr/>
        </p:nvSpPr>
        <p:spPr>
          <a:xfrm>
            <a:off x="715815" y="5180011"/>
            <a:ext cx="1800720" cy="113760"/>
          </a:xfrm>
          <a:prstGeom prst="line">
            <a:avLst/>
          </a:prstGeom>
          <a:ln w="18360">
            <a:solidFill>
              <a:srgbClr val="000000"/>
            </a:solidFill>
            <a:custDash>
              <a:ds d="900000" sp="900000"/>
              <a:ds d="900000" sp="900000"/>
            </a:custDash>
            <a:round/>
          </a:ln>
        </p:spPr>
      </p:sp>
      <p:sp>
        <p:nvSpPr>
          <p:cNvPr id="13" name="CustomShape 10"/>
          <p:cNvSpPr/>
          <p:nvPr/>
        </p:nvSpPr>
        <p:spPr>
          <a:xfrm>
            <a:off x="2209095" y="4265611"/>
            <a:ext cx="914400" cy="118872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</p:spPr>
      </p:sp>
      <p:sp>
        <p:nvSpPr>
          <p:cNvPr id="14" name="CustomShape 11"/>
          <p:cNvSpPr/>
          <p:nvPr/>
        </p:nvSpPr>
        <p:spPr>
          <a:xfrm>
            <a:off x="3159495" y="4301611"/>
            <a:ext cx="163440" cy="254880"/>
          </a:xfrm>
          <a:prstGeom prst="rect">
            <a:avLst/>
          </a:prstGeom>
          <a:noFill/>
          <a:ln w="18360">
            <a:solidFill>
              <a:srgbClr val="3465A4"/>
            </a:solidFill>
            <a:round/>
          </a:ln>
          <a:effectLst/>
        </p:spPr>
      </p:sp>
      <p:sp>
        <p:nvSpPr>
          <p:cNvPr id="15" name="CustomShape 12"/>
          <p:cNvSpPr/>
          <p:nvPr/>
        </p:nvSpPr>
        <p:spPr>
          <a:xfrm>
            <a:off x="3375495" y="4301611"/>
            <a:ext cx="163440" cy="254880"/>
          </a:xfrm>
          <a:prstGeom prst="rect">
            <a:avLst/>
          </a:prstGeom>
          <a:noFill/>
          <a:ln w="18360">
            <a:solidFill>
              <a:srgbClr val="3465A4"/>
            </a:solidFill>
            <a:round/>
          </a:ln>
          <a:effectLst/>
        </p:spPr>
      </p:sp>
      <p:sp>
        <p:nvSpPr>
          <p:cNvPr id="16" name="CustomShape 13"/>
          <p:cNvSpPr/>
          <p:nvPr/>
        </p:nvSpPr>
        <p:spPr>
          <a:xfrm>
            <a:off x="3159495" y="5165611"/>
            <a:ext cx="163440" cy="254880"/>
          </a:xfrm>
          <a:prstGeom prst="rect">
            <a:avLst/>
          </a:prstGeom>
          <a:noFill/>
          <a:ln w="18360">
            <a:solidFill>
              <a:srgbClr val="3465A4"/>
            </a:solidFill>
            <a:round/>
          </a:ln>
          <a:effectLst/>
        </p:spPr>
      </p:sp>
      <p:sp>
        <p:nvSpPr>
          <p:cNvPr id="17" name="CustomShape 14"/>
          <p:cNvSpPr/>
          <p:nvPr/>
        </p:nvSpPr>
        <p:spPr>
          <a:xfrm>
            <a:off x="3375495" y="5165611"/>
            <a:ext cx="163440" cy="254880"/>
          </a:xfrm>
          <a:prstGeom prst="rect">
            <a:avLst/>
          </a:prstGeom>
          <a:noFill/>
          <a:ln w="18360">
            <a:solidFill>
              <a:srgbClr val="3465A4"/>
            </a:solidFill>
            <a:round/>
          </a:ln>
          <a:effectLst/>
        </p:spPr>
      </p:sp>
      <p:sp>
        <p:nvSpPr>
          <p:cNvPr id="18" name="CustomShape 25"/>
          <p:cNvSpPr/>
          <p:nvPr/>
        </p:nvSpPr>
        <p:spPr>
          <a:xfrm>
            <a:off x="7263495" y="4301611"/>
            <a:ext cx="163440" cy="254880"/>
          </a:xfrm>
          <a:prstGeom prst="rect">
            <a:avLst/>
          </a:prstGeom>
          <a:noFill/>
          <a:ln w="18360">
            <a:solidFill>
              <a:srgbClr val="3465A4"/>
            </a:solidFill>
            <a:round/>
          </a:ln>
          <a:effectLst/>
        </p:spPr>
      </p:sp>
      <p:sp>
        <p:nvSpPr>
          <p:cNvPr id="19" name="CustomShape 26"/>
          <p:cNvSpPr/>
          <p:nvPr/>
        </p:nvSpPr>
        <p:spPr>
          <a:xfrm>
            <a:off x="7479495" y="4301611"/>
            <a:ext cx="163440" cy="254880"/>
          </a:xfrm>
          <a:prstGeom prst="rect">
            <a:avLst/>
          </a:prstGeom>
          <a:noFill/>
          <a:ln w="18360">
            <a:solidFill>
              <a:srgbClr val="3465A4"/>
            </a:solidFill>
            <a:round/>
          </a:ln>
          <a:effectLst/>
        </p:spPr>
      </p:sp>
      <p:sp>
        <p:nvSpPr>
          <p:cNvPr id="20" name="CustomShape 27"/>
          <p:cNvSpPr/>
          <p:nvPr/>
        </p:nvSpPr>
        <p:spPr>
          <a:xfrm>
            <a:off x="7263495" y="5165611"/>
            <a:ext cx="163440" cy="254880"/>
          </a:xfrm>
          <a:prstGeom prst="rect">
            <a:avLst/>
          </a:prstGeom>
          <a:noFill/>
          <a:ln w="18360">
            <a:solidFill>
              <a:srgbClr val="3465A4"/>
            </a:solidFill>
            <a:round/>
          </a:ln>
          <a:effectLst/>
        </p:spPr>
      </p:sp>
      <p:sp>
        <p:nvSpPr>
          <p:cNvPr id="21" name="CustomShape 28"/>
          <p:cNvSpPr/>
          <p:nvPr/>
        </p:nvSpPr>
        <p:spPr>
          <a:xfrm>
            <a:off x="7479495" y="5165611"/>
            <a:ext cx="163440" cy="254880"/>
          </a:xfrm>
          <a:prstGeom prst="rect">
            <a:avLst/>
          </a:prstGeom>
          <a:noFill/>
          <a:ln w="18360">
            <a:solidFill>
              <a:srgbClr val="3465A4"/>
            </a:solidFill>
            <a:round/>
          </a:ln>
          <a:effectLst/>
        </p:spPr>
      </p:sp>
      <p:sp>
        <p:nvSpPr>
          <p:cNvPr id="22" name="CustomShape 29"/>
          <p:cNvSpPr/>
          <p:nvPr/>
        </p:nvSpPr>
        <p:spPr>
          <a:xfrm>
            <a:off x="7695495" y="4301611"/>
            <a:ext cx="163440" cy="254880"/>
          </a:xfrm>
          <a:prstGeom prst="rect">
            <a:avLst/>
          </a:prstGeom>
          <a:noFill/>
          <a:ln w="18360">
            <a:solidFill>
              <a:srgbClr val="3465A4"/>
            </a:solidFill>
            <a:round/>
          </a:ln>
          <a:effectLst/>
        </p:spPr>
      </p:sp>
      <p:sp>
        <p:nvSpPr>
          <p:cNvPr id="23" name="CustomShape 30"/>
          <p:cNvSpPr/>
          <p:nvPr/>
        </p:nvSpPr>
        <p:spPr>
          <a:xfrm>
            <a:off x="7695495" y="5165611"/>
            <a:ext cx="163440" cy="254880"/>
          </a:xfrm>
          <a:prstGeom prst="rect">
            <a:avLst/>
          </a:prstGeom>
          <a:noFill/>
          <a:ln w="18360">
            <a:solidFill>
              <a:srgbClr val="3465A4"/>
            </a:solidFill>
            <a:round/>
          </a:ln>
          <a:effectLst/>
        </p:spPr>
      </p:sp>
      <p:sp>
        <p:nvSpPr>
          <p:cNvPr id="24" name="CustomShape 31"/>
          <p:cNvSpPr/>
          <p:nvPr/>
        </p:nvSpPr>
        <p:spPr>
          <a:xfrm>
            <a:off x="8005095" y="4085611"/>
            <a:ext cx="914400" cy="685800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</p:spPr>
      </p:sp>
      <p:sp>
        <p:nvSpPr>
          <p:cNvPr id="25" name="CustomShape 32"/>
          <p:cNvSpPr/>
          <p:nvPr/>
        </p:nvSpPr>
        <p:spPr>
          <a:xfrm>
            <a:off x="8005095" y="4949971"/>
            <a:ext cx="914400" cy="685800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</p:spPr>
      </p:sp>
      <p:sp>
        <p:nvSpPr>
          <p:cNvPr id="26" name="TextShape 33"/>
          <p:cNvSpPr txBox="1"/>
          <p:nvPr/>
        </p:nvSpPr>
        <p:spPr>
          <a:xfrm>
            <a:off x="50091" y="4501294"/>
            <a:ext cx="646920" cy="6361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lIns="90000" tIns="45000" rIns="90000" bIns="45000" anchor="ctr"/>
          <a:lstStyle/>
          <a:p>
            <a:pPr algn="ctr" defTabSz="914400"/>
            <a:r>
              <a:rPr lang="en-US" sz="3000" b="1" dirty="0">
                <a:solidFill>
                  <a:srgbClr val="004A4A"/>
                </a:solidFill>
                <a:latin typeface="LMRoman10"/>
              </a:rPr>
              <a:t>IP</a:t>
            </a:r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Line 23"/>
          <p:cNvSpPr/>
          <p:nvPr/>
        </p:nvSpPr>
        <p:spPr>
          <a:xfrm>
            <a:off x="2253177" y="4405930"/>
            <a:ext cx="6858000" cy="0"/>
          </a:xfrm>
          <a:prstGeom prst="line">
            <a:avLst/>
          </a:prstGeom>
          <a:ln w="18360">
            <a:solidFill>
              <a:srgbClr val="000000"/>
            </a:solidFill>
            <a:custDash>
              <a:ds d="900000" sp="900000"/>
              <a:ds d="900000" sp="900000"/>
            </a:custDash>
            <a:round/>
          </a:ln>
        </p:spPr>
      </p:sp>
      <p:sp>
        <p:nvSpPr>
          <p:cNvPr id="28" name="Line 24"/>
          <p:cNvSpPr/>
          <p:nvPr/>
        </p:nvSpPr>
        <p:spPr>
          <a:xfrm>
            <a:off x="2253177" y="5305930"/>
            <a:ext cx="6858000" cy="0"/>
          </a:xfrm>
          <a:prstGeom prst="line">
            <a:avLst/>
          </a:prstGeom>
          <a:ln w="18360">
            <a:solidFill>
              <a:srgbClr val="000000"/>
            </a:solidFill>
            <a:custDash>
              <a:ds d="900000" sp="900000"/>
              <a:ds d="900000" sp="900000"/>
            </a:custDash>
            <a:round/>
          </a:ln>
        </p:spPr>
      </p:sp>
      <p:sp>
        <p:nvSpPr>
          <p:cNvPr id="29" name="TextBox 28"/>
          <p:cNvSpPr txBox="1"/>
          <p:nvPr/>
        </p:nvSpPr>
        <p:spPr>
          <a:xfrm>
            <a:off x="2542293" y="3536752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dirty="0">
                <a:solidFill>
                  <a:prstClr val="black"/>
                </a:solidFill>
                <a:latin typeface="Calibri"/>
              </a:rPr>
              <a:t>D2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99444" y="354533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dirty="0">
                <a:solidFill>
                  <a:prstClr val="black"/>
                </a:solidFill>
                <a:latin typeface="Calibri"/>
              </a:rPr>
              <a:t>Q4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727261" y="4405930"/>
            <a:ext cx="0" cy="9000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2" name="TextBox 31"/>
          <p:cNvSpPr txBox="1"/>
          <p:nvPr/>
        </p:nvSpPr>
        <p:spPr>
          <a:xfrm>
            <a:off x="2266058" y="46108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dirty="0">
                <a:solidFill>
                  <a:prstClr val="black"/>
                </a:solidFill>
                <a:latin typeface="Calibri"/>
              </a:rPr>
              <a:t>194 mm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963035" y="3952778"/>
            <a:ext cx="261842" cy="940047"/>
          </a:xfrm>
          <a:prstGeom prst="roundRect">
            <a:avLst/>
          </a:prstGeom>
          <a:solidFill>
            <a:srgbClr val="9BBB59">
              <a:lumMod val="7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262387" y="3950062"/>
            <a:ext cx="261842" cy="940047"/>
          </a:xfrm>
          <a:prstGeom prst="roundRect">
            <a:avLst/>
          </a:prstGeom>
          <a:solidFill>
            <a:srgbClr val="9BBB59">
              <a:lumMod val="7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681483" y="4834506"/>
            <a:ext cx="261842" cy="940047"/>
          </a:xfrm>
          <a:prstGeom prst="roundRect">
            <a:avLst/>
          </a:prstGeom>
          <a:solidFill>
            <a:srgbClr val="8064A2">
              <a:lumMod val="7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980835" y="4831790"/>
            <a:ext cx="261842" cy="940047"/>
          </a:xfrm>
          <a:prstGeom prst="roundRect">
            <a:avLst/>
          </a:prstGeom>
          <a:solidFill>
            <a:srgbClr val="8064A2">
              <a:lumMod val="7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97723" y="4112717"/>
            <a:ext cx="400110" cy="64056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914400"/>
            <a:r>
              <a:rPr lang="en-GB" sz="1400" dirty="0">
                <a:solidFill>
                  <a:prstClr val="black"/>
                </a:solidFill>
                <a:latin typeface="Calibri"/>
              </a:rPr>
              <a:t>Beam 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05275" y="4991713"/>
            <a:ext cx="400110" cy="64056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914400"/>
            <a:r>
              <a:rPr lang="en-GB" sz="1400" dirty="0">
                <a:solidFill>
                  <a:prstClr val="black"/>
                </a:solidFill>
                <a:latin typeface="Calibri"/>
              </a:rPr>
              <a:t>Beam 2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897723" y="5957403"/>
            <a:ext cx="1440000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diamond" w="med" len="med"/>
            <a:tailEnd type="diamond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3967629" y="5928217"/>
                <a:ext cx="12209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GB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GB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6.6</m:t>
                      </m:r>
                      <m:r>
                        <a:rPr lang="en-GB" dirty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dirty="0">
                          <a:solidFill>
                            <a:prstClr val="black"/>
                          </a:solidFill>
                          <a:latin typeface="Cambria Math"/>
                        </a:rPr>
                        <m:t>m</m:t>
                      </m:r>
                    </m:oMath>
                  </m:oMathPara>
                </a14:m>
                <a:endParaRPr lang="en-GB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629" y="5928217"/>
                <a:ext cx="1220912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/>
          <p:nvPr/>
        </p:nvCxnSpPr>
        <p:spPr>
          <a:xfrm>
            <a:off x="3984811" y="4958679"/>
            <a:ext cx="506762" cy="8542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diamond" w="med" len="med"/>
            <a:tailEnd type="diamond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2" name="TextBox 41"/>
          <p:cNvSpPr txBox="1"/>
          <p:nvPr/>
        </p:nvSpPr>
        <p:spPr>
          <a:xfrm>
            <a:off x="3897100" y="4887407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dirty="0">
                <a:solidFill>
                  <a:prstClr val="black"/>
                </a:solidFill>
                <a:latin typeface="Calibri"/>
              </a:rPr>
              <a:t>&lt;3 m</a:t>
            </a:r>
          </a:p>
        </p:txBody>
      </p:sp>
      <p:sp>
        <p:nvSpPr>
          <p:cNvPr id="43" name="CustomShape 6"/>
          <p:cNvSpPr/>
          <p:nvPr/>
        </p:nvSpPr>
        <p:spPr>
          <a:xfrm>
            <a:off x="5502162" y="3878263"/>
            <a:ext cx="1273380" cy="2011680"/>
          </a:xfrm>
          <a:prstGeom prst="rect">
            <a:avLst/>
          </a:prstGeom>
          <a:noFill/>
          <a:ln w="36720">
            <a:solidFill>
              <a:srgbClr val="3465A4"/>
            </a:solidFill>
            <a:prstDash val="dash"/>
            <a:round/>
          </a:ln>
          <a:effectLst/>
        </p:spPr>
      </p:sp>
      <p:sp>
        <p:nvSpPr>
          <p:cNvPr id="44" name="TextBox 43"/>
          <p:cNvSpPr txBox="1"/>
          <p:nvPr/>
        </p:nvSpPr>
        <p:spPr>
          <a:xfrm>
            <a:off x="5549532" y="3865158"/>
            <a:ext cx="1105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  <a:latin typeface="Calibri"/>
              </a:rPr>
              <a:t>(optional)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83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osedLoop_crab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171" y="3709256"/>
            <a:ext cx="6288281" cy="314874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Microphonics</a:t>
            </a:r>
            <a:r>
              <a:rPr lang="en-US" dirty="0" smtClean="0"/>
              <a:t>, Feedback 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4" name="ClosedLoop_crab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05272"/>
            <a:ext cx="6456614" cy="323303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4807131" y="114649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 1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241178" y="420957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 2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18011" y="5695405"/>
            <a:ext cx="263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E. </a:t>
            </a:r>
            <a:r>
              <a:rPr lang="en-US" dirty="0" err="1" smtClean="0"/>
              <a:t>Yamakawa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756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Microphonics</a:t>
            </a:r>
            <a:r>
              <a:rPr lang="en-US" dirty="0"/>
              <a:t> </a:t>
            </a:r>
            <a:r>
              <a:rPr lang="en-US" dirty="0" smtClean="0"/>
              <a:t>Frequencies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689346"/>
              </p:ext>
            </p:extLst>
          </p:nvPr>
        </p:nvGraphicFramePr>
        <p:xfrm>
          <a:off x="995178" y="1553758"/>
          <a:ext cx="6862355" cy="3591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5019">
                  <a:extLst>
                    <a:ext uri="{9D8B030D-6E8A-4147-A177-3AD203B41FA5}">
                      <a16:colId xmlns:a16="http://schemas.microsoft.com/office/drawing/2014/main" val="607693935"/>
                    </a:ext>
                  </a:extLst>
                </a:gridCol>
                <a:gridCol w="1558834">
                  <a:extLst>
                    <a:ext uri="{9D8B030D-6E8A-4147-A177-3AD203B41FA5}">
                      <a16:colId xmlns:a16="http://schemas.microsoft.com/office/drawing/2014/main" val="1017285398"/>
                    </a:ext>
                  </a:extLst>
                </a:gridCol>
                <a:gridCol w="1628502">
                  <a:extLst>
                    <a:ext uri="{9D8B030D-6E8A-4147-A177-3AD203B41FA5}">
                      <a16:colId xmlns:a16="http://schemas.microsoft.com/office/drawing/2014/main" val="1154345975"/>
                    </a:ext>
                  </a:extLst>
                </a:gridCol>
              </a:tblGrid>
              <a:tr h="32678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Cav 1 [Hz]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Cav 2 [Hz]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648850"/>
                  </a:ext>
                </a:extLst>
              </a:tr>
              <a:tr h="32678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Cryo</a:t>
                      </a:r>
                      <a:r>
                        <a:rPr lang="en-US" dirty="0" smtClean="0"/>
                        <a:t> Pumps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20-30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20-30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061222"/>
                  </a:ext>
                </a:extLst>
              </a:tr>
              <a:tr h="465723">
                <a:tc>
                  <a:txBody>
                    <a:bodyPr/>
                    <a:lstStyle/>
                    <a:p>
                      <a:r>
                        <a:rPr lang="en-US" dirty="0" smtClean="0"/>
                        <a:t>TX HV ripple + Tuner mode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49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160892"/>
                  </a:ext>
                </a:extLst>
              </a:tr>
              <a:tr h="326785">
                <a:tc>
                  <a:txBody>
                    <a:bodyPr/>
                    <a:lstStyle/>
                    <a:p>
                      <a:r>
                        <a:rPr lang="en-US" dirty="0" smtClean="0"/>
                        <a:t>Mech. mode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0840"/>
                  </a:ext>
                </a:extLst>
              </a:tr>
              <a:tr h="465723">
                <a:tc>
                  <a:txBody>
                    <a:bodyPr/>
                    <a:lstStyle/>
                    <a:p>
                      <a:r>
                        <a:rPr lang="en-US" dirty="0" smtClean="0"/>
                        <a:t>Harmonics</a:t>
                      </a:r>
                      <a:r>
                        <a:rPr lang="en-US" baseline="0" dirty="0" smtClean="0"/>
                        <a:t> of TX ripple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64359"/>
                  </a:ext>
                </a:extLst>
              </a:tr>
              <a:tr h="326785">
                <a:tc>
                  <a:txBody>
                    <a:bodyPr/>
                    <a:lstStyle/>
                    <a:p>
                      <a:r>
                        <a:rPr lang="en-US" dirty="0" smtClean="0"/>
                        <a:t>Not Identified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975891"/>
                  </a:ext>
                </a:extLst>
              </a:tr>
              <a:tr h="465723">
                <a:tc>
                  <a:txBody>
                    <a:bodyPr/>
                    <a:lstStyle/>
                    <a:p>
                      <a:r>
                        <a:rPr lang="en-US" dirty="0" smtClean="0"/>
                        <a:t>Harmonics</a:t>
                      </a:r>
                      <a:r>
                        <a:rPr lang="en-US" baseline="0" dirty="0" smtClean="0"/>
                        <a:t> of TX ripple 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343266"/>
                  </a:ext>
                </a:extLst>
              </a:tr>
              <a:tr h="326785">
                <a:tc>
                  <a:txBody>
                    <a:bodyPr/>
                    <a:lstStyle/>
                    <a:p>
                      <a:r>
                        <a:rPr lang="en-US" dirty="0" smtClean="0"/>
                        <a:t>Mechanical</a:t>
                      </a:r>
                      <a:r>
                        <a:rPr lang="en-US" baseline="0" dirty="0" smtClean="0"/>
                        <a:t> Mode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635619"/>
                  </a:ext>
                </a:extLst>
              </a:tr>
              <a:tr h="326785">
                <a:tc>
                  <a:txBody>
                    <a:bodyPr/>
                    <a:lstStyle/>
                    <a:p>
                      <a:r>
                        <a:rPr lang="en-US" dirty="0" smtClean="0"/>
                        <a:t>Not identified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294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65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165" y="3201875"/>
            <a:ext cx="7920000" cy="720000"/>
          </a:xfrm>
        </p:spPr>
        <p:txBody>
          <a:bodyPr/>
          <a:lstStyle/>
          <a:p>
            <a:r>
              <a:rPr lang="en-US" dirty="0" smtClean="0"/>
              <a:t>Questions/Comments 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048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&amp; Horizontal Crabbing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964799"/>
            <a:ext cx="7920000" cy="4906963"/>
          </a:xfrm>
        </p:spPr>
        <p:txBody>
          <a:bodyPr/>
          <a:lstStyle/>
          <a:p>
            <a:r>
              <a:rPr lang="en-GB" dirty="0" smtClean="0"/>
              <a:t>Two </a:t>
            </a:r>
            <a:r>
              <a:rPr lang="en-GB" u="sng" dirty="0" smtClean="0"/>
              <a:t>compact</a:t>
            </a:r>
            <a:r>
              <a:rPr lang="en-GB" dirty="0" smtClean="0"/>
              <a:t> designs to accommodate vertical (DQW) and horizontal (RFD)</a:t>
            </a:r>
            <a:endParaRPr lang="en-GB" dirty="0"/>
          </a:p>
          <a:p>
            <a:endParaRPr lang="en-GB" dirty="0"/>
          </a:p>
        </p:txBody>
      </p:sp>
      <p:pic>
        <p:nvPicPr>
          <p:cNvPr id="21" name="Picture 20" descr="G:\Services\MechanicalCAD\Catia\Leuxe\CRAB Cavities\3D views Perso\3D views BNL\CRAB Cavity Titanium - 104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333" y="1913303"/>
            <a:ext cx="3771786" cy="32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G:\Services\MechanicalCAD\Catia\Leuxe\CRAB Cavities\3D views Perso\ODU CAVITY 001 - 23-09-201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1906" y="2128106"/>
            <a:ext cx="4772094" cy="291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5352020"/>
            <a:ext cx="3323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Double Quarter Wave (DQW) cavity Vertical – Point </a:t>
            </a:r>
            <a:r>
              <a:rPr lang="en-GB" sz="1400" dirty="0"/>
              <a:t>1</a:t>
            </a:r>
            <a:r>
              <a:rPr lang="en-GB" sz="1400" dirty="0" smtClean="0"/>
              <a:t> (ATLAS)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819709" y="5361994"/>
            <a:ext cx="2419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RF Dipole cavity  (RFD)</a:t>
            </a:r>
          </a:p>
          <a:p>
            <a:r>
              <a:rPr lang="en-GB" sz="1400" dirty="0" smtClean="0"/>
              <a:t>Horizontal – Point </a:t>
            </a:r>
            <a:r>
              <a:rPr lang="en-GB" sz="1400" dirty="0"/>
              <a:t>5</a:t>
            </a:r>
            <a:r>
              <a:rPr lang="en-GB" sz="1400" dirty="0" smtClean="0"/>
              <a:t> (CMS)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603146" y="642967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EN-MME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76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:\Services\MechanicalCAD\Catia\Leuxe\CRAB Cavities\3D views Perso\3D views BNL\CRAB Cavity Titanium - 104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481" y="2875690"/>
            <a:ext cx="2644178" cy="227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60260" y="825894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Dressed </a:t>
            </a:r>
            <a:r>
              <a:rPr lang="en-GB" dirty="0" smtClean="0"/>
              <a:t>DQW cavity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16278" y="85673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Bare </a:t>
            </a:r>
            <a:r>
              <a:rPr lang="en-GB" dirty="0" smtClean="0"/>
              <a:t>DQW cavity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1210880"/>
            <a:ext cx="2950720" cy="51454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043" y="1205576"/>
            <a:ext cx="2883658" cy="5145470"/>
          </a:xfrm>
          <a:prstGeom prst="rect">
            <a:avLst/>
          </a:prstGeom>
        </p:spPr>
      </p:pic>
      <p:sp>
        <p:nvSpPr>
          <p:cNvPr id="16" name="Title 2"/>
          <p:cNvSpPr txBox="1">
            <a:spLocks/>
          </p:cNvSpPr>
          <p:nvPr/>
        </p:nvSpPr>
        <p:spPr>
          <a:xfrm>
            <a:off x="500350" y="0"/>
            <a:ext cx="8229600" cy="531427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457200"/>
            <a:r>
              <a:rPr lang="fr-CH" sz="2800" b="1" dirty="0" smtClean="0">
                <a:solidFill>
                  <a:schemeClr val="bg2"/>
                </a:solidFill>
              </a:rPr>
              <a:t>DQW </a:t>
            </a:r>
            <a:r>
              <a:rPr lang="fr-CH" sz="2800" b="1" dirty="0" err="1" smtClean="0">
                <a:solidFill>
                  <a:schemeClr val="bg2"/>
                </a:solidFill>
              </a:rPr>
              <a:t>Cavity</a:t>
            </a:r>
            <a:endParaRPr lang="en-GB" sz="2800" b="1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3146" y="642967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EN-MME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19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DQW cavity manufacturing sequence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1" t="3819" r="23820" b="7035"/>
          <a:stretch/>
        </p:blipFill>
        <p:spPr>
          <a:xfrm>
            <a:off x="179512" y="65130"/>
            <a:ext cx="8784976" cy="6748246"/>
          </a:xfr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603146" y="642967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EN-MME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775536" y="65130"/>
            <a:ext cx="2417744" cy="622847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56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DQW-SPS Installed &amp; Operational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2" b="7870"/>
          <a:stretch/>
        </p:blipFill>
        <p:spPr>
          <a:xfrm>
            <a:off x="691661" y="900000"/>
            <a:ext cx="7760677" cy="53647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0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Crabbing of SPS Proton Beam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1" y="4588824"/>
            <a:ext cx="2799718" cy="1427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91" y="4537026"/>
            <a:ext cx="2789556" cy="1427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719" y="4537026"/>
            <a:ext cx="2784474" cy="14481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2476" y="416769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</a:t>
            </a:r>
            <a:r>
              <a:rPr lang="en-US" dirty="0" err="1" smtClean="0"/>
              <a:t>Deg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03999" y="420428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 </a:t>
            </a:r>
            <a:r>
              <a:rPr lang="en-US" dirty="0" err="1" smtClean="0"/>
              <a:t>Deg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60232" y="4219492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180 </a:t>
            </a:r>
            <a:r>
              <a:rPr lang="en-US" dirty="0" err="1" smtClean="0"/>
              <a:t>Deg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085222" y="3811537"/>
            <a:ext cx="5693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RF phase scan w.r.t the beam phase with cavity 1</a:t>
            </a:r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50658" t="29421" b="25579"/>
          <a:stretch/>
        </p:blipFill>
        <p:spPr>
          <a:xfrm>
            <a:off x="556887" y="1454608"/>
            <a:ext cx="4375153" cy="2125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284623" y="1834367"/>
                <a:ext cx="36020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First injection – 12:55, May 23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dirty="0" smtClean="0"/>
                  <a:t>protons / bunch,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26 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623" y="1834367"/>
                <a:ext cx="3602076" cy="646331"/>
              </a:xfrm>
              <a:prstGeom prst="rect">
                <a:avLst/>
              </a:prstGeom>
              <a:blipFill>
                <a:blip r:embed="rId6"/>
                <a:stretch>
                  <a:fillRect l="-1523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2420671" y="2157533"/>
            <a:ext cx="2863952" cy="1924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73576" y="6499418"/>
            <a:ext cx="3437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Plots: L. Carver, T. </a:t>
            </a:r>
            <a:r>
              <a:rPr lang="en-US" dirty="0" err="1" smtClean="0"/>
              <a:t>Levens</a:t>
            </a:r>
            <a:r>
              <a:rPr lang="en-US" dirty="0" smtClean="0"/>
              <a:t> et 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7068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Items to Consider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Direct beam coupling with field probe</a:t>
                </a:r>
                <a:endParaRPr lang="en-US" dirty="0" smtClean="0"/>
              </a:p>
              <a:p>
                <a:r>
                  <a:rPr lang="en-US" dirty="0" smtClean="0"/>
                  <a:t>Cavity filling time</a:t>
                </a:r>
              </a:p>
              <a:p>
                <a:r>
                  <a:rPr lang="en-US" dirty="0" smtClean="0"/>
                  <a:t>LFD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300−800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Hz</m:t>
                    </m:r>
                    <m:r>
                      <a:rPr lang="en-US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M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Direct beam coupling for field regulation</a:t>
                </a:r>
                <a:endParaRPr lang="en-US" dirty="0" smtClean="0"/>
              </a:p>
              <a:p>
                <a:r>
                  <a:rPr lang="en-US" dirty="0" smtClean="0"/>
                  <a:t>3-point </a:t>
                </a:r>
                <a:r>
                  <a:rPr lang="en-US" dirty="0" smtClean="0"/>
                  <a:t>supporting system using FPC-outer tube as fixed point with 2-flexural blades to rigidify w/o putting stress on FPC during cool-down</a:t>
                </a:r>
              </a:p>
              <a:p>
                <a:endParaRPr lang="en-US" dirty="0" smtClean="0"/>
              </a:p>
              <a:p>
                <a:pPr lvl="1"/>
                <a:endParaRPr lang="en-US" dirty="0" smtClean="0"/>
              </a:p>
              <a:p>
                <a:pPr lvl="1"/>
                <a:endParaRPr lang="en-GB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462" t="-2236" r="-3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683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Beam Coupling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848" y="1032627"/>
            <a:ext cx="7920000" cy="158296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Due to the hybrid field ANT &amp; HOM coupler design, we see strong coupling to the beam passage on top of cavity field, regulation BW 10 kHz or more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743297"/>
            <a:ext cx="3973848" cy="2086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564" y="2676556"/>
            <a:ext cx="4527282" cy="19341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54463" y="266852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ANT1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577948" y="274176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ANT2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061871" y="365873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BPM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728209" y="423380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10 ns/div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440641" y="4902897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 bunches x 4 batches</a:t>
            </a:r>
            <a:endParaRPr lang="en-GB" dirty="0"/>
          </a:p>
        </p:txBody>
      </p:sp>
      <p:pic>
        <p:nvPicPr>
          <p:cNvPr id="14" name="Content Placeholder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46" y="5012822"/>
            <a:ext cx="2026158" cy="114574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F6C0297-06F9-5744-887E-7D0D1EA3A993}"/>
              </a:ext>
            </a:extLst>
          </p:cNvPr>
          <p:cNvGrpSpPr/>
          <p:nvPr/>
        </p:nvGrpSpPr>
        <p:grpSpPr>
          <a:xfrm>
            <a:off x="878182" y="3253457"/>
            <a:ext cx="2177143" cy="1489840"/>
            <a:chOff x="1512991" y="4393314"/>
            <a:chExt cx="2937985" cy="210181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38C0F55-91A2-9B49-9E09-6EA7C824E5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542" r="15006" b="11227"/>
            <a:stretch/>
          </p:blipFill>
          <p:spPr>
            <a:xfrm>
              <a:off x="1512991" y="4393314"/>
              <a:ext cx="2937985" cy="210181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EC8873B-EFAF-E64E-8A25-00D56B6A6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FFC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47663" y="5375631"/>
              <a:ext cx="917413" cy="713038"/>
            </a:xfrm>
            <a:prstGeom prst="rect">
              <a:avLst/>
            </a:prstGeom>
          </p:spPr>
        </p:pic>
      </p:grpSp>
      <p:sp>
        <p:nvSpPr>
          <p:cNvPr id="18" name="Oval 17"/>
          <p:cNvSpPr/>
          <p:nvPr/>
        </p:nvSpPr>
        <p:spPr>
          <a:xfrm>
            <a:off x="966204" y="3768658"/>
            <a:ext cx="1076042" cy="842013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8263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iLumi-Pres-Template-4-3-CSR2016.pptx" id="{37610B82-38C5-4A79-9AD6-9055ADFB9289}" vid="{B895EA73-40B8-4DB4-B376-5DB62EC8AB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F49B01D9AEA045814FF7F2BA4722C2" ma:contentTypeVersion="0" ma:contentTypeDescription="Create a new document." ma:contentTypeScope="" ma:versionID="656b29beff1e80359c4cbbd1d7ce3c0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0FE72E-F94C-478C-8C4F-0FD1994C88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C107F2-FDC8-4B15-8524-C116899E2B5C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099070D-394A-4C83-8C57-4D1BCC4E21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1831</TotalTime>
  <Words>760</Words>
  <Application>Microsoft Office PowerPoint</Application>
  <PresentationFormat>On-screen Show (4:3)</PresentationFormat>
  <Paragraphs>184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Cambria Math</vt:lpstr>
      <vt:lpstr>LMRoman10</vt:lpstr>
      <vt:lpstr>Times New Roman</vt:lpstr>
      <vt:lpstr>Wingdings</vt:lpstr>
      <vt:lpstr>Thème Office</vt:lpstr>
      <vt:lpstr>HL-LHC Crab Cavities </vt:lpstr>
      <vt:lpstr>HL-LHC, Requirements</vt:lpstr>
      <vt:lpstr>Vertical &amp; Horizontal Crabbing</vt:lpstr>
      <vt:lpstr>PowerPoint Presentation</vt:lpstr>
      <vt:lpstr>DQW cavity manufacturing sequence</vt:lpstr>
      <vt:lpstr>DQW-SPS Installed &amp; Operational</vt:lpstr>
      <vt:lpstr>Crabbing of SPS Proton Beam</vt:lpstr>
      <vt:lpstr>Some Items to Consider</vt:lpstr>
      <vt:lpstr>Direct Beam Coupling</vt:lpstr>
      <vt:lpstr>Direct Coupling to Beam</vt:lpstr>
      <vt:lpstr>Cavity Filling Time</vt:lpstr>
      <vt:lpstr>Electro-acoustic Instabilities &gt; 1MV</vt:lpstr>
      <vt:lpstr>Electro-acoustic Instabilities &gt; 1MV</vt:lpstr>
      <vt:lpstr>Electro-acoustic Instabilities &gt; 1MV</vt:lpstr>
      <vt:lpstr>Modal Analysis of Bare Cavity</vt:lpstr>
      <vt:lpstr>Dressed Cavity Modal Frequencies</vt:lpstr>
      <vt:lpstr>Module Vibrational Meas Setup</vt:lpstr>
      <vt:lpstr>Microphonics Measurement Setup</vt:lpstr>
      <vt:lpstr>Microphonics, Feedback OFF</vt:lpstr>
      <vt:lpstr>Microphonics, Feedback ON</vt:lpstr>
      <vt:lpstr>Microphonics Frequencies</vt:lpstr>
      <vt:lpstr>Questions/Comments ?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SPS-BA6 Installation</dc:title>
  <dc:creator>Rama Calaga</dc:creator>
  <cp:lastModifiedBy>Rama Calaga</cp:lastModifiedBy>
  <cp:revision>90</cp:revision>
  <dcterms:created xsi:type="dcterms:W3CDTF">2018-10-03T07:07:56Z</dcterms:created>
  <dcterms:modified xsi:type="dcterms:W3CDTF">2018-10-25T13:04:26Z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0x01010067F49B01D9AEA045814FF7F2BA4722C2</vt:lpwstr>
  </property>
</Properties>
</file>