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gif"/><Relationship Id="rId4" Type="http://schemas.openxmlformats.org/officeDocument/2006/relationships/hyperlink" Target="https://indico.bnl.gov/event/4460/" TargetMode="External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2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1.tif"/><Relationship Id="rId6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uperconducting radio-frequency virtual cavity for Hardware-In-the-Loop testing"/>
          <p:cNvSpPr txBox="1"/>
          <p:nvPr>
            <p:ph type="ctrTitle"/>
          </p:nvPr>
        </p:nvSpPr>
        <p:spPr>
          <a:xfrm>
            <a:off x="2158032" y="3585914"/>
            <a:ext cx="8688736" cy="1765549"/>
          </a:xfrm>
          <a:prstGeom prst="rect">
            <a:avLst/>
          </a:prstGeom>
        </p:spPr>
        <p:txBody>
          <a:bodyPr/>
          <a:lstStyle>
            <a:lvl1pPr defTabSz="333756">
              <a:defRPr b="1" sz="3504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Superconducting radio-frequency virtual cavity for Hardware-In-the-Loop testing</a:t>
            </a:r>
          </a:p>
        </p:txBody>
      </p:sp>
      <p:sp>
        <p:nvSpPr>
          <p:cNvPr id="120" name="J. Jugo1…"/>
          <p:cNvSpPr txBox="1"/>
          <p:nvPr>
            <p:ph type="subTitle" sz="quarter" idx="1"/>
          </p:nvPr>
        </p:nvSpPr>
        <p:spPr>
          <a:xfrm>
            <a:off x="1270000" y="4857750"/>
            <a:ext cx="10464800" cy="1130300"/>
          </a:xfrm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t>J. Jugo</a:t>
            </a:r>
            <a:r>
              <a:rPr baseline="31999"/>
              <a:t>1</a:t>
            </a:r>
          </a:p>
          <a:p>
            <a:pPr defTabSz="355600">
              <a:defRPr sz="1700">
                <a:solidFill>
                  <a:srgbClr val="454545"/>
                </a:solidFill>
              </a:defRPr>
            </a:pPr>
            <a:r>
              <a:t> P. Echevarria</a:t>
            </a:r>
            <a:r>
              <a:rPr baseline="31999"/>
              <a:t>2</a:t>
            </a:r>
            <a:r>
              <a:t>, E. Aldekoa</a:t>
            </a:r>
            <a:r>
              <a:rPr baseline="31999"/>
              <a:t>1</a:t>
            </a:r>
            <a:r>
              <a:t>,  J.  A. Neumann</a:t>
            </a:r>
            <a:r>
              <a:rPr baseline="31999"/>
              <a:t>2</a:t>
            </a:r>
            <a:r>
              <a:t>, A. Ushakov</a:t>
            </a:r>
            <a:r>
              <a:rPr baseline="31999"/>
              <a:t>2</a:t>
            </a:r>
            <a:r>
              <a:t>, J. Knobloch</a:t>
            </a:r>
            <a:r>
              <a:rPr baseline="31999"/>
              <a:t>2</a:t>
            </a:r>
            <a:r>
              <a:t>, I. Badillo</a:t>
            </a:r>
            <a:r>
              <a:rPr baseline="31999"/>
              <a:t>1</a:t>
            </a:r>
          </a:p>
          <a:p>
            <a:pPr lvl="4">
              <a:defRPr sz="1600"/>
            </a:pPr>
            <a:r>
              <a:t>(1) University of the Basque Country (UPV/EHU) , (2) Helmholtz Zenrtrum Berlin</a:t>
            </a:r>
          </a:p>
        </p:txBody>
      </p:sp>
      <p:sp>
        <p:nvSpPr>
          <p:cNvPr id="121" name="Science And Technology Faculty…"/>
          <p:cNvSpPr txBox="1"/>
          <p:nvPr/>
        </p:nvSpPr>
        <p:spPr>
          <a:xfrm>
            <a:off x="3325237" y="454914"/>
            <a:ext cx="2519522" cy="91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450215">
              <a:defRPr cap="all" sz="8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0" cap="none"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t>Science And Technology Faculty</a:t>
            </a:r>
          </a:p>
          <a:p>
            <a:pPr algn="r" defTabSz="450215">
              <a:tabLst>
                <a:tab pos="2794000" algn="ctr"/>
                <a:tab pos="5600700" algn="r"/>
              </a:tabLst>
              <a:defRPr b="0" cap="all" sz="8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LEIOA</a:t>
            </a:r>
          </a:p>
          <a:p>
            <a:pPr algn="r" defTabSz="450215">
              <a:defRPr b="0" sz="1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r" defTabSz="450215">
              <a:defRPr b="0" sz="1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r" defTabSz="450215">
              <a:defRPr b="0" sz="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GAUDEE Research group</a:t>
            </a:r>
          </a:p>
          <a:p>
            <a:pPr algn="r" defTabSz="450215">
              <a:defRPr b="0" sz="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Experimental Automatic Control</a:t>
            </a:r>
          </a:p>
        </p:txBody>
      </p:sp>
      <p:pic>
        <p:nvPicPr>
          <p:cNvPr id="122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991" y="416814"/>
            <a:ext cx="3686763" cy="986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ogo-hzb_228x96.gif" descr="logo-hzb_228x96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78596" y="168348"/>
            <a:ext cx="3524008" cy="148379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econd Topical Workshop on Microphonics, LLRF Workshop Series"/>
          <p:cNvSpPr txBox="1"/>
          <p:nvPr/>
        </p:nvSpPr>
        <p:spPr>
          <a:xfrm>
            <a:off x="2067793" y="6462477"/>
            <a:ext cx="9072414" cy="104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600"/>
              </a:lnSpc>
              <a:spcBef>
                <a:spcPts val="1600"/>
              </a:spcBef>
              <a:defRPr u="sng">
                <a:solidFill>
                  <a:srgbClr val="0000EE"/>
                </a:solidFill>
                <a:latin typeface="Times"/>
                <a:ea typeface="Times"/>
                <a:cs typeface="Times"/>
                <a:sym typeface="Times"/>
                <a:hlinkClick r:id="rId4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4" invalidUrl="" action="" tgtFrame="" tooltip="" history="1" highlightClick="0" endSnd="0"/>
              </a:rPr>
              <a:t>Second Topical Workshop on Microphonics, LLRF Workshop Series</a:t>
            </a:r>
            <a:endParaRPr u="none">
              <a:solidFill>
                <a:srgbClr val="000000"/>
              </a:solidFill>
            </a:endParaRPr>
          </a:p>
        </p:txBody>
      </p:sp>
      <p:sp>
        <p:nvSpPr>
          <p:cNvPr id="125" name="24-26 October 2018"/>
          <p:cNvSpPr txBox="1"/>
          <p:nvPr/>
        </p:nvSpPr>
        <p:spPr>
          <a:xfrm>
            <a:off x="5492278" y="5831902"/>
            <a:ext cx="222344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3800"/>
              </a:lnSpc>
              <a:defRPr b="0"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24-26 October 2018 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11229" y="7089440"/>
            <a:ext cx="3185542" cy="2340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221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222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Implementation details: GUI"/>
          <p:cNvSpPr txBox="1"/>
          <p:nvPr>
            <p:ph type="subTitle" sz="quarter" idx="1"/>
          </p:nvPr>
        </p:nvSpPr>
        <p:spPr>
          <a:xfrm>
            <a:off x="635000" y="1571625"/>
            <a:ext cx="9895824" cy="924964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457200" algn="l" defTabSz="914400">
              <a:lnSpc>
                <a:spcPct val="90000"/>
              </a:lnSpc>
              <a:spcBef>
                <a:spcPts val="50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Implementation details: GUI</a:t>
            </a:r>
          </a:p>
          <a:p>
            <a:pPr lvl="1"/>
            <a:r>
              <a:t>	</a:t>
            </a:r>
          </a:p>
        </p:txBody>
      </p:sp>
      <p:pic>
        <p:nvPicPr>
          <p:cNvPr id="226" name="Shape 283" descr="Shape 28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0550" y="2632175"/>
            <a:ext cx="8349269" cy="494540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85"/>
          <p:cNvSpPr/>
          <p:nvPr/>
        </p:nvSpPr>
        <p:spPr>
          <a:xfrm flipH="1">
            <a:off x="7143057" y="2613242"/>
            <a:ext cx="3236686" cy="1149914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lIns="45719" rIns="45719" anchor="ctr"/>
          <a:lstStyle/>
          <a:p>
            <a:pPr algn="l" defTabSz="914400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Shape 284"/>
          <p:cNvSpPr txBox="1"/>
          <p:nvPr/>
        </p:nvSpPr>
        <p:spPr>
          <a:xfrm>
            <a:off x="426067" y="2510299"/>
            <a:ext cx="3416001" cy="359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/>
          <a:p>
            <a:pPr marL="228600" indent="-228600" algn="l" defTabSz="914400">
              <a:spcBef>
                <a:spcPts val="1000"/>
              </a:spcBef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Host VI</a:t>
            </a:r>
            <a:endParaRPr sz="2800"/>
          </a:p>
          <a:p>
            <a:pPr marL="609584" indent="-457189" algn="l" defTabSz="914400">
              <a:spcBef>
                <a:spcPts val="1000"/>
              </a:spcBef>
              <a:buSzPct val="100000"/>
              <a:buFont typeface="Arial"/>
              <a:buChar char="•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Electric model parameters</a:t>
            </a:r>
            <a:endParaRPr sz="2800"/>
          </a:p>
          <a:p>
            <a:pPr marL="609584" indent="-457189" algn="l" defTabSz="914400">
              <a:spcBef>
                <a:spcPts val="1000"/>
              </a:spcBef>
              <a:buSzPct val="100000"/>
              <a:buFont typeface="Arial"/>
              <a:buChar char="•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Mechanical model parameters</a:t>
            </a:r>
            <a:endParaRPr sz="2800"/>
          </a:p>
          <a:p>
            <a:pPr marL="609584" indent="-457189" algn="l" defTabSz="914400">
              <a:spcBef>
                <a:spcPts val="1000"/>
              </a:spcBef>
              <a:buSzPct val="100000"/>
              <a:buFont typeface="Arial"/>
              <a:buChar char="•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Non linear effects</a:t>
            </a:r>
            <a:endParaRPr sz="2800"/>
          </a:p>
          <a:p>
            <a:pPr lvl="1" marL="1219169" indent="-457189" algn="l" defTabSz="914400">
              <a:spcBef>
                <a:spcPts val="500"/>
              </a:spcBef>
              <a:buSzPct val="100000"/>
              <a:buFont typeface="Arial"/>
              <a:buChar char="•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Q slope</a:t>
            </a:r>
          </a:p>
          <a:p>
            <a:pPr lvl="1" marL="1219169" indent="-457189" algn="l" defTabSz="914400">
              <a:spcBef>
                <a:spcPts val="500"/>
              </a:spcBef>
              <a:buSzPct val="100000"/>
              <a:buFont typeface="Arial"/>
              <a:buChar char="•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Quench</a:t>
            </a:r>
          </a:p>
        </p:txBody>
      </p:sp>
      <p:pic>
        <p:nvPicPr>
          <p:cNvPr id="229" name="Shape 259" descr="Shape 25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3229" y="6134898"/>
            <a:ext cx="3561676" cy="2084676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232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233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Individual functionalities…"/>
          <p:cNvSpPr txBox="1"/>
          <p:nvPr>
            <p:ph type="subTitle" sz="quarter" idx="1"/>
          </p:nvPr>
        </p:nvSpPr>
        <p:spPr>
          <a:xfrm>
            <a:off x="3252692" y="1825625"/>
            <a:ext cx="4660439" cy="2927350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2044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584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166878" indent="-166878" algn="l" defTabSz="667512">
              <a:lnSpc>
                <a:spcPct val="90000"/>
              </a:lnSpc>
              <a:spcBef>
                <a:spcPts val="700"/>
              </a:spcBef>
              <a:buSzPct val="100000"/>
              <a:buChar char="➢"/>
              <a:defRPr sz="2044">
                <a:latin typeface="Calibri"/>
                <a:ea typeface="Calibri"/>
                <a:cs typeface="Calibri"/>
                <a:sym typeface="Calibri"/>
              </a:defRPr>
            </a:pPr>
            <a:r>
              <a:t>Individual functionalities</a:t>
            </a:r>
          </a:p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292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Electric model</a:t>
            </a: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Mechanic model</a:t>
            </a: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Microphonics</a:t>
            </a: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Lorenz Force Detuning</a:t>
            </a:r>
          </a:p>
          <a:p>
            <a:pPr lvl="1" indent="333756" algn="l" defTabSz="667512">
              <a:lnSpc>
                <a:spcPct val="90000"/>
              </a:lnSpc>
              <a:spcBef>
                <a:spcPts val="300"/>
              </a:spcBef>
              <a:buFont typeface="Arial"/>
              <a:defRPr sz="438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166878" indent="-166878" algn="l" defTabSz="667512">
              <a:lnSpc>
                <a:spcPct val="90000"/>
              </a:lnSpc>
              <a:spcBef>
                <a:spcPts val="700"/>
              </a:spcBef>
              <a:buSzPct val="100000"/>
              <a:buChar char="➢"/>
              <a:defRPr sz="2044">
                <a:latin typeface="Calibri"/>
                <a:ea typeface="Calibri"/>
                <a:cs typeface="Calibri"/>
                <a:sym typeface="Calibri"/>
              </a:defRPr>
            </a:pPr>
            <a:r>
              <a:t> Full model</a:t>
            </a:r>
          </a:p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438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37" name="Imagen 20" descr="Imagen 2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47776" y="4915239"/>
            <a:ext cx="6293248" cy="4022213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Marcador de contenido 2"/>
          <p:cNvSpPr txBox="1"/>
          <p:nvPr/>
        </p:nvSpPr>
        <p:spPr>
          <a:xfrm>
            <a:off x="325111" y="1740958"/>
            <a:ext cx="10515601" cy="636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914400">
              <a:lnSpc>
                <a:spcPct val="90000"/>
              </a:lnSpc>
              <a:spcBef>
                <a:spcPts val="1000"/>
              </a:spcBef>
              <a:defRPr b="0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Extensive simulation tests</a:t>
            </a:r>
          </a:p>
        </p:txBody>
      </p:sp>
      <p:pic>
        <p:nvPicPr>
          <p:cNvPr id="239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55501" y="2329032"/>
            <a:ext cx="503675" cy="466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55501" y="4001907"/>
            <a:ext cx="503675" cy="46672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est of TESLA (9 cells) cavity voltage with different"/>
          <p:cNvSpPr txBox="1"/>
          <p:nvPr/>
        </p:nvSpPr>
        <p:spPr>
          <a:xfrm>
            <a:off x="245281" y="4712027"/>
            <a:ext cx="5656238" cy="38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900"/>
            </a:lvl1pPr>
          </a:lstStyle>
          <a:p>
            <a:pPr/>
            <a:r>
              <a:t>Test of TESLA (9 cells) cavity voltage with different  </a:t>
            </a:r>
          </a:p>
        </p:txBody>
      </p:sp>
      <p:sp>
        <p:nvSpPr>
          <p:cNvPr id="242" name="Equation"/>
          <p:cNvSpPr txBox="1"/>
          <p:nvPr/>
        </p:nvSpPr>
        <p:spPr>
          <a:xfrm>
            <a:off x="5909817" y="4783478"/>
            <a:ext cx="169165" cy="26944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</m:oMath>
              </m:oMathPara>
            </a14:m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245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246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Individual functionalities…"/>
          <p:cNvSpPr txBox="1"/>
          <p:nvPr>
            <p:ph type="subTitle" sz="quarter" idx="1"/>
          </p:nvPr>
        </p:nvSpPr>
        <p:spPr>
          <a:xfrm>
            <a:off x="3252692" y="1825625"/>
            <a:ext cx="4660439" cy="2927350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2044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584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166878" indent="-166878" algn="l" defTabSz="667512">
              <a:lnSpc>
                <a:spcPct val="90000"/>
              </a:lnSpc>
              <a:spcBef>
                <a:spcPts val="700"/>
              </a:spcBef>
              <a:buSzPct val="100000"/>
              <a:buChar char="➢"/>
              <a:defRPr sz="2044">
                <a:latin typeface="Calibri"/>
                <a:ea typeface="Calibri"/>
                <a:cs typeface="Calibri"/>
                <a:sym typeface="Calibri"/>
              </a:defRPr>
            </a:pPr>
            <a:r>
              <a:t>Individual functionalities</a:t>
            </a:r>
          </a:p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292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Electric model</a:t>
            </a: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Mechanic model</a:t>
            </a: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Microphonics</a:t>
            </a: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Lorenz Force Detuning</a:t>
            </a:r>
          </a:p>
          <a:p>
            <a:pPr lvl="1" indent="333756" algn="l" defTabSz="667512">
              <a:lnSpc>
                <a:spcPct val="90000"/>
              </a:lnSpc>
              <a:spcBef>
                <a:spcPts val="300"/>
              </a:spcBef>
              <a:buFont typeface="Arial"/>
              <a:defRPr sz="438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166878" indent="-166878" algn="l" defTabSz="667512">
              <a:lnSpc>
                <a:spcPct val="90000"/>
              </a:lnSpc>
              <a:spcBef>
                <a:spcPts val="700"/>
              </a:spcBef>
              <a:buSzPct val="100000"/>
              <a:buChar char="➢"/>
              <a:defRPr sz="2044">
                <a:latin typeface="Calibri"/>
                <a:ea typeface="Calibri"/>
                <a:cs typeface="Calibri"/>
                <a:sym typeface="Calibri"/>
              </a:defRPr>
            </a:pPr>
            <a:r>
              <a:t> Full model</a:t>
            </a:r>
          </a:p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438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0" name="Test of TESLA (9 cells) cavity:…"/>
          <p:cNvSpPr txBox="1"/>
          <p:nvPr/>
        </p:nvSpPr>
        <p:spPr>
          <a:xfrm>
            <a:off x="252006" y="5531918"/>
            <a:ext cx="5404257" cy="679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1900"/>
            </a:pPr>
            <a:r>
              <a:t>Test of TESLA (9 cells) cavity:  </a:t>
            </a:r>
          </a:p>
          <a:p>
            <a:pPr lvl="2" algn="l">
              <a:defRPr b="0" sz="1900"/>
            </a:pPr>
            <a:r>
              <a:t>Amplitude and phase  with different detuning</a:t>
            </a:r>
          </a:p>
        </p:txBody>
      </p:sp>
      <p:pic>
        <p:nvPicPr>
          <p:cNvPr id="251" name="Imagen 21" descr="Imagen 21"/>
          <p:cNvPicPr>
            <a:picLocks noChangeAspect="1"/>
          </p:cNvPicPr>
          <p:nvPr/>
        </p:nvPicPr>
        <p:blipFill>
          <a:blip r:embed="rId5">
            <a:extLst/>
          </a:blip>
          <a:srcRect l="6773" t="4672" r="7531" b="0"/>
          <a:stretch>
            <a:fillRect/>
          </a:stretch>
        </p:blipFill>
        <p:spPr>
          <a:xfrm>
            <a:off x="6113462" y="5050682"/>
            <a:ext cx="6293440" cy="3477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Shape 244" descr="Shape 24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7976" y="6821768"/>
            <a:ext cx="2562001" cy="640508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Elipse 26"/>
          <p:cNvSpPr/>
          <p:nvPr/>
        </p:nvSpPr>
        <p:spPr>
          <a:xfrm>
            <a:off x="3165488" y="6798323"/>
            <a:ext cx="551545" cy="320255"/>
          </a:xfrm>
          <a:prstGeom prst="ellipse">
            <a:avLst/>
          </a:prstGeom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defTabSz="914400">
              <a:defRPr b="0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Elipse 26"/>
          <p:cNvSpPr/>
          <p:nvPr/>
        </p:nvSpPr>
        <p:spPr>
          <a:xfrm>
            <a:off x="2225688" y="7115823"/>
            <a:ext cx="551545" cy="320255"/>
          </a:xfrm>
          <a:prstGeom prst="ellipse">
            <a:avLst/>
          </a:prstGeom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defTabSz="914400">
              <a:defRPr b="0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Marcador de contenido 2"/>
          <p:cNvSpPr txBox="1"/>
          <p:nvPr/>
        </p:nvSpPr>
        <p:spPr>
          <a:xfrm>
            <a:off x="325111" y="1740958"/>
            <a:ext cx="10515601" cy="636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914400">
              <a:lnSpc>
                <a:spcPct val="90000"/>
              </a:lnSpc>
              <a:spcBef>
                <a:spcPts val="1000"/>
              </a:spcBef>
              <a:defRPr b="0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Extensive simulation tests</a:t>
            </a:r>
          </a:p>
        </p:txBody>
      </p:sp>
      <p:pic>
        <p:nvPicPr>
          <p:cNvPr id="256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55501" y="2329032"/>
            <a:ext cx="503675" cy="466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55501" y="4001907"/>
            <a:ext cx="503675" cy="466726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Results from Eukeni Aldekoa’s Master Degree"/>
          <p:cNvSpPr txBox="1"/>
          <p:nvPr/>
        </p:nvSpPr>
        <p:spPr>
          <a:xfrm>
            <a:off x="7825288" y="8709850"/>
            <a:ext cx="3219451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/>
            </a:lvl1pPr>
          </a:lstStyle>
          <a:p>
            <a:pPr/>
            <a:r>
              <a:t>Results from Eukeni Aldekoa’s Master Degree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4"/>
      <p:bldP build="whole" bldLvl="1" animBg="1" rev="0" advAuto="0" spid="253" grpId="3"/>
      <p:bldP build="whole" bldLvl="1" animBg="1" rev="0" advAuto="0" spid="252" grpId="2"/>
      <p:bldP build="whole" bldLvl="1" animBg="1" rev="0" advAuto="0" spid="2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261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262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Individual functionalities…"/>
          <p:cNvSpPr txBox="1"/>
          <p:nvPr>
            <p:ph type="subTitle" sz="quarter" idx="1"/>
          </p:nvPr>
        </p:nvSpPr>
        <p:spPr>
          <a:xfrm>
            <a:off x="3252692" y="1825625"/>
            <a:ext cx="4660439" cy="2927350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2044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584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166878" indent="-166878" algn="l" defTabSz="667512">
              <a:lnSpc>
                <a:spcPct val="90000"/>
              </a:lnSpc>
              <a:spcBef>
                <a:spcPts val="700"/>
              </a:spcBef>
              <a:buSzPct val="100000"/>
              <a:buChar char="➢"/>
              <a:defRPr sz="2044">
                <a:latin typeface="Calibri"/>
                <a:ea typeface="Calibri"/>
                <a:cs typeface="Calibri"/>
                <a:sym typeface="Calibri"/>
              </a:defRPr>
            </a:pPr>
            <a:r>
              <a:t>Individual functionalities</a:t>
            </a:r>
          </a:p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292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Electric model</a:t>
            </a: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Mechanic model</a:t>
            </a: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Microphonics</a:t>
            </a:r>
          </a:p>
          <a:p>
            <a:pPr lvl="1" marL="500634" indent="-166878" algn="l" defTabSz="667512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752">
                <a:latin typeface="Calibri"/>
                <a:ea typeface="Calibri"/>
                <a:cs typeface="Calibri"/>
                <a:sym typeface="Calibri"/>
              </a:defRPr>
            </a:pPr>
            <a:r>
              <a:t>Lorenz Force Detuning</a:t>
            </a:r>
          </a:p>
          <a:p>
            <a:pPr lvl="1" indent="333756" algn="l" defTabSz="667512">
              <a:lnSpc>
                <a:spcPct val="90000"/>
              </a:lnSpc>
              <a:spcBef>
                <a:spcPts val="300"/>
              </a:spcBef>
              <a:buFont typeface="Arial"/>
              <a:defRPr sz="438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166878" indent="-166878" algn="l" defTabSz="667512">
              <a:lnSpc>
                <a:spcPct val="90000"/>
              </a:lnSpc>
              <a:spcBef>
                <a:spcPts val="700"/>
              </a:spcBef>
              <a:buSzPct val="100000"/>
              <a:buChar char="➢"/>
              <a:defRPr sz="2044">
                <a:latin typeface="Calibri"/>
                <a:ea typeface="Calibri"/>
                <a:cs typeface="Calibri"/>
                <a:sym typeface="Calibri"/>
              </a:defRPr>
            </a:pPr>
            <a:r>
              <a:t> Full model</a:t>
            </a:r>
          </a:p>
          <a:p>
            <a:pPr algn="l" defTabSz="667512">
              <a:lnSpc>
                <a:spcPct val="90000"/>
              </a:lnSpc>
              <a:spcBef>
                <a:spcPts val="700"/>
              </a:spcBef>
              <a:buFont typeface="Arial"/>
              <a:defRPr sz="438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6" name="Test of TESLA (9 cells) cavity:"/>
          <p:cNvSpPr txBox="1"/>
          <p:nvPr/>
        </p:nvSpPr>
        <p:spPr>
          <a:xfrm>
            <a:off x="201206" y="4515258"/>
            <a:ext cx="3474886" cy="67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900"/>
            </a:lvl1pPr>
          </a:lstStyle>
          <a:p>
            <a:pPr/>
            <a:r>
              <a:t>Test of TESLA (9 cells) cavity:  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64715" y="5086645"/>
            <a:ext cx="8982911" cy="368444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Detuning effect observed in the oscilloscope"/>
          <p:cNvSpPr txBox="1"/>
          <p:nvPr/>
        </p:nvSpPr>
        <p:spPr>
          <a:xfrm>
            <a:off x="3820782" y="4683328"/>
            <a:ext cx="5363236" cy="38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 algn="l">
              <a:defRPr b="0" sz="1900"/>
            </a:pPr>
            <a:r>
              <a:t>Detuning effect observed in the oscilloscope</a:t>
            </a:r>
          </a:p>
        </p:txBody>
      </p:sp>
      <p:sp>
        <p:nvSpPr>
          <p:cNvPr id="269" name="Marcador de contenido 2"/>
          <p:cNvSpPr txBox="1"/>
          <p:nvPr/>
        </p:nvSpPr>
        <p:spPr>
          <a:xfrm>
            <a:off x="325111" y="1740958"/>
            <a:ext cx="10515601" cy="636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914400">
              <a:lnSpc>
                <a:spcPct val="90000"/>
              </a:lnSpc>
              <a:spcBef>
                <a:spcPts val="1000"/>
              </a:spcBef>
              <a:defRPr b="0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Extensive simulation tests</a:t>
            </a:r>
          </a:p>
        </p:txBody>
      </p:sp>
      <p:pic>
        <p:nvPicPr>
          <p:cNvPr id="270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55501" y="2329032"/>
            <a:ext cx="503675" cy="466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55501" y="4001907"/>
            <a:ext cx="503675" cy="46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274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275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Shape 283" descr="Shape 28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44850" y="1895575"/>
            <a:ext cx="8349269" cy="4945402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84"/>
          <p:cNvSpPr txBox="1"/>
          <p:nvPr/>
        </p:nvSpPr>
        <p:spPr>
          <a:xfrm>
            <a:off x="121266" y="1585112"/>
            <a:ext cx="3416002" cy="481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/>
          <a:p>
            <a:pPr marL="228600" indent="-228600" algn="l" defTabSz="914400">
              <a:spcBef>
                <a:spcPts val="1000"/>
              </a:spcBef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Host VI</a:t>
            </a:r>
            <a:endParaRPr sz="2800"/>
          </a:p>
          <a:p>
            <a:pPr marL="609584" indent="-457189" algn="l" defTabSz="914400">
              <a:spcBef>
                <a:spcPts val="1000"/>
              </a:spcBef>
              <a:buSzPct val="100000"/>
              <a:buFont typeface="Arial"/>
              <a:buChar char="•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Modelo eléctrico</a:t>
            </a:r>
            <a:endParaRPr sz="2800"/>
          </a:p>
          <a:p>
            <a:pPr marL="609584" indent="-457189" algn="l" defTabSz="914400">
              <a:spcBef>
                <a:spcPts val="1000"/>
              </a:spcBef>
              <a:buSzPct val="100000"/>
              <a:buFont typeface="Arial"/>
              <a:buChar char="•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Modelo mecánico</a:t>
            </a:r>
            <a:endParaRPr sz="2800"/>
          </a:p>
          <a:p>
            <a:pPr marL="609584" indent="-457189" algn="l" defTabSz="914400">
              <a:spcBef>
                <a:spcPts val="1000"/>
              </a:spcBef>
              <a:buSzPct val="100000"/>
              <a:buFont typeface="Arial"/>
              <a:buChar char="•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Efectos no-ideales</a:t>
            </a:r>
            <a:endParaRPr sz="2800"/>
          </a:p>
          <a:p>
            <a:pPr lvl="1" marL="1219169" indent="-457189" algn="l" defTabSz="914400">
              <a:spcBef>
                <a:spcPts val="500"/>
              </a:spcBef>
              <a:buSzPct val="100000"/>
              <a:buFont typeface="Arial"/>
              <a:buChar char="•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Q slope</a:t>
            </a:r>
          </a:p>
          <a:p>
            <a:pPr lvl="1" marL="1219169" indent="-457189" algn="l" defTabSz="914400">
              <a:spcBef>
                <a:spcPts val="500"/>
              </a:spcBef>
              <a:buSzPct val="100000"/>
              <a:buFont typeface="Arial"/>
              <a:buChar char="•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Quench</a:t>
            </a:r>
          </a:p>
          <a:p>
            <a:pPr marL="228600" indent="-228600" algn="l" defTabSz="914400">
              <a:spcBef>
                <a:spcPts val="1000"/>
              </a:spcBef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28600" indent="-228600" algn="l" defTabSz="914400">
              <a:spcBef>
                <a:spcPts val="1000"/>
              </a:spcBef>
              <a:defRPr b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28600" indent="-228600" algn="l" defTabSz="914400">
              <a:spcBef>
                <a:spcPts val="1000"/>
              </a:spcBef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0" name="Shape 285"/>
          <p:cNvSpPr/>
          <p:nvPr/>
        </p:nvSpPr>
        <p:spPr>
          <a:xfrm flipH="1">
            <a:off x="7257357" y="1876642"/>
            <a:ext cx="3236686" cy="1149914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lIns="45719" rIns="45719" anchor="ctr"/>
          <a:lstStyle/>
          <a:p>
            <a:pPr algn="l" defTabSz="914400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81" name="Shape 259" descr="Shape 25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9729" y="5037665"/>
            <a:ext cx="3561676" cy="2084676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282" name="Shape 243" descr="Shape 24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54371" y="7666530"/>
            <a:ext cx="2672749" cy="593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Shape 244" descr="Shape 24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99545" y="7451380"/>
            <a:ext cx="2562001" cy="640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Shape 287" descr="Shape 28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80520" y="7147534"/>
            <a:ext cx="2314761" cy="71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Shape 288" descr="Shape 288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638934" y="8165493"/>
            <a:ext cx="1597934" cy="631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clickEffect" presetID="9" grpId="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23" dur="indefinite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mph" nodeType="withEffect" presetSubtype="0" presetID="9" grpId="4" fill="hold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25" presetClass="emph" nodeType="withEffect" presetSubtype="0" presetID="9" grpId="4" fill="hold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26" presetClass="emph" nodeType="withEffect" presetSubtype="0" presetID="9" grpId="4" fill="hold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27" presetClass="emph" nodeType="withEffect" presetSubtype="0" presetID="9" grpId="4" fill="hold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28" presetClass="emph" nodeType="withEffect" presetSubtype="0" presetID="9" grpId="4" fill="hold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29" presetClass="emph" nodeType="withEffect" presetSubtype="0" presetID="9" grpId="4" fill="hold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30" presetClass="emph" nodeType="withEffect" presetSubtype="0" presetID="9" grpId="4" fill="hold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31" presetClass="emph" nodeType="withEffect" presetSubtype="0" presetID="9" grpId="4" fill="hold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6"/>
      <p:bldP build="whole" bldLvl="1" animBg="1" rev="0" advAuto="0" spid="278" grpId="1"/>
      <p:bldP build="whole" bldLvl="1" animBg="1" rev="0" advAuto="0" spid="284" grpId="10"/>
      <p:bldP build="whole" bldLvl="1" animBg="1" rev="0" advAuto="0" spid="283" grpId="8"/>
      <p:bldP build="p" bldLvl="5" animBg="1" rev="0" advAuto="0" spid="279" grpId="2"/>
      <p:bldP build="whole" bldLvl="1" animBg="1" rev="0" advAuto="0" spid="282" grpId="7"/>
      <p:bldP build="whole" bldLvl="1" animBg="1" rev="0" advAuto="0" spid="282" grpId="9"/>
      <p:bldP build="p" bldLvl="5" animBg="1" rev="0" advAuto="0" spid="279" grpId="4"/>
      <p:bldP build="whole" bldLvl="1" animBg="1" rev="0" advAuto="0" spid="284" grpId="12"/>
      <p:bldP build="whole" bldLvl="1" animBg="1" rev="0" advAuto="0" spid="285" grpId="11"/>
      <p:bldP build="whole" bldLvl="1" animBg="1" rev="0" advAuto="0" spid="280" grpId="3"/>
      <p:bldP build="whole" bldLvl="1" animBg="1" rev="0" advAuto="0" spid="285" grpId="13"/>
      <p:bldP build="whole" bldLvl="1" animBg="1" rev="0" advAuto="0" spid="280" grpId="5"/>
      <p:bldP build="whole" bldLvl="1" animBg="1" rev="0" advAuto="0" spid="281" grpId="14"/>
      <p:bldP build="whole" bldLvl="1" animBg="1" rev="0" advAuto="0" spid="281" grpId="1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Outline</a:t>
            </a:r>
          </a:p>
        </p:txBody>
      </p:sp>
      <p:sp>
        <p:nvSpPr>
          <p:cNvPr id="288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289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Introduction…"/>
          <p:cNvSpPr txBox="1"/>
          <p:nvPr>
            <p:ph type="subTitle" sz="half" idx="1"/>
          </p:nvPr>
        </p:nvSpPr>
        <p:spPr>
          <a:xfrm>
            <a:off x="2215232" y="3221831"/>
            <a:ext cx="8574336" cy="41481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Introduction</a:t>
            </a:r>
          </a:p>
          <a:p>
            <a:pPr lvl="1" marL="6858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sz="2400"/>
              <a:t>Collaboration between HZB and UPV/EHU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FPGA based simulator for SRF cavities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Hardware-In-the-Loop testing: microphonics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b="1" sz="28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Conclusions and future 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HIL testing: microphonics</a:t>
            </a:r>
          </a:p>
        </p:txBody>
      </p:sp>
      <p:sp>
        <p:nvSpPr>
          <p:cNvPr id="295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296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- Amplitude and phase…"/>
          <p:cNvSpPr txBox="1"/>
          <p:nvPr>
            <p:ph type="subTitle" sz="quarter" idx="1"/>
          </p:nvPr>
        </p:nvSpPr>
        <p:spPr>
          <a:xfrm>
            <a:off x="3123204" y="3432268"/>
            <a:ext cx="6758392" cy="1629829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l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Wingdings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- Amplitude and phase</a:t>
            </a:r>
          </a:p>
          <a:p>
            <a:pPr algn="l" defTabSz="914400">
              <a:lnSpc>
                <a:spcPct val="120000"/>
              </a:lnSpc>
              <a:spcBef>
                <a:spcPts val="1000"/>
              </a:spcBef>
              <a:buClr>
                <a:srgbClr val="000000"/>
              </a:buClr>
              <a:buFont typeface="Wingdings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- Resonance frequency</a:t>
            </a:r>
          </a:p>
          <a:p>
            <a:pPr lvl="3" marL="1676400" indent="-304800" algn="l" defTabSz="9144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Feedforward	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	</a:t>
            </a:r>
            <a:r>
              <a:t>LFD</a:t>
            </a:r>
          </a:p>
        </p:txBody>
      </p:sp>
      <p:sp>
        <p:nvSpPr>
          <p:cNvPr id="300" name="HIL testing of control techniques, possibilities"/>
          <p:cNvSpPr txBox="1"/>
          <p:nvPr/>
        </p:nvSpPr>
        <p:spPr>
          <a:xfrm>
            <a:off x="763103" y="2581406"/>
            <a:ext cx="797198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HIL testing of control techniques, possibilities</a:t>
            </a:r>
          </a:p>
        </p:txBody>
      </p:sp>
      <p:sp>
        <p:nvSpPr>
          <p:cNvPr id="301" name="and microphonics?"/>
          <p:cNvSpPr/>
          <p:nvPr/>
        </p:nvSpPr>
        <p:spPr>
          <a:xfrm>
            <a:off x="3494533" y="5404959"/>
            <a:ext cx="4796534" cy="5080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and microphonics?</a:t>
            </a:r>
          </a:p>
        </p:txBody>
      </p:sp>
      <p:sp>
        <p:nvSpPr>
          <p:cNvPr id="302" name="- Test of different disturbances:…"/>
          <p:cNvSpPr txBox="1"/>
          <p:nvPr/>
        </p:nvSpPr>
        <p:spPr>
          <a:xfrm>
            <a:off x="898245" y="7005159"/>
            <a:ext cx="9369333" cy="119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Wingdings"/>
              <a:defRPr b="0" sz="2800">
                <a:latin typeface="Calibri"/>
                <a:ea typeface="Calibri"/>
                <a:cs typeface="Calibri"/>
                <a:sym typeface="Calibri"/>
              </a:defRPr>
            </a:lvl1pPr>
            <a:lvl2pPr marL="914400" indent="-228600" algn="l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b="0" sz="28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- Test of different disturbances:</a:t>
            </a:r>
          </a:p>
          <a:p>
            <a:pPr lvl="1"/>
            <a:r>
              <a:t> impulse, step, sinusoidal signals, white noise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HIL testing: microphonics</a:t>
            </a:r>
          </a:p>
        </p:txBody>
      </p:sp>
      <p:sp>
        <p:nvSpPr>
          <p:cNvPr id="305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06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n 9" descr="Imagen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4301" y="4488847"/>
            <a:ext cx="5522890" cy="3725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n 23" descr="Imagen 2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4533" y="4929480"/>
            <a:ext cx="4601232" cy="3575351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Analysis and active compensation of microphonics in continuous wave narrow-bandwidth superconducting cavities…"/>
          <p:cNvSpPr/>
          <p:nvPr/>
        </p:nvSpPr>
        <p:spPr>
          <a:xfrm>
            <a:off x="910923" y="2237104"/>
            <a:ext cx="11182954" cy="150195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Analysis and active compensation of microphonics in continuous wave narrow-bandwidth superconducting cavities</a:t>
            </a:r>
          </a:p>
          <a:p>
            <a:pPr>
              <a:defRPr b="0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A. Neumann, W. Anders, O. Kugeler, and J. Knobloch </a:t>
            </a:r>
          </a:p>
          <a:p>
            <a:pPr>
              <a:defRPr b="0"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PHYSICAL REVIEW SPECIAL TOPICS - ACCELERATORS AND BEAMS, 13</a:t>
            </a:r>
          </a:p>
        </p:txBody>
      </p:sp>
      <p:sp>
        <p:nvSpPr>
          <p:cNvPr id="312" name="Motivation"/>
          <p:cNvSpPr txBox="1"/>
          <p:nvPr/>
        </p:nvSpPr>
        <p:spPr>
          <a:xfrm>
            <a:off x="381863" y="1522070"/>
            <a:ext cx="164927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Motivation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1"/>
      <p:bldP build="whole" bldLvl="1" animBg="1" rev="0" advAuto="0" spid="31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HIL testing: microphonics</a:t>
            </a:r>
          </a:p>
        </p:txBody>
      </p:sp>
      <p:sp>
        <p:nvSpPr>
          <p:cNvPr id="315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16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Shape 195" descr="Shape 19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55566" y="5750970"/>
            <a:ext cx="5509035" cy="3864889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New functionalities: Piezoelectric actuator model"/>
          <p:cNvSpPr txBox="1"/>
          <p:nvPr>
            <p:ph type="subTitle" sz="quarter" idx="1"/>
          </p:nvPr>
        </p:nvSpPr>
        <p:spPr>
          <a:xfrm>
            <a:off x="635000" y="1571625"/>
            <a:ext cx="9895824" cy="577315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New functionalities: Piezoelectric actuator model</a:t>
            </a:r>
          </a:p>
        </p:txBody>
      </p:sp>
      <p:sp>
        <p:nvSpPr>
          <p:cNvPr id="321" name="New possibility: HIL testing of  control techniques  against microphonics effect"/>
          <p:cNvSpPr txBox="1"/>
          <p:nvPr/>
        </p:nvSpPr>
        <p:spPr>
          <a:xfrm>
            <a:off x="416170" y="5028696"/>
            <a:ext cx="10333483" cy="42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2100"/>
            </a:pPr>
            <a:r>
              <a:t>New possibility: HIL testing of  control techniques  against microphonics effect</a:t>
            </a:r>
          </a:p>
        </p:txBody>
      </p:sp>
      <p:pic>
        <p:nvPicPr>
          <p:cNvPr id="32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23822" y="3333266"/>
            <a:ext cx="6025702" cy="1087353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Piezoelectric actuator model (discrete version)"/>
          <p:cNvSpPr txBox="1"/>
          <p:nvPr/>
        </p:nvSpPr>
        <p:spPr>
          <a:xfrm>
            <a:off x="678184" y="2475431"/>
            <a:ext cx="624604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lnSpc>
                <a:spcPct val="90000"/>
              </a:lnSpc>
              <a:spcBef>
                <a:spcPts val="1000"/>
              </a:spcBef>
              <a:buFont typeface="Arial"/>
              <a:defRPr b="0"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Piezoelectric actuator model (discrete version)</a:t>
            </a:r>
          </a:p>
        </p:txBody>
      </p:sp>
      <p:sp>
        <p:nvSpPr>
          <p:cNvPr id="324" name="New possibility: HIL testing of  control techniques  against microphonics effect"/>
          <p:cNvSpPr/>
          <p:nvPr/>
        </p:nvSpPr>
        <p:spPr>
          <a:xfrm>
            <a:off x="463407" y="4854780"/>
            <a:ext cx="11146533" cy="57731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New possibility: HIL testing of  control techniques  against microphonics effect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327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28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Initial pure simulation test"/>
          <p:cNvSpPr txBox="1"/>
          <p:nvPr>
            <p:ph type="subTitle" sz="quarter" idx="1"/>
          </p:nvPr>
        </p:nvSpPr>
        <p:spPr>
          <a:xfrm>
            <a:off x="635000" y="1613556"/>
            <a:ext cx="9895824" cy="924965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457200" algn="l" defTabSz="914400">
              <a:lnSpc>
                <a:spcPct val="90000"/>
              </a:lnSpc>
              <a:spcBef>
                <a:spcPts val="50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Initial pure simulation test</a:t>
            </a:r>
          </a:p>
          <a:p>
            <a:pPr lvl="1"/>
            <a:r>
              <a:t>	</a:t>
            </a:r>
          </a:p>
        </p:txBody>
      </p:sp>
      <p:sp>
        <p:nvSpPr>
          <p:cNvPr id="332" name="- Amplitude and Phase control…"/>
          <p:cNvSpPr txBox="1"/>
          <p:nvPr/>
        </p:nvSpPr>
        <p:spPr>
          <a:xfrm>
            <a:off x="526832" y="3858444"/>
            <a:ext cx="3263802" cy="1536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Amplitude and Phase control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Feedforward control for LFD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– Active vibration control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26036" y="3858444"/>
            <a:ext cx="9087733" cy="365799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Matlab/Simulink"/>
          <p:cNvSpPr txBox="1"/>
          <p:nvPr/>
        </p:nvSpPr>
        <p:spPr>
          <a:xfrm>
            <a:off x="-30654" y="2252919"/>
            <a:ext cx="5741234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000"/>
            </a:lvl1pPr>
          </a:lstStyle>
          <a:p>
            <a:pPr/>
            <a:r>
              <a:t>Matlab/Simulink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Outline</a:t>
            </a:r>
          </a:p>
        </p:txBody>
      </p:sp>
      <p:sp>
        <p:nvSpPr>
          <p:cNvPr id="129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30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Introduction…"/>
          <p:cNvSpPr txBox="1"/>
          <p:nvPr>
            <p:ph type="subTitle" sz="half" idx="1"/>
          </p:nvPr>
        </p:nvSpPr>
        <p:spPr>
          <a:xfrm>
            <a:off x="2215232" y="3221831"/>
            <a:ext cx="8574336" cy="41481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Introduction</a:t>
            </a:r>
          </a:p>
          <a:p>
            <a:pPr lvl="1" marL="6858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sz="2400"/>
              <a:t>Collaboration between HZB and UPV/EHU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FPGA based simulator for SRF cavities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Hardware-In-the-Loop testing: microphonics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Conclusions and future 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337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38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Initial pure simulation test"/>
          <p:cNvSpPr txBox="1"/>
          <p:nvPr>
            <p:ph type="subTitle" sz="quarter" idx="1"/>
          </p:nvPr>
        </p:nvSpPr>
        <p:spPr>
          <a:xfrm>
            <a:off x="635000" y="1613556"/>
            <a:ext cx="9895824" cy="924965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457200" algn="l" defTabSz="914400">
              <a:lnSpc>
                <a:spcPct val="90000"/>
              </a:lnSpc>
              <a:spcBef>
                <a:spcPts val="50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Initial pure simulation test</a:t>
            </a:r>
          </a:p>
          <a:p>
            <a:pPr lvl="1"/>
            <a:r>
              <a:t>	</a:t>
            </a:r>
          </a:p>
        </p:txBody>
      </p:sp>
      <p:sp>
        <p:nvSpPr>
          <p:cNvPr id="342" name="- Amplitude and Phase control…"/>
          <p:cNvSpPr txBox="1"/>
          <p:nvPr/>
        </p:nvSpPr>
        <p:spPr>
          <a:xfrm>
            <a:off x="526832" y="3858444"/>
            <a:ext cx="3263802" cy="1536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Amplitude and Phase control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Feedforward control for LFD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– Active vibration control</a:t>
            </a:r>
          </a:p>
        </p:txBody>
      </p:sp>
      <p:pic>
        <p:nvPicPr>
          <p:cNvPr id="343" name="graphics.pdf" descr="graphics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97155" y="2304009"/>
            <a:ext cx="6969746" cy="3346717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Matlab/Simulink"/>
          <p:cNvSpPr txBox="1"/>
          <p:nvPr/>
        </p:nvSpPr>
        <p:spPr>
          <a:xfrm>
            <a:off x="-30654" y="2252919"/>
            <a:ext cx="5741234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000"/>
            </a:lvl1pPr>
          </a:lstStyle>
          <a:p>
            <a:pPr/>
            <a:r>
              <a:t>Matlab/Simulink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347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48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Initial pure simulation test"/>
          <p:cNvSpPr txBox="1"/>
          <p:nvPr>
            <p:ph type="subTitle" sz="quarter" idx="1"/>
          </p:nvPr>
        </p:nvSpPr>
        <p:spPr>
          <a:xfrm>
            <a:off x="635000" y="1613556"/>
            <a:ext cx="9895824" cy="924965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457200" algn="l" defTabSz="914400">
              <a:lnSpc>
                <a:spcPct val="90000"/>
              </a:lnSpc>
              <a:spcBef>
                <a:spcPts val="50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Initial pure simulation test</a:t>
            </a:r>
          </a:p>
          <a:p>
            <a:pPr lvl="1"/>
            <a:r>
              <a:t>	</a:t>
            </a:r>
          </a:p>
        </p:txBody>
      </p:sp>
      <p:sp>
        <p:nvSpPr>
          <p:cNvPr id="352" name="- Amplitude and Phase control…"/>
          <p:cNvSpPr txBox="1"/>
          <p:nvPr/>
        </p:nvSpPr>
        <p:spPr>
          <a:xfrm>
            <a:off x="526832" y="3858444"/>
            <a:ext cx="3263802" cy="1536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Amplitude and Phase control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Feedforward control for LFD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– Active vibration control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62398" y="5986406"/>
            <a:ext cx="4921874" cy="3346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graphics.pdf" descr="graphics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97155" y="2304009"/>
            <a:ext cx="6969746" cy="3346717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Matlab/Simulink"/>
          <p:cNvSpPr txBox="1"/>
          <p:nvPr/>
        </p:nvSpPr>
        <p:spPr>
          <a:xfrm>
            <a:off x="-30654" y="2252919"/>
            <a:ext cx="5741234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000"/>
            </a:lvl1pPr>
          </a:lstStyle>
          <a:p>
            <a:pPr/>
            <a:r>
              <a:t>Matlab/Simulink</a:t>
            </a:r>
          </a:p>
        </p:txBody>
      </p:sp>
      <p:sp>
        <p:nvSpPr>
          <p:cNvPr id="356" name="Active control using adaptative feedforward…"/>
          <p:cNvSpPr txBox="1"/>
          <p:nvPr/>
        </p:nvSpPr>
        <p:spPr>
          <a:xfrm>
            <a:off x="1231900" y="6908054"/>
            <a:ext cx="4921873" cy="800086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l" defTabSz="832104">
              <a:lnSpc>
                <a:spcPct val="90000"/>
              </a:lnSpc>
              <a:spcBef>
                <a:spcPts val="900"/>
              </a:spcBef>
              <a:buFont typeface="Arial"/>
              <a:defRPr b="0" sz="18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Active control using adaptative feedforward</a:t>
            </a:r>
          </a:p>
          <a:p>
            <a:pPr algn="l" defTabSz="832104">
              <a:lnSpc>
                <a:spcPct val="90000"/>
              </a:lnSpc>
              <a:spcBef>
                <a:spcPts val="900"/>
              </a:spcBef>
              <a:buFont typeface="Arial"/>
              <a:defRPr b="0" sz="18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algorithm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359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60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n 25" descr="Imagen 2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140" y="3561526"/>
            <a:ext cx="6507458" cy="3971830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Active control using adaptative feedforward algorithm"/>
          <p:cNvSpPr txBox="1"/>
          <p:nvPr>
            <p:ph type="subTitle" sz="quarter" idx="1"/>
          </p:nvPr>
        </p:nvSpPr>
        <p:spPr>
          <a:xfrm>
            <a:off x="635000" y="1613556"/>
            <a:ext cx="9895824" cy="924965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457200" algn="l" defTabSz="914400">
              <a:lnSpc>
                <a:spcPct val="90000"/>
              </a:lnSpc>
              <a:spcBef>
                <a:spcPts val="50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Active control using adaptative feedforward algorithm</a:t>
            </a:r>
          </a:p>
          <a:p>
            <a:pPr lvl="1"/>
            <a:r>
              <a:t>	</a:t>
            </a:r>
          </a:p>
        </p:txBody>
      </p:sp>
      <p:pic>
        <p:nvPicPr>
          <p:cNvPr id="365" name="graphics 1.pdf" descr="graphics 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84919" y="3407821"/>
            <a:ext cx="7764764" cy="4572802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Transmitted voltage:"/>
          <p:cNvSpPr/>
          <p:nvPr/>
        </p:nvSpPr>
        <p:spPr>
          <a:xfrm>
            <a:off x="2517775" y="3492014"/>
            <a:ext cx="1537296" cy="3471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Transmitted voltage: </a:t>
            </a:r>
          </a:p>
        </p:txBody>
      </p:sp>
      <p:sp>
        <p:nvSpPr>
          <p:cNvPr id="367" name="Amplitude (V)"/>
          <p:cNvSpPr/>
          <p:nvPr/>
        </p:nvSpPr>
        <p:spPr>
          <a:xfrm rot="16200000">
            <a:off x="-104775" y="4393714"/>
            <a:ext cx="1062584" cy="3471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Amplitude (V)</a:t>
            </a:r>
          </a:p>
        </p:txBody>
      </p:sp>
      <p:sp>
        <p:nvSpPr>
          <p:cNvPr id="368" name="Phase (º)"/>
          <p:cNvSpPr/>
          <p:nvPr/>
        </p:nvSpPr>
        <p:spPr>
          <a:xfrm rot="16200000">
            <a:off x="34925" y="6159014"/>
            <a:ext cx="1062584" cy="3471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Phase (º)</a:t>
            </a:r>
          </a:p>
        </p:txBody>
      </p:sp>
      <p:sp>
        <p:nvSpPr>
          <p:cNvPr id="369" name="Results from Eukeni Aldekoa’s Master Degree"/>
          <p:cNvSpPr txBox="1"/>
          <p:nvPr/>
        </p:nvSpPr>
        <p:spPr>
          <a:xfrm>
            <a:off x="4543608" y="7676070"/>
            <a:ext cx="3219451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/>
            </a:lvl1pPr>
          </a:lstStyle>
          <a:p>
            <a:pPr/>
            <a:r>
              <a:t>Results from Eukeni Aldekoa’s Master Degree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Outline</a:t>
            </a:r>
          </a:p>
        </p:txBody>
      </p:sp>
      <p:sp>
        <p:nvSpPr>
          <p:cNvPr id="372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73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Introduction…"/>
          <p:cNvSpPr txBox="1"/>
          <p:nvPr>
            <p:ph type="subTitle" sz="half" idx="1"/>
          </p:nvPr>
        </p:nvSpPr>
        <p:spPr>
          <a:xfrm>
            <a:off x="2215232" y="3221831"/>
            <a:ext cx="8574336" cy="41481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Introduction</a:t>
            </a:r>
          </a:p>
          <a:p>
            <a:pPr lvl="1" marL="6858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sz="2400"/>
              <a:t>Collaboration between HZB and UPV/EHU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b="1" sz="28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FPGA based simulator for SRF cavities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Hardware-In-the-Loop testing: microphonics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Conclusions and future 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Conclusions and future work</a:t>
            </a:r>
          </a:p>
        </p:txBody>
      </p:sp>
      <p:sp>
        <p:nvSpPr>
          <p:cNvPr id="379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80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Reconfigurable simulator…"/>
          <p:cNvSpPr txBox="1"/>
          <p:nvPr>
            <p:ph type="subTitle" sz="half" idx="1"/>
          </p:nvPr>
        </p:nvSpPr>
        <p:spPr>
          <a:xfrm>
            <a:off x="2057400" y="2555027"/>
            <a:ext cx="8188425" cy="5032376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00050" indent="-224027" algn="l" defTabSz="896111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Char char="•"/>
              <a:defRPr sz="2744">
                <a:latin typeface="Calibri"/>
                <a:ea typeface="Calibri"/>
                <a:cs typeface="Calibri"/>
                <a:sym typeface="Calibri"/>
              </a:defRPr>
            </a:pPr>
            <a:r>
              <a:t> Reconfigurable simulator</a:t>
            </a:r>
            <a:endParaRPr b="1"/>
          </a:p>
          <a:p>
            <a:pPr lvl="2" marL="1120140" indent="-224027" algn="l" defTabSz="89611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Char char="•"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 </a:t>
            </a:r>
            <a:r>
              <a:t>FPGA: real time.</a:t>
            </a:r>
          </a:p>
          <a:p>
            <a:pPr lvl="2" marL="1120140" indent="-224027" algn="l" defTabSz="89611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Char char="•"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t> Realistic functionalities</a:t>
            </a:r>
          </a:p>
          <a:p>
            <a:pPr lvl="3" marL="1593088" indent="-248920" algn="l" defTabSz="89611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Char char="•"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t>Reflected wave, Quench, LFD, some disturbances </a:t>
            </a:r>
          </a:p>
          <a:p>
            <a:pPr lvl="3" marL="1593088" indent="-248920" algn="l" defTabSz="896111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100000"/>
              <a:buChar char="•"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t>Piezoelectric actuator</a:t>
            </a:r>
          </a:p>
          <a:p>
            <a:pPr marL="400050" indent="-224027" algn="l" defTabSz="896111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Char char="•"/>
              <a:defRPr sz="2744">
                <a:latin typeface="Calibri"/>
                <a:ea typeface="Calibri"/>
                <a:cs typeface="Calibri"/>
                <a:sym typeface="Calibri"/>
              </a:defRPr>
            </a:pPr>
            <a:r>
              <a:t>Applications</a:t>
            </a:r>
          </a:p>
          <a:p>
            <a:pPr lvl="2" marL="1120140" indent="-224027" algn="l" defTabSz="89611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Char char="•"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t> HIL Simulations</a:t>
            </a:r>
          </a:p>
          <a:p>
            <a:pPr lvl="2" marL="1120140" indent="-224027" algn="l" defTabSz="89611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Char char="•"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t>Teaching</a:t>
            </a:r>
          </a:p>
          <a:p>
            <a:pPr lvl="2" marL="1120140" indent="-224027" algn="l" defTabSz="896111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100000"/>
              <a:buChar char="•"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t> Kalman filter debugging</a:t>
            </a:r>
          </a:p>
          <a:p>
            <a:pPr marL="400050" indent="-224027" algn="l" defTabSz="896111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Char char="•"/>
              <a:defRPr sz="2744">
                <a:latin typeface="Calibri"/>
                <a:ea typeface="Calibri"/>
                <a:cs typeface="Calibri"/>
                <a:sym typeface="Calibri"/>
              </a:defRPr>
            </a:pPr>
            <a:r>
              <a:t>Microphonics: Future improvements</a:t>
            </a:r>
            <a:endParaRPr sz="1960"/>
          </a:p>
          <a:p>
            <a:pPr lvl="2" marL="1120140" indent="-224027" algn="l" defTabSz="89611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Char char="•"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t> HIL test of active control techniques</a:t>
            </a:r>
          </a:p>
          <a:p>
            <a:pPr lvl="2" marL="1120140" indent="-224027" algn="l" defTabSz="89611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Char char="•"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t> New disturbances</a:t>
            </a:r>
            <a:r>
              <a:t> simulated and real</a:t>
            </a:r>
          </a:p>
          <a:p>
            <a:pPr lvl="2" marL="1120140" indent="-224027" algn="l" defTabSz="896111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  <a:buChar char="•"/>
              <a:defRPr sz="1960">
                <a:latin typeface="Calibri"/>
                <a:ea typeface="Calibri"/>
                <a:cs typeface="Calibri"/>
                <a:sym typeface="Calibri"/>
              </a:defRPr>
            </a:pPr>
            <a:r>
              <a:t> Non colocated control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Introduction</a:t>
            </a:r>
          </a:p>
        </p:txBody>
      </p:sp>
      <p:sp>
        <p:nvSpPr>
          <p:cNvPr id="136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37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Collaboration between HZB  and UPV/EHU"/>
          <p:cNvSpPr txBox="1"/>
          <p:nvPr/>
        </p:nvSpPr>
        <p:spPr>
          <a:xfrm>
            <a:off x="717600" y="1604345"/>
            <a:ext cx="631180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Collaboration between HZB  and UPV/EHU</a:t>
            </a:r>
          </a:p>
        </p:txBody>
      </p:sp>
      <p:sp>
        <p:nvSpPr>
          <p:cNvPr id="141" name="- SRF Cavity simulator, initially developed in HZB…"/>
          <p:cNvSpPr txBox="1"/>
          <p:nvPr/>
        </p:nvSpPr>
        <p:spPr>
          <a:xfrm>
            <a:off x="3598620" y="5319770"/>
            <a:ext cx="5194735" cy="19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SRF Cavity simulator, initially developed in HZB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Microphonics compensation algorithms studies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RF phase drifts compensation techniques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Experimental vibration mode determination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– Mechanical transfer function fitting</a:t>
            </a:r>
          </a:p>
        </p:txBody>
      </p:sp>
      <p:sp>
        <p:nvSpPr>
          <p:cNvPr id="142" name="Helmholtz Zentrum Berlin, internationally recognized research center, operating two large scientific facilities, BER II and BESSY II…"/>
          <p:cNvSpPr txBox="1"/>
          <p:nvPr/>
        </p:nvSpPr>
        <p:spPr>
          <a:xfrm>
            <a:off x="1057104" y="3015067"/>
            <a:ext cx="9671392" cy="12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0031" indent="-250031" algn="just">
              <a:buSzPct val="145000"/>
              <a:buChar char="-"/>
              <a:defRPr b="0" sz="1800"/>
            </a:pPr>
            <a:r>
              <a:t>Helmholtz Zentrum Berlin, internationally recognized research center, operating two large scientific facilities, BER II and BESSY II  </a:t>
            </a:r>
          </a:p>
          <a:p>
            <a:pPr marL="250031" indent="-250031" algn="just">
              <a:buSzPct val="145000"/>
              <a:buChar char="-"/>
              <a:defRPr b="0" sz="1800"/>
            </a:pPr>
          </a:p>
          <a:p>
            <a:pPr marL="250031" indent="-250031" algn="just">
              <a:buSzPct val="145000"/>
              <a:buChar char="-"/>
              <a:defRPr b="0" sz="1800"/>
            </a:pPr>
            <a:r>
              <a:t>University of the Basque Country (UPV/EHU) Laboratory of accelerator technology (IZPIlab)</a:t>
            </a:r>
          </a:p>
        </p:txBody>
      </p:sp>
      <p:sp>
        <p:nvSpPr>
          <p:cNvPr id="143" name="in the field of LLRF control since December 2016"/>
          <p:cNvSpPr txBox="1"/>
          <p:nvPr/>
        </p:nvSpPr>
        <p:spPr>
          <a:xfrm>
            <a:off x="4872329" y="2202402"/>
            <a:ext cx="676534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in the field of LLRF control since December 2016</a:t>
            </a:r>
          </a:p>
        </p:txBody>
      </p:sp>
      <p:sp>
        <p:nvSpPr>
          <p:cNvPr id="144" name="Collaboration topics:"/>
          <p:cNvSpPr txBox="1"/>
          <p:nvPr/>
        </p:nvSpPr>
        <p:spPr>
          <a:xfrm>
            <a:off x="916482" y="4890716"/>
            <a:ext cx="294223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Collaboration topics:</a:t>
            </a:r>
          </a:p>
        </p:txBody>
      </p:sp>
      <p:sp>
        <p:nvSpPr>
          <p:cNvPr id="145" name="Experience in modeling and control of electromechanical systems"/>
          <p:cNvSpPr txBox="1"/>
          <p:nvPr/>
        </p:nvSpPr>
        <p:spPr>
          <a:xfrm>
            <a:off x="2874130" y="4275621"/>
            <a:ext cx="7256540" cy="38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900"/>
            </a:lvl1pPr>
          </a:lstStyle>
          <a:p>
            <a:pPr/>
            <a:r>
              <a:t>Experience in modeling and control of electromechanical systems </a:t>
            </a:r>
          </a:p>
        </p:txBody>
      </p:sp>
      <p:sp>
        <p:nvSpPr>
          <p:cNvPr id="146" name="Erasmus+ stays in HZB:…"/>
          <p:cNvSpPr/>
          <p:nvPr/>
        </p:nvSpPr>
        <p:spPr>
          <a:xfrm>
            <a:off x="1524000" y="7483140"/>
            <a:ext cx="9343976" cy="800086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Erasmus+ stays in HZB: </a:t>
            </a:r>
          </a:p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Graduate and Post Graduate students from the UPV/EHU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Introduction</a:t>
            </a:r>
          </a:p>
        </p:txBody>
      </p:sp>
      <p:sp>
        <p:nvSpPr>
          <p:cNvPr id="149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50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ollaboration between HZB  and UPV/EHU"/>
          <p:cNvSpPr txBox="1"/>
          <p:nvPr/>
        </p:nvSpPr>
        <p:spPr>
          <a:xfrm>
            <a:off x="717600" y="1604345"/>
            <a:ext cx="631180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/>
            <a:r>
              <a:t>Collaboration between HZB  and UPV/EHU</a:t>
            </a:r>
          </a:p>
        </p:txBody>
      </p:sp>
      <p:sp>
        <p:nvSpPr>
          <p:cNvPr id="154" name="- SRF Cavity simulator, initially developed in HZB…"/>
          <p:cNvSpPr txBox="1"/>
          <p:nvPr/>
        </p:nvSpPr>
        <p:spPr>
          <a:xfrm>
            <a:off x="3598620" y="5319770"/>
            <a:ext cx="5194735" cy="19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solidFill>
                  <a:srgbClr val="929292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SRF Cavity simulator, initially developed in HZB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solidFill>
                  <a:srgbClr val="929292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Microphonics compensation algorithms studies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solidFill>
                  <a:srgbClr val="929292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RF phase drifts compensation techniques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solidFill>
                  <a:srgbClr val="929292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Experimental vibration mode determination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solidFill>
                  <a:srgbClr val="929292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– Mechanical transfer function fitting</a:t>
            </a:r>
          </a:p>
        </p:txBody>
      </p:sp>
      <p:sp>
        <p:nvSpPr>
          <p:cNvPr id="155" name="Helmholtz Zentrum Berlin, internationally recognized research center, operating two large scientific facilities, BER II and BESSY II…"/>
          <p:cNvSpPr txBox="1"/>
          <p:nvPr/>
        </p:nvSpPr>
        <p:spPr>
          <a:xfrm>
            <a:off x="1057104" y="3015067"/>
            <a:ext cx="9671392" cy="12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0031" indent="-250031" algn="just">
              <a:buSzPct val="145000"/>
              <a:buChar char="-"/>
              <a:defRPr b="0" sz="1800">
                <a:solidFill>
                  <a:srgbClr val="929292"/>
                </a:solidFill>
              </a:defRPr>
            </a:pPr>
            <a:r>
              <a:t>Helmholtz Zentrum Berlin, internationally recognized research center, operating two large scientific facilities, BER II and BESSY II  </a:t>
            </a:r>
          </a:p>
          <a:p>
            <a:pPr marL="250031" indent="-250031" algn="just">
              <a:buSzPct val="145000"/>
              <a:buChar char="-"/>
              <a:defRPr b="0" sz="1800">
                <a:solidFill>
                  <a:srgbClr val="929292"/>
                </a:solidFill>
              </a:defRPr>
            </a:pPr>
          </a:p>
          <a:p>
            <a:pPr marL="250031" indent="-250031" algn="just">
              <a:buSzPct val="145000"/>
              <a:buChar char="-"/>
              <a:defRPr b="0" sz="1800">
                <a:solidFill>
                  <a:srgbClr val="929292"/>
                </a:solidFill>
              </a:defRPr>
            </a:pPr>
            <a:r>
              <a:t>University of the Basque Country (UPV/EHU) Laboratory of accelerator technology (IZPIlab)</a:t>
            </a:r>
          </a:p>
        </p:txBody>
      </p:sp>
      <p:sp>
        <p:nvSpPr>
          <p:cNvPr id="156" name="in the field of LLRF control since December 2016"/>
          <p:cNvSpPr txBox="1"/>
          <p:nvPr/>
        </p:nvSpPr>
        <p:spPr>
          <a:xfrm>
            <a:off x="4872329" y="2202402"/>
            <a:ext cx="676534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929292"/>
                </a:solidFill>
              </a:defRPr>
            </a:lvl1pPr>
          </a:lstStyle>
          <a:p>
            <a:pPr/>
            <a:r>
              <a:t>in the field of LLRF control since December 2016</a:t>
            </a:r>
          </a:p>
        </p:txBody>
      </p:sp>
      <p:sp>
        <p:nvSpPr>
          <p:cNvPr id="157" name="Collaboration topics:"/>
          <p:cNvSpPr txBox="1"/>
          <p:nvPr/>
        </p:nvSpPr>
        <p:spPr>
          <a:xfrm>
            <a:off x="916482" y="4890716"/>
            <a:ext cx="294223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Collaboration topics:</a:t>
            </a:r>
          </a:p>
        </p:txBody>
      </p:sp>
      <p:sp>
        <p:nvSpPr>
          <p:cNvPr id="158" name="Experience in modeling and control of electromechanical systems"/>
          <p:cNvSpPr txBox="1"/>
          <p:nvPr/>
        </p:nvSpPr>
        <p:spPr>
          <a:xfrm>
            <a:off x="2874130" y="4275621"/>
            <a:ext cx="7256540" cy="38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900"/>
            </a:lvl1pPr>
          </a:lstStyle>
          <a:p>
            <a:pPr/>
            <a:r>
              <a:t>Experience in modeling and control of electromechanical systems </a:t>
            </a:r>
          </a:p>
        </p:txBody>
      </p:sp>
      <p:sp>
        <p:nvSpPr>
          <p:cNvPr id="159" name="Erasmus+ stays in HZB:…"/>
          <p:cNvSpPr/>
          <p:nvPr/>
        </p:nvSpPr>
        <p:spPr>
          <a:xfrm>
            <a:off x="1524000" y="7483140"/>
            <a:ext cx="9343976" cy="800086"/>
          </a:xfrm>
          <a:prstGeom prst="rect">
            <a:avLst/>
          </a:prstGeom>
          <a:solidFill>
            <a:srgbClr val="9292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Erasmus+ stays in HZB: </a:t>
            </a:r>
          </a:p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Graduate and Post Graduate students from the UPV/EHU</a:t>
            </a:r>
          </a:p>
        </p:txBody>
      </p:sp>
      <p:sp>
        <p:nvSpPr>
          <p:cNvPr id="160" name="First Collaboration Result:…"/>
          <p:cNvSpPr/>
          <p:nvPr/>
        </p:nvSpPr>
        <p:spPr>
          <a:xfrm>
            <a:off x="910923" y="3351062"/>
            <a:ext cx="11255433" cy="3290910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b="0"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First Collaboration Result:</a:t>
            </a:r>
          </a:p>
          <a:p>
            <a:pPr algn="l">
              <a:defRPr b="0"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>
              <a:defRPr b="0"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Superconducting radio-frequency virtual cavity for control algorithms debugging  </a:t>
            </a:r>
          </a:p>
          <a:p>
            <a:pPr>
              <a:defRPr b="0"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P. Echevarria, E. Aldekoa,  J. Jugo, A. Neumann, A. Ushakov, J. Knobloch, </a:t>
            </a:r>
          </a:p>
          <a:p>
            <a:pPr>
              <a:defRPr b="0"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Review of Scientific Instruments,  Volume 89, Issue 8 ,(2018)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163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64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imulator  for SRF cavities"/>
          <p:cNvSpPr txBox="1"/>
          <p:nvPr/>
        </p:nvSpPr>
        <p:spPr>
          <a:xfrm>
            <a:off x="1190599" y="1989712"/>
            <a:ext cx="39688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Simulator  for SRF cavities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7100" y="2728228"/>
            <a:ext cx="4775200" cy="252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46950" y="2749197"/>
            <a:ext cx="4907702" cy="280440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Arrow"/>
          <p:cNvSpPr/>
          <p:nvPr/>
        </p:nvSpPr>
        <p:spPr>
          <a:xfrm>
            <a:off x="5889625" y="4032257"/>
            <a:ext cx="1270000" cy="800086"/>
          </a:xfrm>
          <a:prstGeom prst="rightArrow">
            <a:avLst>
              <a:gd name="adj1" fmla="val 29852"/>
              <a:gd name="adj2" fmla="val 46913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1" name="Main purpose: Hardware-in-the loop prototyping"/>
          <p:cNvSpPr txBox="1"/>
          <p:nvPr/>
        </p:nvSpPr>
        <p:spPr>
          <a:xfrm>
            <a:off x="1212632" y="5601102"/>
            <a:ext cx="5139037" cy="757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Main purpose: Hardware-in-the loop prototyping</a:t>
            </a:r>
          </a:p>
        </p:txBody>
      </p:sp>
      <p:sp>
        <p:nvSpPr>
          <p:cNvPr id="172" name="- Test of different LLRF control techniques…"/>
          <p:cNvSpPr txBox="1"/>
          <p:nvPr/>
        </p:nvSpPr>
        <p:spPr>
          <a:xfrm>
            <a:off x="4514632" y="6008199"/>
            <a:ext cx="5009779" cy="757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Test of different LLRF control techniques</a:t>
            </a:r>
          </a:p>
          <a:p>
            <a:pPr algn="l" defTabSz="457200">
              <a:lnSpc>
                <a:spcPct val="107916"/>
              </a:lnSpc>
              <a:spcBef>
                <a:spcPts val="800"/>
              </a:spcBef>
              <a:defRPr b="0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- Microphonics compensation algorithms studies</a:t>
            </a:r>
          </a:p>
        </p:txBody>
      </p:sp>
      <p:sp>
        <p:nvSpPr>
          <p:cNvPr id="173" name="Example in this session :…"/>
          <p:cNvSpPr txBox="1"/>
          <p:nvPr/>
        </p:nvSpPr>
        <p:spPr>
          <a:xfrm>
            <a:off x="2298830" y="6937075"/>
            <a:ext cx="8831784" cy="168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0" tIns="190500" rIns="190500" bIns="190500" anchor="ctr">
            <a:spAutoFit/>
          </a:bodyPr>
          <a:lstStyle/>
          <a:p>
            <a:pPr algn="l" defTabSz="457200">
              <a:defRPr b="0" sz="1800">
                <a:solidFill>
                  <a:srgbClr val="0014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Example in this session :</a:t>
            </a:r>
          </a:p>
          <a:p>
            <a:pPr algn="l" defTabSz="457200">
              <a:lnSpc>
                <a:spcPct val="120000"/>
              </a:lnSpc>
              <a:defRPr b="0"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50000"/>
              </a:lnSpc>
              <a:defRPr b="0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C</a:t>
            </a:r>
            <a:r>
              <a:rPr>
                <a:latin typeface="Arial"/>
                <a:ea typeface="Arial"/>
                <a:cs typeface="Arial"/>
                <a:sym typeface="Arial"/>
              </a:rPr>
              <a:t>ontrol system design for SRF cavity based on Kalman Filter observer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lnSpc>
                <a:spcPts val="3900"/>
              </a:lnSpc>
              <a:defRPr b="0" sz="1800">
                <a:latin typeface="Arial"/>
                <a:ea typeface="Arial"/>
                <a:cs typeface="Arial"/>
                <a:sym typeface="Arial"/>
              </a:defRPr>
            </a:pPr>
            <a:r>
              <a:t>Andrey Ushakov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Outline</a:t>
            </a:r>
          </a:p>
        </p:txBody>
      </p:sp>
      <p:sp>
        <p:nvSpPr>
          <p:cNvPr id="176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77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ntroduction…"/>
          <p:cNvSpPr txBox="1"/>
          <p:nvPr>
            <p:ph type="subTitle" sz="half" idx="1"/>
          </p:nvPr>
        </p:nvSpPr>
        <p:spPr>
          <a:xfrm>
            <a:off x="2215232" y="3221831"/>
            <a:ext cx="8574336" cy="414813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Introduction</a:t>
            </a:r>
          </a:p>
          <a:p>
            <a:pPr lvl="1" marL="6858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sz="2400"/>
              <a:t>Collaboration between HZB and UPV/EHU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FPGA based simulator for SRF cavities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Hardware-In-the-Loop testing: microphonics</a:t>
            </a:r>
          </a:p>
          <a:p>
            <a:pPr marL="228600" indent="-228600" algn="l" defTabSz="914400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2800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Conclusions and future 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183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84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Implementation details"/>
          <p:cNvSpPr txBox="1"/>
          <p:nvPr>
            <p:ph type="subTitle" sz="quarter" idx="1"/>
          </p:nvPr>
        </p:nvSpPr>
        <p:spPr>
          <a:xfrm>
            <a:off x="635000" y="1571625"/>
            <a:ext cx="9895824" cy="924964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457200" algn="l" defTabSz="914400">
              <a:lnSpc>
                <a:spcPct val="90000"/>
              </a:lnSpc>
              <a:spcBef>
                <a:spcPts val="50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Implementation details</a:t>
            </a:r>
          </a:p>
          <a:p>
            <a:pPr lvl="1"/>
            <a:r>
              <a:t>	</a:t>
            </a:r>
          </a:p>
        </p:txBody>
      </p:sp>
      <p:pic>
        <p:nvPicPr>
          <p:cNvPr id="188" name="Shape 214" descr="Shape 2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87414" y="5329512"/>
            <a:ext cx="2988998" cy="217449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LabVIEW based using PXI and FlexRIO technology…"/>
          <p:cNvSpPr txBox="1"/>
          <p:nvPr/>
        </p:nvSpPr>
        <p:spPr>
          <a:xfrm>
            <a:off x="3128801" y="2366010"/>
            <a:ext cx="7309570" cy="164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0031" indent="-250031" algn="l" defTabSz="457200">
              <a:lnSpc>
                <a:spcPct val="107916"/>
              </a:lnSpc>
              <a:spcBef>
                <a:spcPts val="800"/>
              </a:spcBef>
              <a:buSzPct val="145000"/>
              <a:buChar char="-"/>
              <a:defRPr b="0" sz="2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LabVIEW based using PXI and FlexRIO technology</a:t>
            </a:r>
          </a:p>
          <a:p>
            <a:pPr marL="250031" indent="-250031" algn="l" defTabSz="457200">
              <a:lnSpc>
                <a:spcPct val="107916"/>
              </a:lnSpc>
              <a:spcBef>
                <a:spcPts val="800"/>
              </a:spcBef>
              <a:buSzPct val="145000"/>
              <a:buChar char="-"/>
              <a:defRPr b="0" sz="2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Reconfigurability</a:t>
            </a:r>
          </a:p>
          <a:p>
            <a:pPr marL="250031" indent="-250031" algn="l" defTabSz="457200">
              <a:lnSpc>
                <a:spcPct val="107916"/>
              </a:lnSpc>
              <a:spcBef>
                <a:spcPts val="800"/>
              </a:spcBef>
              <a:buSzPct val="145000"/>
              <a:buChar char="-"/>
              <a:defRPr b="0" sz="2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Rapid prototyping</a:t>
            </a:r>
          </a:p>
          <a:p>
            <a:pPr marL="250031" indent="-250031" algn="l" defTabSz="457200">
              <a:lnSpc>
                <a:spcPct val="107916"/>
              </a:lnSpc>
              <a:spcBef>
                <a:spcPts val="800"/>
              </a:spcBef>
              <a:buSzPct val="145000"/>
              <a:buChar char="-"/>
              <a:defRPr b="0" sz="2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Compatible with the technology used in la UPV/EHU lab</a:t>
            </a:r>
          </a:p>
        </p:txBody>
      </p:sp>
      <p:sp>
        <p:nvSpPr>
          <p:cNvPr id="190" name="Image: From National Instruments"/>
          <p:cNvSpPr txBox="1"/>
          <p:nvPr/>
        </p:nvSpPr>
        <p:spPr>
          <a:xfrm>
            <a:off x="2470105" y="7609433"/>
            <a:ext cx="2423618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00"/>
            </a:lvl1pPr>
          </a:lstStyle>
          <a:p>
            <a:pPr/>
            <a:r>
              <a:t>Image: From National Instruments</a:t>
            </a:r>
          </a:p>
        </p:txBody>
      </p:sp>
      <p:pic>
        <p:nvPicPr>
          <p:cNvPr id="191" name="Imagen 14" descr="Imagen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93152" y="4489961"/>
            <a:ext cx="5048251" cy="495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194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95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Implementation details"/>
          <p:cNvSpPr txBox="1"/>
          <p:nvPr>
            <p:ph type="subTitle" sz="quarter" idx="1"/>
          </p:nvPr>
        </p:nvSpPr>
        <p:spPr>
          <a:xfrm>
            <a:off x="635000" y="1571625"/>
            <a:ext cx="9895824" cy="924964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457200" algn="l" defTabSz="914400">
              <a:lnSpc>
                <a:spcPct val="90000"/>
              </a:lnSpc>
              <a:spcBef>
                <a:spcPts val="50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Implementation details</a:t>
            </a:r>
          </a:p>
          <a:p>
            <a:pPr lvl="1"/>
            <a:r>
              <a:t>	</a:t>
            </a:r>
          </a:p>
        </p:txBody>
      </p:sp>
      <p:sp>
        <p:nvSpPr>
          <p:cNvPr id="199" name="Communication between host (LabVIEW APP) and FPGA    -&gt;    DMA based FIFO"/>
          <p:cNvSpPr txBox="1"/>
          <p:nvPr/>
        </p:nvSpPr>
        <p:spPr>
          <a:xfrm>
            <a:off x="2325643" y="7827242"/>
            <a:ext cx="9674314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000"/>
            </a:lvl1pPr>
          </a:lstStyle>
          <a:p>
            <a:pPr/>
            <a:r>
              <a:t>Communication between host (LabVIEW APP) and FPGA    -&gt;    DMA based FIFO</a:t>
            </a:r>
          </a:p>
        </p:txBody>
      </p:sp>
      <p:sp>
        <p:nvSpPr>
          <p:cNvPr id="200" name="Computation clock (FPGA) , 10MHz"/>
          <p:cNvSpPr txBox="1"/>
          <p:nvPr/>
        </p:nvSpPr>
        <p:spPr>
          <a:xfrm>
            <a:off x="1696546" y="7372603"/>
            <a:ext cx="5741234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000"/>
            </a:lvl1pPr>
          </a:lstStyle>
          <a:p>
            <a:pPr/>
            <a:r>
              <a:t>Computation clock (FPGA) , 10MHz</a:t>
            </a:r>
          </a:p>
        </p:txBody>
      </p:sp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4229" y="4191563"/>
            <a:ext cx="5056058" cy="2335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0 Imagen" descr="0 Imagen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7461227" y="4260453"/>
            <a:ext cx="3555841" cy="242645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ampling  clock (ADC) , 100MHz"/>
          <p:cNvSpPr txBox="1"/>
          <p:nvPr/>
        </p:nvSpPr>
        <p:spPr>
          <a:xfrm>
            <a:off x="1531446" y="6917965"/>
            <a:ext cx="5741234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000"/>
            </a:lvl1pPr>
          </a:lstStyle>
          <a:p>
            <a:pPr/>
            <a:r>
              <a:t>Sampling  clock (ADC) , 100MHz</a:t>
            </a:r>
          </a:p>
        </p:txBody>
      </p:sp>
      <p:sp>
        <p:nvSpPr>
          <p:cNvPr id="204" name="LabVIEW based using PXI and FlexRIO technology…"/>
          <p:cNvSpPr txBox="1"/>
          <p:nvPr/>
        </p:nvSpPr>
        <p:spPr>
          <a:xfrm>
            <a:off x="3128801" y="2366010"/>
            <a:ext cx="7309570" cy="1644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0031" indent="-250031" algn="l" defTabSz="457200">
              <a:lnSpc>
                <a:spcPct val="107916"/>
              </a:lnSpc>
              <a:spcBef>
                <a:spcPts val="800"/>
              </a:spcBef>
              <a:buSzPct val="145000"/>
              <a:buChar char="-"/>
              <a:defRPr b="0" sz="2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LabVIEW based using PXI and FlexRIO technology</a:t>
            </a:r>
          </a:p>
          <a:p>
            <a:pPr marL="250031" indent="-250031" algn="l" defTabSz="457200">
              <a:lnSpc>
                <a:spcPct val="107916"/>
              </a:lnSpc>
              <a:spcBef>
                <a:spcPts val="800"/>
              </a:spcBef>
              <a:buSzPct val="145000"/>
              <a:buChar char="-"/>
              <a:defRPr b="0" sz="2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Reconfigurability</a:t>
            </a:r>
          </a:p>
          <a:p>
            <a:pPr marL="250031" indent="-250031" algn="l" defTabSz="457200">
              <a:lnSpc>
                <a:spcPct val="107916"/>
              </a:lnSpc>
              <a:spcBef>
                <a:spcPts val="800"/>
              </a:spcBef>
              <a:buSzPct val="145000"/>
              <a:buChar char="-"/>
              <a:defRPr b="0" sz="2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Rapid prototyping</a:t>
            </a:r>
          </a:p>
          <a:p>
            <a:pPr marL="250031" indent="-250031" algn="l" defTabSz="457200">
              <a:lnSpc>
                <a:spcPct val="107916"/>
              </a:lnSpc>
              <a:spcBef>
                <a:spcPts val="800"/>
              </a:spcBef>
              <a:buSzPct val="145000"/>
              <a:buChar char="-"/>
              <a:defRPr b="0" sz="2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Compatible with the technology used in la UPV/EHU lab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uperconducting radio-frequency virtual cavity for HIL testing…"/>
          <p:cNvSpPr txBox="1"/>
          <p:nvPr>
            <p:ph type="ctrTitle"/>
          </p:nvPr>
        </p:nvSpPr>
        <p:spPr>
          <a:xfrm>
            <a:off x="155401" y="121718"/>
            <a:ext cx="11474798" cy="924964"/>
          </a:xfrm>
          <a:prstGeom prst="rect">
            <a:avLst/>
          </a:prstGeom>
        </p:spPr>
        <p:txBody>
          <a:bodyPr anchor="ctr"/>
          <a:lstStyle/>
          <a:p>
            <a:pPr algn="l" defTabSz="457200">
              <a:lnSpc>
                <a:spcPct val="140000"/>
              </a:lnSpc>
              <a:defRPr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Superconducting radio-frequency virtual cavity for HIL testing</a:t>
            </a:r>
          </a:p>
          <a:p>
            <a:pPr algn="l" defTabSz="457200">
              <a:defRPr b="1" sz="1800">
                <a:solidFill>
                  <a:srgbClr val="4F55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FPGA based simulator for SRF cavities</a:t>
            </a:r>
          </a:p>
        </p:txBody>
      </p:sp>
      <p:sp>
        <p:nvSpPr>
          <p:cNvPr id="207" name="Line"/>
          <p:cNvSpPr/>
          <p:nvPr/>
        </p:nvSpPr>
        <p:spPr>
          <a:xfrm>
            <a:off x="165099" y="584200"/>
            <a:ext cx="1083562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208" name="patata_berria.png" descr="patata_berr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91" y="8789717"/>
            <a:ext cx="2988998" cy="800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129" y="88804"/>
            <a:ext cx="1737742" cy="12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logo-hzb_228x96.gif" descr="logo-hzb_228x96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0396" y="8662879"/>
            <a:ext cx="2502685" cy="1053763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Implementation details: cavity model"/>
          <p:cNvSpPr txBox="1"/>
          <p:nvPr>
            <p:ph type="subTitle" sz="quarter" idx="1"/>
          </p:nvPr>
        </p:nvSpPr>
        <p:spPr>
          <a:xfrm>
            <a:off x="635000" y="1571625"/>
            <a:ext cx="9895824" cy="924964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457200" algn="l" defTabSz="914400">
              <a:lnSpc>
                <a:spcPct val="90000"/>
              </a:lnSpc>
              <a:spcBef>
                <a:spcPts val="50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/>
            <a:r>
              <a:t>Implementation details: cavity model</a:t>
            </a:r>
          </a:p>
          <a:p>
            <a:pPr lvl="1"/>
            <a:r>
              <a:t>	</a:t>
            </a:r>
          </a:p>
        </p:txBody>
      </p:sp>
      <p:pic>
        <p:nvPicPr>
          <p:cNvPr id="212" name="Imagen 3" descr="Imagen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3683" y="2230263"/>
            <a:ext cx="4763439" cy="1641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n 4" descr="Imagen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65779" y="2230263"/>
            <a:ext cx="4872184" cy="1641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n 5" descr="Imagen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76309" y="5007410"/>
            <a:ext cx="7464883" cy="93027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Electric part model"/>
          <p:cNvSpPr txBox="1"/>
          <p:nvPr/>
        </p:nvSpPr>
        <p:spPr>
          <a:xfrm>
            <a:off x="680020" y="4461614"/>
            <a:ext cx="321439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457200" algn="l" defTabSz="914400">
              <a:lnSpc>
                <a:spcPct val="90000"/>
              </a:lnSpc>
              <a:spcBef>
                <a:spcPts val="500"/>
              </a:spcBef>
              <a:buFont typeface="Arial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Electric part model</a:t>
            </a:r>
          </a:p>
        </p:txBody>
      </p:sp>
      <p:pic>
        <p:nvPicPr>
          <p:cNvPr id="216" name="Imagen 4" descr="Imagen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12950" y="7192052"/>
            <a:ext cx="8991601" cy="110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Marcador de contenido 2"/>
          <p:cNvSpPr txBox="1"/>
          <p:nvPr/>
        </p:nvSpPr>
        <p:spPr>
          <a:xfrm>
            <a:off x="3745011" y="6328365"/>
            <a:ext cx="6951961" cy="92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1" indent="384047" algn="l" defTabSz="768095">
              <a:lnSpc>
                <a:spcPct val="81000"/>
              </a:lnSpc>
              <a:spcBef>
                <a:spcPts val="400"/>
              </a:spcBef>
              <a:defRPr b="0" sz="2016">
                <a:latin typeface="Calibri"/>
                <a:ea typeface="Calibri"/>
                <a:cs typeface="Calibri"/>
                <a:sym typeface="Calibri"/>
              </a:defRPr>
            </a:pPr>
            <a:r>
              <a:t>		</a:t>
            </a:r>
          </a:p>
          <a:p>
            <a:pPr lvl="1" indent="384047" algn="l" defTabSz="768095">
              <a:lnSpc>
                <a:spcPct val="81000"/>
              </a:lnSpc>
              <a:spcBef>
                <a:spcPts val="400"/>
              </a:spcBef>
              <a:defRPr b="0" sz="2016">
                <a:latin typeface="Calibri"/>
                <a:ea typeface="Calibri"/>
                <a:cs typeface="Calibri"/>
                <a:sym typeface="Calibri"/>
              </a:defRPr>
            </a:pPr>
            <a:r>
              <a:t>Lorenz force detuning + microphonics effects					</a:t>
            </a:r>
          </a:p>
        </p:txBody>
      </p:sp>
      <p:sp>
        <p:nvSpPr>
          <p:cNvPr id="218" name="Mechanic part model"/>
          <p:cNvSpPr txBox="1"/>
          <p:nvPr/>
        </p:nvSpPr>
        <p:spPr>
          <a:xfrm>
            <a:off x="660424" y="6165886"/>
            <a:ext cx="3431383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457200" algn="l" defTabSz="914400">
              <a:lnSpc>
                <a:spcPct val="90000"/>
              </a:lnSpc>
              <a:spcBef>
                <a:spcPts val="500"/>
              </a:spcBef>
              <a:buFont typeface="Arial"/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Mechanic part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