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15"/>
  </p:notesMasterIdLst>
  <p:handoutMasterIdLst>
    <p:handoutMasterId r:id="rId16"/>
  </p:handoutMasterIdLst>
  <p:sldIdLst>
    <p:sldId id="270" r:id="rId5"/>
    <p:sldId id="500" r:id="rId6"/>
    <p:sldId id="532" r:id="rId7"/>
    <p:sldId id="539" r:id="rId8"/>
    <p:sldId id="534" r:id="rId9"/>
    <p:sldId id="541" r:id="rId10"/>
    <p:sldId id="535" r:id="rId11"/>
    <p:sldId id="542" r:id="rId12"/>
    <p:sldId id="536" r:id="rId13"/>
    <p:sldId id="537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0000"/>
    <a:srgbClr val="FFAE1A"/>
    <a:srgbClr val="064308"/>
    <a:srgbClr val="0F0C8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Objects="1">
      <p:cViewPr varScale="1">
        <p:scale>
          <a:sx n="81" d="100"/>
          <a:sy n="81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741"/>
          </a:xfrm>
          <a:prstGeom prst="rect">
            <a:avLst/>
          </a:prstGeom>
        </p:spPr>
        <p:txBody>
          <a:bodyPr vert="horz" wrap="square" lIns="92613" tIns="46306" rIns="92613" bIns="4630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741"/>
          </a:xfrm>
          <a:prstGeom prst="rect">
            <a:avLst/>
          </a:prstGeom>
        </p:spPr>
        <p:txBody>
          <a:bodyPr vert="horz" wrap="square" lIns="92613" tIns="46306" rIns="92613" bIns="4630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613" tIns="46306" rIns="92613" bIns="4630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831"/>
            <a:ext cx="5608320" cy="4182661"/>
          </a:xfrm>
          <a:prstGeom prst="rect">
            <a:avLst/>
          </a:prstGeom>
        </p:spPr>
        <p:txBody>
          <a:bodyPr vert="horz" wrap="square" lIns="92613" tIns="46306" rIns="92613" bIns="4630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63"/>
            <a:ext cx="3037840" cy="464740"/>
          </a:xfrm>
          <a:prstGeom prst="rect">
            <a:avLst/>
          </a:prstGeom>
        </p:spPr>
        <p:txBody>
          <a:bodyPr vert="horz" wrap="square" lIns="92613" tIns="46306" rIns="92613" bIns="4630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063"/>
            <a:ext cx="3037840" cy="464740"/>
          </a:xfrm>
          <a:prstGeom prst="rect">
            <a:avLst/>
          </a:prstGeom>
        </p:spPr>
        <p:txBody>
          <a:bodyPr vert="horz" wrap="square" lIns="92613" tIns="46306" rIns="92613" bIns="46306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Shen Zhao</a:t>
            </a:r>
            <a:b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Low Level Radio Frequency Team Leader</a:t>
            </a: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71438" y="2930621"/>
            <a:ext cx="9001124" cy="91193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Potential Application of Advance Control Algorithm for Fast Tuner Control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57201"/>
            <a:ext cx="2971800" cy="2105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76200" y="281882"/>
            <a:ext cx="8991600" cy="4863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>
            <a:lvl1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036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074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109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148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3152" y="1066800"/>
            <a:ext cx="88392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Traditional PID controller is still dominant, but performance may be limited for challenging problems</a:t>
            </a:r>
          </a:p>
          <a:p>
            <a:pPr lvl="1"/>
            <a:endParaRPr lang="en-US" kern="0" dirty="0"/>
          </a:p>
          <a:p>
            <a:r>
              <a:rPr lang="en-US" kern="0" dirty="0" smtClean="0"/>
              <a:t>The disturbance observer based control design may be an effective solution to deal with the hysteresis effect in the piezo fast tuner</a:t>
            </a:r>
          </a:p>
          <a:p>
            <a:pPr lvl="1"/>
            <a:endParaRPr lang="en-US" kern="0" dirty="0"/>
          </a:p>
          <a:p>
            <a:r>
              <a:rPr lang="en-US" kern="0" dirty="0" smtClean="0"/>
              <a:t>Looking for collaborations if interested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52" y="1067100"/>
            <a:ext cx="8990922" cy="5027414"/>
          </a:xfrm>
        </p:spPr>
        <p:txBody>
          <a:bodyPr/>
          <a:lstStyle/>
          <a:p>
            <a:r>
              <a:rPr lang="en-US" dirty="0" smtClean="0"/>
              <a:t>Tuner Types</a:t>
            </a:r>
            <a:endParaRPr lang="en-US" dirty="0" smtClean="0"/>
          </a:p>
          <a:p>
            <a:r>
              <a:rPr lang="en-US" dirty="0" smtClean="0"/>
              <a:t>Control Strategy</a:t>
            </a:r>
            <a:endParaRPr lang="en-US" dirty="0" smtClean="0"/>
          </a:p>
          <a:p>
            <a:pPr lvl="1"/>
            <a:r>
              <a:rPr lang="en-US" dirty="0" smtClean="0"/>
              <a:t>PID</a:t>
            </a:r>
          </a:p>
          <a:p>
            <a:pPr lvl="1"/>
            <a:r>
              <a:rPr lang="en-US" dirty="0" smtClean="0"/>
              <a:t>Observer based control</a:t>
            </a:r>
            <a:endParaRPr lang="en-US" dirty="0" smtClean="0"/>
          </a:p>
          <a:p>
            <a:r>
              <a:rPr lang="en-US" dirty="0" smtClean="0"/>
              <a:t>Simulation Study</a:t>
            </a:r>
          </a:p>
          <a:p>
            <a:pPr lvl="1"/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Parameter tuning</a:t>
            </a:r>
            <a:endParaRPr lang="en-US" dirty="0" smtClean="0"/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, Slide </a:t>
            </a:r>
            <a:fld id="{35AD4620-7552-4207-8973-898801ED21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76200" y="281882"/>
            <a:ext cx="8991600" cy="4863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>
            <a:lvl1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036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074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109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148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kern="0" dirty="0" smtClean="0"/>
              <a:t>Slow Tuner vs. Fast Tuner</a:t>
            </a:r>
            <a:endParaRPr lang="en-US" kern="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57200" y="4037306"/>
            <a:ext cx="236524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Piezo Tuner</a:t>
            </a:r>
            <a:endParaRPr lang="en-US" kern="0" dirty="0" smtClean="0"/>
          </a:p>
          <a:p>
            <a:pPr lvl="1"/>
            <a:r>
              <a:rPr lang="en-US" kern="0" dirty="0" smtClean="0"/>
              <a:t>Pros:</a:t>
            </a:r>
          </a:p>
          <a:p>
            <a:pPr lvl="2"/>
            <a:r>
              <a:rPr lang="en-US" kern="0" dirty="0" smtClean="0"/>
              <a:t>Fast response</a:t>
            </a:r>
          </a:p>
          <a:p>
            <a:pPr lvl="2"/>
            <a:r>
              <a:rPr lang="en-US" kern="0" dirty="0"/>
              <a:t>Fine </a:t>
            </a:r>
            <a:r>
              <a:rPr lang="en-US" kern="0" dirty="0" smtClean="0"/>
              <a:t>resolution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80377"/>
              </p:ext>
            </p:extLst>
          </p:nvPr>
        </p:nvGraphicFramePr>
        <p:xfrm>
          <a:off x="891540" y="1171332"/>
          <a:ext cx="7360920" cy="229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2480"/>
                <a:gridCol w="2595880"/>
                <a:gridCol w="246380"/>
                <a:gridCol w="24561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Slow Tuner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>
                            <a:lumMod val="5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Fast Tuner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Range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 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>
                            <a:lumMod val="5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10 Hz</a:t>
                      </a:r>
                      <a:endParaRPr lang="en-US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Tuner Types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Stepper</a:t>
                      </a:r>
                    </a:p>
                    <a:p>
                      <a:pPr algn="ctr"/>
                      <a:r>
                        <a:rPr lang="en-US" dirty="0" smtClean="0"/>
                        <a:t>Pneumatic</a:t>
                      </a:r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>
                            <a:lumMod val="5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Piezo</a:t>
                      </a:r>
                    </a:p>
                    <a:p>
                      <a:pPr algn="ctr"/>
                      <a:r>
                        <a:rPr lang="en-US" b="0" dirty="0" smtClean="0"/>
                        <a:t>Variable reactance</a:t>
                      </a:r>
                      <a:endParaRPr lang="en-US" b="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Detuning</a:t>
                      </a:r>
                      <a:r>
                        <a:rPr lang="en-US" baseline="0" dirty="0" smtClean="0"/>
                        <a:t> Sources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Bath pressure</a:t>
                      </a:r>
                      <a:r>
                        <a:rPr lang="en-US" baseline="0" dirty="0" smtClean="0"/>
                        <a:t> variation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>
                            <a:lumMod val="5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Microphonics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Lorenz</a:t>
                      </a:r>
                      <a:r>
                        <a:rPr lang="en-US" baseline="0" dirty="0" smtClean="0"/>
                        <a:t> force detuning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613989"/>
            <a:ext cx="2495019" cy="2162350"/>
          </a:xfrm>
          <a:prstGeom prst="rect">
            <a:avLst/>
          </a:prstGeom>
        </p:spPr>
      </p:pic>
      <p:sp>
        <p:nvSpPr>
          <p:cNvPr id="17" name="Content Placeholder 1"/>
          <p:cNvSpPr txBox="1">
            <a:spLocks/>
          </p:cNvSpPr>
          <p:nvPr/>
        </p:nvSpPr>
        <p:spPr bwMode="auto">
          <a:xfrm>
            <a:off x="2863715" y="4037305"/>
            <a:ext cx="2365248" cy="198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endParaRPr lang="en-US" kern="0" dirty="0" smtClean="0"/>
          </a:p>
          <a:p>
            <a:pPr lvl="1"/>
            <a:r>
              <a:rPr lang="en-US" kern="0" dirty="0" smtClean="0"/>
              <a:t>Cons</a:t>
            </a:r>
          </a:p>
          <a:p>
            <a:pPr lvl="2"/>
            <a:r>
              <a:rPr lang="en-US" b="1" kern="0" dirty="0" smtClean="0"/>
              <a:t>Hysteresis</a:t>
            </a:r>
          </a:p>
          <a:p>
            <a:pPr lvl="2"/>
            <a:r>
              <a:rPr lang="en-US" kern="0" dirty="0" smtClean="0"/>
              <a:t>Creep</a:t>
            </a:r>
          </a:p>
          <a:p>
            <a:pPr lvl="2"/>
            <a:r>
              <a:rPr lang="en-US" kern="0" dirty="0" smtClean="0"/>
              <a:t>Nonlinear gain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6552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409003"/>
              </p:ext>
            </p:extLst>
          </p:nvPr>
        </p:nvGraphicFramePr>
        <p:xfrm>
          <a:off x="381000" y="1219200"/>
          <a:ext cx="8382000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2600"/>
                <a:gridCol w="1524000"/>
                <a:gridCol w="2514600"/>
                <a:gridCol w="14478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Category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Analysis</a:t>
                      </a:r>
                      <a:r>
                        <a:rPr lang="en-US" sz="1600" baseline="0" dirty="0" smtClean="0"/>
                        <a:t> Method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Method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Dependency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Classical Control</a:t>
                      </a:r>
                      <a:r>
                        <a:rPr lang="en-US" sz="1600" baseline="0" dirty="0" smtClean="0"/>
                        <a:t> Theory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Frequency</a:t>
                      </a:r>
                      <a:r>
                        <a:rPr lang="en-US" sz="1600" baseline="0" dirty="0" smtClean="0"/>
                        <a:t> Domain (TF)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PID</a:t>
                      </a:r>
                    </a:p>
                    <a:p>
                      <a:r>
                        <a:rPr lang="en-US" sz="1600" dirty="0" smtClean="0"/>
                        <a:t>Lead-lag compensator</a:t>
                      </a:r>
                    </a:p>
                    <a:p>
                      <a:r>
                        <a:rPr lang="en-US" sz="1600" dirty="0" smtClean="0"/>
                        <a:t>Loop-shaping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</a:t>
                      </a:r>
                    </a:p>
                    <a:p>
                      <a:r>
                        <a:rPr lang="en-US" sz="1600" dirty="0" smtClean="0"/>
                        <a:t>System TF</a:t>
                      </a:r>
                    </a:p>
                    <a:p>
                      <a:r>
                        <a:rPr lang="en-US" sz="1600" dirty="0" smtClean="0"/>
                        <a:t>System TF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Modern Control Theory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Domain (SS)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 observer</a:t>
                      </a:r>
                    </a:p>
                    <a:p>
                      <a:r>
                        <a:rPr lang="en-US" sz="1600" b="1" baseline="0" dirty="0" smtClean="0"/>
                        <a:t>Disturbance observer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baseline="0" dirty="0" smtClean="0"/>
                    </a:p>
                    <a:p>
                      <a:r>
                        <a:rPr lang="en-US" sz="1600" b="1" baseline="0" dirty="0" smtClean="0"/>
                        <a:t>Yes / No</a:t>
                      </a:r>
                      <a:endParaRPr lang="en-US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Advanced control?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Robust control</a:t>
                      </a:r>
                    </a:p>
                    <a:p>
                      <a:r>
                        <a:rPr lang="en-US" sz="1600" dirty="0" smtClean="0"/>
                        <a:t>Adaptive</a:t>
                      </a:r>
                      <a:r>
                        <a:rPr lang="en-US" sz="1600" baseline="0" dirty="0" smtClean="0"/>
                        <a:t> control</a:t>
                      </a:r>
                    </a:p>
                    <a:p>
                      <a:r>
                        <a:rPr lang="en-US" sz="1600" baseline="0" dirty="0" smtClean="0"/>
                        <a:t>Fuzzy logic</a:t>
                      </a:r>
                    </a:p>
                    <a:p>
                      <a:r>
                        <a:rPr lang="en-US" sz="1600" baseline="0" dirty="0" smtClean="0"/>
                        <a:t>Neural network</a:t>
                      </a:r>
                    </a:p>
                    <a:p>
                      <a:r>
                        <a:rPr lang="en-US" sz="1600" baseline="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</a:p>
                    <a:p>
                      <a:r>
                        <a:rPr lang="en-US" sz="1600" dirty="0" smtClean="0"/>
                        <a:t>Yes</a:t>
                      </a:r>
                    </a:p>
                    <a:p>
                      <a:r>
                        <a:rPr lang="en-US" sz="1600" dirty="0" smtClean="0"/>
                        <a:t>No</a:t>
                      </a:r>
                    </a:p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Choice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76200" y="281882"/>
            <a:ext cx="8991600" cy="4863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>
            <a:lvl1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036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074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109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148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kern="0" dirty="0" smtClean="0"/>
              <a:t>PID Controller</a:t>
            </a:r>
            <a:endParaRPr lang="en-US" kern="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3152" y="1066800"/>
            <a:ext cx="88392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Pros</a:t>
            </a:r>
          </a:p>
          <a:p>
            <a:pPr lvl="1"/>
            <a:r>
              <a:rPr lang="en-US" kern="0" dirty="0" smtClean="0"/>
              <a:t>Simple structure</a:t>
            </a:r>
          </a:p>
          <a:p>
            <a:pPr lvl="1"/>
            <a:r>
              <a:rPr lang="en-US" kern="0" dirty="0" smtClean="0"/>
              <a:t>System can be treated as black box</a:t>
            </a:r>
          </a:p>
          <a:p>
            <a:pPr lvl="1"/>
            <a:r>
              <a:rPr lang="en-US" kern="0" dirty="0" smtClean="0"/>
              <a:t>Only three parameters to tune</a:t>
            </a:r>
          </a:p>
          <a:p>
            <a:pPr lvl="1"/>
            <a:r>
              <a:rPr lang="en-US" kern="0" dirty="0" smtClean="0"/>
              <a:t>Transfer function analysis</a:t>
            </a:r>
            <a:endParaRPr lang="en-US" kern="0" dirty="0" smtClean="0"/>
          </a:p>
          <a:p>
            <a:pPr marL="211709" lvl="1" indent="0">
              <a:buFont typeface="Arial" pitchFamily="34" charset="0"/>
              <a:buNone/>
            </a:pPr>
            <a:endParaRPr lang="en-US" kern="0" dirty="0" smtClean="0"/>
          </a:p>
          <a:p>
            <a:pPr marL="211709" lvl="1" indent="0">
              <a:buFont typeface="Arial" pitchFamily="34" charset="0"/>
              <a:buNone/>
            </a:pPr>
            <a:endParaRPr lang="en-US" sz="100" kern="0" dirty="0" smtClean="0"/>
          </a:p>
          <a:p>
            <a:r>
              <a:rPr lang="en-US" kern="0" dirty="0" smtClean="0"/>
              <a:t>Cons</a:t>
            </a:r>
            <a:endParaRPr lang="en-US" kern="0" dirty="0" smtClean="0"/>
          </a:p>
          <a:p>
            <a:pPr lvl="1"/>
            <a:r>
              <a:rPr lang="en-US" kern="0" dirty="0" smtClean="0"/>
              <a:t>One degree of freedom</a:t>
            </a:r>
          </a:p>
          <a:p>
            <a:pPr lvl="2"/>
            <a:r>
              <a:rPr lang="en-US" kern="0" dirty="0" smtClean="0"/>
              <a:t>Tracking			y(s) / r(s) =&gt; 1</a:t>
            </a:r>
          </a:p>
          <a:p>
            <a:pPr lvl="2"/>
            <a:r>
              <a:rPr lang="en-US" kern="0" dirty="0" smtClean="0"/>
              <a:t>Disturbance rejection	y(s) / d(s) =&gt; 0</a:t>
            </a:r>
          </a:p>
          <a:p>
            <a:pPr lvl="2"/>
            <a:endParaRPr lang="en-US" kern="0" dirty="0" smtClean="0"/>
          </a:p>
          <a:p>
            <a:pPr lvl="1"/>
            <a:r>
              <a:rPr lang="en-US" kern="0" dirty="0" smtClean="0"/>
              <a:t>Ignoring knowledge of system</a:t>
            </a:r>
          </a:p>
          <a:p>
            <a:pPr lvl="2"/>
            <a:endParaRPr lang="en-US" kern="0" dirty="0" smtClean="0"/>
          </a:p>
          <a:p>
            <a:pPr lvl="1"/>
            <a:r>
              <a:rPr lang="en-US" kern="0" dirty="0"/>
              <a:t>Performance</a:t>
            </a:r>
          </a:p>
          <a:p>
            <a:pPr marL="0" indent="0">
              <a:buNone/>
            </a:pPr>
            <a:endParaRPr lang="en-US" kern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465" y="1198169"/>
            <a:ext cx="3810000" cy="135255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550417" y="3925950"/>
            <a:ext cx="4361935" cy="1567835"/>
            <a:chOff x="1734065" y="1365351"/>
            <a:chExt cx="4361935" cy="156783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734065" y="2367349"/>
              <a:ext cx="475735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26" name="Flowchart: Connector 25"/>
            <p:cNvSpPr/>
            <p:nvPr/>
          </p:nvSpPr>
          <p:spPr>
            <a:xfrm>
              <a:off x="2209800" y="2253049"/>
              <a:ext cx="228600" cy="22860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43200" y="2209800"/>
              <a:ext cx="609600" cy="342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C(s)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438400" y="2367349"/>
              <a:ext cx="304800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191000" y="2223701"/>
              <a:ext cx="685800" cy="342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G(s)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3886200" y="2381250"/>
              <a:ext cx="304800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1" name="Flowchart: Connector 30"/>
            <p:cNvSpPr/>
            <p:nvPr/>
          </p:nvSpPr>
          <p:spPr>
            <a:xfrm>
              <a:off x="3657600" y="2266950"/>
              <a:ext cx="228600" cy="22860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352800" y="2381250"/>
              <a:ext cx="304800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416379" y="2384339"/>
              <a:ext cx="527222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4" name="Flowchart: Connector 33"/>
            <p:cNvSpPr/>
            <p:nvPr/>
          </p:nvSpPr>
          <p:spPr>
            <a:xfrm>
              <a:off x="5187779" y="2270039"/>
              <a:ext cx="228600" cy="22860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4876801" y="2384339"/>
              <a:ext cx="304800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638801" y="2384339"/>
              <a:ext cx="0" cy="548847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312772" y="2498125"/>
              <a:ext cx="0" cy="435061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2312772" y="2933186"/>
              <a:ext cx="332602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765987" y="2099731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67400" y="2078621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14602" y="1365351"/>
              <a:ext cx="423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</a:t>
              </a:r>
              <a:r>
                <a:rPr lang="en-US" sz="1400" baseline="-25000" dirty="0" smtClean="0"/>
                <a:t>i</a:t>
              </a:r>
              <a:endParaRPr lang="en-US" sz="1400" baseline="-25000" dirty="0"/>
            </a:p>
          </p:txBody>
        </p:sp>
        <p:cxnSp>
          <p:nvCxnSpPr>
            <p:cNvPr id="42" name="Straight Arrow Connector 41"/>
            <p:cNvCxnSpPr>
              <a:stCxn id="31" idx="0"/>
            </p:cNvCxnSpPr>
            <p:nvPr/>
          </p:nvCxnSpPr>
          <p:spPr>
            <a:xfrm flipV="1">
              <a:off x="3771900" y="1447800"/>
              <a:ext cx="0" cy="81915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5309286" y="1450889"/>
              <a:ext cx="0" cy="81915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5029201" y="1370794"/>
              <a:ext cx="35137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d</a:t>
              </a:r>
              <a:r>
                <a:rPr lang="en-US" sz="1400" baseline="-25000" dirty="0" smtClean="0"/>
                <a:t>o</a:t>
              </a:r>
              <a:endParaRPr lang="en-US" sz="1400" baseline="-250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216880" y="1735721"/>
              <a:ext cx="659920" cy="3429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</a:t>
              </a:r>
              <a:r>
                <a:rPr lang="en-US" sz="1400" baseline="30000" dirty="0" smtClean="0">
                  <a:solidFill>
                    <a:schemeClr val="tx1"/>
                  </a:solidFill>
                </a:rPr>
                <a:t>-1</a:t>
              </a:r>
              <a:r>
                <a:rPr lang="en-US" sz="1400" dirty="0" smtClean="0">
                  <a:solidFill>
                    <a:schemeClr val="tx1"/>
                  </a:solidFill>
                </a:rPr>
                <a:t>(s)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4876801" y="1907171"/>
              <a:ext cx="432485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86200" y="1907171"/>
              <a:ext cx="31097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3864576" y="1907171"/>
              <a:ext cx="0" cy="40108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957518" y="2087374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040" y="2418376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-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88328" y="213496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53084" y="1969956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16442" y="2112401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88923" y="1964434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08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580606"/>
            <a:ext cx="4872177" cy="1492908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3152" y="1066800"/>
            <a:ext cx="4270248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Observers</a:t>
            </a:r>
            <a:endParaRPr lang="en-US" kern="0" dirty="0" smtClean="0"/>
          </a:p>
          <a:p>
            <a:pPr lvl="1"/>
            <a:r>
              <a:rPr lang="en-US" kern="0" dirty="0" err="1" smtClean="0"/>
              <a:t>Luenberger</a:t>
            </a:r>
            <a:r>
              <a:rPr lang="en-US" kern="0" dirty="0" smtClean="0"/>
              <a:t> observer</a:t>
            </a:r>
          </a:p>
          <a:p>
            <a:pPr lvl="2"/>
            <a:r>
              <a:rPr lang="en-US" kern="0" dirty="0" smtClean="0"/>
              <a:t>Estimate system </a:t>
            </a:r>
            <a:r>
              <a:rPr lang="en-US" kern="0" dirty="0" smtClean="0"/>
              <a:t>states</a:t>
            </a:r>
            <a:endParaRPr lang="en-US" kern="0" dirty="0" smtClean="0"/>
          </a:p>
          <a:p>
            <a:pPr lvl="1"/>
            <a:r>
              <a:rPr lang="en-US" kern="0" dirty="0" smtClean="0"/>
              <a:t>Unknown input observer</a:t>
            </a:r>
          </a:p>
          <a:p>
            <a:pPr lvl="2"/>
            <a:r>
              <a:rPr lang="en-US" kern="0" dirty="0" smtClean="0"/>
              <a:t>Estimate external disturbance</a:t>
            </a:r>
            <a:endParaRPr lang="en-US" kern="0" dirty="0"/>
          </a:p>
          <a:p>
            <a:pPr lvl="1"/>
            <a:r>
              <a:rPr lang="en-US" kern="0" dirty="0" smtClean="0"/>
              <a:t>Extended state observer</a:t>
            </a:r>
          </a:p>
          <a:p>
            <a:pPr lvl="2"/>
            <a:r>
              <a:rPr lang="en-US" kern="0" dirty="0" smtClean="0"/>
              <a:t>Estimate external disturbance and unknown dynamics</a:t>
            </a:r>
          </a:p>
          <a:p>
            <a:pPr lvl="2"/>
            <a:endParaRPr lang="en-US" kern="0" dirty="0" smtClean="0"/>
          </a:p>
          <a:p>
            <a:r>
              <a:rPr lang="en-US" kern="0" dirty="0" smtClean="0"/>
              <a:t>Equivalent Transfer Function Representation</a:t>
            </a:r>
          </a:p>
          <a:p>
            <a:pPr lvl="1"/>
            <a:r>
              <a:rPr lang="en-US" kern="0" dirty="0" smtClean="0"/>
              <a:t>Two degree of freedom</a:t>
            </a:r>
          </a:p>
          <a:p>
            <a:pPr lvl="1"/>
            <a:r>
              <a:rPr lang="en-US" kern="0" dirty="0" smtClean="0"/>
              <a:t>Observer performance determines disturbance rejection performance</a:t>
            </a:r>
          </a:p>
          <a:p>
            <a:pPr lvl="1"/>
            <a:r>
              <a:rPr lang="en-US" kern="0" dirty="0" smtClean="0"/>
              <a:t>Controller performance determines tracking performance</a:t>
            </a:r>
            <a:endParaRPr lang="en-US" kern="0" dirty="0" smtClean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639725" y="1247543"/>
            <a:ext cx="4272627" cy="1975255"/>
            <a:chOff x="4639725" y="1166978"/>
            <a:chExt cx="4272627" cy="1975255"/>
          </a:xfrm>
        </p:grpSpPr>
        <p:grpSp>
          <p:nvGrpSpPr>
            <p:cNvPr id="13" name="Group 12"/>
            <p:cNvGrpSpPr/>
            <p:nvPr/>
          </p:nvGrpSpPr>
          <p:grpSpPr>
            <a:xfrm>
              <a:off x="4639725" y="1166978"/>
              <a:ext cx="4272627" cy="1975255"/>
              <a:chOff x="4261773" y="1116421"/>
              <a:chExt cx="4272627" cy="1975255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30232"/>
              <a:stretch/>
            </p:blipFill>
            <p:spPr>
              <a:xfrm>
                <a:off x="4267200" y="1116421"/>
                <a:ext cx="4267200" cy="1975255"/>
              </a:xfrm>
              <a:prstGeom prst="rect">
                <a:avLst/>
              </a:prstGeom>
            </p:spPr>
          </p:pic>
          <p:cxnSp>
            <p:nvCxnSpPr>
              <p:cNvPr id="10" name="Straight Arrow Connector 9"/>
              <p:cNvCxnSpPr/>
              <p:nvPr/>
            </p:nvCxnSpPr>
            <p:spPr>
              <a:xfrm>
                <a:off x="4267200" y="1981200"/>
                <a:ext cx="99060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4261773" y="1704201"/>
                <a:ext cx="9252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i="1" dirty="0"/>
                  <a:t>R</a:t>
                </a:r>
                <a:r>
                  <a:rPr lang="en-US" sz="1200" b="1" i="1" dirty="0" smtClean="0"/>
                  <a:t>eference</a:t>
                </a:r>
                <a:endParaRPr lang="en-US" sz="1200" b="1" i="1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7386452" y="2565070"/>
              <a:ext cx="88962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Observer</a:t>
              </a:r>
              <a:endParaRPr lang="en-US" sz="1200" b="1" dirty="0"/>
            </a:p>
          </p:txBody>
        </p:sp>
      </p:grpSp>
      <p:sp>
        <p:nvSpPr>
          <p:cNvPr id="56" name="Title 2"/>
          <p:cNvSpPr txBox="1">
            <a:spLocks/>
          </p:cNvSpPr>
          <p:nvPr/>
        </p:nvSpPr>
        <p:spPr bwMode="auto">
          <a:xfrm>
            <a:off x="76200" y="281882"/>
            <a:ext cx="8991600" cy="4863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>
            <a:lvl1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036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074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109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148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kern="0" dirty="0" smtClean="0"/>
              <a:t>Observer based Control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150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76200" y="281882"/>
            <a:ext cx="8991600" cy="4863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>
            <a:lvl1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036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074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109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148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kern="0" dirty="0" smtClean="0"/>
              <a:t>Simulation Model</a:t>
            </a:r>
            <a:endParaRPr lang="en-US" kern="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3152" y="3586926"/>
            <a:ext cx="6073113" cy="250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Notes</a:t>
            </a:r>
            <a:endParaRPr lang="en-US" kern="0" dirty="0" smtClean="0"/>
          </a:p>
          <a:p>
            <a:pPr lvl="1"/>
            <a:r>
              <a:rPr lang="en-US" kern="0" dirty="0" smtClean="0"/>
              <a:t>Hysteresis is treated as disturbance and </a:t>
            </a:r>
            <a:r>
              <a:rPr lang="en-US" kern="0" dirty="0" smtClean="0"/>
              <a:t>its effect is estimated by the ESO (z</a:t>
            </a:r>
            <a:r>
              <a:rPr lang="en-US" kern="0" baseline="-25000" dirty="0" smtClean="0"/>
              <a:t>2</a:t>
            </a:r>
            <a:r>
              <a:rPr lang="en-US" kern="0" dirty="0" smtClean="0"/>
              <a:t>) and then cancelled in the controller</a:t>
            </a:r>
          </a:p>
          <a:p>
            <a:pPr lvl="1"/>
            <a:r>
              <a:rPr lang="en-US" kern="0" dirty="0" smtClean="0"/>
              <a:t>The ESO does not include any model information of the hysteresis; the estimation performance is mainly determined by the observer bandwidth, which is limited by sampling rate and noise level.</a:t>
            </a:r>
          </a:p>
          <a:p>
            <a:pPr lvl="1"/>
            <a:endParaRPr lang="en-US" kern="0" dirty="0" smtClean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243978" y="1219200"/>
            <a:ext cx="8671422" cy="2133600"/>
            <a:chOff x="243978" y="3733800"/>
            <a:chExt cx="8671422" cy="2133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978" y="3733800"/>
              <a:ext cx="8671422" cy="2084658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676400" y="3956874"/>
              <a:ext cx="2464280" cy="186158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528846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ADRC</a:t>
              </a:r>
              <a:endParaRPr lang="en-US" sz="1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3962400"/>
              <a:ext cx="1574265" cy="838200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49532" y="3930174"/>
              <a:ext cx="11940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Hysteresis</a:t>
              </a:r>
              <a:endParaRPr lang="en-US" sz="1600" dirty="0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1667" t="1596" r="26666" b="35"/>
          <a:stretch/>
        </p:blipFill>
        <p:spPr>
          <a:xfrm>
            <a:off x="6261340" y="3168075"/>
            <a:ext cx="2806460" cy="28517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98189" y="226152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 Hz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96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70850"/>
            <a:ext cx="2742522" cy="4923663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nonlinear effect </a:t>
            </a:r>
            <a:r>
              <a:rPr lang="en-US" dirty="0" smtClean="0"/>
              <a:t>of the hysteresis will </a:t>
            </a:r>
            <a:r>
              <a:rPr lang="en-US" dirty="0"/>
              <a:t>distort the perfect sinusoidal input and create higher order harmonic components in the system </a:t>
            </a:r>
            <a:r>
              <a:rPr lang="en-US" dirty="0" smtClean="0"/>
              <a:t>output.</a:t>
            </a:r>
          </a:p>
          <a:p>
            <a:r>
              <a:rPr lang="en-US" dirty="0" smtClean="0"/>
              <a:t>With feedback control, the </a:t>
            </a:r>
            <a:r>
              <a:rPr lang="en-US" dirty="0"/>
              <a:t>third harmonic </a:t>
            </a:r>
            <a:r>
              <a:rPr lang="en-US" dirty="0" smtClean="0"/>
              <a:t>in </a:t>
            </a:r>
            <a:r>
              <a:rPr lang="en-US" dirty="0"/>
              <a:t>the system output </a:t>
            </a:r>
            <a:r>
              <a:rPr lang="en-US" dirty="0" smtClean="0"/>
              <a:t>signal</a:t>
            </a:r>
            <a:r>
              <a:rPr lang="en-US" dirty="0"/>
              <a:t> </a:t>
            </a:r>
            <a:r>
              <a:rPr lang="en-US" dirty="0" smtClean="0"/>
              <a:t>is greatly suppressed.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8333" t="1555" r="14167" b="1555"/>
          <a:stretch/>
        </p:blipFill>
        <p:spPr>
          <a:xfrm>
            <a:off x="2910444" y="1170851"/>
            <a:ext cx="6172200" cy="457200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943600" y="4800600"/>
            <a:ext cx="404256" cy="457200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flipH="1">
            <a:off x="6288654" y="4267200"/>
            <a:ext cx="340746" cy="6003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3810000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residue nonlinear effect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0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Zhao, 2018 Oct. 25, MRCW18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76200" y="281882"/>
            <a:ext cx="8991600" cy="4863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>
            <a:lvl1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803293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036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074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109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148" algn="ctr" defTabSz="807750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kern="0" dirty="0" smtClean="0"/>
              <a:t>Parameter Tuning</a:t>
            </a:r>
            <a:endParaRPr lang="en-US" kern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36"/>
            <a:ext cx="1249424" cy="88509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798131"/>
              </p:ext>
            </p:extLst>
          </p:nvPr>
        </p:nvGraphicFramePr>
        <p:xfrm>
          <a:off x="776845" y="1131494"/>
          <a:ext cx="75311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91180"/>
                <a:gridCol w="1109980"/>
                <a:gridCol w="1109980"/>
                <a:gridCol w="1109980"/>
                <a:gridCol w="1109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Case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Case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Case #4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Sine Wave Frequency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Controller </a:t>
                      </a:r>
                      <a:r>
                        <a:rPr lang="en-US" baseline="0" dirty="0" smtClean="0"/>
                        <a:t>Bandwidth (rad/s)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Observer</a:t>
                      </a:r>
                      <a:r>
                        <a:rPr lang="en-US" baseline="0" dirty="0" smtClean="0"/>
                        <a:t> Bandwidth (rad/s)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Tracking Error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9167" r="6667"/>
          <a:stretch/>
        </p:blipFill>
        <p:spPr>
          <a:xfrm>
            <a:off x="1100652" y="3013179"/>
            <a:ext cx="6942695" cy="29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 PowerPoint Template.pptx" id="{F9D8EFE4-3DAD-43E2-85D0-715CB6229C22}" vid="{1E1D846A-C59C-4820-B358-E1CB3089F2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DB6F5CB2956044AF647B22FDE7881A" ma:contentTypeVersion="" ma:contentTypeDescription="Create a new document." ma:contentTypeScope="" ma:versionID="3ab0796b394e00775532b49c71a888af">
  <xsd:schema xmlns:xsd="http://www.w3.org/2001/XMLSchema" xmlns:xs="http://www.w3.org/2001/XMLSchema" xmlns:p="http://schemas.microsoft.com/office/2006/metadata/properties" xmlns:ns2="5053DCA2-A662-450B-8947-23EC303E1B17" xmlns:ns3="http://schemas.microsoft.com/sharepoint/v4" targetNamespace="http://schemas.microsoft.com/office/2006/metadata/properties" ma:root="true" ma:fieldsID="515b0ac9569db65c0582a217eb2ba463" ns2:_="" ns3:_="">
    <xsd:import namespace="5053DCA2-A662-450B-8947-23EC303E1B1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rchive_x0020_Date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3DCA2-A662-450B-8947-23EC303E1B17" elementFormDefault="qualified">
    <xsd:import namespace="http://schemas.microsoft.com/office/2006/documentManagement/types"/>
    <xsd:import namespace="http://schemas.microsoft.com/office/infopath/2007/PartnerControls"/>
    <xsd:element name="Archive_x0020_Date" ma:index="8" nillable="true" ma:displayName="Archive Date" ma:format="DateOnly" ma:internalName="Archive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IconOverlay xmlns="http://schemas.microsoft.com/sharepoint/v4" xsi:nil="true"/>
    <Archive_x0020_Date xmlns="5053DCA2-A662-450B-8947-23EC303E1B1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291D77-2E62-4E51-86AA-2DCB89127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3DCA2-A662-450B-8947-23EC303E1B17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A702D-F6E6-4314-8945-369A109C75F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5053DCA2-A662-450B-8947-23EC303E1B17"/>
    <ds:schemaRef ds:uri="http://schemas.openxmlformats.org/package/2006/metadata/core-properties"/>
    <ds:schemaRef ds:uri="http://schemas.microsoft.com/sharepoint/v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12186</TotalTime>
  <Words>538</Words>
  <Application>Microsoft Office PowerPoint</Application>
  <PresentationFormat>On-screen Show (4:3)</PresentationFormat>
  <Paragraphs>172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Lucida Grande</vt:lpstr>
      <vt:lpstr>ＭＳ Ｐゴシック</vt:lpstr>
      <vt:lpstr>ヒラギノ角ゴ Pro W3</vt:lpstr>
      <vt:lpstr>Arial</vt:lpstr>
      <vt:lpstr>Calibri</vt:lpstr>
      <vt:lpstr>Helvetica</vt:lpstr>
      <vt:lpstr>Wingdings</vt:lpstr>
      <vt:lpstr>FRIB3</vt:lpstr>
      <vt:lpstr>Potential Application of Advance Control Algorithm for Fast Tuner Control</vt:lpstr>
      <vt:lpstr>Outline</vt:lpstr>
      <vt:lpstr>PowerPoint Presentation</vt:lpstr>
      <vt:lpstr>Control of Choice</vt:lpstr>
      <vt:lpstr>PowerPoint Presentation</vt:lpstr>
      <vt:lpstr>PowerPoint Presentation</vt:lpstr>
      <vt:lpstr>PowerPoint Presentation</vt:lpstr>
      <vt:lpstr>Simulation Results</vt:lpstr>
      <vt:lpstr>PowerPoint Presentation</vt:lpstr>
      <vt:lpstr>PowerPoint Presentation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 PowerPoint Template</dc:title>
  <dc:creator>Engwall, Hannah</dc:creator>
  <cp:lastModifiedBy>Zhao, Shen</cp:lastModifiedBy>
  <cp:revision>208</cp:revision>
  <cp:lastPrinted>2018-03-22T16:39:43Z</cp:lastPrinted>
  <dcterms:created xsi:type="dcterms:W3CDTF">2014-10-10T17:49:08Z</dcterms:created>
  <dcterms:modified xsi:type="dcterms:W3CDTF">2018-10-24T04:59:09Z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0x01010050DB6F5CB2956044AF647B22FDE7881A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