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7" r:id="rId2"/>
    <p:sldId id="304" r:id="rId3"/>
    <p:sldId id="311" r:id="rId4"/>
    <p:sldId id="266" r:id="rId5"/>
    <p:sldId id="291" r:id="rId6"/>
    <p:sldId id="295" r:id="rId7"/>
    <p:sldId id="298" r:id="rId8"/>
    <p:sldId id="287" r:id="rId9"/>
    <p:sldId id="300" r:id="rId10"/>
    <p:sldId id="288" r:id="rId11"/>
    <p:sldId id="289" r:id="rId12"/>
    <p:sldId id="302" r:id="rId13"/>
    <p:sldId id="301" r:id="rId14"/>
    <p:sldId id="290" r:id="rId15"/>
    <p:sldId id="294" r:id="rId16"/>
    <p:sldId id="293" r:id="rId17"/>
    <p:sldId id="303" r:id="rId18"/>
    <p:sldId id="297" r:id="rId19"/>
    <p:sldId id="313" r:id="rId20"/>
    <p:sldId id="315" r:id="rId21"/>
    <p:sldId id="278" r:id="rId22"/>
    <p:sldId id="280" r:id="rId23"/>
    <p:sldId id="282" r:id="rId24"/>
    <p:sldId id="281" r:id="rId25"/>
    <p:sldId id="296" r:id="rId26"/>
    <p:sldId id="307" r:id="rId27"/>
    <p:sldId id="308" r:id="rId28"/>
    <p:sldId id="310" r:id="rId29"/>
    <p:sldId id="317" r:id="rId30"/>
    <p:sldId id="31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4672" autoAdjust="0"/>
  </p:normalViewPr>
  <p:slideViewPr>
    <p:cSldViewPr showGuides="1">
      <p:cViewPr>
        <p:scale>
          <a:sx n="80" d="100"/>
          <a:sy n="80" d="100"/>
        </p:scale>
        <p:origin x="-600" y="-15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7DF8D-35B1-420A-974D-4D38B2095BA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50F664-EA6A-4595-A77A-26B70DDB9A62}">
      <dgm:prSet phldrT="[Text]"/>
      <dgm:spPr/>
      <dgm:t>
        <a:bodyPr/>
        <a:lstStyle/>
        <a:p>
          <a:r>
            <a:rPr lang="en-US" dirty="0" smtClean="0"/>
            <a:t>CW studies</a:t>
          </a:r>
          <a:endParaRPr lang="en-US" dirty="0"/>
        </a:p>
      </dgm:t>
    </dgm:pt>
    <dgm:pt modelId="{3BBDC426-9F78-4DFA-A084-BBA5325C3D1F}" type="parTrans" cxnId="{230459ED-1450-4E88-A38A-756701144E3D}">
      <dgm:prSet/>
      <dgm:spPr/>
      <dgm:t>
        <a:bodyPr/>
        <a:lstStyle/>
        <a:p>
          <a:endParaRPr lang="en-US"/>
        </a:p>
      </dgm:t>
    </dgm:pt>
    <dgm:pt modelId="{857772F9-775D-4BEF-BB00-ED66066847A3}" type="sibTrans" cxnId="{230459ED-1450-4E88-A38A-756701144E3D}">
      <dgm:prSet/>
      <dgm:spPr/>
      <dgm:t>
        <a:bodyPr/>
        <a:lstStyle/>
        <a:p>
          <a:endParaRPr lang="en-US"/>
        </a:p>
      </dgm:t>
    </dgm:pt>
    <dgm:pt modelId="{ACCE8FC3-393A-477C-A63E-A5D89A70A89D}">
      <dgm:prSet phldrT="[Text]" custT="1"/>
      <dgm:spPr/>
      <dgm:t>
        <a:bodyPr/>
        <a:lstStyle/>
        <a:p>
          <a:r>
            <a:rPr lang="en-US" sz="1200" dirty="0" smtClean="0"/>
            <a:t>High </a:t>
          </a:r>
          <a:r>
            <a:rPr lang="en-US" sz="1200" i="1" dirty="0" smtClean="0"/>
            <a:t>Q</a:t>
          </a:r>
          <a:r>
            <a:rPr lang="en-US" sz="1200" i="1" baseline="-25000" dirty="0" smtClean="0"/>
            <a:t>L</a:t>
          </a:r>
          <a:endParaRPr lang="en-US" sz="1200" i="1" baseline="-25000" dirty="0"/>
        </a:p>
      </dgm:t>
    </dgm:pt>
    <dgm:pt modelId="{13C159C6-6ECA-49CC-A666-732B4C0F36C0}" type="parTrans" cxnId="{C057B4ED-24AB-438A-92DB-D63DC9C35463}">
      <dgm:prSet/>
      <dgm:spPr/>
      <dgm:t>
        <a:bodyPr/>
        <a:lstStyle/>
        <a:p>
          <a:pPr algn="r"/>
          <a:endParaRPr lang="en-US"/>
        </a:p>
      </dgm:t>
    </dgm:pt>
    <dgm:pt modelId="{14151E66-C098-4030-99D8-4FE297B87C04}" type="sibTrans" cxnId="{C057B4ED-24AB-438A-92DB-D63DC9C35463}">
      <dgm:prSet/>
      <dgm:spPr/>
      <dgm:t>
        <a:bodyPr/>
        <a:lstStyle/>
        <a:p>
          <a:endParaRPr lang="en-US"/>
        </a:p>
      </dgm:t>
    </dgm:pt>
    <dgm:pt modelId="{3B0E1533-BC7C-4A05-B9AE-06B365FDA89E}">
      <dgm:prSet phldrT="[Text]" custT="1"/>
      <dgm:spPr/>
      <dgm:t>
        <a:bodyPr/>
        <a:lstStyle/>
        <a:p>
          <a:pPr algn="ctr"/>
          <a:r>
            <a:rPr lang="en-US" sz="1200" dirty="0" smtClean="0"/>
            <a:t>CW </a:t>
          </a:r>
          <a:br>
            <a:rPr lang="en-US" sz="1200" dirty="0" smtClean="0"/>
          </a:br>
          <a:r>
            <a:rPr lang="en-US" sz="1200" dirty="0" smtClean="0"/>
            <a:t>RF source</a:t>
          </a:r>
          <a:endParaRPr lang="en-US" sz="1200" dirty="0"/>
        </a:p>
      </dgm:t>
    </dgm:pt>
    <dgm:pt modelId="{BB07ED1F-9030-43F6-A66E-34F2BB80EC6F}" type="parTrans" cxnId="{1881652C-EDD5-42EC-B13C-02B6876C7263}">
      <dgm:prSet/>
      <dgm:spPr/>
      <dgm:t>
        <a:bodyPr/>
        <a:lstStyle/>
        <a:p>
          <a:endParaRPr lang="en-US"/>
        </a:p>
      </dgm:t>
    </dgm:pt>
    <dgm:pt modelId="{05205963-82C3-45EF-B6A4-DDFD17C3292C}" type="sibTrans" cxnId="{1881652C-EDD5-42EC-B13C-02B6876C7263}">
      <dgm:prSet/>
      <dgm:spPr/>
      <dgm:t>
        <a:bodyPr/>
        <a:lstStyle/>
        <a:p>
          <a:endParaRPr lang="en-US"/>
        </a:p>
      </dgm:t>
    </dgm:pt>
    <dgm:pt modelId="{57F99D50-FE43-450E-8ABE-EC949829701E}">
      <dgm:prSet phldrT="[Text]" custT="1"/>
      <dgm:spPr/>
      <dgm:t>
        <a:bodyPr/>
        <a:lstStyle/>
        <a:p>
          <a:r>
            <a:rPr lang="en-US" sz="1200" dirty="0" smtClean="0"/>
            <a:t>Vector sum operation</a:t>
          </a:r>
          <a:endParaRPr lang="en-US" sz="1200" dirty="0"/>
        </a:p>
      </dgm:t>
    </dgm:pt>
    <dgm:pt modelId="{B83E469E-5A71-455B-8803-092B4E4C5F84}" type="sibTrans" cxnId="{122BF223-4CF3-40BF-8AC1-A4F2C5C4E50B}">
      <dgm:prSet/>
      <dgm:spPr/>
      <dgm:t>
        <a:bodyPr/>
        <a:lstStyle/>
        <a:p>
          <a:endParaRPr lang="en-US"/>
        </a:p>
      </dgm:t>
    </dgm:pt>
    <dgm:pt modelId="{1776E9A1-61B2-4697-B7E6-E926B527A784}" type="parTrans" cxnId="{122BF223-4CF3-40BF-8AC1-A4F2C5C4E50B}">
      <dgm:prSet/>
      <dgm:spPr/>
      <dgm:t>
        <a:bodyPr/>
        <a:lstStyle/>
        <a:p>
          <a:endParaRPr lang="en-US"/>
        </a:p>
      </dgm:t>
    </dgm:pt>
    <dgm:pt modelId="{4BE2265E-B23B-4717-82CE-9089A2168029}">
      <dgm:prSet custT="1"/>
      <dgm:spPr/>
      <dgm:t>
        <a:bodyPr/>
        <a:lstStyle/>
        <a:p>
          <a:r>
            <a:rPr lang="en-US" sz="1200" dirty="0" smtClean="0"/>
            <a:t>Microphonics</a:t>
          </a:r>
          <a:endParaRPr lang="en-US" sz="1200" dirty="0"/>
        </a:p>
      </dgm:t>
    </dgm:pt>
    <dgm:pt modelId="{EB88ABFB-D3F9-4126-B894-F0E58E2B7873}" type="parTrans" cxnId="{5AE7E016-7462-47B3-9EA5-935A49DE8FC0}">
      <dgm:prSet/>
      <dgm:spPr/>
      <dgm:t>
        <a:bodyPr/>
        <a:lstStyle/>
        <a:p>
          <a:endParaRPr lang="en-US"/>
        </a:p>
      </dgm:t>
    </dgm:pt>
    <dgm:pt modelId="{1D76C441-1188-4B2E-ACB7-0DC024496F88}" type="sibTrans" cxnId="{5AE7E016-7462-47B3-9EA5-935A49DE8FC0}">
      <dgm:prSet/>
      <dgm:spPr/>
      <dgm:t>
        <a:bodyPr/>
        <a:lstStyle/>
        <a:p>
          <a:endParaRPr lang="en-US"/>
        </a:p>
      </dgm:t>
    </dgm:pt>
    <dgm:pt modelId="{0F16B5EF-39EC-4629-B2E7-DBA8CDC016C3}">
      <dgm:prSet custT="1"/>
      <dgm:spPr/>
      <dgm:t>
        <a:bodyPr/>
        <a:lstStyle/>
        <a:p>
          <a:r>
            <a:rPr lang="en-US" sz="1200" i="1" dirty="0" smtClean="0"/>
            <a:t>Q</a:t>
          </a:r>
          <a:r>
            <a:rPr lang="en-US" sz="1200" i="1" baseline="-25000" dirty="0" smtClean="0"/>
            <a:t>0</a:t>
          </a:r>
          <a:r>
            <a:rPr lang="en-US" sz="1200" dirty="0" smtClean="0"/>
            <a:t>  and </a:t>
          </a:r>
          <a:br>
            <a:rPr lang="en-US" sz="1200" dirty="0" smtClean="0"/>
          </a:br>
          <a:r>
            <a:rPr lang="en-US" sz="1200" dirty="0" smtClean="0"/>
            <a:t>dynamic</a:t>
          </a:r>
          <a:br>
            <a:rPr lang="en-US" sz="1200" dirty="0" smtClean="0"/>
          </a:br>
          <a:r>
            <a:rPr lang="en-US" sz="1200" dirty="0" smtClean="0"/>
            <a:t> heat load</a:t>
          </a:r>
          <a:endParaRPr lang="en-US" sz="1200" dirty="0"/>
        </a:p>
      </dgm:t>
    </dgm:pt>
    <dgm:pt modelId="{CAEE9F7A-1D25-4AB9-AC18-060DC523D642}" type="parTrans" cxnId="{7D9AE7EA-3B44-4242-930A-C82D4B847186}">
      <dgm:prSet/>
      <dgm:spPr/>
      <dgm:t>
        <a:bodyPr/>
        <a:lstStyle/>
        <a:p>
          <a:endParaRPr lang="en-US"/>
        </a:p>
      </dgm:t>
    </dgm:pt>
    <dgm:pt modelId="{1E9B3811-FA46-4009-ABBF-2B001FD6CB1B}" type="sibTrans" cxnId="{7D9AE7EA-3B44-4242-930A-C82D4B847186}">
      <dgm:prSet/>
      <dgm:spPr/>
      <dgm:t>
        <a:bodyPr/>
        <a:lstStyle/>
        <a:p>
          <a:endParaRPr lang="en-US"/>
        </a:p>
      </dgm:t>
    </dgm:pt>
    <dgm:pt modelId="{9A3A9231-EBE4-4B5D-9985-542CA4FAAE30}">
      <dgm:prSet custT="1"/>
      <dgm:spPr/>
      <dgm:t>
        <a:bodyPr/>
        <a:lstStyle/>
        <a:p>
          <a:r>
            <a:rPr lang="en-US" sz="1200" dirty="0" smtClean="0"/>
            <a:t>CW </a:t>
          </a:r>
          <a:br>
            <a:rPr lang="en-US" sz="1200" dirty="0" smtClean="0"/>
          </a:br>
          <a:r>
            <a:rPr lang="en-US" sz="1200" dirty="0" smtClean="0"/>
            <a:t>SRF gun</a:t>
          </a:r>
          <a:endParaRPr lang="en-US" sz="1200" dirty="0"/>
        </a:p>
      </dgm:t>
    </dgm:pt>
    <dgm:pt modelId="{B473EB58-F3F3-46CB-861B-006396403413}" type="parTrans" cxnId="{6A142335-CE6A-427E-85B7-F8A0399FFC64}">
      <dgm:prSet/>
      <dgm:spPr/>
      <dgm:t>
        <a:bodyPr/>
        <a:lstStyle/>
        <a:p>
          <a:endParaRPr lang="en-US"/>
        </a:p>
      </dgm:t>
    </dgm:pt>
    <dgm:pt modelId="{5BECEC20-2545-4A62-A86D-0060DC50AFC0}" type="sibTrans" cxnId="{6A142335-CE6A-427E-85B7-F8A0399FFC64}">
      <dgm:prSet/>
      <dgm:spPr/>
      <dgm:t>
        <a:bodyPr/>
        <a:lstStyle/>
        <a:p>
          <a:endParaRPr lang="en-US"/>
        </a:p>
      </dgm:t>
    </dgm:pt>
    <dgm:pt modelId="{2DB8E862-EDB9-4BC3-86A4-094415F21FC4}">
      <dgm:prSet custT="1"/>
      <dgm:spPr/>
      <dgm:t>
        <a:bodyPr/>
        <a:lstStyle/>
        <a:p>
          <a:r>
            <a:rPr lang="en-US" sz="1200" dirty="0" smtClean="0"/>
            <a:t>Single cavity operation</a:t>
          </a:r>
          <a:endParaRPr lang="en-US" sz="1200" dirty="0"/>
        </a:p>
      </dgm:t>
    </dgm:pt>
    <dgm:pt modelId="{5D7B706A-AD15-405D-BD31-B2CED3F2F31C}" type="parTrans" cxnId="{8B6F3399-B2E4-4A5E-81B4-08798F3C7504}">
      <dgm:prSet/>
      <dgm:spPr/>
      <dgm:t>
        <a:bodyPr/>
        <a:lstStyle/>
        <a:p>
          <a:endParaRPr lang="en-US"/>
        </a:p>
      </dgm:t>
    </dgm:pt>
    <dgm:pt modelId="{DC3091DE-084C-48A6-B952-F32FC6728DC1}" type="sibTrans" cxnId="{8B6F3399-B2E4-4A5E-81B4-08798F3C7504}">
      <dgm:prSet/>
      <dgm:spPr/>
      <dgm:t>
        <a:bodyPr/>
        <a:lstStyle/>
        <a:p>
          <a:endParaRPr lang="en-US"/>
        </a:p>
      </dgm:t>
    </dgm:pt>
    <dgm:pt modelId="{F57DEBDF-7057-44AF-A0C7-7671109927ED}">
      <dgm:prSet custT="1"/>
      <dgm:spPr/>
      <dgm:t>
        <a:bodyPr/>
        <a:lstStyle/>
        <a:p>
          <a:r>
            <a:rPr lang="en-US" sz="1200" dirty="0" smtClean="0"/>
            <a:t>CW cryomodule</a:t>
          </a:r>
          <a:endParaRPr lang="en-US" sz="1200" dirty="0"/>
        </a:p>
      </dgm:t>
    </dgm:pt>
    <dgm:pt modelId="{697967EC-4736-4B87-87F5-97E068BC3522}" type="parTrans" cxnId="{E3B8EFDE-F6F1-4C01-9F23-F679D100F217}">
      <dgm:prSet/>
      <dgm:spPr/>
      <dgm:t>
        <a:bodyPr/>
        <a:lstStyle/>
        <a:p>
          <a:endParaRPr lang="en-US"/>
        </a:p>
      </dgm:t>
    </dgm:pt>
    <dgm:pt modelId="{4FFC8D61-81C9-4FD5-A894-C28FD052D955}" type="sibTrans" cxnId="{E3B8EFDE-F6F1-4C01-9F23-F679D100F217}">
      <dgm:prSet/>
      <dgm:spPr/>
      <dgm:t>
        <a:bodyPr/>
        <a:lstStyle/>
        <a:p>
          <a:endParaRPr lang="en-US"/>
        </a:p>
      </dgm:t>
    </dgm:pt>
    <dgm:pt modelId="{B46A9E04-B5BD-48E6-8FFD-972027278E8C}">
      <dgm:prSet custT="1"/>
      <dgm:spPr/>
      <dgm:t>
        <a:bodyPr/>
        <a:lstStyle/>
        <a:p>
          <a:r>
            <a:rPr lang="en-US" sz="1800" dirty="0" smtClean="0"/>
            <a:t>…</a:t>
          </a:r>
          <a:endParaRPr lang="en-US" sz="1800" dirty="0"/>
        </a:p>
      </dgm:t>
    </dgm:pt>
    <dgm:pt modelId="{87C26F8D-3441-4378-95F3-A95124D9E59E}" type="parTrans" cxnId="{AFFF8827-CB0E-4A40-AF4E-45A5E26883F0}">
      <dgm:prSet/>
      <dgm:spPr/>
      <dgm:t>
        <a:bodyPr/>
        <a:lstStyle/>
        <a:p>
          <a:endParaRPr lang="en-US"/>
        </a:p>
      </dgm:t>
    </dgm:pt>
    <dgm:pt modelId="{34F0EA8C-7E30-42F0-8480-5309E269E12D}" type="sibTrans" cxnId="{AFFF8827-CB0E-4A40-AF4E-45A5E26883F0}">
      <dgm:prSet/>
      <dgm:spPr/>
      <dgm:t>
        <a:bodyPr/>
        <a:lstStyle/>
        <a:p>
          <a:endParaRPr lang="en-US"/>
        </a:p>
      </dgm:t>
    </dgm:pt>
    <dgm:pt modelId="{534A0055-8BA7-43F5-9FFD-F2DBD8B2C488}" type="pres">
      <dgm:prSet presAssocID="{C1B7DF8D-35B1-420A-974D-4D38B2095BAC}" presName="cycle" presStyleCnt="0">
        <dgm:presLayoutVars>
          <dgm:chMax val="1"/>
          <dgm:dir val="rev"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D5850C-6930-4105-828E-38E8576007F0}" type="pres">
      <dgm:prSet presAssocID="{6F50F664-EA6A-4595-A77A-26B70DDB9A62}" presName="centerShape" presStyleLbl="node0" presStyleIdx="0" presStyleCnt="1" custScaleX="66141" custScaleY="63009" custLinFactNeighborX="-87" custLinFactNeighborY="-23390"/>
      <dgm:spPr/>
      <dgm:t>
        <a:bodyPr/>
        <a:lstStyle/>
        <a:p>
          <a:endParaRPr lang="en-US"/>
        </a:p>
      </dgm:t>
    </dgm:pt>
    <dgm:pt modelId="{D8819691-2913-4AE4-828F-5E8415047B44}" type="pres">
      <dgm:prSet presAssocID="{1776E9A1-61B2-4697-B7E6-E926B527A784}" presName="parTrans" presStyleLbl="bgSibTrans2D1" presStyleIdx="0" presStyleCnt="9" custAng="10899604" custScaleX="64141" custLinFactNeighborX="-18470" custLinFactNeighborY="-57014"/>
      <dgm:spPr/>
      <dgm:t>
        <a:bodyPr/>
        <a:lstStyle/>
        <a:p>
          <a:endParaRPr lang="en-US"/>
        </a:p>
      </dgm:t>
    </dgm:pt>
    <dgm:pt modelId="{EB8C603D-47C6-4E34-A49E-F85D6A974440}" type="pres">
      <dgm:prSet presAssocID="{57F99D50-FE43-450E-8ABE-EC949829701E}" presName="node" presStyleLbl="node1" presStyleIdx="0" presStyleCnt="9" custRadScaleRad="50852" custRadScaleInc="53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C7231-3339-42F0-A366-E3BB0E71CDDB}" type="pres">
      <dgm:prSet presAssocID="{EB88ABFB-D3F9-4126-B894-F0E58E2B7873}" presName="parTrans" presStyleLbl="bgSibTrans2D1" presStyleIdx="1" presStyleCnt="9" custAng="10395059" custScaleX="64098" custLinFactNeighborX="-22042" custLinFactNeighborY="-19896"/>
      <dgm:spPr/>
      <dgm:t>
        <a:bodyPr/>
        <a:lstStyle/>
        <a:p>
          <a:endParaRPr lang="en-US"/>
        </a:p>
      </dgm:t>
    </dgm:pt>
    <dgm:pt modelId="{80CF3C87-1CCE-4B39-A6F2-03B91E0F2700}" type="pres">
      <dgm:prSet presAssocID="{4BE2265E-B23B-4717-82CE-9089A2168029}" presName="node" presStyleLbl="node1" presStyleIdx="1" presStyleCnt="9" custScaleX="116265" custRadScaleRad="103412" custRadScaleInc="-68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0E1DE-1738-4FA6-9F49-F556D76D2EE8}" type="pres">
      <dgm:prSet presAssocID="{13C159C6-6ECA-49CC-A666-732B4C0F36C0}" presName="parTrans" presStyleLbl="bgSibTrans2D1" presStyleIdx="2" presStyleCnt="9" custAng="10850365" custScaleX="62281" custLinFactNeighborX="-14363" custLinFactNeighborY="52886"/>
      <dgm:spPr/>
      <dgm:t>
        <a:bodyPr/>
        <a:lstStyle/>
        <a:p>
          <a:endParaRPr lang="en-US"/>
        </a:p>
      </dgm:t>
    </dgm:pt>
    <dgm:pt modelId="{0C3DC1FB-642C-443E-B103-4B1E99286460}" type="pres">
      <dgm:prSet presAssocID="{ACCE8FC3-393A-477C-A63E-A5D89A70A89D}" presName="node" presStyleLbl="node1" presStyleIdx="2" presStyleCnt="9" custRadScaleRad="108849" custRadScaleInc="-101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B169-E4E7-4370-BA26-A7DB7CB8ED40}" type="pres">
      <dgm:prSet presAssocID="{BB07ED1F-9030-43F6-A66E-34F2BB80EC6F}" presName="parTrans" presStyleLbl="bgSibTrans2D1" presStyleIdx="3" presStyleCnt="9" custAng="10848788" custScaleX="66098" custLinFactNeighborX="12891" custLinFactNeighborY="59650"/>
      <dgm:spPr/>
      <dgm:t>
        <a:bodyPr/>
        <a:lstStyle/>
        <a:p>
          <a:endParaRPr lang="en-US"/>
        </a:p>
      </dgm:t>
    </dgm:pt>
    <dgm:pt modelId="{F3CB2D6C-6D90-4486-96B8-EA6B85CB0687}" type="pres">
      <dgm:prSet presAssocID="{3B0E1533-BC7C-4A05-B9AE-06B365FDA89E}" presName="node" presStyleLbl="node1" presStyleIdx="3" presStyleCnt="9" custRadScaleRad="110099" custRadScaleInc="-2432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FB949-1F55-41EA-91B8-5B89ABB6BF4B}" type="pres">
      <dgm:prSet presAssocID="{87C26F8D-3441-4378-95F3-A95124D9E59E}" presName="parTrans" presStyleLbl="bgSibTrans2D1" presStyleIdx="4" presStyleCnt="9" custFlipVert="1" custScaleX="64500" custLinFactNeighborX="-2185" custLinFactNeighborY="54461"/>
      <dgm:spPr/>
      <dgm:t>
        <a:bodyPr/>
        <a:lstStyle/>
        <a:p>
          <a:endParaRPr lang="en-US"/>
        </a:p>
      </dgm:t>
    </dgm:pt>
    <dgm:pt modelId="{D9ACB458-A22B-49D1-BA97-50AA04BF7F41}" type="pres">
      <dgm:prSet presAssocID="{B46A9E04-B5BD-48E6-8FFD-972027278E8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D19EC-A4E4-4D63-B477-FF9E6343D8B9}" type="pres">
      <dgm:prSet presAssocID="{697967EC-4736-4B87-87F5-97E068BC3522}" presName="parTrans" presStyleLbl="bgSibTrans2D1" presStyleIdx="5" presStyleCnt="9" custAng="10693938" custScaleX="75484" custLinFactNeighborX="15192" custLinFactNeighborY="19203"/>
      <dgm:spPr/>
      <dgm:t>
        <a:bodyPr/>
        <a:lstStyle/>
        <a:p>
          <a:endParaRPr lang="en-US"/>
        </a:p>
      </dgm:t>
    </dgm:pt>
    <dgm:pt modelId="{FEDFDD90-19F7-4BC1-B158-322A4F7A2499}" type="pres">
      <dgm:prSet presAssocID="{F57DEBDF-7057-44AF-A0C7-7671109927ED}" presName="node" presStyleLbl="node1" presStyleIdx="5" presStyleCnt="9" custRadScaleRad="100855" custRadScaleInc="-1561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7D5C2-EDD5-47D4-848D-21E436D4C647}" type="pres">
      <dgm:prSet presAssocID="{CAEE9F7A-1D25-4AB9-AC18-060DC523D642}" presName="parTrans" presStyleLbl="bgSibTrans2D1" presStyleIdx="6" presStyleCnt="9" custAng="10804751" custScaleX="68442" custLinFactNeighborX="-18006" custLinFactNeighborY="-18753"/>
      <dgm:spPr/>
      <dgm:t>
        <a:bodyPr/>
        <a:lstStyle/>
        <a:p>
          <a:endParaRPr lang="en-US"/>
        </a:p>
      </dgm:t>
    </dgm:pt>
    <dgm:pt modelId="{837C9C00-AC4C-4821-95DD-4659AB890803}" type="pres">
      <dgm:prSet presAssocID="{0F16B5EF-39EC-4629-B2E7-DBA8CDC016C3}" presName="node" presStyleLbl="node1" presStyleIdx="6" presStyleCnt="9" custScaleX="115550" custRadScaleRad="76437" custRadScaleInc="571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21CA-F3FF-4E1F-A357-2453930CFB88}" type="pres">
      <dgm:prSet presAssocID="{B473EB58-F3F3-46CB-861B-006396403413}" presName="parTrans" presStyleLbl="bgSibTrans2D1" presStyleIdx="7" presStyleCnt="9" custAng="10418191" custScaleX="80409" custLinFactNeighborX="15059" custLinFactNeighborY="19295"/>
      <dgm:spPr/>
      <dgm:t>
        <a:bodyPr/>
        <a:lstStyle/>
        <a:p>
          <a:endParaRPr lang="en-US"/>
        </a:p>
      </dgm:t>
    </dgm:pt>
    <dgm:pt modelId="{E0A7BBBE-9432-4BCF-B58F-7F1FAEE889F3}" type="pres">
      <dgm:prSet presAssocID="{9A3A9231-EBE4-4B5D-9985-542CA4FAAE30}" presName="node" presStyleLbl="node1" presStyleIdx="7" presStyleCnt="9" custRadScaleRad="78068" custRadScaleInc="-40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D69C2-474B-4AAD-A65B-C6EDD4D3D474}" type="pres">
      <dgm:prSet presAssocID="{5D7B706A-AD15-405D-BD31-B2CED3F2F31C}" presName="parTrans" presStyleLbl="bgSibTrans2D1" presStyleIdx="8" presStyleCnt="9" custAng="10618293" custScaleX="66962" custLinFactNeighborX="12618" custLinFactNeighborY="-55681"/>
      <dgm:spPr/>
      <dgm:t>
        <a:bodyPr/>
        <a:lstStyle/>
        <a:p>
          <a:endParaRPr lang="en-US"/>
        </a:p>
      </dgm:t>
    </dgm:pt>
    <dgm:pt modelId="{356B9D33-84E2-45B6-A86A-AAA5F3935012}" type="pres">
      <dgm:prSet presAssocID="{2DB8E862-EDB9-4BC3-86A4-094415F21FC4}" presName="node" presStyleLbl="node1" presStyleIdx="8" presStyleCnt="9" custRadScaleRad="26402" custRadScaleInc="-1043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0459ED-1450-4E88-A38A-756701144E3D}" srcId="{C1B7DF8D-35B1-420A-974D-4D38B2095BAC}" destId="{6F50F664-EA6A-4595-A77A-26B70DDB9A62}" srcOrd="0" destOrd="0" parTransId="{3BBDC426-9F78-4DFA-A084-BBA5325C3D1F}" sibTransId="{857772F9-775D-4BEF-BB00-ED66066847A3}"/>
    <dgm:cxn modelId="{892CB763-4934-489E-AD01-85DDB84AC890}" type="presOf" srcId="{2DB8E862-EDB9-4BC3-86A4-094415F21FC4}" destId="{356B9D33-84E2-45B6-A86A-AAA5F3935012}" srcOrd="0" destOrd="0" presId="urn:microsoft.com/office/officeart/2005/8/layout/radial4"/>
    <dgm:cxn modelId="{6199B7B3-25D8-4E77-8DD5-72B76482A5EE}" type="presOf" srcId="{CAEE9F7A-1D25-4AB9-AC18-060DC523D642}" destId="{E757D5C2-EDD5-47D4-848D-21E436D4C647}" srcOrd="0" destOrd="0" presId="urn:microsoft.com/office/officeart/2005/8/layout/radial4"/>
    <dgm:cxn modelId="{E3B8EFDE-F6F1-4C01-9F23-F679D100F217}" srcId="{6F50F664-EA6A-4595-A77A-26B70DDB9A62}" destId="{F57DEBDF-7057-44AF-A0C7-7671109927ED}" srcOrd="5" destOrd="0" parTransId="{697967EC-4736-4B87-87F5-97E068BC3522}" sibTransId="{4FFC8D61-81C9-4FD5-A894-C28FD052D955}"/>
    <dgm:cxn modelId="{30211C29-8B8A-4480-980A-A111E896B728}" type="presOf" srcId="{F57DEBDF-7057-44AF-A0C7-7671109927ED}" destId="{FEDFDD90-19F7-4BC1-B158-322A4F7A2499}" srcOrd="0" destOrd="0" presId="urn:microsoft.com/office/officeart/2005/8/layout/radial4"/>
    <dgm:cxn modelId="{9B1F4451-08EF-4394-AD6C-C26DC9D443CD}" type="presOf" srcId="{5D7B706A-AD15-405D-BD31-B2CED3F2F31C}" destId="{088D69C2-474B-4AAD-A65B-C6EDD4D3D474}" srcOrd="0" destOrd="0" presId="urn:microsoft.com/office/officeart/2005/8/layout/radial4"/>
    <dgm:cxn modelId="{5AE7E016-7462-47B3-9EA5-935A49DE8FC0}" srcId="{6F50F664-EA6A-4595-A77A-26B70DDB9A62}" destId="{4BE2265E-B23B-4717-82CE-9089A2168029}" srcOrd="1" destOrd="0" parTransId="{EB88ABFB-D3F9-4126-B894-F0E58E2B7873}" sibTransId="{1D76C441-1188-4B2E-ACB7-0DC024496F88}"/>
    <dgm:cxn modelId="{5E9EF79D-8D75-4A07-8200-83E66BCD3F56}" type="presOf" srcId="{1776E9A1-61B2-4697-B7E6-E926B527A784}" destId="{D8819691-2913-4AE4-828F-5E8415047B44}" srcOrd="0" destOrd="0" presId="urn:microsoft.com/office/officeart/2005/8/layout/radial4"/>
    <dgm:cxn modelId="{03EE8E7D-685F-463C-A123-A7CE3C03FA73}" type="presOf" srcId="{13C159C6-6ECA-49CC-A666-732B4C0F36C0}" destId="{22C0E1DE-1738-4FA6-9F49-F556D76D2EE8}" srcOrd="0" destOrd="0" presId="urn:microsoft.com/office/officeart/2005/8/layout/radial4"/>
    <dgm:cxn modelId="{8B6F3399-B2E4-4A5E-81B4-08798F3C7504}" srcId="{6F50F664-EA6A-4595-A77A-26B70DDB9A62}" destId="{2DB8E862-EDB9-4BC3-86A4-094415F21FC4}" srcOrd="8" destOrd="0" parTransId="{5D7B706A-AD15-405D-BD31-B2CED3F2F31C}" sibTransId="{DC3091DE-084C-48A6-B952-F32FC6728DC1}"/>
    <dgm:cxn modelId="{6A142335-CE6A-427E-85B7-F8A0399FFC64}" srcId="{6F50F664-EA6A-4595-A77A-26B70DDB9A62}" destId="{9A3A9231-EBE4-4B5D-9985-542CA4FAAE30}" srcOrd="7" destOrd="0" parTransId="{B473EB58-F3F3-46CB-861B-006396403413}" sibTransId="{5BECEC20-2545-4A62-A86D-0060DC50AFC0}"/>
    <dgm:cxn modelId="{5ADF1D40-8D0D-40A2-A8D2-4798B3A6974B}" type="presOf" srcId="{4BE2265E-B23B-4717-82CE-9089A2168029}" destId="{80CF3C87-1CCE-4B39-A6F2-03B91E0F2700}" srcOrd="0" destOrd="0" presId="urn:microsoft.com/office/officeart/2005/8/layout/radial4"/>
    <dgm:cxn modelId="{A8E37EA9-728B-41EC-ADB9-42CB77E061FF}" type="presOf" srcId="{9A3A9231-EBE4-4B5D-9985-542CA4FAAE30}" destId="{E0A7BBBE-9432-4BCF-B58F-7F1FAEE889F3}" srcOrd="0" destOrd="0" presId="urn:microsoft.com/office/officeart/2005/8/layout/radial4"/>
    <dgm:cxn modelId="{122BF223-4CF3-40BF-8AC1-A4F2C5C4E50B}" srcId="{6F50F664-EA6A-4595-A77A-26B70DDB9A62}" destId="{57F99D50-FE43-450E-8ABE-EC949829701E}" srcOrd="0" destOrd="0" parTransId="{1776E9A1-61B2-4697-B7E6-E926B527A784}" sibTransId="{B83E469E-5A71-455B-8803-092B4E4C5F84}"/>
    <dgm:cxn modelId="{AFFF8827-CB0E-4A40-AF4E-45A5E26883F0}" srcId="{6F50F664-EA6A-4595-A77A-26B70DDB9A62}" destId="{B46A9E04-B5BD-48E6-8FFD-972027278E8C}" srcOrd="4" destOrd="0" parTransId="{87C26F8D-3441-4378-95F3-A95124D9E59E}" sibTransId="{34F0EA8C-7E30-42F0-8480-5309E269E12D}"/>
    <dgm:cxn modelId="{4DC5C4C3-F758-4194-964D-FE9004B62E92}" type="presOf" srcId="{BB07ED1F-9030-43F6-A66E-34F2BB80EC6F}" destId="{6550B169-E4E7-4370-BA26-A7DB7CB8ED40}" srcOrd="0" destOrd="0" presId="urn:microsoft.com/office/officeart/2005/8/layout/radial4"/>
    <dgm:cxn modelId="{14F2DDE9-F2E5-4B41-8408-A3E509C773F0}" type="presOf" srcId="{ACCE8FC3-393A-477C-A63E-A5D89A70A89D}" destId="{0C3DC1FB-642C-443E-B103-4B1E99286460}" srcOrd="0" destOrd="0" presId="urn:microsoft.com/office/officeart/2005/8/layout/radial4"/>
    <dgm:cxn modelId="{BD5DE2FB-9127-4FF5-890D-B7CD06C3FA53}" type="presOf" srcId="{B46A9E04-B5BD-48E6-8FFD-972027278E8C}" destId="{D9ACB458-A22B-49D1-BA97-50AA04BF7F41}" srcOrd="0" destOrd="0" presId="urn:microsoft.com/office/officeart/2005/8/layout/radial4"/>
    <dgm:cxn modelId="{1D632D75-AA7F-402D-A114-397228897758}" type="presOf" srcId="{3B0E1533-BC7C-4A05-B9AE-06B365FDA89E}" destId="{F3CB2D6C-6D90-4486-96B8-EA6B85CB0687}" srcOrd="0" destOrd="0" presId="urn:microsoft.com/office/officeart/2005/8/layout/radial4"/>
    <dgm:cxn modelId="{CFBBBF08-2067-4822-BDA7-65FDB2307E8F}" type="presOf" srcId="{697967EC-4736-4B87-87F5-97E068BC3522}" destId="{B6DD19EC-A4E4-4D63-B477-FF9E6343D8B9}" srcOrd="0" destOrd="0" presId="urn:microsoft.com/office/officeart/2005/8/layout/radial4"/>
    <dgm:cxn modelId="{F003B9FD-94CE-41B5-A46C-1B6EA0A9C70C}" type="presOf" srcId="{EB88ABFB-D3F9-4126-B894-F0E58E2B7873}" destId="{DD3C7231-3339-42F0-A366-E3BB0E71CDDB}" srcOrd="0" destOrd="0" presId="urn:microsoft.com/office/officeart/2005/8/layout/radial4"/>
    <dgm:cxn modelId="{7D9AE7EA-3B44-4242-930A-C82D4B847186}" srcId="{6F50F664-EA6A-4595-A77A-26B70DDB9A62}" destId="{0F16B5EF-39EC-4629-B2E7-DBA8CDC016C3}" srcOrd="6" destOrd="0" parTransId="{CAEE9F7A-1D25-4AB9-AC18-060DC523D642}" sibTransId="{1E9B3811-FA46-4009-ABBF-2B001FD6CB1B}"/>
    <dgm:cxn modelId="{EAF15473-EABA-4EB0-B6EB-7000F4C4EDE4}" type="presOf" srcId="{B473EB58-F3F3-46CB-861B-006396403413}" destId="{39E421CA-F3FF-4E1F-A357-2453930CFB88}" srcOrd="0" destOrd="0" presId="urn:microsoft.com/office/officeart/2005/8/layout/radial4"/>
    <dgm:cxn modelId="{050093C2-5616-4998-B597-C1EFDFB72F69}" type="presOf" srcId="{0F16B5EF-39EC-4629-B2E7-DBA8CDC016C3}" destId="{837C9C00-AC4C-4821-95DD-4659AB890803}" srcOrd="0" destOrd="0" presId="urn:microsoft.com/office/officeart/2005/8/layout/radial4"/>
    <dgm:cxn modelId="{1881652C-EDD5-42EC-B13C-02B6876C7263}" srcId="{6F50F664-EA6A-4595-A77A-26B70DDB9A62}" destId="{3B0E1533-BC7C-4A05-B9AE-06B365FDA89E}" srcOrd="3" destOrd="0" parTransId="{BB07ED1F-9030-43F6-A66E-34F2BB80EC6F}" sibTransId="{05205963-82C3-45EF-B6A4-DDFD17C3292C}"/>
    <dgm:cxn modelId="{AE3EF4EC-7528-427A-9153-8CBA3C45142B}" type="presOf" srcId="{C1B7DF8D-35B1-420A-974D-4D38B2095BAC}" destId="{534A0055-8BA7-43F5-9FFD-F2DBD8B2C488}" srcOrd="0" destOrd="0" presId="urn:microsoft.com/office/officeart/2005/8/layout/radial4"/>
    <dgm:cxn modelId="{42270486-8FDF-4BDA-B2DD-44B747605D85}" type="presOf" srcId="{6F50F664-EA6A-4595-A77A-26B70DDB9A62}" destId="{A2D5850C-6930-4105-828E-38E8576007F0}" srcOrd="0" destOrd="0" presId="urn:microsoft.com/office/officeart/2005/8/layout/radial4"/>
    <dgm:cxn modelId="{C057B4ED-24AB-438A-92DB-D63DC9C35463}" srcId="{6F50F664-EA6A-4595-A77A-26B70DDB9A62}" destId="{ACCE8FC3-393A-477C-A63E-A5D89A70A89D}" srcOrd="2" destOrd="0" parTransId="{13C159C6-6ECA-49CC-A666-732B4C0F36C0}" sibTransId="{14151E66-C098-4030-99D8-4FE297B87C04}"/>
    <dgm:cxn modelId="{7035EA6A-07FC-495B-A87D-3648ADCB7EE3}" type="presOf" srcId="{57F99D50-FE43-450E-8ABE-EC949829701E}" destId="{EB8C603D-47C6-4E34-A49E-F85D6A974440}" srcOrd="0" destOrd="0" presId="urn:microsoft.com/office/officeart/2005/8/layout/radial4"/>
    <dgm:cxn modelId="{B6075B3D-224E-46CB-8517-6CC12A3F5F53}" type="presOf" srcId="{87C26F8D-3441-4378-95F3-A95124D9E59E}" destId="{7A0FB949-1F55-41EA-91B8-5B89ABB6BF4B}" srcOrd="0" destOrd="0" presId="urn:microsoft.com/office/officeart/2005/8/layout/radial4"/>
    <dgm:cxn modelId="{62F705CA-EB2B-4A71-B769-57446FE15D40}" type="presParOf" srcId="{534A0055-8BA7-43F5-9FFD-F2DBD8B2C488}" destId="{A2D5850C-6930-4105-828E-38E8576007F0}" srcOrd="0" destOrd="0" presId="urn:microsoft.com/office/officeart/2005/8/layout/radial4"/>
    <dgm:cxn modelId="{BFF77C34-598E-4E62-9E6A-D4D7272FF35D}" type="presParOf" srcId="{534A0055-8BA7-43F5-9FFD-F2DBD8B2C488}" destId="{D8819691-2913-4AE4-828F-5E8415047B44}" srcOrd="1" destOrd="0" presId="urn:microsoft.com/office/officeart/2005/8/layout/radial4"/>
    <dgm:cxn modelId="{4EF6F727-6C6D-485E-BAA2-1E590C813826}" type="presParOf" srcId="{534A0055-8BA7-43F5-9FFD-F2DBD8B2C488}" destId="{EB8C603D-47C6-4E34-A49E-F85D6A974440}" srcOrd="2" destOrd="0" presId="urn:microsoft.com/office/officeart/2005/8/layout/radial4"/>
    <dgm:cxn modelId="{EEB0A0F4-BE67-43E4-B2CA-036E97183E24}" type="presParOf" srcId="{534A0055-8BA7-43F5-9FFD-F2DBD8B2C488}" destId="{DD3C7231-3339-42F0-A366-E3BB0E71CDDB}" srcOrd="3" destOrd="0" presId="urn:microsoft.com/office/officeart/2005/8/layout/radial4"/>
    <dgm:cxn modelId="{7C9DE073-A9CA-438D-B861-868F36F4DC14}" type="presParOf" srcId="{534A0055-8BA7-43F5-9FFD-F2DBD8B2C488}" destId="{80CF3C87-1CCE-4B39-A6F2-03B91E0F2700}" srcOrd="4" destOrd="0" presId="urn:microsoft.com/office/officeart/2005/8/layout/radial4"/>
    <dgm:cxn modelId="{3395C9DF-8109-4387-869E-A20B70314DDA}" type="presParOf" srcId="{534A0055-8BA7-43F5-9FFD-F2DBD8B2C488}" destId="{22C0E1DE-1738-4FA6-9F49-F556D76D2EE8}" srcOrd="5" destOrd="0" presId="urn:microsoft.com/office/officeart/2005/8/layout/radial4"/>
    <dgm:cxn modelId="{D170648F-3995-4788-9B2C-45125A53195D}" type="presParOf" srcId="{534A0055-8BA7-43F5-9FFD-F2DBD8B2C488}" destId="{0C3DC1FB-642C-443E-B103-4B1E99286460}" srcOrd="6" destOrd="0" presId="urn:microsoft.com/office/officeart/2005/8/layout/radial4"/>
    <dgm:cxn modelId="{793FC36A-A3D7-48FD-985A-DDDD0364DECB}" type="presParOf" srcId="{534A0055-8BA7-43F5-9FFD-F2DBD8B2C488}" destId="{6550B169-E4E7-4370-BA26-A7DB7CB8ED40}" srcOrd="7" destOrd="0" presId="urn:microsoft.com/office/officeart/2005/8/layout/radial4"/>
    <dgm:cxn modelId="{7986B60C-8C4B-48E2-9A05-992F437AC957}" type="presParOf" srcId="{534A0055-8BA7-43F5-9FFD-F2DBD8B2C488}" destId="{F3CB2D6C-6D90-4486-96B8-EA6B85CB0687}" srcOrd="8" destOrd="0" presId="urn:microsoft.com/office/officeart/2005/8/layout/radial4"/>
    <dgm:cxn modelId="{1C402AC8-16D8-43FB-AFD3-012D8C8EE972}" type="presParOf" srcId="{534A0055-8BA7-43F5-9FFD-F2DBD8B2C488}" destId="{7A0FB949-1F55-41EA-91B8-5B89ABB6BF4B}" srcOrd="9" destOrd="0" presId="urn:microsoft.com/office/officeart/2005/8/layout/radial4"/>
    <dgm:cxn modelId="{C955E862-EBC2-4673-936A-2A2A0DA837EB}" type="presParOf" srcId="{534A0055-8BA7-43F5-9FFD-F2DBD8B2C488}" destId="{D9ACB458-A22B-49D1-BA97-50AA04BF7F41}" srcOrd="10" destOrd="0" presId="urn:microsoft.com/office/officeart/2005/8/layout/radial4"/>
    <dgm:cxn modelId="{98099EF8-3BD3-4640-9C39-C32A9FD3F461}" type="presParOf" srcId="{534A0055-8BA7-43F5-9FFD-F2DBD8B2C488}" destId="{B6DD19EC-A4E4-4D63-B477-FF9E6343D8B9}" srcOrd="11" destOrd="0" presId="urn:microsoft.com/office/officeart/2005/8/layout/radial4"/>
    <dgm:cxn modelId="{D3C335E8-F5C0-4E90-9CB5-F85A8A6AE9B5}" type="presParOf" srcId="{534A0055-8BA7-43F5-9FFD-F2DBD8B2C488}" destId="{FEDFDD90-19F7-4BC1-B158-322A4F7A2499}" srcOrd="12" destOrd="0" presId="urn:microsoft.com/office/officeart/2005/8/layout/radial4"/>
    <dgm:cxn modelId="{FAF4099D-D214-4F8E-AF67-2A902097FF48}" type="presParOf" srcId="{534A0055-8BA7-43F5-9FFD-F2DBD8B2C488}" destId="{E757D5C2-EDD5-47D4-848D-21E436D4C647}" srcOrd="13" destOrd="0" presId="urn:microsoft.com/office/officeart/2005/8/layout/radial4"/>
    <dgm:cxn modelId="{67346583-7D0C-464C-8F36-430846B13647}" type="presParOf" srcId="{534A0055-8BA7-43F5-9FFD-F2DBD8B2C488}" destId="{837C9C00-AC4C-4821-95DD-4659AB890803}" srcOrd="14" destOrd="0" presId="urn:microsoft.com/office/officeart/2005/8/layout/radial4"/>
    <dgm:cxn modelId="{719935B6-3660-40E8-A355-DE5EEA57CDE1}" type="presParOf" srcId="{534A0055-8BA7-43F5-9FFD-F2DBD8B2C488}" destId="{39E421CA-F3FF-4E1F-A357-2453930CFB88}" srcOrd="15" destOrd="0" presId="urn:microsoft.com/office/officeart/2005/8/layout/radial4"/>
    <dgm:cxn modelId="{3EDEAE0A-A778-44C0-AF1D-617C7B7C6D2A}" type="presParOf" srcId="{534A0055-8BA7-43F5-9FFD-F2DBD8B2C488}" destId="{E0A7BBBE-9432-4BCF-B58F-7F1FAEE889F3}" srcOrd="16" destOrd="0" presId="urn:microsoft.com/office/officeart/2005/8/layout/radial4"/>
    <dgm:cxn modelId="{4C29C5A5-CCA0-4381-BD28-AA175F22D08E}" type="presParOf" srcId="{534A0055-8BA7-43F5-9FFD-F2DBD8B2C488}" destId="{088D69C2-474B-4AAD-A65B-C6EDD4D3D474}" srcOrd="17" destOrd="0" presId="urn:microsoft.com/office/officeart/2005/8/layout/radial4"/>
    <dgm:cxn modelId="{339AB694-1209-466E-811B-CB8A109EDF9A}" type="presParOf" srcId="{534A0055-8BA7-43F5-9FFD-F2DBD8B2C488}" destId="{356B9D33-84E2-45B6-A86A-AAA5F3935012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5850C-6930-4105-828E-38E8576007F0}">
      <dsp:nvSpPr>
        <dsp:cNvPr id="0" name=""/>
        <dsp:cNvSpPr/>
      </dsp:nvSpPr>
      <dsp:spPr>
        <a:xfrm>
          <a:off x="3558898" y="2321333"/>
          <a:ext cx="997908" cy="950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CW studies</a:t>
          </a:r>
          <a:endParaRPr lang="en-US" sz="1600" kern="1200" dirty="0"/>
        </a:p>
      </dsp:txBody>
      <dsp:txXfrm>
        <a:off x="3705038" y="2460553"/>
        <a:ext cx="705628" cy="672214"/>
      </dsp:txXfrm>
    </dsp:sp>
    <dsp:sp modelId="{D8819691-2913-4AE4-828F-5E8415047B44}">
      <dsp:nvSpPr>
        <dsp:cNvPr id="0" name=""/>
        <dsp:cNvSpPr/>
      </dsp:nvSpPr>
      <dsp:spPr>
        <a:xfrm rot="13794414">
          <a:off x="4106267" y="3554643"/>
          <a:ext cx="131851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C603D-47C6-4E34-A49E-F85D6A974440}">
      <dsp:nvSpPr>
        <dsp:cNvPr id="0" name=""/>
        <dsp:cNvSpPr/>
      </dsp:nvSpPr>
      <dsp:spPr>
        <a:xfrm>
          <a:off x="5301590" y="4359126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Vector sum operation</a:t>
          </a:r>
          <a:endParaRPr lang="en-US" sz="1200" kern="1200" dirty="0"/>
        </a:p>
      </dsp:txBody>
      <dsp:txXfrm>
        <a:off x="5326336" y="4383872"/>
        <a:ext cx="1006640" cy="795413"/>
      </dsp:txXfrm>
    </dsp:sp>
    <dsp:sp modelId="{DD3C7231-3339-42F0-A366-E3BB0E71CDDB}">
      <dsp:nvSpPr>
        <dsp:cNvPr id="0" name=""/>
        <dsp:cNvSpPr/>
      </dsp:nvSpPr>
      <dsp:spPr>
        <a:xfrm rot="9819088">
          <a:off x="4571524" y="2192955"/>
          <a:ext cx="1515358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F3C87-1CCE-4B39-A6F2-03B91E0F2700}">
      <dsp:nvSpPr>
        <dsp:cNvPr id="0" name=""/>
        <dsp:cNvSpPr/>
      </dsp:nvSpPr>
      <dsp:spPr>
        <a:xfrm>
          <a:off x="6401860" y="1873931"/>
          <a:ext cx="1227911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Microphonics</a:t>
          </a:r>
          <a:endParaRPr lang="en-US" sz="1200" kern="1200" dirty="0"/>
        </a:p>
      </dsp:txBody>
      <dsp:txXfrm>
        <a:off x="6426606" y="1898677"/>
        <a:ext cx="1178419" cy="795413"/>
      </dsp:txXfrm>
    </dsp:sp>
    <dsp:sp modelId="{22C0E1DE-1738-4FA6-9F49-F556D76D2EE8}">
      <dsp:nvSpPr>
        <dsp:cNvPr id="0" name=""/>
        <dsp:cNvSpPr/>
      </dsp:nvSpPr>
      <dsp:spPr>
        <a:xfrm rot="7929942">
          <a:off x="4217856" y="1666734"/>
          <a:ext cx="1155860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DC1FB-642C-443E-B103-4B1E99286460}">
      <dsp:nvSpPr>
        <dsp:cNvPr id="0" name=""/>
        <dsp:cNvSpPr/>
      </dsp:nvSpPr>
      <dsp:spPr>
        <a:xfrm>
          <a:off x="5147043" y="535025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High </a:t>
          </a:r>
          <a:r>
            <a:rPr lang="en-US" sz="1200" i="1" kern="1200" dirty="0" smtClean="0"/>
            <a:t>Q</a:t>
          </a:r>
          <a:r>
            <a:rPr lang="en-US" sz="1200" i="1" kern="1200" baseline="-25000" dirty="0" smtClean="0"/>
            <a:t>L</a:t>
          </a:r>
          <a:endParaRPr lang="en-US" sz="1200" i="1" kern="1200" baseline="-25000" dirty="0"/>
        </a:p>
      </dsp:txBody>
      <dsp:txXfrm>
        <a:off x="5171789" y="559771"/>
        <a:ext cx="1006640" cy="795413"/>
      </dsp:txXfrm>
    </dsp:sp>
    <dsp:sp modelId="{6550B169-E4E7-4370-BA26-A7DB7CB8ED40}">
      <dsp:nvSpPr>
        <dsp:cNvPr id="0" name=""/>
        <dsp:cNvSpPr/>
      </dsp:nvSpPr>
      <dsp:spPr>
        <a:xfrm rot="2876170">
          <a:off x="2615301" y="1699759"/>
          <a:ext cx="1264186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B2D6C-6D90-4486-96B8-EA6B85CB0687}">
      <dsp:nvSpPr>
        <dsp:cNvPr id="0" name=""/>
        <dsp:cNvSpPr/>
      </dsp:nvSpPr>
      <dsp:spPr>
        <a:xfrm>
          <a:off x="1822086" y="535021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CW </a:t>
          </a:r>
          <a:br>
            <a:rPr lang="en-US" sz="1200" kern="1200" dirty="0" smtClean="0"/>
          </a:br>
          <a:r>
            <a:rPr lang="en-US" sz="1200" kern="1200" dirty="0" smtClean="0"/>
            <a:t>RF source</a:t>
          </a:r>
          <a:endParaRPr lang="en-US" sz="1200" kern="1200" dirty="0"/>
        </a:p>
      </dsp:txBody>
      <dsp:txXfrm>
        <a:off x="1846832" y="559767"/>
        <a:ext cx="1006640" cy="795413"/>
      </dsp:txXfrm>
    </dsp:sp>
    <dsp:sp modelId="{7A0FB949-1F55-41EA-91B8-5B89ABB6BF4B}">
      <dsp:nvSpPr>
        <dsp:cNvPr id="0" name=""/>
        <dsp:cNvSpPr/>
      </dsp:nvSpPr>
      <dsp:spPr>
        <a:xfrm rot="5388761" flipV="1">
          <a:off x="3604636" y="1599398"/>
          <a:ext cx="856366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CB458-A22B-49D1-BA97-50AA04BF7F41}">
      <dsp:nvSpPr>
        <dsp:cNvPr id="0" name=""/>
        <dsp:cNvSpPr/>
      </dsp:nvSpPr>
      <dsp:spPr>
        <a:xfrm>
          <a:off x="3535934" y="493917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…</a:t>
          </a:r>
          <a:endParaRPr lang="en-US" sz="1800" kern="1200" dirty="0"/>
        </a:p>
      </dsp:txBody>
      <dsp:txXfrm>
        <a:off x="3560680" y="518663"/>
        <a:ext cx="1006640" cy="795413"/>
      </dsp:txXfrm>
    </dsp:sp>
    <dsp:sp modelId="{B6DD19EC-A4E4-4D63-B477-FF9E6343D8B9}">
      <dsp:nvSpPr>
        <dsp:cNvPr id="0" name=""/>
        <dsp:cNvSpPr/>
      </dsp:nvSpPr>
      <dsp:spPr>
        <a:xfrm rot="435725">
          <a:off x="1800938" y="2386986"/>
          <a:ext cx="1714907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DD90-19F7-4BC1-B158-322A4F7A2499}">
      <dsp:nvSpPr>
        <dsp:cNvPr id="0" name=""/>
        <dsp:cNvSpPr/>
      </dsp:nvSpPr>
      <dsp:spPr>
        <a:xfrm>
          <a:off x="663318" y="1918675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CW cryomodule</a:t>
          </a:r>
          <a:endParaRPr lang="en-US" sz="1200" kern="1200" dirty="0"/>
        </a:p>
      </dsp:txBody>
      <dsp:txXfrm>
        <a:off x="688064" y="1943421"/>
        <a:ext cx="1006640" cy="795413"/>
      </dsp:txXfrm>
    </dsp:sp>
    <dsp:sp modelId="{E757D5C2-EDD5-47D4-848D-21E436D4C647}">
      <dsp:nvSpPr>
        <dsp:cNvPr id="0" name=""/>
        <dsp:cNvSpPr/>
      </dsp:nvSpPr>
      <dsp:spPr>
        <a:xfrm rot="11730769">
          <a:off x="4568900" y="2932389"/>
          <a:ext cx="1377864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C9C00-AC4C-4821-95DD-4659AB890803}">
      <dsp:nvSpPr>
        <dsp:cNvPr id="0" name=""/>
        <dsp:cNvSpPr/>
      </dsp:nvSpPr>
      <dsp:spPr>
        <a:xfrm>
          <a:off x="5980441" y="3073448"/>
          <a:ext cx="1220360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1" kern="1200" dirty="0" smtClean="0"/>
            <a:t>Q</a:t>
          </a:r>
          <a:r>
            <a:rPr lang="en-US" sz="1200" i="1" kern="1200" baseline="-25000" dirty="0" smtClean="0"/>
            <a:t>0</a:t>
          </a:r>
          <a:r>
            <a:rPr lang="en-US" sz="1200" kern="1200" dirty="0" smtClean="0"/>
            <a:t>  and </a:t>
          </a:r>
          <a:br>
            <a:rPr lang="en-US" sz="1200" kern="1200" dirty="0" smtClean="0"/>
          </a:br>
          <a:r>
            <a:rPr lang="en-US" sz="1200" kern="1200" dirty="0" smtClean="0"/>
            <a:t>dynamic</a:t>
          </a:r>
          <a:br>
            <a:rPr lang="en-US" sz="1200" kern="1200" dirty="0" smtClean="0"/>
          </a:br>
          <a:r>
            <a:rPr lang="en-US" sz="1200" kern="1200" dirty="0" smtClean="0"/>
            <a:t> heat load</a:t>
          </a:r>
          <a:endParaRPr lang="en-US" sz="1200" kern="1200" dirty="0"/>
        </a:p>
      </dsp:txBody>
      <dsp:txXfrm>
        <a:off x="6005187" y="3098194"/>
        <a:ext cx="1170868" cy="795413"/>
      </dsp:txXfrm>
    </dsp:sp>
    <dsp:sp modelId="{39E421CA-F3FF-4E1F-A357-2453930CFB88}">
      <dsp:nvSpPr>
        <dsp:cNvPr id="0" name=""/>
        <dsp:cNvSpPr/>
      </dsp:nvSpPr>
      <dsp:spPr>
        <a:xfrm rot="20020735">
          <a:off x="1875374" y="3255243"/>
          <a:ext cx="1778066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7BBBE-9432-4BCF-B58F-7F1FAEE889F3}">
      <dsp:nvSpPr>
        <dsp:cNvPr id="0" name=""/>
        <dsp:cNvSpPr/>
      </dsp:nvSpPr>
      <dsp:spPr>
        <a:xfrm>
          <a:off x="864104" y="3342203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CW </a:t>
          </a:r>
          <a:br>
            <a:rPr lang="en-US" sz="1200" kern="1200" dirty="0" smtClean="0"/>
          </a:br>
          <a:r>
            <a:rPr lang="en-US" sz="1200" kern="1200" dirty="0" smtClean="0"/>
            <a:t>SRF gun</a:t>
          </a:r>
          <a:endParaRPr lang="en-US" sz="1200" kern="1200" dirty="0"/>
        </a:p>
      </dsp:txBody>
      <dsp:txXfrm>
        <a:off x="888850" y="3366949"/>
        <a:ext cx="1006640" cy="795413"/>
      </dsp:txXfrm>
    </dsp:sp>
    <dsp:sp modelId="{088D69C2-474B-4AAD-A65B-C6EDD4D3D474}">
      <dsp:nvSpPr>
        <dsp:cNvPr id="0" name=""/>
        <dsp:cNvSpPr/>
      </dsp:nvSpPr>
      <dsp:spPr>
        <a:xfrm rot="17431839">
          <a:off x="3178350" y="3596692"/>
          <a:ext cx="106722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B9D33-84E2-45B6-A86A-AAA5F3935012}">
      <dsp:nvSpPr>
        <dsp:cNvPr id="0" name=""/>
        <dsp:cNvSpPr/>
      </dsp:nvSpPr>
      <dsp:spPr>
        <a:xfrm>
          <a:off x="2664281" y="4359131"/>
          <a:ext cx="1056132" cy="84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Single cavity operation</a:t>
          </a:r>
          <a:endParaRPr lang="en-US" sz="1200" kern="1200" dirty="0"/>
        </a:p>
      </dsp:txBody>
      <dsp:txXfrm>
        <a:off x="2689027" y="4383877"/>
        <a:ext cx="1006640" cy="795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24.10.2018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24.10.2018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18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78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15BD14-73F9-4F4C-A5EE-919D67864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4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CW studies at DESY's CMTB | Julien Branlard, 25.10.2018 | NYC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mailto:julien.branlard@desy.de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CW studies at DESY’s cryomodule test bench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R&amp;D effort towards continuous wave operation of the European XFEL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35360" y="5752963"/>
            <a:ext cx="11369549" cy="700373"/>
          </a:xfrm>
        </p:spPr>
        <p:txBody>
          <a:bodyPr/>
          <a:lstStyle/>
          <a:p>
            <a:pPr algn="ctr"/>
            <a:r>
              <a:rPr lang="en-US" dirty="0" smtClean="0"/>
              <a:t>Julien Branlard, for the LLRF team</a:t>
            </a:r>
            <a:endParaRPr lang="en-US" dirty="0"/>
          </a:p>
          <a:p>
            <a:pPr algn="ctr"/>
            <a:r>
              <a:rPr lang="en-US" dirty="0" smtClean="0"/>
              <a:t>New York City, 25.10.2018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16779"/>
          <a:stretch/>
        </p:blipFill>
        <p:spPr>
          <a:xfrm>
            <a:off x="0" y="2924944"/>
            <a:ext cx="12192000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" r="14975"/>
          <a:stretch/>
        </p:blipFill>
        <p:spPr>
          <a:xfrm>
            <a:off x="4989960" y="1844824"/>
            <a:ext cx="7116316" cy="4649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microphonics – with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</a:t>
            </a:r>
          </a:p>
          <a:p>
            <a:r>
              <a:rPr lang="en-US" dirty="0" smtClean="0"/>
              <a:t>XM-3 at CMTB</a:t>
            </a:r>
          </a:p>
          <a:p>
            <a:r>
              <a:rPr lang="en-US" dirty="0" smtClean="0"/>
              <a:t>Data taken </a:t>
            </a:r>
            <a:r>
              <a:rPr lang="en-US" b="1" dirty="0" smtClean="0">
                <a:solidFill>
                  <a:schemeClr val="accent1"/>
                </a:solidFill>
              </a:rPr>
              <a:t>with RF</a:t>
            </a:r>
          </a:p>
          <a:p>
            <a:r>
              <a:rPr lang="en-US" dirty="0" smtClean="0"/>
              <a:t>FFT amplitude of </a:t>
            </a:r>
            <a:r>
              <a:rPr lang="en-US" b="1" dirty="0" smtClean="0">
                <a:solidFill>
                  <a:schemeClr val="accent1"/>
                </a:solidFill>
              </a:rPr>
              <a:t>probe phase</a:t>
            </a:r>
          </a:p>
          <a:p>
            <a:r>
              <a:rPr lang="en-US" dirty="0" smtClean="0"/>
              <a:t>Spectrogram over 1 day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Outcome</a:t>
            </a:r>
          </a:p>
          <a:p>
            <a:r>
              <a:rPr lang="en-US" dirty="0" smtClean="0"/>
              <a:t>Stable background conditions</a:t>
            </a:r>
            <a:br>
              <a:rPr lang="en-US" dirty="0" smtClean="0"/>
            </a:br>
            <a:r>
              <a:rPr lang="en-US" dirty="0" smtClean="0"/>
              <a:t>(in this example)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 a function of 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6" name="Freeform 5"/>
          <p:cNvSpPr/>
          <p:nvPr/>
        </p:nvSpPr>
        <p:spPr>
          <a:xfrm>
            <a:off x="4511824" y="2136371"/>
            <a:ext cx="845429" cy="3840480"/>
          </a:xfrm>
          <a:custGeom>
            <a:avLst/>
            <a:gdLst>
              <a:gd name="connsiteX0" fmla="*/ 349134 w 508340"/>
              <a:gd name="connsiteY0" fmla="*/ 3840480 h 3840480"/>
              <a:gd name="connsiteX1" fmla="*/ 365760 w 508340"/>
              <a:gd name="connsiteY1" fmla="*/ 3690851 h 3840480"/>
              <a:gd name="connsiteX2" fmla="*/ 349134 w 508340"/>
              <a:gd name="connsiteY2" fmla="*/ 3607724 h 3840480"/>
              <a:gd name="connsiteX3" fmla="*/ 324196 w 508340"/>
              <a:gd name="connsiteY3" fmla="*/ 3449782 h 3840480"/>
              <a:gd name="connsiteX4" fmla="*/ 290945 w 508340"/>
              <a:gd name="connsiteY4" fmla="*/ 3416531 h 3840480"/>
              <a:gd name="connsiteX5" fmla="*/ 257694 w 508340"/>
              <a:gd name="connsiteY5" fmla="*/ 3383280 h 3840480"/>
              <a:gd name="connsiteX6" fmla="*/ 207818 w 508340"/>
              <a:gd name="connsiteY6" fmla="*/ 3366654 h 3840480"/>
              <a:gd name="connsiteX7" fmla="*/ 124691 w 508340"/>
              <a:gd name="connsiteY7" fmla="*/ 3350029 h 3840480"/>
              <a:gd name="connsiteX8" fmla="*/ 74814 w 508340"/>
              <a:gd name="connsiteY8" fmla="*/ 3333404 h 3840480"/>
              <a:gd name="connsiteX9" fmla="*/ 49876 w 508340"/>
              <a:gd name="connsiteY9" fmla="*/ 3325091 h 3840480"/>
              <a:gd name="connsiteX10" fmla="*/ 0 w 508340"/>
              <a:gd name="connsiteY10" fmla="*/ 3300153 h 3840480"/>
              <a:gd name="connsiteX11" fmla="*/ 116378 w 508340"/>
              <a:gd name="connsiteY11" fmla="*/ 3283527 h 3840480"/>
              <a:gd name="connsiteX12" fmla="*/ 166254 w 508340"/>
              <a:gd name="connsiteY12" fmla="*/ 3266902 h 3840480"/>
              <a:gd name="connsiteX13" fmla="*/ 207818 w 508340"/>
              <a:gd name="connsiteY13" fmla="*/ 3233651 h 3840480"/>
              <a:gd name="connsiteX14" fmla="*/ 282632 w 508340"/>
              <a:gd name="connsiteY14" fmla="*/ 3200400 h 3840480"/>
              <a:gd name="connsiteX15" fmla="*/ 290945 w 508340"/>
              <a:gd name="connsiteY15" fmla="*/ 3175462 h 3840480"/>
              <a:gd name="connsiteX16" fmla="*/ 307571 w 508340"/>
              <a:gd name="connsiteY16" fmla="*/ 3158836 h 3840480"/>
              <a:gd name="connsiteX17" fmla="*/ 324196 w 508340"/>
              <a:gd name="connsiteY17" fmla="*/ 3108960 h 3840480"/>
              <a:gd name="connsiteX18" fmla="*/ 332509 w 508340"/>
              <a:gd name="connsiteY18" fmla="*/ 3084022 h 3840480"/>
              <a:gd name="connsiteX19" fmla="*/ 340822 w 508340"/>
              <a:gd name="connsiteY19" fmla="*/ 3059084 h 3840480"/>
              <a:gd name="connsiteX20" fmla="*/ 349134 w 508340"/>
              <a:gd name="connsiteY20" fmla="*/ 2975956 h 3840480"/>
              <a:gd name="connsiteX21" fmla="*/ 357447 w 508340"/>
              <a:gd name="connsiteY21" fmla="*/ 2951018 h 3840480"/>
              <a:gd name="connsiteX22" fmla="*/ 365760 w 508340"/>
              <a:gd name="connsiteY22" fmla="*/ 2876204 h 3840480"/>
              <a:gd name="connsiteX23" fmla="*/ 390698 w 508340"/>
              <a:gd name="connsiteY23" fmla="*/ 2809702 h 3840480"/>
              <a:gd name="connsiteX24" fmla="*/ 357447 w 508340"/>
              <a:gd name="connsiteY24" fmla="*/ 2768138 h 3840480"/>
              <a:gd name="connsiteX25" fmla="*/ 349134 w 508340"/>
              <a:gd name="connsiteY25" fmla="*/ 2743200 h 3840480"/>
              <a:gd name="connsiteX26" fmla="*/ 374072 w 508340"/>
              <a:gd name="connsiteY26" fmla="*/ 2668385 h 3840480"/>
              <a:gd name="connsiteX27" fmla="*/ 382385 w 508340"/>
              <a:gd name="connsiteY27" fmla="*/ 2643447 h 3840480"/>
              <a:gd name="connsiteX28" fmla="*/ 365760 w 508340"/>
              <a:gd name="connsiteY28" fmla="*/ 2593571 h 3840480"/>
              <a:gd name="connsiteX29" fmla="*/ 357447 w 508340"/>
              <a:gd name="connsiteY29" fmla="*/ 2568633 h 3840480"/>
              <a:gd name="connsiteX30" fmla="*/ 365760 w 508340"/>
              <a:gd name="connsiteY30" fmla="*/ 2527069 h 3840480"/>
              <a:gd name="connsiteX31" fmla="*/ 415636 w 508340"/>
              <a:gd name="connsiteY31" fmla="*/ 2460567 h 3840480"/>
              <a:gd name="connsiteX32" fmla="*/ 432262 w 508340"/>
              <a:gd name="connsiteY32" fmla="*/ 2435629 h 3840480"/>
              <a:gd name="connsiteX33" fmla="*/ 440574 w 508340"/>
              <a:gd name="connsiteY33" fmla="*/ 2327564 h 3840480"/>
              <a:gd name="connsiteX34" fmla="*/ 448887 w 508340"/>
              <a:gd name="connsiteY34" fmla="*/ 2111433 h 3840480"/>
              <a:gd name="connsiteX35" fmla="*/ 457200 w 508340"/>
              <a:gd name="connsiteY35" fmla="*/ 2086494 h 3840480"/>
              <a:gd name="connsiteX36" fmla="*/ 465512 w 508340"/>
              <a:gd name="connsiteY36" fmla="*/ 2028305 h 3840480"/>
              <a:gd name="connsiteX37" fmla="*/ 473825 w 508340"/>
              <a:gd name="connsiteY37" fmla="*/ 1986742 h 3840480"/>
              <a:gd name="connsiteX38" fmla="*/ 457200 w 508340"/>
              <a:gd name="connsiteY38" fmla="*/ 1812174 h 3840480"/>
              <a:gd name="connsiteX39" fmla="*/ 448887 w 508340"/>
              <a:gd name="connsiteY39" fmla="*/ 1679171 h 3840480"/>
              <a:gd name="connsiteX40" fmla="*/ 432262 w 508340"/>
              <a:gd name="connsiteY40" fmla="*/ 1612669 h 3840480"/>
              <a:gd name="connsiteX41" fmla="*/ 374072 w 508340"/>
              <a:gd name="connsiteY41" fmla="*/ 1562793 h 3840480"/>
              <a:gd name="connsiteX42" fmla="*/ 349134 w 508340"/>
              <a:gd name="connsiteY42" fmla="*/ 1554480 h 3840480"/>
              <a:gd name="connsiteX43" fmla="*/ 332509 w 508340"/>
              <a:gd name="connsiteY43" fmla="*/ 1529542 h 3840480"/>
              <a:gd name="connsiteX44" fmla="*/ 290945 w 508340"/>
              <a:gd name="connsiteY44" fmla="*/ 1504604 h 3840480"/>
              <a:gd name="connsiteX45" fmla="*/ 274320 w 508340"/>
              <a:gd name="connsiteY45" fmla="*/ 1479665 h 3840480"/>
              <a:gd name="connsiteX46" fmla="*/ 224443 w 508340"/>
              <a:gd name="connsiteY46" fmla="*/ 1463040 h 3840480"/>
              <a:gd name="connsiteX47" fmla="*/ 199505 w 508340"/>
              <a:gd name="connsiteY47" fmla="*/ 1454727 h 3840480"/>
              <a:gd name="connsiteX48" fmla="*/ 224443 w 508340"/>
              <a:gd name="connsiteY48" fmla="*/ 1463040 h 3840480"/>
              <a:gd name="connsiteX49" fmla="*/ 266007 w 508340"/>
              <a:gd name="connsiteY49" fmla="*/ 1454727 h 3840480"/>
              <a:gd name="connsiteX50" fmla="*/ 315883 w 508340"/>
              <a:gd name="connsiteY50" fmla="*/ 1438102 h 3840480"/>
              <a:gd name="connsiteX51" fmla="*/ 340822 w 508340"/>
              <a:gd name="connsiteY51" fmla="*/ 1429789 h 3840480"/>
              <a:gd name="connsiteX52" fmla="*/ 415636 w 508340"/>
              <a:gd name="connsiteY52" fmla="*/ 1413164 h 3840480"/>
              <a:gd name="connsiteX53" fmla="*/ 440574 w 508340"/>
              <a:gd name="connsiteY53" fmla="*/ 1396538 h 3840480"/>
              <a:gd name="connsiteX54" fmla="*/ 448887 w 508340"/>
              <a:gd name="connsiteY54" fmla="*/ 1371600 h 3840480"/>
              <a:gd name="connsiteX55" fmla="*/ 465512 w 508340"/>
              <a:gd name="connsiteY55" fmla="*/ 1354974 h 3840480"/>
              <a:gd name="connsiteX56" fmla="*/ 482138 w 508340"/>
              <a:gd name="connsiteY56" fmla="*/ 1271847 h 3840480"/>
              <a:gd name="connsiteX57" fmla="*/ 498763 w 508340"/>
              <a:gd name="connsiteY57" fmla="*/ 1221971 h 3840480"/>
              <a:gd name="connsiteX58" fmla="*/ 507076 w 508340"/>
              <a:gd name="connsiteY58" fmla="*/ 1197033 h 3840480"/>
              <a:gd name="connsiteX59" fmla="*/ 498763 w 508340"/>
              <a:gd name="connsiteY59" fmla="*/ 739833 h 3840480"/>
              <a:gd name="connsiteX60" fmla="*/ 473825 w 508340"/>
              <a:gd name="connsiteY60" fmla="*/ 681644 h 3840480"/>
              <a:gd name="connsiteX61" fmla="*/ 432262 w 508340"/>
              <a:gd name="connsiteY61" fmla="*/ 606829 h 3840480"/>
              <a:gd name="connsiteX62" fmla="*/ 415636 w 508340"/>
              <a:gd name="connsiteY62" fmla="*/ 590204 h 3840480"/>
              <a:gd name="connsiteX63" fmla="*/ 382385 w 508340"/>
              <a:gd name="connsiteY63" fmla="*/ 581891 h 3840480"/>
              <a:gd name="connsiteX64" fmla="*/ 399011 w 508340"/>
              <a:gd name="connsiteY64" fmla="*/ 565265 h 3840480"/>
              <a:gd name="connsiteX65" fmla="*/ 423949 w 508340"/>
              <a:gd name="connsiteY65" fmla="*/ 548640 h 3840480"/>
              <a:gd name="connsiteX66" fmla="*/ 432262 w 508340"/>
              <a:gd name="connsiteY66" fmla="*/ 523702 h 3840480"/>
              <a:gd name="connsiteX67" fmla="*/ 448887 w 508340"/>
              <a:gd name="connsiteY67" fmla="*/ 507076 h 3840480"/>
              <a:gd name="connsiteX68" fmla="*/ 465512 w 508340"/>
              <a:gd name="connsiteY68" fmla="*/ 482138 h 3840480"/>
              <a:gd name="connsiteX69" fmla="*/ 440574 w 508340"/>
              <a:gd name="connsiteY69" fmla="*/ 432262 h 3840480"/>
              <a:gd name="connsiteX70" fmla="*/ 390698 w 508340"/>
              <a:gd name="connsiteY70" fmla="*/ 415636 h 3840480"/>
              <a:gd name="connsiteX71" fmla="*/ 423949 w 508340"/>
              <a:gd name="connsiteY71" fmla="*/ 407324 h 3840480"/>
              <a:gd name="connsiteX72" fmla="*/ 457200 w 508340"/>
              <a:gd name="connsiteY72" fmla="*/ 374073 h 3840480"/>
              <a:gd name="connsiteX73" fmla="*/ 473825 w 508340"/>
              <a:gd name="connsiteY73" fmla="*/ 241069 h 3840480"/>
              <a:gd name="connsiteX74" fmla="*/ 465512 w 508340"/>
              <a:gd name="connsiteY74" fmla="*/ 182880 h 3840480"/>
              <a:gd name="connsiteX75" fmla="*/ 440574 w 508340"/>
              <a:gd name="connsiteY75" fmla="*/ 166254 h 3840480"/>
              <a:gd name="connsiteX76" fmla="*/ 432262 w 508340"/>
              <a:gd name="connsiteY76" fmla="*/ 141316 h 3840480"/>
              <a:gd name="connsiteX77" fmla="*/ 457200 w 508340"/>
              <a:gd name="connsiteY77" fmla="*/ 133004 h 3840480"/>
              <a:gd name="connsiteX78" fmla="*/ 498763 w 508340"/>
              <a:gd name="connsiteY78" fmla="*/ 108065 h 3840480"/>
              <a:gd name="connsiteX79" fmla="*/ 507076 w 508340"/>
              <a:gd name="connsiteY79" fmla="*/ 0 h 38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08340" h="3840480">
                <a:moveTo>
                  <a:pt x="349134" y="3840480"/>
                </a:moveTo>
                <a:cubicBezTo>
                  <a:pt x="358026" y="3787128"/>
                  <a:pt x="365760" y="3749126"/>
                  <a:pt x="365760" y="3690851"/>
                </a:cubicBezTo>
                <a:cubicBezTo>
                  <a:pt x="365760" y="3652643"/>
                  <a:pt x="359371" y="3638435"/>
                  <a:pt x="349134" y="3607724"/>
                </a:cubicBezTo>
                <a:cubicBezTo>
                  <a:pt x="345639" y="3572771"/>
                  <a:pt x="340113" y="3484267"/>
                  <a:pt x="324196" y="3449782"/>
                </a:cubicBezTo>
                <a:cubicBezTo>
                  <a:pt x="317627" y="3435550"/>
                  <a:pt x="302029" y="3427615"/>
                  <a:pt x="290945" y="3416531"/>
                </a:cubicBezTo>
                <a:lnTo>
                  <a:pt x="257694" y="3383280"/>
                </a:lnTo>
                <a:cubicBezTo>
                  <a:pt x="245302" y="3370889"/>
                  <a:pt x="224443" y="3372196"/>
                  <a:pt x="207818" y="3366654"/>
                </a:cubicBezTo>
                <a:cubicBezTo>
                  <a:pt x="164298" y="3352147"/>
                  <a:pt x="191541" y="3359579"/>
                  <a:pt x="124691" y="3350029"/>
                </a:cubicBezTo>
                <a:lnTo>
                  <a:pt x="74814" y="3333404"/>
                </a:lnTo>
                <a:cubicBezTo>
                  <a:pt x="66501" y="3330633"/>
                  <a:pt x="57167" y="3329952"/>
                  <a:pt x="49876" y="3325091"/>
                </a:cubicBezTo>
                <a:cubicBezTo>
                  <a:pt x="17647" y="3303604"/>
                  <a:pt x="34416" y="3311624"/>
                  <a:pt x="0" y="3300153"/>
                </a:cubicBezTo>
                <a:cubicBezTo>
                  <a:pt x="69613" y="3276948"/>
                  <a:pt x="-38417" y="3310844"/>
                  <a:pt x="116378" y="3283527"/>
                </a:cubicBezTo>
                <a:cubicBezTo>
                  <a:pt x="133636" y="3280481"/>
                  <a:pt x="166254" y="3266902"/>
                  <a:pt x="166254" y="3266902"/>
                </a:cubicBezTo>
                <a:cubicBezTo>
                  <a:pt x="180073" y="3253083"/>
                  <a:pt x="188942" y="3242041"/>
                  <a:pt x="207818" y="3233651"/>
                </a:cubicBezTo>
                <a:cubicBezTo>
                  <a:pt x="296849" y="3194081"/>
                  <a:pt x="226194" y="3238024"/>
                  <a:pt x="282632" y="3200400"/>
                </a:cubicBezTo>
                <a:cubicBezTo>
                  <a:pt x="285403" y="3192087"/>
                  <a:pt x="286437" y="3182976"/>
                  <a:pt x="290945" y="3175462"/>
                </a:cubicBezTo>
                <a:cubicBezTo>
                  <a:pt x="294977" y="3168741"/>
                  <a:pt x="304066" y="3165846"/>
                  <a:pt x="307571" y="3158836"/>
                </a:cubicBezTo>
                <a:cubicBezTo>
                  <a:pt x="315408" y="3143162"/>
                  <a:pt x="318654" y="3125585"/>
                  <a:pt x="324196" y="3108960"/>
                </a:cubicBezTo>
                <a:lnTo>
                  <a:pt x="332509" y="3084022"/>
                </a:lnTo>
                <a:lnTo>
                  <a:pt x="340822" y="3059084"/>
                </a:lnTo>
                <a:cubicBezTo>
                  <a:pt x="343593" y="3031375"/>
                  <a:pt x="344900" y="3003480"/>
                  <a:pt x="349134" y="2975956"/>
                </a:cubicBezTo>
                <a:cubicBezTo>
                  <a:pt x="350466" y="2967296"/>
                  <a:pt x="356006" y="2959661"/>
                  <a:pt x="357447" y="2951018"/>
                </a:cubicBezTo>
                <a:cubicBezTo>
                  <a:pt x="361572" y="2926268"/>
                  <a:pt x="362444" y="2901075"/>
                  <a:pt x="365760" y="2876204"/>
                </a:cubicBezTo>
                <a:cubicBezTo>
                  <a:pt x="373146" y="2820811"/>
                  <a:pt x="363183" y="2837215"/>
                  <a:pt x="390698" y="2809702"/>
                </a:cubicBezTo>
                <a:cubicBezTo>
                  <a:pt x="375234" y="2794238"/>
                  <a:pt x="367934" y="2789112"/>
                  <a:pt x="357447" y="2768138"/>
                </a:cubicBezTo>
                <a:cubicBezTo>
                  <a:pt x="353528" y="2760301"/>
                  <a:pt x="351905" y="2751513"/>
                  <a:pt x="349134" y="2743200"/>
                </a:cubicBezTo>
                <a:lnTo>
                  <a:pt x="374072" y="2668385"/>
                </a:lnTo>
                <a:lnTo>
                  <a:pt x="382385" y="2643447"/>
                </a:lnTo>
                <a:lnTo>
                  <a:pt x="365760" y="2593571"/>
                </a:lnTo>
                <a:lnTo>
                  <a:pt x="357447" y="2568633"/>
                </a:lnTo>
                <a:cubicBezTo>
                  <a:pt x="360218" y="2554778"/>
                  <a:pt x="359913" y="2539932"/>
                  <a:pt x="365760" y="2527069"/>
                </a:cubicBezTo>
                <a:cubicBezTo>
                  <a:pt x="396283" y="2459919"/>
                  <a:pt x="387658" y="2495540"/>
                  <a:pt x="415636" y="2460567"/>
                </a:cubicBezTo>
                <a:cubicBezTo>
                  <a:pt x="421877" y="2452766"/>
                  <a:pt x="426720" y="2443942"/>
                  <a:pt x="432262" y="2435629"/>
                </a:cubicBezTo>
                <a:cubicBezTo>
                  <a:pt x="455083" y="2367165"/>
                  <a:pt x="451365" y="2403101"/>
                  <a:pt x="440574" y="2327564"/>
                </a:cubicBezTo>
                <a:cubicBezTo>
                  <a:pt x="443345" y="2255520"/>
                  <a:pt x="443926" y="2183359"/>
                  <a:pt x="448887" y="2111433"/>
                </a:cubicBezTo>
                <a:cubicBezTo>
                  <a:pt x="449490" y="2102691"/>
                  <a:pt x="455482" y="2095087"/>
                  <a:pt x="457200" y="2086494"/>
                </a:cubicBezTo>
                <a:cubicBezTo>
                  <a:pt x="461042" y="2067281"/>
                  <a:pt x="462291" y="2047632"/>
                  <a:pt x="465512" y="2028305"/>
                </a:cubicBezTo>
                <a:cubicBezTo>
                  <a:pt x="467835" y="2014368"/>
                  <a:pt x="471054" y="2000596"/>
                  <a:pt x="473825" y="1986742"/>
                </a:cubicBezTo>
                <a:cubicBezTo>
                  <a:pt x="468283" y="1928553"/>
                  <a:pt x="460846" y="1870513"/>
                  <a:pt x="457200" y="1812174"/>
                </a:cubicBezTo>
                <a:cubicBezTo>
                  <a:pt x="454429" y="1767840"/>
                  <a:pt x="454397" y="1723249"/>
                  <a:pt x="448887" y="1679171"/>
                </a:cubicBezTo>
                <a:cubicBezTo>
                  <a:pt x="446053" y="1656498"/>
                  <a:pt x="448419" y="1628826"/>
                  <a:pt x="432262" y="1612669"/>
                </a:cubicBezTo>
                <a:cubicBezTo>
                  <a:pt x="411806" y="1592213"/>
                  <a:pt x="399395" y="1575454"/>
                  <a:pt x="374072" y="1562793"/>
                </a:cubicBezTo>
                <a:cubicBezTo>
                  <a:pt x="366235" y="1558874"/>
                  <a:pt x="357447" y="1557251"/>
                  <a:pt x="349134" y="1554480"/>
                </a:cubicBezTo>
                <a:cubicBezTo>
                  <a:pt x="343592" y="1546167"/>
                  <a:pt x="340310" y="1535783"/>
                  <a:pt x="332509" y="1529542"/>
                </a:cubicBezTo>
                <a:cubicBezTo>
                  <a:pt x="280743" y="1488128"/>
                  <a:pt x="331113" y="1554814"/>
                  <a:pt x="290945" y="1504604"/>
                </a:cubicBezTo>
                <a:cubicBezTo>
                  <a:pt x="284704" y="1496802"/>
                  <a:pt x="282792" y="1484960"/>
                  <a:pt x="274320" y="1479665"/>
                </a:cubicBezTo>
                <a:cubicBezTo>
                  <a:pt x="259459" y="1470377"/>
                  <a:pt x="241069" y="1468582"/>
                  <a:pt x="224443" y="1463040"/>
                </a:cubicBezTo>
                <a:lnTo>
                  <a:pt x="199505" y="1454727"/>
                </a:lnTo>
                <a:lnTo>
                  <a:pt x="224443" y="1463040"/>
                </a:lnTo>
                <a:cubicBezTo>
                  <a:pt x="238298" y="1460269"/>
                  <a:pt x="252376" y="1458445"/>
                  <a:pt x="266007" y="1454727"/>
                </a:cubicBezTo>
                <a:cubicBezTo>
                  <a:pt x="282914" y="1450116"/>
                  <a:pt x="299258" y="1443644"/>
                  <a:pt x="315883" y="1438102"/>
                </a:cubicBezTo>
                <a:cubicBezTo>
                  <a:pt x="324196" y="1435331"/>
                  <a:pt x="332179" y="1431230"/>
                  <a:pt x="340822" y="1429789"/>
                </a:cubicBezTo>
                <a:cubicBezTo>
                  <a:pt x="399341" y="1420035"/>
                  <a:pt x="374708" y="1426806"/>
                  <a:pt x="415636" y="1413164"/>
                </a:cubicBezTo>
                <a:cubicBezTo>
                  <a:pt x="423949" y="1407622"/>
                  <a:pt x="434333" y="1404339"/>
                  <a:pt x="440574" y="1396538"/>
                </a:cubicBezTo>
                <a:cubicBezTo>
                  <a:pt x="446048" y="1389696"/>
                  <a:pt x="444379" y="1379114"/>
                  <a:pt x="448887" y="1371600"/>
                </a:cubicBezTo>
                <a:cubicBezTo>
                  <a:pt x="452919" y="1364880"/>
                  <a:pt x="459970" y="1360516"/>
                  <a:pt x="465512" y="1354974"/>
                </a:cubicBezTo>
                <a:lnTo>
                  <a:pt x="482138" y="1271847"/>
                </a:lnTo>
                <a:cubicBezTo>
                  <a:pt x="485575" y="1254663"/>
                  <a:pt x="493221" y="1238596"/>
                  <a:pt x="498763" y="1221971"/>
                </a:cubicBezTo>
                <a:lnTo>
                  <a:pt x="507076" y="1197033"/>
                </a:lnTo>
                <a:cubicBezTo>
                  <a:pt x="504305" y="1044633"/>
                  <a:pt x="503841" y="892174"/>
                  <a:pt x="498763" y="739833"/>
                </a:cubicBezTo>
                <a:cubicBezTo>
                  <a:pt x="497404" y="699074"/>
                  <a:pt x="495732" y="703550"/>
                  <a:pt x="473825" y="681644"/>
                </a:cubicBezTo>
                <a:cubicBezTo>
                  <a:pt x="463372" y="650286"/>
                  <a:pt x="460844" y="635409"/>
                  <a:pt x="432262" y="606829"/>
                </a:cubicBezTo>
                <a:cubicBezTo>
                  <a:pt x="426720" y="601287"/>
                  <a:pt x="422646" y="593709"/>
                  <a:pt x="415636" y="590204"/>
                </a:cubicBezTo>
                <a:cubicBezTo>
                  <a:pt x="405417" y="585095"/>
                  <a:pt x="393469" y="584662"/>
                  <a:pt x="382385" y="581891"/>
                </a:cubicBezTo>
                <a:cubicBezTo>
                  <a:pt x="387927" y="576349"/>
                  <a:pt x="392891" y="570161"/>
                  <a:pt x="399011" y="565265"/>
                </a:cubicBezTo>
                <a:cubicBezTo>
                  <a:pt x="406812" y="559024"/>
                  <a:pt x="417708" y="556441"/>
                  <a:pt x="423949" y="548640"/>
                </a:cubicBezTo>
                <a:cubicBezTo>
                  <a:pt x="429423" y="541798"/>
                  <a:pt x="427754" y="531216"/>
                  <a:pt x="432262" y="523702"/>
                </a:cubicBezTo>
                <a:cubicBezTo>
                  <a:pt x="436294" y="516982"/>
                  <a:pt x="443991" y="513196"/>
                  <a:pt x="448887" y="507076"/>
                </a:cubicBezTo>
                <a:cubicBezTo>
                  <a:pt x="455128" y="499275"/>
                  <a:pt x="459970" y="490451"/>
                  <a:pt x="465512" y="482138"/>
                </a:cubicBezTo>
                <a:cubicBezTo>
                  <a:pt x="460443" y="461860"/>
                  <a:pt x="461750" y="442850"/>
                  <a:pt x="440574" y="432262"/>
                </a:cubicBezTo>
                <a:cubicBezTo>
                  <a:pt x="424899" y="424425"/>
                  <a:pt x="390698" y="415636"/>
                  <a:pt x="390698" y="415636"/>
                </a:cubicBezTo>
                <a:cubicBezTo>
                  <a:pt x="401782" y="412865"/>
                  <a:pt x="414261" y="413379"/>
                  <a:pt x="423949" y="407324"/>
                </a:cubicBezTo>
                <a:cubicBezTo>
                  <a:pt x="437241" y="399017"/>
                  <a:pt x="457200" y="374073"/>
                  <a:pt x="457200" y="374073"/>
                </a:cubicBezTo>
                <a:cubicBezTo>
                  <a:pt x="470433" y="321138"/>
                  <a:pt x="473825" y="315157"/>
                  <a:pt x="473825" y="241069"/>
                </a:cubicBezTo>
                <a:cubicBezTo>
                  <a:pt x="473825" y="221476"/>
                  <a:pt x="473470" y="200785"/>
                  <a:pt x="465512" y="182880"/>
                </a:cubicBezTo>
                <a:cubicBezTo>
                  <a:pt x="461454" y="173750"/>
                  <a:pt x="448887" y="171796"/>
                  <a:pt x="440574" y="166254"/>
                </a:cubicBezTo>
                <a:cubicBezTo>
                  <a:pt x="437803" y="157941"/>
                  <a:pt x="428343" y="149153"/>
                  <a:pt x="432262" y="141316"/>
                </a:cubicBezTo>
                <a:cubicBezTo>
                  <a:pt x="436181" y="133479"/>
                  <a:pt x="449686" y="137512"/>
                  <a:pt x="457200" y="133004"/>
                </a:cubicBezTo>
                <a:cubicBezTo>
                  <a:pt x="514258" y="98769"/>
                  <a:pt x="428112" y="131616"/>
                  <a:pt x="498763" y="108065"/>
                </a:cubicBezTo>
                <a:cubicBezTo>
                  <a:pt x="513125" y="50621"/>
                  <a:pt x="507076" y="86239"/>
                  <a:pt x="507076" y="0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67808" y="2136371"/>
            <a:ext cx="1080120" cy="38404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28048" y="1988840"/>
            <a:ext cx="0" cy="41462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447928" y="2204864"/>
            <a:ext cx="0" cy="37719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232248" cy="138048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9728200" y="158750"/>
            <a:ext cx="2378075" cy="1168400"/>
          </a:xfrm>
          <a:custGeom>
            <a:avLst/>
            <a:gdLst>
              <a:gd name="connsiteX0" fmla="*/ 0 w 2378075"/>
              <a:gd name="connsiteY0" fmla="*/ 1146175 h 1168400"/>
              <a:gd name="connsiteX1" fmla="*/ 3175 w 2378075"/>
              <a:gd name="connsiteY1" fmla="*/ 0 h 1168400"/>
              <a:gd name="connsiteX2" fmla="*/ 2378075 w 2378075"/>
              <a:gd name="connsiteY2" fmla="*/ 12700 h 1168400"/>
              <a:gd name="connsiteX3" fmla="*/ 2378075 w 2378075"/>
              <a:gd name="connsiteY3" fmla="*/ 1168400 h 1168400"/>
              <a:gd name="connsiteX4" fmla="*/ 1828800 w 2378075"/>
              <a:gd name="connsiteY4" fmla="*/ 1168400 h 1168400"/>
              <a:gd name="connsiteX5" fmla="*/ 1828800 w 2378075"/>
              <a:gd name="connsiteY5" fmla="*/ 412750 h 1168400"/>
              <a:gd name="connsiteX6" fmla="*/ 1581150 w 2378075"/>
              <a:gd name="connsiteY6" fmla="*/ 412750 h 1168400"/>
              <a:gd name="connsiteX7" fmla="*/ 1581150 w 2378075"/>
              <a:gd name="connsiteY7" fmla="*/ 295275 h 1168400"/>
              <a:gd name="connsiteX8" fmla="*/ 923925 w 2378075"/>
              <a:gd name="connsiteY8" fmla="*/ 295275 h 1168400"/>
              <a:gd name="connsiteX9" fmla="*/ 923925 w 2378075"/>
              <a:gd name="connsiteY9" fmla="*/ 400050 h 1168400"/>
              <a:gd name="connsiteX10" fmla="*/ 831850 w 2378075"/>
              <a:gd name="connsiteY10" fmla="*/ 400050 h 1168400"/>
              <a:gd name="connsiteX11" fmla="*/ 831850 w 2378075"/>
              <a:gd name="connsiteY11" fmla="*/ 222250 h 1168400"/>
              <a:gd name="connsiteX12" fmla="*/ 511175 w 2378075"/>
              <a:gd name="connsiteY12" fmla="*/ 222250 h 1168400"/>
              <a:gd name="connsiteX13" fmla="*/ 511175 w 2378075"/>
              <a:gd name="connsiteY13" fmla="*/ 1155700 h 1168400"/>
              <a:gd name="connsiteX14" fmla="*/ 0 w 2378075"/>
              <a:gd name="connsiteY14" fmla="*/ 1146175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8075" h="1168400">
                <a:moveTo>
                  <a:pt x="0" y="1146175"/>
                </a:moveTo>
                <a:cubicBezTo>
                  <a:pt x="1058" y="764117"/>
                  <a:pt x="2117" y="382058"/>
                  <a:pt x="3175" y="0"/>
                </a:cubicBezTo>
                <a:lnTo>
                  <a:pt x="2378075" y="12700"/>
                </a:lnTo>
                <a:lnTo>
                  <a:pt x="2378075" y="1168400"/>
                </a:lnTo>
                <a:lnTo>
                  <a:pt x="1828800" y="1168400"/>
                </a:lnTo>
                <a:lnTo>
                  <a:pt x="1828800" y="412750"/>
                </a:lnTo>
                <a:lnTo>
                  <a:pt x="1581150" y="412750"/>
                </a:lnTo>
                <a:lnTo>
                  <a:pt x="1581150" y="295275"/>
                </a:lnTo>
                <a:lnTo>
                  <a:pt x="923925" y="295275"/>
                </a:lnTo>
                <a:lnTo>
                  <a:pt x="923925" y="400050"/>
                </a:lnTo>
                <a:lnTo>
                  <a:pt x="831850" y="400050"/>
                </a:lnTo>
                <a:lnTo>
                  <a:pt x="831850" y="222250"/>
                </a:lnTo>
                <a:lnTo>
                  <a:pt x="511175" y="222250"/>
                </a:lnTo>
                <a:lnTo>
                  <a:pt x="511175" y="1155700"/>
                </a:lnTo>
                <a:lnTo>
                  <a:pt x="0" y="11461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08568" y="1841579"/>
            <a:ext cx="817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[</a:t>
            </a:r>
            <a:r>
              <a:rPr lang="en-US" sz="1100" dirty="0" err="1" smtClean="0"/>
              <a:t>deg</a:t>
            </a:r>
            <a:r>
              <a:rPr lang="en-US" sz="1100" dirty="0"/>
              <a:t>]</a:t>
            </a:r>
            <a:endParaRPr lang="en-US" sz="11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16080" y="1835229"/>
            <a:ext cx="3600400" cy="2947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68408" y="3501008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IOT OFF </a:t>
            </a:r>
            <a:br>
              <a:rPr lang="en-US" sz="1600" b="1" dirty="0" smtClean="0"/>
            </a:br>
            <a:r>
              <a:rPr lang="en-US" sz="1600" dirty="0" smtClean="0"/>
              <a:t>(interlock)</a:t>
            </a:r>
          </a:p>
        </p:txBody>
      </p:sp>
    </p:spTree>
    <p:extLst>
      <p:ext uri="{BB962C8B-B14F-4D97-AF65-F5344CB8AC3E}">
        <p14:creationId xmlns:p14="http://schemas.microsoft.com/office/powerpoint/2010/main" val="32932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suppression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6408092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Source of microphonics</a:t>
            </a:r>
          </a:p>
          <a:p>
            <a:pPr>
              <a:lnSpc>
                <a:spcPct val="100000"/>
              </a:lnSpc>
            </a:pPr>
            <a:r>
              <a:rPr lang="en-US" dirty="0"/>
              <a:t>Main contributor are </a:t>
            </a:r>
            <a:r>
              <a:rPr lang="en-US" b="1" dirty="0">
                <a:solidFill>
                  <a:schemeClr val="accent1"/>
                </a:solidFill>
              </a:rPr>
              <a:t>vacuum pumps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(essential for operation)</a:t>
            </a:r>
          </a:p>
          <a:p>
            <a:pPr>
              <a:lnSpc>
                <a:spcPct val="100000"/>
              </a:lnSpc>
            </a:pPr>
            <a:r>
              <a:rPr lang="en-US" dirty="0"/>
              <a:t>Dominant frequencies around </a:t>
            </a:r>
            <a:r>
              <a:rPr lang="en-US" b="1" dirty="0">
                <a:solidFill>
                  <a:schemeClr val="accent1"/>
                </a:solidFill>
              </a:rPr>
              <a:t>30 Hz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49 Hz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most cavities</a:t>
            </a:r>
          </a:p>
          <a:p>
            <a:pPr>
              <a:lnSpc>
                <a:spcPct val="100000"/>
              </a:lnSpc>
            </a:pPr>
            <a:r>
              <a:rPr lang="en-US" dirty="0"/>
              <a:t>Impact increased with higher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</a:p>
          <a:p>
            <a:pPr>
              <a:lnSpc>
                <a:spcPct val="100000"/>
              </a:lnSpc>
            </a:pPr>
            <a:endParaRPr lang="en-US" i="1" baseline="-25000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Microphonics suppression</a:t>
            </a:r>
          </a:p>
          <a:p>
            <a:pPr>
              <a:lnSpc>
                <a:spcPct val="100000"/>
              </a:lnSpc>
            </a:pPr>
            <a:r>
              <a:rPr lang="en-US" dirty="0"/>
              <a:t>Active Noise Cancellation (</a:t>
            </a:r>
            <a:r>
              <a:rPr lang="en-US" b="1" dirty="0">
                <a:solidFill>
                  <a:schemeClr val="accent1"/>
                </a:solidFill>
              </a:rPr>
              <a:t>ANC</a:t>
            </a:r>
            <a:r>
              <a:rPr lang="en-US" dirty="0"/>
              <a:t>) techniques were applied </a:t>
            </a:r>
            <a:br>
              <a:rPr lang="en-US" dirty="0"/>
            </a:br>
            <a:r>
              <a:rPr lang="en-US" dirty="0"/>
              <a:t>to notch these frequencies (adjusted for individual cavities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&gt; 20 dB suppression can be achieved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Using Active Noise Cancellation (ANC) techniques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04512" y="5847075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352948"/>
            <a:ext cx="4823340" cy="2894004"/>
          </a:xfrm>
          <a:prstGeom prst="rect">
            <a:avLst/>
          </a:prstGeom>
        </p:spPr>
      </p:pic>
      <p:pic>
        <p:nvPicPr>
          <p:cNvPr id="10" name="Picture 2" descr="D:\Talks\2018_02_07 - ARD - PoF3\work files\plots and figures\mikro_fft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908720"/>
            <a:ext cx="4824536" cy="25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7368" y="5877272"/>
            <a:ext cx="64087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Reference: </a:t>
            </a:r>
            <a:br>
              <a:rPr lang="en-US" sz="900" dirty="0" smtClean="0"/>
            </a:br>
            <a:r>
              <a:rPr lang="en-US" sz="900" dirty="0" smtClean="0"/>
              <a:t>R. </a:t>
            </a:r>
            <a:r>
              <a:rPr lang="en-US" sz="900" dirty="0" err="1" smtClean="0"/>
              <a:t>Rybaniec</a:t>
            </a:r>
            <a:r>
              <a:rPr lang="en-US" sz="900" dirty="0" smtClean="0"/>
              <a:t> </a:t>
            </a:r>
            <a:r>
              <a:rPr lang="en-US" sz="900" i="1" dirty="0" smtClean="0"/>
              <a:t>et al</a:t>
            </a:r>
            <a:r>
              <a:rPr lang="en-US" sz="900" dirty="0" smtClean="0"/>
              <a:t>. “FPGA-Based </a:t>
            </a:r>
            <a:r>
              <a:rPr lang="en-US" sz="900" dirty="0"/>
              <a:t>RF and </a:t>
            </a:r>
            <a:r>
              <a:rPr lang="en-US" sz="900" dirty="0" smtClean="0"/>
              <a:t>Piezo controllers </a:t>
            </a:r>
            <a:r>
              <a:rPr lang="en-US" sz="900" dirty="0"/>
              <a:t>for SRF Cavities in CW </a:t>
            </a:r>
            <a:r>
              <a:rPr lang="en-US" sz="900" dirty="0" smtClean="0"/>
              <a:t>Mode”, </a:t>
            </a:r>
            <a:br>
              <a:rPr lang="en-US" sz="900" dirty="0" smtClean="0"/>
            </a:br>
            <a:r>
              <a:rPr lang="en-US" sz="900" dirty="0" smtClean="0"/>
              <a:t>IEEE </a:t>
            </a:r>
            <a:r>
              <a:rPr lang="en-US" sz="900" dirty="0"/>
              <a:t>TRANSACTIONS ON NUCLEAR SCIENCE, VOL. 64, NO. 6, JUNE 2017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906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ANC: power consumption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impact of noise cancellation on forward power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r="7311"/>
          <a:stretch/>
        </p:blipFill>
        <p:spPr bwMode="auto">
          <a:xfrm>
            <a:off x="5087888" y="1148758"/>
            <a:ext cx="7104112" cy="49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04512" y="5895069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679899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ANC also helps with power consumption</a:t>
            </a:r>
          </a:p>
          <a:p>
            <a:r>
              <a:rPr lang="en-US" dirty="0" smtClean="0"/>
              <a:t>Gradients </a:t>
            </a:r>
            <a:r>
              <a:rPr lang="en-US" dirty="0"/>
              <a:t>between 6 MV/m and 13 </a:t>
            </a:r>
            <a:r>
              <a:rPr lang="en-US" dirty="0" smtClean="0"/>
              <a:t>MV/m</a:t>
            </a:r>
            <a:endParaRPr lang="en-US" dirty="0"/>
          </a:p>
          <a:p>
            <a:r>
              <a:rPr lang="en-US" dirty="0" smtClean="0"/>
              <a:t>ANC decreased </a:t>
            </a:r>
            <a:r>
              <a:rPr lang="en-US" dirty="0"/>
              <a:t>the </a:t>
            </a:r>
            <a:r>
              <a:rPr lang="en-US" dirty="0" smtClean="0"/>
              <a:t>power </a:t>
            </a:r>
            <a:r>
              <a:rPr lang="en-US" dirty="0"/>
              <a:t>consumption </a:t>
            </a:r>
            <a:r>
              <a:rPr lang="en-US" dirty="0" smtClean="0"/>
              <a:t>by 6</a:t>
            </a:r>
            <a:r>
              <a:rPr lang="en-US" dirty="0"/>
              <a:t>% </a:t>
            </a:r>
            <a:r>
              <a:rPr lang="en-US" dirty="0" smtClean="0"/>
              <a:t>to 12%</a:t>
            </a:r>
            <a:endParaRPr lang="en-US" dirty="0"/>
          </a:p>
          <a:p>
            <a:r>
              <a:rPr lang="en-US" dirty="0" smtClean="0"/>
              <a:t>For </a:t>
            </a:r>
            <a:r>
              <a:rPr lang="en-US" dirty="0"/>
              <a:t>low gradients the consumption for the ANC measurements approaches the theoretical minimum </a:t>
            </a:r>
            <a:r>
              <a:rPr lang="en-US" dirty="0" smtClean="0"/>
              <a:t>value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ANC: parameter optimization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41" y="1052736"/>
            <a:ext cx="364434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603711" y="1279451"/>
            <a:ext cx="792088" cy="360040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74141" y="476672"/>
            <a:ext cx="364434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    x800  for  XFEL !   </a:t>
            </a:r>
            <a:endParaRPr lang="en-US" sz="1400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32401" y="1791891"/>
            <a:ext cx="792088" cy="360040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80" y="3356992"/>
            <a:ext cx="5346292" cy="331236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632401" y="2303587"/>
            <a:ext cx="792088" cy="360040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4758478"/>
            <a:ext cx="1321590" cy="39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211939" y="6546249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ANC optimization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Done manually </a:t>
            </a:r>
            <a:r>
              <a:rPr lang="en-US" dirty="0" smtClean="0">
                <a:sym typeface="Wingdings" panose="05000000000000000000" pitchFamily="2" charset="2"/>
              </a:rPr>
              <a:t> not scalable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Based on experience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Likely change with time </a:t>
            </a:r>
          </a:p>
          <a:p>
            <a:pPr>
              <a:lnSpc>
                <a:spcPct val="100000"/>
              </a:lnSpc>
            </a:pPr>
            <a:endParaRPr lang="en-US" i="1" baseline="-25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Automation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First attempt </a:t>
            </a:r>
          </a:p>
          <a:p>
            <a:pPr lvl="1"/>
            <a:r>
              <a:rPr lang="en-US" dirty="0" smtClean="0"/>
              <a:t>Bayesian optimization algorithm</a:t>
            </a:r>
          </a:p>
          <a:p>
            <a:pPr lvl="1"/>
            <a:r>
              <a:rPr lang="en-US" dirty="0" smtClean="0"/>
              <a:t>Time consuming</a:t>
            </a:r>
          </a:p>
          <a:p>
            <a:pPr lvl="1"/>
            <a:r>
              <a:rPr lang="en-US" dirty="0" smtClean="0"/>
              <a:t>Positive outcome but not as optimal as manual tuning</a:t>
            </a:r>
          </a:p>
          <a:p>
            <a:r>
              <a:rPr lang="en-US" dirty="0" smtClean="0"/>
              <a:t>Work on-going</a:t>
            </a:r>
          </a:p>
          <a:p>
            <a:pPr lvl="1"/>
            <a:r>
              <a:rPr lang="en-US" dirty="0" smtClean="0"/>
              <a:t>Improve optimization algorithm</a:t>
            </a:r>
          </a:p>
          <a:p>
            <a:pPr lvl="1"/>
            <a:r>
              <a:rPr lang="en-US" dirty="0" smtClean="0"/>
              <a:t>Improve ANC scheme to include microphonics measurements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07" y="531033"/>
            <a:ext cx="358781" cy="3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and LFD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908720"/>
            <a:ext cx="5304227" cy="50101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1 / 3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967932" cy="5010249"/>
          </a:xfrm>
        </p:spPr>
        <p:txBody>
          <a:bodyPr/>
          <a:lstStyle/>
          <a:p>
            <a:r>
              <a:rPr lang="en-US" dirty="0"/>
              <a:t>Microphonics can/will make the cavity experience a static drop</a:t>
            </a:r>
          </a:p>
          <a:p>
            <a:r>
              <a:rPr lang="en-US" dirty="0"/>
              <a:t>Effect is </a:t>
            </a:r>
            <a:r>
              <a:rPr lang="en-US" dirty="0" smtClean="0"/>
              <a:t>worsened </a:t>
            </a:r>
            <a:r>
              <a:rPr lang="en-US" dirty="0"/>
              <a:t>for higher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and higher gradients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and LFD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 / 3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967932" cy="5010249"/>
          </a:xfrm>
        </p:spPr>
        <p:txBody>
          <a:bodyPr/>
          <a:lstStyle/>
          <a:p>
            <a:r>
              <a:rPr lang="en-US" dirty="0"/>
              <a:t>Microphonics can/will make the cavity experience a static drop</a:t>
            </a:r>
          </a:p>
          <a:p>
            <a:r>
              <a:rPr lang="en-US" dirty="0"/>
              <a:t>Effect is </a:t>
            </a:r>
            <a:r>
              <a:rPr lang="en-US" dirty="0" smtClean="0"/>
              <a:t>worsened </a:t>
            </a:r>
            <a:r>
              <a:rPr lang="en-US" dirty="0"/>
              <a:t>for higher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and higher gradients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r="7505" b="6049"/>
          <a:stretch/>
        </p:blipFill>
        <p:spPr bwMode="auto">
          <a:xfrm>
            <a:off x="6555554" y="352425"/>
            <a:ext cx="5445102" cy="581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9258236" y="484049"/>
            <a:ext cx="2526396" cy="10007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40416" y="495722"/>
            <a:ext cx="1944216" cy="13681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605197"/>
            <a:ext cx="1728192" cy="11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 and LFD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895923" cy="5010249"/>
          </a:xfrm>
        </p:spPr>
        <p:txBody>
          <a:bodyPr/>
          <a:lstStyle/>
          <a:p>
            <a:r>
              <a:rPr lang="en-US" dirty="0"/>
              <a:t>Microphonics can/will make the cavity experience a static drop</a:t>
            </a:r>
          </a:p>
          <a:p>
            <a:r>
              <a:rPr lang="en-US" dirty="0"/>
              <a:t>Effect is </a:t>
            </a:r>
            <a:r>
              <a:rPr lang="en-US" dirty="0" smtClean="0"/>
              <a:t>worsened </a:t>
            </a:r>
            <a:r>
              <a:rPr lang="en-US" dirty="0"/>
              <a:t>for higher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and higher gradients</a:t>
            </a:r>
          </a:p>
          <a:p>
            <a:r>
              <a:rPr lang="en-US" dirty="0"/>
              <a:t>In practice, </a:t>
            </a:r>
            <a:r>
              <a:rPr lang="en-US" b="1" dirty="0">
                <a:solidFill>
                  <a:schemeClr val="accent1"/>
                </a:solidFill>
              </a:rPr>
              <a:t>piezo integrator feedback </a:t>
            </a:r>
            <a:r>
              <a:rPr lang="en-US" dirty="0"/>
              <a:t>works against this </a:t>
            </a:r>
            <a:r>
              <a:rPr lang="en-US" dirty="0" smtClean="0"/>
              <a:t>effect</a:t>
            </a:r>
          </a:p>
          <a:p>
            <a:r>
              <a:rPr lang="en-US" dirty="0"/>
              <a:t>Choose your working point wisely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58" y="955789"/>
            <a:ext cx="5984719" cy="505612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 / 3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8048" y="4365104"/>
            <a:ext cx="496855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960096" y="1124744"/>
            <a:ext cx="0" cy="428238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96400" y="3983578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set point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996129"/>
            <a:ext cx="3962408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 and LFD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967931" cy="5010249"/>
          </a:xfrm>
        </p:spPr>
        <p:txBody>
          <a:bodyPr/>
          <a:lstStyle/>
          <a:p>
            <a:r>
              <a:rPr lang="en-US" dirty="0"/>
              <a:t>Microphonics can/will make the cavity experience a static drop</a:t>
            </a:r>
          </a:p>
          <a:p>
            <a:r>
              <a:rPr lang="en-US" dirty="0"/>
              <a:t>Effect is </a:t>
            </a:r>
            <a:r>
              <a:rPr lang="en-US" dirty="0" smtClean="0"/>
              <a:t>worsened </a:t>
            </a:r>
            <a:r>
              <a:rPr lang="en-US" dirty="0"/>
              <a:t>for higher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and higher gradients</a:t>
            </a:r>
          </a:p>
          <a:p>
            <a:r>
              <a:rPr lang="en-US" dirty="0"/>
              <a:t>In practice, </a:t>
            </a:r>
            <a:r>
              <a:rPr lang="en-US" b="1" dirty="0">
                <a:solidFill>
                  <a:schemeClr val="accent1"/>
                </a:solidFill>
              </a:rPr>
              <a:t>piezo integrator feedback </a:t>
            </a:r>
            <a:r>
              <a:rPr lang="en-US" dirty="0"/>
              <a:t>works against this </a:t>
            </a:r>
            <a:r>
              <a:rPr lang="en-US" dirty="0" smtClean="0"/>
              <a:t>effect</a:t>
            </a:r>
          </a:p>
          <a:p>
            <a:r>
              <a:rPr lang="en-US" dirty="0"/>
              <a:t>Choose your working point wisely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58" y="955789"/>
            <a:ext cx="5984719" cy="505612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 / 3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8048" y="4509120"/>
            <a:ext cx="496855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104112" y="1124744"/>
            <a:ext cx="0" cy="428238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96400" y="3983578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set point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994739"/>
            <a:ext cx="3962408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tuning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the cavity phase spectrum can tell you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2" t="9170" r="15535" b="4554"/>
          <a:stretch/>
        </p:blipFill>
        <p:spPr>
          <a:xfrm>
            <a:off x="4079776" y="1124744"/>
            <a:ext cx="7991822" cy="53189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8" r="8835"/>
          <a:stretch/>
        </p:blipFill>
        <p:spPr>
          <a:xfrm>
            <a:off x="119336" y="4077072"/>
            <a:ext cx="3816424" cy="224105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9358209" y="1578278"/>
            <a:ext cx="1165704" cy="698594"/>
            <a:chOff x="9358209" y="2298358"/>
            <a:chExt cx="1165704" cy="698594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10008524" y="2636912"/>
              <a:ext cx="0" cy="36004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9358209" y="2298358"/>
              <a:ext cx="1165704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Static drop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6217207" y="1052736"/>
            <a:ext cx="3312368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forward scan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1172652" y="1016732"/>
            <a:ext cx="748871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[ </a:t>
            </a:r>
            <a:r>
              <a:rPr lang="en-US" sz="1400" dirty="0" err="1" smtClean="0">
                <a:solidFill>
                  <a:schemeClr val="tx1"/>
                </a:solidFill>
              </a:rPr>
              <a:t>deg</a:t>
            </a:r>
            <a:r>
              <a:rPr lang="en-US" sz="1400" dirty="0" smtClean="0">
                <a:solidFill>
                  <a:schemeClr val="tx1"/>
                </a:solidFill>
              </a:rPr>
              <a:t> ]</a:t>
            </a:r>
          </a:p>
        </p:txBody>
      </p:sp>
      <p:sp>
        <p:nvSpPr>
          <p:cNvPr id="62" name="Rectangle 61"/>
          <p:cNvSpPr/>
          <p:nvPr/>
        </p:nvSpPr>
        <p:spPr>
          <a:xfrm rot="16200000">
            <a:off x="3225991" y="3515511"/>
            <a:ext cx="1737285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Frequency   [ Hz ]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111283" y="3136612"/>
            <a:ext cx="3904597" cy="2596644"/>
            <a:chOff x="1111283" y="3136612"/>
            <a:chExt cx="3904597" cy="2596644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3215680" y="3429000"/>
              <a:ext cx="1800200" cy="2304256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215680" y="3429000"/>
              <a:ext cx="1764196" cy="2016224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215680" y="3429000"/>
              <a:ext cx="1764196" cy="1694173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111283" y="3136612"/>
              <a:ext cx="2122697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Microphonics:  </a:t>
              </a:r>
              <a:br>
                <a:rPr lang="en-US" sz="1600" dirty="0" smtClean="0"/>
              </a:br>
              <a:r>
                <a:rPr lang="en-US" sz="1600" dirty="0" smtClean="0"/>
                <a:t>49 Hz and harmonics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11283" y="1988840"/>
            <a:ext cx="4840701" cy="2330974"/>
            <a:chOff x="1111283" y="2106138"/>
            <a:chExt cx="4840701" cy="2330974"/>
          </a:xfrm>
        </p:grpSpPr>
        <p:cxnSp>
          <p:nvCxnSpPr>
            <p:cNvPr id="30" name="Straight Arrow Connector 29"/>
            <p:cNvCxnSpPr>
              <a:stCxn id="32" idx="3"/>
            </p:cNvCxnSpPr>
            <p:nvPr/>
          </p:nvCxnSpPr>
          <p:spPr>
            <a:xfrm>
              <a:off x="3233980" y="2521637"/>
              <a:ext cx="2718004" cy="1915475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111283" y="2106138"/>
              <a:ext cx="2122697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Cavity main mechanical </a:t>
              </a:r>
              <a:br>
                <a:rPr lang="en-US" sz="1600" dirty="0" smtClean="0"/>
              </a:br>
              <a:r>
                <a:rPr lang="en-US" sz="1600" dirty="0" smtClean="0"/>
                <a:t>mode: 260 Hz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6177941" y="6216166"/>
            <a:ext cx="3312368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Piezo DC bias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4592982" y="2527418"/>
            <a:ext cx="6446880" cy="3504616"/>
            <a:chOff x="4609338" y="2527418"/>
            <a:chExt cx="6430524" cy="350461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338" y="2527418"/>
              <a:ext cx="6430524" cy="350461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7104112" y="5013176"/>
              <a:ext cx="2600392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Cavity RF resonance peak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9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7056164" cy="5010249"/>
          </a:xfrm>
        </p:spPr>
        <p:txBody>
          <a:bodyPr/>
          <a:lstStyle/>
          <a:p>
            <a:r>
              <a:rPr lang="en-US" dirty="0"/>
              <a:t>Understand microphonics signature and how to measure them</a:t>
            </a:r>
          </a:p>
          <a:p>
            <a:r>
              <a:rPr lang="en-US" dirty="0"/>
              <a:t>Characterize the cavity/tuner mechanical transfer </a:t>
            </a:r>
            <a:r>
              <a:rPr lang="en-US" dirty="0" smtClean="0"/>
              <a:t>function</a:t>
            </a:r>
          </a:p>
          <a:p>
            <a:r>
              <a:rPr lang="en-US" dirty="0" smtClean="0"/>
              <a:t>Good results in CW in terms of </a:t>
            </a:r>
          </a:p>
          <a:p>
            <a:pPr lvl="1"/>
            <a:r>
              <a:rPr lang="en-US" dirty="0" smtClean="0"/>
              <a:t>RF stability  (0.01%, 0.01 deg.)</a:t>
            </a:r>
          </a:p>
          <a:p>
            <a:pPr lvl="1"/>
            <a:r>
              <a:rPr lang="en-US" dirty="0" smtClean="0"/>
              <a:t>At high </a:t>
            </a:r>
            <a:r>
              <a:rPr lang="en-US" i="1" dirty="0" smtClean="0"/>
              <a:t>Q</a:t>
            </a:r>
            <a:r>
              <a:rPr lang="en-US" i="1" baseline="-25000" dirty="0" smtClean="0"/>
              <a:t>L</a:t>
            </a:r>
            <a:r>
              <a:rPr lang="en-US" dirty="0" smtClean="0"/>
              <a:t> (6-8x107)</a:t>
            </a:r>
          </a:p>
          <a:p>
            <a:pPr lvl="1"/>
            <a:r>
              <a:rPr lang="en-US" dirty="0" smtClean="0"/>
              <a:t>At high gradient (&gt;20 MV/m)</a:t>
            </a:r>
          </a:p>
          <a:p>
            <a:pPr marL="0" indent="0" algn="ctr">
              <a:buNone/>
            </a:pPr>
            <a:r>
              <a:rPr lang="en-US" b="1" dirty="0" smtClean="0"/>
              <a:t>BUT</a:t>
            </a:r>
          </a:p>
          <a:p>
            <a:r>
              <a:rPr lang="en-US" dirty="0" smtClean="0"/>
              <a:t>Understand the limitations and how to go beyond</a:t>
            </a:r>
          </a:p>
          <a:p>
            <a:r>
              <a:rPr lang="en-US" dirty="0" smtClean="0"/>
              <a:t>Limitations of current active noise compensation approach (ANC)</a:t>
            </a:r>
          </a:p>
          <a:p>
            <a:pPr lvl="1"/>
            <a:r>
              <a:rPr lang="en-US" dirty="0" smtClean="0"/>
              <a:t>Automate settings</a:t>
            </a:r>
          </a:p>
          <a:p>
            <a:pPr lvl="1"/>
            <a:r>
              <a:rPr lang="en-US" dirty="0" smtClean="0"/>
              <a:t>Scale to 800 cavities</a:t>
            </a:r>
          </a:p>
          <a:p>
            <a:pPr lvl="1"/>
            <a:r>
              <a:rPr lang="en-US" dirty="0" smtClean="0"/>
              <a:t>Adapt settings to changing environment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On going work towards CW operations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88" y="4077072"/>
            <a:ext cx="3685697" cy="221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249979" y="3099750"/>
            <a:ext cx="288032" cy="360040"/>
          </a:xfrm>
          <a:prstGeom prst="rightArrow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2045" y="2919730"/>
            <a:ext cx="1626201" cy="72008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Next talk by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W. Cichalewski</a:t>
            </a:r>
          </a:p>
        </p:txBody>
      </p:sp>
    </p:spTree>
    <p:extLst>
      <p:ext uri="{BB962C8B-B14F-4D97-AF65-F5344CB8AC3E}">
        <p14:creationId xmlns:p14="http://schemas.microsoft.com/office/powerpoint/2010/main" val="355498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studies at CMTB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CW upgrade of the European XFEL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Feasibility study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Possible beam energy = 8 GeV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CW in addition to pulsed mode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Long pulse also an option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Motivations for CW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Collaboration with other Helmholtz institutes (Germany)</a:t>
            </a:r>
          </a:p>
          <a:p>
            <a:pPr marL="0" indent="0">
              <a:buNone/>
            </a:pPr>
            <a:r>
              <a:rPr lang="en-US" sz="1400" dirty="0" smtClean="0"/>
              <a:t>HZDR (Dresden) </a:t>
            </a:r>
          </a:p>
          <a:p>
            <a:pPr lvl="1"/>
            <a:r>
              <a:rPr lang="en-US" sz="1200" dirty="0" smtClean="0"/>
              <a:t>ELBE: SRF FEL </a:t>
            </a:r>
          </a:p>
          <a:p>
            <a:pPr lvl="1"/>
            <a:r>
              <a:rPr lang="en-US" sz="1200" dirty="0" smtClean="0"/>
              <a:t>Single cavity regulation LLRF system </a:t>
            </a:r>
          </a:p>
          <a:p>
            <a:pPr lvl="1"/>
            <a:r>
              <a:rPr lang="en-US" sz="1200" dirty="0"/>
              <a:t>Shared, HW, FW, server </a:t>
            </a:r>
            <a:r>
              <a:rPr lang="en-US" sz="1200" dirty="0" smtClean="0"/>
              <a:t>development</a:t>
            </a:r>
          </a:p>
          <a:p>
            <a:pPr lvl="1"/>
            <a:r>
              <a:rPr lang="en-US" sz="1200" dirty="0" smtClean="0"/>
              <a:t>Possibility to test with beam</a:t>
            </a:r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HZB (Berlin)</a:t>
            </a:r>
          </a:p>
          <a:p>
            <a:pPr lvl="1"/>
            <a:r>
              <a:rPr lang="en-US" sz="1200" dirty="0" err="1" smtClean="0"/>
              <a:t>bERLinPro</a:t>
            </a:r>
            <a:r>
              <a:rPr lang="en-US" sz="1200" dirty="0" smtClean="0"/>
              <a:t>: SRF ERL</a:t>
            </a:r>
          </a:p>
          <a:p>
            <a:pPr lvl="1"/>
            <a:r>
              <a:rPr lang="en-US" sz="1200" dirty="0" smtClean="0"/>
              <a:t>BESSY-VSR, storage ring</a:t>
            </a:r>
          </a:p>
          <a:p>
            <a:pPr lvl="1"/>
            <a:r>
              <a:rPr lang="en-US" sz="1200" dirty="0" smtClean="0"/>
              <a:t>LLRF, single cavity regulation </a:t>
            </a:r>
          </a:p>
          <a:p>
            <a:pPr lvl="1"/>
            <a:r>
              <a:rPr lang="en-US" sz="1200" dirty="0" smtClean="0"/>
              <a:t>Shared, HW, FW, server development</a:t>
            </a:r>
            <a:endParaRPr lang="en-US" sz="1200" dirty="0"/>
          </a:p>
        </p:txBody>
      </p:sp>
      <p:sp>
        <p:nvSpPr>
          <p:cNvPr id="7" name="Right Arrow 6"/>
          <p:cNvSpPr/>
          <p:nvPr/>
        </p:nvSpPr>
        <p:spPr>
          <a:xfrm>
            <a:off x="6284007" y="5615111"/>
            <a:ext cx="288032" cy="360040"/>
          </a:xfrm>
          <a:prstGeom prst="rightArrow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72039" y="5471095"/>
            <a:ext cx="2908337" cy="6480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Accelerator R&amp;D program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funded by Helmholtz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3" y="3242680"/>
            <a:ext cx="4320480" cy="3303120"/>
          </a:xfrm>
          <a:prstGeom prst="rect">
            <a:avLst/>
          </a:prstGeom>
        </p:spPr>
      </p:pic>
      <p:pic>
        <p:nvPicPr>
          <p:cNvPr id="1026" name="Picture 2" descr="New logo of EL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844824"/>
            <a:ext cx="1544960" cy="109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3573016"/>
            <a:ext cx="2171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441182" y="4030216"/>
            <a:ext cx="3096344" cy="115771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>
            <a:endCxn id="14" idx="1"/>
          </p:cNvCxnSpPr>
          <p:nvPr/>
        </p:nvCxnSpPr>
        <p:spPr>
          <a:xfrm>
            <a:off x="9537526" y="4581128"/>
            <a:ext cx="561900" cy="606798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099426" y="4725144"/>
            <a:ext cx="1872208" cy="92556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Talks tomorrow by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A. Neumann and P. </a:t>
            </a:r>
            <a:r>
              <a:rPr lang="en-US" sz="1600" dirty="0" err="1" smtClean="0">
                <a:solidFill>
                  <a:schemeClr val="tx1"/>
                </a:solidFill>
              </a:rPr>
              <a:t>Echevarria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760020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Upcoming tests at CMTB</a:t>
            </a:r>
          </a:p>
          <a:p>
            <a:r>
              <a:rPr lang="en-US" dirty="0" smtClean="0"/>
              <a:t>XM50 </a:t>
            </a:r>
            <a:r>
              <a:rPr lang="en-US" smtClean="0"/>
              <a:t>and  XM46</a:t>
            </a:r>
            <a:endParaRPr lang="en-US" dirty="0" smtClean="0"/>
          </a:p>
          <a:p>
            <a:r>
              <a:rPr lang="en-US" dirty="0" smtClean="0"/>
              <a:t>XFEL series cryomodules</a:t>
            </a:r>
          </a:p>
          <a:p>
            <a:r>
              <a:rPr lang="en-US" dirty="0" smtClean="0"/>
              <a:t>Modified with extended </a:t>
            </a:r>
            <a:r>
              <a:rPr lang="en-US" dirty="0" err="1" smtClean="0"/>
              <a:t>iso-vac</a:t>
            </a:r>
            <a:r>
              <a:rPr lang="en-US" dirty="0" smtClean="0"/>
              <a:t> flange for higher </a:t>
            </a:r>
            <a:r>
              <a:rPr lang="en-US" i="1" dirty="0" smtClean="0"/>
              <a:t>Q</a:t>
            </a:r>
            <a:r>
              <a:rPr lang="en-US" i="1" baseline="-25000" dirty="0" smtClean="0"/>
              <a:t>L</a:t>
            </a:r>
          </a:p>
          <a:p>
            <a:r>
              <a:rPr lang="en-US" dirty="0" smtClean="0"/>
              <a:t>Difference with XM-3</a:t>
            </a:r>
            <a:br>
              <a:rPr lang="en-US" dirty="0" smtClean="0"/>
            </a:br>
            <a:r>
              <a:rPr lang="en-US" dirty="0" smtClean="0"/>
              <a:t>(fine versus large grain, series versus prototype)</a:t>
            </a:r>
          </a:p>
          <a:p>
            <a:r>
              <a:rPr lang="en-US" dirty="0" smtClean="0"/>
              <a:t>What heat load / </a:t>
            </a:r>
            <a:r>
              <a:rPr lang="en-US" i="1" dirty="0" smtClean="0"/>
              <a:t>Q</a:t>
            </a:r>
            <a:r>
              <a:rPr lang="en-US" i="1" baseline="-25000" dirty="0" smtClean="0"/>
              <a:t>0</a:t>
            </a:r>
            <a:r>
              <a:rPr lang="en-US" dirty="0" smtClean="0"/>
              <a:t> to expect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Extremely relevant for a CW upgrade of the XFEL (main linac)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On going work towards CW operations</a:t>
            </a:r>
            <a:endParaRPr lang="en-US" dirty="0"/>
          </a:p>
        </p:txBody>
      </p:sp>
      <p:pic>
        <p:nvPicPr>
          <p:cNvPr id="10" name="Picture 2" descr="D:\Conferences\Linac 2018\paper\Julien - CMTB_CW\TUPO029-fig1-modified_coup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844824"/>
            <a:ext cx="545499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942940" y="5322112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D. Kostin</a:t>
            </a:r>
          </a:p>
        </p:txBody>
      </p:sp>
    </p:spTree>
    <p:extLst>
      <p:ext uri="{BB962C8B-B14F-4D97-AF65-F5344CB8AC3E}">
        <p14:creationId xmlns:p14="http://schemas.microsoft.com/office/powerpoint/2010/main" val="23263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841432"/>
            <a:ext cx="5148821" cy="1899936"/>
          </a:xfrm>
        </p:spPr>
        <p:txBody>
          <a:bodyPr/>
          <a:lstStyle/>
          <a:p>
            <a:r>
              <a:rPr lang="de-DE" dirty="0" smtClean="0"/>
              <a:t>Julien Branlard</a:t>
            </a:r>
            <a:endParaRPr lang="de-DE" dirty="0"/>
          </a:p>
          <a:p>
            <a:r>
              <a:rPr lang="de-DE" dirty="0" smtClean="0"/>
              <a:t>MSK</a:t>
            </a:r>
            <a:endParaRPr lang="de-DE" dirty="0"/>
          </a:p>
          <a:p>
            <a:r>
              <a:rPr lang="de-DE" dirty="0" smtClean="0">
                <a:hlinkClick r:id="rId2"/>
              </a:rPr>
              <a:t>julien.branlard@desy.de</a:t>
            </a:r>
            <a:endParaRPr lang="de-DE" dirty="0" smtClean="0"/>
          </a:p>
          <a:p>
            <a:r>
              <a:rPr lang="de-DE" dirty="0" smtClean="0"/>
              <a:t>+49 (0) 40 8998 1599</a:t>
            </a:r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dirty="0" err="1" smtClean="0"/>
              <a:t>Thank</a:t>
            </a:r>
            <a:r>
              <a:rPr lang="de-DE" sz="6000" dirty="0" smtClean="0"/>
              <a:t> </a:t>
            </a:r>
            <a:r>
              <a:rPr lang="de-DE" sz="6000" dirty="0" err="1" smtClean="0"/>
              <a:t>you</a:t>
            </a:r>
            <a:r>
              <a:rPr lang="de-DE" sz="6000" dirty="0" smtClean="0"/>
              <a:t> for </a:t>
            </a:r>
            <a:r>
              <a:rPr lang="de-DE" sz="6000" dirty="0" err="1" smtClean="0"/>
              <a:t>your</a:t>
            </a:r>
            <a:r>
              <a:rPr lang="de-DE" sz="6000" dirty="0" smtClean="0"/>
              <a:t> </a:t>
            </a:r>
            <a:r>
              <a:rPr lang="de-DE" sz="6000" dirty="0" err="1" smtClean="0"/>
              <a:t>attention</a:t>
            </a:r>
            <a:r>
              <a:rPr lang="de-DE" sz="6000" dirty="0" smtClean="0"/>
              <a:t>!</a:t>
            </a:r>
            <a:endParaRPr lang="de-DE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18351" y="1700808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Special thank to my CW colleagues at DESY</a:t>
            </a:r>
          </a:p>
          <a:p>
            <a:r>
              <a:rPr lang="en-US" sz="1600" dirty="0" smtClean="0"/>
              <a:t>Valeri Ayvazyan, Andrea </a:t>
            </a:r>
            <a:r>
              <a:rPr lang="en-US" sz="1600" dirty="0" err="1" smtClean="0"/>
              <a:t>Bellandi</a:t>
            </a:r>
            <a:r>
              <a:rPr lang="en-US" sz="1600" dirty="0" smtClean="0"/>
              <a:t>, Wojciech </a:t>
            </a:r>
            <a:r>
              <a:rPr lang="en-US" sz="1600" dirty="0"/>
              <a:t>Cichalewski, </a:t>
            </a:r>
            <a:r>
              <a:rPr lang="en-US" sz="1600" dirty="0" smtClean="0"/>
              <a:t>Jürgen </a:t>
            </a:r>
            <a:r>
              <a:rPr lang="en-US" sz="1600" dirty="0"/>
              <a:t>Eschke, </a:t>
            </a:r>
            <a:r>
              <a:rPr lang="en-US" sz="1600" dirty="0" err="1" smtClean="0"/>
              <a:t>Çagil</a:t>
            </a:r>
            <a:r>
              <a:rPr lang="en-US" sz="1600" dirty="0" smtClean="0"/>
              <a:t> </a:t>
            </a:r>
            <a:r>
              <a:rPr lang="en-US" sz="1600" dirty="0" err="1" smtClean="0"/>
              <a:t>Gümüş</a:t>
            </a:r>
            <a:r>
              <a:rPr lang="en-US" sz="1600" dirty="0" smtClean="0"/>
              <a:t>, Denis Kostin, </a:t>
            </a:r>
            <a:r>
              <a:rPr lang="en-US" sz="1600" dirty="0" err="1" smtClean="0"/>
              <a:t>Rüdiger</a:t>
            </a:r>
            <a:r>
              <a:rPr lang="en-US" sz="1600" dirty="0" smtClean="0"/>
              <a:t> </a:t>
            </a:r>
            <a:r>
              <a:rPr lang="en-US" sz="1600" dirty="0"/>
              <a:t>Onken, </a:t>
            </a:r>
            <a:r>
              <a:rPr lang="en-US" sz="1600" dirty="0" smtClean="0"/>
              <a:t>Sven </a:t>
            </a:r>
            <a:r>
              <a:rPr lang="en-US" sz="1600" dirty="0"/>
              <a:t>Pfeiffer</a:t>
            </a:r>
            <a:r>
              <a:rPr lang="en-US" sz="1600" dirty="0" smtClean="0"/>
              <a:t>, Konrad Przygoda, Jacek Sekutowicz, Christian Schmidt</a:t>
            </a:r>
          </a:p>
        </p:txBody>
      </p:sp>
      <p:pic>
        <p:nvPicPr>
          <p:cNvPr id="5" name="Picture 2" descr="D:\CMTB\Studies\2017_12 - XM-3 CW study\20171124_103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0"/>
          <a:stretch/>
        </p:blipFill>
        <p:spPr bwMode="auto">
          <a:xfrm>
            <a:off x="5159896" y="1457852"/>
            <a:ext cx="6840760" cy="3267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CW OPERATION 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Benefits of Continuous Wave (CW) operation</a:t>
            </a:r>
          </a:p>
          <a:p>
            <a:r>
              <a:rPr lang="en-US" u="sng" dirty="0" smtClean="0"/>
              <a:t>Flexible beam </a:t>
            </a:r>
            <a:r>
              <a:rPr lang="en-US" u="sng" dirty="0"/>
              <a:t>patterns for </a:t>
            </a:r>
            <a:r>
              <a:rPr lang="en-US" u="sng" dirty="0" smtClean="0"/>
              <a:t>detectors</a:t>
            </a:r>
            <a:r>
              <a:rPr lang="en-US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accent2"/>
                </a:solidFill>
              </a:rPr>
              <a:t>Almost </a:t>
            </a:r>
            <a:r>
              <a:rPr lang="en-US" b="1" dirty="0">
                <a:solidFill>
                  <a:schemeClr val="accent2"/>
                </a:solidFill>
              </a:rPr>
              <a:t>any macro pulse structure can be offered</a:t>
            </a:r>
            <a:endParaRPr lang="en-US" u="sng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Slower </a:t>
            </a:r>
            <a:r>
              <a:rPr lang="en-US" dirty="0"/>
              <a:t>repetition rate </a:t>
            </a:r>
            <a:r>
              <a:rPr lang="en-US" dirty="0" smtClean="0"/>
              <a:t>lasers</a:t>
            </a:r>
          </a:p>
          <a:p>
            <a:r>
              <a:rPr lang="en-US" dirty="0" smtClean="0"/>
              <a:t>Fill-transients no longer an issue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/>
              <a:t>Benefits of Long Pulse (LP) operation</a:t>
            </a:r>
          </a:p>
          <a:p>
            <a:r>
              <a:rPr lang="en-US" dirty="0" smtClean="0"/>
              <a:t>Still high duty factor (DF = 10-50%)</a:t>
            </a:r>
          </a:p>
          <a:p>
            <a:r>
              <a:rPr lang="en-US" dirty="0" smtClean="0"/>
              <a:t>Higher gradients than CW with same heat load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78" y="1276053"/>
            <a:ext cx="6734510" cy="5148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5522" y="4581128"/>
            <a:ext cx="1238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*up to 500 </a:t>
            </a:r>
            <a:r>
              <a:rPr lang="en-US" sz="1100" b="1" dirty="0" err="1" smtClean="0">
                <a:solidFill>
                  <a:srgbClr val="FF0000"/>
                </a:solidFill>
              </a:rPr>
              <a:t>kH</a:t>
            </a:r>
            <a:r>
              <a:rPr lang="en-GB" sz="1100" b="1" dirty="0" smtClean="0">
                <a:solidFill>
                  <a:srgbClr val="FF0000"/>
                </a:solidFill>
              </a:rPr>
              <a:t>z</a:t>
            </a:r>
            <a:br>
              <a:rPr lang="en-GB" sz="1100" b="1" dirty="0" smtClean="0">
                <a:solidFill>
                  <a:srgbClr val="FF0000"/>
                </a:solidFill>
              </a:rPr>
            </a:br>
            <a:r>
              <a:rPr lang="en-US" sz="1100" b="1" dirty="0" smtClean="0">
                <a:solidFill>
                  <a:srgbClr val="FF0000"/>
                </a:solidFill>
              </a:rPr>
              <a:t> for 20pC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36560" y="5805264"/>
            <a:ext cx="1116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*up to 1 MH</a:t>
            </a:r>
            <a:r>
              <a:rPr lang="en-GB" sz="1050" b="1" dirty="0" smtClean="0">
                <a:solidFill>
                  <a:srgbClr val="FF0000"/>
                </a:solidFill>
              </a:rPr>
              <a:t>z</a:t>
            </a:r>
            <a:r>
              <a:rPr lang="en-US" sz="1050" b="1" dirty="0" smtClean="0">
                <a:solidFill>
                  <a:srgbClr val="FF0000"/>
                </a:solidFill>
              </a:rPr>
              <a:t>   for 20pC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6640" y="4242574"/>
            <a:ext cx="32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*</a:t>
            </a:r>
            <a:endParaRPr lang="en-US" sz="1600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11964652" y="5445224"/>
            <a:ext cx="32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*</a:t>
            </a:r>
            <a:endParaRPr lang="en-US" sz="1600" dirty="0" err="1" smtClean="0"/>
          </a:p>
        </p:txBody>
      </p:sp>
      <p:sp>
        <p:nvSpPr>
          <p:cNvPr id="12" name="Rectangle 11"/>
          <p:cNvSpPr/>
          <p:nvPr/>
        </p:nvSpPr>
        <p:spPr>
          <a:xfrm>
            <a:off x="9768408" y="1422107"/>
            <a:ext cx="360040" cy="3600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68408" y="6040338"/>
            <a:ext cx="360040" cy="3600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564904"/>
            <a:ext cx="1109202" cy="1037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OPERATING THE XFEL IN CW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4388" y="1342643"/>
            <a:ext cx="11763066" cy="1557546"/>
            <a:chOff x="144388" y="1662886"/>
            <a:chExt cx="11763066" cy="155754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7589184" y="242428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1681024" y="268270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99" name="Rounded Rectangle 98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/>
              <p:cNvCxnSpPr>
                <a:endCxn id="99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" name="Group 7"/>
            <p:cNvGrpSpPr/>
            <p:nvPr/>
          </p:nvGrpSpPr>
          <p:grpSpPr>
            <a:xfrm>
              <a:off x="1904916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9" name="Group 8"/>
            <p:cNvGrpSpPr/>
            <p:nvPr/>
          </p:nvGrpSpPr>
          <p:grpSpPr>
            <a:xfrm>
              <a:off x="2562738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90" name="Rounded Rectangle 89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3176704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3834526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81" name="Rounded Rectangle 8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A3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4465431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7" name="Rounded Rectangle 7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A4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5089219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3" name="Rounded Rectangle 72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A5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5716447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6374267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64" name="Rounded Rectangle 63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A6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16" name="Straight Connector 33"/>
            <p:cNvCxnSpPr>
              <a:endCxn id="43" idx="1"/>
            </p:cNvCxnSpPr>
            <p:nvPr/>
          </p:nvCxnSpPr>
          <p:spPr>
            <a:xfrm flipV="1">
              <a:off x="7010177" y="2515786"/>
              <a:ext cx="146982" cy="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17" name="Group 16"/>
            <p:cNvGrpSpPr/>
            <p:nvPr/>
          </p:nvGrpSpPr>
          <p:grpSpPr>
            <a:xfrm rot="10800000">
              <a:off x="1568038" y="2507195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3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" name="Rounded Rectangle 17"/>
            <p:cNvSpPr/>
            <p:nvPr/>
          </p:nvSpPr>
          <p:spPr>
            <a:xfrm>
              <a:off x="344053" y="2601065"/>
              <a:ext cx="613967" cy="17611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88257" y="2599124"/>
              <a:ext cx="306983" cy="180000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AH1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44388" y="2563124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8335500" y="2525296"/>
              <a:ext cx="261864" cy="1606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2" name="Group 21"/>
            <p:cNvGrpSpPr/>
            <p:nvPr/>
          </p:nvGrpSpPr>
          <p:grpSpPr>
            <a:xfrm>
              <a:off x="6317063" y="2513896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9" name="Rounded Rectangle 58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/>
              <p:cNvCxnSpPr>
                <a:endCxn id="59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3777841" y="251158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57" name="Straight Connector 56"/>
              <p:cNvCxnSpPr>
                <a:endCxn id="5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58" name="Rounded Rectangle 5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763113" y="2685958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5" name="Rounded Rectangle 54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6" name="Straight Connector 55"/>
              <p:cNvCxnSpPr>
                <a:endCxn id="55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6667" y="2690653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4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6" name="Rounded Rectangle 25"/>
            <p:cNvSpPr/>
            <p:nvPr/>
          </p:nvSpPr>
          <p:spPr>
            <a:xfrm>
              <a:off x="9160105" y="2609875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8597363" y="2683937"/>
              <a:ext cx="562392" cy="20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28" name="Straight Connector 33"/>
            <p:cNvCxnSpPr/>
            <p:nvPr/>
          </p:nvCxnSpPr>
          <p:spPr>
            <a:xfrm rot="21047143" flipH="1">
              <a:off x="8837074" y="2547694"/>
              <a:ext cx="337887" cy="11628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sp>
          <p:nvSpPr>
            <p:cNvPr id="29" name="Rounded Rectangle 28"/>
            <p:cNvSpPr/>
            <p:nvPr/>
          </p:nvSpPr>
          <p:spPr>
            <a:xfrm rot="19622784">
              <a:off x="9087655" y="2283836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SASE2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1318099">
              <a:off x="10230209" y="2802074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SASE3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30" idx="1"/>
              <a:endCxn id="26" idx="3"/>
            </p:cNvCxnSpPr>
            <p:nvPr/>
          </p:nvCxnSpPr>
          <p:spPr>
            <a:xfrm flipH="1" flipV="1">
              <a:off x="10013946" y="2681876"/>
              <a:ext cx="247261" cy="709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863801" y="2184451"/>
              <a:ext cx="793328" cy="6902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3" name="Group 32"/>
            <p:cNvGrpSpPr/>
            <p:nvPr/>
          </p:nvGrpSpPr>
          <p:grpSpPr>
            <a:xfrm>
              <a:off x="11043227" y="298969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8" name="Rounded Rectangle 4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/>
              <p:cNvCxnSpPr>
                <a:endCxn id="4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34" name="Straight Connector 33"/>
            <p:cNvCxnSpPr/>
            <p:nvPr/>
          </p:nvCxnSpPr>
          <p:spPr>
            <a:xfrm flipH="1">
              <a:off x="10651001" y="2040435"/>
              <a:ext cx="605900" cy="213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5" name="Group 34"/>
            <p:cNvGrpSpPr/>
            <p:nvPr/>
          </p:nvGrpSpPr>
          <p:grpSpPr>
            <a:xfrm>
              <a:off x="11262689" y="2031585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6" name="Rounded Rectangle 45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/>
              <p:cNvCxnSpPr>
                <a:endCxn id="4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6" name="Isosceles Triangle 35"/>
            <p:cNvSpPr/>
            <p:nvPr/>
          </p:nvSpPr>
          <p:spPr>
            <a:xfrm rot="14220000" flipH="1">
              <a:off x="10714732" y="614163"/>
              <a:ext cx="144000" cy="2241445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16200000" flipH="1">
              <a:off x="10844829" y="1782318"/>
              <a:ext cx="144000" cy="1776000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17520000" flipH="1">
              <a:off x="11337796" y="2674748"/>
              <a:ext cx="144000" cy="835497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157159" y="2423845"/>
              <a:ext cx="613967" cy="180000"/>
              <a:chOff x="5515943" y="4603920"/>
              <a:chExt cx="465954" cy="1800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5515943" y="4607802"/>
                <a:ext cx="465954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wrap="none" lIns="0" r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A25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5865409" y="460392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5632432" y="460494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41" name="Straight Connector 40"/>
            <p:cNvCxnSpPr>
              <a:endCxn id="43" idx="3"/>
            </p:cNvCxnSpPr>
            <p:nvPr/>
          </p:nvCxnSpPr>
          <p:spPr>
            <a:xfrm flipH="1" flipV="1">
              <a:off x="7771126" y="2515786"/>
              <a:ext cx="564375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7483914" y="242344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sp>
        <p:nvSpPr>
          <p:cNvPr id="197" name="TextBox 196"/>
          <p:cNvSpPr txBox="1"/>
          <p:nvPr/>
        </p:nvSpPr>
        <p:spPr>
          <a:xfrm>
            <a:off x="7379193" y="2780928"/>
            <a:ext cx="3469335" cy="1512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Linac section L3 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operated at moderate CW gradients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lengthened by former A2 … A5</a:t>
            </a:r>
          </a:p>
          <a:p>
            <a:pPr>
              <a:lnSpc>
                <a:spcPct val="112000"/>
              </a:lnSpc>
            </a:pPr>
            <a:r>
              <a:rPr lang="en-US" sz="1400" dirty="0" smtClean="0"/>
              <a:t>	80 + 12 modules</a:t>
            </a:r>
          </a:p>
          <a:p>
            <a:pPr>
              <a:lnSpc>
                <a:spcPct val="112000"/>
              </a:lnSpc>
            </a:pPr>
            <a:r>
              <a:rPr lang="en-US" sz="1400" dirty="0" smtClean="0"/>
              <a:t>	24 RF stations</a:t>
            </a:r>
          </a:p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2"/>
                </a:solidFill>
              </a:rPr>
              <a:t>         Expected energy  8 GeV !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2302122" y="1008390"/>
            <a:ext cx="11544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4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/>
            </a:r>
            <a:b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(1 RF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057410" y="1008390"/>
            <a:ext cx="1225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12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/>
            </a:r>
            <a:b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(3 RF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stations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341406" y="1008390"/>
            <a:ext cx="13163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80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modules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/>
            </a:r>
            <a:b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(20 RF </a:t>
            </a:r>
            <a:r>
              <a:rPr kumimoji="0" 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stations</a:t>
            </a:r>
            <a:r>
              <a:rPr kumimoji="0" lang="de-DE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)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21164" y="1008390"/>
            <a:ext cx="14558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Injector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1.3 GHz module</a:t>
            </a:r>
            <a:b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3.9 GHz 3</a:t>
            </a:r>
            <a:r>
              <a:rPr lang="en-US" sz="1400" kern="0" baseline="30000" dirty="0" smtClean="0">
                <a:solidFill>
                  <a:prstClr val="black"/>
                </a:solidFill>
                <a:latin typeface="Calibri"/>
                <a:ea typeface="+mn-ea"/>
              </a:rPr>
              <a:t>rd</a:t>
            </a: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 harm.</a:t>
            </a: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344054" y="1812613"/>
            <a:ext cx="5436294" cy="838358"/>
          </a:xfrm>
          <a:prstGeom prst="roundRect">
            <a:avLst/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93" name="Straight Connector 192"/>
          <p:cNvCxnSpPr>
            <a:endCxn id="190" idx="3"/>
          </p:cNvCxnSpPr>
          <p:nvPr/>
        </p:nvCxnSpPr>
        <p:spPr>
          <a:xfrm flipH="1">
            <a:off x="8237642" y="2195766"/>
            <a:ext cx="9547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211" name="Group 210"/>
          <p:cNvGrpSpPr/>
          <p:nvPr/>
        </p:nvGrpSpPr>
        <p:grpSpPr>
          <a:xfrm>
            <a:off x="142004" y="2007502"/>
            <a:ext cx="6413870" cy="1061458"/>
            <a:chOff x="142004" y="8234575"/>
            <a:chExt cx="6413870" cy="1061458"/>
          </a:xfrm>
        </p:grpSpPr>
        <p:grpSp>
          <p:nvGrpSpPr>
            <p:cNvPr id="101" name="Group 100"/>
            <p:cNvGrpSpPr/>
            <p:nvPr/>
          </p:nvGrpSpPr>
          <p:grpSpPr>
            <a:xfrm>
              <a:off x="1678640" y="8585849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02" name="Rounded Rectangle 101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3" name="Straight Connector 102"/>
              <p:cNvCxnSpPr>
                <a:endCxn id="102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1902532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2560354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11" name="Rounded Rectangle 11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A2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15" name="Group 114"/>
            <p:cNvGrpSpPr/>
            <p:nvPr/>
          </p:nvGrpSpPr>
          <p:grpSpPr>
            <a:xfrm>
              <a:off x="3174320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21" name="Group 120"/>
            <p:cNvGrpSpPr/>
            <p:nvPr/>
          </p:nvGrpSpPr>
          <p:grpSpPr>
            <a:xfrm>
              <a:off x="3832142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22" name="Rounded Rectangle 12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A3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4463047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27" name="Rounded Rectangle 12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A4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5086835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32" name="Rounded Rectangle 13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A5</a:t>
                </a:r>
                <a:endPara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6" name="Group 135"/>
            <p:cNvGrpSpPr/>
            <p:nvPr/>
          </p:nvGrpSpPr>
          <p:grpSpPr>
            <a:xfrm>
              <a:off x="5714063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48" name="Group 147"/>
            <p:cNvGrpSpPr/>
            <p:nvPr/>
          </p:nvGrpSpPr>
          <p:grpSpPr>
            <a:xfrm rot="10800000">
              <a:off x="1565654" y="8410343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52" name="Rounded Rectangle 151"/>
            <p:cNvSpPr/>
            <p:nvPr/>
          </p:nvSpPr>
          <p:spPr>
            <a:xfrm>
              <a:off x="341669" y="8504213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985873" y="8502272"/>
              <a:ext cx="306983" cy="180000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AH1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42004" y="8466272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314679" y="8417044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57" name="Rounded Rectangle 156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8" name="Straight Connector 157"/>
              <p:cNvCxnSpPr>
                <a:endCxn id="157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9" name="Group 158"/>
            <p:cNvGrpSpPr/>
            <p:nvPr/>
          </p:nvGrpSpPr>
          <p:grpSpPr>
            <a:xfrm>
              <a:off x="3775457" y="841473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160" name="Straight Connector 159"/>
              <p:cNvCxnSpPr>
                <a:endCxn id="161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1" name="Rounded Rectangle 160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 rot="10800000">
              <a:off x="1284283" y="8593801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8" name="TextBox 187"/>
            <p:cNvSpPr txBox="1"/>
            <p:nvPr/>
          </p:nvSpPr>
          <p:spPr>
            <a:xfrm>
              <a:off x="295761" y="8636814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1 Module</a:t>
              </a:r>
              <a:endParaRPr kumimoji="0" lang="de-DE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1642655" y="8997962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255699" y="8911091"/>
              <a:ext cx="2328133" cy="3849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dirty="0" err="1"/>
                <a:t>c</a:t>
              </a:r>
              <a:r>
                <a:rPr lang="de-DE" sz="1400" dirty="0" err="1" smtClean="0"/>
                <a:t>w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optimized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modules</a:t>
              </a:r>
              <a:endParaRPr lang="de-DE" sz="1400" dirty="0" smtClean="0"/>
            </a:p>
          </p:txBody>
        </p:sp>
      </p:grpSp>
      <p:sp>
        <p:nvSpPr>
          <p:cNvPr id="203" name="Striped Right Arrow 202"/>
          <p:cNvSpPr/>
          <p:nvPr/>
        </p:nvSpPr>
        <p:spPr>
          <a:xfrm>
            <a:off x="7464152" y="2422075"/>
            <a:ext cx="773490" cy="200313"/>
          </a:xfrm>
          <a:prstGeom prst="stripedRightArrow">
            <a:avLst>
              <a:gd name="adj1" fmla="val 64266"/>
              <a:gd name="adj2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0" name="Content Placeholder 2"/>
          <p:cNvSpPr>
            <a:spLocks noGrp="1"/>
          </p:cNvSpPr>
          <p:nvPr>
            <p:ph idx="1"/>
          </p:nvPr>
        </p:nvSpPr>
        <p:spPr>
          <a:xfrm>
            <a:off x="407987" y="3099271"/>
            <a:ext cx="11376025" cy="29940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1 – Replace the front-end cryomodules (17x)</a:t>
            </a:r>
          </a:p>
          <a:p>
            <a:pPr lvl="1"/>
            <a:r>
              <a:rPr lang="en-US" dirty="0"/>
              <a:t>Larger cooling capability</a:t>
            </a:r>
          </a:p>
          <a:p>
            <a:pPr lvl="1"/>
            <a:r>
              <a:rPr lang="en-US" dirty="0" smtClean="0"/>
              <a:t>CW cavities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2 – Install CW capable RF sources</a:t>
            </a:r>
          </a:p>
          <a:p>
            <a:pPr lvl="1"/>
            <a:r>
              <a:rPr lang="en-US" dirty="0" smtClean="0"/>
              <a:t>1x IOT per RF station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3 – Double the cryo plant (cost driver)</a:t>
            </a:r>
          </a:p>
          <a:p>
            <a:pPr lvl="1"/>
            <a:r>
              <a:rPr lang="en-US" dirty="0" smtClean="0"/>
              <a:t>2.5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5kW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4 – Install CW capable gun: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RF </a:t>
            </a:r>
            <a:r>
              <a:rPr lang="en-US" dirty="0">
                <a:sym typeface="Wingdings" panose="05000000000000000000" pitchFamily="2" charset="2"/>
              </a:rPr>
              <a:t>gun upgrade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6240016" y="4827349"/>
            <a:ext cx="5760640" cy="162598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The </a:t>
            </a:r>
            <a:r>
              <a:rPr lang="en-US" sz="1600" b="1" dirty="0"/>
              <a:t>former front-end cryomodules can be installed </a:t>
            </a:r>
            <a:r>
              <a:rPr lang="en-US" sz="1600" b="1" dirty="0" smtClean="0"/>
              <a:t>at the end of the linac to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lengthen L3</a:t>
            </a:r>
            <a:r>
              <a:rPr lang="en-US" sz="1600" b="1" dirty="0"/>
              <a:t> </a:t>
            </a:r>
            <a:r>
              <a:rPr lang="en-US" sz="1600" b="1" dirty="0" smtClean="0"/>
              <a:t>(+</a:t>
            </a:r>
            <a:r>
              <a:rPr lang="en-US" sz="1600" b="1" dirty="0"/>
              <a:t>4 RF stations)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No further action required in L3 </a:t>
            </a:r>
            <a:r>
              <a:rPr lang="en-US" sz="1600" b="1" dirty="0" smtClean="0"/>
              <a:t>(&gt;1km</a:t>
            </a:r>
            <a:r>
              <a:rPr lang="en-US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upgraded XFEL would be capable of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</a:t>
            </a:r>
            <a:r>
              <a:rPr lang="en-US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</a:t>
            </a:r>
            <a:r>
              <a:rPr lang="en-US" sz="1600" b="1" dirty="0" smtClean="0"/>
              <a:t>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</a:t>
            </a:r>
            <a:r>
              <a:rPr lang="en-US" sz="1600" b="1" dirty="0"/>
              <a:t> </a:t>
            </a:r>
            <a:r>
              <a:rPr lang="en-US" sz="1600" b="1" dirty="0" smtClean="0"/>
              <a:t> </a:t>
            </a:r>
            <a:r>
              <a:rPr lang="en-US" sz="1600" b="1" u="sng" dirty="0" smtClean="0"/>
              <a:t>AND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</a:t>
            </a:r>
            <a:r>
              <a:rPr lang="en-US" sz="1600" b="1" dirty="0"/>
              <a:t> operation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886" y="1963585"/>
            <a:ext cx="6907692" cy="249663"/>
            <a:chOff x="615886" y="1963585"/>
            <a:chExt cx="6907692" cy="249663"/>
          </a:xfrm>
        </p:grpSpPr>
        <p:sp>
          <p:nvSpPr>
            <p:cNvPr id="217" name="Isosceles Triangle 216"/>
            <p:cNvSpPr/>
            <p:nvPr/>
          </p:nvSpPr>
          <p:spPr>
            <a:xfrm flipV="1">
              <a:off x="4088463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2" name="Isosceles Triangle 221"/>
            <p:cNvSpPr/>
            <p:nvPr/>
          </p:nvSpPr>
          <p:spPr>
            <a:xfrm flipV="1">
              <a:off x="472270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26" name="Isosceles Triangle 225"/>
            <p:cNvSpPr/>
            <p:nvPr/>
          </p:nvSpPr>
          <p:spPr>
            <a:xfrm flipV="1">
              <a:off x="535210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1" name="Isosceles Triangle 230"/>
            <p:cNvSpPr/>
            <p:nvPr/>
          </p:nvSpPr>
          <p:spPr>
            <a:xfrm flipV="1">
              <a:off x="6632259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37" name="Isosceles Triangle 236"/>
            <p:cNvSpPr/>
            <p:nvPr/>
          </p:nvSpPr>
          <p:spPr>
            <a:xfrm flipV="1">
              <a:off x="7431116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1" name="Isosceles Triangle 240"/>
            <p:cNvSpPr/>
            <p:nvPr/>
          </p:nvSpPr>
          <p:spPr>
            <a:xfrm flipV="1">
              <a:off x="2825071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0" name="Isosceles Triangle 249"/>
            <p:cNvSpPr/>
            <p:nvPr/>
          </p:nvSpPr>
          <p:spPr>
            <a:xfrm flipV="1">
              <a:off x="615886" y="21159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3" name="Isosceles Triangle 252"/>
            <p:cNvSpPr/>
            <p:nvPr/>
          </p:nvSpPr>
          <p:spPr>
            <a:xfrm flipV="1">
              <a:off x="1092136" y="21159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6371883" y="1898719"/>
            <a:ext cx="1865759" cy="491689"/>
            <a:chOff x="6371883" y="1898719"/>
            <a:chExt cx="1865759" cy="491689"/>
          </a:xfrm>
        </p:grpSpPr>
        <p:grpSp>
          <p:nvGrpSpPr>
            <p:cNvPr id="212" name="Group 211"/>
            <p:cNvGrpSpPr/>
            <p:nvPr/>
          </p:nvGrpSpPr>
          <p:grpSpPr>
            <a:xfrm>
              <a:off x="6371883" y="1898719"/>
              <a:ext cx="1865759" cy="491689"/>
              <a:chOff x="6371883" y="8121887"/>
              <a:chExt cx="1865759" cy="49168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010177" y="8121887"/>
                <a:ext cx="974284" cy="4916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6371883" y="8326993"/>
                <a:ext cx="613967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43" name="Rounded Rectangle 142"/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A6</a:t>
                  </a:r>
                  <a:endParaRPr kumimoji="0" lang="de-DE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47" name="Straight Connector 33"/>
              <p:cNvCxnSpPr>
                <a:endCxn id="190" idx="1"/>
              </p:cNvCxnSpPr>
              <p:nvPr/>
            </p:nvCxnSpPr>
            <p:spPr>
              <a:xfrm flipV="1">
                <a:off x="6997565" y="8418934"/>
                <a:ext cx="626110" cy="95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189" name="Group 188"/>
              <p:cNvGrpSpPr/>
              <p:nvPr/>
            </p:nvGrpSpPr>
            <p:grpSpPr>
              <a:xfrm>
                <a:off x="7623675" y="8326993"/>
                <a:ext cx="613967" cy="180000"/>
                <a:chOff x="5515943" y="4603920"/>
                <a:chExt cx="465954" cy="180000"/>
              </a:xfrm>
            </p:grpSpPr>
            <p:sp>
              <p:nvSpPr>
                <p:cNvPr id="190" name="Rounded Rectangle 189"/>
                <p:cNvSpPr/>
                <p:nvPr/>
              </p:nvSpPr>
              <p:spPr>
                <a:xfrm>
                  <a:off x="5515943" y="4607802"/>
                  <a:ext cx="465954" cy="176118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>
                  <a:outerShdw blurRad="50800" dist="25400" dir="3600000" algn="ctr" rotWithShape="0">
                    <a:srgbClr val="FFCC00"/>
                  </a:outerShdw>
                </a:effectLst>
              </p:spPr>
              <p:txBody>
                <a:bodyPr wrap="none" lIns="0" r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A29</a:t>
                  </a:r>
                  <a:endParaRPr kumimoji="0" lang="de-DE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5865409" y="460392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5632432" y="460494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94" name="Straight Connector 193"/>
              <p:cNvCxnSpPr/>
              <p:nvPr/>
            </p:nvCxnSpPr>
            <p:spPr>
              <a:xfrm flipV="1">
                <a:off x="7958145" y="8337523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sp>
          <p:nvSpPr>
            <p:cNvPr id="262" name="Isosceles Triangle 261"/>
            <p:cNvSpPr/>
            <p:nvPr/>
          </p:nvSpPr>
          <p:spPr>
            <a:xfrm flipV="1">
              <a:off x="790604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67" name="Rounded Rectangle 266"/>
          <p:cNvSpPr/>
          <p:nvPr/>
        </p:nvSpPr>
        <p:spPr>
          <a:xfrm>
            <a:off x="119336" y="1810916"/>
            <a:ext cx="198087" cy="838358"/>
          </a:xfrm>
          <a:prstGeom prst="roundRect">
            <a:avLst>
              <a:gd name="adj" fmla="val 43594"/>
            </a:avLst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126956" y="2248516"/>
            <a:ext cx="175419" cy="25200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CC66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92" y="3645024"/>
            <a:ext cx="1109202" cy="1037087"/>
          </a:xfrm>
          <a:prstGeom prst="rect">
            <a:avLst/>
          </a:prstGeom>
        </p:spPr>
      </p:pic>
      <p:sp>
        <p:nvSpPr>
          <p:cNvPr id="244" name="Right Arrow 243"/>
          <p:cNvSpPr/>
          <p:nvPr/>
        </p:nvSpPr>
        <p:spPr>
          <a:xfrm>
            <a:off x="7570529" y="3967425"/>
            <a:ext cx="273807" cy="2880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24" name="Footer Placeholder 2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07" grpId="0" animBg="1"/>
      <p:bldP spid="203" grpId="0" animBg="1"/>
      <p:bldP spid="205" grpId="0" animBg="1"/>
      <p:bldP spid="267" grpId="0" animBg="1"/>
      <p:bldP spid="268" grpId="0" animBg="1"/>
      <p:bldP spid="2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modifications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875813"/>
              </p:ext>
            </p:extLst>
          </p:nvPr>
        </p:nvGraphicFramePr>
        <p:xfrm>
          <a:off x="335360" y="1843410"/>
          <a:ext cx="4392489" cy="24511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57893"/>
                <a:gridCol w="1303808"/>
                <a:gridCol w="1165394"/>
                <a:gridCol w="1165394"/>
              </a:tblGrid>
              <a:tr h="35735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Cavity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Q</a:t>
                      </a:r>
                      <a:r>
                        <a:rPr lang="en-US" sz="1600" kern="800" baseline="-25000" dirty="0">
                          <a:effectLst/>
                        </a:rPr>
                        <a:t>L</a:t>
                      </a:r>
                      <a:r>
                        <a:rPr lang="en-US" sz="1600" kern="800" dirty="0">
                          <a:effectLst/>
                        </a:rPr>
                        <a:t> max </a:t>
                      </a:r>
                      <a:br>
                        <a:rPr lang="en-US" sz="1600" kern="800" dirty="0">
                          <a:effectLst/>
                        </a:rPr>
                      </a:br>
                      <a:r>
                        <a:rPr lang="en-US" sz="1600" kern="800" dirty="0">
                          <a:effectLst/>
                        </a:rPr>
                        <a:t>(before)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Q</a:t>
                      </a:r>
                      <a:r>
                        <a:rPr lang="en-US" sz="1600" kern="800" baseline="-25000" dirty="0">
                          <a:effectLst/>
                        </a:rPr>
                        <a:t>L</a:t>
                      </a:r>
                      <a:r>
                        <a:rPr lang="en-US" sz="1600" kern="800" dirty="0">
                          <a:effectLst/>
                        </a:rPr>
                        <a:t> min</a:t>
                      </a:r>
                      <a:endParaRPr lang="en-US" sz="1600" dirty="0">
                        <a:effectLst/>
                      </a:endParaRPr>
                    </a:p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(after)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Q</a:t>
                      </a:r>
                      <a:r>
                        <a:rPr lang="en-US" sz="1600" kern="800" baseline="-25000" dirty="0">
                          <a:effectLst/>
                        </a:rPr>
                        <a:t>L</a:t>
                      </a:r>
                      <a:r>
                        <a:rPr lang="en-US" sz="1600" kern="800" dirty="0">
                          <a:effectLst/>
                        </a:rPr>
                        <a:t> max</a:t>
                      </a:r>
                      <a:endParaRPr lang="en-US" sz="1600" dirty="0">
                        <a:effectLst/>
                      </a:endParaRPr>
                    </a:p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(after)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73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C1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2.8E7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0.6E7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8.4E7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815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C2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1.9E7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0.5E7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6.8E7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73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C3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2.2E7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0.8E7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11.0E7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815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C4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2.0E7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0.6E7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9.1E7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73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C5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2.0E7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0.5E7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 dirty="0">
                          <a:effectLst/>
                        </a:rPr>
                        <a:t>7.5E7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815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C6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1.9E7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kern="800">
                          <a:effectLst/>
                        </a:rPr>
                        <a:t>0</a:t>
                      </a:r>
                      <a:r>
                        <a:rPr lang="en-GB" sz="1600" kern="800">
                          <a:effectLst/>
                        </a:rPr>
                        <a:t>.4E7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6.6</a:t>
                      </a:r>
                      <a:r>
                        <a:rPr lang="en-US" sz="1600" kern="800" dirty="0">
                          <a:effectLst/>
                        </a:rPr>
                        <a:t>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73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</a:rPr>
                        <a:t>C7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</a:rPr>
                        <a:t>1.8E7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</a:rPr>
                        <a:t>0.5E7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3.0</a:t>
                      </a:r>
                      <a:r>
                        <a:rPr lang="en-US" sz="1600" kern="800" dirty="0">
                          <a:effectLst/>
                        </a:rPr>
                        <a:t>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4473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</a:rPr>
                        <a:t>C8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2.0E7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</a:rPr>
                        <a:t>0.5E7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3.0E7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Modified </a:t>
            </a:r>
            <a:r>
              <a:rPr lang="en-US" dirty="0" err="1" smtClean="0"/>
              <a:t>iso-vac</a:t>
            </a:r>
            <a:r>
              <a:rPr lang="en-US" dirty="0" smtClean="0"/>
              <a:t> flange</a:t>
            </a:r>
            <a:endParaRPr lang="en-US" dirty="0"/>
          </a:p>
        </p:txBody>
      </p:sp>
      <p:pic>
        <p:nvPicPr>
          <p:cNvPr id="2050" name="Picture 2" descr="D:\Conferences\Linac 2018\paper\Julien - CMTB_CW\TUPO029-fig1-modified_coup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62" y="1628403"/>
            <a:ext cx="720059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04512" y="6135107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D. Kostin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60" y="1478144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of XM-3</a:t>
            </a:r>
          </a:p>
        </p:txBody>
      </p:sp>
    </p:spTree>
    <p:extLst>
      <p:ext uri="{BB962C8B-B14F-4D97-AF65-F5344CB8AC3E}">
        <p14:creationId xmlns:p14="http://schemas.microsoft.com/office/powerpoint/2010/main" val="30556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acceleration field and cavity resonance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RF feedback </a:t>
            </a:r>
          </a:p>
          <a:p>
            <a:r>
              <a:rPr lang="en-US" dirty="0" smtClean="0"/>
              <a:t>Applied around individual cavities or to the vector sum</a:t>
            </a:r>
          </a:p>
          <a:p>
            <a:r>
              <a:rPr lang="en-US" dirty="0" smtClean="0"/>
              <a:t>Proportional / integral feedback controller</a:t>
            </a:r>
          </a:p>
          <a:p>
            <a:r>
              <a:rPr lang="en-US" dirty="0" smtClean="0"/>
              <a:t>Goal is to maintain gradient amplitude and phase</a:t>
            </a:r>
          </a:p>
          <a:p>
            <a:pPr lvl="1"/>
            <a:r>
              <a:rPr lang="en-US" dirty="0" err="1" smtClean="0"/>
              <a:t>dA</a:t>
            </a:r>
            <a:r>
              <a:rPr lang="en-US" dirty="0" smtClean="0"/>
              <a:t>/A </a:t>
            </a:r>
            <a:r>
              <a:rPr lang="en-US" dirty="0" smtClean="0">
                <a:sym typeface="Symbol"/>
              </a:rPr>
              <a:t> 0.01%</a:t>
            </a:r>
          </a:p>
          <a:p>
            <a:pPr lvl="1"/>
            <a:r>
              <a:rPr lang="en-US" dirty="0" err="1" smtClean="0">
                <a:sym typeface="Symbol"/>
              </a:rPr>
              <a:t>dP</a:t>
            </a:r>
            <a:r>
              <a:rPr lang="en-US" dirty="0" smtClean="0">
                <a:sym typeface="Symbol"/>
              </a:rPr>
              <a:t>  0.01 deg.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Piezo feedback</a:t>
            </a:r>
          </a:p>
          <a:p>
            <a:r>
              <a:rPr lang="en-GB" dirty="0" smtClean="0"/>
              <a:t>Each cavity is equipped with a dual piezo frequency tuner</a:t>
            </a:r>
            <a:endParaRPr lang="en-US" dirty="0" smtClean="0"/>
          </a:p>
          <a:p>
            <a:r>
              <a:rPr lang="en-US" dirty="0" smtClean="0"/>
              <a:t>Applied around individual piezo electric element</a:t>
            </a:r>
          </a:p>
          <a:p>
            <a:r>
              <a:rPr lang="en-US" dirty="0" smtClean="0"/>
              <a:t>Proportional / integral feedback controller</a:t>
            </a:r>
          </a:p>
          <a:p>
            <a:r>
              <a:rPr lang="en-US" dirty="0" smtClean="0"/>
              <a:t>Goal is to keep cavity on resonance to meet phase stability requirements</a:t>
            </a:r>
          </a:p>
          <a:p>
            <a:pPr lvl="1"/>
            <a:r>
              <a:rPr lang="en-US" dirty="0" smtClean="0">
                <a:sym typeface="Symbol"/>
              </a:rPr>
              <a:t></a:t>
            </a:r>
            <a:r>
              <a:rPr lang="en-US" i="1" dirty="0" smtClean="0">
                <a:sym typeface="Symbol"/>
              </a:rPr>
              <a:t>f</a:t>
            </a:r>
            <a:r>
              <a:rPr lang="en-US" dirty="0" smtClean="0">
                <a:sym typeface="Symbol"/>
              </a:rPr>
              <a:t> &lt;&lt; cavity half bandwidth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06" y="1196752"/>
            <a:ext cx="4536089" cy="2304255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027403"/>
            <a:ext cx="3962408" cy="238658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RF Stability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Vector sum regulation (CW)</a:t>
            </a:r>
          </a:p>
          <a:p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 </a:t>
            </a:r>
            <a:r>
              <a:rPr lang="en-US" dirty="0"/>
              <a:t>= 15 MV/m 	  </a:t>
            </a:r>
            <a:r>
              <a:rPr lang="en-US" i="1" dirty="0" smtClean="0"/>
              <a:t>Q</a:t>
            </a:r>
            <a:r>
              <a:rPr lang="en-US" i="1" baseline="-25000" dirty="0" smtClean="0"/>
              <a:t>L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1.5-3x10</a:t>
            </a:r>
            <a:r>
              <a:rPr lang="en-US" baseline="30000" dirty="0" smtClean="0"/>
              <a:t>7  </a:t>
            </a:r>
            <a:r>
              <a:rPr lang="en-US" dirty="0"/>
              <a:t>(</a:t>
            </a:r>
            <a:r>
              <a:rPr lang="en-US" dirty="0" smtClean="0"/>
              <a:t>43-22 </a:t>
            </a:r>
            <a:r>
              <a:rPr lang="en-US" dirty="0"/>
              <a:t>Hz half bandwidth) </a:t>
            </a:r>
          </a:p>
          <a:p>
            <a:r>
              <a:rPr lang="en-US" dirty="0"/>
              <a:t>Regulation performance </a:t>
            </a:r>
            <a:r>
              <a:rPr lang="en-US" dirty="0" smtClean="0"/>
              <a:t>   (</a:t>
            </a:r>
            <a:r>
              <a:rPr lang="en-US" b="1" dirty="0" smtClean="0"/>
              <a:t>May </a:t>
            </a:r>
            <a:r>
              <a:rPr lang="en-US" b="1" dirty="0"/>
              <a:t>2017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dA</a:t>
            </a:r>
            <a:r>
              <a:rPr lang="en-US" dirty="0"/>
              <a:t>/A = </a:t>
            </a:r>
            <a:r>
              <a:rPr lang="en-US" dirty="0" smtClean="0">
                <a:sym typeface="Symbol"/>
              </a:rPr>
              <a:t>0.008 % 	</a:t>
            </a:r>
            <a:r>
              <a:rPr lang="en-US" dirty="0" err="1" smtClean="0">
                <a:sym typeface="Symbol"/>
              </a:rPr>
              <a:t>dP</a:t>
            </a:r>
            <a:r>
              <a:rPr lang="en-US" dirty="0" smtClean="0">
                <a:sym typeface="Symbol"/>
              </a:rPr>
              <a:t>   </a:t>
            </a:r>
            <a:r>
              <a:rPr lang="en-US" dirty="0">
                <a:sym typeface="Symbol"/>
              </a:rPr>
              <a:t>= 0.008 deg.</a:t>
            </a:r>
          </a:p>
          <a:p>
            <a:endParaRPr lang="en-US" dirty="0" smtClean="0"/>
          </a:p>
          <a:p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 </a:t>
            </a:r>
            <a:r>
              <a:rPr lang="en-US" dirty="0"/>
              <a:t>= 16 MV/m 	  </a:t>
            </a:r>
            <a:r>
              <a:rPr lang="en-US" i="1" dirty="0" smtClean="0"/>
              <a:t>Q</a:t>
            </a:r>
            <a:r>
              <a:rPr lang="en-US" i="1" baseline="-25000" dirty="0" smtClean="0"/>
              <a:t>L</a:t>
            </a:r>
            <a:r>
              <a:rPr lang="en-US" i="1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3x10</a:t>
            </a:r>
            <a:r>
              <a:rPr lang="en-US" baseline="30000" dirty="0" smtClean="0"/>
              <a:t>7</a:t>
            </a:r>
            <a:r>
              <a:rPr lang="en-US" dirty="0" smtClean="0"/>
              <a:t>   (22 </a:t>
            </a:r>
            <a:r>
              <a:rPr lang="en-US" dirty="0"/>
              <a:t>Hz half bandwidth)</a:t>
            </a:r>
          </a:p>
          <a:p>
            <a:r>
              <a:rPr lang="en-US" dirty="0"/>
              <a:t>Regulation </a:t>
            </a:r>
            <a:r>
              <a:rPr lang="en-US" dirty="0" smtClean="0"/>
              <a:t>performance    (</a:t>
            </a:r>
            <a:r>
              <a:rPr lang="en-US" b="1" dirty="0" smtClean="0"/>
              <a:t>Dec. 2017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/>
              <a:t>dA</a:t>
            </a:r>
            <a:r>
              <a:rPr lang="en-US" dirty="0"/>
              <a:t>/A = </a:t>
            </a:r>
            <a:r>
              <a:rPr lang="en-US" dirty="0" smtClean="0">
                <a:sym typeface="Symbol"/>
              </a:rPr>
              <a:t>0.007 % 	</a:t>
            </a:r>
            <a:r>
              <a:rPr lang="en-US" dirty="0" err="1" smtClean="0">
                <a:sym typeface="Symbol"/>
              </a:rPr>
              <a:t>dP</a:t>
            </a:r>
            <a:r>
              <a:rPr lang="en-US" dirty="0" smtClean="0">
                <a:sym typeface="Symbol"/>
              </a:rPr>
              <a:t>  </a:t>
            </a:r>
            <a:r>
              <a:rPr lang="en-US" dirty="0">
                <a:sym typeface="Symbol"/>
              </a:rPr>
              <a:t>= </a:t>
            </a:r>
            <a:r>
              <a:rPr lang="en-US" dirty="0" smtClean="0">
                <a:sym typeface="Symbol"/>
              </a:rPr>
              <a:t>0.010 </a:t>
            </a:r>
            <a:r>
              <a:rPr lang="en-US" dirty="0">
                <a:sym typeface="Symbol"/>
              </a:rPr>
              <a:t>deg</a:t>
            </a:r>
            <a:r>
              <a:rPr lang="en-US" dirty="0" smtClean="0">
                <a:sym typeface="Symbol"/>
              </a:rPr>
              <a:t>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Single cavity regulation (CW)</a:t>
            </a:r>
          </a:p>
          <a:p>
            <a:r>
              <a:rPr lang="en-US" dirty="0" smtClean="0"/>
              <a:t>E</a:t>
            </a:r>
            <a:r>
              <a:rPr lang="en-US" baseline="-25000" dirty="0" smtClean="0"/>
              <a:t>ACC</a:t>
            </a:r>
            <a:r>
              <a:rPr lang="en-US" dirty="0" smtClean="0"/>
              <a:t> = 16 MV/m 	  </a:t>
            </a:r>
            <a:r>
              <a:rPr lang="en-US" i="1" dirty="0" smtClean="0"/>
              <a:t>Q</a:t>
            </a:r>
            <a:r>
              <a:rPr lang="en-US" i="1" baseline="-25000" dirty="0" smtClean="0"/>
              <a:t>L</a:t>
            </a:r>
            <a:r>
              <a:rPr lang="en-US" i="1" dirty="0" smtClean="0"/>
              <a:t> </a:t>
            </a:r>
            <a:r>
              <a:rPr lang="en-US" dirty="0" smtClean="0"/>
              <a:t>= 8.2x10</a:t>
            </a:r>
            <a:r>
              <a:rPr lang="en-US" baseline="30000" dirty="0" smtClean="0"/>
              <a:t>7</a:t>
            </a:r>
            <a:r>
              <a:rPr lang="en-US" dirty="0" smtClean="0"/>
              <a:t>   (8 Hz half bandwidth)</a:t>
            </a:r>
          </a:p>
          <a:p>
            <a:r>
              <a:rPr lang="en-US" dirty="0" smtClean="0"/>
              <a:t>Regulation </a:t>
            </a:r>
            <a:r>
              <a:rPr lang="en-US" dirty="0"/>
              <a:t>performance </a:t>
            </a:r>
            <a:r>
              <a:rPr lang="en-US" dirty="0" smtClean="0"/>
              <a:t>   (</a:t>
            </a:r>
            <a:r>
              <a:rPr lang="en-US" b="1" dirty="0"/>
              <a:t>Dec. 2017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/>
              <a:t>dA</a:t>
            </a:r>
            <a:r>
              <a:rPr lang="en-US" dirty="0"/>
              <a:t>/A </a:t>
            </a:r>
            <a:r>
              <a:rPr lang="en-US" dirty="0" smtClean="0"/>
              <a:t>= </a:t>
            </a:r>
            <a:r>
              <a:rPr lang="en-US" dirty="0" smtClean="0">
                <a:sym typeface="Symbol"/>
              </a:rPr>
              <a:t>0.015 % 	</a:t>
            </a:r>
            <a:r>
              <a:rPr lang="en-US" dirty="0" err="1" smtClean="0">
                <a:sym typeface="Symbol"/>
              </a:rPr>
              <a:t>dP</a:t>
            </a:r>
            <a:r>
              <a:rPr lang="en-US" dirty="0" smtClean="0">
                <a:sym typeface="Symbol"/>
              </a:rPr>
              <a:t>  = 0.017 </a:t>
            </a:r>
            <a:r>
              <a:rPr lang="en-US" dirty="0">
                <a:sym typeface="Symbol"/>
              </a:rPr>
              <a:t>deg.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-2"/>
          <a:stretch/>
        </p:blipFill>
        <p:spPr bwMode="auto">
          <a:xfrm>
            <a:off x="6528047" y="1265256"/>
            <a:ext cx="5579121" cy="20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6959417" y="2204864"/>
            <a:ext cx="480120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04112" y="2921441"/>
            <a:ext cx="4296477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97565" y="2534126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3 hours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4749" y="990253"/>
            <a:ext cx="5088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Vector sum amplitude stability  (</a:t>
            </a:r>
            <a:r>
              <a:rPr lang="en-US" sz="1400" dirty="0" err="1" smtClean="0"/>
              <a:t>dA</a:t>
            </a:r>
            <a:r>
              <a:rPr lang="en-US" sz="1400" dirty="0" smtClean="0"/>
              <a:t>/A) </a:t>
            </a:r>
            <a:endParaRPr lang="en-US" sz="14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"/>
          <a:stretch/>
        </p:blipFill>
        <p:spPr bwMode="auto">
          <a:xfrm>
            <a:off x="6528046" y="3976378"/>
            <a:ext cx="5663953" cy="204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7248128" y="5603987"/>
            <a:ext cx="4224469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69572" y="5245247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3 hours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041742" y="4509120"/>
            <a:ext cx="4791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44747" y="3782543"/>
            <a:ext cx="5088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Vector sum phase stability   (deg.) </a:t>
            </a:r>
            <a:endParaRPr lang="en-US" sz="1400" dirty="0"/>
          </a:p>
        </p:txBody>
      </p:sp>
      <p:sp>
        <p:nvSpPr>
          <p:cNvPr id="8" name="Right Arrow 7"/>
          <p:cNvSpPr/>
          <p:nvPr/>
        </p:nvSpPr>
        <p:spPr>
          <a:xfrm>
            <a:off x="5245249" y="2391873"/>
            <a:ext cx="288032" cy="316718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24712" y="1821575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81559" y="4128937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goal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745490" y="1998547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RMS jitter   [ % ]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689358" y="4868027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RMS jitter   [ deg. 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70262" y="3512041"/>
            <a:ext cx="1286378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 smtClean="0"/>
              <a:t>World Record 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| CW studies at DESY's CMTB | Julien Branlard, 25.10.2018 | NYC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4" y="1446960"/>
            <a:ext cx="5202806" cy="3546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29" y="633048"/>
            <a:ext cx="4248472" cy="265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90" y="3766292"/>
            <a:ext cx="4369274" cy="3047084"/>
          </a:xfrm>
          <a:prstGeom prst="rect">
            <a:avLst/>
          </a:prstGeom>
        </p:spPr>
      </p:pic>
      <p:sp>
        <p:nvSpPr>
          <p:cNvPr id="8" name="Rectangle 266"/>
          <p:cNvSpPr>
            <a:spLocks noChangeArrowheads="1"/>
          </p:cNvSpPr>
          <p:nvPr/>
        </p:nvSpPr>
        <p:spPr bwMode="auto">
          <a:xfrm>
            <a:off x="239669" y="5096786"/>
            <a:ext cx="5188542" cy="886678"/>
          </a:xfrm>
          <a:prstGeom prst="rect">
            <a:avLst/>
          </a:prstGeom>
          <a:solidFill>
            <a:srgbClr val="C3E4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224"/>
          <p:cNvSpPr txBox="1">
            <a:spLocks noChangeArrowheads="1"/>
          </p:cNvSpPr>
          <p:nvPr/>
        </p:nvSpPr>
        <p:spPr bwMode="auto">
          <a:xfrm>
            <a:off x="263485" y="5117725"/>
            <a:ext cx="50178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The goal was to investigate the potential benefit to operate large grain cavities at temperatures lower than 2K. In these measurements </a:t>
            </a:r>
            <a:r>
              <a:rPr lang="en-GB" sz="1200" i="1" dirty="0"/>
              <a:t>Q</a:t>
            </a:r>
            <a:r>
              <a:rPr lang="en-GB" sz="1200" i="1" baseline="-25000" dirty="0"/>
              <a:t>0</a:t>
            </a:r>
            <a:r>
              <a:rPr lang="en-GB" sz="1200" dirty="0"/>
              <a:t> is computed by measuring the difference in helium mass flow when one (or several) cavities are in </a:t>
            </a:r>
            <a:r>
              <a:rPr lang="en-GB" sz="1200" dirty="0" smtClean="0"/>
              <a:t>operation.</a:t>
            </a:r>
          </a:p>
          <a:p>
            <a:pPr algn="just"/>
            <a:endParaRPr lang="en-GB" sz="1200" dirty="0"/>
          </a:p>
        </p:txBody>
      </p:sp>
      <p:sp>
        <p:nvSpPr>
          <p:cNvPr id="10" name="Text Box 224"/>
          <p:cNvSpPr txBox="1">
            <a:spLocks noChangeArrowheads="1"/>
          </p:cNvSpPr>
          <p:nvPr/>
        </p:nvSpPr>
        <p:spPr bwMode="auto">
          <a:xfrm>
            <a:off x="5897577" y="271006"/>
            <a:ext cx="6240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Cryomodule heat load measurements</a:t>
            </a:r>
            <a:endParaRPr lang="de-DE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Text Box 224"/>
          <p:cNvSpPr txBox="1">
            <a:spLocks noChangeArrowheads="1"/>
          </p:cNvSpPr>
          <p:nvPr/>
        </p:nvSpPr>
        <p:spPr bwMode="auto">
          <a:xfrm>
            <a:off x="5897577" y="3489275"/>
            <a:ext cx="49590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/>
              <a:t>Single cavity heat load measurements</a:t>
            </a:r>
            <a:endParaRPr lang="de-DE" sz="12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3108" y="707527"/>
            <a:ext cx="20488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Q</a:t>
            </a:r>
            <a:r>
              <a:rPr lang="en-US" sz="1200" i="1" baseline="-25000" dirty="0"/>
              <a:t>0</a:t>
            </a:r>
            <a:r>
              <a:rPr lang="en-US" sz="1200" dirty="0"/>
              <a:t> vs </a:t>
            </a:r>
            <a:r>
              <a:rPr lang="en-US" sz="1200" dirty="0" err="1"/>
              <a:t>Eacc</a:t>
            </a:r>
            <a:r>
              <a:rPr lang="en-US" sz="1200" dirty="0"/>
              <a:t> for the whole cryomodule at 2K, </a:t>
            </a:r>
            <a:r>
              <a:rPr lang="en-GB" sz="1200" dirty="0"/>
              <a:t>1.8K and </a:t>
            </a:r>
            <a:r>
              <a:rPr lang="en-GB" sz="1200" dirty="0" smtClean="0"/>
              <a:t>1.65K. The </a:t>
            </a:r>
            <a:r>
              <a:rPr lang="en-GB" sz="1200" dirty="0"/>
              <a:t>gain in </a:t>
            </a:r>
            <a:r>
              <a:rPr lang="en-GB" sz="1200" i="1" dirty="0"/>
              <a:t>Q</a:t>
            </a:r>
            <a:r>
              <a:rPr lang="en-GB" sz="1200" i="1" baseline="-25000" dirty="0"/>
              <a:t>0</a:t>
            </a:r>
            <a:r>
              <a:rPr lang="en-GB" sz="1200" dirty="0"/>
              <a:t> </a:t>
            </a:r>
            <a:r>
              <a:rPr lang="en-GB" sz="1200" dirty="0" smtClean="0"/>
              <a:t>for 1.8K </a:t>
            </a:r>
            <a:r>
              <a:rPr lang="en-GB" sz="1200" dirty="0"/>
              <a:t>operation compared to 2K operation is about 80%. </a:t>
            </a:r>
            <a:r>
              <a:rPr lang="en-GB" sz="1200" dirty="0" smtClean="0"/>
              <a:t>Further </a:t>
            </a:r>
            <a:r>
              <a:rPr lang="en-GB" sz="1200" dirty="0"/>
              <a:t>investigation is required to find out if operation at 1.8K will be more efficient for the first 136 cavities (17 cryomodules in the injector section of the European XFEL accelerator)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72464" y="4218355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The main linac, extended from 84 to 96 cryomodules, could operate in CW around 8 MV/m. The dynamic heat load at this lower gradient is very low and operation at 1.8K would not be beneficial due to the static heat load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4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LFD and static drops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“delay” between the forward and the reverse scans are due to the hysteresis induced by the tuner backlash.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Hysteresis behavior when tuning the cavity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If the scan is stopped just before the static drop, one can see the classic hysteresis curve.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82" y="2420888"/>
            <a:ext cx="5680742" cy="3405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8" r="8835"/>
          <a:stretch/>
        </p:blipFill>
        <p:spPr>
          <a:xfrm>
            <a:off x="623392" y="2708920"/>
            <a:ext cx="539556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7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studies at DESY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Simple overview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19159961"/>
              </p:ext>
            </p:extLst>
          </p:nvPr>
        </p:nvGraphicFramePr>
        <p:xfrm>
          <a:off x="1559496" y="7647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08540" y="1300709"/>
            <a:ext cx="2030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Coupler modifications</a:t>
            </a:r>
          </a:p>
          <a:p>
            <a:r>
              <a:rPr lang="en-US" sz="1200" dirty="0" smtClean="0"/>
              <a:t>What </a:t>
            </a:r>
            <a:r>
              <a:rPr lang="en-US" sz="1200" i="1" dirty="0" smtClean="0"/>
              <a:t>Q</a:t>
            </a:r>
            <a:r>
              <a:rPr lang="en-US" sz="1200" i="1" baseline="-25000" dirty="0" smtClean="0"/>
              <a:t>L</a:t>
            </a:r>
            <a:r>
              <a:rPr lang="en-US" sz="1200" dirty="0" smtClean="0"/>
              <a:t> can be achieved?</a:t>
            </a:r>
          </a:p>
          <a:p>
            <a:r>
              <a:rPr lang="en-US" sz="1200" dirty="0" smtClean="0"/>
              <a:t>What’s reasonable?</a:t>
            </a:r>
          </a:p>
          <a:p>
            <a:r>
              <a:rPr lang="en-US" sz="1200" dirty="0" smtClean="0"/>
              <a:t>Thermal effects?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91960" y="2636912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What are the sources?</a:t>
            </a:r>
          </a:p>
          <a:p>
            <a:r>
              <a:rPr lang="en-US" sz="1200" dirty="0" smtClean="0"/>
              <a:t>Cavity transfer function?</a:t>
            </a:r>
          </a:p>
          <a:p>
            <a:r>
              <a:rPr lang="en-US" sz="1200" dirty="0" smtClean="0"/>
              <a:t>Passive, active compensation</a:t>
            </a:r>
          </a:p>
          <a:p>
            <a:r>
              <a:rPr lang="en-US" sz="1200" dirty="0" smtClean="0"/>
              <a:t>Piezo feedback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406" y="3861048"/>
            <a:ext cx="208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Is large grain important?</a:t>
            </a:r>
          </a:p>
          <a:p>
            <a:r>
              <a:rPr lang="en-US" sz="1200" dirty="0" smtClean="0"/>
              <a:t>Nitrogen infusion </a:t>
            </a:r>
          </a:p>
          <a:p>
            <a:r>
              <a:rPr lang="en-US" sz="1200" dirty="0" smtClean="0"/>
              <a:t>Operation at 1.8K? at 1.6K?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84043" y="5137737"/>
            <a:ext cx="1710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 </a:t>
            </a:r>
            <a:r>
              <a:rPr lang="en-US" sz="1200" i="1" dirty="0" smtClean="0"/>
              <a:t>Q</a:t>
            </a:r>
            <a:r>
              <a:rPr lang="en-US" sz="1200" i="1" baseline="-25000" dirty="0" smtClean="0"/>
              <a:t>L</a:t>
            </a:r>
            <a:r>
              <a:rPr lang="en-US" sz="1200" dirty="0" smtClean="0"/>
              <a:t>, high gradient</a:t>
            </a:r>
          </a:p>
          <a:p>
            <a:r>
              <a:rPr lang="en-US" sz="1200" dirty="0" smtClean="0"/>
              <a:t>Lorentz force detuning</a:t>
            </a:r>
          </a:p>
          <a:p>
            <a:r>
              <a:rPr lang="en-US" sz="1200" dirty="0" smtClean="0"/>
              <a:t>Static drops</a:t>
            </a:r>
          </a:p>
          <a:p>
            <a:r>
              <a:rPr lang="en-US" sz="1200" dirty="0" smtClean="0"/>
              <a:t>RF controls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2727" y="1309084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100 kW IOT</a:t>
            </a:r>
          </a:p>
          <a:p>
            <a:pPr algn="r"/>
            <a:r>
              <a:rPr lang="en-US" sz="1200" dirty="0" smtClean="0"/>
              <a:t>Linearization</a:t>
            </a:r>
          </a:p>
          <a:p>
            <a:pPr algn="r"/>
            <a:r>
              <a:rPr lang="en-US" sz="1200" dirty="0" smtClean="0"/>
              <a:t>Transients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1497" y="2646437"/>
            <a:ext cx="206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Larger 2 phase return pipe</a:t>
            </a:r>
          </a:p>
          <a:p>
            <a:pPr algn="r"/>
            <a:r>
              <a:rPr lang="en-US" sz="1200" dirty="0"/>
              <a:t>CW </a:t>
            </a:r>
            <a:r>
              <a:rPr lang="en-US" sz="1200" dirty="0" smtClean="0"/>
              <a:t>cavities</a:t>
            </a:r>
          </a:p>
          <a:p>
            <a:pPr algn="r"/>
            <a:r>
              <a:rPr lang="en-US" sz="1200" dirty="0" smtClean="0"/>
              <a:t>Are microphonics an issue?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9441" y="4072680"/>
            <a:ext cx="1860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New SRF design</a:t>
            </a:r>
          </a:p>
          <a:p>
            <a:pPr algn="r"/>
            <a:r>
              <a:rPr lang="en-US" sz="1200" dirty="0" smtClean="0"/>
              <a:t>Avoid cathode exchange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42624" y="5013175"/>
            <a:ext cx="3096344" cy="1080121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854026" y="5013175"/>
            <a:ext cx="440960" cy="56186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083584" y="4772531"/>
            <a:ext cx="1506348" cy="519387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Next talk </a:t>
            </a:r>
            <a:r>
              <a:rPr lang="en-US" sz="1200" dirty="0" smtClean="0">
                <a:solidFill>
                  <a:schemeClr val="tx1"/>
                </a:solidFill>
              </a:rPr>
              <a:t>(Wojtek C.)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52555" y="2492896"/>
            <a:ext cx="3745457" cy="115212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0488488" y="2132856"/>
            <a:ext cx="360040" cy="36004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748900" y="1775721"/>
            <a:ext cx="1298227" cy="46805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This talk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3592" y="5137737"/>
            <a:ext cx="1710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High </a:t>
            </a:r>
            <a:r>
              <a:rPr lang="en-US" sz="1200" i="1" dirty="0" smtClean="0"/>
              <a:t>Q</a:t>
            </a:r>
            <a:r>
              <a:rPr lang="en-US" sz="1200" i="1" baseline="-25000" dirty="0" smtClean="0"/>
              <a:t>L</a:t>
            </a:r>
            <a:r>
              <a:rPr lang="en-US" sz="1200" dirty="0" smtClean="0"/>
              <a:t>, high gradient</a:t>
            </a:r>
          </a:p>
          <a:p>
            <a:pPr algn="r"/>
            <a:r>
              <a:rPr lang="en-US" sz="1200" dirty="0" smtClean="0"/>
              <a:t>Lorentz force detuning</a:t>
            </a:r>
          </a:p>
          <a:p>
            <a:pPr algn="r"/>
            <a:r>
              <a:rPr lang="en-US" sz="1200" dirty="0" smtClean="0"/>
              <a:t>Static drops</a:t>
            </a:r>
          </a:p>
          <a:p>
            <a:pPr algn="r"/>
            <a:r>
              <a:rPr lang="en-US" sz="1200" dirty="0" smtClean="0"/>
              <a:t>RF controls</a:t>
            </a:r>
          </a:p>
        </p:txBody>
      </p:sp>
    </p:spTree>
    <p:extLst>
      <p:ext uri="{BB962C8B-B14F-4D97-AF65-F5344CB8AC3E}">
        <p14:creationId xmlns:p14="http://schemas.microsoft.com/office/powerpoint/2010/main" val="2630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mechanical modes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11376644" cy="5010249"/>
          </a:xfrm>
        </p:spPr>
        <p:txBody>
          <a:bodyPr/>
          <a:lstStyle/>
          <a:p>
            <a:r>
              <a:rPr lang="en-US" dirty="0" smtClean="0"/>
              <a:t>The coupling between the excited cavity (C4) and the neighboring cavities (C3 and C5) become dominant around the cavity mechanical resonant frequency (~260 Hz)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Mechanical cross talk between cavities </a:t>
            </a:r>
            <a:endParaRPr lang="de-DE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5"/>
          <a:stretch/>
        </p:blipFill>
        <p:spPr>
          <a:xfrm>
            <a:off x="767408" y="2564904"/>
            <a:ext cx="1088606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9" y="1406427"/>
            <a:ext cx="4125902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Microphonics and cavity modes measurements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With piezo, with RF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Frequency and stability analysis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Suppression of microphonics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/>
              <a:t>Active noise </a:t>
            </a:r>
            <a:r>
              <a:rPr lang="en-US" dirty="0" smtClean="0"/>
              <a:t>cancellation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Automation of parameter optimization</a:t>
            </a:r>
          </a:p>
          <a:p>
            <a:pPr>
              <a:spcAft>
                <a:spcPts val="0"/>
              </a:spcAft>
            </a:pPr>
            <a:endParaRPr lang="en-US" dirty="0" smtClean="0"/>
          </a:p>
          <a:p>
            <a:pPr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CW studies at DESY's CMTB | Julien Branlard, 25.10.2018 | NYC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Microphonics in the scope of CW studies at DESY</a:t>
            </a:r>
            <a:endParaRPr lang="en-US" dirty="0"/>
          </a:p>
        </p:txBody>
      </p:sp>
      <p:pic>
        <p:nvPicPr>
          <p:cNvPr id="10" name="Picture 4" descr="D:\Talks\2012_05_04 - J.Branlard MSK seminar CW at CMTB\work_files\look-ahe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609" r="5634"/>
          <a:stretch/>
        </p:blipFill>
        <p:spPr bwMode="auto">
          <a:xfrm flipH="1">
            <a:off x="9984432" y="3933056"/>
            <a:ext cx="1985836" cy="144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1.bp.blogspot.com/-S46SCeQ1RDk/V8BrxyCL6TI/AAAAAAAADw4/Ygws9ay0o2UjEr-6y0euzibAE-eNGJIGACLcB/s1600/Screen%2BShot%2B2016-08-25%2Bat%2B6.59.50%2BP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7763"/>
          <a:stretch/>
        </p:blipFill>
        <p:spPr bwMode="auto">
          <a:xfrm>
            <a:off x="4099256" y="4005064"/>
            <a:ext cx="211004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 took an fFt of my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83" y="1448222"/>
            <a:ext cx="2094415" cy="1512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platzhalter 7"/>
          <p:cNvSpPr>
            <a:spLocks noGrp="1"/>
          </p:cNvSpPr>
          <p:nvPr>
            <p:ph idx="1"/>
          </p:nvPr>
        </p:nvSpPr>
        <p:spPr>
          <a:xfrm>
            <a:off x="6744073" y="1412776"/>
            <a:ext cx="2880319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Lorentz Force detuning and microphonics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Static drops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Piezo feedback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Outlook</a:t>
            </a:r>
          </a:p>
          <a:p>
            <a:pPr marL="0" indent="0">
              <a:spcAft>
                <a:spcPts val="0"/>
              </a:spcAft>
              <a:buNone/>
            </a:pPr>
            <a:endParaRPr lang="en-US" b="1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Summary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Future </a:t>
            </a:r>
            <a:r>
              <a:rPr lang="en-US" dirty="0"/>
              <a:t>tests at CMTB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412776"/>
            <a:ext cx="2446465" cy="14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Sources of microphonics</a:t>
            </a:r>
          </a:p>
          <a:p>
            <a:r>
              <a:rPr lang="en-US" dirty="0" smtClean="0"/>
              <a:t>Natural vibrations 	(</a:t>
            </a:r>
            <a:r>
              <a:rPr lang="en-US" dirty="0"/>
              <a:t>i.e. earthquakes)</a:t>
            </a:r>
          </a:p>
          <a:p>
            <a:r>
              <a:rPr lang="en-US" dirty="0"/>
              <a:t>Human factors </a:t>
            </a:r>
            <a:r>
              <a:rPr lang="en-US" dirty="0" smtClean="0"/>
              <a:t>	(</a:t>
            </a:r>
            <a:r>
              <a:rPr lang="en-US" dirty="0"/>
              <a:t>i.e. </a:t>
            </a:r>
            <a:r>
              <a:rPr lang="en-US" dirty="0" smtClean="0"/>
              <a:t>trucks, foot steps)</a:t>
            </a:r>
          </a:p>
          <a:p>
            <a:r>
              <a:rPr lang="en-US" dirty="0" smtClean="0"/>
              <a:t>Accelerator </a:t>
            </a:r>
            <a:r>
              <a:rPr lang="en-US" dirty="0"/>
              <a:t>operation </a:t>
            </a:r>
            <a:r>
              <a:rPr lang="en-US" dirty="0" smtClean="0"/>
              <a:t>	(</a:t>
            </a:r>
            <a:r>
              <a:rPr lang="en-US" dirty="0"/>
              <a:t>i.e. pumps, </a:t>
            </a:r>
            <a:r>
              <a:rPr lang="en-US" dirty="0" smtClean="0"/>
              <a:t>cryo bath</a:t>
            </a:r>
            <a:r>
              <a:rPr lang="en-US" dirty="0"/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RF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Piezo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Measuring microphonics</a:t>
            </a:r>
          </a:p>
          <a:p>
            <a:r>
              <a:rPr lang="en-US" dirty="0" smtClean="0"/>
              <a:t>With beam</a:t>
            </a:r>
          </a:p>
          <a:p>
            <a:r>
              <a:rPr lang="en-US" dirty="0" smtClean="0"/>
              <a:t>With external sensors 	(i.e. accelerometers)</a:t>
            </a:r>
          </a:p>
          <a:p>
            <a:r>
              <a:rPr lang="en-US" dirty="0" smtClean="0"/>
              <a:t>With internal sensors 	(i.e. piezo)</a:t>
            </a:r>
          </a:p>
          <a:p>
            <a:r>
              <a:rPr lang="en-US" dirty="0" smtClean="0"/>
              <a:t>With RF 		(i.e. cavity probe)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For particle accelerators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31" y="1700808"/>
            <a:ext cx="6287625" cy="38884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392" y="3140968"/>
            <a:ext cx="1440160" cy="7200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392" y="5229200"/>
            <a:ext cx="4464496" cy="86409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cavity mechanical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</a:t>
            </a:r>
          </a:p>
          <a:p>
            <a:r>
              <a:rPr lang="en-US" dirty="0" smtClean="0"/>
              <a:t>RF is off</a:t>
            </a:r>
          </a:p>
          <a:p>
            <a:r>
              <a:rPr lang="en-US" dirty="0" smtClean="0"/>
              <a:t>Excite piezo with sine waveform </a:t>
            </a:r>
          </a:p>
          <a:p>
            <a:r>
              <a:rPr lang="en-US" dirty="0" smtClean="0"/>
              <a:t>2 periods at 300 Hz</a:t>
            </a:r>
          </a:p>
          <a:p>
            <a:r>
              <a:rPr lang="en-US" dirty="0" smtClean="0"/>
              <a:t>FFT of </a:t>
            </a:r>
            <a:r>
              <a:rPr lang="en-US" b="1" dirty="0" smtClean="0">
                <a:solidFill>
                  <a:schemeClr val="accent1"/>
                </a:solidFill>
              </a:rPr>
              <a:t>piezo sensor waveform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Outcome</a:t>
            </a:r>
          </a:p>
          <a:p>
            <a:r>
              <a:rPr lang="en-US" dirty="0" smtClean="0"/>
              <a:t>Dominant resonant modes are found</a:t>
            </a:r>
          </a:p>
          <a:p>
            <a:r>
              <a:rPr lang="en-US" dirty="0" smtClean="0"/>
              <a:t>Here XFEL cryomodule ~ 260 Hz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Transfer function: piezo </a:t>
            </a:r>
            <a:r>
              <a:rPr lang="en-US" dirty="0" smtClean="0">
                <a:sym typeface="Wingdings" panose="05000000000000000000" pitchFamily="2" charset="2"/>
              </a:rPr>
              <a:t> piezo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r="8091"/>
          <a:stretch/>
        </p:blipFill>
        <p:spPr bwMode="auto">
          <a:xfrm>
            <a:off x="5015880" y="1390745"/>
            <a:ext cx="7139855" cy="491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232248" cy="13804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0229850" y="500063"/>
            <a:ext cx="1304925" cy="1143000"/>
          </a:xfrm>
          <a:custGeom>
            <a:avLst/>
            <a:gdLst>
              <a:gd name="connsiteX0" fmla="*/ 0 w 1304925"/>
              <a:gd name="connsiteY0" fmla="*/ 1143000 h 1143000"/>
              <a:gd name="connsiteX1" fmla="*/ 4763 w 1304925"/>
              <a:gd name="connsiteY1" fmla="*/ 0 h 1143000"/>
              <a:gd name="connsiteX2" fmla="*/ 366713 w 1304925"/>
              <a:gd name="connsiteY2" fmla="*/ 0 h 1143000"/>
              <a:gd name="connsiteX3" fmla="*/ 409575 w 1304925"/>
              <a:gd name="connsiteY3" fmla="*/ 323850 h 1143000"/>
              <a:gd name="connsiteX4" fmla="*/ 1047750 w 1304925"/>
              <a:gd name="connsiteY4" fmla="*/ 323850 h 1143000"/>
              <a:gd name="connsiteX5" fmla="*/ 1109663 w 1304925"/>
              <a:gd name="connsiteY5" fmla="*/ 38100 h 1143000"/>
              <a:gd name="connsiteX6" fmla="*/ 1295400 w 1304925"/>
              <a:gd name="connsiteY6" fmla="*/ 38100 h 1143000"/>
              <a:gd name="connsiteX7" fmla="*/ 1304925 w 1304925"/>
              <a:gd name="connsiteY7" fmla="*/ 1109662 h 1143000"/>
              <a:gd name="connsiteX8" fmla="*/ 0 w 1304925"/>
              <a:gd name="connsiteY8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925" h="1143000">
                <a:moveTo>
                  <a:pt x="0" y="1143000"/>
                </a:moveTo>
                <a:cubicBezTo>
                  <a:pt x="1588" y="762000"/>
                  <a:pt x="3175" y="381000"/>
                  <a:pt x="4763" y="0"/>
                </a:cubicBezTo>
                <a:lnTo>
                  <a:pt x="366713" y="0"/>
                </a:lnTo>
                <a:lnTo>
                  <a:pt x="409575" y="323850"/>
                </a:lnTo>
                <a:lnTo>
                  <a:pt x="1047750" y="323850"/>
                </a:lnTo>
                <a:lnTo>
                  <a:pt x="1109663" y="38100"/>
                </a:lnTo>
                <a:lnTo>
                  <a:pt x="1295400" y="38100"/>
                </a:lnTo>
                <a:lnTo>
                  <a:pt x="1304925" y="1109662"/>
                </a:lnTo>
                <a:lnTo>
                  <a:pt x="0" y="1143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5904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cavity mechanical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</a:t>
            </a:r>
          </a:p>
          <a:p>
            <a:r>
              <a:rPr lang="en-US" dirty="0" smtClean="0"/>
              <a:t>RF is on</a:t>
            </a:r>
          </a:p>
          <a:p>
            <a:r>
              <a:rPr lang="en-US" dirty="0" smtClean="0"/>
              <a:t>Excite piezo with sine waveform </a:t>
            </a:r>
          </a:p>
          <a:p>
            <a:r>
              <a:rPr lang="en-US" dirty="0" smtClean="0"/>
              <a:t>FFT of </a:t>
            </a:r>
            <a:r>
              <a:rPr lang="en-US" b="1" dirty="0" smtClean="0">
                <a:solidFill>
                  <a:schemeClr val="accent1"/>
                </a:solidFill>
              </a:rPr>
              <a:t>RF phase waveform</a:t>
            </a:r>
          </a:p>
          <a:p>
            <a:r>
              <a:rPr lang="en-US" dirty="0" smtClean="0"/>
              <a:t>Sweep sine frequency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Outcome</a:t>
            </a:r>
          </a:p>
          <a:p>
            <a:r>
              <a:rPr lang="en-US" dirty="0" smtClean="0"/>
              <a:t>Dominant resonant modes are found</a:t>
            </a:r>
          </a:p>
          <a:p>
            <a:r>
              <a:rPr lang="en-US" dirty="0" smtClean="0"/>
              <a:t>Here XFEL cryomodule ~ 260 Hz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Transfer function: piezo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232248" cy="138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r="8333"/>
          <a:stretch/>
        </p:blipFill>
        <p:spPr>
          <a:xfrm>
            <a:off x="5387652" y="2156460"/>
            <a:ext cx="6605487" cy="3864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832304" y="19888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260 Hz</a:t>
            </a:r>
          </a:p>
        </p:txBody>
      </p:sp>
      <p:sp>
        <p:nvSpPr>
          <p:cNvPr id="10" name="Freeform 9"/>
          <p:cNvSpPr/>
          <p:nvPr/>
        </p:nvSpPr>
        <p:spPr>
          <a:xfrm>
            <a:off x="11350203" y="230981"/>
            <a:ext cx="709613" cy="1116807"/>
          </a:xfrm>
          <a:custGeom>
            <a:avLst/>
            <a:gdLst>
              <a:gd name="connsiteX0" fmla="*/ 0 w 709613"/>
              <a:gd name="connsiteY0" fmla="*/ 4763 h 1116807"/>
              <a:gd name="connsiteX1" fmla="*/ 0 w 709613"/>
              <a:gd name="connsiteY1" fmla="*/ 333375 h 1116807"/>
              <a:gd name="connsiteX2" fmla="*/ 188119 w 709613"/>
              <a:gd name="connsiteY2" fmla="*/ 333375 h 1116807"/>
              <a:gd name="connsiteX3" fmla="*/ 188119 w 709613"/>
              <a:gd name="connsiteY3" fmla="*/ 1116807 h 1116807"/>
              <a:gd name="connsiteX4" fmla="*/ 709613 w 709613"/>
              <a:gd name="connsiteY4" fmla="*/ 1116807 h 1116807"/>
              <a:gd name="connsiteX5" fmla="*/ 709613 w 709613"/>
              <a:gd name="connsiteY5" fmla="*/ 0 h 1116807"/>
              <a:gd name="connsiteX6" fmla="*/ 0 w 709613"/>
              <a:gd name="connsiteY6" fmla="*/ 4763 h 111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1116807">
                <a:moveTo>
                  <a:pt x="0" y="4763"/>
                </a:moveTo>
                <a:lnTo>
                  <a:pt x="0" y="333375"/>
                </a:lnTo>
                <a:lnTo>
                  <a:pt x="188119" y="333375"/>
                </a:lnTo>
                <a:lnTo>
                  <a:pt x="188119" y="1116807"/>
                </a:lnTo>
                <a:lnTo>
                  <a:pt x="709613" y="1116807"/>
                </a:lnTo>
                <a:lnTo>
                  <a:pt x="709613" y="0"/>
                </a:lnTo>
                <a:lnTo>
                  <a:pt x="0" y="4763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microphonics – with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4751908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Measurement:</a:t>
            </a:r>
          </a:p>
          <a:p>
            <a:r>
              <a:rPr lang="en-US" dirty="0" smtClean="0"/>
              <a:t>RF is on, different gradients</a:t>
            </a:r>
          </a:p>
          <a:p>
            <a:r>
              <a:rPr lang="en-US" dirty="0" smtClean="0"/>
              <a:t>FFT of cavity </a:t>
            </a:r>
            <a:r>
              <a:rPr lang="en-US" b="1" dirty="0" smtClean="0">
                <a:solidFill>
                  <a:schemeClr val="accent1"/>
                </a:solidFill>
              </a:rPr>
              <a:t>RF phase signal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Outcome</a:t>
            </a:r>
          </a:p>
          <a:p>
            <a:r>
              <a:rPr lang="en-US" dirty="0" smtClean="0"/>
              <a:t>CMTB: main </a:t>
            </a:r>
            <a:r>
              <a:rPr lang="en-US" dirty="0" err="1" smtClean="0"/>
              <a:t>freq</a:t>
            </a:r>
            <a:r>
              <a:rPr lang="en-US" dirty="0" smtClean="0"/>
              <a:t>: 30 Hz, 49 Hz </a:t>
            </a:r>
            <a:br>
              <a:rPr lang="en-US" dirty="0" smtClean="0"/>
            </a:br>
            <a:r>
              <a:rPr lang="en-US" dirty="0" smtClean="0"/>
              <a:t>(well known)</a:t>
            </a:r>
          </a:p>
          <a:p>
            <a:r>
              <a:rPr lang="en-US" dirty="0" smtClean="0"/>
              <a:t>Independent of gradient</a:t>
            </a:r>
          </a:p>
          <a:p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 a function of gradient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7735"/>
          <a:stretch/>
        </p:blipFill>
        <p:spPr bwMode="auto">
          <a:xfrm>
            <a:off x="4583832" y="1418443"/>
            <a:ext cx="7608168" cy="510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232248" cy="138048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9728200" y="158750"/>
            <a:ext cx="2378075" cy="1168400"/>
          </a:xfrm>
          <a:custGeom>
            <a:avLst/>
            <a:gdLst>
              <a:gd name="connsiteX0" fmla="*/ 0 w 2378075"/>
              <a:gd name="connsiteY0" fmla="*/ 1146175 h 1168400"/>
              <a:gd name="connsiteX1" fmla="*/ 3175 w 2378075"/>
              <a:gd name="connsiteY1" fmla="*/ 0 h 1168400"/>
              <a:gd name="connsiteX2" fmla="*/ 2378075 w 2378075"/>
              <a:gd name="connsiteY2" fmla="*/ 12700 h 1168400"/>
              <a:gd name="connsiteX3" fmla="*/ 2378075 w 2378075"/>
              <a:gd name="connsiteY3" fmla="*/ 1168400 h 1168400"/>
              <a:gd name="connsiteX4" fmla="*/ 1828800 w 2378075"/>
              <a:gd name="connsiteY4" fmla="*/ 1168400 h 1168400"/>
              <a:gd name="connsiteX5" fmla="*/ 1828800 w 2378075"/>
              <a:gd name="connsiteY5" fmla="*/ 412750 h 1168400"/>
              <a:gd name="connsiteX6" fmla="*/ 1581150 w 2378075"/>
              <a:gd name="connsiteY6" fmla="*/ 412750 h 1168400"/>
              <a:gd name="connsiteX7" fmla="*/ 1581150 w 2378075"/>
              <a:gd name="connsiteY7" fmla="*/ 295275 h 1168400"/>
              <a:gd name="connsiteX8" fmla="*/ 923925 w 2378075"/>
              <a:gd name="connsiteY8" fmla="*/ 295275 h 1168400"/>
              <a:gd name="connsiteX9" fmla="*/ 923925 w 2378075"/>
              <a:gd name="connsiteY9" fmla="*/ 400050 h 1168400"/>
              <a:gd name="connsiteX10" fmla="*/ 831850 w 2378075"/>
              <a:gd name="connsiteY10" fmla="*/ 400050 h 1168400"/>
              <a:gd name="connsiteX11" fmla="*/ 831850 w 2378075"/>
              <a:gd name="connsiteY11" fmla="*/ 222250 h 1168400"/>
              <a:gd name="connsiteX12" fmla="*/ 511175 w 2378075"/>
              <a:gd name="connsiteY12" fmla="*/ 222250 h 1168400"/>
              <a:gd name="connsiteX13" fmla="*/ 511175 w 2378075"/>
              <a:gd name="connsiteY13" fmla="*/ 1155700 h 1168400"/>
              <a:gd name="connsiteX14" fmla="*/ 0 w 2378075"/>
              <a:gd name="connsiteY14" fmla="*/ 1146175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8075" h="1168400">
                <a:moveTo>
                  <a:pt x="0" y="1146175"/>
                </a:moveTo>
                <a:cubicBezTo>
                  <a:pt x="1058" y="764117"/>
                  <a:pt x="2117" y="382058"/>
                  <a:pt x="3175" y="0"/>
                </a:cubicBezTo>
                <a:lnTo>
                  <a:pt x="2378075" y="12700"/>
                </a:lnTo>
                <a:lnTo>
                  <a:pt x="2378075" y="1168400"/>
                </a:lnTo>
                <a:lnTo>
                  <a:pt x="1828800" y="1168400"/>
                </a:lnTo>
                <a:lnTo>
                  <a:pt x="1828800" y="412750"/>
                </a:lnTo>
                <a:lnTo>
                  <a:pt x="1581150" y="412750"/>
                </a:lnTo>
                <a:lnTo>
                  <a:pt x="1581150" y="295275"/>
                </a:lnTo>
                <a:lnTo>
                  <a:pt x="923925" y="295275"/>
                </a:lnTo>
                <a:lnTo>
                  <a:pt x="923925" y="400050"/>
                </a:lnTo>
                <a:lnTo>
                  <a:pt x="831850" y="400050"/>
                </a:lnTo>
                <a:lnTo>
                  <a:pt x="831850" y="222250"/>
                </a:lnTo>
                <a:lnTo>
                  <a:pt x="511175" y="222250"/>
                </a:lnTo>
                <a:lnTo>
                  <a:pt x="511175" y="1155700"/>
                </a:lnTo>
                <a:lnTo>
                  <a:pt x="0" y="114617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microphonics – without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</a:t>
            </a:r>
          </a:p>
          <a:p>
            <a:r>
              <a:rPr lang="en-US" dirty="0" smtClean="0"/>
              <a:t>XM-3 at CMTB</a:t>
            </a:r>
          </a:p>
          <a:p>
            <a:r>
              <a:rPr lang="en-US" dirty="0" smtClean="0"/>
              <a:t>Data taken </a:t>
            </a:r>
            <a:r>
              <a:rPr lang="en-US" b="1" dirty="0" smtClean="0">
                <a:solidFill>
                  <a:schemeClr val="accent1"/>
                </a:solidFill>
              </a:rPr>
              <a:t>with piezos</a:t>
            </a:r>
          </a:p>
          <a:p>
            <a:r>
              <a:rPr lang="en-US" dirty="0" smtClean="0"/>
              <a:t>FFT amplitude of </a:t>
            </a:r>
            <a:r>
              <a:rPr lang="en-US" b="1" dirty="0" smtClean="0">
                <a:solidFill>
                  <a:schemeClr val="accent1"/>
                </a:solidFill>
              </a:rPr>
              <a:t>piezo sensor</a:t>
            </a:r>
          </a:p>
          <a:p>
            <a:r>
              <a:rPr lang="en-US" dirty="0" smtClean="0"/>
              <a:t>Spectrogram over 1 day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Outcome</a:t>
            </a:r>
          </a:p>
          <a:p>
            <a:r>
              <a:rPr lang="en-US" dirty="0" smtClean="0"/>
              <a:t>Stable background conditions</a:t>
            </a:r>
            <a:br>
              <a:rPr lang="en-US" dirty="0" smtClean="0"/>
            </a:br>
            <a:r>
              <a:rPr lang="en-US" dirty="0" smtClean="0"/>
              <a:t>(in this example)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CW studies at DESY's CMTB | Julien Branlard, 25.10.2018 | NYC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 a function of time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5" y="2059471"/>
            <a:ext cx="6518399" cy="428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04511" y="1841579"/>
            <a:ext cx="14874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FFT amplitude [</a:t>
            </a:r>
            <a:r>
              <a:rPr lang="en-US" sz="1100" dirty="0" err="1" smtClean="0"/>
              <a:t>a.u</a:t>
            </a:r>
            <a:r>
              <a:rPr lang="en-US" sz="1100" dirty="0" smtClean="0"/>
              <a:t>.]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4512" y="6135107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A. </a:t>
            </a:r>
            <a:r>
              <a:rPr lang="en-US" sz="1000" dirty="0" err="1" smtClean="0"/>
              <a:t>Bellandi</a:t>
            </a:r>
            <a:endParaRPr lang="en-US" sz="1000" dirty="0" smtClean="0"/>
          </a:p>
        </p:txBody>
      </p:sp>
      <p:sp>
        <p:nvSpPr>
          <p:cNvPr id="6" name="Freeform 5"/>
          <p:cNvSpPr/>
          <p:nvPr/>
        </p:nvSpPr>
        <p:spPr>
          <a:xfrm>
            <a:off x="4511824" y="2136371"/>
            <a:ext cx="845429" cy="3840480"/>
          </a:xfrm>
          <a:custGeom>
            <a:avLst/>
            <a:gdLst>
              <a:gd name="connsiteX0" fmla="*/ 349134 w 508340"/>
              <a:gd name="connsiteY0" fmla="*/ 3840480 h 3840480"/>
              <a:gd name="connsiteX1" fmla="*/ 365760 w 508340"/>
              <a:gd name="connsiteY1" fmla="*/ 3690851 h 3840480"/>
              <a:gd name="connsiteX2" fmla="*/ 349134 w 508340"/>
              <a:gd name="connsiteY2" fmla="*/ 3607724 h 3840480"/>
              <a:gd name="connsiteX3" fmla="*/ 324196 w 508340"/>
              <a:gd name="connsiteY3" fmla="*/ 3449782 h 3840480"/>
              <a:gd name="connsiteX4" fmla="*/ 290945 w 508340"/>
              <a:gd name="connsiteY4" fmla="*/ 3416531 h 3840480"/>
              <a:gd name="connsiteX5" fmla="*/ 257694 w 508340"/>
              <a:gd name="connsiteY5" fmla="*/ 3383280 h 3840480"/>
              <a:gd name="connsiteX6" fmla="*/ 207818 w 508340"/>
              <a:gd name="connsiteY6" fmla="*/ 3366654 h 3840480"/>
              <a:gd name="connsiteX7" fmla="*/ 124691 w 508340"/>
              <a:gd name="connsiteY7" fmla="*/ 3350029 h 3840480"/>
              <a:gd name="connsiteX8" fmla="*/ 74814 w 508340"/>
              <a:gd name="connsiteY8" fmla="*/ 3333404 h 3840480"/>
              <a:gd name="connsiteX9" fmla="*/ 49876 w 508340"/>
              <a:gd name="connsiteY9" fmla="*/ 3325091 h 3840480"/>
              <a:gd name="connsiteX10" fmla="*/ 0 w 508340"/>
              <a:gd name="connsiteY10" fmla="*/ 3300153 h 3840480"/>
              <a:gd name="connsiteX11" fmla="*/ 116378 w 508340"/>
              <a:gd name="connsiteY11" fmla="*/ 3283527 h 3840480"/>
              <a:gd name="connsiteX12" fmla="*/ 166254 w 508340"/>
              <a:gd name="connsiteY12" fmla="*/ 3266902 h 3840480"/>
              <a:gd name="connsiteX13" fmla="*/ 207818 w 508340"/>
              <a:gd name="connsiteY13" fmla="*/ 3233651 h 3840480"/>
              <a:gd name="connsiteX14" fmla="*/ 282632 w 508340"/>
              <a:gd name="connsiteY14" fmla="*/ 3200400 h 3840480"/>
              <a:gd name="connsiteX15" fmla="*/ 290945 w 508340"/>
              <a:gd name="connsiteY15" fmla="*/ 3175462 h 3840480"/>
              <a:gd name="connsiteX16" fmla="*/ 307571 w 508340"/>
              <a:gd name="connsiteY16" fmla="*/ 3158836 h 3840480"/>
              <a:gd name="connsiteX17" fmla="*/ 324196 w 508340"/>
              <a:gd name="connsiteY17" fmla="*/ 3108960 h 3840480"/>
              <a:gd name="connsiteX18" fmla="*/ 332509 w 508340"/>
              <a:gd name="connsiteY18" fmla="*/ 3084022 h 3840480"/>
              <a:gd name="connsiteX19" fmla="*/ 340822 w 508340"/>
              <a:gd name="connsiteY19" fmla="*/ 3059084 h 3840480"/>
              <a:gd name="connsiteX20" fmla="*/ 349134 w 508340"/>
              <a:gd name="connsiteY20" fmla="*/ 2975956 h 3840480"/>
              <a:gd name="connsiteX21" fmla="*/ 357447 w 508340"/>
              <a:gd name="connsiteY21" fmla="*/ 2951018 h 3840480"/>
              <a:gd name="connsiteX22" fmla="*/ 365760 w 508340"/>
              <a:gd name="connsiteY22" fmla="*/ 2876204 h 3840480"/>
              <a:gd name="connsiteX23" fmla="*/ 390698 w 508340"/>
              <a:gd name="connsiteY23" fmla="*/ 2809702 h 3840480"/>
              <a:gd name="connsiteX24" fmla="*/ 357447 w 508340"/>
              <a:gd name="connsiteY24" fmla="*/ 2768138 h 3840480"/>
              <a:gd name="connsiteX25" fmla="*/ 349134 w 508340"/>
              <a:gd name="connsiteY25" fmla="*/ 2743200 h 3840480"/>
              <a:gd name="connsiteX26" fmla="*/ 374072 w 508340"/>
              <a:gd name="connsiteY26" fmla="*/ 2668385 h 3840480"/>
              <a:gd name="connsiteX27" fmla="*/ 382385 w 508340"/>
              <a:gd name="connsiteY27" fmla="*/ 2643447 h 3840480"/>
              <a:gd name="connsiteX28" fmla="*/ 365760 w 508340"/>
              <a:gd name="connsiteY28" fmla="*/ 2593571 h 3840480"/>
              <a:gd name="connsiteX29" fmla="*/ 357447 w 508340"/>
              <a:gd name="connsiteY29" fmla="*/ 2568633 h 3840480"/>
              <a:gd name="connsiteX30" fmla="*/ 365760 w 508340"/>
              <a:gd name="connsiteY30" fmla="*/ 2527069 h 3840480"/>
              <a:gd name="connsiteX31" fmla="*/ 415636 w 508340"/>
              <a:gd name="connsiteY31" fmla="*/ 2460567 h 3840480"/>
              <a:gd name="connsiteX32" fmla="*/ 432262 w 508340"/>
              <a:gd name="connsiteY32" fmla="*/ 2435629 h 3840480"/>
              <a:gd name="connsiteX33" fmla="*/ 440574 w 508340"/>
              <a:gd name="connsiteY33" fmla="*/ 2327564 h 3840480"/>
              <a:gd name="connsiteX34" fmla="*/ 448887 w 508340"/>
              <a:gd name="connsiteY34" fmla="*/ 2111433 h 3840480"/>
              <a:gd name="connsiteX35" fmla="*/ 457200 w 508340"/>
              <a:gd name="connsiteY35" fmla="*/ 2086494 h 3840480"/>
              <a:gd name="connsiteX36" fmla="*/ 465512 w 508340"/>
              <a:gd name="connsiteY36" fmla="*/ 2028305 h 3840480"/>
              <a:gd name="connsiteX37" fmla="*/ 473825 w 508340"/>
              <a:gd name="connsiteY37" fmla="*/ 1986742 h 3840480"/>
              <a:gd name="connsiteX38" fmla="*/ 457200 w 508340"/>
              <a:gd name="connsiteY38" fmla="*/ 1812174 h 3840480"/>
              <a:gd name="connsiteX39" fmla="*/ 448887 w 508340"/>
              <a:gd name="connsiteY39" fmla="*/ 1679171 h 3840480"/>
              <a:gd name="connsiteX40" fmla="*/ 432262 w 508340"/>
              <a:gd name="connsiteY40" fmla="*/ 1612669 h 3840480"/>
              <a:gd name="connsiteX41" fmla="*/ 374072 w 508340"/>
              <a:gd name="connsiteY41" fmla="*/ 1562793 h 3840480"/>
              <a:gd name="connsiteX42" fmla="*/ 349134 w 508340"/>
              <a:gd name="connsiteY42" fmla="*/ 1554480 h 3840480"/>
              <a:gd name="connsiteX43" fmla="*/ 332509 w 508340"/>
              <a:gd name="connsiteY43" fmla="*/ 1529542 h 3840480"/>
              <a:gd name="connsiteX44" fmla="*/ 290945 w 508340"/>
              <a:gd name="connsiteY44" fmla="*/ 1504604 h 3840480"/>
              <a:gd name="connsiteX45" fmla="*/ 274320 w 508340"/>
              <a:gd name="connsiteY45" fmla="*/ 1479665 h 3840480"/>
              <a:gd name="connsiteX46" fmla="*/ 224443 w 508340"/>
              <a:gd name="connsiteY46" fmla="*/ 1463040 h 3840480"/>
              <a:gd name="connsiteX47" fmla="*/ 199505 w 508340"/>
              <a:gd name="connsiteY47" fmla="*/ 1454727 h 3840480"/>
              <a:gd name="connsiteX48" fmla="*/ 224443 w 508340"/>
              <a:gd name="connsiteY48" fmla="*/ 1463040 h 3840480"/>
              <a:gd name="connsiteX49" fmla="*/ 266007 w 508340"/>
              <a:gd name="connsiteY49" fmla="*/ 1454727 h 3840480"/>
              <a:gd name="connsiteX50" fmla="*/ 315883 w 508340"/>
              <a:gd name="connsiteY50" fmla="*/ 1438102 h 3840480"/>
              <a:gd name="connsiteX51" fmla="*/ 340822 w 508340"/>
              <a:gd name="connsiteY51" fmla="*/ 1429789 h 3840480"/>
              <a:gd name="connsiteX52" fmla="*/ 415636 w 508340"/>
              <a:gd name="connsiteY52" fmla="*/ 1413164 h 3840480"/>
              <a:gd name="connsiteX53" fmla="*/ 440574 w 508340"/>
              <a:gd name="connsiteY53" fmla="*/ 1396538 h 3840480"/>
              <a:gd name="connsiteX54" fmla="*/ 448887 w 508340"/>
              <a:gd name="connsiteY54" fmla="*/ 1371600 h 3840480"/>
              <a:gd name="connsiteX55" fmla="*/ 465512 w 508340"/>
              <a:gd name="connsiteY55" fmla="*/ 1354974 h 3840480"/>
              <a:gd name="connsiteX56" fmla="*/ 482138 w 508340"/>
              <a:gd name="connsiteY56" fmla="*/ 1271847 h 3840480"/>
              <a:gd name="connsiteX57" fmla="*/ 498763 w 508340"/>
              <a:gd name="connsiteY57" fmla="*/ 1221971 h 3840480"/>
              <a:gd name="connsiteX58" fmla="*/ 507076 w 508340"/>
              <a:gd name="connsiteY58" fmla="*/ 1197033 h 3840480"/>
              <a:gd name="connsiteX59" fmla="*/ 498763 w 508340"/>
              <a:gd name="connsiteY59" fmla="*/ 739833 h 3840480"/>
              <a:gd name="connsiteX60" fmla="*/ 473825 w 508340"/>
              <a:gd name="connsiteY60" fmla="*/ 681644 h 3840480"/>
              <a:gd name="connsiteX61" fmla="*/ 432262 w 508340"/>
              <a:gd name="connsiteY61" fmla="*/ 606829 h 3840480"/>
              <a:gd name="connsiteX62" fmla="*/ 415636 w 508340"/>
              <a:gd name="connsiteY62" fmla="*/ 590204 h 3840480"/>
              <a:gd name="connsiteX63" fmla="*/ 382385 w 508340"/>
              <a:gd name="connsiteY63" fmla="*/ 581891 h 3840480"/>
              <a:gd name="connsiteX64" fmla="*/ 399011 w 508340"/>
              <a:gd name="connsiteY64" fmla="*/ 565265 h 3840480"/>
              <a:gd name="connsiteX65" fmla="*/ 423949 w 508340"/>
              <a:gd name="connsiteY65" fmla="*/ 548640 h 3840480"/>
              <a:gd name="connsiteX66" fmla="*/ 432262 w 508340"/>
              <a:gd name="connsiteY66" fmla="*/ 523702 h 3840480"/>
              <a:gd name="connsiteX67" fmla="*/ 448887 w 508340"/>
              <a:gd name="connsiteY67" fmla="*/ 507076 h 3840480"/>
              <a:gd name="connsiteX68" fmla="*/ 465512 w 508340"/>
              <a:gd name="connsiteY68" fmla="*/ 482138 h 3840480"/>
              <a:gd name="connsiteX69" fmla="*/ 440574 w 508340"/>
              <a:gd name="connsiteY69" fmla="*/ 432262 h 3840480"/>
              <a:gd name="connsiteX70" fmla="*/ 390698 w 508340"/>
              <a:gd name="connsiteY70" fmla="*/ 415636 h 3840480"/>
              <a:gd name="connsiteX71" fmla="*/ 423949 w 508340"/>
              <a:gd name="connsiteY71" fmla="*/ 407324 h 3840480"/>
              <a:gd name="connsiteX72" fmla="*/ 457200 w 508340"/>
              <a:gd name="connsiteY72" fmla="*/ 374073 h 3840480"/>
              <a:gd name="connsiteX73" fmla="*/ 473825 w 508340"/>
              <a:gd name="connsiteY73" fmla="*/ 241069 h 3840480"/>
              <a:gd name="connsiteX74" fmla="*/ 465512 w 508340"/>
              <a:gd name="connsiteY74" fmla="*/ 182880 h 3840480"/>
              <a:gd name="connsiteX75" fmla="*/ 440574 w 508340"/>
              <a:gd name="connsiteY75" fmla="*/ 166254 h 3840480"/>
              <a:gd name="connsiteX76" fmla="*/ 432262 w 508340"/>
              <a:gd name="connsiteY76" fmla="*/ 141316 h 3840480"/>
              <a:gd name="connsiteX77" fmla="*/ 457200 w 508340"/>
              <a:gd name="connsiteY77" fmla="*/ 133004 h 3840480"/>
              <a:gd name="connsiteX78" fmla="*/ 498763 w 508340"/>
              <a:gd name="connsiteY78" fmla="*/ 108065 h 3840480"/>
              <a:gd name="connsiteX79" fmla="*/ 507076 w 508340"/>
              <a:gd name="connsiteY79" fmla="*/ 0 h 384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08340" h="3840480">
                <a:moveTo>
                  <a:pt x="349134" y="3840480"/>
                </a:moveTo>
                <a:cubicBezTo>
                  <a:pt x="358026" y="3787128"/>
                  <a:pt x="365760" y="3749126"/>
                  <a:pt x="365760" y="3690851"/>
                </a:cubicBezTo>
                <a:cubicBezTo>
                  <a:pt x="365760" y="3652643"/>
                  <a:pt x="359371" y="3638435"/>
                  <a:pt x="349134" y="3607724"/>
                </a:cubicBezTo>
                <a:cubicBezTo>
                  <a:pt x="345639" y="3572771"/>
                  <a:pt x="340113" y="3484267"/>
                  <a:pt x="324196" y="3449782"/>
                </a:cubicBezTo>
                <a:cubicBezTo>
                  <a:pt x="317627" y="3435550"/>
                  <a:pt x="302029" y="3427615"/>
                  <a:pt x="290945" y="3416531"/>
                </a:cubicBezTo>
                <a:lnTo>
                  <a:pt x="257694" y="3383280"/>
                </a:lnTo>
                <a:cubicBezTo>
                  <a:pt x="245302" y="3370889"/>
                  <a:pt x="224443" y="3372196"/>
                  <a:pt x="207818" y="3366654"/>
                </a:cubicBezTo>
                <a:cubicBezTo>
                  <a:pt x="164298" y="3352147"/>
                  <a:pt x="191541" y="3359579"/>
                  <a:pt x="124691" y="3350029"/>
                </a:cubicBezTo>
                <a:lnTo>
                  <a:pt x="74814" y="3333404"/>
                </a:lnTo>
                <a:cubicBezTo>
                  <a:pt x="66501" y="3330633"/>
                  <a:pt x="57167" y="3329952"/>
                  <a:pt x="49876" y="3325091"/>
                </a:cubicBezTo>
                <a:cubicBezTo>
                  <a:pt x="17647" y="3303604"/>
                  <a:pt x="34416" y="3311624"/>
                  <a:pt x="0" y="3300153"/>
                </a:cubicBezTo>
                <a:cubicBezTo>
                  <a:pt x="69613" y="3276948"/>
                  <a:pt x="-38417" y="3310844"/>
                  <a:pt x="116378" y="3283527"/>
                </a:cubicBezTo>
                <a:cubicBezTo>
                  <a:pt x="133636" y="3280481"/>
                  <a:pt x="166254" y="3266902"/>
                  <a:pt x="166254" y="3266902"/>
                </a:cubicBezTo>
                <a:cubicBezTo>
                  <a:pt x="180073" y="3253083"/>
                  <a:pt x="188942" y="3242041"/>
                  <a:pt x="207818" y="3233651"/>
                </a:cubicBezTo>
                <a:cubicBezTo>
                  <a:pt x="296849" y="3194081"/>
                  <a:pt x="226194" y="3238024"/>
                  <a:pt x="282632" y="3200400"/>
                </a:cubicBezTo>
                <a:cubicBezTo>
                  <a:pt x="285403" y="3192087"/>
                  <a:pt x="286437" y="3182976"/>
                  <a:pt x="290945" y="3175462"/>
                </a:cubicBezTo>
                <a:cubicBezTo>
                  <a:pt x="294977" y="3168741"/>
                  <a:pt x="304066" y="3165846"/>
                  <a:pt x="307571" y="3158836"/>
                </a:cubicBezTo>
                <a:cubicBezTo>
                  <a:pt x="315408" y="3143162"/>
                  <a:pt x="318654" y="3125585"/>
                  <a:pt x="324196" y="3108960"/>
                </a:cubicBezTo>
                <a:lnTo>
                  <a:pt x="332509" y="3084022"/>
                </a:lnTo>
                <a:lnTo>
                  <a:pt x="340822" y="3059084"/>
                </a:lnTo>
                <a:cubicBezTo>
                  <a:pt x="343593" y="3031375"/>
                  <a:pt x="344900" y="3003480"/>
                  <a:pt x="349134" y="2975956"/>
                </a:cubicBezTo>
                <a:cubicBezTo>
                  <a:pt x="350466" y="2967296"/>
                  <a:pt x="356006" y="2959661"/>
                  <a:pt x="357447" y="2951018"/>
                </a:cubicBezTo>
                <a:cubicBezTo>
                  <a:pt x="361572" y="2926268"/>
                  <a:pt x="362444" y="2901075"/>
                  <a:pt x="365760" y="2876204"/>
                </a:cubicBezTo>
                <a:cubicBezTo>
                  <a:pt x="373146" y="2820811"/>
                  <a:pt x="363183" y="2837215"/>
                  <a:pt x="390698" y="2809702"/>
                </a:cubicBezTo>
                <a:cubicBezTo>
                  <a:pt x="375234" y="2794238"/>
                  <a:pt x="367934" y="2789112"/>
                  <a:pt x="357447" y="2768138"/>
                </a:cubicBezTo>
                <a:cubicBezTo>
                  <a:pt x="353528" y="2760301"/>
                  <a:pt x="351905" y="2751513"/>
                  <a:pt x="349134" y="2743200"/>
                </a:cubicBezTo>
                <a:lnTo>
                  <a:pt x="374072" y="2668385"/>
                </a:lnTo>
                <a:lnTo>
                  <a:pt x="382385" y="2643447"/>
                </a:lnTo>
                <a:lnTo>
                  <a:pt x="365760" y="2593571"/>
                </a:lnTo>
                <a:lnTo>
                  <a:pt x="357447" y="2568633"/>
                </a:lnTo>
                <a:cubicBezTo>
                  <a:pt x="360218" y="2554778"/>
                  <a:pt x="359913" y="2539932"/>
                  <a:pt x="365760" y="2527069"/>
                </a:cubicBezTo>
                <a:cubicBezTo>
                  <a:pt x="396283" y="2459919"/>
                  <a:pt x="387658" y="2495540"/>
                  <a:pt x="415636" y="2460567"/>
                </a:cubicBezTo>
                <a:cubicBezTo>
                  <a:pt x="421877" y="2452766"/>
                  <a:pt x="426720" y="2443942"/>
                  <a:pt x="432262" y="2435629"/>
                </a:cubicBezTo>
                <a:cubicBezTo>
                  <a:pt x="455083" y="2367165"/>
                  <a:pt x="451365" y="2403101"/>
                  <a:pt x="440574" y="2327564"/>
                </a:cubicBezTo>
                <a:cubicBezTo>
                  <a:pt x="443345" y="2255520"/>
                  <a:pt x="443926" y="2183359"/>
                  <a:pt x="448887" y="2111433"/>
                </a:cubicBezTo>
                <a:cubicBezTo>
                  <a:pt x="449490" y="2102691"/>
                  <a:pt x="455482" y="2095087"/>
                  <a:pt x="457200" y="2086494"/>
                </a:cubicBezTo>
                <a:cubicBezTo>
                  <a:pt x="461042" y="2067281"/>
                  <a:pt x="462291" y="2047632"/>
                  <a:pt x="465512" y="2028305"/>
                </a:cubicBezTo>
                <a:cubicBezTo>
                  <a:pt x="467835" y="2014368"/>
                  <a:pt x="471054" y="2000596"/>
                  <a:pt x="473825" y="1986742"/>
                </a:cubicBezTo>
                <a:cubicBezTo>
                  <a:pt x="468283" y="1928553"/>
                  <a:pt x="460846" y="1870513"/>
                  <a:pt x="457200" y="1812174"/>
                </a:cubicBezTo>
                <a:cubicBezTo>
                  <a:pt x="454429" y="1767840"/>
                  <a:pt x="454397" y="1723249"/>
                  <a:pt x="448887" y="1679171"/>
                </a:cubicBezTo>
                <a:cubicBezTo>
                  <a:pt x="446053" y="1656498"/>
                  <a:pt x="448419" y="1628826"/>
                  <a:pt x="432262" y="1612669"/>
                </a:cubicBezTo>
                <a:cubicBezTo>
                  <a:pt x="411806" y="1592213"/>
                  <a:pt x="399395" y="1575454"/>
                  <a:pt x="374072" y="1562793"/>
                </a:cubicBezTo>
                <a:cubicBezTo>
                  <a:pt x="366235" y="1558874"/>
                  <a:pt x="357447" y="1557251"/>
                  <a:pt x="349134" y="1554480"/>
                </a:cubicBezTo>
                <a:cubicBezTo>
                  <a:pt x="343592" y="1546167"/>
                  <a:pt x="340310" y="1535783"/>
                  <a:pt x="332509" y="1529542"/>
                </a:cubicBezTo>
                <a:cubicBezTo>
                  <a:pt x="280743" y="1488128"/>
                  <a:pt x="331113" y="1554814"/>
                  <a:pt x="290945" y="1504604"/>
                </a:cubicBezTo>
                <a:cubicBezTo>
                  <a:pt x="284704" y="1496802"/>
                  <a:pt x="282792" y="1484960"/>
                  <a:pt x="274320" y="1479665"/>
                </a:cubicBezTo>
                <a:cubicBezTo>
                  <a:pt x="259459" y="1470377"/>
                  <a:pt x="241069" y="1468582"/>
                  <a:pt x="224443" y="1463040"/>
                </a:cubicBezTo>
                <a:lnTo>
                  <a:pt x="199505" y="1454727"/>
                </a:lnTo>
                <a:lnTo>
                  <a:pt x="224443" y="1463040"/>
                </a:lnTo>
                <a:cubicBezTo>
                  <a:pt x="238298" y="1460269"/>
                  <a:pt x="252376" y="1458445"/>
                  <a:pt x="266007" y="1454727"/>
                </a:cubicBezTo>
                <a:cubicBezTo>
                  <a:pt x="282914" y="1450116"/>
                  <a:pt x="299258" y="1443644"/>
                  <a:pt x="315883" y="1438102"/>
                </a:cubicBezTo>
                <a:cubicBezTo>
                  <a:pt x="324196" y="1435331"/>
                  <a:pt x="332179" y="1431230"/>
                  <a:pt x="340822" y="1429789"/>
                </a:cubicBezTo>
                <a:cubicBezTo>
                  <a:pt x="399341" y="1420035"/>
                  <a:pt x="374708" y="1426806"/>
                  <a:pt x="415636" y="1413164"/>
                </a:cubicBezTo>
                <a:cubicBezTo>
                  <a:pt x="423949" y="1407622"/>
                  <a:pt x="434333" y="1404339"/>
                  <a:pt x="440574" y="1396538"/>
                </a:cubicBezTo>
                <a:cubicBezTo>
                  <a:pt x="446048" y="1389696"/>
                  <a:pt x="444379" y="1379114"/>
                  <a:pt x="448887" y="1371600"/>
                </a:cubicBezTo>
                <a:cubicBezTo>
                  <a:pt x="452919" y="1364880"/>
                  <a:pt x="459970" y="1360516"/>
                  <a:pt x="465512" y="1354974"/>
                </a:cubicBezTo>
                <a:lnTo>
                  <a:pt x="482138" y="1271847"/>
                </a:lnTo>
                <a:cubicBezTo>
                  <a:pt x="485575" y="1254663"/>
                  <a:pt x="493221" y="1238596"/>
                  <a:pt x="498763" y="1221971"/>
                </a:cubicBezTo>
                <a:lnTo>
                  <a:pt x="507076" y="1197033"/>
                </a:lnTo>
                <a:cubicBezTo>
                  <a:pt x="504305" y="1044633"/>
                  <a:pt x="503841" y="892174"/>
                  <a:pt x="498763" y="739833"/>
                </a:cubicBezTo>
                <a:cubicBezTo>
                  <a:pt x="497404" y="699074"/>
                  <a:pt x="495732" y="703550"/>
                  <a:pt x="473825" y="681644"/>
                </a:cubicBezTo>
                <a:cubicBezTo>
                  <a:pt x="463372" y="650286"/>
                  <a:pt x="460844" y="635409"/>
                  <a:pt x="432262" y="606829"/>
                </a:cubicBezTo>
                <a:cubicBezTo>
                  <a:pt x="426720" y="601287"/>
                  <a:pt x="422646" y="593709"/>
                  <a:pt x="415636" y="590204"/>
                </a:cubicBezTo>
                <a:cubicBezTo>
                  <a:pt x="405417" y="585095"/>
                  <a:pt x="393469" y="584662"/>
                  <a:pt x="382385" y="581891"/>
                </a:cubicBezTo>
                <a:cubicBezTo>
                  <a:pt x="387927" y="576349"/>
                  <a:pt x="392891" y="570161"/>
                  <a:pt x="399011" y="565265"/>
                </a:cubicBezTo>
                <a:cubicBezTo>
                  <a:pt x="406812" y="559024"/>
                  <a:pt x="417708" y="556441"/>
                  <a:pt x="423949" y="548640"/>
                </a:cubicBezTo>
                <a:cubicBezTo>
                  <a:pt x="429423" y="541798"/>
                  <a:pt x="427754" y="531216"/>
                  <a:pt x="432262" y="523702"/>
                </a:cubicBezTo>
                <a:cubicBezTo>
                  <a:pt x="436294" y="516982"/>
                  <a:pt x="443991" y="513196"/>
                  <a:pt x="448887" y="507076"/>
                </a:cubicBezTo>
                <a:cubicBezTo>
                  <a:pt x="455128" y="499275"/>
                  <a:pt x="459970" y="490451"/>
                  <a:pt x="465512" y="482138"/>
                </a:cubicBezTo>
                <a:cubicBezTo>
                  <a:pt x="460443" y="461860"/>
                  <a:pt x="461750" y="442850"/>
                  <a:pt x="440574" y="432262"/>
                </a:cubicBezTo>
                <a:cubicBezTo>
                  <a:pt x="424899" y="424425"/>
                  <a:pt x="390698" y="415636"/>
                  <a:pt x="390698" y="415636"/>
                </a:cubicBezTo>
                <a:cubicBezTo>
                  <a:pt x="401782" y="412865"/>
                  <a:pt x="414261" y="413379"/>
                  <a:pt x="423949" y="407324"/>
                </a:cubicBezTo>
                <a:cubicBezTo>
                  <a:pt x="437241" y="399017"/>
                  <a:pt x="457200" y="374073"/>
                  <a:pt x="457200" y="374073"/>
                </a:cubicBezTo>
                <a:cubicBezTo>
                  <a:pt x="470433" y="321138"/>
                  <a:pt x="473825" y="315157"/>
                  <a:pt x="473825" y="241069"/>
                </a:cubicBezTo>
                <a:cubicBezTo>
                  <a:pt x="473825" y="221476"/>
                  <a:pt x="473470" y="200785"/>
                  <a:pt x="465512" y="182880"/>
                </a:cubicBezTo>
                <a:cubicBezTo>
                  <a:pt x="461454" y="173750"/>
                  <a:pt x="448887" y="171796"/>
                  <a:pt x="440574" y="166254"/>
                </a:cubicBezTo>
                <a:cubicBezTo>
                  <a:pt x="437803" y="157941"/>
                  <a:pt x="428343" y="149153"/>
                  <a:pt x="432262" y="141316"/>
                </a:cubicBezTo>
                <a:cubicBezTo>
                  <a:pt x="436181" y="133479"/>
                  <a:pt x="449686" y="137512"/>
                  <a:pt x="457200" y="133004"/>
                </a:cubicBezTo>
                <a:cubicBezTo>
                  <a:pt x="514258" y="98769"/>
                  <a:pt x="428112" y="131616"/>
                  <a:pt x="498763" y="108065"/>
                </a:cubicBezTo>
                <a:cubicBezTo>
                  <a:pt x="513125" y="50621"/>
                  <a:pt x="507076" y="86239"/>
                  <a:pt x="507076" y="0"/>
                </a:cubicBezTo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67808" y="2136371"/>
            <a:ext cx="1080120" cy="38404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28048" y="1988840"/>
            <a:ext cx="0" cy="41462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447928" y="2204864"/>
            <a:ext cx="0" cy="37719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88640"/>
            <a:ext cx="2232248" cy="138048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9698831" y="178594"/>
            <a:ext cx="1843088" cy="1433512"/>
          </a:xfrm>
          <a:custGeom>
            <a:avLst/>
            <a:gdLst>
              <a:gd name="connsiteX0" fmla="*/ 904875 w 1843088"/>
              <a:gd name="connsiteY0" fmla="*/ 695325 h 1433512"/>
              <a:gd name="connsiteX1" fmla="*/ 909638 w 1843088"/>
              <a:gd name="connsiteY1" fmla="*/ 2381 h 1433512"/>
              <a:gd name="connsiteX2" fmla="*/ 11907 w 1843088"/>
              <a:gd name="connsiteY2" fmla="*/ 0 h 1433512"/>
              <a:gd name="connsiteX3" fmla="*/ 0 w 1843088"/>
              <a:gd name="connsiteY3" fmla="*/ 1433512 h 1433512"/>
              <a:gd name="connsiteX4" fmla="*/ 1843088 w 1843088"/>
              <a:gd name="connsiteY4" fmla="*/ 1433512 h 1433512"/>
              <a:gd name="connsiteX5" fmla="*/ 1843088 w 1843088"/>
              <a:gd name="connsiteY5" fmla="*/ 385762 h 1433512"/>
              <a:gd name="connsiteX6" fmla="*/ 1621632 w 1843088"/>
              <a:gd name="connsiteY6" fmla="*/ 385762 h 1433512"/>
              <a:gd name="connsiteX7" fmla="*/ 1621632 w 1843088"/>
              <a:gd name="connsiteY7" fmla="*/ 709612 h 1433512"/>
              <a:gd name="connsiteX8" fmla="*/ 904875 w 1843088"/>
              <a:gd name="connsiteY8" fmla="*/ 695325 h 143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3088" h="1433512">
                <a:moveTo>
                  <a:pt x="904875" y="695325"/>
                </a:moveTo>
                <a:cubicBezTo>
                  <a:pt x="906463" y="464344"/>
                  <a:pt x="908050" y="233362"/>
                  <a:pt x="909638" y="2381"/>
                </a:cubicBezTo>
                <a:lnTo>
                  <a:pt x="11907" y="0"/>
                </a:lnTo>
                <a:lnTo>
                  <a:pt x="0" y="1433512"/>
                </a:lnTo>
                <a:lnTo>
                  <a:pt x="1843088" y="1433512"/>
                </a:lnTo>
                <a:lnTo>
                  <a:pt x="1843088" y="385762"/>
                </a:lnTo>
                <a:lnTo>
                  <a:pt x="1621632" y="385762"/>
                </a:lnTo>
                <a:lnTo>
                  <a:pt x="1621632" y="709612"/>
                </a:lnTo>
                <a:lnTo>
                  <a:pt x="904875" y="69532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1958</Words>
  <Application>Microsoft Office PowerPoint</Application>
  <PresentationFormat>Custom</PresentationFormat>
  <Paragraphs>463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DESY_PowerPoint_16x9_en</vt:lpstr>
      <vt:lpstr>CW studies at DESY’s cryomodule test bench. </vt:lpstr>
      <vt:lpstr>CW studies at CMTB</vt:lpstr>
      <vt:lpstr>CW studies at DESY</vt:lpstr>
      <vt:lpstr>OUTLINE</vt:lpstr>
      <vt:lpstr>Microphonics measurements</vt:lpstr>
      <vt:lpstr>Measuring cavity mechanical modes</vt:lpstr>
      <vt:lpstr>Measuring cavity mechanical modes</vt:lpstr>
      <vt:lpstr>Measuring microphonics – with RF</vt:lpstr>
      <vt:lpstr>Measuring microphonics – without RF</vt:lpstr>
      <vt:lpstr>Measuring microphonics – with RF</vt:lpstr>
      <vt:lpstr>Microphonics suppression</vt:lpstr>
      <vt:lpstr>ANC: power consumption</vt:lpstr>
      <vt:lpstr>ANC: parameter optimization</vt:lpstr>
      <vt:lpstr>Microphonics and LFD</vt:lpstr>
      <vt:lpstr>Microphonics and LFD</vt:lpstr>
      <vt:lpstr>Microphonics and LFD</vt:lpstr>
      <vt:lpstr>Microphonics and LFD</vt:lpstr>
      <vt:lpstr>Cavity tuning</vt:lpstr>
      <vt:lpstr>Summary</vt:lpstr>
      <vt:lpstr>Summary</vt:lpstr>
      <vt:lpstr>PowerPoint Presentation</vt:lpstr>
      <vt:lpstr>BACK UP SLIDES</vt:lpstr>
      <vt:lpstr>MOTIVATION FOR CW OPERATION </vt:lpstr>
      <vt:lpstr>OPERATING THE XFEL IN CW</vt:lpstr>
      <vt:lpstr>Coupler modifications</vt:lpstr>
      <vt:lpstr>Control of acceleration field and cavity resonance</vt:lpstr>
      <vt:lpstr>Results: RF Stability example</vt:lpstr>
      <vt:lpstr>Heat load measurements</vt:lpstr>
      <vt:lpstr>LFD and static drops</vt:lpstr>
      <vt:lpstr>Cavity mechanical modes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branlard</dc:creator>
  <cp:lastModifiedBy>Branlard, Julien</cp:lastModifiedBy>
  <cp:revision>90</cp:revision>
  <dcterms:created xsi:type="dcterms:W3CDTF">2018-09-26T13:13:53Z</dcterms:created>
  <dcterms:modified xsi:type="dcterms:W3CDTF">2018-10-24T07:01:44Z</dcterms:modified>
</cp:coreProperties>
</file>