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66" r:id="rId3"/>
    <p:sldId id="301" r:id="rId4"/>
    <p:sldId id="300" r:id="rId5"/>
    <p:sldId id="302" r:id="rId6"/>
    <p:sldId id="295" r:id="rId7"/>
    <p:sldId id="304" r:id="rId8"/>
    <p:sldId id="299" r:id="rId9"/>
    <p:sldId id="309" r:id="rId10"/>
    <p:sldId id="297" r:id="rId11"/>
    <p:sldId id="311" r:id="rId12"/>
    <p:sldId id="305" r:id="rId13"/>
    <p:sldId id="306" r:id="rId14"/>
    <p:sldId id="310" r:id="rId15"/>
    <p:sldId id="307" r:id="rId16"/>
    <p:sldId id="312" r:id="rId17"/>
    <p:sldId id="293" r:id="rId18"/>
    <p:sldId id="269"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verino, Freddy F" initials="SFF" lastIdx="1" clrIdx="0">
    <p:extLst>
      <p:ext uri="{19B8F6BF-5375-455C-9EA6-DF929625EA0E}">
        <p15:presenceInfo xmlns:p15="http://schemas.microsoft.com/office/powerpoint/2012/main" userId="S-1-5-21-1161782291-1150951755-378935785-20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713" autoAdjust="0"/>
  </p:normalViewPr>
  <p:slideViewPr>
    <p:cSldViewPr snapToGrid="0" snapToObjects="1">
      <p:cViewPr varScale="1">
        <p:scale>
          <a:sx n="126" d="100"/>
          <a:sy n="126" d="100"/>
        </p:scale>
        <p:origin x="1188"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796CD0D-3A0A-4200-83A9-0BBFDCF57FDE}" type="datetimeFigureOut">
              <a:rPr lang="en-US" smtClean="0"/>
              <a:t>10/24/2018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236158-872E-4109-9001-D95886F5CCA9}" type="slidenum">
              <a:rPr lang="en-US" smtClean="0"/>
              <a:t>‹#›</a:t>
            </a:fld>
            <a:endParaRPr lang="en-US"/>
          </a:p>
        </p:txBody>
      </p:sp>
    </p:spTree>
    <p:extLst>
      <p:ext uri="{BB962C8B-B14F-4D97-AF65-F5344CB8AC3E}">
        <p14:creationId xmlns:p14="http://schemas.microsoft.com/office/powerpoint/2010/main" val="598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36158-872E-4109-9001-D95886F5CCA9}" type="slidenum">
              <a:rPr lang="en-US" smtClean="0"/>
              <a:t>2</a:t>
            </a:fld>
            <a:endParaRPr lang="en-US"/>
          </a:p>
        </p:txBody>
      </p:sp>
    </p:spTree>
    <p:extLst>
      <p:ext uri="{BB962C8B-B14F-4D97-AF65-F5344CB8AC3E}">
        <p14:creationId xmlns:p14="http://schemas.microsoft.com/office/powerpoint/2010/main" val="135579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236158-872E-4109-9001-D95886F5CCA9}" type="slidenum">
              <a:rPr lang="en-US" smtClean="0"/>
              <a:t>18</a:t>
            </a:fld>
            <a:endParaRPr lang="en-US"/>
          </a:p>
        </p:txBody>
      </p:sp>
    </p:spTree>
    <p:extLst>
      <p:ext uri="{BB962C8B-B14F-4D97-AF65-F5344CB8AC3E}">
        <p14:creationId xmlns:p14="http://schemas.microsoft.com/office/powerpoint/2010/main" val="1355793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3.jp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 y="530411"/>
            <a:ext cx="9799320" cy="2387600"/>
          </a:xfrm>
        </p:spPr>
        <p:txBody>
          <a:bodyPr>
            <a:normAutofit/>
          </a:bodyPr>
          <a:lstStyle/>
          <a:p>
            <a:pPr algn="ctr"/>
            <a:r>
              <a:rPr lang="en-US" sz="3600" dirty="0"/>
              <a:t>Microphonic Characterization and Active Piezo Compensation of a 56 MHz Beam Driven SRF Cavity at RHIC</a:t>
            </a:r>
          </a:p>
        </p:txBody>
      </p:sp>
      <p:sp>
        <p:nvSpPr>
          <p:cNvPr id="3" name="Subtitle 2"/>
          <p:cNvSpPr>
            <a:spLocks noGrp="1"/>
          </p:cNvSpPr>
          <p:nvPr>
            <p:ph type="subTitle" idx="1"/>
          </p:nvPr>
        </p:nvSpPr>
        <p:spPr>
          <a:xfrm>
            <a:off x="3171458" y="3033507"/>
            <a:ext cx="2612894" cy="1001581"/>
          </a:xfrm>
        </p:spPr>
        <p:txBody>
          <a:bodyPr>
            <a:normAutofit/>
          </a:bodyPr>
          <a:lstStyle/>
          <a:p>
            <a:r>
              <a:rPr lang="en-US" dirty="0"/>
              <a:t>Freddy Severino</a:t>
            </a:r>
          </a:p>
          <a:p>
            <a:r>
              <a:rPr lang="en-US" dirty="0"/>
              <a:t>October 25, 2018</a:t>
            </a:r>
          </a:p>
        </p:txBody>
      </p:sp>
      <p:pic>
        <p:nvPicPr>
          <p:cNvPr id="4" name="Picture 3">
            <a:extLst>
              <a:ext uri="{FF2B5EF4-FFF2-40B4-BE49-F238E27FC236}">
                <a16:creationId xmlns:a16="http://schemas.microsoft.com/office/drawing/2014/main" id="{7357CA13-6479-439B-BEDB-E5DB514B6D5F}"/>
              </a:ext>
            </a:extLst>
          </p:cNvPr>
          <p:cNvPicPr>
            <a:picLocks noChangeAspect="1"/>
          </p:cNvPicPr>
          <p:nvPr/>
        </p:nvPicPr>
        <p:blipFill>
          <a:blip r:embed="rId2"/>
          <a:stretch>
            <a:fillRect/>
          </a:stretch>
        </p:blipFill>
        <p:spPr>
          <a:xfrm>
            <a:off x="0" y="5217651"/>
            <a:ext cx="5624052" cy="1640349"/>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61-77A7-40E7-BC35-589818B7E85B}"/>
              </a:ext>
            </a:extLst>
          </p:cNvPr>
          <p:cNvSpPr>
            <a:spLocks noGrp="1"/>
          </p:cNvSpPr>
          <p:nvPr>
            <p:ph type="title"/>
          </p:nvPr>
        </p:nvSpPr>
        <p:spPr>
          <a:xfrm>
            <a:off x="357809" y="102359"/>
            <a:ext cx="8328991" cy="696036"/>
          </a:xfrm>
        </p:spPr>
        <p:txBody>
          <a:bodyPr/>
          <a:lstStyle/>
          <a:p>
            <a:pPr algn="ctr"/>
            <a:r>
              <a:rPr lang="en-US" dirty="0">
                <a:latin typeface="Tw Cen MT (Body)"/>
              </a:rPr>
              <a:t>Operational Parameters Achieved</a:t>
            </a:r>
          </a:p>
        </p:txBody>
      </p:sp>
      <p:pic>
        <p:nvPicPr>
          <p:cNvPr id="7" name="Content Placeholder 6">
            <a:extLst>
              <a:ext uri="{FF2B5EF4-FFF2-40B4-BE49-F238E27FC236}">
                <a16:creationId xmlns:a16="http://schemas.microsoft.com/office/drawing/2014/main" id="{7DA9D0E4-1D84-4B7E-AEDA-C90D3180C16D}"/>
              </a:ext>
            </a:extLst>
          </p:cNvPr>
          <p:cNvPicPr>
            <a:picLocks noGrp="1" noChangeAspect="1"/>
          </p:cNvPicPr>
          <p:nvPr>
            <p:ph idx="1"/>
          </p:nvPr>
        </p:nvPicPr>
        <p:blipFill rotWithShape="1">
          <a:blip r:embed="rId2"/>
          <a:srcRect l="137" t="-241" r="-360" b="7787"/>
          <a:stretch/>
        </p:blipFill>
        <p:spPr>
          <a:xfrm>
            <a:off x="70884" y="822255"/>
            <a:ext cx="5649432" cy="5330455"/>
          </a:xfrm>
        </p:spPr>
      </p:pic>
      <p:sp>
        <p:nvSpPr>
          <p:cNvPr id="3" name="TextBox 2">
            <a:extLst>
              <a:ext uri="{FF2B5EF4-FFF2-40B4-BE49-F238E27FC236}">
                <a16:creationId xmlns:a16="http://schemas.microsoft.com/office/drawing/2014/main" id="{C2C226E1-F08E-49CC-96E9-446210F8447A}"/>
              </a:ext>
            </a:extLst>
          </p:cNvPr>
          <p:cNvSpPr txBox="1"/>
          <p:nvPr/>
        </p:nvSpPr>
        <p:spPr>
          <a:xfrm>
            <a:off x="5309191" y="1381449"/>
            <a:ext cx="3664211" cy="3785652"/>
          </a:xfrm>
          <a:prstGeom prst="rect">
            <a:avLst/>
          </a:prstGeom>
          <a:noFill/>
        </p:spPr>
        <p:txBody>
          <a:bodyPr wrap="square" rtlCol="0">
            <a:spAutoFit/>
          </a:bodyPr>
          <a:lstStyle/>
          <a:p>
            <a:pPr marL="685800" lvl="2" indent="-342900">
              <a:buSzPct val="110000"/>
              <a:buFont typeface="Wingdings" charset="0"/>
              <a:buChar char="§"/>
            </a:pPr>
            <a:r>
              <a:rPr lang="en-US" sz="1600" dirty="0">
                <a:latin typeface="Tw Cen MT (Body)"/>
              </a:rPr>
              <a:t>1MV operational with beam.</a:t>
            </a:r>
          </a:p>
          <a:p>
            <a:pPr marL="685800" lvl="2" indent="-342900">
              <a:buSzPct val="110000"/>
              <a:buFont typeface="Wingdings" charset="0"/>
              <a:buChar char="§"/>
            </a:pPr>
            <a:endParaRPr lang="en-US" sz="1600" dirty="0">
              <a:latin typeface="Tw Cen MT (Body)"/>
            </a:endParaRPr>
          </a:p>
          <a:p>
            <a:pPr marL="685800" lvl="2" indent="-342900">
              <a:buSzPct val="110000"/>
              <a:buFont typeface="Wingdings" charset="0"/>
              <a:buChar char="§"/>
            </a:pPr>
            <a:r>
              <a:rPr lang="en-US" sz="1600" dirty="0">
                <a:latin typeface="Tw Cen MT (Body)"/>
              </a:rPr>
              <a:t>Exposed weaknesses in the cavity and RF</a:t>
            </a:r>
          </a:p>
          <a:p>
            <a:pPr marL="1028700" lvl="3" indent="-342900">
              <a:buSzPct val="110000"/>
              <a:buFont typeface="Wingdings" charset="0"/>
              <a:buChar char="§"/>
            </a:pPr>
            <a:r>
              <a:rPr lang="en-US" sz="1600" dirty="0">
                <a:latin typeface="Tw Cen MT (Body)"/>
              </a:rPr>
              <a:t>Found 45 (</a:t>
            </a:r>
            <a:r>
              <a:rPr lang="en-US" sz="1600" dirty="0" err="1">
                <a:latin typeface="Tw Cen MT (Body)"/>
              </a:rPr>
              <a:t>deg</a:t>
            </a:r>
            <a:r>
              <a:rPr lang="en-US" sz="1600" dirty="0">
                <a:latin typeface="Tw Cen MT (Body)"/>
              </a:rPr>
              <a:t>) phase drift in the RF forward path (high power circulator due to water temperature and amplifier non linearities).</a:t>
            </a:r>
          </a:p>
          <a:p>
            <a:pPr marL="1028700" lvl="3" indent="-342900">
              <a:buSzPct val="110000"/>
              <a:buFont typeface="Wingdings" charset="0"/>
              <a:buChar char="§"/>
            </a:pPr>
            <a:r>
              <a:rPr lang="en-US" sz="1600" dirty="0">
                <a:latin typeface="Tw Cen MT (Body)"/>
              </a:rPr>
              <a:t>Limited CW power handling in the FPC.</a:t>
            </a:r>
          </a:p>
          <a:p>
            <a:pPr marL="1028700" lvl="3" indent="-342900">
              <a:buSzPct val="110000"/>
              <a:buFont typeface="Wingdings" charset="0"/>
              <a:buChar char="§"/>
            </a:pPr>
            <a:endParaRPr lang="en-US" sz="1600" dirty="0">
              <a:latin typeface="Tw Cen MT (Body)"/>
            </a:endParaRPr>
          </a:p>
          <a:p>
            <a:pPr marL="685800" lvl="2" indent="-342900">
              <a:buSzPct val="110000"/>
              <a:buFont typeface="Wingdings" charset="0"/>
              <a:buChar char="§"/>
            </a:pPr>
            <a:r>
              <a:rPr lang="en-US" sz="1600" dirty="0">
                <a:latin typeface="Tw Cen MT (Body)"/>
              </a:rPr>
              <a:t>Provided validation of the LLRF feedback loops used to stabilize the cavity.</a:t>
            </a:r>
            <a:endParaRPr lang="en-US" dirty="0"/>
          </a:p>
        </p:txBody>
      </p:sp>
    </p:spTree>
    <p:extLst>
      <p:ext uri="{BB962C8B-B14F-4D97-AF65-F5344CB8AC3E}">
        <p14:creationId xmlns:p14="http://schemas.microsoft.com/office/powerpoint/2010/main" val="138185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0E9D-CD44-4CB5-A636-EBD3A8E6C401}"/>
              </a:ext>
            </a:extLst>
          </p:cNvPr>
          <p:cNvSpPr>
            <a:spLocks noGrp="1"/>
          </p:cNvSpPr>
          <p:nvPr>
            <p:ph type="title"/>
          </p:nvPr>
        </p:nvSpPr>
        <p:spPr>
          <a:xfrm>
            <a:off x="357809" y="365126"/>
            <a:ext cx="8328991" cy="862783"/>
          </a:xfrm>
        </p:spPr>
        <p:txBody>
          <a:bodyPr/>
          <a:lstStyle/>
          <a:p>
            <a:pPr algn="ctr"/>
            <a:r>
              <a:rPr lang="en-US" dirty="0"/>
              <a:t>RF Feedback Improvements </a:t>
            </a:r>
          </a:p>
        </p:txBody>
      </p:sp>
      <p:pic>
        <p:nvPicPr>
          <p:cNvPr id="4" name="Picture 2">
            <a:extLst>
              <a:ext uri="{FF2B5EF4-FFF2-40B4-BE49-F238E27FC236}">
                <a16:creationId xmlns:a16="http://schemas.microsoft.com/office/drawing/2014/main" id="{13A62068-40F1-401D-A22D-3AC9850812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194" y="1256994"/>
            <a:ext cx="8329612" cy="3507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a:extLst>
              <a:ext uri="{FF2B5EF4-FFF2-40B4-BE49-F238E27FC236}">
                <a16:creationId xmlns:a16="http://schemas.microsoft.com/office/drawing/2014/main" id="{85DEDC26-4972-40F4-B112-7EF4AAB0CDB5}"/>
              </a:ext>
            </a:extLst>
          </p:cNvPr>
          <p:cNvSpPr/>
          <p:nvPr/>
        </p:nvSpPr>
        <p:spPr>
          <a:xfrm>
            <a:off x="103252" y="4281696"/>
            <a:ext cx="4163319" cy="400110"/>
          </a:xfrm>
          <a:prstGeom prst="rect">
            <a:avLst/>
          </a:prstGeom>
        </p:spPr>
        <p:txBody>
          <a:bodyPr wrap="none">
            <a:spAutoFit/>
          </a:bodyPr>
          <a:lstStyle/>
          <a:p>
            <a:pPr marL="0" lvl="1" indent="0" algn="ctr">
              <a:buSzPct val="110000"/>
              <a:buNone/>
            </a:pPr>
            <a:r>
              <a:rPr lang="en-US" sz="2000" u="sng" dirty="0"/>
              <a:t>New Low Level Loop Configuration</a:t>
            </a:r>
          </a:p>
        </p:txBody>
      </p:sp>
      <p:sp>
        <p:nvSpPr>
          <p:cNvPr id="6" name="TextBox 5">
            <a:extLst>
              <a:ext uri="{FF2B5EF4-FFF2-40B4-BE49-F238E27FC236}">
                <a16:creationId xmlns:a16="http://schemas.microsoft.com/office/drawing/2014/main" id="{8C2792EA-1CE6-46F7-8CCA-4ACEA2E4FE48}"/>
              </a:ext>
            </a:extLst>
          </p:cNvPr>
          <p:cNvSpPr txBox="1"/>
          <p:nvPr/>
        </p:nvSpPr>
        <p:spPr>
          <a:xfrm>
            <a:off x="-65732" y="4957244"/>
            <a:ext cx="8802538" cy="1107996"/>
          </a:xfrm>
          <a:prstGeom prst="rect">
            <a:avLst/>
          </a:prstGeom>
          <a:noFill/>
        </p:spPr>
        <p:txBody>
          <a:bodyPr wrap="none" rtlCol="0">
            <a:spAutoFit/>
          </a:bodyPr>
          <a:lstStyle/>
          <a:p>
            <a:pPr marL="342900" lvl="1" indent="-342900">
              <a:buSzPct val="110000"/>
              <a:buFont typeface="Wingdings" charset="0"/>
              <a:buChar char="§"/>
            </a:pPr>
            <a:r>
              <a:rPr lang="en-US" dirty="0">
                <a:latin typeface="Tw Cen MT (Body)"/>
              </a:rPr>
              <a:t>Drive chain feedback was implemented around the amplifier and circulator in firmware.</a:t>
            </a:r>
          </a:p>
          <a:p>
            <a:pPr marL="342900" lvl="1" indent="-342900">
              <a:buSzPct val="110000"/>
              <a:buFont typeface="Wingdings" charset="0"/>
              <a:buChar char="§"/>
            </a:pPr>
            <a:r>
              <a:rPr lang="en-US" dirty="0">
                <a:latin typeface="Tw Cen MT (Body)"/>
              </a:rPr>
              <a:t>Replaced I&amp;Q AC coupled feedback around cavity with AC coupled magnitude feedback.</a:t>
            </a:r>
          </a:p>
          <a:p>
            <a:pPr marL="342900" lvl="1" indent="-342900">
              <a:buSzPct val="110000"/>
              <a:buFont typeface="Wingdings" charset="0"/>
              <a:buChar char="§"/>
            </a:pPr>
            <a:r>
              <a:rPr lang="en-US" dirty="0">
                <a:latin typeface="Tw Cen MT (Body)"/>
              </a:rPr>
              <a:t>Combined improvement should reduce required RF drive by a factor of 2.</a:t>
            </a:r>
          </a:p>
          <a:p>
            <a:pPr marL="342900" lvl="1" indent="-342900">
              <a:buSzPct val="110000"/>
              <a:buFont typeface="Wingdings" charset="0"/>
              <a:buChar char="§"/>
            </a:pPr>
            <a:endParaRPr lang="en-US" sz="1200" dirty="0"/>
          </a:p>
        </p:txBody>
      </p:sp>
    </p:spTree>
    <p:extLst>
      <p:ext uri="{BB962C8B-B14F-4D97-AF65-F5344CB8AC3E}">
        <p14:creationId xmlns:p14="http://schemas.microsoft.com/office/powerpoint/2010/main" val="155583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3912-B768-4750-A511-13C3A6E21BDD}"/>
              </a:ext>
            </a:extLst>
          </p:cNvPr>
          <p:cNvSpPr>
            <a:spLocks noGrp="1"/>
          </p:cNvSpPr>
          <p:nvPr>
            <p:ph type="title"/>
          </p:nvPr>
        </p:nvSpPr>
        <p:spPr>
          <a:xfrm>
            <a:off x="357809" y="180881"/>
            <a:ext cx="8328991" cy="738117"/>
          </a:xfrm>
        </p:spPr>
        <p:txBody>
          <a:bodyPr/>
          <a:lstStyle/>
          <a:p>
            <a:pPr algn="ctr"/>
            <a:r>
              <a:rPr lang="en-US" dirty="0">
                <a:latin typeface="Tw Cen MT (Body)"/>
              </a:rPr>
              <a:t>Identifying Sources of Microphonic</a:t>
            </a:r>
            <a:endParaRPr lang="en-US" dirty="0"/>
          </a:p>
        </p:txBody>
      </p:sp>
      <p:pic>
        <p:nvPicPr>
          <p:cNvPr id="5" name="Content Placeholder 4">
            <a:extLst>
              <a:ext uri="{FF2B5EF4-FFF2-40B4-BE49-F238E27FC236}">
                <a16:creationId xmlns:a16="http://schemas.microsoft.com/office/drawing/2014/main" id="{397E4198-70F6-4FD8-9E5C-102DAED58B0C}"/>
              </a:ext>
            </a:extLst>
          </p:cNvPr>
          <p:cNvPicPr>
            <a:picLocks noGrp="1" noChangeAspect="1"/>
          </p:cNvPicPr>
          <p:nvPr>
            <p:ph idx="1"/>
          </p:nvPr>
        </p:nvPicPr>
        <p:blipFill>
          <a:blip r:embed="rId2"/>
          <a:stretch>
            <a:fillRect/>
          </a:stretch>
        </p:blipFill>
        <p:spPr>
          <a:xfrm>
            <a:off x="3395332" y="4802833"/>
            <a:ext cx="2913796" cy="2047656"/>
          </a:xfrm>
        </p:spPr>
      </p:pic>
      <p:pic>
        <p:nvPicPr>
          <p:cNvPr id="7" name="Picture 6">
            <a:extLst>
              <a:ext uri="{FF2B5EF4-FFF2-40B4-BE49-F238E27FC236}">
                <a16:creationId xmlns:a16="http://schemas.microsoft.com/office/drawing/2014/main" id="{ADEA27CF-A23C-4496-8D90-3061AF8E1523}"/>
              </a:ext>
            </a:extLst>
          </p:cNvPr>
          <p:cNvPicPr>
            <a:picLocks noChangeAspect="1"/>
          </p:cNvPicPr>
          <p:nvPr/>
        </p:nvPicPr>
        <p:blipFill>
          <a:blip r:embed="rId3"/>
          <a:stretch>
            <a:fillRect/>
          </a:stretch>
        </p:blipFill>
        <p:spPr>
          <a:xfrm>
            <a:off x="199373" y="1017901"/>
            <a:ext cx="4067827" cy="3632072"/>
          </a:xfrm>
          <a:prstGeom prst="rect">
            <a:avLst/>
          </a:prstGeom>
        </p:spPr>
      </p:pic>
      <p:pic>
        <p:nvPicPr>
          <p:cNvPr id="9" name="Picture 8">
            <a:extLst>
              <a:ext uri="{FF2B5EF4-FFF2-40B4-BE49-F238E27FC236}">
                <a16:creationId xmlns:a16="http://schemas.microsoft.com/office/drawing/2014/main" id="{81A2ECC8-5BAB-4E38-9B20-C2A92D75C25A}"/>
              </a:ext>
            </a:extLst>
          </p:cNvPr>
          <p:cNvPicPr>
            <a:picLocks noChangeAspect="1"/>
          </p:cNvPicPr>
          <p:nvPr/>
        </p:nvPicPr>
        <p:blipFill>
          <a:blip r:embed="rId4"/>
          <a:stretch>
            <a:fillRect/>
          </a:stretch>
        </p:blipFill>
        <p:spPr>
          <a:xfrm>
            <a:off x="4111256" y="918998"/>
            <a:ext cx="4947683" cy="3784931"/>
          </a:xfrm>
          <a:prstGeom prst="rect">
            <a:avLst/>
          </a:prstGeom>
        </p:spPr>
      </p:pic>
    </p:spTree>
    <p:extLst>
      <p:ext uri="{BB962C8B-B14F-4D97-AF65-F5344CB8AC3E}">
        <p14:creationId xmlns:p14="http://schemas.microsoft.com/office/powerpoint/2010/main" val="368093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C478-6202-4857-BADB-F2C187019528}"/>
              </a:ext>
            </a:extLst>
          </p:cNvPr>
          <p:cNvSpPr>
            <a:spLocks noGrp="1"/>
          </p:cNvSpPr>
          <p:nvPr>
            <p:ph type="title"/>
          </p:nvPr>
        </p:nvSpPr>
        <p:spPr>
          <a:xfrm>
            <a:off x="357809" y="14323"/>
            <a:ext cx="8328991" cy="1132090"/>
          </a:xfrm>
        </p:spPr>
        <p:txBody>
          <a:bodyPr>
            <a:normAutofit fontScale="90000"/>
          </a:bodyPr>
          <a:lstStyle/>
          <a:p>
            <a:pPr algn="ctr"/>
            <a:r>
              <a:rPr lang="en-US" dirty="0">
                <a:latin typeface="Tw Cen MT (Body)"/>
              </a:rPr>
              <a:t>Tuning System Transfer Function Characterization</a:t>
            </a:r>
            <a:endParaRPr lang="en-US" dirty="0"/>
          </a:p>
        </p:txBody>
      </p:sp>
      <p:pic>
        <p:nvPicPr>
          <p:cNvPr id="5" name="Content Placeholder 4">
            <a:extLst>
              <a:ext uri="{FF2B5EF4-FFF2-40B4-BE49-F238E27FC236}">
                <a16:creationId xmlns:a16="http://schemas.microsoft.com/office/drawing/2014/main" id="{D3282D60-662A-4091-965B-D7A6D729F135}"/>
              </a:ext>
            </a:extLst>
          </p:cNvPr>
          <p:cNvPicPr>
            <a:picLocks noGrp="1" noChangeAspect="1"/>
          </p:cNvPicPr>
          <p:nvPr>
            <p:ph idx="1"/>
          </p:nvPr>
        </p:nvPicPr>
        <p:blipFill>
          <a:blip r:embed="rId2"/>
          <a:stretch>
            <a:fillRect/>
          </a:stretch>
        </p:blipFill>
        <p:spPr>
          <a:xfrm>
            <a:off x="0" y="2129049"/>
            <a:ext cx="6188026" cy="4714628"/>
          </a:xfrm>
        </p:spPr>
      </p:pic>
      <p:sp>
        <p:nvSpPr>
          <p:cNvPr id="7" name="TextBox 6">
            <a:extLst>
              <a:ext uri="{FF2B5EF4-FFF2-40B4-BE49-F238E27FC236}">
                <a16:creationId xmlns:a16="http://schemas.microsoft.com/office/drawing/2014/main" id="{F47690E0-3B4B-44B8-A970-1F86385125C6}"/>
              </a:ext>
            </a:extLst>
          </p:cNvPr>
          <p:cNvSpPr txBox="1"/>
          <p:nvPr/>
        </p:nvSpPr>
        <p:spPr>
          <a:xfrm>
            <a:off x="5789073" y="2380877"/>
            <a:ext cx="3295933" cy="3293209"/>
          </a:xfrm>
          <a:prstGeom prst="rect">
            <a:avLst/>
          </a:prstGeom>
          <a:noFill/>
        </p:spPr>
        <p:txBody>
          <a:bodyPr wrap="square" rtlCol="0">
            <a:spAutoFit/>
          </a:bodyPr>
          <a:lstStyle/>
          <a:p>
            <a:pPr marL="685800" lvl="2" indent="-342900">
              <a:buSzPct val="110000"/>
              <a:buFont typeface="Wingdings" charset="0"/>
              <a:buChar char="§"/>
            </a:pPr>
            <a:r>
              <a:rPr lang="en-GB" sz="1600" dirty="0">
                <a:latin typeface="Tw Cen MT (Body)"/>
              </a:rPr>
              <a:t>The DSP system simultaneously records cavity frequency data generated by the PLL and the corresponding piezo stimuli.</a:t>
            </a:r>
          </a:p>
          <a:p>
            <a:pPr marL="685800" lvl="2" indent="-342900">
              <a:buSzPct val="110000"/>
              <a:buFont typeface="Wingdings" charset="0"/>
              <a:buChar char="§"/>
            </a:pPr>
            <a:endParaRPr lang="en-GB" sz="1600" dirty="0">
              <a:latin typeface="Tw Cen MT (Body)"/>
            </a:endParaRPr>
          </a:p>
          <a:p>
            <a:pPr marL="685800" lvl="2" indent="-342900">
              <a:buSzPct val="110000"/>
              <a:buFont typeface="Wingdings" charset="0"/>
              <a:buChar char="§"/>
            </a:pPr>
            <a:r>
              <a:rPr lang="en-GB" sz="1600" dirty="0">
                <a:latin typeface="Tw Cen MT (Body)"/>
              </a:rPr>
              <a:t>The best transfer function was obtain by applying a sinusoidal signal at discrete frequency steps shifting frequency after a 3 s of delay in steps of 0.1 Hz.</a:t>
            </a:r>
          </a:p>
          <a:p>
            <a:pPr marL="685800" lvl="2" indent="-342900">
              <a:buSzPct val="110000"/>
              <a:buFont typeface="Wingdings" charset="0"/>
              <a:buChar char="§"/>
            </a:pPr>
            <a:r>
              <a:rPr lang="en-GB" sz="1600" dirty="0">
                <a:latin typeface="Tw Cen MT (Body)"/>
              </a:rPr>
              <a:t>How slow is slow enough?</a:t>
            </a:r>
          </a:p>
        </p:txBody>
      </p:sp>
      <p:sp>
        <p:nvSpPr>
          <p:cNvPr id="8" name="TextBox 7">
            <a:extLst>
              <a:ext uri="{FF2B5EF4-FFF2-40B4-BE49-F238E27FC236}">
                <a16:creationId xmlns:a16="http://schemas.microsoft.com/office/drawing/2014/main" id="{0C387127-F250-4E02-815A-DE3D3130FA53}"/>
              </a:ext>
            </a:extLst>
          </p:cNvPr>
          <p:cNvSpPr txBox="1"/>
          <p:nvPr/>
        </p:nvSpPr>
        <p:spPr>
          <a:xfrm>
            <a:off x="109182" y="1074388"/>
            <a:ext cx="9034817" cy="1200329"/>
          </a:xfrm>
          <a:prstGeom prst="rect">
            <a:avLst/>
          </a:prstGeom>
          <a:noFill/>
        </p:spPr>
        <p:txBody>
          <a:bodyPr wrap="square" rtlCol="0">
            <a:spAutoFit/>
          </a:bodyPr>
          <a:lstStyle/>
          <a:p>
            <a:pPr marL="285750" indent="-285750">
              <a:buFont typeface="Wingdings" panose="05000000000000000000" pitchFamily="2" charset="2"/>
              <a:buChar char="§"/>
            </a:pPr>
            <a:r>
              <a:rPr lang="en-GB" dirty="0">
                <a:latin typeface="Tw Cen MT (Body)"/>
              </a:rPr>
              <a:t>Low Level RF controller to measure piezo to cavity tuning transfer function. </a:t>
            </a:r>
          </a:p>
          <a:p>
            <a:pPr marL="285750" indent="-285750">
              <a:buFont typeface="Wingdings" panose="05000000000000000000" pitchFamily="2" charset="2"/>
              <a:buChar char="§"/>
            </a:pPr>
            <a:r>
              <a:rPr lang="en-GB" dirty="0">
                <a:latin typeface="Tw Cen MT (Body)"/>
              </a:rPr>
              <a:t>The process consists of a digital PLL setup with high gain to closely track the cavity resonance frequency by keeping phase error small. This is done while driving the piezo amplifier with some kinds of stimuli.</a:t>
            </a:r>
            <a:endParaRPr lang="en-US" dirty="0">
              <a:latin typeface="Tw Cen MT (Body)"/>
            </a:endParaRPr>
          </a:p>
        </p:txBody>
      </p:sp>
    </p:spTree>
    <p:extLst>
      <p:ext uri="{BB962C8B-B14F-4D97-AF65-F5344CB8AC3E}">
        <p14:creationId xmlns:p14="http://schemas.microsoft.com/office/powerpoint/2010/main" val="387115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C478-6202-4857-BADB-F2C187019528}"/>
              </a:ext>
            </a:extLst>
          </p:cNvPr>
          <p:cNvSpPr>
            <a:spLocks noGrp="1"/>
          </p:cNvSpPr>
          <p:nvPr>
            <p:ph type="title"/>
          </p:nvPr>
        </p:nvSpPr>
        <p:spPr>
          <a:xfrm>
            <a:off x="357809" y="116007"/>
            <a:ext cx="8328991" cy="1140038"/>
          </a:xfrm>
        </p:spPr>
        <p:txBody>
          <a:bodyPr>
            <a:normAutofit fontScale="90000"/>
          </a:bodyPr>
          <a:lstStyle/>
          <a:p>
            <a:pPr algn="ctr"/>
            <a:r>
              <a:rPr lang="en-US" dirty="0">
                <a:latin typeface="Tw Cen MT (Body)"/>
              </a:rPr>
              <a:t>Tuning System Transfer Function Characterization</a:t>
            </a:r>
            <a:endParaRPr lang="en-US" dirty="0"/>
          </a:p>
        </p:txBody>
      </p:sp>
      <p:pic>
        <p:nvPicPr>
          <p:cNvPr id="4" name="Content Placeholder 3">
            <a:extLst>
              <a:ext uri="{FF2B5EF4-FFF2-40B4-BE49-F238E27FC236}">
                <a16:creationId xmlns:a16="http://schemas.microsoft.com/office/drawing/2014/main" id="{6AE3FE8F-73D3-4D9A-867C-914F05DF61F0}"/>
              </a:ext>
            </a:extLst>
          </p:cNvPr>
          <p:cNvPicPr>
            <a:picLocks noGrp="1" noChangeAspect="1"/>
          </p:cNvPicPr>
          <p:nvPr>
            <p:ph idx="1"/>
          </p:nvPr>
        </p:nvPicPr>
        <p:blipFill>
          <a:blip r:embed="rId2"/>
          <a:stretch>
            <a:fillRect/>
          </a:stretch>
        </p:blipFill>
        <p:spPr>
          <a:xfrm>
            <a:off x="0" y="1095271"/>
            <a:ext cx="9143999" cy="4059533"/>
          </a:xfrm>
          <a:prstGeom prst="rect">
            <a:avLst/>
          </a:prstGeom>
        </p:spPr>
      </p:pic>
      <p:sp>
        <p:nvSpPr>
          <p:cNvPr id="5" name="TextBox 4">
            <a:extLst>
              <a:ext uri="{FF2B5EF4-FFF2-40B4-BE49-F238E27FC236}">
                <a16:creationId xmlns:a16="http://schemas.microsoft.com/office/drawing/2014/main" id="{C2246A49-7EA9-42DB-B098-D451432F6BB9}"/>
              </a:ext>
            </a:extLst>
          </p:cNvPr>
          <p:cNvSpPr txBox="1"/>
          <p:nvPr/>
        </p:nvSpPr>
        <p:spPr>
          <a:xfrm>
            <a:off x="348306" y="5185978"/>
            <a:ext cx="6150979" cy="923330"/>
          </a:xfrm>
          <a:prstGeom prst="rect">
            <a:avLst/>
          </a:prstGeom>
          <a:noFill/>
        </p:spPr>
        <p:txBody>
          <a:bodyPr wrap="none" rtlCol="0">
            <a:spAutoFit/>
          </a:bodyPr>
          <a:lstStyle/>
          <a:p>
            <a:pPr marL="685800" lvl="2" indent="-342900">
              <a:buSzPct val="110000"/>
              <a:buFont typeface="Wingdings" charset="0"/>
              <a:buChar char="§"/>
            </a:pPr>
            <a:r>
              <a:rPr lang="en-GB" dirty="0">
                <a:latin typeface="Tw Cen MT (Body)"/>
              </a:rPr>
              <a:t>A slow sweep type stimuli works well enough.</a:t>
            </a:r>
          </a:p>
          <a:p>
            <a:pPr marL="685800" lvl="2" indent="-342900">
              <a:buSzPct val="110000"/>
              <a:buFont typeface="Wingdings" charset="0"/>
              <a:buChar char="§"/>
            </a:pPr>
            <a:r>
              <a:rPr lang="en-GB" dirty="0">
                <a:latin typeface="Tw Cen MT (Body)"/>
              </a:rPr>
              <a:t>Here we used (120 sec long sweep  from 1Hz to 300 Hz.</a:t>
            </a:r>
          </a:p>
          <a:p>
            <a:pPr marL="685800" lvl="2" indent="-342900">
              <a:buSzPct val="110000"/>
              <a:buFont typeface="Wingdings" charset="0"/>
              <a:buChar char="§"/>
            </a:pPr>
            <a:r>
              <a:rPr lang="en-GB" dirty="0">
                <a:latin typeface="Tw Cen MT (Body)"/>
              </a:rPr>
              <a:t>Used </a:t>
            </a:r>
            <a:r>
              <a:rPr lang="en-GB" dirty="0" err="1">
                <a:latin typeface="Tw Cen MT (Body)"/>
              </a:rPr>
              <a:t>matlab</a:t>
            </a:r>
            <a:r>
              <a:rPr lang="en-GB" dirty="0">
                <a:latin typeface="Tw Cen MT (Body)"/>
              </a:rPr>
              <a:t> to compute transfer function.</a:t>
            </a:r>
          </a:p>
        </p:txBody>
      </p:sp>
    </p:spTree>
    <p:extLst>
      <p:ext uri="{BB962C8B-B14F-4D97-AF65-F5344CB8AC3E}">
        <p14:creationId xmlns:p14="http://schemas.microsoft.com/office/powerpoint/2010/main" val="198895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ACE1-B012-4818-BB9A-3243561DE0A1}"/>
              </a:ext>
            </a:extLst>
          </p:cNvPr>
          <p:cNvSpPr>
            <a:spLocks noGrp="1"/>
          </p:cNvSpPr>
          <p:nvPr>
            <p:ph type="title"/>
          </p:nvPr>
        </p:nvSpPr>
        <p:spPr>
          <a:xfrm>
            <a:off x="357809" y="30756"/>
            <a:ext cx="8328991" cy="1074713"/>
          </a:xfrm>
        </p:spPr>
        <p:txBody>
          <a:bodyPr>
            <a:normAutofit fontScale="90000"/>
          </a:bodyPr>
          <a:lstStyle/>
          <a:p>
            <a:pPr algn="ctr"/>
            <a:r>
              <a:rPr lang="en-US" dirty="0">
                <a:latin typeface="Tw Cen MT (Body)"/>
              </a:rPr>
              <a:t>Piezo to Compensate Microphonic Detuning</a:t>
            </a:r>
            <a:endParaRPr lang="en-US" dirty="0"/>
          </a:p>
        </p:txBody>
      </p:sp>
      <p:sp>
        <p:nvSpPr>
          <p:cNvPr id="9" name="TextBox 8">
            <a:extLst>
              <a:ext uri="{FF2B5EF4-FFF2-40B4-BE49-F238E27FC236}">
                <a16:creationId xmlns:a16="http://schemas.microsoft.com/office/drawing/2014/main" id="{12C313A8-3B4B-4470-B770-4905AEF2DF2E}"/>
              </a:ext>
            </a:extLst>
          </p:cNvPr>
          <p:cNvSpPr txBox="1"/>
          <p:nvPr/>
        </p:nvSpPr>
        <p:spPr>
          <a:xfrm>
            <a:off x="68238" y="5108613"/>
            <a:ext cx="8502554" cy="923330"/>
          </a:xfrm>
          <a:prstGeom prst="rect">
            <a:avLst/>
          </a:prstGeom>
          <a:noFill/>
        </p:spPr>
        <p:txBody>
          <a:bodyPr wrap="square" rtlCol="0">
            <a:spAutoFit/>
          </a:bodyPr>
          <a:lstStyle/>
          <a:p>
            <a:pPr marL="342900" lvl="1" indent="-342900">
              <a:buSzPct val="110000"/>
              <a:buFont typeface="Wingdings" charset="0"/>
              <a:buChar char="§"/>
            </a:pPr>
            <a:r>
              <a:rPr lang="en-US" dirty="0">
                <a:latin typeface="Tw Cen MT (Body)"/>
              </a:rPr>
              <a:t>Implemented piezo control feedback on a DSP to include an integrator and a 54 Hz band pass to target largest mechanical vibration at 54 Hz.</a:t>
            </a:r>
          </a:p>
          <a:p>
            <a:pPr marL="342900" lvl="1" indent="-342900">
              <a:buSzPct val="110000"/>
              <a:buFont typeface="Wingdings" charset="0"/>
              <a:buChar char="§"/>
            </a:pPr>
            <a:r>
              <a:rPr lang="en-US" dirty="0">
                <a:latin typeface="Tw Cen MT (Body)"/>
              </a:rPr>
              <a:t>Optimize loop gain based on measured open loop transfer function.</a:t>
            </a:r>
          </a:p>
        </p:txBody>
      </p:sp>
      <p:pic>
        <p:nvPicPr>
          <p:cNvPr id="15" name="Content Placeholder 14">
            <a:extLst>
              <a:ext uri="{FF2B5EF4-FFF2-40B4-BE49-F238E27FC236}">
                <a16:creationId xmlns:a16="http://schemas.microsoft.com/office/drawing/2014/main" id="{DC188085-4EC6-4767-8454-FE008C23B550}"/>
              </a:ext>
            </a:extLst>
          </p:cNvPr>
          <p:cNvPicPr>
            <a:picLocks noGrp="1" noChangeAspect="1"/>
          </p:cNvPicPr>
          <p:nvPr>
            <p:ph idx="1"/>
          </p:nvPr>
        </p:nvPicPr>
        <p:blipFill>
          <a:blip r:embed="rId2"/>
          <a:stretch>
            <a:fillRect/>
          </a:stretch>
        </p:blipFill>
        <p:spPr>
          <a:xfrm>
            <a:off x="948519" y="1215493"/>
            <a:ext cx="6741993" cy="3893120"/>
          </a:xfrm>
        </p:spPr>
      </p:pic>
    </p:spTree>
    <p:extLst>
      <p:ext uri="{BB962C8B-B14F-4D97-AF65-F5344CB8AC3E}">
        <p14:creationId xmlns:p14="http://schemas.microsoft.com/office/powerpoint/2010/main" val="4116286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ACE1-B012-4818-BB9A-3243561DE0A1}"/>
              </a:ext>
            </a:extLst>
          </p:cNvPr>
          <p:cNvSpPr>
            <a:spLocks noGrp="1"/>
          </p:cNvSpPr>
          <p:nvPr>
            <p:ph type="title"/>
          </p:nvPr>
        </p:nvSpPr>
        <p:spPr>
          <a:xfrm>
            <a:off x="357809" y="135098"/>
            <a:ext cx="8328991" cy="704240"/>
          </a:xfrm>
        </p:spPr>
        <p:txBody>
          <a:bodyPr>
            <a:normAutofit/>
          </a:bodyPr>
          <a:lstStyle/>
          <a:p>
            <a:pPr algn="ctr"/>
            <a:r>
              <a:rPr lang="en-US" dirty="0">
                <a:latin typeface="Tw Cen MT (Body)"/>
              </a:rPr>
              <a:t>Piezo to Compensate Microphonic</a:t>
            </a:r>
            <a:endParaRPr lang="en-US" dirty="0"/>
          </a:p>
        </p:txBody>
      </p:sp>
      <p:sp>
        <p:nvSpPr>
          <p:cNvPr id="9" name="TextBox 8">
            <a:extLst>
              <a:ext uri="{FF2B5EF4-FFF2-40B4-BE49-F238E27FC236}">
                <a16:creationId xmlns:a16="http://schemas.microsoft.com/office/drawing/2014/main" id="{12C313A8-3B4B-4470-B770-4905AEF2DF2E}"/>
              </a:ext>
            </a:extLst>
          </p:cNvPr>
          <p:cNvSpPr txBox="1"/>
          <p:nvPr/>
        </p:nvSpPr>
        <p:spPr>
          <a:xfrm>
            <a:off x="1" y="4818333"/>
            <a:ext cx="9143998" cy="861774"/>
          </a:xfrm>
          <a:prstGeom prst="rect">
            <a:avLst/>
          </a:prstGeom>
          <a:noFill/>
        </p:spPr>
        <p:txBody>
          <a:bodyPr wrap="square" rtlCol="0">
            <a:spAutoFit/>
          </a:bodyPr>
          <a:lstStyle/>
          <a:p>
            <a:pPr marL="342900" lvl="1" indent="-342900">
              <a:buSzPct val="110000"/>
              <a:buFont typeface="Wingdings" charset="0"/>
              <a:buChar char="§"/>
            </a:pPr>
            <a:r>
              <a:rPr lang="en-US" sz="1600" dirty="0">
                <a:latin typeface="Tw Cen MT (Body)"/>
              </a:rPr>
              <a:t>Reduced peak microphonic detuning by a factor of 2.5, about 8 </a:t>
            </a:r>
            <a:r>
              <a:rPr lang="en-US" sz="1600" dirty="0" err="1">
                <a:latin typeface="Tw Cen MT (Body)"/>
              </a:rPr>
              <a:t>dB.</a:t>
            </a:r>
            <a:endParaRPr lang="en-US" sz="1600" dirty="0">
              <a:latin typeface="Tw Cen MT (Body)"/>
            </a:endParaRPr>
          </a:p>
          <a:p>
            <a:pPr marL="342900" lvl="1" indent="-342900">
              <a:buSzPct val="110000"/>
              <a:buFont typeface="Wingdings" charset="0"/>
              <a:buChar char="§"/>
            </a:pPr>
            <a:r>
              <a:rPr lang="en-US" sz="1600" dirty="0">
                <a:latin typeface="Tw Cen MT (Body)"/>
              </a:rPr>
              <a:t>Tested concurrent operation of RF AC coupled magnitude feedback and piezo feedback without beam.</a:t>
            </a:r>
          </a:p>
          <a:p>
            <a:pPr marL="342900" lvl="1" indent="-342900">
              <a:buSzPct val="110000"/>
              <a:buFont typeface="Wingdings" charset="0"/>
              <a:buChar char="§"/>
            </a:pPr>
            <a:r>
              <a:rPr lang="en-US" sz="1600" dirty="0">
                <a:latin typeface="Tw Cen MT (Body)"/>
              </a:rPr>
              <a:t>Peak microphonic detuning was reduced to about ~1 Hz peak.</a:t>
            </a:r>
            <a:endParaRPr lang="en-US" sz="2400" dirty="0">
              <a:latin typeface="Tw Cen MT (Body)"/>
            </a:endParaRPr>
          </a:p>
        </p:txBody>
      </p:sp>
      <p:pic>
        <p:nvPicPr>
          <p:cNvPr id="19" name="Content Placeholder 18">
            <a:extLst>
              <a:ext uri="{FF2B5EF4-FFF2-40B4-BE49-F238E27FC236}">
                <a16:creationId xmlns:a16="http://schemas.microsoft.com/office/drawing/2014/main" id="{C36F1490-5700-420B-932C-A4D7DDF773FE}"/>
              </a:ext>
            </a:extLst>
          </p:cNvPr>
          <p:cNvPicPr>
            <a:picLocks noGrp="1" noChangeAspect="1"/>
          </p:cNvPicPr>
          <p:nvPr>
            <p:ph idx="1"/>
          </p:nvPr>
        </p:nvPicPr>
        <p:blipFill>
          <a:blip r:embed="rId2"/>
          <a:stretch>
            <a:fillRect/>
          </a:stretch>
        </p:blipFill>
        <p:spPr>
          <a:xfrm>
            <a:off x="0" y="839338"/>
            <a:ext cx="4824484" cy="3671247"/>
          </a:xfrm>
        </p:spPr>
      </p:pic>
      <p:pic>
        <p:nvPicPr>
          <p:cNvPr id="22" name="Picture 21">
            <a:extLst>
              <a:ext uri="{FF2B5EF4-FFF2-40B4-BE49-F238E27FC236}">
                <a16:creationId xmlns:a16="http://schemas.microsoft.com/office/drawing/2014/main" id="{8C38E9F5-7E20-4352-BDF8-B638B2642096}"/>
              </a:ext>
            </a:extLst>
          </p:cNvPr>
          <p:cNvPicPr>
            <a:picLocks noChangeAspect="1"/>
          </p:cNvPicPr>
          <p:nvPr/>
        </p:nvPicPr>
        <p:blipFill>
          <a:blip r:embed="rId3"/>
          <a:stretch>
            <a:fillRect/>
          </a:stretch>
        </p:blipFill>
        <p:spPr>
          <a:xfrm>
            <a:off x="4572000" y="781070"/>
            <a:ext cx="4571999" cy="3800856"/>
          </a:xfrm>
          <a:prstGeom prst="rect">
            <a:avLst/>
          </a:prstGeom>
        </p:spPr>
      </p:pic>
    </p:spTree>
    <p:extLst>
      <p:ext uri="{BB962C8B-B14F-4D97-AF65-F5344CB8AC3E}">
        <p14:creationId xmlns:p14="http://schemas.microsoft.com/office/powerpoint/2010/main" val="407922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29954"/>
            <a:ext cx="8328991" cy="872015"/>
          </a:xfrm>
        </p:spPr>
        <p:txBody>
          <a:bodyPr>
            <a:normAutofit/>
          </a:bodyPr>
          <a:lstStyle/>
          <a:p>
            <a:pPr algn="ctr"/>
            <a:r>
              <a:rPr lang="en-US" dirty="0"/>
              <a:t>Summary</a:t>
            </a:r>
          </a:p>
        </p:txBody>
      </p:sp>
      <p:sp>
        <p:nvSpPr>
          <p:cNvPr id="25" name="Content Placeholder 2">
            <a:extLst>
              <a:ext uri="{FF2B5EF4-FFF2-40B4-BE49-F238E27FC236}">
                <a16:creationId xmlns:a16="http://schemas.microsoft.com/office/drawing/2014/main" id="{7AAF99DC-B1DC-42C9-AAFB-86941046F5B9}"/>
              </a:ext>
            </a:extLst>
          </p:cNvPr>
          <p:cNvSpPr txBox="1">
            <a:spLocks/>
          </p:cNvSpPr>
          <p:nvPr/>
        </p:nvSpPr>
        <p:spPr>
          <a:xfrm>
            <a:off x="193014" y="1201242"/>
            <a:ext cx="9644621" cy="2290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altLang="en-US" sz="1400" dirty="0"/>
          </a:p>
          <a:p>
            <a:pPr marL="457200" lvl="1" indent="0">
              <a:buNone/>
            </a:pPr>
            <a:endParaRPr lang="en-US" sz="1400" dirty="0"/>
          </a:p>
          <a:p>
            <a:pPr marL="457200" lvl="1" indent="0">
              <a:buNone/>
            </a:pPr>
            <a:endParaRPr lang="en-US" dirty="0"/>
          </a:p>
        </p:txBody>
      </p:sp>
      <p:sp>
        <p:nvSpPr>
          <p:cNvPr id="3" name="TextBox 2">
            <a:extLst>
              <a:ext uri="{FF2B5EF4-FFF2-40B4-BE49-F238E27FC236}">
                <a16:creationId xmlns:a16="http://schemas.microsoft.com/office/drawing/2014/main" id="{10D60211-8C72-49F3-B9C8-38B21CF422F6}"/>
              </a:ext>
            </a:extLst>
          </p:cNvPr>
          <p:cNvSpPr txBox="1"/>
          <p:nvPr/>
        </p:nvSpPr>
        <p:spPr>
          <a:xfrm>
            <a:off x="193014" y="1146081"/>
            <a:ext cx="8154540" cy="2862322"/>
          </a:xfrm>
          <a:prstGeom prst="rect">
            <a:avLst/>
          </a:prstGeom>
          <a:noFill/>
        </p:spPr>
        <p:txBody>
          <a:bodyPr wrap="none" rtlCol="0">
            <a:spAutoFit/>
          </a:bodyPr>
          <a:lstStyle/>
          <a:p>
            <a:pPr marL="342900" lvl="1" indent="-342900">
              <a:buSzPct val="110000"/>
              <a:buFont typeface="Wingdings" charset="0"/>
              <a:buChar char="§"/>
            </a:pPr>
            <a:r>
              <a:rPr lang="en-US" dirty="0">
                <a:latin typeface="Tw Cen MT (Body)"/>
              </a:rPr>
              <a:t>Reduced required RF power enough to operate at 2 MV with beam.</a:t>
            </a:r>
          </a:p>
          <a:p>
            <a:pPr marL="800100" lvl="2" indent="-342900">
              <a:buSzPct val="110000"/>
              <a:buFont typeface="Wingdings" charset="0"/>
              <a:buChar char="§"/>
            </a:pPr>
            <a:r>
              <a:rPr lang="en-US" dirty="0">
                <a:latin typeface="Tw Cen MT (Body)"/>
              </a:rPr>
              <a:t>Improved RF feedback to reduced phase shift.</a:t>
            </a:r>
          </a:p>
          <a:p>
            <a:pPr marL="800100" lvl="2" indent="-342900">
              <a:buSzPct val="110000"/>
              <a:buFont typeface="Wingdings" charset="0"/>
              <a:buChar char="§"/>
            </a:pPr>
            <a:r>
              <a:rPr lang="en-US" dirty="0">
                <a:latin typeface="Tw Cen MT (Body)"/>
              </a:rPr>
              <a:t>Improved FPC power handling tested at 3.2 kW. </a:t>
            </a:r>
          </a:p>
          <a:p>
            <a:pPr marL="800100" lvl="2" indent="-342900">
              <a:buSzPct val="110000"/>
              <a:buFont typeface="Wingdings" charset="0"/>
              <a:buChar char="§"/>
            </a:pPr>
            <a:r>
              <a:rPr lang="en-US" dirty="0">
                <a:latin typeface="Tw Cen MT (Body)"/>
              </a:rPr>
              <a:t>Passive elimination of source of microphonic.</a:t>
            </a:r>
          </a:p>
          <a:p>
            <a:pPr marL="800100" lvl="2" indent="-342900">
              <a:buSzPct val="110000"/>
              <a:buFont typeface="Wingdings" charset="0"/>
              <a:buChar char="§"/>
            </a:pPr>
            <a:r>
              <a:rPr lang="en-US" dirty="0">
                <a:latin typeface="Tw Cen MT (Body)"/>
              </a:rPr>
              <a:t>Active compensation using piezo.</a:t>
            </a:r>
          </a:p>
          <a:p>
            <a:pPr marL="800100" lvl="2" indent="-342900">
              <a:buSzPct val="110000"/>
              <a:buFont typeface="Wingdings" charset="0"/>
              <a:buChar char="§"/>
            </a:pPr>
            <a:r>
              <a:rPr lang="en-US" dirty="0">
                <a:latin typeface="Tw Cen MT (Body)"/>
              </a:rPr>
              <a:t>Achieved about &lt; 1.5 Hz peak detuning.</a:t>
            </a:r>
          </a:p>
          <a:p>
            <a:pPr marL="800100" lvl="2" indent="-342900">
              <a:buSzPct val="110000"/>
              <a:buFont typeface="Wingdings" charset="0"/>
              <a:buChar char="§"/>
            </a:pPr>
            <a:r>
              <a:rPr lang="en-US" dirty="0">
                <a:latin typeface="Tw Cen MT (Body)"/>
              </a:rPr>
              <a:t>Required RF power and beam extracted power will be 1 kW for 2 MV.</a:t>
            </a:r>
          </a:p>
          <a:p>
            <a:pPr marL="342900" lvl="1" indent="-342900">
              <a:buSzPct val="110000"/>
              <a:buFont typeface="Wingdings" charset="0"/>
              <a:buChar char="§"/>
            </a:pPr>
            <a:r>
              <a:rPr lang="en-US" dirty="0">
                <a:latin typeface="Tw Cen MT (Body)"/>
              </a:rPr>
              <a:t>Plan to improve active microphonic compensation algorithm </a:t>
            </a:r>
          </a:p>
          <a:p>
            <a:pPr marL="800100" lvl="2" indent="-342900">
              <a:buSzPct val="110000"/>
              <a:buFont typeface="Wingdings" charset="0"/>
              <a:buChar char="§"/>
            </a:pPr>
            <a:r>
              <a:rPr lang="en-US" dirty="0">
                <a:latin typeface="Tw Cen MT (Body)"/>
              </a:rPr>
              <a:t>Computed system model for this and other SRF cavity’s piezo transfer function.</a:t>
            </a:r>
          </a:p>
          <a:p>
            <a:pPr marL="800100" lvl="2" indent="-342900">
              <a:buSzPct val="110000"/>
              <a:buFont typeface="Wingdings" charset="0"/>
              <a:buChar char="§"/>
            </a:pPr>
            <a:r>
              <a:rPr lang="en-US" dirty="0">
                <a:latin typeface="Tw Cen MT (Body)"/>
              </a:rPr>
              <a:t>Plan to start working on implementing adaptive type compensation.</a:t>
            </a:r>
          </a:p>
        </p:txBody>
      </p:sp>
    </p:spTree>
    <p:extLst>
      <p:ext uri="{BB962C8B-B14F-4D97-AF65-F5344CB8AC3E}">
        <p14:creationId xmlns:p14="http://schemas.microsoft.com/office/powerpoint/2010/main" val="309846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229953"/>
            <a:ext cx="8328991" cy="1325563"/>
          </a:xfrm>
        </p:spPr>
        <p:txBody>
          <a:bodyPr>
            <a:normAutofit fontScale="90000"/>
          </a:bodyPr>
          <a:lstStyle/>
          <a:p>
            <a:pPr algn="ctr"/>
            <a:br>
              <a:rPr lang="en-US" altLang="en-US" dirty="0">
                <a:cs typeface="Helvetica" pitchFamily="-84" charset="0"/>
              </a:rPr>
            </a:br>
            <a:br>
              <a:rPr lang="en-US" altLang="en-US" dirty="0">
                <a:cs typeface="Helvetica" pitchFamily="-84" charset="0"/>
              </a:rPr>
            </a:br>
            <a:br>
              <a:rPr lang="en-US" altLang="en-US" dirty="0">
                <a:cs typeface="Helvetica" pitchFamily="-84" charset="0"/>
              </a:rPr>
            </a:br>
            <a:r>
              <a:rPr lang="en-US" altLang="en-US" dirty="0">
                <a:cs typeface="Helvetica" pitchFamily="-84" charset="0"/>
              </a:rPr>
              <a:t>Thank you</a:t>
            </a:r>
            <a:endParaRPr lang="en-US" sz="3100" dirty="0"/>
          </a:p>
        </p:txBody>
      </p:sp>
      <p:sp>
        <p:nvSpPr>
          <p:cNvPr id="3" name="Content Placeholder 2"/>
          <p:cNvSpPr>
            <a:spLocks noGrp="1"/>
          </p:cNvSpPr>
          <p:nvPr>
            <p:ph idx="1"/>
          </p:nvPr>
        </p:nvSpPr>
        <p:spPr>
          <a:xfrm>
            <a:off x="76200" y="1377012"/>
            <a:ext cx="9067800" cy="4421808"/>
          </a:xfrm>
        </p:spPr>
        <p:txBody>
          <a:bodyPr>
            <a:normAutofit/>
          </a:bodyPr>
          <a:lstStyle/>
          <a:p>
            <a:pPr marL="914400" lvl="2" indent="0">
              <a:buNone/>
            </a:pPr>
            <a:endParaRPr lang="en-US" altLang="en-US" dirty="0"/>
          </a:p>
          <a:p>
            <a:pPr marL="914400" lvl="2" indent="0">
              <a:buNone/>
            </a:pPr>
            <a:endParaRPr lang="en-US" altLang="en-US" dirty="0"/>
          </a:p>
          <a:p>
            <a:pPr lvl="1"/>
            <a:endParaRPr lang="en-US" altLang="en-US" sz="2800" dirty="0"/>
          </a:p>
          <a:p>
            <a:pPr lvl="1"/>
            <a:r>
              <a:rPr lang="en-US" sz="2800" dirty="0"/>
              <a:t>Kevin Smith, </a:t>
            </a:r>
            <a:r>
              <a:rPr lang="en-US" sz="2800" dirty="0">
                <a:latin typeface="Arial" charset="0"/>
                <a:ea typeface="ＭＳ Ｐゴシック" charset="0"/>
                <a:cs typeface="ＭＳ Ｐゴシック" charset="0"/>
              </a:rPr>
              <a:t>Salvatore Polizzo, </a:t>
            </a:r>
            <a:r>
              <a:rPr lang="en-US" sz="2800" dirty="0"/>
              <a:t>Tom Hayes, Kevin Mernick, Geetha Narayan, Scott Seberg, Loralie Smart, Qiong Wu, Alex Zaltsman, Carlos Ramirez, Freddy </a:t>
            </a:r>
            <a:r>
              <a:rPr lang="en-US" sz="2800"/>
              <a:t>Severino, more</a:t>
            </a:r>
            <a:r>
              <a:rPr lang="en-US" sz="2800" dirty="0"/>
              <a:t>… </a:t>
            </a:r>
          </a:p>
          <a:p>
            <a:pPr lvl="1"/>
            <a:endParaRPr lang="en-US" altLang="en-US" sz="2800" dirty="0"/>
          </a:p>
        </p:txBody>
      </p:sp>
    </p:spTree>
    <p:extLst>
      <p:ext uri="{BB962C8B-B14F-4D97-AF65-F5344CB8AC3E}">
        <p14:creationId xmlns:p14="http://schemas.microsoft.com/office/powerpoint/2010/main" val="211339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a:cs typeface="Helvetica" pitchFamily="-84" charset="0"/>
              </a:rPr>
              <a:t>Presentation Overview</a:t>
            </a:r>
            <a:br>
              <a:rPr lang="en-US" altLang="en-US" dirty="0">
                <a:cs typeface="Helvetica" pitchFamily="-84" charset="0"/>
              </a:rPr>
            </a:br>
            <a:endParaRPr lang="en-US" sz="3100" dirty="0"/>
          </a:p>
        </p:txBody>
      </p:sp>
      <p:sp>
        <p:nvSpPr>
          <p:cNvPr id="3" name="Content Placeholder 2"/>
          <p:cNvSpPr>
            <a:spLocks noGrp="1"/>
          </p:cNvSpPr>
          <p:nvPr>
            <p:ph idx="1"/>
          </p:nvPr>
        </p:nvSpPr>
        <p:spPr>
          <a:xfrm>
            <a:off x="357809" y="1168735"/>
            <a:ext cx="8328991" cy="4586021"/>
          </a:xfrm>
        </p:spPr>
        <p:txBody>
          <a:bodyPr>
            <a:normAutofit/>
          </a:bodyPr>
          <a:lstStyle/>
          <a:p>
            <a:r>
              <a:rPr lang="en-US" dirty="0">
                <a:latin typeface="Tw Cen MT (Body)"/>
              </a:rPr>
              <a:t>Cavity Design Parameters</a:t>
            </a:r>
          </a:p>
          <a:p>
            <a:r>
              <a:rPr lang="en-US" dirty="0">
                <a:latin typeface="Tw Cen MT (Body)"/>
              </a:rPr>
              <a:t>Operation and Control Requirements</a:t>
            </a:r>
          </a:p>
          <a:p>
            <a:r>
              <a:rPr lang="en-US" dirty="0">
                <a:latin typeface="Tw Cen MT (Body)"/>
              </a:rPr>
              <a:t>Resonance Control Challenges</a:t>
            </a:r>
          </a:p>
          <a:p>
            <a:r>
              <a:rPr lang="en-US" dirty="0">
                <a:latin typeface="Tw Cen MT (Body)"/>
              </a:rPr>
              <a:t>Operational Parameters Achieved</a:t>
            </a:r>
          </a:p>
          <a:p>
            <a:r>
              <a:rPr lang="en-US" dirty="0">
                <a:latin typeface="Tw Cen MT (Body)"/>
              </a:rPr>
              <a:t>Identifying Sources of </a:t>
            </a:r>
            <a:r>
              <a:rPr lang="en-US" dirty="0" err="1">
                <a:latin typeface="Tw Cen MT (Body)"/>
              </a:rPr>
              <a:t>Microphonics</a:t>
            </a:r>
            <a:endParaRPr lang="en-US" dirty="0">
              <a:latin typeface="Tw Cen MT (Body)"/>
            </a:endParaRPr>
          </a:p>
          <a:p>
            <a:r>
              <a:rPr lang="en-US" dirty="0">
                <a:latin typeface="Tw Cen MT (Body)"/>
              </a:rPr>
              <a:t>Tuning System Transfer Function Characterization</a:t>
            </a:r>
          </a:p>
          <a:p>
            <a:r>
              <a:rPr lang="en-US" dirty="0">
                <a:latin typeface="Tw Cen MT (Body)"/>
              </a:rPr>
              <a:t>Initial Results Using Active Piezo Compensation</a:t>
            </a:r>
          </a:p>
          <a:p>
            <a:r>
              <a:rPr lang="en-US" dirty="0">
                <a:latin typeface="Tw Cen MT (Body)"/>
              </a:rPr>
              <a:t>Summary</a:t>
            </a:r>
          </a:p>
          <a:p>
            <a:pPr lvl="1"/>
            <a:endParaRPr lang="en-US" altLang="en-US" sz="2800" dirty="0"/>
          </a:p>
        </p:txBody>
      </p:sp>
    </p:spTree>
    <p:extLst>
      <p:ext uri="{BB962C8B-B14F-4D97-AF65-F5344CB8AC3E}">
        <p14:creationId xmlns:p14="http://schemas.microsoft.com/office/powerpoint/2010/main" val="162989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5389-C742-436A-9808-A0AEA55C2763}"/>
              </a:ext>
            </a:extLst>
          </p:cNvPr>
          <p:cNvSpPr>
            <a:spLocks noGrp="1"/>
          </p:cNvSpPr>
          <p:nvPr>
            <p:ph type="title"/>
          </p:nvPr>
        </p:nvSpPr>
        <p:spPr>
          <a:xfrm>
            <a:off x="357809" y="365127"/>
            <a:ext cx="8328991" cy="738186"/>
          </a:xfrm>
        </p:spPr>
        <p:txBody>
          <a:bodyPr/>
          <a:lstStyle/>
          <a:p>
            <a:pPr algn="ctr"/>
            <a:r>
              <a:rPr lang="en-US" dirty="0"/>
              <a:t>Cavity Design Parameters</a:t>
            </a:r>
          </a:p>
        </p:txBody>
      </p:sp>
      <p:pic>
        <p:nvPicPr>
          <p:cNvPr id="34" name="Picture 33">
            <a:extLst>
              <a:ext uri="{FF2B5EF4-FFF2-40B4-BE49-F238E27FC236}">
                <a16:creationId xmlns:a16="http://schemas.microsoft.com/office/drawing/2014/main" id="{F5658387-E7B0-45B4-89C5-2CE5592E464F}"/>
              </a:ext>
            </a:extLst>
          </p:cNvPr>
          <p:cNvPicPr>
            <a:picLocks noChangeAspect="1"/>
          </p:cNvPicPr>
          <p:nvPr/>
        </p:nvPicPr>
        <p:blipFill>
          <a:blip r:embed="rId2"/>
          <a:stretch>
            <a:fillRect/>
          </a:stretch>
        </p:blipFill>
        <p:spPr>
          <a:xfrm>
            <a:off x="1480457" y="1110802"/>
            <a:ext cx="6226629" cy="4643955"/>
          </a:xfrm>
          <a:prstGeom prst="rect">
            <a:avLst/>
          </a:prstGeom>
        </p:spPr>
      </p:pic>
      <p:sp>
        <p:nvSpPr>
          <p:cNvPr id="39" name="TextBox 38">
            <a:extLst>
              <a:ext uri="{FF2B5EF4-FFF2-40B4-BE49-F238E27FC236}">
                <a16:creationId xmlns:a16="http://schemas.microsoft.com/office/drawing/2014/main" id="{6BE04522-7935-4E67-B4FF-69B6B838F7F9}"/>
              </a:ext>
            </a:extLst>
          </p:cNvPr>
          <p:cNvSpPr txBox="1"/>
          <p:nvPr/>
        </p:nvSpPr>
        <p:spPr>
          <a:xfrm>
            <a:off x="6425966" y="4031065"/>
            <a:ext cx="1281120" cy="584775"/>
          </a:xfrm>
          <a:prstGeom prst="rect">
            <a:avLst/>
          </a:prstGeom>
          <a:noFill/>
        </p:spPr>
        <p:txBody>
          <a:bodyPr wrap="none" rtlCol="0">
            <a:spAutoFit/>
          </a:bodyPr>
          <a:lstStyle/>
          <a:p>
            <a:pPr algn="ctr"/>
            <a:r>
              <a:rPr lang="en-US" sz="1600" dirty="0">
                <a:solidFill>
                  <a:srgbClr val="FFC000"/>
                </a:solidFill>
                <a:latin typeface="Tw Cen MT (Body)"/>
              </a:rPr>
              <a:t>Fundamental </a:t>
            </a:r>
          </a:p>
          <a:p>
            <a:pPr algn="ctr"/>
            <a:r>
              <a:rPr lang="en-US" sz="1600" dirty="0">
                <a:solidFill>
                  <a:srgbClr val="FFC000"/>
                </a:solidFill>
                <a:latin typeface="Tw Cen MT (Body)"/>
              </a:rPr>
              <a:t>Damper</a:t>
            </a:r>
          </a:p>
        </p:txBody>
      </p:sp>
      <p:sp>
        <p:nvSpPr>
          <p:cNvPr id="40" name="TextBox 39">
            <a:extLst>
              <a:ext uri="{FF2B5EF4-FFF2-40B4-BE49-F238E27FC236}">
                <a16:creationId xmlns:a16="http://schemas.microsoft.com/office/drawing/2014/main" id="{E4369142-3053-497E-9614-65326D4D5CD7}"/>
              </a:ext>
            </a:extLst>
          </p:cNvPr>
          <p:cNvSpPr txBox="1"/>
          <p:nvPr/>
        </p:nvSpPr>
        <p:spPr>
          <a:xfrm>
            <a:off x="1834192" y="2228635"/>
            <a:ext cx="617285" cy="338554"/>
          </a:xfrm>
          <a:prstGeom prst="rect">
            <a:avLst/>
          </a:prstGeom>
          <a:noFill/>
        </p:spPr>
        <p:txBody>
          <a:bodyPr wrap="none" rtlCol="0">
            <a:spAutoFit/>
          </a:bodyPr>
          <a:lstStyle/>
          <a:p>
            <a:pPr algn="ctr"/>
            <a:r>
              <a:rPr lang="en-US" sz="1600" dirty="0">
                <a:solidFill>
                  <a:srgbClr val="FFC000"/>
                </a:solidFill>
                <a:latin typeface="Tw Cen MT (Body)"/>
              </a:rPr>
              <a:t>Tuner</a:t>
            </a:r>
          </a:p>
        </p:txBody>
      </p:sp>
      <p:sp>
        <p:nvSpPr>
          <p:cNvPr id="41" name="TextBox 40">
            <a:extLst>
              <a:ext uri="{FF2B5EF4-FFF2-40B4-BE49-F238E27FC236}">
                <a16:creationId xmlns:a16="http://schemas.microsoft.com/office/drawing/2014/main" id="{E7FA88FE-FA08-42D1-8EA7-4F7E37321927}"/>
              </a:ext>
            </a:extLst>
          </p:cNvPr>
          <p:cNvSpPr txBox="1"/>
          <p:nvPr/>
        </p:nvSpPr>
        <p:spPr>
          <a:xfrm>
            <a:off x="1640053" y="4819064"/>
            <a:ext cx="715260" cy="338554"/>
          </a:xfrm>
          <a:prstGeom prst="rect">
            <a:avLst/>
          </a:prstGeom>
          <a:noFill/>
        </p:spPr>
        <p:txBody>
          <a:bodyPr wrap="none" rtlCol="0">
            <a:spAutoFit/>
          </a:bodyPr>
          <a:lstStyle/>
          <a:p>
            <a:pPr algn="ctr"/>
            <a:r>
              <a:rPr lang="en-US" sz="1600" dirty="0">
                <a:solidFill>
                  <a:srgbClr val="FFC000"/>
                </a:solidFill>
                <a:latin typeface="Tw Cen MT (Body)"/>
              </a:rPr>
              <a:t>Cavity</a:t>
            </a:r>
          </a:p>
        </p:txBody>
      </p:sp>
      <p:cxnSp>
        <p:nvCxnSpPr>
          <p:cNvPr id="43" name="Straight Arrow Connector 42">
            <a:extLst>
              <a:ext uri="{FF2B5EF4-FFF2-40B4-BE49-F238E27FC236}">
                <a16:creationId xmlns:a16="http://schemas.microsoft.com/office/drawing/2014/main" id="{30B37CC6-975E-4537-A4F1-A4B07747F6A8}"/>
              </a:ext>
            </a:extLst>
          </p:cNvPr>
          <p:cNvCxnSpPr/>
          <p:nvPr/>
        </p:nvCxnSpPr>
        <p:spPr>
          <a:xfrm flipH="1" flipV="1">
            <a:off x="5617029" y="3509554"/>
            <a:ext cx="1428205" cy="52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EFBE02B-4522-4592-8BF3-4500195F1DDD}"/>
              </a:ext>
            </a:extLst>
          </p:cNvPr>
          <p:cNvCxnSpPr/>
          <p:nvPr/>
        </p:nvCxnSpPr>
        <p:spPr>
          <a:xfrm>
            <a:off x="2151017" y="2567189"/>
            <a:ext cx="0" cy="402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3D2540-076A-4110-AB77-D2CF6524DC0C}"/>
              </a:ext>
            </a:extLst>
          </p:cNvPr>
          <p:cNvCxnSpPr/>
          <p:nvPr/>
        </p:nvCxnSpPr>
        <p:spPr>
          <a:xfrm flipV="1">
            <a:off x="2355313" y="3509554"/>
            <a:ext cx="1702881" cy="144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61B6BC1-34C7-4348-8E66-54C90423AC45}"/>
              </a:ext>
            </a:extLst>
          </p:cNvPr>
          <p:cNvCxnSpPr/>
          <p:nvPr/>
        </p:nvCxnSpPr>
        <p:spPr>
          <a:xfrm flipH="1">
            <a:off x="6086246" y="1360627"/>
            <a:ext cx="782727" cy="103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2E2A673-C8D0-47E3-99CC-0019AF8BA3E9}"/>
              </a:ext>
            </a:extLst>
          </p:cNvPr>
          <p:cNvCxnSpPr/>
          <p:nvPr/>
        </p:nvCxnSpPr>
        <p:spPr>
          <a:xfrm flipH="1" flipV="1">
            <a:off x="6086246" y="3065069"/>
            <a:ext cx="1111911" cy="36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0A1FD65-E1EC-4487-88C4-4A63630261C8}"/>
              </a:ext>
            </a:extLst>
          </p:cNvPr>
          <p:cNvSpPr txBox="1"/>
          <p:nvPr/>
        </p:nvSpPr>
        <p:spPr>
          <a:xfrm>
            <a:off x="6916359" y="3405538"/>
            <a:ext cx="500458" cy="338554"/>
          </a:xfrm>
          <a:prstGeom prst="rect">
            <a:avLst/>
          </a:prstGeom>
          <a:noFill/>
        </p:spPr>
        <p:txBody>
          <a:bodyPr wrap="none" rtlCol="0">
            <a:spAutoFit/>
          </a:bodyPr>
          <a:lstStyle/>
          <a:p>
            <a:pPr algn="ctr"/>
            <a:r>
              <a:rPr lang="en-US" sz="1600" dirty="0">
                <a:solidFill>
                  <a:srgbClr val="FFC000"/>
                </a:solidFill>
                <a:latin typeface="Tw Cen MT (Body)"/>
              </a:rPr>
              <a:t>FPC</a:t>
            </a:r>
          </a:p>
        </p:txBody>
      </p:sp>
      <p:sp>
        <p:nvSpPr>
          <p:cNvPr id="17" name="TextBox 16">
            <a:extLst>
              <a:ext uri="{FF2B5EF4-FFF2-40B4-BE49-F238E27FC236}">
                <a16:creationId xmlns:a16="http://schemas.microsoft.com/office/drawing/2014/main" id="{67E11109-A062-428A-BDA8-192F6A285EFC}"/>
              </a:ext>
            </a:extLst>
          </p:cNvPr>
          <p:cNvSpPr txBox="1"/>
          <p:nvPr/>
        </p:nvSpPr>
        <p:spPr>
          <a:xfrm>
            <a:off x="6448988" y="1230393"/>
            <a:ext cx="1340432" cy="338554"/>
          </a:xfrm>
          <a:prstGeom prst="rect">
            <a:avLst/>
          </a:prstGeom>
          <a:noFill/>
        </p:spPr>
        <p:txBody>
          <a:bodyPr wrap="none" rtlCol="0">
            <a:spAutoFit/>
          </a:bodyPr>
          <a:lstStyle/>
          <a:p>
            <a:pPr algn="ctr"/>
            <a:r>
              <a:rPr lang="en-US" sz="1600" dirty="0">
                <a:solidFill>
                  <a:srgbClr val="FFC000"/>
                </a:solidFill>
                <a:latin typeface="Tw Cen MT (Body)"/>
              </a:rPr>
              <a:t>HOM Damper</a:t>
            </a:r>
          </a:p>
        </p:txBody>
      </p:sp>
    </p:spTree>
    <p:extLst>
      <p:ext uri="{BB962C8B-B14F-4D97-AF65-F5344CB8AC3E}">
        <p14:creationId xmlns:p14="http://schemas.microsoft.com/office/powerpoint/2010/main" val="209488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35C7-AD44-420A-823B-B96525C98BB9}"/>
              </a:ext>
            </a:extLst>
          </p:cNvPr>
          <p:cNvSpPr>
            <a:spLocks noGrp="1"/>
          </p:cNvSpPr>
          <p:nvPr>
            <p:ph type="title"/>
          </p:nvPr>
        </p:nvSpPr>
        <p:spPr>
          <a:xfrm>
            <a:off x="357809" y="365127"/>
            <a:ext cx="8328991" cy="707536"/>
          </a:xfrm>
        </p:spPr>
        <p:txBody>
          <a:bodyPr/>
          <a:lstStyle/>
          <a:p>
            <a:pPr algn="ctr"/>
            <a:r>
              <a:rPr lang="en-US" dirty="0">
                <a:latin typeface="Tw Cen MT (Body)"/>
              </a:rPr>
              <a:t>Cavity Design Parameters</a:t>
            </a:r>
            <a:endParaRPr lang="en-US" dirty="0"/>
          </a:p>
        </p:txBody>
      </p:sp>
      <p:sp>
        <p:nvSpPr>
          <p:cNvPr id="6" name="Content Placeholder 2">
            <a:extLst>
              <a:ext uri="{FF2B5EF4-FFF2-40B4-BE49-F238E27FC236}">
                <a16:creationId xmlns:a16="http://schemas.microsoft.com/office/drawing/2014/main" id="{4F2BB01F-68FE-4FAF-96DB-5B26A52D97A5}"/>
              </a:ext>
            </a:extLst>
          </p:cNvPr>
          <p:cNvSpPr txBox="1">
            <a:spLocks/>
          </p:cNvSpPr>
          <p:nvPr/>
        </p:nvSpPr>
        <p:spPr>
          <a:xfrm>
            <a:off x="357810" y="1193074"/>
            <a:ext cx="8227524" cy="86278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w Cen MT (Body)"/>
              </a:rPr>
              <a:t>Cavity is a Quarter Wave Resonator</a:t>
            </a:r>
          </a:p>
          <a:p>
            <a:r>
              <a:rPr lang="en-US" dirty="0">
                <a:latin typeface="Tw Cen MT (Body)"/>
              </a:rPr>
              <a:t>Hadron Beam Driven Superconducting Cavity</a:t>
            </a:r>
          </a:p>
          <a:p>
            <a:endParaRPr lang="en-US" dirty="0">
              <a:latin typeface="Tw Cen MT (Body)"/>
            </a:endParaRPr>
          </a:p>
          <a:p>
            <a:endParaRPr lang="en-US" b="1" dirty="0">
              <a:latin typeface="Tw Cen MT (Body)"/>
            </a:endParaRPr>
          </a:p>
        </p:txBody>
      </p:sp>
      <p:pic>
        <p:nvPicPr>
          <p:cNvPr id="8" name="Content Placeholder 7">
            <a:extLst>
              <a:ext uri="{FF2B5EF4-FFF2-40B4-BE49-F238E27FC236}">
                <a16:creationId xmlns:a16="http://schemas.microsoft.com/office/drawing/2014/main" id="{F53ACFAA-6E20-4032-A0A4-95D4A46A07B3}"/>
              </a:ext>
            </a:extLst>
          </p:cNvPr>
          <p:cNvPicPr>
            <a:picLocks noGrp="1" noChangeAspect="1"/>
          </p:cNvPicPr>
          <p:nvPr>
            <p:ph idx="1"/>
          </p:nvPr>
        </p:nvPicPr>
        <p:blipFill>
          <a:blip r:embed="rId2"/>
          <a:stretch>
            <a:fillRect/>
          </a:stretch>
        </p:blipFill>
        <p:spPr>
          <a:xfrm>
            <a:off x="385503" y="2087992"/>
            <a:ext cx="8199831" cy="3755461"/>
          </a:xfrm>
          <a:prstGeom prst="rect">
            <a:avLst/>
          </a:prstGeom>
        </p:spPr>
      </p:pic>
    </p:spTree>
    <p:extLst>
      <p:ext uri="{BB962C8B-B14F-4D97-AF65-F5344CB8AC3E}">
        <p14:creationId xmlns:p14="http://schemas.microsoft.com/office/powerpoint/2010/main" val="163586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1375-1AB0-4CE4-97C8-8A05C9E11C14}"/>
              </a:ext>
            </a:extLst>
          </p:cNvPr>
          <p:cNvSpPr>
            <a:spLocks noGrp="1"/>
          </p:cNvSpPr>
          <p:nvPr>
            <p:ph type="title"/>
          </p:nvPr>
        </p:nvSpPr>
        <p:spPr>
          <a:xfrm>
            <a:off x="407504" y="199142"/>
            <a:ext cx="8328991" cy="560997"/>
          </a:xfrm>
        </p:spPr>
        <p:txBody>
          <a:bodyPr>
            <a:noAutofit/>
          </a:bodyPr>
          <a:lstStyle/>
          <a:p>
            <a:pPr algn="ctr"/>
            <a:r>
              <a:rPr lang="en-US" dirty="0"/>
              <a:t>Tuner Design Parameters</a:t>
            </a:r>
          </a:p>
        </p:txBody>
      </p:sp>
      <p:pic>
        <p:nvPicPr>
          <p:cNvPr id="6" name="Content Placeholder 5">
            <a:extLst>
              <a:ext uri="{FF2B5EF4-FFF2-40B4-BE49-F238E27FC236}">
                <a16:creationId xmlns:a16="http://schemas.microsoft.com/office/drawing/2014/main" id="{CF45A03C-56F7-4F84-B64E-991F96961A3B}"/>
              </a:ext>
            </a:extLst>
          </p:cNvPr>
          <p:cNvPicPr>
            <a:picLocks noGrp="1" noChangeAspect="1"/>
          </p:cNvPicPr>
          <p:nvPr>
            <p:ph idx="1"/>
          </p:nvPr>
        </p:nvPicPr>
        <p:blipFill>
          <a:blip r:embed="rId2"/>
          <a:stretch>
            <a:fillRect/>
          </a:stretch>
        </p:blipFill>
        <p:spPr>
          <a:xfrm>
            <a:off x="3680715" y="901470"/>
            <a:ext cx="5293437" cy="3479854"/>
          </a:xfrm>
        </p:spPr>
      </p:pic>
      <p:sp>
        <p:nvSpPr>
          <p:cNvPr id="8" name="TextBox 7">
            <a:extLst>
              <a:ext uri="{FF2B5EF4-FFF2-40B4-BE49-F238E27FC236}">
                <a16:creationId xmlns:a16="http://schemas.microsoft.com/office/drawing/2014/main" id="{B554D55E-57F6-4FDC-AF4D-8D90E4002416}"/>
              </a:ext>
            </a:extLst>
          </p:cNvPr>
          <p:cNvSpPr txBox="1"/>
          <p:nvPr/>
        </p:nvSpPr>
        <p:spPr>
          <a:xfrm>
            <a:off x="3783580" y="1259508"/>
            <a:ext cx="609462" cy="523220"/>
          </a:xfrm>
          <a:prstGeom prst="rect">
            <a:avLst/>
          </a:prstGeom>
          <a:noFill/>
        </p:spPr>
        <p:txBody>
          <a:bodyPr wrap="none" rtlCol="0">
            <a:spAutoFit/>
          </a:bodyPr>
          <a:lstStyle/>
          <a:p>
            <a:r>
              <a:rPr lang="en-US" sz="1400" dirty="0">
                <a:latin typeface="Tw Cen MT (Body)"/>
              </a:rPr>
              <a:t>Motor</a:t>
            </a:r>
          </a:p>
          <a:p>
            <a:r>
              <a:rPr lang="en-US" sz="1400" dirty="0">
                <a:latin typeface="Tw Cen MT (Body)"/>
              </a:rPr>
              <a:t>Drive</a:t>
            </a:r>
          </a:p>
        </p:txBody>
      </p:sp>
      <p:pic>
        <p:nvPicPr>
          <p:cNvPr id="3" name="Picture 2">
            <a:extLst>
              <a:ext uri="{FF2B5EF4-FFF2-40B4-BE49-F238E27FC236}">
                <a16:creationId xmlns:a16="http://schemas.microsoft.com/office/drawing/2014/main" id="{CE2E1FA2-6825-47E3-955F-E80CE59054AC}"/>
              </a:ext>
            </a:extLst>
          </p:cNvPr>
          <p:cNvPicPr>
            <a:picLocks noChangeAspect="1"/>
          </p:cNvPicPr>
          <p:nvPr/>
        </p:nvPicPr>
        <p:blipFill>
          <a:blip r:embed="rId3"/>
          <a:stretch>
            <a:fillRect/>
          </a:stretch>
        </p:blipFill>
        <p:spPr>
          <a:xfrm>
            <a:off x="234753" y="4318317"/>
            <a:ext cx="5712447" cy="1908213"/>
          </a:xfrm>
          <a:prstGeom prst="rect">
            <a:avLst/>
          </a:prstGeom>
        </p:spPr>
      </p:pic>
      <p:pic>
        <p:nvPicPr>
          <p:cNvPr id="7" name="Picture 6">
            <a:extLst>
              <a:ext uri="{FF2B5EF4-FFF2-40B4-BE49-F238E27FC236}">
                <a16:creationId xmlns:a16="http://schemas.microsoft.com/office/drawing/2014/main" id="{307D7841-FC53-4409-976E-2A104D1D75C9}"/>
              </a:ext>
            </a:extLst>
          </p:cNvPr>
          <p:cNvPicPr>
            <a:picLocks noChangeAspect="1"/>
          </p:cNvPicPr>
          <p:nvPr/>
        </p:nvPicPr>
        <p:blipFill rotWithShape="1">
          <a:blip r:embed="rId4">
            <a:extLst>
              <a:ext uri="{28A0092B-C50C-407E-A947-70E740481C1C}">
                <a14:useLocalDpi xmlns:a14="http://schemas.microsoft.com/office/drawing/2010/main" val="0"/>
              </a:ext>
            </a:extLst>
          </a:blip>
          <a:srcRect l="298" t="5324" r="31369" b="5324"/>
          <a:stretch/>
        </p:blipFill>
        <p:spPr>
          <a:xfrm>
            <a:off x="241633" y="859200"/>
            <a:ext cx="3431208" cy="3466940"/>
          </a:xfrm>
          <a:prstGeom prst="rect">
            <a:avLst/>
          </a:prstGeom>
        </p:spPr>
      </p:pic>
      <p:cxnSp>
        <p:nvCxnSpPr>
          <p:cNvPr id="5" name="Straight Arrow Connector 4">
            <a:extLst>
              <a:ext uri="{FF2B5EF4-FFF2-40B4-BE49-F238E27FC236}">
                <a16:creationId xmlns:a16="http://schemas.microsoft.com/office/drawing/2014/main" id="{61F1CDDD-BB30-4A34-8B03-FA477BA1E4C9}"/>
              </a:ext>
            </a:extLst>
          </p:cNvPr>
          <p:cNvCxnSpPr/>
          <p:nvPr/>
        </p:nvCxnSpPr>
        <p:spPr>
          <a:xfrm flipV="1">
            <a:off x="754380" y="3657600"/>
            <a:ext cx="66294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F9A1995-F94F-477D-8879-EBB3426B4F69}"/>
              </a:ext>
            </a:extLst>
          </p:cNvPr>
          <p:cNvCxnSpPr/>
          <p:nvPr/>
        </p:nvCxnSpPr>
        <p:spPr>
          <a:xfrm>
            <a:off x="407504" y="1257300"/>
            <a:ext cx="438316" cy="480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34CF3E-2919-4543-8FDF-4D82545B0F28}"/>
              </a:ext>
            </a:extLst>
          </p:cNvPr>
          <p:cNvSpPr txBox="1"/>
          <p:nvPr/>
        </p:nvSpPr>
        <p:spPr>
          <a:xfrm>
            <a:off x="130894" y="3956808"/>
            <a:ext cx="1231427" cy="338554"/>
          </a:xfrm>
          <a:prstGeom prst="rect">
            <a:avLst/>
          </a:prstGeom>
          <a:noFill/>
        </p:spPr>
        <p:txBody>
          <a:bodyPr wrap="none" rtlCol="0">
            <a:spAutoFit/>
          </a:bodyPr>
          <a:lstStyle/>
          <a:p>
            <a:r>
              <a:rPr lang="en-US" sz="1600" dirty="0"/>
              <a:t>Piezo Drive</a:t>
            </a:r>
          </a:p>
        </p:txBody>
      </p:sp>
      <p:sp>
        <p:nvSpPr>
          <p:cNvPr id="12" name="TextBox 11">
            <a:extLst>
              <a:ext uri="{FF2B5EF4-FFF2-40B4-BE49-F238E27FC236}">
                <a16:creationId xmlns:a16="http://schemas.microsoft.com/office/drawing/2014/main" id="{B11368CD-5C31-4B2D-AC4F-E591C6397E58}"/>
              </a:ext>
            </a:extLst>
          </p:cNvPr>
          <p:cNvSpPr txBox="1"/>
          <p:nvPr/>
        </p:nvSpPr>
        <p:spPr>
          <a:xfrm>
            <a:off x="122735" y="797737"/>
            <a:ext cx="609462" cy="523220"/>
          </a:xfrm>
          <a:prstGeom prst="rect">
            <a:avLst/>
          </a:prstGeom>
          <a:noFill/>
        </p:spPr>
        <p:txBody>
          <a:bodyPr wrap="none" rtlCol="0">
            <a:spAutoFit/>
          </a:bodyPr>
          <a:lstStyle/>
          <a:p>
            <a:r>
              <a:rPr lang="en-US" sz="1400" dirty="0">
                <a:latin typeface="Tw Cen MT (Body)"/>
              </a:rPr>
              <a:t>Motor</a:t>
            </a:r>
          </a:p>
          <a:p>
            <a:r>
              <a:rPr lang="en-US" sz="1400" dirty="0">
                <a:latin typeface="Tw Cen MT (Body)"/>
              </a:rPr>
              <a:t>Drive</a:t>
            </a:r>
          </a:p>
        </p:txBody>
      </p:sp>
    </p:spTree>
    <p:extLst>
      <p:ext uri="{BB962C8B-B14F-4D97-AF65-F5344CB8AC3E}">
        <p14:creationId xmlns:p14="http://schemas.microsoft.com/office/powerpoint/2010/main" val="396899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5BB9-353E-4EFD-A082-14E2140F9F1E}"/>
              </a:ext>
            </a:extLst>
          </p:cNvPr>
          <p:cNvSpPr>
            <a:spLocks noGrp="1"/>
          </p:cNvSpPr>
          <p:nvPr>
            <p:ph type="title"/>
          </p:nvPr>
        </p:nvSpPr>
        <p:spPr>
          <a:xfrm>
            <a:off x="357809" y="365126"/>
            <a:ext cx="8328991" cy="597041"/>
          </a:xfrm>
        </p:spPr>
        <p:txBody>
          <a:bodyPr>
            <a:normAutofit fontScale="90000"/>
          </a:bodyPr>
          <a:lstStyle/>
          <a:p>
            <a:pPr algn="ctr"/>
            <a:r>
              <a:rPr lang="en-US" dirty="0">
                <a:latin typeface="Tw Cen MT (Body)"/>
              </a:rPr>
              <a:t>Operation and Control Requirements</a:t>
            </a:r>
            <a:endParaRPr lang="en-US" dirty="0"/>
          </a:p>
        </p:txBody>
      </p:sp>
      <p:pic>
        <p:nvPicPr>
          <p:cNvPr id="11" name="Content Placeholder 10">
            <a:extLst>
              <a:ext uri="{FF2B5EF4-FFF2-40B4-BE49-F238E27FC236}">
                <a16:creationId xmlns:a16="http://schemas.microsoft.com/office/drawing/2014/main" id="{DBF9277F-94E4-4C88-AABC-596B565E2E77}"/>
              </a:ext>
            </a:extLst>
          </p:cNvPr>
          <p:cNvPicPr>
            <a:picLocks noGrp="1" noChangeAspect="1"/>
          </p:cNvPicPr>
          <p:nvPr>
            <p:ph idx="1"/>
          </p:nvPr>
        </p:nvPicPr>
        <p:blipFill>
          <a:blip r:embed="rId2"/>
          <a:stretch>
            <a:fillRect/>
          </a:stretch>
        </p:blipFill>
        <p:spPr>
          <a:xfrm>
            <a:off x="61847" y="2620424"/>
            <a:ext cx="4216726" cy="3208906"/>
          </a:xfrm>
        </p:spPr>
      </p:pic>
      <p:pic>
        <p:nvPicPr>
          <p:cNvPr id="20" name="Picture 19">
            <a:extLst>
              <a:ext uri="{FF2B5EF4-FFF2-40B4-BE49-F238E27FC236}">
                <a16:creationId xmlns:a16="http://schemas.microsoft.com/office/drawing/2014/main" id="{9E129402-327C-42B6-BFB8-9FA698B3F4EF}"/>
              </a:ext>
            </a:extLst>
          </p:cNvPr>
          <p:cNvPicPr>
            <a:picLocks noChangeAspect="1"/>
          </p:cNvPicPr>
          <p:nvPr/>
        </p:nvPicPr>
        <p:blipFill>
          <a:blip r:embed="rId3"/>
          <a:stretch>
            <a:fillRect/>
          </a:stretch>
        </p:blipFill>
        <p:spPr>
          <a:xfrm>
            <a:off x="4226516" y="2565780"/>
            <a:ext cx="4917484" cy="326355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443A97-9D78-4AE8-BE49-047D77AF3992}"/>
                  </a:ext>
                </a:extLst>
              </p:cNvPr>
              <p:cNvSpPr txBox="1"/>
              <p:nvPr/>
            </p:nvSpPr>
            <p:spPr>
              <a:xfrm>
                <a:off x="99964" y="1028670"/>
                <a:ext cx="8472553" cy="1237005"/>
              </a:xfrm>
              <a:prstGeom prst="rect">
                <a:avLst/>
              </a:prstGeom>
              <a:noFill/>
            </p:spPr>
            <p:txBody>
              <a:bodyPr wrap="square" rtlCol="0">
                <a:spAutoFit/>
              </a:bodyPr>
              <a:lstStyle/>
              <a:p>
                <a:pPr marL="0" lvl="3" indent="0" algn="ctr">
                  <a:spcBef>
                    <a:spcPts val="0"/>
                  </a:spcBef>
                  <a:buNone/>
                </a:pPr>
                <a14:m>
                  <m:oMath xmlns:m="http://schemas.openxmlformats.org/officeDocument/2006/math">
                    <m:r>
                      <a:rPr lang="en-US" sz="1400" b="0" i="1" kern="0" smtClean="0">
                        <a:solidFill>
                          <a:schemeClr val="tx1"/>
                        </a:solidFill>
                        <a:latin typeface="Cambria Math" panose="02040503050406030204" pitchFamily="18" charset="0"/>
                        <a:ea typeface="Cambria Math" panose="02040503050406030204" pitchFamily="18" charset="0"/>
                      </a:rPr>
                      <m:t>|</m:t>
                    </m:r>
                    <m:r>
                      <a:rPr lang="en-US" sz="1400" b="0" i="1" kern="0" smtClean="0">
                        <a:solidFill>
                          <a:schemeClr val="tx1"/>
                        </a:solidFill>
                        <a:latin typeface="Cambria Math" panose="02040503050406030204" pitchFamily="18" charset="0"/>
                        <a:ea typeface="Cambria Math" panose="02040503050406030204" pitchFamily="18" charset="0"/>
                      </a:rPr>
                      <m:t>𝑍𝑐𝑎𝑣</m:t>
                    </m:r>
                    <m:r>
                      <a:rPr lang="en-US" sz="1400" b="0" i="1" kern="0">
                        <a:latin typeface="Cambria Math" panose="02040503050406030204" pitchFamily="18" charset="0"/>
                        <a:ea typeface="Cambria Math" panose="02040503050406030204" pitchFamily="18" charset="0"/>
                      </a:rPr>
                      <m:t>|</m:t>
                    </m:r>
                    <m:r>
                      <a:rPr lang="en-US" sz="1400" b="0" i="1" kern="0" baseline="-25000">
                        <a:solidFill>
                          <a:schemeClr val="tx1"/>
                        </a:solidFill>
                        <a:latin typeface="Cambria Math" panose="02040503050406030204" pitchFamily="18" charset="0"/>
                        <a:ea typeface="Cambria Math" panose="02040503050406030204" pitchFamily="18" charset="0"/>
                      </a:rPr>
                      <m:t>=</m:t>
                    </m:r>
                    <m:f>
                      <m:fPr>
                        <m:ctrlPr>
                          <a:rPr lang="en-US" sz="1400" i="1" kern="0">
                            <a:solidFill>
                              <a:schemeClr val="tx1"/>
                            </a:solidFill>
                            <a:latin typeface="Cambria Math" panose="02040503050406030204" pitchFamily="18" charset="0"/>
                            <a:ea typeface="Cambria Math" panose="02040503050406030204" pitchFamily="18" charset="0"/>
                          </a:rPr>
                        </m:ctrlPr>
                      </m:fPr>
                      <m:num>
                        <m:r>
                          <a:rPr lang="en-US" sz="1400" b="0" i="1" kern="0">
                            <a:solidFill>
                              <a:schemeClr val="tx1"/>
                            </a:solidFill>
                            <a:latin typeface="Cambria Math" panose="02040503050406030204" pitchFamily="18" charset="0"/>
                            <a:ea typeface="Cambria Math" panose="02040503050406030204" pitchFamily="18" charset="0"/>
                          </a:rPr>
                          <m:t>𝑅</m:t>
                        </m:r>
                        <m:r>
                          <a:rPr lang="en-US" sz="1400" b="0" i="1" kern="0" baseline="-25000">
                            <a:solidFill>
                              <a:schemeClr val="tx1"/>
                            </a:solidFill>
                            <a:latin typeface="Cambria Math" panose="02040503050406030204" pitchFamily="18" charset="0"/>
                            <a:ea typeface="Cambria Math" panose="02040503050406030204" pitchFamily="18" charset="0"/>
                          </a:rPr>
                          <m:t>0</m:t>
                        </m:r>
                      </m:num>
                      <m:den>
                        <m:r>
                          <a:rPr lang="en-US" sz="1400" b="0" i="1" kern="0">
                            <a:solidFill>
                              <a:schemeClr val="tx1"/>
                            </a:solidFill>
                            <a:latin typeface="Cambria Math" panose="02040503050406030204" pitchFamily="18" charset="0"/>
                            <a:ea typeface="Cambria Math" panose="02040503050406030204" pitchFamily="18" charset="0"/>
                          </a:rPr>
                          <m:t>1+</m:t>
                        </m:r>
                        <m:r>
                          <a:rPr lang="en-US" sz="1400" b="0" i="1" kern="0">
                            <a:solidFill>
                              <a:schemeClr val="tx1"/>
                            </a:solidFill>
                            <a:latin typeface="Cambria Math" panose="02040503050406030204" pitchFamily="18" charset="0"/>
                            <a:ea typeface="Cambria Math" panose="02040503050406030204" pitchFamily="18" charset="0"/>
                          </a:rPr>
                          <m:t>𝑗</m:t>
                        </m:r>
                        <m:r>
                          <a:rPr lang="en-US" sz="1400" b="0" i="1" kern="0" smtClean="0">
                            <a:solidFill>
                              <a:schemeClr val="tx1"/>
                            </a:solidFill>
                            <a:latin typeface="Cambria Math" panose="02040503050406030204" pitchFamily="18" charset="0"/>
                            <a:ea typeface="Cambria Math" panose="02040503050406030204" pitchFamily="18" charset="0"/>
                          </a:rPr>
                          <m:t>(2∗</m:t>
                        </m:r>
                        <m:r>
                          <m:rPr>
                            <m:nor/>
                          </m:rPr>
                          <a:rPr lang="en-US" sz="1400" kern="0" dirty="0">
                            <a:latin typeface="Cambria Math" panose="02040503050406030204" pitchFamily="18" charset="0"/>
                            <a:ea typeface="Cambria Math" panose="02040503050406030204" pitchFamily="18" charset="0"/>
                          </a:rPr>
                          <m:t>Qext</m:t>
                        </m:r>
                        <m:r>
                          <a:rPr lang="en-US" sz="1400" b="0" i="1" kern="0" smtClean="0">
                            <a:solidFill>
                              <a:schemeClr val="tx1"/>
                            </a:solidFill>
                            <a:latin typeface="Cambria Math" panose="02040503050406030204" pitchFamily="18" charset="0"/>
                            <a:ea typeface="Cambria Math" panose="02040503050406030204" pitchFamily="18" charset="0"/>
                          </a:rPr>
                          <m:t>∗</m:t>
                        </m:r>
                        <m:f>
                          <m:fPr>
                            <m:ctrlPr>
                              <a:rPr lang="en-US" sz="1400" i="1" kern="0">
                                <a:solidFill>
                                  <a:schemeClr val="tx1"/>
                                </a:solidFill>
                                <a:latin typeface="Cambria Math" panose="02040503050406030204" pitchFamily="18" charset="0"/>
                                <a:ea typeface="Cambria Math" panose="02040503050406030204" pitchFamily="18" charset="0"/>
                              </a:rPr>
                            </m:ctrlPr>
                          </m:fPr>
                          <m:num>
                            <m:r>
                              <a:rPr lang="en-US" sz="1400" b="0" kern="0">
                                <a:solidFill>
                                  <a:schemeClr val="tx1"/>
                                </a:solidFill>
                                <a:latin typeface="Cambria Math" panose="02040503050406030204" pitchFamily="18" charset="0"/>
                                <a:ea typeface="Cambria Math" panose="02040503050406030204" pitchFamily="18" charset="0"/>
                              </a:rPr>
                              <m:t>∆</m:t>
                            </m:r>
                            <m:r>
                              <a:rPr lang="en-US" sz="1400" b="0" i="1" kern="0">
                                <a:solidFill>
                                  <a:schemeClr val="tx1"/>
                                </a:solidFill>
                                <a:latin typeface="Cambria Math" panose="02040503050406030204" pitchFamily="18" charset="0"/>
                                <a:ea typeface="Cambria Math" panose="02040503050406030204" pitchFamily="18" charset="0"/>
                              </a:rPr>
                              <m:t>𝑓</m:t>
                            </m:r>
                          </m:num>
                          <m:den>
                            <m:r>
                              <a:rPr lang="en-US" sz="1400" b="0" i="1" kern="0">
                                <a:latin typeface="Cambria Math" panose="02040503050406030204" pitchFamily="18" charset="0"/>
                                <a:ea typeface="Cambria Math" panose="02040503050406030204" pitchFamily="18" charset="0"/>
                              </a:rPr>
                              <m:t>𝑓</m:t>
                            </m:r>
                            <m:r>
                              <a:rPr lang="en-US" sz="1400" b="0" i="1" kern="0" baseline="-25000">
                                <a:latin typeface="Cambria Math" panose="02040503050406030204" pitchFamily="18" charset="0"/>
                                <a:ea typeface="Cambria Math" panose="02040503050406030204" pitchFamily="18" charset="0"/>
                              </a:rPr>
                              <m:t>0</m:t>
                            </m:r>
                          </m:den>
                        </m:f>
                        <m:r>
                          <a:rPr lang="en-US" sz="1400" b="0" i="1" kern="0" dirty="0" smtClean="0">
                            <a:solidFill>
                              <a:schemeClr val="tx1"/>
                            </a:solidFill>
                            <a:latin typeface="Cambria Math" panose="02040503050406030204" pitchFamily="18" charset="0"/>
                            <a:ea typeface="Cambria Math" panose="02040503050406030204" pitchFamily="18" charset="0"/>
                          </a:rPr>
                          <m:t>)</m:t>
                        </m:r>
                      </m:den>
                    </m:f>
                  </m:oMath>
                </a14:m>
                <a:r>
                  <a:rPr lang="en-US" sz="1400" kern="0" dirty="0">
                    <a:solidFill>
                      <a:schemeClr val="tx1"/>
                    </a:solidFill>
                    <a:latin typeface="Cambria Math" panose="02040503050406030204" pitchFamily="18" charset="0"/>
                    <a:ea typeface="Cambria Math" panose="02040503050406030204" pitchFamily="18" charset="0"/>
                  </a:rPr>
                  <a:t>     </a:t>
                </a:r>
                <a:r>
                  <a:rPr lang="en-US" sz="1400" kern="0" dirty="0">
                    <a:solidFill>
                      <a:schemeClr val="tx1"/>
                    </a:solidFill>
                    <a:latin typeface="Tw Cen MT (Body)"/>
                  </a:rPr>
                  <a:t>==</a:t>
                </a:r>
                <a:r>
                  <a:rPr lang="en-US" sz="1400" kern="0" dirty="0">
                    <a:solidFill>
                      <a:schemeClr val="tx1"/>
                    </a:solidFill>
                    <a:latin typeface="Tw Cen MT (Body)"/>
                    <a:sym typeface="Wingdings" panose="05000000000000000000" pitchFamily="2" charset="2"/>
                  </a:rPr>
                  <a:t></a:t>
                </a:r>
                <a:r>
                  <a:rPr lang="en-US" sz="1400" kern="0" dirty="0">
                    <a:solidFill>
                      <a:schemeClr val="tx1"/>
                    </a:solidFill>
                    <a:latin typeface="Tw Cen MT (Body)"/>
                  </a:rPr>
                  <a:t>      </a:t>
                </a:r>
                <a14:m>
                  <m:oMath xmlns:m="http://schemas.openxmlformats.org/officeDocument/2006/math">
                    <m:d>
                      <m:dPr>
                        <m:begChr m:val="|"/>
                        <m:endChr m:val="|"/>
                        <m:ctrlPr>
                          <a:rPr lang="en-US" sz="1400" i="1">
                            <a:latin typeface="Cambria Math" panose="02040503050406030204" pitchFamily="18" charset="0"/>
                          </a:rPr>
                        </m:ctrlPr>
                      </m:dPr>
                      <m:e>
                        <m:r>
                          <m:rPr>
                            <m:nor/>
                          </m:rPr>
                          <a:rPr lang="en-US" sz="1400" dirty="0">
                            <a:latin typeface="Tw Cen MT (Body)"/>
                          </a:rPr>
                          <m:t>V</m:t>
                        </m:r>
                        <m:r>
                          <m:rPr>
                            <m:nor/>
                          </m:rPr>
                          <a:rPr lang="en-US" sz="1400" baseline="-25000" dirty="0">
                            <a:latin typeface="Tw Cen MT (Body)"/>
                          </a:rPr>
                          <m:t>cav</m:t>
                        </m:r>
                      </m:e>
                    </m:d>
                  </m:oMath>
                </a14:m>
                <a:r>
                  <a:rPr lang="en-US" sz="1400" dirty="0">
                    <a:latin typeface="Tw Cen MT (Body)"/>
                  </a:rPr>
                  <a:t>=I</a:t>
                </a:r>
                <a:r>
                  <a:rPr lang="en-US" sz="1400" baseline="-25000" dirty="0">
                    <a:latin typeface="Tw Cen MT (Body)"/>
                  </a:rPr>
                  <a:t>h=720</a:t>
                </a:r>
                <a:r>
                  <a:rPr lang="en-US" sz="1400" dirty="0">
                    <a:latin typeface="Tw Cen MT (Body)"/>
                  </a:rPr>
                  <a:t>*</a:t>
                </a:r>
                <a14:m>
                  <m:oMath xmlns:m="http://schemas.openxmlformats.org/officeDocument/2006/math">
                    <m:d>
                      <m:dPr>
                        <m:begChr m:val="|"/>
                        <m:endChr m:val="|"/>
                        <m:ctrlPr>
                          <a:rPr lang="en-US" sz="1400" i="1">
                            <a:latin typeface="Cambria Math" panose="02040503050406030204" pitchFamily="18" charset="0"/>
                          </a:rPr>
                        </m:ctrlPr>
                      </m:dPr>
                      <m:e>
                        <m:r>
                          <a:rPr lang="en-US" sz="1400" b="0" i="1">
                            <a:latin typeface="Cambria Math" panose="02040503050406030204" pitchFamily="18" charset="0"/>
                          </a:rPr>
                          <m:t>𝑍</m:t>
                        </m:r>
                        <m:r>
                          <a:rPr lang="en-US" sz="1400" b="0" i="1" baseline="-25000">
                            <a:latin typeface="Cambria Math" panose="02040503050406030204" pitchFamily="18" charset="0"/>
                          </a:rPr>
                          <m:t>𝑐𝑎𝑣</m:t>
                        </m:r>
                      </m:e>
                    </m:d>
                  </m:oMath>
                </a14:m>
                <a:r>
                  <a:rPr lang="en-US" sz="1400" baseline="-25000" dirty="0">
                    <a:latin typeface="Tw Cen MT (Body)"/>
                  </a:rPr>
                  <a:t>h=720      </a:t>
                </a:r>
              </a:p>
              <a:p>
                <a:pPr marL="0" lvl="3" indent="0" algn="ctr">
                  <a:spcBef>
                    <a:spcPts val="0"/>
                  </a:spcBef>
                  <a:buNone/>
                </a:pPr>
                <a:endParaRPr lang="en-US" sz="1400" baseline="-25000" dirty="0">
                  <a:latin typeface="Tw Cen MT (Body)"/>
                  <a:sym typeface="Wingdings" panose="05000000000000000000" pitchFamily="2" charset="2"/>
                </a:endParaRPr>
              </a:p>
              <a:p>
                <a:pPr marL="0" lvl="3" indent="0" algn="ctr">
                  <a:spcBef>
                    <a:spcPts val="0"/>
                  </a:spcBef>
                  <a:buNone/>
                </a:pPr>
                <a:r>
                  <a:rPr lang="en-US" sz="1400" baseline="-25000" dirty="0">
                    <a:latin typeface="Tw Cen MT (Body)"/>
                    <a:sym typeface="Wingdings" panose="05000000000000000000" pitchFamily="2" charset="2"/>
                  </a:rPr>
                  <a:t> </a:t>
                </a:r>
                <a14:m>
                  <m:oMath xmlns:m="http://schemas.openxmlformats.org/officeDocument/2006/math">
                    <m:d>
                      <m:dPr>
                        <m:begChr m:val="|"/>
                        <m:endChr m:val="|"/>
                        <m:ctrlPr>
                          <a:rPr lang="en-US" sz="1400" i="1">
                            <a:latin typeface="Cambria Math" panose="02040503050406030204" pitchFamily="18" charset="0"/>
                          </a:rPr>
                        </m:ctrlPr>
                      </m:dPr>
                      <m:e>
                        <m:r>
                          <a:rPr lang="en-US" sz="1400" b="0" i="1">
                            <a:latin typeface="Cambria Math" panose="02040503050406030204" pitchFamily="18" charset="0"/>
                          </a:rPr>
                          <m:t>𝑍</m:t>
                        </m:r>
                        <m:r>
                          <a:rPr lang="en-US" sz="1400" b="0" i="1" baseline="-25000">
                            <a:latin typeface="Cambria Math" panose="02040503050406030204" pitchFamily="18" charset="0"/>
                          </a:rPr>
                          <m:t>𝑐𝑎𝑣</m:t>
                        </m:r>
                      </m:e>
                    </m:d>
                    <m:r>
                      <a:rPr lang="en-US" sz="1400" b="0" i="1" baseline="-25000">
                        <a:latin typeface="Cambria Math" panose="02040503050406030204" pitchFamily="18" charset="0"/>
                      </a:rPr>
                      <m:t>𝑓</m:t>
                    </m:r>
                    <m:r>
                      <a:rPr lang="en-US" sz="1400" b="0" i="1" baseline="-25000">
                        <a:latin typeface="Cambria Math" panose="02040503050406030204" pitchFamily="18" charset="0"/>
                      </a:rPr>
                      <m:t>0</m:t>
                    </m:r>
                  </m:oMath>
                </a14:m>
                <a:r>
                  <a:rPr lang="en-US" sz="1400" dirty="0">
                    <a:latin typeface="Tw Cen MT (Body)"/>
                  </a:rPr>
                  <a:t> = R</a:t>
                </a:r>
                <a:r>
                  <a:rPr lang="en-US" sz="1400" baseline="-25000" dirty="0">
                    <a:latin typeface="Tw Cen MT (Body)"/>
                  </a:rPr>
                  <a:t>0</a:t>
                </a:r>
                <a:r>
                  <a:rPr lang="en-US" sz="1400" dirty="0">
                    <a:latin typeface="Tw Cen MT (Body)"/>
                  </a:rPr>
                  <a:t> = 1.6E9 ohm !!!    (</a:t>
                </a:r>
                <a:r>
                  <a:rPr lang="en-US" sz="1400" dirty="0" err="1">
                    <a:latin typeface="Tw Cen MT (Body)"/>
                  </a:rPr>
                  <a:t>Q</a:t>
                </a:r>
                <a:r>
                  <a:rPr lang="en-US" sz="1400" baseline="-25000" dirty="0" err="1">
                    <a:latin typeface="Tw Cen MT (Body)"/>
                  </a:rPr>
                  <a:t>ext</a:t>
                </a:r>
                <a:r>
                  <a:rPr lang="en-US" sz="1400" dirty="0">
                    <a:latin typeface="Tw Cen MT (Body)"/>
                  </a:rPr>
                  <a:t> = 4E7, Q</a:t>
                </a:r>
                <a:r>
                  <a:rPr lang="en-US" sz="1400" baseline="-25000" dirty="0">
                    <a:latin typeface="Tw Cen MT (Body)"/>
                  </a:rPr>
                  <a:t>0</a:t>
                </a:r>
                <a:r>
                  <a:rPr lang="en-US" sz="1400" dirty="0">
                    <a:latin typeface="Tw Cen MT (Body)"/>
                  </a:rPr>
                  <a:t> = 3E9)</a:t>
                </a:r>
                <a:endParaRPr lang="en-US" sz="1400" baseline="-25000" dirty="0">
                  <a:latin typeface="Tw Cen MT (Body)"/>
                </a:endParaRPr>
              </a:p>
              <a:p>
                <a:pPr marL="1200150" lvl="3"/>
                <a:endParaRPr lang="en-US" sz="1400" baseline="-25000" dirty="0">
                  <a:latin typeface="Tw Cen MT (Body)"/>
                </a:endParaRPr>
              </a:p>
              <a:p>
                <a:pPr marL="1200150" lvl="3"/>
                <a:r>
                  <a:rPr lang="en-US" sz="1400" dirty="0">
                    <a:latin typeface="Tw Cen MT (Body)"/>
                  </a:rPr>
                  <a:t>Beam Current @ Harmonic 720       ==</a:t>
                </a:r>
                <a:r>
                  <a:rPr lang="en-US" sz="1400" dirty="0">
                    <a:latin typeface="Tw Cen MT (Body)"/>
                    <a:sym typeface="Wingdings" panose="05000000000000000000" pitchFamily="2" charset="2"/>
                  </a:rPr>
                  <a:t> </a:t>
                </a:r>
                <a:r>
                  <a:rPr lang="en-US" sz="1400" dirty="0" err="1">
                    <a:latin typeface="Tw Cen MT (Body)"/>
                  </a:rPr>
                  <a:t>I</a:t>
                </a:r>
                <a:r>
                  <a:rPr lang="en-US" sz="1400" baseline="-25000" dirty="0" err="1">
                    <a:latin typeface="Tw Cen MT (Body)"/>
                  </a:rPr>
                  <a:t>h</a:t>
                </a:r>
                <a:r>
                  <a:rPr lang="en-US" sz="1400" baseline="-25000" dirty="0">
                    <a:latin typeface="Tw Cen MT (Body)"/>
                  </a:rPr>
                  <a:t>=720 = </a:t>
                </a:r>
                <a:r>
                  <a:rPr lang="en-US" sz="1400" dirty="0">
                    <a:latin typeface="Tw Cen MT (Body)"/>
                  </a:rPr>
                  <a:t> 0.75A (~2e9 per bunch, 111 bunches, 2 beams)</a:t>
                </a:r>
              </a:p>
            </p:txBody>
          </p:sp>
        </mc:Choice>
        <mc:Fallback xmlns="">
          <p:sp>
            <p:nvSpPr>
              <p:cNvPr id="6" name="TextBox 5">
                <a:extLst>
                  <a:ext uri="{FF2B5EF4-FFF2-40B4-BE49-F238E27FC236}">
                    <a16:creationId xmlns:a16="http://schemas.microsoft.com/office/drawing/2014/main" id="{17443A97-9D78-4AE8-BE49-047D77AF3992}"/>
                  </a:ext>
                </a:extLst>
              </p:cNvPr>
              <p:cNvSpPr txBox="1">
                <a:spLocks noRot="1" noChangeAspect="1" noMove="1" noResize="1" noEditPoints="1" noAdjustHandles="1" noChangeArrowheads="1" noChangeShapeType="1" noTextEdit="1"/>
              </p:cNvSpPr>
              <p:nvPr/>
            </p:nvSpPr>
            <p:spPr>
              <a:xfrm>
                <a:off x="99964" y="1028670"/>
                <a:ext cx="8472553" cy="1237005"/>
              </a:xfrm>
              <a:prstGeom prst="rect">
                <a:avLst/>
              </a:prstGeom>
              <a:blipFill>
                <a:blip r:embed="rId4"/>
                <a:stretch>
                  <a:fillRect b="-3941"/>
                </a:stretch>
              </a:blipFill>
            </p:spPr>
            <p:txBody>
              <a:bodyPr/>
              <a:lstStyle/>
              <a:p>
                <a:r>
                  <a:rPr lang="en-US">
                    <a:noFill/>
                  </a:rPr>
                  <a:t> </a:t>
                </a:r>
              </a:p>
            </p:txBody>
          </p:sp>
        </mc:Fallback>
      </mc:AlternateContent>
    </p:spTree>
    <p:extLst>
      <p:ext uri="{BB962C8B-B14F-4D97-AF65-F5344CB8AC3E}">
        <p14:creationId xmlns:p14="http://schemas.microsoft.com/office/powerpoint/2010/main" val="162494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5BB9-353E-4EFD-A082-14E2140F9F1E}"/>
              </a:ext>
            </a:extLst>
          </p:cNvPr>
          <p:cNvSpPr>
            <a:spLocks noGrp="1"/>
          </p:cNvSpPr>
          <p:nvPr>
            <p:ph type="title"/>
          </p:nvPr>
        </p:nvSpPr>
        <p:spPr>
          <a:xfrm>
            <a:off x="357809" y="19344"/>
            <a:ext cx="8328991" cy="649167"/>
          </a:xfrm>
        </p:spPr>
        <p:txBody>
          <a:bodyPr>
            <a:normAutofit/>
          </a:bodyPr>
          <a:lstStyle/>
          <a:p>
            <a:pPr algn="ctr"/>
            <a:r>
              <a:rPr lang="en-US" dirty="0">
                <a:latin typeface="Tw Cen MT (Body)"/>
              </a:rPr>
              <a:t>Operation and Control Requirements</a:t>
            </a:r>
            <a:endParaRPr lang="en-US" dirty="0"/>
          </a:p>
        </p:txBody>
      </p:sp>
      <p:pic>
        <p:nvPicPr>
          <p:cNvPr id="6" name="Content Placeholder 5">
            <a:extLst>
              <a:ext uri="{FF2B5EF4-FFF2-40B4-BE49-F238E27FC236}">
                <a16:creationId xmlns:a16="http://schemas.microsoft.com/office/drawing/2014/main" id="{C0BA2910-0DBB-4A47-8EA1-526022F6F0DE}"/>
              </a:ext>
            </a:extLst>
          </p:cNvPr>
          <p:cNvPicPr>
            <a:picLocks noGrp="1"/>
          </p:cNvPicPr>
          <p:nvPr>
            <p:ph idx="1"/>
          </p:nvPr>
        </p:nvPicPr>
        <p:blipFill>
          <a:blip r:embed="rId2"/>
          <a:stretch>
            <a:fillRect/>
          </a:stretch>
        </p:blipFill>
        <p:spPr>
          <a:xfrm>
            <a:off x="0" y="2182486"/>
            <a:ext cx="7088430" cy="4588127"/>
          </a:xfrm>
        </p:spPr>
      </p:pic>
      <p:sp>
        <p:nvSpPr>
          <p:cNvPr id="7" name="TextBox 6">
            <a:extLst>
              <a:ext uri="{FF2B5EF4-FFF2-40B4-BE49-F238E27FC236}">
                <a16:creationId xmlns:a16="http://schemas.microsoft.com/office/drawing/2014/main" id="{451EDBFF-29BB-4ADD-A715-8ADA9C61932A}"/>
              </a:ext>
            </a:extLst>
          </p:cNvPr>
          <p:cNvSpPr txBox="1"/>
          <p:nvPr/>
        </p:nvSpPr>
        <p:spPr>
          <a:xfrm>
            <a:off x="1" y="668511"/>
            <a:ext cx="9144000"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Tw Cen MT (Body)"/>
              </a:rPr>
              <a:t>Beam Driven Cavity</a:t>
            </a:r>
          </a:p>
          <a:p>
            <a:pPr marL="742950" lvl="1" indent="-285750">
              <a:buFont typeface="Wingdings" panose="05000000000000000000" pitchFamily="2" charset="2"/>
              <a:buChar char="§"/>
            </a:pPr>
            <a:r>
              <a:rPr lang="en-US" dirty="0">
                <a:latin typeface="Tw Cen MT (Body)"/>
              </a:rPr>
              <a:t>AC coupled feedback loop to damp microphonic induced voltage fluctuations. </a:t>
            </a:r>
          </a:p>
          <a:p>
            <a:pPr marL="285750" indent="-285750">
              <a:buFont typeface="Arial" panose="020B0604020202020204" pitchFamily="34" charset="0"/>
              <a:buChar char="•"/>
            </a:pPr>
            <a:r>
              <a:rPr lang="en-US" dirty="0">
                <a:latin typeface="Tw Cen MT (Body)"/>
              </a:rPr>
              <a:t>AC coupled I&amp;Q feedback on first implementation. Later switched to AC magnitude feedback.</a:t>
            </a:r>
          </a:p>
          <a:p>
            <a:pPr marL="285750" indent="-285750">
              <a:buFont typeface="Wingdings" panose="05000000000000000000" pitchFamily="2" charset="2"/>
              <a:buChar char="§"/>
            </a:pPr>
            <a:r>
              <a:rPr lang="en-US" dirty="0">
                <a:latin typeface="Tw Cen MT (Body)"/>
              </a:rPr>
              <a:t>Large cavity voltage fluctuations would induce pondermotive instabilities.</a:t>
            </a:r>
          </a:p>
          <a:p>
            <a:pPr marL="285750" indent="-285750">
              <a:buFont typeface="Wingdings" panose="05000000000000000000" pitchFamily="2" charset="2"/>
              <a:buChar char="§"/>
            </a:pPr>
            <a:r>
              <a:rPr lang="en-US" dirty="0">
                <a:latin typeface="Tw Cen MT (Body)"/>
              </a:rPr>
              <a:t>Amplitude fluctuations on the cavity voltage &lt;  0.1% (~2 </a:t>
            </a:r>
            <a:r>
              <a:rPr lang="en-US" dirty="0" err="1">
                <a:latin typeface="Tw Cen MT (Body)"/>
              </a:rPr>
              <a:t>kVpp</a:t>
            </a:r>
            <a:r>
              <a:rPr lang="en-US" dirty="0">
                <a:latin typeface="Tw Cen MT (Body)"/>
              </a:rPr>
              <a:t>) for operation with beam.</a:t>
            </a:r>
          </a:p>
          <a:p>
            <a:pPr marL="285750" indent="-285750">
              <a:buFont typeface="Wingdings" panose="05000000000000000000" pitchFamily="2" charset="2"/>
              <a:buChar char="§"/>
            </a:pPr>
            <a:endParaRPr lang="en-US" dirty="0">
              <a:latin typeface="Tw Cen MT (Body)"/>
            </a:endParaRPr>
          </a:p>
          <a:p>
            <a:pPr marL="285750" indent="-285750">
              <a:buFont typeface="Arial" panose="020B0604020202020204" pitchFamily="34" charset="0"/>
              <a:buChar char="•"/>
            </a:pPr>
            <a:endParaRPr lang="en-US" dirty="0">
              <a:latin typeface="Tw Cen MT (Body)"/>
            </a:endParaRPr>
          </a:p>
        </p:txBody>
      </p:sp>
    </p:spTree>
    <p:extLst>
      <p:ext uri="{BB962C8B-B14F-4D97-AF65-F5344CB8AC3E}">
        <p14:creationId xmlns:p14="http://schemas.microsoft.com/office/powerpoint/2010/main" val="428252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7B26-26F9-44CE-A6BF-3707682CB13F}"/>
              </a:ext>
            </a:extLst>
          </p:cNvPr>
          <p:cNvSpPr>
            <a:spLocks noGrp="1"/>
          </p:cNvSpPr>
          <p:nvPr>
            <p:ph type="title"/>
          </p:nvPr>
        </p:nvSpPr>
        <p:spPr>
          <a:xfrm>
            <a:off x="357809" y="365126"/>
            <a:ext cx="8328991" cy="726695"/>
          </a:xfrm>
        </p:spPr>
        <p:txBody>
          <a:bodyPr/>
          <a:lstStyle/>
          <a:p>
            <a:pPr algn="ctr"/>
            <a:r>
              <a:rPr lang="en-US" dirty="0">
                <a:latin typeface="Tw Cen MT (Body)"/>
              </a:rPr>
              <a:t>Resonance Control Challenges</a:t>
            </a:r>
          </a:p>
        </p:txBody>
      </p:sp>
      <p:graphicFrame>
        <p:nvGraphicFramePr>
          <p:cNvPr id="8" name="Object 7">
            <a:extLst>
              <a:ext uri="{FF2B5EF4-FFF2-40B4-BE49-F238E27FC236}">
                <a16:creationId xmlns:a16="http://schemas.microsoft.com/office/drawing/2014/main" id="{C6BE8313-C0FD-4ABE-84DB-39300E07E56D}"/>
              </a:ext>
            </a:extLst>
          </p:cNvPr>
          <p:cNvGraphicFramePr>
            <a:graphicFrameLocks noChangeAspect="1"/>
          </p:cNvGraphicFramePr>
          <p:nvPr>
            <p:extLst>
              <p:ext uri="{D42A27DB-BD31-4B8C-83A1-F6EECF244321}">
                <p14:modId xmlns:p14="http://schemas.microsoft.com/office/powerpoint/2010/main" val="3384724384"/>
              </p:ext>
            </p:extLst>
          </p:nvPr>
        </p:nvGraphicFramePr>
        <p:xfrm>
          <a:off x="3660741" y="5887442"/>
          <a:ext cx="2294429" cy="711199"/>
        </p:xfrm>
        <a:graphic>
          <a:graphicData uri="http://schemas.openxmlformats.org/presentationml/2006/ole">
            <mc:AlternateContent xmlns:mc="http://schemas.openxmlformats.org/markup-compatibility/2006">
              <mc:Choice xmlns:v="urn:schemas-microsoft-com:vml" Requires="v">
                <p:oleObj spid="_x0000_s2376" r:id="rId3" imgW="1983960" imgH="466200" progId="">
                  <p:embed/>
                </p:oleObj>
              </mc:Choice>
              <mc:Fallback>
                <p:oleObj r:id="rId3" imgW="1983960" imgH="466200" progId="">
                  <p:embed/>
                  <p:pic>
                    <p:nvPicPr>
                      <p:cNvPr id="16" name="Object 15">
                        <a:extLst>
                          <a:ext uri="{FF2B5EF4-FFF2-40B4-BE49-F238E27FC236}">
                            <a16:creationId xmlns:a16="http://schemas.microsoft.com/office/drawing/2014/main" id="{B283E7C2-C741-46CD-A717-C116E1178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41" y="5887442"/>
                        <a:ext cx="2294429" cy="711199"/>
                      </a:xfrm>
                      <a:prstGeom prst="rect">
                        <a:avLst/>
                      </a:prstGeom>
                      <a:solidFill>
                        <a:srgbClr val="FFFFFF"/>
                      </a:solidFill>
                      <a:ln w="12700">
                        <a:solidFill>
                          <a:srgbClr val="000000"/>
                        </a:solidFill>
                        <a:miter lim="800000"/>
                        <a:headEnd/>
                        <a:tailEnd/>
                      </a:ln>
                    </p:spPr>
                  </p:pic>
                </p:oleObj>
              </mc:Fallback>
            </mc:AlternateContent>
          </a:graphicData>
        </a:graphic>
      </p:graphicFrame>
      <p:pic>
        <p:nvPicPr>
          <p:cNvPr id="9" name="Content Placeholder 8">
            <a:extLst>
              <a:ext uri="{FF2B5EF4-FFF2-40B4-BE49-F238E27FC236}">
                <a16:creationId xmlns:a16="http://schemas.microsoft.com/office/drawing/2014/main" id="{8F4BCCE1-FB2B-4765-8784-39837FC5BCB2}"/>
              </a:ext>
            </a:extLst>
          </p:cNvPr>
          <p:cNvPicPr>
            <a:picLocks noGrp="1" noChangeAspect="1"/>
          </p:cNvPicPr>
          <p:nvPr>
            <p:ph idx="1"/>
          </p:nvPr>
        </p:nvPicPr>
        <p:blipFill>
          <a:blip r:embed="rId5"/>
          <a:stretch>
            <a:fillRect/>
          </a:stretch>
        </p:blipFill>
        <p:spPr>
          <a:xfrm>
            <a:off x="0" y="1453488"/>
            <a:ext cx="4172430" cy="2935950"/>
          </a:xfr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5D0634-30E3-40EE-9488-C9DF49D2E2A7}"/>
                  </a:ext>
                </a:extLst>
              </p:cNvPr>
              <p:cNvSpPr txBox="1"/>
              <p:nvPr/>
            </p:nvSpPr>
            <p:spPr>
              <a:xfrm>
                <a:off x="0" y="4449286"/>
                <a:ext cx="4049486"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w Cen MT (Body)"/>
                  </a:rPr>
                  <a:t>Microphonic detuning turned out to be 6X larger than expected.</a:t>
                </a:r>
              </a:p>
              <a:p>
                <a:pPr marL="285750" indent="-285750">
                  <a:buFont typeface="Arial" panose="020B0604020202020204" pitchFamily="34" charset="0"/>
                  <a:buChar char="•"/>
                </a:pPr>
                <a:r>
                  <a:rPr lang="en-US" dirty="0">
                    <a:latin typeface="Tw Cen MT (Body)"/>
                  </a:rPr>
                  <a:t>Required RF power would be 36X bigger for a given </a:t>
                </a:r>
                <a14:m>
                  <m:oMath xmlns:m="http://schemas.openxmlformats.org/officeDocument/2006/math">
                    <m:r>
                      <m:rPr>
                        <m:nor/>
                      </m:rPr>
                      <a:rPr lang="en-US" kern="0" dirty="0">
                        <a:latin typeface="Tw Cen MT (Body)"/>
                      </a:rPr>
                      <m:t>Qext</m:t>
                    </m:r>
                  </m:oMath>
                </a14:m>
                <a:r>
                  <a:rPr lang="en-US" dirty="0">
                    <a:latin typeface="Tw Cen MT (Body)"/>
                  </a:rPr>
                  <a:t> &amp; </a:t>
                </a:r>
                <a:r>
                  <a:rPr lang="en-US" dirty="0" err="1">
                    <a:latin typeface="Tw Cen MT (Body)"/>
                  </a:rPr>
                  <a:t>Vc</a:t>
                </a:r>
                <a:r>
                  <a:rPr lang="en-US" dirty="0">
                    <a:latin typeface="Tw Cen MT (Body)"/>
                  </a:rPr>
                  <a:t>.</a:t>
                </a:r>
              </a:p>
            </p:txBody>
          </p:sp>
        </mc:Choice>
        <mc:Fallback xmlns="">
          <p:sp>
            <p:nvSpPr>
              <p:cNvPr id="12" name="TextBox 11">
                <a:extLst>
                  <a:ext uri="{FF2B5EF4-FFF2-40B4-BE49-F238E27FC236}">
                    <a16:creationId xmlns:a16="http://schemas.microsoft.com/office/drawing/2014/main" id="{905D0634-30E3-40EE-9488-C9DF49D2E2A7}"/>
                  </a:ext>
                </a:extLst>
              </p:cNvPr>
              <p:cNvSpPr txBox="1">
                <a:spLocks noRot="1" noChangeAspect="1" noMove="1" noResize="1" noEditPoints="1" noAdjustHandles="1" noChangeArrowheads="1" noChangeShapeType="1" noTextEdit="1"/>
              </p:cNvSpPr>
              <p:nvPr/>
            </p:nvSpPr>
            <p:spPr>
              <a:xfrm>
                <a:off x="0" y="4449286"/>
                <a:ext cx="4049486" cy="1200329"/>
              </a:xfrm>
              <a:prstGeom prst="rect">
                <a:avLst/>
              </a:prstGeom>
              <a:blipFill>
                <a:blip r:embed="rId6"/>
                <a:stretch>
                  <a:fillRect l="-904" t="-3046" b="-710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A4737424-754B-4661-AB3A-98283BF8A308}"/>
              </a:ext>
            </a:extLst>
          </p:cNvPr>
          <p:cNvPicPr>
            <a:picLocks noChangeAspect="1"/>
          </p:cNvPicPr>
          <p:nvPr/>
        </p:nvPicPr>
        <p:blipFill rotWithShape="1">
          <a:blip r:embed="rId7"/>
          <a:srcRect l="3810" r="6377"/>
          <a:stretch/>
        </p:blipFill>
        <p:spPr>
          <a:xfrm>
            <a:off x="4172430" y="1453488"/>
            <a:ext cx="4876036" cy="4374106"/>
          </a:xfrm>
          <a:prstGeom prst="rect">
            <a:avLst/>
          </a:prstGeom>
        </p:spPr>
      </p:pic>
    </p:spTree>
    <p:extLst>
      <p:ext uri="{BB962C8B-B14F-4D97-AF65-F5344CB8AC3E}">
        <p14:creationId xmlns:p14="http://schemas.microsoft.com/office/powerpoint/2010/main" val="119415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7B26-26F9-44CE-A6BF-3707682CB13F}"/>
              </a:ext>
            </a:extLst>
          </p:cNvPr>
          <p:cNvSpPr>
            <a:spLocks noGrp="1"/>
          </p:cNvSpPr>
          <p:nvPr>
            <p:ph type="title"/>
          </p:nvPr>
        </p:nvSpPr>
        <p:spPr>
          <a:xfrm>
            <a:off x="357809" y="365126"/>
            <a:ext cx="8328991" cy="793114"/>
          </a:xfrm>
        </p:spPr>
        <p:txBody>
          <a:bodyPr/>
          <a:lstStyle/>
          <a:p>
            <a:pPr algn="ctr"/>
            <a:r>
              <a:rPr lang="en-US" dirty="0">
                <a:latin typeface="Tw Cen MT (Body)"/>
              </a:rPr>
              <a:t>Resonance Control Challenges</a:t>
            </a:r>
          </a:p>
        </p:txBody>
      </p:sp>
      <p:pic>
        <p:nvPicPr>
          <p:cNvPr id="9" name="Content Placeholder 8">
            <a:extLst>
              <a:ext uri="{FF2B5EF4-FFF2-40B4-BE49-F238E27FC236}">
                <a16:creationId xmlns:a16="http://schemas.microsoft.com/office/drawing/2014/main" id="{8F4BCCE1-FB2B-4765-8784-39837FC5BCB2}"/>
              </a:ext>
            </a:extLst>
          </p:cNvPr>
          <p:cNvPicPr>
            <a:picLocks noGrp="1" noChangeAspect="1"/>
          </p:cNvPicPr>
          <p:nvPr>
            <p:ph idx="1"/>
          </p:nvPr>
        </p:nvPicPr>
        <p:blipFill rotWithShape="1">
          <a:blip r:embed="rId2"/>
          <a:srcRect r="6487"/>
          <a:stretch/>
        </p:blipFill>
        <p:spPr>
          <a:xfrm>
            <a:off x="182638" y="1433779"/>
            <a:ext cx="5739538" cy="4485012"/>
          </a:xfrm>
        </p:spPr>
      </p:pic>
      <p:sp>
        <p:nvSpPr>
          <p:cNvPr id="10" name="TextBox 9">
            <a:extLst>
              <a:ext uri="{FF2B5EF4-FFF2-40B4-BE49-F238E27FC236}">
                <a16:creationId xmlns:a16="http://schemas.microsoft.com/office/drawing/2014/main" id="{63D34F23-BB82-4887-9EA3-88967CEED5EB}"/>
              </a:ext>
            </a:extLst>
          </p:cNvPr>
          <p:cNvSpPr txBox="1"/>
          <p:nvPr/>
        </p:nvSpPr>
        <p:spPr>
          <a:xfrm>
            <a:off x="5922175" y="1648100"/>
            <a:ext cx="3039187" cy="3693319"/>
          </a:xfrm>
          <a:prstGeom prst="rect">
            <a:avLst/>
          </a:prstGeom>
          <a:noFill/>
        </p:spPr>
        <p:txBody>
          <a:bodyPr wrap="square" rtlCol="0">
            <a:spAutoFit/>
          </a:bodyPr>
          <a:lstStyle/>
          <a:p>
            <a:pPr marL="342900" lvl="1" indent="-342900">
              <a:buSzPct val="110000"/>
              <a:buFont typeface="Wingdings" charset="0"/>
              <a:buChar char="§"/>
            </a:pPr>
            <a:r>
              <a:rPr lang="en-US" dirty="0">
                <a:latin typeface="Tw Cen MT (Body)"/>
              </a:rPr>
              <a:t>Empirically optimized FPC position (</a:t>
            </a:r>
            <a:r>
              <a:rPr lang="en-US" dirty="0" err="1">
                <a:latin typeface="Tw Cen MT (Body)"/>
              </a:rPr>
              <a:t>Qext</a:t>
            </a:r>
            <a:r>
              <a:rPr lang="en-US" dirty="0">
                <a:latin typeface="Tw Cen MT (Body)"/>
              </a:rPr>
              <a:t>)</a:t>
            </a:r>
          </a:p>
          <a:p>
            <a:pPr marL="685800" lvl="2" indent="-342900">
              <a:buSzPct val="110000"/>
              <a:buFont typeface="Wingdings" charset="0"/>
              <a:buChar char="§"/>
            </a:pPr>
            <a:r>
              <a:rPr lang="en-US" dirty="0">
                <a:latin typeface="Tw Cen MT (Body)"/>
              </a:rPr>
              <a:t>Trade offs between FPC emitted power and PA forward power required for stabilization.</a:t>
            </a:r>
          </a:p>
          <a:p>
            <a:pPr marL="685800" lvl="2" indent="-342900">
              <a:buSzPct val="110000"/>
              <a:buFont typeface="Wingdings" charset="0"/>
              <a:buChar char="§"/>
            </a:pPr>
            <a:r>
              <a:rPr lang="en-US" dirty="0">
                <a:latin typeface="Tw Cen MT (Body)"/>
              </a:rPr>
              <a:t>Required drive power</a:t>
            </a:r>
          </a:p>
          <a:p>
            <a:pPr marL="1028700" lvl="3" indent="-342900">
              <a:buSzPct val="110000"/>
              <a:buFont typeface="Wingdings" charset="0"/>
              <a:buChar char="§"/>
            </a:pPr>
            <a:r>
              <a:rPr lang="en-US" dirty="0">
                <a:latin typeface="Tw Cen MT (Body)"/>
              </a:rPr>
              <a:t>Needed high power amplifier</a:t>
            </a:r>
          </a:p>
          <a:p>
            <a:pPr marL="1028700" lvl="3" indent="-342900">
              <a:buSzPct val="110000"/>
              <a:buFont typeface="Wingdings" charset="0"/>
              <a:buChar char="§"/>
            </a:pPr>
            <a:r>
              <a:rPr lang="en-US" dirty="0">
                <a:latin typeface="Tw Cen MT (Body)"/>
              </a:rPr>
              <a:t>3.0 kW Amplifier </a:t>
            </a:r>
          </a:p>
          <a:p>
            <a:pPr marL="114300" lvl="1" indent="-342900">
              <a:buSzPct val="110000"/>
              <a:buFont typeface="Wingdings" charset="0"/>
              <a:buChar char="§"/>
            </a:pPr>
            <a:r>
              <a:rPr lang="en-US" dirty="0">
                <a:latin typeface="Tw Cen MT (Body)"/>
              </a:rPr>
              <a:t>Limit goal to operate with beam 1 MV</a:t>
            </a:r>
            <a:endParaRPr lang="en-US" dirty="0"/>
          </a:p>
        </p:txBody>
      </p:sp>
    </p:spTree>
    <p:extLst>
      <p:ext uri="{BB962C8B-B14F-4D97-AF65-F5344CB8AC3E}">
        <p14:creationId xmlns:p14="http://schemas.microsoft.com/office/powerpoint/2010/main" val="1761755835"/>
      </p:ext>
    </p:extLst>
  </p:cSld>
  <p:clrMapOvr>
    <a:masterClrMapping/>
  </p:clrMapOvr>
</p:sld>
</file>

<file path=ppt/theme/theme1.xml><?xml version="1.0" encoding="utf-8"?>
<a:theme xmlns:a="http://schemas.openxmlformats.org/drawingml/2006/main" name="RHIC Retreat FY1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NL_70_100_PPT_Template" id="{F58EDFFD-527C-7E42-BAA5-64FCBB450853}" vid="{EBDB0018-34B5-C744-99EA-0F616804C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RHIC Retreat FY17</Template>
  <TotalTime>32611</TotalTime>
  <Words>758</Words>
  <Application>Microsoft Office PowerPoint</Application>
  <PresentationFormat>On-screen Show (4:3)</PresentationFormat>
  <Paragraphs>101</Paragraphs>
  <Slides>18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26" baseType="lpstr">
      <vt:lpstr>ＭＳ Ｐゴシック</vt:lpstr>
      <vt:lpstr>Arial</vt:lpstr>
      <vt:lpstr>Calibri</vt:lpstr>
      <vt:lpstr>Cambria Math</vt:lpstr>
      <vt:lpstr>Helvetica</vt:lpstr>
      <vt:lpstr>Tw Cen MT (Body)</vt:lpstr>
      <vt:lpstr>Wingdings</vt:lpstr>
      <vt:lpstr>RHIC Retreat FY17</vt:lpstr>
      <vt:lpstr>Microphonic Characterization and Active Piezo Compensation of a 56 MHz Beam Driven SRF Cavity at RHIC</vt:lpstr>
      <vt:lpstr>Presentation Overview </vt:lpstr>
      <vt:lpstr>Cavity Design Parameters</vt:lpstr>
      <vt:lpstr>Cavity Design Parameters</vt:lpstr>
      <vt:lpstr>Tuner Design Parameters</vt:lpstr>
      <vt:lpstr>Operation and Control Requirements</vt:lpstr>
      <vt:lpstr>Operation and Control Requirements</vt:lpstr>
      <vt:lpstr>Resonance Control Challenges</vt:lpstr>
      <vt:lpstr>Resonance Control Challenges</vt:lpstr>
      <vt:lpstr>Operational Parameters Achieved</vt:lpstr>
      <vt:lpstr>RF Feedback Improvements </vt:lpstr>
      <vt:lpstr>Identifying Sources of Microphonic</vt:lpstr>
      <vt:lpstr>Tuning System Transfer Function Characterization</vt:lpstr>
      <vt:lpstr>Tuning System Transfer Function Characterization</vt:lpstr>
      <vt:lpstr>Piezo to Compensate Microphonic Detuning</vt:lpstr>
      <vt:lpstr>Piezo to Compensate Microphonic</vt:lpstr>
      <vt:lpstr>Summary</vt:lpstr>
      <vt:lpstr>   Thank you</vt:lpstr>
    </vt:vector>
  </TitlesOfParts>
  <Company>BNL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9MHz &amp; Landau System Performance and Update</dc:title>
  <dc:creator>BNL</dc:creator>
  <cp:lastModifiedBy>Severino, Freddy F</cp:lastModifiedBy>
  <cp:revision>579</cp:revision>
  <cp:lastPrinted>2018-09-27T15:29:19Z</cp:lastPrinted>
  <dcterms:created xsi:type="dcterms:W3CDTF">2017-07-18T14:47:32Z</dcterms:created>
  <dcterms:modified xsi:type="dcterms:W3CDTF">2018-10-24T16:39:48Z</dcterms:modified>
</cp:coreProperties>
</file>