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0" r:id="rId2"/>
    <p:sldId id="279" r:id="rId3"/>
    <p:sldId id="294" r:id="rId4"/>
    <p:sldId id="295" r:id="rId5"/>
    <p:sldId id="296" r:id="rId6"/>
    <p:sldId id="300" r:id="rId7"/>
    <p:sldId id="297" r:id="rId8"/>
    <p:sldId id="298" r:id="rId9"/>
    <p:sldId id="299" r:id="rId10"/>
    <p:sldId id="288" r:id="rId11"/>
    <p:sldId id="280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FF"/>
    <a:srgbClr val="00A4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12"/>
    <p:restoredTop sz="94450"/>
  </p:normalViewPr>
  <p:slideViewPr>
    <p:cSldViewPr snapToGrid="0" snapToObjects="1">
      <p:cViewPr>
        <p:scale>
          <a:sx n="100" d="100"/>
          <a:sy n="100" d="100"/>
        </p:scale>
        <p:origin x="-660" y="-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2" d="100"/>
          <a:sy n="142" d="100"/>
        </p:scale>
        <p:origin x="4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A28B2-28B8-364D-9670-4B162B54CA37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15AF5-5D84-804C-BA78-8F8C31435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20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487CE-4BC8-F744-A3DE-180CA8258505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76310-DAD6-EE4F-ABB6-4124C82A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Pick up signals for cavity 1 and cavity 2. In this case we have a limit cycle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39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Kid on swing, parametric pumping, occurs when pumping</a:t>
            </a:r>
            <a:r>
              <a:rPr lang="en-CA" baseline="0" dirty="0" smtClean="0"/>
              <a:t> frequency=twice the system frequency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3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Kid on swing, parametric </a:t>
            </a:r>
            <a:r>
              <a:rPr lang="en-CA" smtClean="0"/>
              <a:t>pumting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3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Kid on swing, parametric </a:t>
            </a:r>
            <a:r>
              <a:rPr lang="en-CA" smtClean="0"/>
              <a:t>pumting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36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70000" y="634696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0" i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6B958E4-B883-3A43-B886-6E34D2C9DE1B}" type="datetime1">
              <a:rPr lang="en-CA" smtClean="0"/>
              <a:t>22/10/2018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70000" y="4906619"/>
            <a:ext cx="100838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1270000" y="1641818"/>
            <a:ext cx="10083800" cy="30100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9144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13716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18288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 smtClean="0"/>
              <a:t>Presentation Title. Arial Regular 32pt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1270000" y="5110646"/>
            <a:ext cx="10083800" cy="74246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Presentation Subtitle-Arial Regular 16-Title Case</a:t>
            </a:r>
          </a:p>
          <a:p>
            <a:pPr lvl="0"/>
            <a:endParaRPr lang="en-US" dirty="0" smtClean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 smtClean="0"/>
              <a:t>Author’s Full Name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1408"/>
            <a:ext cx="12192000" cy="1034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8" y="313154"/>
            <a:ext cx="1783444" cy="3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2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Slide Title—Arial Bold 24-Cyan Blue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 smtClean="0"/>
              <a:t>Author’s Full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183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Bulleted List-Arial Bold 20-Cyan Blue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Bulleted List-Arial Bold 20-Cyan Blue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2570162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Arial Regular 20 is the default type for paragraphs (in black)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570161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Arial Regular 20 is the default type for paragraphs (in black).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 smtClean="0"/>
              <a:t>Author’s Full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2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Information Source-Arial Italic 9-Cyan Blue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316183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Bulleted List-Arial Bold 20-Cyan Blue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822325" y="1316183"/>
            <a:ext cx="5075238" cy="504502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214976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Arial Regular 20 is the default type for paragraphs (in black).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Slide Title—Arial Bold 24-Cyan Blue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 smtClean="0"/>
              <a:t>Author’s Full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3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95518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Information Source-Arial Italic 9-Cyan Blue</a:t>
            </a:r>
            <a:endParaRPr lang="en-US" dirty="0"/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32"/>
          </p:nvPr>
        </p:nvSpPr>
        <p:spPr>
          <a:xfrm>
            <a:off x="9123108" y="1590784"/>
            <a:ext cx="2387539" cy="465285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sz="quarter" idx="34"/>
          </p:nvPr>
        </p:nvSpPr>
        <p:spPr>
          <a:xfrm>
            <a:off x="6346062" y="3730001"/>
            <a:ext cx="2387539" cy="25136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598511" y="1590783"/>
            <a:ext cx="2387539" cy="9163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Section Title—Arial Bold 20-Cyan Blue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598511" y="2732526"/>
            <a:ext cx="2387539" cy="35111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Arial Regular 20 is the default type for paragraphs (in black).</a:t>
            </a:r>
          </a:p>
          <a:p>
            <a:pPr lvl="0"/>
            <a:r>
              <a:rPr lang="en-US" dirty="0" smtClean="0"/>
              <a:t>Type can get bigger, but no smaller.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Arial Regular 20 is the default type for paragraphs (in black).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346060" y="1561078"/>
            <a:ext cx="2387539" cy="18934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Arial Regular 20 is the default type for paragraphs (in black).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Slide Title—Arial Bold 24-Cyan Blue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 smtClean="0"/>
              <a:t>Author’s Full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45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822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Information Source-Arial Italic 9-Cyan Blue</a:t>
            </a:r>
            <a:endParaRPr lang="en-US" dirty="0"/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6"/>
          <p:cNvSpPr>
            <a:spLocks noGrp="1"/>
          </p:cNvSpPr>
          <p:nvPr>
            <p:ph sz="quarter" idx="34"/>
          </p:nvPr>
        </p:nvSpPr>
        <p:spPr>
          <a:xfrm>
            <a:off x="6667342" y="1590785"/>
            <a:ext cx="4994433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642755" y="1590783"/>
            <a:ext cx="2387539" cy="91644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Section Title—Arial 20-Cyan Blue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642755" y="2732526"/>
            <a:ext cx="2387539" cy="311168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Arial Regular 14 is the default type for paragraphs (in black).</a:t>
            </a:r>
          </a:p>
          <a:p>
            <a:pPr lvl="0"/>
            <a:r>
              <a:rPr lang="en-US" dirty="0" smtClean="0"/>
              <a:t>Type can get bigger, but no smaller.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6667341" y="4293829"/>
            <a:ext cx="4964959" cy="206252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Arial </a:t>
            </a:r>
            <a:r>
              <a:rPr lang="en-US" smtClean="0"/>
              <a:t>Regular 14 </a:t>
            </a:r>
            <a:r>
              <a:rPr lang="en-US" dirty="0" smtClean="0"/>
              <a:t>is the default type for paragraphs (in black).</a:t>
            </a:r>
          </a:p>
          <a:p>
            <a:pPr lvl="0"/>
            <a:r>
              <a:rPr lang="en-US" dirty="0" smtClean="0"/>
              <a:t>Type can get bigger, but no smaller.</a:t>
            </a:r>
          </a:p>
          <a:p>
            <a:pPr lvl="0"/>
            <a:r>
              <a:rPr lang="en-US" dirty="0" smtClean="0"/>
              <a:t>Use two columns of text when possible, as default.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Arial Regular 14 is the default type for paragraphs (in black).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Slide Title—Arial Italic 24-Cyan Blue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 smtClean="0"/>
              <a:t>Author’s Full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45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 smtClean="0"/>
              <a:t>Author’s Full Name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6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1" r:id="rId4"/>
    <p:sldLayoutId id="2147483652" r:id="rId5"/>
    <p:sldLayoutId id="2147483653" r:id="rId6"/>
    <p:sldLayoutId id="2147483655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0EF5-184A-F64D-ADA2-CE38E62D6DEC}" type="datetime1">
              <a:rPr lang="en-CA" smtClean="0"/>
              <a:t>22/10/2018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78971" y="1293475"/>
            <a:ext cx="2950029" cy="3323323"/>
          </a:xfrm>
        </p:spPr>
        <p:txBody>
          <a:bodyPr/>
          <a:lstStyle/>
          <a:p>
            <a:r>
              <a:rPr lang="en-US" sz="3200" dirty="0" smtClean="0"/>
              <a:t>Lorentz </a:t>
            </a:r>
            <a:r>
              <a:rPr lang="en-US" sz="3200" dirty="0" smtClean="0"/>
              <a:t>force oscillations</a:t>
            </a:r>
            <a:endParaRPr lang="en-US" sz="3200" dirty="0" smtClean="0"/>
          </a:p>
          <a:p>
            <a:r>
              <a:rPr lang="en-US" sz="1600" dirty="0" smtClean="0"/>
              <a:t>Ramona Leewe, </a:t>
            </a:r>
          </a:p>
          <a:p>
            <a:r>
              <a:rPr lang="en-US" sz="1600" dirty="0" smtClean="0"/>
              <a:t>Ken Fong, </a:t>
            </a:r>
          </a:p>
          <a:p>
            <a:r>
              <a:rPr lang="en-US" sz="1600" dirty="0" smtClean="0"/>
              <a:t>TRIUMF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>
          <a:xfrm>
            <a:off x="1270000" y="5110645"/>
            <a:ext cx="2225675" cy="1236179"/>
          </a:xfrm>
        </p:spPr>
        <p:txBody>
          <a:bodyPr/>
          <a:lstStyle/>
          <a:p>
            <a:r>
              <a:rPr lang="en-US" sz="1400" dirty="0" smtClean="0"/>
              <a:t>LLRF  </a:t>
            </a:r>
            <a:r>
              <a:rPr lang="en-US" sz="1400" dirty="0" err="1" smtClean="0"/>
              <a:t>Microphonics</a:t>
            </a:r>
            <a:r>
              <a:rPr lang="en-US" sz="1400" dirty="0" smtClean="0"/>
              <a:t> workshop 2018</a:t>
            </a:r>
            <a:endParaRPr lang="en-US" sz="1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Strategic Communications at TRIUMF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29" y="1088191"/>
            <a:ext cx="8467271" cy="562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C:\Users\ramona.TRWIN\Desktop\acm tuning procedure\a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84" y="3133725"/>
            <a:ext cx="492565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2800" dirty="0" smtClean="0"/>
              <a:t>Simulation results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10132" y="1085850"/>
                <a:ext cx="37142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/>
                  <a:t>Phase portrait,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CA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en-CA" b="0" i="1" smtClean="0">
                        <a:latin typeface="Cambria Math"/>
                      </a:rPr>
                      <m:t> </m:t>
                    </m:r>
                    <m:r>
                      <a:rPr lang="en-CA" b="0" i="1" smtClean="0">
                        <a:latin typeface="Cambria Math"/>
                      </a:rPr>
                      <m:t>𝑣𝑒𝑟𝑠𝑢𝑠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  <m:r>
                      <a:rPr lang="en-CA" b="0" i="1" smtClean="0">
                        <a:latin typeface="Cambria Math"/>
                      </a:rPr>
                      <m:t>𝑥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32" y="1085850"/>
                <a:ext cx="3714243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478" t="-8197" b="-245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10132" y="1643063"/>
                <a:ext cx="2590800" cy="1214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sz="1600" dirty="0" smtClean="0">
                    <a:solidFill>
                      <a:srgbClr val="C00000"/>
                    </a:solidFill>
                  </a:rPr>
                  <a:t>Field amplitude  =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6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CA" sz="16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CA" sz="16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𝑔</m:t>
                        </m:r>
                      </m:sub>
                    </m:sSub>
                  </m:oMath>
                </a14:m>
                <a:endParaRPr lang="en-CA" sz="1600" dirty="0" smtClean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sz="1600" dirty="0" smtClean="0">
                    <a:solidFill>
                      <a:srgbClr val="0070C0"/>
                    </a:solidFill>
                  </a:rPr>
                  <a:t>Field amplitude  =</a:t>
                </a:r>
                <a14:m>
                  <m:oMath xmlns:m="http://schemas.openxmlformats.org/officeDocument/2006/math">
                    <m:r>
                      <a:rPr lang="en-CA" sz="1600" b="0" i="0" smtClean="0">
                        <a:solidFill>
                          <a:srgbClr val="0070C0"/>
                        </a:solidFill>
                        <a:latin typeface="Cambria Math"/>
                      </a:rPr>
                      <m:t>   </m:t>
                    </m:r>
                    <m:f>
                      <m:fPr>
                        <m:ctrlPr>
                          <a:rPr lang="en-CA" sz="160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sz="160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CA" sz="16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CA" sz="16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𝑔</m:t>
                            </m:r>
                          </m:sub>
                        </m:sSub>
                      </m:num>
                      <m:den>
                        <m:r>
                          <a:rPr lang="en-CA" sz="16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CA" sz="1600" dirty="0" smtClean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sz="1600" dirty="0" smtClean="0"/>
                  <a:t>No field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32" y="1643063"/>
                <a:ext cx="2590800" cy="1214756"/>
              </a:xfrm>
              <a:prstGeom prst="rect">
                <a:avLst/>
              </a:prstGeom>
              <a:blipFill rotWithShape="1">
                <a:blip r:embed="rId4"/>
                <a:stretch>
                  <a:fillRect l="-941" t="-150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6" name="Picture 10" descr="C:\Users\ramona.TRWIN\Desktop\acm tuning procedure\a+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7" y="-1"/>
            <a:ext cx="4933950" cy="373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918883" y="162920"/>
                <a:ext cx="17111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𝑎</m:t>
                    </m:r>
                    <m:r>
                      <a:rPr lang="en-CA" b="0" i="1" smtClean="0">
                        <a:latin typeface="Cambria Math"/>
                      </a:rPr>
                      <m:t>&gt;</m:t>
                    </m:r>
                    <m:r>
                      <a:rPr lang="en-CA" b="0" i="1" smtClean="0">
                        <a:latin typeface="Cambria Math"/>
                      </a:rPr>
                      <m:t>0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883" y="162920"/>
                <a:ext cx="1711142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2135" t="-1667" b="-21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918883" y="3730546"/>
                <a:ext cx="17111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𝑎</m:t>
                    </m:r>
                    <m:r>
                      <a:rPr lang="en-CA" b="0" i="1" smtClean="0">
                        <a:latin typeface="Cambria Math"/>
                      </a:rPr>
                      <m:t>&lt;</m:t>
                    </m:r>
                    <m:r>
                      <a:rPr lang="en-CA" b="0" i="1" smtClean="0">
                        <a:latin typeface="Cambria Math"/>
                      </a:rPr>
                      <m:t>0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883" y="3730546"/>
                <a:ext cx="1711142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2135" t="-1639" b="-1967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050094" y="2578205"/>
                <a:ext cx="3276093" cy="1142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000" b="0" i="0" dirty="0" smtClean="0">
                    <a:latin typeface="+mj-lt"/>
                  </a:rPr>
                  <a:t>Stability is </a:t>
                </a:r>
                <a:r>
                  <a:rPr lang="en-CA" sz="2000" b="0" i="0" dirty="0" smtClean="0">
                    <a:latin typeface="+mj-lt"/>
                  </a:rPr>
                  <a:t>field dependent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1" smtClean="0">
                        <a:latin typeface="Cambria Math"/>
                      </a:rPr>
                      <m:t>Λ</m:t>
                    </m:r>
                    <m:d>
                      <m:dPr>
                        <m:ctrlPr>
                          <a:rPr lang="en-CA" sz="20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CA" sz="20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CA" sz="2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CA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CA" sz="20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sz="2000" b="0" i="1" smtClean="0">
                        <a:latin typeface="Cambria Math"/>
                      </a:rPr>
                      <m:t>&lt;</m:t>
                    </m:r>
                    <m:r>
                      <a:rPr lang="en-CA" sz="2000" b="0" i="1" smtClean="0">
                        <a:latin typeface="Cambria Math"/>
                      </a:rPr>
                      <m:t>𝑐</m:t>
                    </m:r>
                    <m:sSubSup>
                      <m:sSubSupPr>
                        <m:ctrlPr>
                          <a:rPr lang="en-CA" sz="20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CA" sz="20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CA" sz="2000" b="0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CA" sz="2000" b="0" i="1" smtClean="0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en-CA" sz="2000" b="0" dirty="0" smtClean="0"/>
              </a:p>
              <a:p>
                <a:endParaRPr lang="en-CA" sz="2800" b="0" dirty="0" smtClean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094" y="2578205"/>
                <a:ext cx="3276093" cy="1142877"/>
              </a:xfrm>
              <a:prstGeom prst="rect">
                <a:avLst/>
              </a:prstGeom>
              <a:blipFill rotWithShape="1">
                <a:blip r:embed="rId8"/>
                <a:stretch>
                  <a:fillRect l="-1859" t="-2139" r="-613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330435" y="1891071"/>
            <a:ext cx="315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Existence of limit cycles</a:t>
            </a:r>
            <a:endParaRPr lang="en-CA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943600" y="2075737"/>
            <a:ext cx="1123950" cy="18466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943600" y="2250441"/>
            <a:ext cx="1819275" cy="211200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23516" y="3730546"/>
            <a:ext cx="5076318" cy="2813129"/>
            <a:chOff x="143382" y="3730546"/>
            <a:chExt cx="5076318" cy="2813129"/>
          </a:xfrm>
        </p:grpSpPr>
        <p:sp>
          <p:nvSpPr>
            <p:cNvPr id="20" name="Rectangle 19"/>
            <p:cNvSpPr/>
            <p:nvPr/>
          </p:nvSpPr>
          <p:spPr>
            <a:xfrm>
              <a:off x="143382" y="3730546"/>
              <a:ext cx="5076318" cy="28131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4109" name="Picture 13" descr="C:\Users\ramona.TRWIN\Desktop\acm tuning procedure\highg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241" y="3896161"/>
              <a:ext cx="3282509" cy="2481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706546" y="3915212"/>
              <a:ext cx="13906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600" dirty="0" smtClean="0"/>
                <a:t>Field amplitude slightly increased</a:t>
              </a:r>
              <a:endParaRPr lang="en-CA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0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2800" dirty="0" smtClean="0"/>
              <a:t>Conclusion and lookout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4"/>
              <p:cNvSpPr>
                <a:spLocks noGrp="1"/>
              </p:cNvSpPr>
              <p:nvPr>
                <p:ph type="body" sz="quarter" idx="28"/>
              </p:nvPr>
            </p:nvSpPr>
            <p:spPr>
              <a:xfrm>
                <a:off x="822325" y="1076326"/>
                <a:ext cx="9910989" cy="5117272"/>
              </a:xfrm>
            </p:spPr>
            <p:txBody>
              <a:bodyPr/>
              <a:lstStyle/>
              <a:p>
                <a:r>
                  <a:rPr lang="en-US" sz="3200" dirty="0" smtClean="0"/>
                  <a:t>Theory of Lorentz force has been analyzed</a:t>
                </a:r>
              </a:p>
              <a:p>
                <a:pPr lvl="1"/>
                <a:r>
                  <a:rPr lang="en-US" sz="2600" dirty="0" smtClean="0"/>
                  <a:t>Stability conditions for stable operation are established</a:t>
                </a:r>
                <a:endParaRPr lang="en-US" sz="2600" dirty="0" smtClean="0"/>
              </a:p>
              <a:p>
                <a:r>
                  <a:rPr lang="en-US" sz="3200" dirty="0" smtClean="0"/>
                  <a:t>Simulated </a:t>
                </a:r>
                <a:r>
                  <a:rPr lang="en-US" sz="3200" dirty="0" smtClean="0"/>
                  <a:t>system results are in agreement with system </a:t>
                </a:r>
                <a:r>
                  <a:rPr lang="en-US" sz="3200" dirty="0" smtClean="0"/>
                  <a:t>experience</a:t>
                </a:r>
              </a:p>
              <a:p>
                <a:pPr marL="685800" lvl="2">
                  <a:lnSpc>
                    <a:spcPct val="100000"/>
                  </a:lnSpc>
                  <a:spcBef>
                    <a:spcPts val="1000"/>
                  </a:spcBef>
                </a:pPr>
                <a:r>
                  <a:rPr lang="en-US" sz="2600" dirty="0"/>
                  <a:t>Increasing oscillation amplitude can only be observed at high </a:t>
                </a:r>
                <a:r>
                  <a:rPr lang="en-US" sz="2600" dirty="0" smtClean="0"/>
                  <a:t>gradients</a:t>
                </a:r>
              </a:p>
              <a:p>
                <a:pPr marL="685800" lvl="2">
                  <a:lnSpc>
                    <a:spcPct val="100000"/>
                  </a:lnSpc>
                  <a:spcBef>
                    <a:spcPts val="1000"/>
                  </a:spcBef>
                </a:pPr>
                <a:r>
                  <a:rPr lang="en-US" sz="2600" dirty="0"/>
                  <a:t>S</a:t>
                </a:r>
                <a:r>
                  <a:rPr lang="en-US" sz="2600" dirty="0" smtClean="0"/>
                  <a:t>table for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600" i="1" smtClean="0">
                        <a:latin typeface="Cambria Math"/>
                        <a:ea typeface="Cambria Math"/>
                      </a:rPr>
                      <m:t>𝜔</m:t>
                    </m:r>
                    <m:r>
                      <a:rPr lang="en-CA" sz="2600" b="0" i="1" smtClean="0">
                        <a:latin typeface="Cambria Math"/>
                        <a:ea typeface="Cambria Math"/>
                      </a:rPr>
                      <m:t>&lt;0,</m:t>
                    </m:r>
                  </m:oMath>
                </a14:m>
                <a:r>
                  <a:rPr lang="en-US" sz="2600" dirty="0" smtClean="0"/>
                  <a:t> unstable for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600" i="1" smtClean="0">
                        <a:latin typeface="Cambria Math"/>
                        <a:ea typeface="Cambria Math"/>
                      </a:rPr>
                      <m:t>𝜔</m:t>
                    </m:r>
                    <m:r>
                      <a:rPr lang="en-CA" sz="2600" b="0" i="1" smtClean="0">
                        <a:latin typeface="Cambria Math"/>
                        <a:ea typeface="Cambria Math"/>
                      </a:rPr>
                      <m:t>&gt;0</m:t>
                    </m:r>
                  </m:oMath>
                </a14:m>
                <a:endParaRPr lang="en-US" sz="2600" dirty="0"/>
              </a:p>
              <a:p>
                <a:endParaRPr lang="en-US" sz="3200" dirty="0" smtClean="0"/>
              </a:p>
              <a:p>
                <a:r>
                  <a:rPr lang="en-US" sz="3200" dirty="0" smtClean="0"/>
                  <a:t>Next steps: Analyze double cavity system in vector sum control</a:t>
                </a:r>
                <a:endParaRPr lang="en-US" sz="3200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5" name="Tex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8"/>
              </p:nvPr>
            </p:nvSpPr>
            <p:spPr>
              <a:xfrm>
                <a:off x="822325" y="1076326"/>
                <a:ext cx="9910989" cy="5117272"/>
              </a:xfrm>
              <a:blipFill rotWithShape="1">
                <a:blip r:embed="rId2"/>
                <a:stretch>
                  <a:fillRect l="-1415" t="-1549" r="-800" b="-679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9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1624" y="1039906"/>
            <a:ext cx="697454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Thank you for your consideration!</a:t>
            </a:r>
          </a:p>
          <a:p>
            <a:endParaRPr lang="en-US" sz="3200" b="1" dirty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3200" b="1" dirty="0" smtClean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2800" dirty="0" smtClean="0"/>
              <a:t>Overview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822325" y="1393370"/>
            <a:ext cx="10204904" cy="4800227"/>
          </a:xfrm>
        </p:spPr>
        <p:txBody>
          <a:bodyPr/>
          <a:lstStyle/>
          <a:p>
            <a:r>
              <a:rPr lang="en-US" sz="3200" dirty="0" smtClean="0"/>
              <a:t>TRIUMF’s e-</a:t>
            </a:r>
            <a:r>
              <a:rPr lang="en-US" sz="3200" dirty="0" err="1" smtClean="0"/>
              <a:t>Linac</a:t>
            </a:r>
            <a:r>
              <a:rPr lang="en-US" sz="3200" dirty="0" smtClean="0"/>
              <a:t> cavity driving configuration</a:t>
            </a:r>
          </a:p>
          <a:p>
            <a:r>
              <a:rPr lang="en-US" sz="3200" dirty="0" smtClean="0"/>
              <a:t>First operational experiences</a:t>
            </a:r>
          </a:p>
          <a:p>
            <a:r>
              <a:rPr lang="en-US" sz="3200" dirty="0" smtClean="0"/>
              <a:t>Parametric oscillations</a:t>
            </a:r>
          </a:p>
          <a:p>
            <a:r>
              <a:rPr lang="en-US" sz="3200" dirty="0" smtClean="0"/>
              <a:t>Lorentz oscillation problem formulation</a:t>
            </a:r>
          </a:p>
          <a:p>
            <a:r>
              <a:rPr lang="en-US" sz="3200" dirty="0" smtClean="0"/>
              <a:t>Nonlinear system stability analysis</a:t>
            </a:r>
          </a:p>
          <a:p>
            <a:r>
              <a:rPr lang="en-US" sz="3200" dirty="0" smtClean="0"/>
              <a:t>Parametric oscillation in cavity with </a:t>
            </a:r>
            <a:r>
              <a:rPr lang="en-US" sz="3200" dirty="0" err="1" smtClean="0"/>
              <a:t>lorentz</a:t>
            </a:r>
            <a:r>
              <a:rPr lang="en-US" sz="3200" dirty="0" smtClean="0"/>
              <a:t> force</a:t>
            </a:r>
          </a:p>
          <a:p>
            <a:r>
              <a:rPr lang="en-US" sz="3200" dirty="0" smtClean="0"/>
              <a:t>Simulations</a:t>
            </a:r>
          </a:p>
          <a:p>
            <a:r>
              <a:rPr lang="en-US" sz="3200" dirty="0" smtClean="0"/>
              <a:t>Conclusion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9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2800" dirty="0" smtClean="0"/>
              <a:t>TRIUMF’s e-</a:t>
            </a:r>
            <a:r>
              <a:rPr lang="en-US" sz="2800" dirty="0" err="1" smtClean="0"/>
              <a:t>linac</a:t>
            </a:r>
            <a:r>
              <a:rPr lang="en-US" sz="2800" dirty="0" smtClean="0"/>
              <a:t> driving configuration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5965403" y="1468139"/>
            <a:ext cx="5692414" cy="3623435"/>
          </a:xfrm>
        </p:spPr>
        <p:txBody>
          <a:bodyPr/>
          <a:lstStyle/>
          <a:p>
            <a:r>
              <a:rPr lang="en-US" sz="3200" dirty="0" smtClean="0"/>
              <a:t>TRIUMF’s e-</a:t>
            </a:r>
            <a:r>
              <a:rPr lang="en-US" sz="3200" dirty="0" err="1" smtClean="0"/>
              <a:t>Linac</a:t>
            </a:r>
            <a:r>
              <a:rPr lang="en-US" sz="3200" dirty="0" smtClean="0"/>
              <a:t> acceleration </a:t>
            </a:r>
            <a:r>
              <a:rPr lang="en-US" sz="3200" dirty="0" err="1" smtClean="0"/>
              <a:t>cryomudule</a:t>
            </a:r>
            <a:r>
              <a:rPr lang="en-US" sz="3200" dirty="0" smtClean="0"/>
              <a:t>, consists of 2 9 cell cavities and is operated with a single klystron in CW mode and vector sum control.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70480" y="1054168"/>
            <a:ext cx="5187950" cy="5397502"/>
            <a:chOff x="664822" y="1407677"/>
            <a:chExt cx="5187950" cy="5397502"/>
          </a:xfrm>
        </p:grpSpPr>
        <p:sp>
          <p:nvSpPr>
            <p:cNvPr id="237" name="Rectangle 236"/>
            <p:cNvSpPr/>
            <p:nvPr/>
          </p:nvSpPr>
          <p:spPr bwMode="auto">
            <a:xfrm>
              <a:off x="925172" y="1619346"/>
              <a:ext cx="4927600" cy="51858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238" name="Text Box 244"/>
            <p:cNvSpPr txBox="1">
              <a:spLocks noChangeArrowheads="1"/>
            </p:cNvSpPr>
            <p:nvPr/>
          </p:nvSpPr>
          <p:spPr bwMode="auto">
            <a:xfrm>
              <a:off x="3202659" y="1407677"/>
              <a:ext cx="894953" cy="403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CA" altLang="en-US" sz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</a:p>
          </p:txBody>
        </p:sp>
        <p:grpSp>
          <p:nvGrpSpPr>
            <p:cNvPr id="239" name="Group 6"/>
            <p:cNvGrpSpPr>
              <a:grpSpLocks/>
            </p:cNvGrpSpPr>
            <p:nvPr/>
          </p:nvGrpSpPr>
          <p:grpSpPr bwMode="auto">
            <a:xfrm>
              <a:off x="1370349" y="1890579"/>
              <a:ext cx="1265864" cy="3805463"/>
              <a:chOff x="1992" y="2501"/>
              <a:chExt cx="2232" cy="5993"/>
            </a:xfrm>
          </p:grpSpPr>
          <p:sp>
            <p:nvSpPr>
              <p:cNvPr id="240" name="Rectangle 185"/>
              <p:cNvSpPr>
                <a:spLocks noChangeArrowheads="1"/>
              </p:cNvSpPr>
              <p:nvPr/>
            </p:nvSpPr>
            <p:spPr bwMode="auto">
              <a:xfrm>
                <a:off x="2100" y="2592"/>
                <a:ext cx="1367" cy="1139"/>
              </a:xfrm>
              <a:prstGeom prst="rect">
                <a:avLst/>
              </a:prstGeom>
              <a:solidFill>
                <a:srgbClr val="333399">
                  <a:alpha val="50195"/>
                </a:srgbClr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CA" altLang="en-US" sz="120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</a:p>
            </p:txBody>
          </p:sp>
          <p:sp>
            <p:nvSpPr>
              <p:cNvPr id="241" name="Freeform 186"/>
              <p:cNvSpPr>
                <a:spLocks/>
              </p:cNvSpPr>
              <p:nvPr/>
            </p:nvSpPr>
            <p:spPr bwMode="auto">
              <a:xfrm flipH="1">
                <a:off x="2631" y="2501"/>
                <a:ext cx="387" cy="2722"/>
              </a:xfrm>
              <a:custGeom>
                <a:avLst/>
                <a:gdLst>
                  <a:gd name="T0" fmla="*/ 14 w 364"/>
                  <a:gd name="T1" fmla="*/ 17553 h 1875"/>
                  <a:gd name="T2" fmla="*/ 0 w 364"/>
                  <a:gd name="T3" fmla="*/ 0 h 1875"/>
                  <a:gd name="T4" fmla="*/ 525 w 364"/>
                  <a:gd name="T5" fmla="*/ 0 h 1875"/>
                  <a:gd name="T6" fmla="*/ 525 w 364"/>
                  <a:gd name="T7" fmla="*/ 1553 h 187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64" h="1875">
                    <a:moveTo>
                      <a:pt x="8" y="1875"/>
                    </a:moveTo>
                    <a:lnTo>
                      <a:pt x="0" y="0"/>
                    </a:lnTo>
                    <a:lnTo>
                      <a:pt x="364" y="0"/>
                    </a:lnTo>
                    <a:lnTo>
                      <a:pt x="364" y="16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242" name="AutoShape 7"/>
              <p:cNvSpPr>
                <a:spLocks noChangeArrowheads="1"/>
              </p:cNvSpPr>
              <p:nvPr/>
            </p:nvSpPr>
            <p:spPr bwMode="auto">
              <a:xfrm>
                <a:off x="2715" y="7118"/>
                <a:ext cx="610" cy="47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grpSp>
            <p:nvGrpSpPr>
              <p:cNvPr id="243" name="Group 188"/>
              <p:cNvGrpSpPr>
                <a:grpSpLocks/>
              </p:cNvGrpSpPr>
              <p:nvPr/>
            </p:nvGrpSpPr>
            <p:grpSpPr bwMode="auto">
              <a:xfrm>
                <a:off x="3016" y="5525"/>
                <a:ext cx="145" cy="395"/>
                <a:chOff x="4126" y="4514"/>
                <a:chExt cx="145" cy="395"/>
              </a:xfrm>
            </p:grpSpPr>
            <p:cxnSp>
              <p:nvCxnSpPr>
                <p:cNvPr id="305" name="AutoShape 9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28" y="4614"/>
                  <a:ext cx="2" cy="199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6" name="AutoShape 10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31" y="4609"/>
                  <a:ext cx="140" cy="197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" name="AutoShape 11"/>
                <p:cNvCxnSpPr>
                  <a:cxnSpLocks noChangeShapeType="1"/>
                </p:cNvCxnSpPr>
                <p:nvPr/>
              </p:nvCxnSpPr>
              <p:spPr bwMode="auto">
                <a:xfrm>
                  <a:off x="4126" y="4620"/>
                  <a:ext cx="139" cy="186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8" name="AutoShape 12"/>
                <p:cNvCxnSpPr>
                  <a:cxnSpLocks noChangeShapeType="1"/>
                </p:cNvCxnSpPr>
                <p:nvPr/>
              </p:nvCxnSpPr>
              <p:spPr bwMode="auto">
                <a:xfrm>
                  <a:off x="4266" y="4514"/>
                  <a:ext cx="5" cy="395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244" name="AutoShape 13"/>
              <p:cNvSpPr>
                <a:spLocks noChangeArrowheads="1"/>
              </p:cNvSpPr>
              <p:nvPr/>
            </p:nvSpPr>
            <p:spPr bwMode="auto">
              <a:xfrm>
                <a:off x="2870" y="8248"/>
                <a:ext cx="300" cy="246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grpSp>
            <p:nvGrpSpPr>
              <p:cNvPr id="245" name="Group 190"/>
              <p:cNvGrpSpPr>
                <a:grpSpLocks/>
              </p:cNvGrpSpPr>
              <p:nvPr/>
            </p:nvGrpSpPr>
            <p:grpSpPr bwMode="auto">
              <a:xfrm>
                <a:off x="2819" y="6068"/>
                <a:ext cx="408" cy="414"/>
                <a:chOff x="3920" y="5470"/>
                <a:chExt cx="408" cy="414"/>
              </a:xfrm>
            </p:grpSpPr>
            <p:sp>
              <p:nvSpPr>
                <p:cNvPr id="303" name="Oval 248"/>
                <p:cNvSpPr>
                  <a:spLocks noChangeArrowheads="1"/>
                </p:cNvSpPr>
                <p:nvPr/>
              </p:nvSpPr>
              <p:spPr bwMode="auto">
                <a:xfrm>
                  <a:off x="3920" y="5470"/>
                  <a:ext cx="408" cy="41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9pPr>
                </a:lstStyle>
                <a:p>
                  <a:pPr defTabSz="45720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CA" altLang="en-US" sz="1800">
                    <a:solidFill>
                      <a:prstClr val="black"/>
                    </a:solidFill>
                    <a:latin typeface="Calibri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4" name="AutoShape 16"/>
                <p:cNvSpPr>
                  <a:spLocks noChangeArrowheads="1"/>
                </p:cNvSpPr>
                <p:nvPr/>
              </p:nvSpPr>
              <p:spPr bwMode="auto">
                <a:xfrm>
                  <a:off x="4021" y="5575"/>
                  <a:ext cx="212" cy="17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3158 w 21600"/>
                    <a:gd name="T19" fmla="*/ 3176 h 21600"/>
                    <a:gd name="T20" fmla="*/ 18442 w 21600"/>
                    <a:gd name="T21" fmla="*/ 18424 h 21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600" h="21600">
                      <a:moveTo>
                        <a:pt x="16200" y="10800"/>
                      </a:moveTo>
                      <a:cubicBezTo>
                        <a:pt x="16200" y="7817"/>
                        <a:pt x="13782" y="5400"/>
                        <a:pt x="10800" y="5400"/>
                      </a:cubicBezTo>
                      <a:cubicBezTo>
                        <a:pt x="7817" y="5400"/>
                        <a:pt x="5400" y="7817"/>
                        <a:pt x="5400" y="10800"/>
                      </a:cubicBezTo>
                      <a:lnTo>
                        <a:pt x="0" y="10800"/>
                      </a:ln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4" y="0"/>
                        <a:pt x="21599" y="4835"/>
                        <a:pt x="21600" y="10799"/>
                      </a:cubicBezTo>
                      <a:lnTo>
                        <a:pt x="21600" y="10800"/>
                      </a:lnTo>
                      <a:lnTo>
                        <a:pt x="24300" y="10800"/>
                      </a:lnTo>
                      <a:lnTo>
                        <a:pt x="18900" y="16200"/>
                      </a:lnTo>
                      <a:lnTo>
                        <a:pt x="13500" y="10800"/>
                      </a:lnTo>
                      <a:lnTo>
                        <a:pt x="16200" y="108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CA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246" name="Group 191"/>
              <p:cNvGrpSpPr>
                <a:grpSpLocks/>
              </p:cNvGrpSpPr>
              <p:nvPr/>
            </p:nvGrpSpPr>
            <p:grpSpPr bwMode="auto">
              <a:xfrm>
                <a:off x="3853" y="6195"/>
                <a:ext cx="371" cy="162"/>
                <a:chOff x="5100" y="8239"/>
                <a:chExt cx="371" cy="162"/>
              </a:xfrm>
            </p:grpSpPr>
            <p:sp>
              <p:nvSpPr>
                <p:cNvPr id="301" name="Rectangle 246"/>
                <p:cNvSpPr>
                  <a:spLocks noChangeArrowheads="1"/>
                </p:cNvSpPr>
                <p:nvPr/>
              </p:nvSpPr>
              <p:spPr bwMode="auto">
                <a:xfrm>
                  <a:off x="5100" y="8240"/>
                  <a:ext cx="371" cy="159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9pPr>
                </a:lstStyle>
                <a:p>
                  <a:pPr defTabSz="45720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CA" altLang="en-US" sz="1800">
                    <a:solidFill>
                      <a:prstClr val="black"/>
                    </a:solidFill>
                    <a:latin typeface="Calibri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302" name="Line 1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92" y="8239"/>
                  <a:ext cx="259" cy="16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47" name="Group 192"/>
              <p:cNvGrpSpPr>
                <a:grpSpLocks/>
              </p:cNvGrpSpPr>
              <p:nvPr/>
            </p:nvGrpSpPr>
            <p:grpSpPr bwMode="auto">
              <a:xfrm flipH="1">
                <a:off x="2879" y="7734"/>
                <a:ext cx="145" cy="395"/>
                <a:chOff x="4126" y="4514"/>
                <a:chExt cx="145" cy="395"/>
              </a:xfrm>
            </p:grpSpPr>
            <p:cxnSp>
              <p:nvCxnSpPr>
                <p:cNvPr id="297" name="AutoShape 21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28" y="4614"/>
                  <a:ext cx="2" cy="199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8" name="AutoShape 22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31" y="4609"/>
                  <a:ext cx="140" cy="197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9" name="AutoShape 23"/>
                <p:cNvCxnSpPr>
                  <a:cxnSpLocks noChangeShapeType="1"/>
                </p:cNvCxnSpPr>
                <p:nvPr/>
              </p:nvCxnSpPr>
              <p:spPr bwMode="auto">
                <a:xfrm>
                  <a:off x="4126" y="4620"/>
                  <a:ext cx="139" cy="186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0" name="AutoShape 24"/>
                <p:cNvCxnSpPr>
                  <a:cxnSpLocks noChangeShapeType="1"/>
                </p:cNvCxnSpPr>
                <p:nvPr/>
              </p:nvCxnSpPr>
              <p:spPr bwMode="auto">
                <a:xfrm>
                  <a:off x="4266" y="4514"/>
                  <a:ext cx="5" cy="395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48" name="Group 193"/>
              <p:cNvGrpSpPr>
                <a:grpSpLocks/>
              </p:cNvGrpSpPr>
              <p:nvPr/>
            </p:nvGrpSpPr>
            <p:grpSpPr bwMode="auto">
              <a:xfrm flipH="1">
                <a:off x="2874" y="6596"/>
                <a:ext cx="145" cy="395"/>
                <a:chOff x="4126" y="4514"/>
                <a:chExt cx="145" cy="395"/>
              </a:xfrm>
            </p:grpSpPr>
            <p:cxnSp>
              <p:nvCxnSpPr>
                <p:cNvPr id="293" name="AutoShape 26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28" y="4614"/>
                  <a:ext cx="2" cy="199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4" name="AutoShape 27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31" y="4609"/>
                  <a:ext cx="140" cy="197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5" name="AutoShape 28"/>
                <p:cNvCxnSpPr>
                  <a:cxnSpLocks noChangeShapeType="1"/>
                </p:cNvCxnSpPr>
                <p:nvPr/>
              </p:nvCxnSpPr>
              <p:spPr bwMode="auto">
                <a:xfrm>
                  <a:off x="4126" y="4620"/>
                  <a:ext cx="139" cy="186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6" name="AutoShape 29"/>
                <p:cNvCxnSpPr>
                  <a:cxnSpLocks noChangeShapeType="1"/>
                </p:cNvCxnSpPr>
                <p:nvPr/>
              </p:nvCxnSpPr>
              <p:spPr bwMode="auto">
                <a:xfrm>
                  <a:off x="4266" y="4514"/>
                  <a:ext cx="5" cy="395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49" name="Group 194"/>
              <p:cNvGrpSpPr>
                <a:grpSpLocks/>
              </p:cNvGrpSpPr>
              <p:nvPr/>
            </p:nvGrpSpPr>
            <p:grpSpPr bwMode="auto">
              <a:xfrm rot="5400000" flipV="1">
                <a:off x="3493" y="6159"/>
                <a:ext cx="145" cy="395"/>
                <a:chOff x="4126" y="4514"/>
                <a:chExt cx="145" cy="395"/>
              </a:xfrm>
            </p:grpSpPr>
            <p:cxnSp>
              <p:nvCxnSpPr>
                <p:cNvPr id="289" name="AutoShape 31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28" y="4614"/>
                  <a:ext cx="2" cy="199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0" name="AutoShape 32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31" y="4609"/>
                  <a:ext cx="140" cy="197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1" name="AutoShape 33"/>
                <p:cNvCxnSpPr>
                  <a:cxnSpLocks noChangeShapeType="1"/>
                </p:cNvCxnSpPr>
                <p:nvPr/>
              </p:nvCxnSpPr>
              <p:spPr bwMode="auto">
                <a:xfrm>
                  <a:off x="4126" y="4620"/>
                  <a:ext cx="139" cy="186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2" name="AutoShape 34"/>
                <p:cNvCxnSpPr>
                  <a:cxnSpLocks noChangeShapeType="1"/>
                </p:cNvCxnSpPr>
                <p:nvPr/>
              </p:nvCxnSpPr>
              <p:spPr bwMode="auto">
                <a:xfrm>
                  <a:off x="4266" y="4514"/>
                  <a:ext cx="5" cy="395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50" name="Group 195"/>
              <p:cNvGrpSpPr>
                <a:grpSpLocks/>
              </p:cNvGrpSpPr>
              <p:nvPr/>
            </p:nvGrpSpPr>
            <p:grpSpPr bwMode="auto">
              <a:xfrm flipH="1">
                <a:off x="2498" y="5524"/>
                <a:ext cx="145" cy="395"/>
                <a:chOff x="4126" y="4514"/>
                <a:chExt cx="145" cy="395"/>
              </a:xfrm>
            </p:grpSpPr>
            <p:cxnSp>
              <p:nvCxnSpPr>
                <p:cNvPr id="285" name="AutoShape 36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28" y="4614"/>
                  <a:ext cx="2" cy="199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6" name="AutoShape 37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31" y="4609"/>
                  <a:ext cx="140" cy="197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7" name="AutoShape 38"/>
                <p:cNvCxnSpPr>
                  <a:cxnSpLocks noChangeShapeType="1"/>
                </p:cNvCxnSpPr>
                <p:nvPr/>
              </p:nvCxnSpPr>
              <p:spPr bwMode="auto">
                <a:xfrm>
                  <a:off x="4126" y="4620"/>
                  <a:ext cx="139" cy="186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8" name="AutoShape 39"/>
                <p:cNvCxnSpPr>
                  <a:cxnSpLocks noChangeShapeType="1"/>
                </p:cNvCxnSpPr>
                <p:nvPr/>
              </p:nvCxnSpPr>
              <p:spPr bwMode="auto">
                <a:xfrm>
                  <a:off x="4266" y="4514"/>
                  <a:ext cx="5" cy="395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51" name="Group 196"/>
              <p:cNvGrpSpPr>
                <a:grpSpLocks/>
              </p:cNvGrpSpPr>
              <p:nvPr/>
            </p:nvGrpSpPr>
            <p:grpSpPr bwMode="auto">
              <a:xfrm>
                <a:off x="3010" y="3997"/>
                <a:ext cx="145" cy="395"/>
                <a:chOff x="4126" y="4514"/>
                <a:chExt cx="145" cy="395"/>
              </a:xfrm>
            </p:grpSpPr>
            <p:cxnSp>
              <p:nvCxnSpPr>
                <p:cNvPr id="281" name="AutoShape 41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28" y="4614"/>
                  <a:ext cx="2" cy="199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2" name="AutoShape 42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31" y="4609"/>
                  <a:ext cx="140" cy="197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3" name="AutoShape 43"/>
                <p:cNvCxnSpPr>
                  <a:cxnSpLocks noChangeShapeType="1"/>
                </p:cNvCxnSpPr>
                <p:nvPr/>
              </p:nvCxnSpPr>
              <p:spPr bwMode="auto">
                <a:xfrm>
                  <a:off x="4126" y="4620"/>
                  <a:ext cx="139" cy="186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4" name="AutoShape 44"/>
                <p:cNvCxnSpPr>
                  <a:cxnSpLocks noChangeShapeType="1"/>
                </p:cNvCxnSpPr>
                <p:nvPr/>
              </p:nvCxnSpPr>
              <p:spPr bwMode="auto">
                <a:xfrm>
                  <a:off x="4266" y="4514"/>
                  <a:ext cx="5" cy="395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52" name="Group 197"/>
              <p:cNvGrpSpPr>
                <a:grpSpLocks/>
              </p:cNvGrpSpPr>
              <p:nvPr/>
            </p:nvGrpSpPr>
            <p:grpSpPr bwMode="auto">
              <a:xfrm flipH="1">
                <a:off x="2494" y="4002"/>
                <a:ext cx="145" cy="395"/>
                <a:chOff x="4126" y="4514"/>
                <a:chExt cx="145" cy="395"/>
              </a:xfrm>
            </p:grpSpPr>
            <p:cxnSp>
              <p:nvCxnSpPr>
                <p:cNvPr id="277" name="AutoShape 46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28" y="4614"/>
                  <a:ext cx="2" cy="199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78" name="AutoShape 47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31" y="4609"/>
                  <a:ext cx="140" cy="197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79" name="AutoShape 48"/>
                <p:cNvCxnSpPr>
                  <a:cxnSpLocks noChangeShapeType="1"/>
                </p:cNvCxnSpPr>
                <p:nvPr/>
              </p:nvCxnSpPr>
              <p:spPr bwMode="auto">
                <a:xfrm>
                  <a:off x="4126" y="4620"/>
                  <a:ext cx="139" cy="186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0" name="AutoShape 49"/>
                <p:cNvCxnSpPr>
                  <a:cxnSpLocks noChangeShapeType="1"/>
                </p:cNvCxnSpPr>
                <p:nvPr/>
              </p:nvCxnSpPr>
              <p:spPr bwMode="auto">
                <a:xfrm>
                  <a:off x="4266" y="4514"/>
                  <a:ext cx="5" cy="395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253" name="Freeform 198"/>
              <p:cNvSpPr>
                <a:spLocks/>
              </p:cNvSpPr>
              <p:nvPr/>
            </p:nvSpPr>
            <p:spPr bwMode="auto">
              <a:xfrm flipH="1">
                <a:off x="2280" y="5429"/>
                <a:ext cx="359" cy="630"/>
              </a:xfrm>
              <a:custGeom>
                <a:avLst/>
                <a:gdLst>
                  <a:gd name="T0" fmla="*/ 0 w 516"/>
                  <a:gd name="T1" fmla="*/ 0 h 534"/>
                  <a:gd name="T2" fmla="*/ 0 w 516"/>
                  <a:gd name="T3" fmla="*/ 1441 h 534"/>
                  <a:gd name="T4" fmla="*/ 58 w 516"/>
                  <a:gd name="T5" fmla="*/ 1441 h 53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6" h="534">
                    <a:moveTo>
                      <a:pt x="0" y="0"/>
                    </a:moveTo>
                    <a:lnTo>
                      <a:pt x="0" y="534"/>
                    </a:lnTo>
                    <a:lnTo>
                      <a:pt x="516" y="53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cxnSp>
            <p:nvCxnSpPr>
              <p:cNvPr id="254" name="Line 51"/>
              <p:cNvCxnSpPr>
                <a:cxnSpLocks noChangeShapeType="1"/>
              </p:cNvCxnSpPr>
              <p:nvPr/>
            </p:nvCxnSpPr>
            <p:spPr bwMode="auto">
              <a:xfrm flipV="1">
                <a:off x="3019" y="5289"/>
                <a:ext cx="1" cy="7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5" name="Line 52"/>
              <p:cNvCxnSpPr>
                <a:cxnSpLocks noChangeShapeType="1"/>
              </p:cNvCxnSpPr>
              <p:nvPr/>
            </p:nvCxnSpPr>
            <p:spPr bwMode="auto">
              <a:xfrm>
                <a:off x="3219" y="6284"/>
                <a:ext cx="63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6" name="AutoShape 53"/>
              <p:cNvCxnSpPr>
                <a:cxnSpLocks noChangeShapeType="1"/>
              </p:cNvCxnSpPr>
              <p:nvPr/>
            </p:nvCxnSpPr>
            <p:spPr bwMode="auto">
              <a:xfrm flipV="1">
                <a:off x="3020" y="7595"/>
                <a:ext cx="1" cy="6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7" name="AutoShape 54"/>
              <p:cNvCxnSpPr>
                <a:cxnSpLocks noChangeShapeType="1"/>
              </p:cNvCxnSpPr>
              <p:nvPr/>
            </p:nvCxnSpPr>
            <p:spPr bwMode="auto">
              <a:xfrm flipV="1">
                <a:off x="3020" y="6482"/>
                <a:ext cx="3" cy="63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8" name="Line 55"/>
              <p:cNvCxnSpPr>
                <a:cxnSpLocks noChangeShapeType="1"/>
              </p:cNvCxnSpPr>
              <p:nvPr/>
            </p:nvCxnSpPr>
            <p:spPr bwMode="auto">
              <a:xfrm>
                <a:off x="3021" y="4726"/>
                <a:ext cx="47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59" name="Group 204"/>
              <p:cNvGrpSpPr>
                <a:grpSpLocks/>
              </p:cNvGrpSpPr>
              <p:nvPr/>
            </p:nvGrpSpPr>
            <p:grpSpPr bwMode="auto">
              <a:xfrm>
                <a:off x="3277" y="4515"/>
                <a:ext cx="487" cy="432"/>
                <a:chOff x="5186" y="3857"/>
                <a:chExt cx="487" cy="432"/>
              </a:xfrm>
            </p:grpSpPr>
            <p:sp>
              <p:nvSpPr>
                <p:cNvPr id="273" name="Oval 218"/>
                <p:cNvSpPr>
                  <a:spLocks noChangeArrowheads="1"/>
                </p:cNvSpPr>
                <p:nvPr/>
              </p:nvSpPr>
              <p:spPr bwMode="auto">
                <a:xfrm>
                  <a:off x="5266" y="3924"/>
                  <a:ext cx="307" cy="30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9pPr>
                </a:lstStyle>
                <a:p>
                  <a:pPr defTabSz="45720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CA" altLang="en-US" sz="500">
                      <a:solidFill>
                        <a:prstClr val="black"/>
                      </a:solidFill>
                      <a:latin typeface="Calibri" pitchFamily="34" charset="0"/>
                      <a:ea typeface="Times New Roman" pitchFamily="18" charset="0"/>
                      <a:cs typeface="Calibri" pitchFamily="34" charset="0"/>
                    </a:rPr>
                    <a:t> </a:t>
                  </a:r>
                  <a:endParaRPr lang="en-CA" altLang="en-US" sz="120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Calibri" pitchFamily="34" charset="0"/>
                  </a:endParaRPr>
                </a:p>
              </p:txBody>
            </p:sp>
            <p:sp>
              <p:nvSpPr>
                <p:cNvPr id="274" name="Freeform 219"/>
                <p:cNvSpPr>
                  <a:spLocks/>
                </p:cNvSpPr>
                <p:nvPr/>
              </p:nvSpPr>
              <p:spPr bwMode="auto">
                <a:xfrm>
                  <a:off x="5322" y="4180"/>
                  <a:ext cx="204" cy="109"/>
                </a:xfrm>
                <a:custGeom>
                  <a:avLst/>
                  <a:gdLst>
                    <a:gd name="T0" fmla="*/ 0 w 204"/>
                    <a:gd name="T1" fmla="*/ 11 h 109"/>
                    <a:gd name="T2" fmla="*/ 0 w 204"/>
                    <a:gd name="T3" fmla="*/ 109 h 109"/>
                    <a:gd name="T4" fmla="*/ 203 w 204"/>
                    <a:gd name="T5" fmla="*/ 108 h 109"/>
                    <a:gd name="T6" fmla="*/ 204 w 204"/>
                    <a:gd name="T7" fmla="*/ 0 h 10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4" h="109">
                      <a:moveTo>
                        <a:pt x="0" y="11"/>
                      </a:moveTo>
                      <a:cubicBezTo>
                        <a:pt x="0" y="44"/>
                        <a:pt x="0" y="76"/>
                        <a:pt x="0" y="109"/>
                      </a:cubicBezTo>
                      <a:lnTo>
                        <a:pt x="203" y="108"/>
                      </a:lnTo>
                      <a:lnTo>
                        <a:pt x="204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CA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75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5186" y="3864"/>
                  <a:ext cx="487" cy="3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9pPr>
                </a:lstStyle>
                <a:p>
                  <a:pPr defTabSz="45720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CA" altLang="en-US" sz="1100" b="1">
                      <a:solidFill>
                        <a:prstClr val="black"/>
                      </a:solidFill>
                      <a:latin typeface="Calibri" pitchFamily="34" charset="0"/>
                      <a:ea typeface="Times New Roman" pitchFamily="18" charset="0"/>
                      <a:cs typeface="Calibri" pitchFamily="34" charset="0"/>
                    </a:rPr>
                    <a:t>M</a:t>
                  </a:r>
                  <a:endParaRPr lang="en-CA" altLang="en-US" sz="120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Calibri" pitchFamily="34" charset="0"/>
                  </a:endParaRPr>
                </a:p>
              </p:txBody>
            </p:sp>
            <p:sp>
              <p:nvSpPr>
                <p:cNvPr id="276" name="Freeform 221"/>
                <p:cNvSpPr>
                  <a:spLocks/>
                </p:cNvSpPr>
                <p:nvPr/>
              </p:nvSpPr>
              <p:spPr bwMode="auto">
                <a:xfrm flipV="1">
                  <a:off x="5322" y="3857"/>
                  <a:ext cx="204" cy="95"/>
                </a:xfrm>
                <a:custGeom>
                  <a:avLst/>
                  <a:gdLst>
                    <a:gd name="T0" fmla="*/ 0 w 204"/>
                    <a:gd name="T1" fmla="*/ 5 h 109"/>
                    <a:gd name="T2" fmla="*/ 0 w 204"/>
                    <a:gd name="T3" fmla="*/ 48 h 109"/>
                    <a:gd name="T4" fmla="*/ 203 w 204"/>
                    <a:gd name="T5" fmla="*/ 47 h 109"/>
                    <a:gd name="T6" fmla="*/ 204 w 204"/>
                    <a:gd name="T7" fmla="*/ 0 h 10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4" h="109">
                      <a:moveTo>
                        <a:pt x="0" y="11"/>
                      </a:moveTo>
                      <a:cubicBezTo>
                        <a:pt x="0" y="44"/>
                        <a:pt x="0" y="76"/>
                        <a:pt x="0" y="109"/>
                      </a:cubicBezTo>
                      <a:lnTo>
                        <a:pt x="203" y="108"/>
                      </a:lnTo>
                      <a:lnTo>
                        <a:pt x="204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CA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260" name="Line 61"/>
              <p:cNvCxnSpPr>
                <a:cxnSpLocks noChangeShapeType="1"/>
              </p:cNvCxnSpPr>
              <p:nvPr/>
            </p:nvCxnSpPr>
            <p:spPr bwMode="auto">
              <a:xfrm flipV="1">
                <a:off x="2638" y="3371"/>
                <a:ext cx="1" cy="17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61" name="Group 206"/>
              <p:cNvGrpSpPr>
                <a:grpSpLocks/>
              </p:cNvGrpSpPr>
              <p:nvPr/>
            </p:nvGrpSpPr>
            <p:grpSpPr bwMode="auto">
              <a:xfrm flipH="1">
                <a:off x="1992" y="5975"/>
                <a:ext cx="371" cy="162"/>
                <a:chOff x="5100" y="8239"/>
                <a:chExt cx="371" cy="162"/>
              </a:xfrm>
            </p:grpSpPr>
            <p:sp>
              <p:nvSpPr>
                <p:cNvPr id="271" name="Rectangle 216"/>
                <p:cNvSpPr>
                  <a:spLocks noChangeArrowheads="1"/>
                </p:cNvSpPr>
                <p:nvPr/>
              </p:nvSpPr>
              <p:spPr bwMode="auto">
                <a:xfrm>
                  <a:off x="5100" y="8240"/>
                  <a:ext cx="371" cy="159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9pPr>
                </a:lstStyle>
                <a:p>
                  <a:pPr defTabSz="45720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CA" altLang="en-US" sz="1800">
                    <a:solidFill>
                      <a:prstClr val="black"/>
                    </a:solidFill>
                    <a:latin typeface="Calibri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272" name="Line 64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92" y="8239"/>
                  <a:ext cx="259" cy="16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62" name="Group 207"/>
              <p:cNvGrpSpPr>
                <a:grpSpLocks/>
              </p:cNvGrpSpPr>
              <p:nvPr/>
            </p:nvGrpSpPr>
            <p:grpSpPr bwMode="auto">
              <a:xfrm>
                <a:off x="2888" y="4475"/>
                <a:ext cx="303" cy="397"/>
                <a:chOff x="3901" y="5012"/>
                <a:chExt cx="247" cy="327"/>
              </a:xfrm>
            </p:grpSpPr>
            <p:sp>
              <p:nvSpPr>
                <p:cNvPr id="269" name="Oval 214"/>
                <p:cNvSpPr>
                  <a:spLocks noChangeArrowheads="1"/>
                </p:cNvSpPr>
                <p:nvPr/>
              </p:nvSpPr>
              <p:spPr bwMode="auto">
                <a:xfrm>
                  <a:off x="3915" y="5115"/>
                  <a:ext cx="172" cy="17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9pPr>
                </a:lstStyle>
                <a:p>
                  <a:pPr defTabSz="45720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CA" altLang="en-US" sz="1800">
                    <a:solidFill>
                      <a:prstClr val="black"/>
                    </a:solidFill>
                    <a:latin typeface="Calibri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270" name="Line 67"/>
                <p:cNvCxnSpPr>
                  <a:cxnSpLocks noChangeShapeType="1"/>
                </p:cNvCxnSpPr>
                <p:nvPr/>
              </p:nvCxnSpPr>
              <p:spPr bwMode="auto">
                <a:xfrm flipV="1">
                  <a:off x="3901" y="5012"/>
                  <a:ext cx="247" cy="32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63" name="Group 208"/>
              <p:cNvGrpSpPr>
                <a:grpSpLocks/>
              </p:cNvGrpSpPr>
              <p:nvPr/>
            </p:nvGrpSpPr>
            <p:grpSpPr bwMode="auto">
              <a:xfrm>
                <a:off x="2524" y="5145"/>
                <a:ext cx="625" cy="274"/>
                <a:chOff x="3037" y="4944"/>
                <a:chExt cx="625" cy="274"/>
              </a:xfrm>
            </p:grpSpPr>
            <p:sp>
              <p:nvSpPr>
                <p:cNvPr id="267" name="Rectangle 212"/>
                <p:cNvSpPr>
                  <a:spLocks noChangeArrowheads="1"/>
                </p:cNvSpPr>
                <p:nvPr/>
              </p:nvSpPr>
              <p:spPr bwMode="auto">
                <a:xfrm>
                  <a:off x="3037" y="4944"/>
                  <a:ext cx="625" cy="274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>
                      <a:solidFill>
                        <a:schemeClr val="tx1"/>
                      </a:solidFill>
                      <a:latin typeface="Myriad Pro"/>
                      <a:ea typeface="Myriad Pro"/>
                      <a:cs typeface="Myriad Pro"/>
                    </a:defRPr>
                  </a:lvl9pPr>
                </a:lstStyle>
                <a:p>
                  <a:pPr defTabSz="45720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CA" altLang="en-US" sz="1800">
                    <a:solidFill>
                      <a:prstClr val="black"/>
                    </a:solidFill>
                    <a:latin typeface="Calibri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8" name="Freeform 213"/>
                <p:cNvSpPr>
                  <a:spLocks/>
                </p:cNvSpPr>
                <p:nvPr/>
              </p:nvSpPr>
              <p:spPr bwMode="auto">
                <a:xfrm>
                  <a:off x="3116" y="4993"/>
                  <a:ext cx="466" cy="183"/>
                </a:xfrm>
                <a:custGeom>
                  <a:avLst/>
                  <a:gdLst>
                    <a:gd name="T0" fmla="*/ 0 w 466"/>
                    <a:gd name="T1" fmla="*/ 49 h 238"/>
                    <a:gd name="T2" fmla="*/ 0 w 466"/>
                    <a:gd name="T3" fmla="*/ 0 h 238"/>
                    <a:gd name="T4" fmla="*/ 464 w 466"/>
                    <a:gd name="T5" fmla="*/ 48 h 238"/>
                    <a:gd name="T6" fmla="*/ 466 w 466"/>
                    <a:gd name="T7" fmla="*/ 0 h 238"/>
                    <a:gd name="T8" fmla="*/ 0 w 466"/>
                    <a:gd name="T9" fmla="*/ 49 h 2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66" h="238">
                      <a:moveTo>
                        <a:pt x="0" y="238"/>
                      </a:moveTo>
                      <a:lnTo>
                        <a:pt x="0" y="0"/>
                      </a:lnTo>
                      <a:lnTo>
                        <a:pt x="464" y="233"/>
                      </a:lnTo>
                      <a:lnTo>
                        <a:pt x="466" y="0"/>
                      </a:lnTo>
                      <a:lnTo>
                        <a:pt x="0" y="2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CA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264" name="AutoShape 74"/>
              <p:cNvSpPr>
                <a:spLocks noChangeArrowheads="1"/>
              </p:cNvSpPr>
              <p:nvPr/>
            </p:nvSpPr>
            <p:spPr bwMode="auto">
              <a:xfrm>
                <a:off x="2516" y="2667"/>
                <a:ext cx="237" cy="336"/>
              </a:xfrm>
              <a:prstGeom prst="downArrow">
                <a:avLst>
                  <a:gd name="adj1" fmla="val 50000"/>
                  <a:gd name="adj2" fmla="val 35443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265" name="AutoShape 75"/>
              <p:cNvSpPr>
                <a:spLocks noChangeArrowheads="1"/>
              </p:cNvSpPr>
              <p:nvPr/>
            </p:nvSpPr>
            <p:spPr bwMode="auto">
              <a:xfrm flipV="1">
                <a:off x="2519" y="3322"/>
                <a:ext cx="237" cy="336"/>
              </a:xfrm>
              <a:prstGeom prst="downArrow">
                <a:avLst>
                  <a:gd name="adj1" fmla="val 50000"/>
                  <a:gd name="adj2" fmla="val 35443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266" name="AutoShape 76"/>
              <p:cNvSpPr>
                <a:spLocks noChangeArrowheads="1"/>
              </p:cNvSpPr>
              <p:nvPr/>
            </p:nvSpPr>
            <p:spPr bwMode="auto">
              <a:xfrm>
                <a:off x="2267" y="3020"/>
                <a:ext cx="1080" cy="284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tIns="0" bIns="0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CA" altLang="en-US" sz="1000" b="1">
                    <a:solidFill>
                      <a:prstClr val="black"/>
                    </a:solidFill>
                    <a:latin typeface="Arial" pitchFamily="34" charset="0"/>
                    <a:cs typeface="Times New Roman" pitchFamily="18" charset="0"/>
                  </a:rPr>
                  <a:t>CAV </a:t>
                </a:r>
                <a:endParaRPr lang="en-CA" altLang="en-US" sz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09" name="Freeform 10"/>
            <p:cNvSpPr>
              <a:spLocks/>
            </p:cNvSpPr>
            <p:nvPr/>
          </p:nvSpPr>
          <p:spPr bwMode="auto">
            <a:xfrm>
              <a:off x="3184641" y="1903914"/>
              <a:ext cx="216082" cy="1713188"/>
            </a:xfrm>
            <a:custGeom>
              <a:avLst/>
              <a:gdLst>
                <a:gd name="T0" fmla="*/ 3533979 w 364"/>
                <a:gd name="T1" fmla="*/ 2147483647 h 1875"/>
                <a:gd name="T2" fmla="*/ 0 w 364"/>
                <a:gd name="T3" fmla="*/ 0 h 1875"/>
                <a:gd name="T4" fmla="*/ 193494827 w 364"/>
                <a:gd name="T5" fmla="*/ 0 h 1875"/>
                <a:gd name="T6" fmla="*/ 193494827 w 364"/>
                <a:gd name="T7" fmla="*/ 594441469 h 18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4" h="1875">
                  <a:moveTo>
                    <a:pt x="8" y="1875"/>
                  </a:moveTo>
                  <a:lnTo>
                    <a:pt x="0" y="0"/>
                  </a:lnTo>
                  <a:lnTo>
                    <a:pt x="364" y="0"/>
                  </a:lnTo>
                  <a:lnTo>
                    <a:pt x="364" y="16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CA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10" name="AutoShape 81"/>
            <p:cNvSpPr>
              <a:spLocks noChangeArrowheads="1"/>
            </p:cNvSpPr>
            <p:nvPr/>
          </p:nvSpPr>
          <p:spPr bwMode="auto">
            <a:xfrm>
              <a:off x="3333803" y="2005509"/>
              <a:ext cx="134413" cy="213355"/>
            </a:xfrm>
            <a:prstGeom prst="downArrow">
              <a:avLst>
                <a:gd name="adj1" fmla="val 50000"/>
                <a:gd name="adj2" fmla="val 35443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CA" altLang="en-US" sz="1800">
                <a:solidFill>
                  <a:prstClr val="black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11" name="AutoShape 82"/>
            <p:cNvSpPr>
              <a:spLocks noChangeArrowheads="1"/>
            </p:cNvSpPr>
            <p:nvPr/>
          </p:nvSpPr>
          <p:spPr bwMode="auto">
            <a:xfrm>
              <a:off x="2990114" y="2228389"/>
              <a:ext cx="612515" cy="180336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tIns="0" bIns="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CA" altLang="en-US" sz="1000" b="1">
                  <a:solidFill>
                    <a:prstClr val="black"/>
                  </a:solidFill>
                  <a:latin typeface="Arial" pitchFamily="34" charset="0"/>
                  <a:cs typeface="Times New Roman" pitchFamily="18" charset="0"/>
                </a:rPr>
                <a:t>CAV 1</a:t>
              </a:r>
              <a:endParaRPr lang="en-CA" altLang="en-US" sz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2" name="Freeform 13"/>
            <p:cNvSpPr>
              <a:spLocks/>
            </p:cNvSpPr>
            <p:nvPr/>
          </p:nvSpPr>
          <p:spPr bwMode="auto">
            <a:xfrm flipH="1">
              <a:off x="4617249" y="1899467"/>
              <a:ext cx="219485" cy="1728428"/>
            </a:xfrm>
            <a:custGeom>
              <a:avLst/>
              <a:gdLst>
                <a:gd name="T0" fmla="*/ 5469176 w 364"/>
                <a:gd name="T1" fmla="*/ 2147483647 h 1875"/>
                <a:gd name="T2" fmla="*/ 0 w 364"/>
                <a:gd name="T3" fmla="*/ 0 h 1875"/>
                <a:gd name="T4" fmla="*/ 211942910 w 364"/>
                <a:gd name="T5" fmla="*/ 0 h 1875"/>
                <a:gd name="T6" fmla="*/ 211942910 w 364"/>
                <a:gd name="T7" fmla="*/ 626309030 h 18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4" h="1875">
                  <a:moveTo>
                    <a:pt x="8" y="1875"/>
                  </a:moveTo>
                  <a:lnTo>
                    <a:pt x="0" y="0"/>
                  </a:lnTo>
                  <a:lnTo>
                    <a:pt x="364" y="0"/>
                  </a:lnTo>
                  <a:lnTo>
                    <a:pt x="364" y="16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CA">
                <a:solidFill>
                  <a:prstClr val="black"/>
                </a:solidFill>
                <a:cs typeface="Arial" pitchFamily="34" charset="0"/>
              </a:endParaRPr>
            </a:p>
          </p:txBody>
        </p:sp>
        <p:grpSp>
          <p:nvGrpSpPr>
            <p:cNvPr id="313" name="Group 14"/>
            <p:cNvGrpSpPr>
              <a:grpSpLocks/>
            </p:cNvGrpSpPr>
            <p:nvPr/>
          </p:nvGrpSpPr>
          <p:grpSpPr bwMode="auto">
            <a:xfrm flipH="1">
              <a:off x="4539547" y="2852580"/>
              <a:ext cx="82236" cy="250819"/>
              <a:chOff x="4126" y="4514"/>
              <a:chExt cx="145" cy="395"/>
            </a:xfrm>
          </p:grpSpPr>
          <p:cxnSp>
            <p:nvCxnSpPr>
              <p:cNvPr id="314" name="AutoShape 85"/>
              <p:cNvCxnSpPr>
                <a:cxnSpLocks noChangeShapeType="1"/>
              </p:cNvCxnSpPr>
              <p:nvPr/>
            </p:nvCxnSpPr>
            <p:spPr bwMode="auto">
              <a:xfrm flipH="1">
                <a:off x="4128" y="4614"/>
                <a:ext cx="2" cy="19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5" name="AutoShape 86"/>
              <p:cNvCxnSpPr>
                <a:cxnSpLocks noChangeShapeType="1"/>
              </p:cNvCxnSpPr>
              <p:nvPr/>
            </p:nvCxnSpPr>
            <p:spPr bwMode="auto">
              <a:xfrm flipH="1">
                <a:off x="4131" y="4609"/>
                <a:ext cx="140" cy="19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6" name="AutoShape 87"/>
              <p:cNvCxnSpPr>
                <a:cxnSpLocks noChangeShapeType="1"/>
              </p:cNvCxnSpPr>
              <p:nvPr/>
            </p:nvCxnSpPr>
            <p:spPr bwMode="auto">
              <a:xfrm>
                <a:off x="4126" y="4620"/>
                <a:ext cx="139" cy="18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7" name="AutoShape 88"/>
              <p:cNvCxnSpPr>
                <a:cxnSpLocks noChangeShapeType="1"/>
              </p:cNvCxnSpPr>
              <p:nvPr/>
            </p:nvCxnSpPr>
            <p:spPr bwMode="auto">
              <a:xfrm>
                <a:off x="4266" y="4514"/>
                <a:ext cx="5" cy="3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18" name="Group 15"/>
            <p:cNvGrpSpPr>
              <a:grpSpLocks/>
            </p:cNvGrpSpPr>
            <p:nvPr/>
          </p:nvGrpSpPr>
          <p:grpSpPr bwMode="auto">
            <a:xfrm>
              <a:off x="4832193" y="2849405"/>
              <a:ext cx="82236" cy="250819"/>
              <a:chOff x="4126" y="4514"/>
              <a:chExt cx="145" cy="395"/>
            </a:xfrm>
          </p:grpSpPr>
          <p:cxnSp>
            <p:nvCxnSpPr>
              <p:cNvPr id="319" name="AutoShape 90"/>
              <p:cNvCxnSpPr>
                <a:cxnSpLocks noChangeShapeType="1"/>
              </p:cNvCxnSpPr>
              <p:nvPr/>
            </p:nvCxnSpPr>
            <p:spPr bwMode="auto">
              <a:xfrm flipH="1">
                <a:off x="4128" y="4614"/>
                <a:ext cx="2" cy="19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0" name="AutoShape 91"/>
              <p:cNvCxnSpPr>
                <a:cxnSpLocks noChangeShapeType="1"/>
              </p:cNvCxnSpPr>
              <p:nvPr/>
            </p:nvCxnSpPr>
            <p:spPr bwMode="auto">
              <a:xfrm flipH="1">
                <a:off x="4131" y="4609"/>
                <a:ext cx="140" cy="19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1" name="AutoShape 92"/>
              <p:cNvCxnSpPr>
                <a:cxnSpLocks noChangeShapeType="1"/>
              </p:cNvCxnSpPr>
              <p:nvPr/>
            </p:nvCxnSpPr>
            <p:spPr bwMode="auto">
              <a:xfrm>
                <a:off x="4126" y="4620"/>
                <a:ext cx="139" cy="18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2" name="AutoShape 93"/>
              <p:cNvCxnSpPr>
                <a:cxnSpLocks noChangeShapeType="1"/>
              </p:cNvCxnSpPr>
              <p:nvPr/>
            </p:nvCxnSpPr>
            <p:spPr bwMode="auto">
              <a:xfrm>
                <a:off x="4266" y="4514"/>
                <a:ext cx="5" cy="3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23" name="Line 94"/>
            <p:cNvCxnSpPr>
              <a:cxnSpLocks noChangeShapeType="1"/>
            </p:cNvCxnSpPr>
            <p:nvPr/>
          </p:nvCxnSpPr>
          <p:spPr bwMode="auto">
            <a:xfrm>
              <a:off x="4838431" y="3312309"/>
              <a:ext cx="269960" cy="6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4" name="Line 95"/>
            <p:cNvCxnSpPr>
              <a:cxnSpLocks noChangeShapeType="1"/>
            </p:cNvCxnSpPr>
            <p:nvPr/>
          </p:nvCxnSpPr>
          <p:spPr bwMode="auto">
            <a:xfrm>
              <a:off x="3418871" y="3335168"/>
              <a:ext cx="269960" cy="6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25" name="Group 18"/>
            <p:cNvGrpSpPr>
              <a:grpSpLocks/>
            </p:cNvGrpSpPr>
            <p:nvPr/>
          </p:nvGrpSpPr>
          <p:grpSpPr bwMode="auto">
            <a:xfrm>
              <a:off x="3399021" y="2854485"/>
              <a:ext cx="82236" cy="250819"/>
              <a:chOff x="4126" y="4514"/>
              <a:chExt cx="145" cy="395"/>
            </a:xfrm>
          </p:grpSpPr>
          <p:cxnSp>
            <p:nvCxnSpPr>
              <p:cNvPr id="326" name="AutoShape 97"/>
              <p:cNvCxnSpPr>
                <a:cxnSpLocks noChangeShapeType="1"/>
              </p:cNvCxnSpPr>
              <p:nvPr/>
            </p:nvCxnSpPr>
            <p:spPr bwMode="auto">
              <a:xfrm flipH="1">
                <a:off x="4128" y="4614"/>
                <a:ext cx="2" cy="19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7" name="AutoShape 98"/>
              <p:cNvCxnSpPr>
                <a:cxnSpLocks noChangeShapeType="1"/>
              </p:cNvCxnSpPr>
              <p:nvPr/>
            </p:nvCxnSpPr>
            <p:spPr bwMode="auto">
              <a:xfrm flipH="1">
                <a:off x="4131" y="4609"/>
                <a:ext cx="140" cy="19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8" name="AutoShape 99"/>
              <p:cNvCxnSpPr>
                <a:cxnSpLocks noChangeShapeType="1"/>
              </p:cNvCxnSpPr>
              <p:nvPr/>
            </p:nvCxnSpPr>
            <p:spPr bwMode="auto">
              <a:xfrm>
                <a:off x="4126" y="4620"/>
                <a:ext cx="139" cy="18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9" name="AutoShape 100"/>
              <p:cNvCxnSpPr>
                <a:cxnSpLocks noChangeShapeType="1"/>
              </p:cNvCxnSpPr>
              <p:nvPr/>
            </p:nvCxnSpPr>
            <p:spPr bwMode="auto">
              <a:xfrm>
                <a:off x="4266" y="4514"/>
                <a:ext cx="5" cy="3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30" name="Group 19"/>
            <p:cNvGrpSpPr>
              <a:grpSpLocks/>
            </p:cNvGrpSpPr>
            <p:nvPr/>
          </p:nvGrpSpPr>
          <p:grpSpPr bwMode="auto">
            <a:xfrm flipH="1">
              <a:off x="3105808" y="2858929"/>
              <a:ext cx="82236" cy="250819"/>
              <a:chOff x="4126" y="4514"/>
              <a:chExt cx="145" cy="395"/>
            </a:xfrm>
          </p:grpSpPr>
          <p:cxnSp>
            <p:nvCxnSpPr>
              <p:cNvPr id="331" name="AutoShape 102"/>
              <p:cNvCxnSpPr>
                <a:cxnSpLocks noChangeShapeType="1"/>
              </p:cNvCxnSpPr>
              <p:nvPr/>
            </p:nvCxnSpPr>
            <p:spPr bwMode="auto">
              <a:xfrm flipH="1">
                <a:off x="4128" y="4614"/>
                <a:ext cx="2" cy="19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2" name="AutoShape 103"/>
              <p:cNvCxnSpPr>
                <a:cxnSpLocks noChangeShapeType="1"/>
              </p:cNvCxnSpPr>
              <p:nvPr/>
            </p:nvCxnSpPr>
            <p:spPr bwMode="auto">
              <a:xfrm flipH="1">
                <a:off x="4131" y="4609"/>
                <a:ext cx="140" cy="19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3" name="AutoShape 104"/>
              <p:cNvCxnSpPr>
                <a:cxnSpLocks noChangeShapeType="1"/>
              </p:cNvCxnSpPr>
              <p:nvPr/>
            </p:nvCxnSpPr>
            <p:spPr bwMode="auto">
              <a:xfrm>
                <a:off x="4126" y="4620"/>
                <a:ext cx="139" cy="18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4" name="AutoShape 105"/>
              <p:cNvCxnSpPr>
                <a:cxnSpLocks noChangeShapeType="1"/>
              </p:cNvCxnSpPr>
              <p:nvPr/>
            </p:nvCxnSpPr>
            <p:spPr bwMode="auto">
              <a:xfrm>
                <a:off x="4266" y="4514"/>
                <a:ext cx="5" cy="3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35" name="Group 20"/>
            <p:cNvGrpSpPr>
              <a:grpSpLocks/>
            </p:cNvGrpSpPr>
            <p:nvPr/>
          </p:nvGrpSpPr>
          <p:grpSpPr bwMode="auto">
            <a:xfrm flipH="1">
              <a:off x="3110345" y="3820932"/>
              <a:ext cx="82236" cy="250819"/>
              <a:chOff x="4126" y="4514"/>
              <a:chExt cx="145" cy="395"/>
            </a:xfrm>
          </p:grpSpPr>
          <p:cxnSp>
            <p:nvCxnSpPr>
              <p:cNvPr id="336" name="AutoShape 110"/>
              <p:cNvCxnSpPr>
                <a:cxnSpLocks noChangeShapeType="1"/>
              </p:cNvCxnSpPr>
              <p:nvPr/>
            </p:nvCxnSpPr>
            <p:spPr bwMode="auto">
              <a:xfrm flipH="1">
                <a:off x="4128" y="4614"/>
                <a:ext cx="2" cy="19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7" name="AutoShape 111"/>
              <p:cNvCxnSpPr>
                <a:cxnSpLocks noChangeShapeType="1"/>
              </p:cNvCxnSpPr>
              <p:nvPr/>
            </p:nvCxnSpPr>
            <p:spPr bwMode="auto">
              <a:xfrm flipH="1">
                <a:off x="4131" y="4609"/>
                <a:ext cx="140" cy="19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" name="AutoShape 112"/>
              <p:cNvCxnSpPr>
                <a:cxnSpLocks noChangeShapeType="1"/>
              </p:cNvCxnSpPr>
              <p:nvPr/>
            </p:nvCxnSpPr>
            <p:spPr bwMode="auto">
              <a:xfrm>
                <a:off x="4126" y="4620"/>
                <a:ext cx="139" cy="18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9" name="AutoShape 113"/>
              <p:cNvCxnSpPr>
                <a:cxnSpLocks noChangeShapeType="1"/>
              </p:cNvCxnSpPr>
              <p:nvPr/>
            </p:nvCxnSpPr>
            <p:spPr bwMode="auto">
              <a:xfrm>
                <a:off x="4266" y="4514"/>
                <a:ext cx="5" cy="3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40" name="Group 21"/>
            <p:cNvGrpSpPr>
              <a:grpSpLocks/>
            </p:cNvGrpSpPr>
            <p:nvPr/>
          </p:nvGrpSpPr>
          <p:grpSpPr bwMode="auto">
            <a:xfrm>
              <a:off x="3406394" y="3824105"/>
              <a:ext cx="82236" cy="250819"/>
              <a:chOff x="4126" y="4514"/>
              <a:chExt cx="145" cy="395"/>
            </a:xfrm>
          </p:grpSpPr>
          <p:cxnSp>
            <p:nvCxnSpPr>
              <p:cNvPr id="341" name="AutoShape 115"/>
              <p:cNvCxnSpPr>
                <a:cxnSpLocks noChangeShapeType="1"/>
              </p:cNvCxnSpPr>
              <p:nvPr/>
            </p:nvCxnSpPr>
            <p:spPr bwMode="auto">
              <a:xfrm flipH="1">
                <a:off x="4128" y="4614"/>
                <a:ext cx="2" cy="19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2" name="AutoShape 116"/>
              <p:cNvCxnSpPr>
                <a:cxnSpLocks noChangeShapeType="1"/>
              </p:cNvCxnSpPr>
              <p:nvPr/>
            </p:nvCxnSpPr>
            <p:spPr bwMode="auto">
              <a:xfrm flipH="1">
                <a:off x="4131" y="4609"/>
                <a:ext cx="140" cy="19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3" name="AutoShape 117"/>
              <p:cNvCxnSpPr>
                <a:cxnSpLocks noChangeShapeType="1"/>
              </p:cNvCxnSpPr>
              <p:nvPr/>
            </p:nvCxnSpPr>
            <p:spPr bwMode="auto">
              <a:xfrm>
                <a:off x="4126" y="4620"/>
                <a:ext cx="139" cy="18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4" name="AutoShape 118"/>
              <p:cNvCxnSpPr>
                <a:cxnSpLocks noChangeShapeType="1"/>
              </p:cNvCxnSpPr>
              <p:nvPr/>
            </p:nvCxnSpPr>
            <p:spPr bwMode="auto">
              <a:xfrm>
                <a:off x="4266" y="4514"/>
                <a:ext cx="5" cy="3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45" name="Freeform 22"/>
            <p:cNvSpPr>
              <a:spLocks/>
            </p:cNvSpPr>
            <p:nvPr/>
          </p:nvSpPr>
          <p:spPr bwMode="auto">
            <a:xfrm>
              <a:off x="3407531" y="3754257"/>
              <a:ext cx="207007" cy="398771"/>
            </a:xfrm>
            <a:custGeom>
              <a:avLst/>
              <a:gdLst>
                <a:gd name="T0" fmla="*/ 0 w 449"/>
                <a:gd name="T1" fmla="*/ 0 h 622"/>
                <a:gd name="T2" fmla="*/ 0 w 449"/>
                <a:gd name="T3" fmla="*/ 265532984 h 622"/>
                <a:gd name="T4" fmla="*/ 52227322 w 449"/>
                <a:gd name="T5" fmla="*/ 265532984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49" h="622">
                  <a:moveTo>
                    <a:pt x="0" y="0"/>
                  </a:moveTo>
                  <a:lnTo>
                    <a:pt x="0" y="622"/>
                  </a:lnTo>
                  <a:lnTo>
                    <a:pt x="449" y="62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CA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46" name="Freeform 23"/>
            <p:cNvSpPr>
              <a:spLocks/>
            </p:cNvSpPr>
            <p:nvPr/>
          </p:nvSpPr>
          <p:spPr bwMode="auto">
            <a:xfrm>
              <a:off x="3192017" y="3749812"/>
              <a:ext cx="732749" cy="818495"/>
            </a:xfrm>
            <a:custGeom>
              <a:avLst/>
              <a:gdLst>
                <a:gd name="T0" fmla="*/ 2147483647 w 698"/>
                <a:gd name="T1" fmla="*/ 441049925 h 1332"/>
                <a:gd name="T2" fmla="*/ 2147483647 w 698"/>
                <a:gd name="T3" fmla="*/ 369681194 h 1332"/>
                <a:gd name="T4" fmla="*/ 0 w 698"/>
                <a:gd name="T5" fmla="*/ 369681194 h 1332"/>
                <a:gd name="T6" fmla="*/ 0 w 698"/>
                <a:gd name="T7" fmla="*/ 0 h 13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332">
                  <a:moveTo>
                    <a:pt x="698" y="1332"/>
                  </a:moveTo>
                  <a:lnTo>
                    <a:pt x="698" y="1117"/>
                  </a:lnTo>
                  <a:lnTo>
                    <a:pt x="0" y="1117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CA">
                <a:solidFill>
                  <a:prstClr val="black"/>
                </a:solidFill>
                <a:cs typeface="Arial" pitchFamily="34" charset="0"/>
              </a:endParaRPr>
            </a:p>
          </p:txBody>
        </p:sp>
        <p:grpSp>
          <p:nvGrpSpPr>
            <p:cNvPr id="347" name="Group 24"/>
            <p:cNvGrpSpPr>
              <a:grpSpLocks/>
            </p:cNvGrpSpPr>
            <p:nvPr/>
          </p:nvGrpSpPr>
          <p:grpSpPr bwMode="auto">
            <a:xfrm>
              <a:off x="4444837" y="4499732"/>
              <a:ext cx="276199" cy="274313"/>
              <a:chOff x="5186" y="3857"/>
              <a:chExt cx="487" cy="432"/>
            </a:xfrm>
          </p:grpSpPr>
          <p:sp>
            <p:nvSpPr>
              <p:cNvPr id="348" name="Oval 157"/>
              <p:cNvSpPr>
                <a:spLocks noChangeArrowheads="1"/>
              </p:cNvSpPr>
              <p:nvPr/>
            </p:nvSpPr>
            <p:spPr bwMode="auto">
              <a:xfrm>
                <a:off x="5266" y="3924"/>
                <a:ext cx="307" cy="30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CA" altLang="en-US" sz="500">
                    <a:solidFill>
                      <a:prstClr val="black"/>
                    </a:solidFill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 </a:t>
                </a:r>
                <a:endParaRPr lang="en-CA" altLang="en-US" sz="120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Calibri" pitchFamily="34" charset="0"/>
                </a:endParaRPr>
              </a:p>
            </p:txBody>
          </p:sp>
          <p:sp>
            <p:nvSpPr>
              <p:cNvPr id="349" name="Freeform 158"/>
              <p:cNvSpPr>
                <a:spLocks/>
              </p:cNvSpPr>
              <p:nvPr/>
            </p:nvSpPr>
            <p:spPr bwMode="auto">
              <a:xfrm>
                <a:off x="5322" y="4180"/>
                <a:ext cx="204" cy="109"/>
              </a:xfrm>
              <a:custGeom>
                <a:avLst/>
                <a:gdLst>
                  <a:gd name="T0" fmla="*/ 0 w 204"/>
                  <a:gd name="T1" fmla="*/ 11 h 109"/>
                  <a:gd name="T2" fmla="*/ 0 w 204"/>
                  <a:gd name="T3" fmla="*/ 109 h 109"/>
                  <a:gd name="T4" fmla="*/ 203 w 204"/>
                  <a:gd name="T5" fmla="*/ 108 h 109"/>
                  <a:gd name="T6" fmla="*/ 204 w 204"/>
                  <a:gd name="T7" fmla="*/ 0 h 10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109">
                    <a:moveTo>
                      <a:pt x="0" y="11"/>
                    </a:moveTo>
                    <a:cubicBezTo>
                      <a:pt x="0" y="44"/>
                      <a:pt x="0" y="76"/>
                      <a:pt x="0" y="109"/>
                    </a:cubicBezTo>
                    <a:lnTo>
                      <a:pt x="203" y="108"/>
                    </a:lnTo>
                    <a:lnTo>
                      <a:pt x="20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350" name="Text Box 124"/>
              <p:cNvSpPr txBox="1">
                <a:spLocks noChangeArrowheads="1"/>
              </p:cNvSpPr>
              <p:nvPr/>
            </p:nvSpPr>
            <p:spPr bwMode="auto">
              <a:xfrm>
                <a:off x="5186" y="3864"/>
                <a:ext cx="487" cy="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CA" altLang="en-US" sz="1100" b="1">
                    <a:solidFill>
                      <a:prstClr val="black"/>
                    </a:solidFill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M</a:t>
                </a:r>
                <a:endParaRPr lang="en-CA" altLang="en-US" sz="120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Calibri" pitchFamily="34" charset="0"/>
                </a:endParaRPr>
              </a:p>
            </p:txBody>
          </p:sp>
          <p:sp>
            <p:nvSpPr>
              <p:cNvPr id="351" name="Freeform 160"/>
              <p:cNvSpPr>
                <a:spLocks/>
              </p:cNvSpPr>
              <p:nvPr/>
            </p:nvSpPr>
            <p:spPr bwMode="auto">
              <a:xfrm flipV="1">
                <a:off x="5322" y="3857"/>
                <a:ext cx="204" cy="95"/>
              </a:xfrm>
              <a:custGeom>
                <a:avLst/>
                <a:gdLst>
                  <a:gd name="T0" fmla="*/ 0 w 204"/>
                  <a:gd name="T1" fmla="*/ 5 h 109"/>
                  <a:gd name="T2" fmla="*/ 0 w 204"/>
                  <a:gd name="T3" fmla="*/ 48 h 109"/>
                  <a:gd name="T4" fmla="*/ 203 w 204"/>
                  <a:gd name="T5" fmla="*/ 47 h 109"/>
                  <a:gd name="T6" fmla="*/ 204 w 204"/>
                  <a:gd name="T7" fmla="*/ 0 h 10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109">
                    <a:moveTo>
                      <a:pt x="0" y="11"/>
                    </a:moveTo>
                    <a:cubicBezTo>
                      <a:pt x="0" y="44"/>
                      <a:pt x="0" y="76"/>
                      <a:pt x="0" y="109"/>
                    </a:cubicBezTo>
                    <a:lnTo>
                      <a:pt x="203" y="108"/>
                    </a:lnTo>
                    <a:lnTo>
                      <a:pt x="20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cxnSp>
          <p:nvCxnSpPr>
            <p:cNvPr id="352" name="Line 126"/>
            <p:cNvCxnSpPr>
              <a:cxnSpLocks noChangeShapeType="1"/>
            </p:cNvCxnSpPr>
            <p:nvPr/>
          </p:nvCxnSpPr>
          <p:spPr bwMode="auto">
            <a:xfrm flipV="1">
              <a:off x="4090939" y="4629265"/>
              <a:ext cx="397001" cy="6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3" name="Freeform 26"/>
            <p:cNvSpPr>
              <a:spLocks/>
            </p:cNvSpPr>
            <p:nvPr/>
          </p:nvSpPr>
          <p:spPr bwMode="auto">
            <a:xfrm flipH="1">
              <a:off x="4152758" y="3752986"/>
              <a:ext cx="685677" cy="819131"/>
            </a:xfrm>
            <a:custGeom>
              <a:avLst/>
              <a:gdLst>
                <a:gd name="T0" fmla="*/ 2147483647 w 698"/>
                <a:gd name="T1" fmla="*/ 443247477 h 1332"/>
                <a:gd name="T2" fmla="*/ 2147483647 w 698"/>
                <a:gd name="T3" fmla="*/ 371768030 h 1332"/>
                <a:gd name="T4" fmla="*/ 0 w 698"/>
                <a:gd name="T5" fmla="*/ 371768030 h 1332"/>
                <a:gd name="T6" fmla="*/ 0 w 698"/>
                <a:gd name="T7" fmla="*/ 0 h 13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332">
                  <a:moveTo>
                    <a:pt x="698" y="1332"/>
                  </a:moveTo>
                  <a:lnTo>
                    <a:pt x="698" y="1117"/>
                  </a:lnTo>
                  <a:lnTo>
                    <a:pt x="0" y="1117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CA">
                <a:solidFill>
                  <a:prstClr val="black"/>
                </a:solidFill>
                <a:cs typeface="Arial" pitchFamily="34" charset="0"/>
              </a:endParaRPr>
            </a:p>
          </p:txBody>
        </p:sp>
        <p:grpSp>
          <p:nvGrpSpPr>
            <p:cNvPr id="354" name="Group 27"/>
            <p:cNvGrpSpPr>
              <a:grpSpLocks/>
            </p:cNvGrpSpPr>
            <p:nvPr/>
          </p:nvGrpSpPr>
          <p:grpSpPr bwMode="auto">
            <a:xfrm>
              <a:off x="4837297" y="3814581"/>
              <a:ext cx="82236" cy="250819"/>
              <a:chOff x="4126" y="4514"/>
              <a:chExt cx="145" cy="395"/>
            </a:xfrm>
          </p:grpSpPr>
          <p:cxnSp>
            <p:nvCxnSpPr>
              <p:cNvPr id="355" name="AutoShape 129"/>
              <p:cNvCxnSpPr>
                <a:cxnSpLocks noChangeShapeType="1"/>
              </p:cNvCxnSpPr>
              <p:nvPr/>
            </p:nvCxnSpPr>
            <p:spPr bwMode="auto">
              <a:xfrm flipH="1">
                <a:off x="4128" y="4614"/>
                <a:ext cx="2" cy="19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6" name="AutoShape 130"/>
              <p:cNvCxnSpPr>
                <a:cxnSpLocks noChangeShapeType="1"/>
              </p:cNvCxnSpPr>
              <p:nvPr/>
            </p:nvCxnSpPr>
            <p:spPr bwMode="auto">
              <a:xfrm flipH="1">
                <a:off x="4131" y="4609"/>
                <a:ext cx="140" cy="19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7" name="AutoShape 131"/>
              <p:cNvCxnSpPr>
                <a:cxnSpLocks noChangeShapeType="1"/>
              </p:cNvCxnSpPr>
              <p:nvPr/>
            </p:nvCxnSpPr>
            <p:spPr bwMode="auto">
              <a:xfrm>
                <a:off x="4126" y="4620"/>
                <a:ext cx="139" cy="18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" name="AutoShape 132"/>
              <p:cNvCxnSpPr>
                <a:cxnSpLocks noChangeShapeType="1"/>
              </p:cNvCxnSpPr>
              <p:nvPr/>
            </p:nvCxnSpPr>
            <p:spPr bwMode="auto">
              <a:xfrm>
                <a:off x="4266" y="4514"/>
                <a:ext cx="5" cy="3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59" name="Group 28"/>
            <p:cNvGrpSpPr>
              <a:grpSpLocks/>
            </p:cNvGrpSpPr>
            <p:nvPr/>
          </p:nvGrpSpPr>
          <p:grpSpPr bwMode="auto">
            <a:xfrm flipH="1">
              <a:off x="4545218" y="3819025"/>
              <a:ext cx="82236" cy="250819"/>
              <a:chOff x="4126" y="4514"/>
              <a:chExt cx="145" cy="395"/>
            </a:xfrm>
          </p:grpSpPr>
          <p:cxnSp>
            <p:nvCxnSpPr>
              <p:cNvPr id="360" name="AutoShape 134"/>
              <p:cNvCxnSpPr>
                <a:cxnSpLocks noChangeShapeType="1"/>
              </p:cNvCxnSpPr>
              <p:nvPr/>
            </p:nvCxnSpPr>
            <p:spPr bwMode="auto">
              <a:xfrm flipH="1">
                <a:off x="4128" y="4614"/>
                <a:ext cx="2" cy="19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1" name="AutoShape 135"/>
              <p:cNvCxnSpPr>
                <a:cxnSpLocks noChangeShapeType="1"/>
              </p:cNvCxnSpPr>
              <p:nvPr/>
            </p:nvCxnSpPr>
            <p:spPr bwMode="auto">
              <a:xfrm flipH="1">
                <a:off x="4131" y="4609"/>
                <a:ext cx="140" cy="19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2" name="AutoShape 136"/>
              <p:cNvCxnSpPr>
                <a:cxnSpLocks noChangeShapeType="1"/>
              </p:cNvCxnSpPr>
              <p:nvPr/>
            </p:nvCxnSpPr>
            <p:spPr bwMode="auto">
              <a:xfrm>
                <a:off x="4126" y="4620"/>
                <a:ext cx="139" cy="18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3" name="AutoShape 137"/>
              <p:cNvCxnSpPr>
                <a:cxnSpLocks noChangeShapeType="1"/>
              </p:cNvCxnSpPr>
              <p:nvPr/>
            </p:nvCxnSpPr>
            <p:spPr bwMode="auto">
              <a:xfrm>
                <a:off x="4266" y="4514"/>
                <a:ext cx="5" cy="3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64" name="Freeform 29"/>
            <p:cNvSpPr>
              <a:spLocks/>
            </p:cNvSpPr>
            <p:nvPr/>
          </p:nvSpPr>
          <p:spPr bwMode="auto">
            <a:xfrm flipH="1">
              <a:off x="4421584" y="3758701"/>
              <a:ext cx="203605" cy="400040"/>
            </a:xfrm>
            <a:custGeom>
              <a:avLst/>
              <a:gdLst>
                <a:gd name="T0" fmla="*/ 0 w 516"/>
                <a:gd name="T1" fmla="*/ 0 h 534"/>
                <a:gd name="T2" fmla="*/ 0 w 516"/>
                <a:gd name="T3" fmla="*/ 580880092 h 534"/>
                <a:gd name="T4" fmla="*/ 23616909 w 516"/>
                <a:gd name="T5" fmla="*/ 580880092 h 5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6" h="534">
                  <a:moveTo>
                    <a:pt x="0" y="0"/>
                  </a:moveTo>
                  <a:lnTo>
                    <a:pt x="0" y="534"/>
                  </a:lnTo>
                  <a:lnTo>
                    <a:pt x="516" y="53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CA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65" name="Freeform 30"/>
            <p:cNvSpPr>
              <a:spLocks/>
            </p:cNvSpPr>
            <p:nvPr/>
          </p:nvSpPr>
          <p:spPr bwMode="auto">
            <a:xfrm>
              <a:off x="4161265" y="4716895"/>
              <a:ext cx="445775" cy="252724"/>
            </a:xfrm>
            <a:custGeom>
              <a:avLst/>
              <a:gdLst>
                <a:gd name="T0" fmla="*/ 0 w 786"/>
                <a:gd name="T1" fmla="*/ 0 h 300"/>
                <a:gd name="T2" fmla="*/ 2419350 w 786"/>
                <a:gd name="T3" fmla="*/ 659306018 h 300"/>
                <a:gd name="T4" fmla="*/ 316934850 w 786"/>
                <a:gd name="T5" fmla="*/ 659306018 h 3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6" h="300">
                  <a:moveTo>
                    <a:pt x="0" y="0"/>
                  </a:moveTo>
                  <a:lnTo>
                    <a:pt x="6" y="300"/>
                  </a:lnTo>
                  <a:lnTo>
                    <a:pt x="786" y="30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CA">
                <a:solidFill>
                  <a:prstClr val="black"/>
                </a:solidFill>
                <a:cs typeface="Arial" pitchFamily="34" charset="0"/>
              </a:endParaRPr>
            </a:p>
          </p:txBody>
        </p:sp>
        <p:grpSp>
          <p:nvGrpSpPr>
            <p:cNvPr id="366" name="Group 31"/>
            <p:cNvGrpSpPr>
              <a:grpSpLocks/>
            </p:cNvGrpSpPr>
            <p:nvPr/>
          </p:nvGrpSpPr>
          <p:grpSpPr bwMode="auto">
            <a:xfrm rot="5400000" flipV="1">
              <a:off x="4324788" y="4901738"/>
              <a:ext cx="92073" cy="224022"/>
              <a:chOff x="4126" y="4514"/>
              <a:chExt cx="145" cy="395"/>
            </a:xfrm>
          </p:grpSpPr>
          <p:cxnSp>
            <p:nvCxnSpPr>
              <p:cNvPr id="367" name="AutoShape 141"/>
              <p:cNvCxnSpPr>
                <a:cxnSpLocks noChangeShapeType="1"/>
              </p:cNvCxnSpPr>
              <p:nvPr/>
            </p:nvCxnSpPr>
            <p:spPr bwMode="auto">
              <a:xfrm flipH="1">
                <a:off x="4128" y="4614"/>
                <a:ext cx="2" cy="19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8" name="AutoShape 142"/>
              <p:cNvCxnSpPr>
                <a:cxnSpLocks noChangeShapeType="1"/>
              </p:cNvCxnSpPr>
              <p:nvPr/>
            </p:nvCxnSpPr>
            <p:spPr bwMode="auto">
              <a:xfrm flipH="1">
                <a:off x="4131" y="4609"/>
                <a:ext cx="140" cy="19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9" name="AutoShape 143"/>
              <p:cNvCxnSpPr>
                <a:cxnSpLocks noChangeShapeType="1"/>
              </p:cNvCxnSpPr>
              <p:nvPr/>
            </p:nvCxnSpPr>
            <p:spPr bwMode="auto">
              <a:xfrm>
                <a:off x="4126" y="4620"/>
                <a:ext cx="139" cy="18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0" name="AutoShape 144"/>
              <p:cNvCxnSpPr>
                <a:cxnSpLocks noChangeShapeType="1"/>
              </p:cNvCxnSpPr>
              <p:nvPr/>
            </p:nvCxnSpPr>
            <p:spPr bwMode="auto">
              <a:xfrm>
                <a:off x="4266" y="4514"/>
                <a:ext cx="5" cy="3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71" name="Group 32"/>
            <p:cNvGrpSpPr>
              <a:grpSpLocks/>
            </p:cNvGrpSpPr>
            <p:nvPr/>
          </p:nvGrpSpPr>
          <p:grpSpPr bwMode="auto">
            <a:xfrm>
              <a:off x="4608738" y="4913739"/>
              <a:ext cx="210410" cy="102868"/>
              <a:chOff x="5100" y="8239"/>
              <a:chExt cx="371" cy="162"/>
            </a:xfrm>
          </p:grpSpPr>
          <p:sp>
            <p:nvSpPr>
              <p:cNvPr id="372" name="Rectangle 143"/>
              <p:cNvSpPr>
                <a:spLocks noChangeArrowheads="1"/>
              </p:cNvSpPr>
              <p:nvPr/>
            </p:nvSpPr>
            <p:spPr bwMode="auto">
              <a:xfrm>
                <a:off x="5100" y="8240"/>
                <a:ext cx="371" cy="15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cxnSp>
            <p:nvCxnSpPr>
              <p:cNvPr id="373" name="Line 147"/>
              <p:cNvCxnSpPr>
                <a:cxnSpLocks noChangeShapeType="1"/>
              </p:cNvCxnSpPr>
              <p:nvPr/>
            </p:nvCxnSpPr>
            <p:spPr bwMode="auto">
              <a:xfrm flipV="1">
                <a:off x="5192" y="8239"/>
                <a:ext cx="259" cy="1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74" name="Group 33"/>
            <p:cNvGrpSpPr>
              <a:grpSpLocks/>
            </p:cNvGrpSpPr>
            <p:nvPr/>
          </p:nvGrpSpPr>
          <p:grpSpPr bwMode="auto">
            <a:xfrm flipH="1">
              <a:off x="3845363" y="4868656"/>
              <a:ext cx="82236" cy="250819"/>
              <a:chOff x="4126" y="4514"/>
              <a:chExt cx="145" cy="395"/>
            </a:xfrm>
          </p:grpSpPr>
          <p:cxnSp>
            <p:nvCxnSpPr>
              <p:cNvPr id="375" name="AutoShape 149"/>
              <p:cNvCxnSpPr>
                <a:cxnSpLocks noChangeShapeType="1"/>
              </p:cNvCxnSpPr>
              <p:nvPr/>
            </p:nvCxnSpPr>
            <p:spPr bwMode="auto">
              <a:xfrm flipH="1">
                <a:off x="4128" y="4614"/>
                <a:ext cx="2" cy="19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6" name="AutoShape 150"/>
              <p:cNvCxnSpPr>
                <a:cxnSpLocks noChangeShapeType="1"/>
              </p:cNvCxnSpPr>
              <p:nvPr/>
            </p:nvCxnSpPr>
            <p:spPr bwMode="auto">
              <a:xfrm flipH="1">
                <a:off x="4131" y="4609"/>
                <a:ext cx="140" cy="19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7" name="AutoShape 151"/>
              <p:cNvCxnSpPr>
                <a:cxnSpLocks noChangeShapeType="1"/>
              </p:cNvCxnSpPr>
              <p:nvPr/>
            </p:nvCxnSpPr>
            <p:spPr bwMode="auto">
              <a:xfrm>
                <a:off x="4126" y="4620"/>
                <a:ext cx="139" cy="18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8" name="AutoShape 152"/>
              <p:cNvCxnSpPr>
                <a:cxnSpLocks noChangeShapeType="1"/>
              </p:cNvCxnSpPr>
              <p:nvPr/>
            </p:nvCxnSpPr>
            <p:spPr bwMode="auto">
              <a:xfrm>
                <a:off x="4266" y="4514"/>
                <a:ext cx="5" cy="3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79" name="Line 153"/>
            <p:cNvCxnSpPr>
              <a:cxnSpLocks noChangeShapeType="1"/>
            </p:cNvCxnSpPr>
            <p:nvPr/>
          </p:nvCxnSpPr>
          <p:spPr bwMode="auto">
            <a:xfrm flipV="1">
              <a:off x="3926468" y="4718800"/>
              <a:ext cx="567" cy="4946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0" name="Line 154"/>
            <p:cNvCxnSpPr>
              <a:cxnSpLocks noChangeShapeType="1"/>
            </p:cNvCxnSpPr>
            <p:nvPr/>
          </p:nvCxnSpPr>
          <p:spPr bwMode="auto">
            <a:xfrm>
              <a:off x="4039896" y="5350609"/>
              <a:ext cx="503623" cy="6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81" name="Group 36"/>
            <p:cNvGrpSpPr>
              <a:grpSpLocks/>
            </p:cNvGrpSpPr>
            <p:nvPr/>
          </p:nvGrpSpPr>
          <p:grpSpPr bwMode="auto">
            <a:xfrm rot="5400000" flipV="1">
              <a:off x="4286790" y="5284633"/>
              <a:ext cx="92073" cy="224022"/>
              <a:chOff x="4126" y="4514"/>
              <a:chExt cx="145" cy="395"/>
            </a:xfrm>
          </p:grpSpPr>
          <p:cxnSp>
            <p:nvCxnSpPr>
              <p:cNvPr id="382" name="AutoShape 156"/>
              <p:cNvCxnSpPr>
                <a:cxnSpLocks noChangeShapeType="1"/>
              </p:cNvCxnSpPr>
              <p:nvPr/>
            </p:nvCxnSpPr>
            <p:spPr bwMode="auto">
              <a:xfrm flipH="1">
                <a:off x="4128" y="4614"/>
                <a:ext cx="2" cy="19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3" name="AutoShape 157"/>
              <p:cNvCxnSpPr>
                <a:cxnSpLocks noChangeShapeType="1"/>
              </p:cNvCxnSpPr>
              <p:nvPr/>
            </p:nvCxnSpPr>
            <p:spPr bwMode="auto">
              <a:xfrm flipH="1">
                <a:off x="4131" y="4609"/>
                <a:ext cx="140" cy="19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4" name="AutoShape 158"/>
              <p:cNvCxnSpPr>
                <a:cxnSpLocks noChangeShapeType="1"/>
              </p:cNvCxnSpPr>
              <p:nvPr/>
            </p:nvCxnSpPr>
            <p:spPr bwMode="auto">
              <a:xfrm>
                <a:off x="4126" y="4620"/>
                <a:ext cx="139" cy="18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5" name="AutoShape 159"/>
              <p:cNvCxnSpPr>
                <a:cxnSpLocks noChangeShapeType="1"/>
              </p:cNvCxnSpPr>
              <p:nvPr/>
            </p:nvCxnSpPr>
            <p:spPr bwMode="auto">
              <a:xfrm>
                <a:off x="4266" y="4514"/>
                <a:ext cx="5" cy="3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86" name="Group 37"/>
            <p:cNvGrpSpPr>
              <a:grpSpLocks/>
            </p:cNvGrpSpPr>
            <p:nvPr/>
          </p:nvGrpSpPr>
          <p:grpSpPr bwMode="auto">
            <a:xfrm>
              <a:off x="4529905" y="5294095"/>
              <a:ext cx="210410" cy="102868"/>
              <a:chOff x="5100" y="8239"/>
              <a:chExt cx="371" cy="162"/>
            </a:xfrm>
          </p:grpSpPr>
          <p:sp>
            <p:nvSpPr>
              <p:cNvPr id="387" name="Rectangle 133"/>
              <p:cNvSpPr>
                <a:spLocks noChangeArrowheads="1"/>
              </p:cNvSpPr>
              <p:nvPr/>
            </p:nvSpPr>
            <p:spPr bwMode="auto">
              <a:xfrm>
                <a:off x="5100" y="8240"/>
                <a:ext cx="371" cy="15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cxnSp>
            <p:nvCxnSpPr>
              <p:cNvPr id="388" name="Line 162"/>
              <p:cNvCxnSpPr>
                <a:cxnSpLocks noChangeShapeType="1"/>
              </p:cNvCxnSpPr>
              <p:nvPr/>
            </p:nvCxnSpPr>
            <p:spPr bwMode="auto">
              <a:xfrm flipV="1">
                <a:off x="5192" y="8239"/>
                <a:ext cx="259" cy="1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89" name="Group 38"/>
            <p:cNvGrpSpPr>
              <a:grpSpLocks/>
            </p:cNvGrpSpPr>
            <p:nvPr/>
          </p:nvGrpSpPr>
          <p:grpSpPr bwMode="auto">
            <a:xfrm flipH="1">
              <a:off x="3844229" y="5548724"/>
              <a:ext cx="82236" cy="250819"/>
              <a:chOff x="4126" y="4514"/>
              <a:chExt cx="145" cy="395"/>
            </a:xfrm>
          </p:grpSpPr>
          <p:cxnSp>
            <p:nvCxnSpPr>
              <p:cNvPr id="390" name="AutoShape 164"/>
              <p:cNvCxnSpPr>
                <a:cxnSpLocks noChangeShapeType="1"/>
              </p:cNvCxnSpPr>
              <p:nvPr/>
            </p:nvCxnSpPr>
            <p:spPr bwMode="auto">
              <a:xfrm flipH="1">
                <a:off x="4128" y="4614"/>
                <a:ext cx="2" cy="19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1" name="AutoShape 165"/>
              <p:cNvCxnSpPr>
                <a:cxnSpLocks noChangeShapeType="1"/>
              </p:cNvCxnSpPr>
              <p:nvPr/>
            </p:nvCxnSpPr>
            <p:spPr bwMode="auto">
              <a:xfrm flipH="1">
                <a:off x="4131" y="4609"/>
                <a:ext cx="140" cy="19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2" name="AutoShape 166"/>
              <p:cNvCxnSpPr>
                <a:cxnSpLocks noChangeShapeType="1"/>
              </p:cNvCxnSpPr>
              <p:nvPr/>
            </p:nvCxnSpPr>
            <p:spPr bwMode="auto">
              <a:xfrm>
                <a:off x="4126" y="4620"/>
                <a:ext cx="139" cy="18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3" name="AutoShape 167"/>
              <p:cNvCxnSpPr>
                <a:cxnSpLocks noChangeShapeType="1"/>
              </p:cNvCxnSpPr>
              <p:nvPr/>
            </p:nvCxnSpPr>
            <p:spPr bwMode="auto">
              <a:xfrm>
                <a:off x="4266" y="4514"/>
                <a:ext cx="5" cy="3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94" name="AutoShape 168"/>
            <p:cNvCxnSpPr>
              <a:cxnSpLocks noChangeShapeType="1"/>
            </p:cNvCxnSpPr>
            <p:nvPr/>
          </p:nvCxnSpPr>
          <p:spPr bwMode="auto">
            <a:xfrm flipV="1">
              <a:off x="3927035" y="5476336"/>
              <a:ext cx="1701" cy="40385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95" name="Group 40"/>
            <p:cNvGrpSpPr>
              <a:grpSpLocks/>
            </p:cNvGrpSpPr>
            <p:nvPr/>
          </p:nvGrpSpPr>
          <p:grpSpPr bwMode="auto">
            <a:xfrm flipH="1">
              <a:off x="3847065" y="6271337"/>
              <a:ext cx="82236" cy="250819"/>
              <a:chOff x="4126" y="4514"/>
              <a:chExt cx="145" cy="395"/>
            </a:xfrm>
          </p:grpSpPr>
          <p:cxnSp>
            <p:nvCxnSpPr>
              <p:cNvPr id="396" name="AutoShape 170"/>
              <p:cNvCxnSpPr>
                <a:cxnSpLocks noChangeShapeType="1"/>
              </p:cNvCxnSpPr>
              <p:nvPr/>
            </p:nvCxnSpPr>
            <p:spPr bwMode="auto">
              <a:xfrm flipH="1">
                <a:off x="4128" y="4614"/>
                <a:ext cx="2" cy="19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7" name="AutoShape 171"/>
              <p:cNvCxnSpPr>
                <a:cxnSpLocks noChangeShapeType="1"/>
              </p:cNvCxnSpPr>
              <p:nvPr/>
            </p:nvCxnSpPr>
            <p:spPr bwMode="auto">
              <a:xfrm flipH="1">
                <a:off x="4131" y="4609"/>
                <a:ext cx="140" cy="19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8" name="AutoShape 172"/>
              <p:cNvCxnSpPr>
                <a:cxnSpLocks noChangeShapeType="1"/>
              </p:cNvCxnSpPr>
              <p:nvPr/>
            </p:nvCxnSpPr>
            <p:spPr bwMode="auto">
              <a:xfrm>
                <a:off x="4126" y="4620"/>
                <a:ext cx="139" cy="18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9" name="AutoShape 173"/>
              <p:cNvCxnSpPr>
                <a:cxnSpLocks noChangeShapeType="1"/>
              </p:cNvCxnSpPr>
              <p:nvPr/>
            </p:nvCxnSpPr>
            <p:spPr bwMode="auto">
              <a:xfrm>
                <a:off x="4266" y="4514"/>
                <a:ext cx="5" cy="3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00" name="Group 41"/>
            <p:cNvGrpSpPr>
              <a:grpSpLocks/>
            </p:cNvGrpSpPr>
            <p:nvPr/>
          </p:nvGrpSpPr>
          <p:grpSpPr bwMode="auto">
            <a:xfrm>
              <a:off x="3813039" y="5213454"/>
              <a:ext cx="231395" cy="262884"/>
              <a:chOff x="3920" y="5470"/>
              <a:chExt cx="408" cy="414"/>
            </a:xfrm>
          </p:grpSpPr>
          <p:sp>
            <p:nvSpPr>
              <p:cNvPr id="401" name="Oval 123"/>
              <p:cNvSpPr>
                <a:spLocks noChangeArrowheads="1"/>
              </p:cNvSpPr>
              <p:nvPr/>
            </p:nvSpPr>
            <p:spPr bwMode="auto">
              <a:xfrm>
                <a:off x="3920" y="5470"/>
                <a:ext cx="408" cy="414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402" name="AutoShape 176"/>
              <p:cNvSpPr>
                <a:spLocks noChangeArrowheads="1"/>
              </p:cNvSpPr>
              <p:nvPr/>
            </p:nvSpPr>
            <p:spPr bwMode="auto">
              <a:xfrm>
                <a:off x="4021" y="5575"/>
                <a:ext cx="212" cy="17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8 w 21600"/>
                  <a:gd name="T19" fmla="*/ 3176 h 21600"/>
                  <a:gd name="T20" fmla="*/ 18442 w 21600"/>
                  <a:gd name="T21" fmla="*/ 18424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03" name="Group 42"/>
            <p:cNvGrpSpPr>
              <a:grpSpLocks/>
            </p:cNvGrpSpPr>
            <p:nvPr/>
          </p:nvGrpSpPr>
          <p:grpSpPr bwMode="auto">
            <a:xfrm>
              <a:off x="3558956" y="4100326"/>
              <a:ext cx="210410" cy="102868"/>
              <a:chOff x="5100" y="8239"/>
              <a:chExt cx="371" cy="162"/>
            </a:xfrm>
          </p:grpSpPr>
          <p:sp>
            <p:nvSpPr>
              <p:cNvPr id="404" name="Rectangle 121"/>
              <p:cNvSpPr>
                <a:spLocks noChangeArrowheads="1"/>
              </p:cNvSpPr>
              <p:nvPr/>
            </p:nvSpPr>
            <p:spPr bwMode="auto">
              <a:xfrm>
                <a:off x="5100" y="8240"/>
                <a:ext cx="371" cy="15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cxnSp>
            <p:nvCxnSpPr>
              <p:cNvPr id="405" name="Line 179"/>
              <p:cNvCxnSpPr>
                <a:cxnSpLocks noChangeShapeType="1"/>
              </p:cNvCxnSpPr>
              <p:nvPr/>
            </p:nvCxnSpPr>
            <p:spPr bwMode="auto">
              <a:xfrm flipV="1">
                <a:off x="5192" y="8239"/>
                <a:ext cx="259" cy="1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06" name="Line 180"/>
            <p:cNvCxnSpPr>
              <a:cxnSpLocks noChangeShapeType="1"/>
            </p:cNvCxnSpPr>
            <p:nvPr/>
          </p:nvCxnSpPr>
          <p:spPr bwMode="auto">
            <a:xfrm>
              <a:off x="4832760" y="4248909"/>
              <a:ext cx="269960" cy="6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7" name="Line 181"/>
            <p:cNvCxnSpPr>
              <a:cxnSpLocks noChangeShapeType="1"/>
            </p:cNvCxnSpPr>
            <p:nvPr/>
          </p:nvCxnSpPr>
          <p:spPr bwMode="auto">
            <a:xfrm flipV="1">
              <a:off x="3400158" y="2530641"/>
              <a:ext cx="567" cy="11759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8" name="Line 182"/>
            <p:cNvCxnSpPr>
              <a:cxnSpLocks noChangeShapeType="1"/>
            </p:cNvCxnSpPr>
            <p:nvPr/>
          </p:nvCxnSpPr>
          <p:spPr bwMode="auto">
            <a:xfrm flipV="1">
              <a:off x="4621219" y="2593505"/>
              <a:ext cx="567" cy="11251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" name="AutoShape 183"/>
            <p:cNvCxnSpPr>
              <a:cxnSpLocks noChangeShapeType="1"/>
            </p:cNvCxnSpPr>
            <p:nvPr/>
          </p:nvCxnSpPr>
          <p:spPr bwMode="auto">
            <a:xfrm flipV="1">
              <a:off x="3927035" y="6172280"/>
              <a:ext cx="567" cy="41464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0" name="AutoShape 184"/>
            <p:cNvSpPr>
              <a:spLocks noChangeArrowheads="1"/>
            </p:cNvSpPr>
            <p:nvPr/>
          </p:nvSpPr>
          <p:spPr bwMode="auto">
            <a:xfrm>
              <a:off x="3841963" y="6550095"/>
              <a:ext cx="170143" cy="156207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CA" altLang="en-US" sz="1800">
                <a:solidFill>
                  <a:prstClr val="black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411" name="AutoShape 185"/>
            <p:cNvSpPr>
              <a:spLocks noChangeArrowheads="1"/>
            </p:cNvSpPr>
            <p:nvPr/>
          </p:nvSpPr>
          <p:spPr bwMode="auto">
            <a:xfrm>
              <a:off x="3754053" y="5880185"/>
              <a:ext cx="345958" cy="30288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CA" altLang="en-US" sz="1800">
                <a:solidFill>
                  <a:prstClr val="black"/>
                </a:solidFill>
                <a:latin typeface="Calibri" pitchFamily="34" charset="0"/>
                <a:cs typeface="Arial" pitchFamily="34" charset="0"/>
              </a:endParaRPr>
            </a:p>
          </p:txBody>
        </p:sp>
        <p:grpSp>
          <p:nvGrpSpPr>
            <p:cNvPr id="412" name="Group 49"/>
            <p:cNvGrpSpPr>
              <a:grpSpLocks/>
            </p:cNvGrpSpPr>
            <p:nvPr/>
          </p:nvGrpSpPr>
          <p:grpSpPr bwMode="auto">
            <a:xfrm>
              <a:off x="3866918" y="4542276"/>
              <a:ext cx="354465" cy="173985"/>
              <a:chOff x="3702" y="3945"/>
              <a:chExt cx="625" cy="274"/>
            </a:xfrm>
          </p:grpSpPr>
          <p:sp>
            <p:nvSpPr>
              <p:cNvPr id="413" name="Rectangle 118"/>
              <p:cNvSpPr>
                <a:spLocks noChangeArrowheads="1"/>
              </p:cNvSpPr>
              <p:nvPr/>
            </p:nvSpPr>
            <p:spPr bwMode="auto">
              <a:xfrm>
                <a:off x="3702" y="3945"/>
                <a:ext cx="625" cy="27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414" name="Freeform 119"/>
              <p:cNvSpPr>
                <a:spLocks/>
              </p:cNvSpPr>
              <p:nvPr/>
            </p:nvSpPr>
            <p:spPr bwMode="auto">
              <a:xfrm>
                <a:off x="3781" y="3994"/>
                <a:ext cx="466" cy="183"/>
              </a:xfrm>
              <a:custGeom>
                <a:avLst/>
                <a:gdLst>
                  <a:gd name="T0" fmla="*/ 0 w 466"/>
                  <a:gd name="T1" fmla="*/ 49 h 238"/>
                  <a:gd name="T2" fmla="*/ 0 w 466"/>
                  <a:gd name="T3" fmla="*/ 0 h 238"/>
                  <a:gd name="T4" fmla="*/ 464 w 466"/>
                  <a:gd name="T5" fmla="*/ 48 h 238"/>
                  <a:gd name="T6" fmla="*/ 466 w 466"/>
                  <a:gd name="T7" fmla="*/ 0 h 238"/>
                  <a:gd name="T8" fmla="*/ 0 w 466"/>
                  <a:gd name="T9" fmla="*/ 49 h 2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6" h="238">
                    <a:moveTo>
                      <a:pt x="0" y="238"/>
                    </a:moveTo>
                    <a:lnTo>
                      <a:pt x="0" y="0"/>
                    </a:lnTo>
                    <a:lnTo>
                      <a:pt x="464" y="233"/>
                    </a:lnTo>
                    <a:lnTo>
                      <a:pt x="466" y="0"/>
                    </a:lnTo>
                    <a:lnTo>
                      <a:pt x="0" y="23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cxnSp>
            <p:nvCxnSpPr>
              <p:cNvPr id="415" name="Line 189"/>
              <p:cNvCxnSpPr>
                <a:cxnSpLocks noChangeShapeType="1"/>
              </p:cNvCxnSpPr>
              <p:nvPr/>
            </p:nvCxnSpPr>
            <p:spPr bwMode="auto">
              <a:xfrm flipV="1">
                <a:off x="3928" y="3954"/>
                <a:ext cx="205" cy="2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16" name="Group 50"/>
            <p:cNvGrpSpPr>
              <a:grpSpLocks/>
            </p:cNvGrpSpPr>
            <p:nvPr/>
          </p:nvGrpSpPr>
          <p:grpSpPr bwMode="auto">
            <a:xfrm>
              <a:off x="4556564" y="3578369"/>
              <a:ext cx="354465" cy="173985"/>
              <a:chOff x="3037" y="4944"/>
              <a:chExt cx="625" cy="274"/>
            </a:xfrm>
          </p:grpSpPr>
          <p:sp>
            <p:nvSpPr>
              <p:cNvPr id="417" name="Rectangle 116"/>
              <p:cNvSpPr>
                <a:spLocks noChangeArrowheads="1"/>
              </p:cNvSpPr>
              <p:nvPr/>
            </p:nvSpPr>
            <p:spPr bwMode="auto">
              <a:xfrm>
                <a:off x="3037" y="4944"/>
                <a:ext cx="625" cy="27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418" name="Freeform 117"/>
              <p:cNvSpPr>
                <a:spLocks/>
              </p:cNvSpPr>
              <p:nvPr/>
            </p:nvSpPr>
            <p:spPr bwMode="auto">
              <a:xfrm>
                <a:off x="3116" y="4993"/>
                <a:ext cx="466" cy="183"/>
              </a:xfrm>
              <a:custGeom>
                <a:avLst/>
                <a:gdLst>
                  <a:gd name="T0" fmla="*/ 0 w 466"/>
                  <a:gd name="T1" fmla="*/ 49 h 238"/>
                  <a:gd name="T2" fmla="*/ 0 w 466"/>
                  <a:gd name="T3" fmla="*/ 0 h 238"/>
                  <a:gd name="T4" fmla="*/ 464 w 466"/>
                  <a:gd name="T5" fmla="*/ 48 h 238"/>
                  <a:gd name="T6" fmla="*/ 466 w 466"/>
                  <a:gd name="T7" fmla="*/ 0 h 238"/>
                  <a:gd name="T8" fmla="*/ 0 w 466"/>
                  <a:gd name="T9" fmla="*/ 49 h 2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6" h="238">
                    <a:moveTo>
                      <a:pt x="0" y="238"/>
                    </a:moveTo>
                    <a:lnTo>
                      <a:pt x="0" y="0"/>
                    </a:lnTo>
                    <a:lnTo>
                      <a:pt x="464" y="233"/>
                    </a:lnTo>
                    <a:lnTo>
                      <a:pt x="466" y="0"/>
                    </a:lnTo>
                    <a:lnTo>
                      <a:pt x="0" y="23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19" name="Group 51"/>
            <p:cNvGrpSpPr>
              <a:grpSpLocks/>
            </p:cNvGrpSpPr>
            <p:nvPr/>
          </p:nvGrpSpPr>
          <p:grpSpPr bwMode="auto">
            <a:xfrm>
              <a:off x="3119422" y="3572018"/>
              <a:ext cx="354465" cy="173985"/>
              <a:chOff x="3037" y="4944"/>
              <a:chExt cx="625" cy="274"/>
            </a:xfrm>
          </p:grpSpPr>
          <p:sp>
            <p:nvSpPr>
              <p:cNvPr id="420" name="Rectangle 114"/>
              <p:cNvSpPr>
                <a:spLocks noChangeArrowheads="1"/>
              </p:cNvSpPr>
              <p:nvPr/>
            </p:nvSpPr>
            <p:spPr bwMode="auto">
              <a:xfrm>
                <a:off x="3037" y="4944"/>
                <a:ext cx="625" cy="27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421" name="Freeform 115"/>
              <p:cNvSpPr>
                <a:spLocks/>
              </p:cNvSpPr>
              <p:nvPr/>
            </p:nvSpPr>
            <p:spPr bwMode="auto">
              <a:xfrm>
                <a:off x="3116" y="4993"/>
                <a:ext cx="466" cy="183"/>
              </a:xfrm>
              <a:custGeom>
                <a:avLst/>
                <a:gdLst>
                  <a:gd name="T0" fmla="*/ 0 w 466"/>
                  <a:gd name="T1" fmla="*/ 49 h 238"/>
                  <a:gd name="T2" fmla="*/ 0 w 466"/>
                  <a:gd name="T3" fmla="*/ 0 h 238"/>
                  <a:gd name="T4" fmla="*/ 464 w 466"/>
                  <a:gd name="T5" fmla="*/ 48 h 238"/>
                  <a:gd name="T6" fmla="*/ 466 w 466"/>
                  <a:gd name="T7" fmla="*/ 0 h 238"/>
                  <a:gd name="T8" fmla="*/ 0 w 466"/>
                  <a:gd name="T9" fmla="*/ 49 h 2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6" h="238">
                    <a:moveTo>
                      <a:pt x="0" y="238"/>
                    </a:moveTo>
                    <a:lnTo>
                      <a:pt x="0" y="0"/>
                    </a:lnTo>
                    <a:lnTo>
                      <a:pt x="464" y="233"/>
                    </a:lnTo>
                    <a:lnTo>
                      <a:pt x="466" y="0"/>
                    </a:lnTo>
                    <a:lnTo>
                      <a:pt x="0" y="238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22" name="Group 52"/>
            <p:cNvGrpSpPr>
              <a:grpSpLocks/>
            </p:cNvGrpSpPr>
            <p:nvPr/>
          </p:nvGrpSpPr>
          <p:grpSpPr bwMode="auto">
            <a:xfrm>
              <a:off x="3330400" y="3176424"/>
              <a:ext cx="171845" cy="252089"/>
              <a:chOff x="3901" y="5012"/>
              <a:chExt cx="247" cy="327"/>
            </a:xfrm>
          </p:grpSpPr>
          <p:sp>
            <p:nvSpPr>
              <p:cNvPr id="423" name="Oval 112"/>
              <p:cNvSpPr>
                <a:spLocks noChangeArrowheads="1"/>
              </p:cNvSpPr>
              <p:nvPr/>
            </p:nvSpPr>
            <p:spPr bwMode="auto">
              <a:xfrm>
                <a:off x="3915" y="5115"/>
                <a:ext cx="172" cy="17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cxnSp>
            <p:nvCxnSpPr>
              <p:cNvPr id="424" name="Line 198"/>
              <p:cNvCxnSpPr>
                <a:cxnSpLocks noChangeShapeType="1"/>
              </p:cNvCxnSpPr>
              <p:nvPr/>
            </p:nvCxnSpPr>
            <p:spPr bwMode="auto">
              <a:xfrm flipV="1">
                <a:off x="3901" y="5012"/>
                <a:ext cx="247" cy="3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25" name="Group 53"/>
            <p:cNvGrpSpPr>
              <a:grpSpLocks/>
            </p:cNvGrpSpPr>
            <p:nvPr/>
          </p:nvGrpSpPr>
          <p:grpSpPr bwMode="auto">
            <a:xfrm>
              <a:off x="4763004" y="3152929"/>
              <a:ext cx="171845" cy="252089"/>
              <a:chOff x="3901" y="5012"/>
              <a:chExt cx="247" cy="327"/>
            </a:xfrm>
          </p:grpSpPr>
          <p:sp>
            <p:nvSpPr>
              <p:cNvPr id="426" name="Oval 110"/>
              <p:cNvSpPr>
                <a:spLocks noChangeArrowheads="1"/>
              </p:cNvSpPr>
              <p:nvPr/>
            </p:nvSpPr>
            <p:spPr bwMode="auto">
              <a:xfrm>
                <a:off x="3915" y="5115"/>
                <a:ext cx="172" cy="17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cxnSp>
            <p:nvCxnSpPr>
              <p:cNvPr id="427" name="Line 204"/>
              <p:cNvCxnSpPr>
                <a:cxnSpLocks noChangeShapeType="1"/>
              </p:cNvCxnSpPr>
              <p:nvPr/>
            </p:nvCxnSpPr>
            <p:spPr bwMode="auto">
              <a:xfrm flipV="1">
                <a:off x="3901" y="5012"/>
                <a:ext cx="247" cy="3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28" name="Group 54"/>
            <p:cNvGrpSpPr>
              <a:grpSpLocks/>
            </p:cNvGrpSpPr>
            <p:nvPr/>
          </p:nvGrpSpPr>
          <p:grpSpPr bwMode="auto">
            <a:xfrm>
              <a:off x="4967743" y="3178328"/>
              <a:ext cx="276199" cy="274313"/>
              <a:chOff x="5186" y="3857"/>
              <a:chExt cx="487" cy="432"/>
            </a:xfrm>
          </p:grpSpPr>
          <p:sp>
            <p:nvSpPr>
              <p:cNvPr id="429" name="Oval 106"/>
              <p:cNvSpPr>
                <a:spLocks noChangeArrowheads="1"/>
              </p:cNvSpPr>
              <p:nvPr/>
            </p:nvSpPr>
            <p:spPr bwMode="auto">
              <a:xfrm>
                <a:off x="5266" y="3924"/>
                <a:ext cx="307" cy="30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CA" altLang="en-US" sz="500">
                    <a:solidFill>
                      <a:prstClr val="black"/>
                    </a:solidFill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 </a:t>
                </a:r>
                <a:endParaRPr lang="en-CA" altLang="en-US" sz="120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Calibri" pitchFamily="34" charset="0"/>
                </a:endParaRPr>
              </a:p>
            </p:txBody>
          </p:sp>
          <p:sp>
            <p:nvSpPr>
              <p:cNvPr id="430" name="Freeform 107"/>
              <p:cNvSpPr>
                <a:spLocks/>
              </p:cNvSpPr>
              <p:nvPr/>
            </p:nvSpPr>
            <p:spPr bwMode="auto">
              <a:xfrm>
                <a:off x="5322" y="4180"/>
                <a:ext cx="204" cy="109"/>
              </a:xfrm>
              <a:custGeom>
                <a:avLst/>
                <a:gdLst>
                  <a:gd name="T0" fmla="*/ 0 w 204"/>
                  <a:gd name="T1" fmla="*/ 11 h 109"/>
                  <a:gd name="T2" fmla="*/ 0 w 204"/>
                  <a:gd name="T3" fmla="*/ 109 h 109"/>
                  <a:gd name="T4" fmla="*/ 203 w 204"/>
                  <a:gd name="T5" fmla="*/ 108 h 109"/>
                  <a:gd name="T6" fmla="*/ 204 w 204"/>
                  <a:gd name="T7" fmla="*/ 0 h 10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109">
                    <a:moveTo>
                      <a:pt x="0" y="11"/>
                    </a:moveTo>
                    <a:cubicBezTo>
                      <a:pt x="0" y="44"/>
                      <a:pt x="0" y="76"/>
                      <a:pt x="0" y="109"/>
                    </a:cubicBezTo>
                    <a:lnTo>
                      <a:pt x="203" y="108"/>
                    </a:lnTo>
                    <a:lnTo>
                      <a:pt x="20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431" name="Text Box 208"/>
              <p:cNvSpPr txBox="1">
                <a:spLocks noChangeArrowheads="1"/>
              </p:cNvSpPr>
              <p:nvPr/>
            </p:nvSpPr>
            <p:spPr bwMode="auto">
              <a:xfrm>
                <a:off x="5186" y="3864"/>
                <a:ext cx="487" cy="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CA" altLang="en-US" sz="1100" b="1">
                    <a:solidFill>
                      <a:prstClr val="black"/>
                    </a:solidFill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M</a:t>
                </a:r>
                <a:endParaRPr lang="en-CA" altLang="en-US" sz="120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Calibri" pitchFamily="34" charset="0"/>
                </a:endParaRPr>
              </a:p>
            </p:txBody>
          </p:sp>
          <p:sp>
            <p:nvSpPr>
              <p:cNvPr id="432" name="Freeform 109"/>
              <p:cNvSpPr>
                <a:spLocks/>
              </p:cNvSpPr>
              <p:nvPr/>
            </p:nvSpPr>
            <p:spPr bwMode="auto">
              <a:xfrm flipV="1">
                <a:off x="5322" y="3857"/>
                <a:ext cx="204" cy="95"/>
              </a:xfrm>
              <a:custGeom>
                <a:avLst/>
                <a:gdLst>
                  <a:gd name="T0" fmla="*/ 0 w 204"/>
                  <a:gd name="T1" fmla="*/ 5 h 109"/>
                  <a:gd name="T2" fmla="*/ 0 w 204"/>
                  <a:gd name="T3" fmla="*/ 48 h 109"/>
                  <a:gd name="T4" fmla="*/ 203 w 204"/>
                  <a:gd name="T5" fmla="*/ 47 h 109"/>
                  <a:gd name="T6" fmla="*/ 204 w 204"/>
                  <a:gd name="T7" fmla="*/ 0 h 10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109">
                    <a:moveTo>
                      <a:pt x="0" y="11"/>
                    </a:moveTo>
                    <a:cubicBezTo>
                      <a:pt x="0" y="44"/>
                      <a:pt x="0" y="76"/>
                      <a:pt x="0" y="109"/>
                    </a:cubicBezTo>
                    <a:lnTo>
                      <a:pt x="203" y="108"/>
                    </a:lnTo>
                    <a:lnTo>
                      <a:pt x="20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33" name="Group 55"/>
            <p:cNvGrpSpPr>
              <a:grpSpLocks/>
            </p:cNvGrpSpPr>
            <p:nvPr/>
          </p:nvGrpSpPr>
          <p:grpSpPr bwMode="auto">
            <a:xfrm>
              <a:off x="3564063" y="3196742"/>
              <a:ext cx="276199" cy="274313"/>
              <a:chOff x="5186" y="3857"/>
              <a:chExt cx="487" cy="432"/>
            </a:xfrm>
          </p:grpSpPr>
          <p:sp>
            <p:nvSpPr>
              <p:cNvPr id="434" name="Oval 102"/>
              <p:cNvSpPr>
                <a:spLocks noChangeArrowheads="1"/>
              </p:cNvSpPr>
              <p:nvPr/>
            </p:nvSpPr>
            <p:spPr bwMode="auto">
              <a:xfrm>
                <a:off x="5266" y="3924"/>
                <a:ext cx="307" cy="30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CA" altLang="en-US" sz="500">
                    <a:solidFill>
                      <a:prstClr val="black"/>
                    </a:solidFill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 </a:t>
                </a:r>
                <a:endParaRPr lang="en-CA" altLang="en-US" sz="120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Calibri" pitchFamily="34" charset="0"/>
                </a:endParaRPr>
              </a:p>
            </p:txBody>
          </p:sp>
          <p:sp>
            <p:nvSpPr>
              <p:cNvPr id="435" name="Freeform 103"/>
              <p:cNvSpPr>
                <a:spLocks/>
              </p:cNvSpPr>
              <p:nvPr/>
            </p:nvSpPr>
            <p:spPr bwMode="auto">
              <a:xfrm>
                <a:off x="5322" y="4180"/>
                <a:ext cx="204" cy="109"/>
              </a:xfrm>
              <a:custGeom>
                <a:avLst/>
                <a:gdLst>
                  <a:gd name="T0" fmla="*/ 0 w 204"/>
                  <a:gd name="T1" fmla="*/ 11 h 109"/>
                  <a:gd name="T2" fmla="*/ 0 w 204"/>
                  <a:gd name="T3" fmla="*/ 109 h 109"/>
                  <a:gd name="T4" fmla="*/ 203 w 204"/>
                  <a:gd name="T5" fmla="*/ 108 h 109"/>
                  <a:gd name="T6" fmla="*/ 204 w 204"/>
                  <a:gd name="T7" fmla="*/ 0 h 10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109">
                    <a:moveTo>
                      <a:pt x="0" y="11"/>
                    </a:moveTo>
                    <a:cubicBezTo>
                      <a:pt x="0" y="44"/>
                      <a:pt x="0" y="76"/>
                      <a:pt x="0" y="109"/>
                    </a:cubicBezTo>
                    <a:lnTo>
                      <a:pt x="203" y="108"/>
                    </a:lnTo>
                    <a:lnTo>
                      <a:pt x="20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436" name="Text Box 213"/>
              <p:cNvSpPr txBox="1">
                <a:spLocks noChangeArrowheads="1"/>
              </p:cNvSpPr>
              <p:nvPr/>
            </p:nvSpPr>
            <p:spPr bwMode="auto">
              <a:xfrm>
                <a:off x="5186" y="3864"/>
                <a:ext cx="487" cy="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CA" altLang="en-US" sz="1100" b="1">
                    <a:solidFill>
                      <a:prstClr val="black"/>
                    </a:solidFill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M</a:t>
                </a:r>
                <a:endParaRPr lang="en-CA" altLang="en-US" sz="120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Calibri" pitchFamily="34" charset="0"/>
                </a:endParaRPr>
              </a:p>
            </p:txBody>
          </p:sp>
          <p:sp>
            <p:nvSpPr>
              <p:cNvPr id="437" name="Freeform 105"/>
              <p:cNvSpPr>
                <a:spLocks/>
              </p:cNvSpPr>
              <p:nvPr/>
            </p:nvSpPr>
            <p:spPr bwMode="auto">
              <a:xfrm flipV="1">
                <a:off x="5322" y="3857"/>
                <a:ext cx="204" cy="95"/>
              </a:xfrm>
              <a:custGeom>
                <a:avLst/>
                <a:gdLst>
                  <a:gd name="T0" fmla="*/ 0 w 204"/>
                  <a:gd name="T1" fmla="*/ 5 h 109"/>
                  <a:gd name="T2" fmla="*/ 0 w 204"/>
                  <a:gd name="T3" fmla="*/ 48 h 109"/>
                  <a:gd name="T4" fmla="*/ 203 w 204"/>
                  <a:gd name="T5" fmla="*/ 47 h 109"/>
                  <a:gd name="T6" fmla="*/ 204 w 204"/>
                  <a:gd name="T7" fmla="*/ 0 h 10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109">
                    <a:moveTo>
                      <a:pt x="0" y="11"/>
                    </a:moveTo>
                    <a:cubicBezTo>
                      <a:pt x="0" y="44"/>
                      <a:pt x="0" y="76"/>
                      <a:pt x="0" y="109"/>
                    </a:cubicBezTo>
                    <a:lnTo>
                      <a:pt x="203" y="108"/>
                    </a:lnTo>
                    <a:lnTo>
                      <a:pt x="20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38" name="Group 56"/>
            <p:cNvGrpSpPr>
              <a:grpSpLocks/>
            </p:cNvGrpSpPr>
            <p:nvPr/>
          </p:nvGrpSpPr>
          <p:grpSpPr bwMode="auto">
            <a:xfrm>
              <a:off x="4977952" y="4110485"/>
              <a:ext cx="276199" cy="274313"/>
              <a:chOff x="5186" y="3857"/>
              <a:chExt cx="487" cy="432"/>
            </a:xfrm>
          </p:grpSpPr>
          <p:sp>
            <p:nvSpPr>
              <p:cNvPr id="439" name="Oval 98"/>
              <p:cNvSpPr>
                <a:spLocks noChangeArrowheads="1"/>
              </p:cNvSpPr>
              <p:nvPr/>
            </p:nvSpPr>
            <p:spPr bwMode="auto">
              <a:xfrm>
                <a:off x="5266" y="3924"/>
                <a:ext cx="307" cy="30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CA" altLang="en-US" sz="500">
                    <a:solidFill>
                      <a:prstClr val="black"/>
                    </a:solidFill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 </a:t>
                </a:r>
                <a:endParaRPr lang="en-CA" altLang="en-US" sz="120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Calibri" pitchFamily="34" charset="0"/>
                </a:endParaRPr>
              </a:p>
            </p:txBody>
          </p:sp>
          <p:sp>
            <p:nvSpPr>
              <p:cNvPr id="440" name="Freeform 99"/>
              <p:cNvSpPr>
                <a:spLocks/>
              </p:cNvSpPr>
              <p:nvPr/>
            </p:nvSpPr>
            <p:spPr bwMode="auto">
              <a:xfrm>
                <a:off x="5322" y="4180"/>
                <a:ext cx="204" cy="109"/>
              </a:xfrm>
              <a:custGeom>
                <a:avLst/>
                <a:gdLst>
                  <a:gd name="T0" fmla="*/ 0 w 204"/>
                  <a:gd name="T1" fmla="*/ 11 h 109"/>
                  <a:gd name="T2" fmla="*/ 0 w 204"/>
                  <a:gd name="T3" fmla="*/ 109 h 109"/>
                  <a:gd name="T4" fmla="*/ 203 w 204"/>
                  <a:gd name="T5" fmla="*/ 108 h 109"/>
                  <a:gd name="T6" fmla="*/ 204 w 204"/>
                  <a:gd name="T7" fmla="*/ 0 h 10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109">
                    <a:moveTo>
                      <a:pt x="0" y="11"/>
                    </a:moveTo>
                    <a:cubicBezTo>
                      <a:pt x="0" y="44"/>
                      <a:pt x="0" y="76"/>
                      <a:pt x="0" y="109"/>
                    </a:cubicBezTo>
                    <a:lnTo>
                      <a:pt x="203" y="108"/>
                    </a:lnTo>
                    <a:lnTo>
                      <a:pt x="20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441" name="Text Box 218"/>
              <p:cNvSpPr txBox="1">
                <a:spLocks noChangeArrowheads="1"/>
              </p:cNvSpPr>
              <p:nvPr/>
            </p:nvSpPr>
            <p:spPr bwMode="auto">
              <a:xfrm>
                <a:off x="5186" y="3864"/>
                <a:ext cx="487" cy="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CA" altLang="en-US" sz="1100" b="1">
                    <a:solidFill>
                      <a:prstClr val="black"/>
                    </a:solidFill>
                    <a:latin typeface="Calibri" pitchFamily="34" charset="0"/>
                    <a:ea typeface="Times New Roman" pitchFamily="18" charset="0"/>
                    <a:cs typeface="Calibri" pitchFamily="34" charset="0"/>
                  </a:rPr>
                  <a:t>M</a:t>
                </a:r>
                <a:endParaRPr lang="en-CA" altLang="en-US" sz="1200">
                  <a:solidFill>
                    <a:prstClr val="black"/>
                  </a:solidFill>
                  <a:latin typeface="Times New Roman" pitchFamily="18" charset="0"/>
                  <a:ea typeface="Times New Roman" pitchFamily="18" charset="0"/>
                  <a:cs typeface="Calibri" pitchFamily="34" charset="0"/>
                </a:endParaRPr>
              </a:p>
            </p:txBody>
          </p:sp>
          <p:sp>
            <p:nvSpPr>
              <p:cNvPr id="442" name="Freeform 101"/>
              <p:cNvSpPr>
                <a:spLocks/>
              </p:cNvSpPr>
              <p:nvPr/>
            </p:nvSpPr>
            <p:spPr bwMode="auto">
              <a:xfrm flipV="1">
                <a:off x="5322" y="3857"/>
                <a:ext cx="204" cy="95"/>
              </a:xfrm>
              <a:custGeom>
                <a:avLst/>
                <a:gdLst>
                  <a:gd name="T0" fmla="*/ 0 w 204"/>
                  <a:gd name="T1" fmla="*/ 5 h 109"/>
                  <a:gd name="T2" fmla="*/ 0 w 204"/>
                  <a:gd name="T3" fmla="*/ 48 h 109"/>
                  <a:gd name="T4" fmla="*/ 203 w 204"/>
                  <a:gd name="T5" fmla="*/ 47 h 109"/>
                  <a:gd name="T6" fmla="*/ 204 w 204"/>
                  <a:gd name="T7" fmla="*/ 0 h 10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109">
                    <a:moveTo>
                      <a:pt x="0" y="11"/>
                    </a:moveTo>
                    <a:cubicBezTo>
                      <a:pt x="0" y="44"/>
                      <a:pt x="0" y="76"/>
                      <a:pt x="0" y="109"/>
                    </a:cubicBezTo>
                    <a:lnTo>
                      <a:pt x="203" y="108"/>
                    </a:lnTo>
                    <a:lnTo>
                      <a:pt x="20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43" name="Group 57"/>
            <p:cNvGrpSpPr>
              <a:grpSpLocks/>
            </p:cNvGrpSpPr>
            <p:nvPr/>
          </p:nvGrpSpPr>
          <p:grpSpPr bwMode="auto">
            <a:xfrm>
              <a:off x="4771512" y="4086992"/>
              <a:ext cx="171845" cy="252089"/>
              <a:chOff x="3901" y="5012"/>
              <a:chExt cx="247" cy="327"/>
            </a:xfrm>
          </p:grpSpPr>
          <p:sp>
            <p:nvSpPr>
              <p:cNvPr id="444" name="Oval 96"/>
              <p:cNvSpPr>
                <a:spLocks noChangeArrowheads="1"/>
              </p:cNvSpPr>
              <p:nvPr/>
            </p:nvSpPr>
            <p:spPr bwMode="auto">
              <a:xfrm>
                <a:off x="3915" y="5115"/>
                <a:ext cx="172" cy="17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cxnSp>
            <p:nvCxnSpPr>
              <p:cNvPr id="445" name="Line 222"/>
              <p:cNvCxnSpPr>
                <a:cxnSpLocks noChangeShapeType="1"/>
              </p:cNvCxnSpPr>
              <p:nvPr/>
            </p:nvCxnSpPr>
            <p:spPr bwMode="auto">
              <a:xfrm flipV="1">
                <a:off x="3901" y="5012"/>
                <a:ext cx="247" cy="3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46" name="AutoShape 223"/>
            <p:cNvSpPr>
              <a:spLocks noChangeArrowheads="1"/>
            </p:cNvSpPr>
            <p:nvPr/>
          </p:nvSpPr>
          <p:spPr bwMode="auto">
            <a:xfrm>
              <a:off x="4552027" y="2004876"/>
              <a:ext cx="134413" cy="213355"/>
            </a:xfrm>
            <a:prstGeom prst="downArrow">
              <a:avLst>
                <a:gd name="adj1" fmla="val 50000"/>
                <a:gd name="adj2" fmla="val 35443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CA" altLang="en-US" sz="1800">
                <a:solidFill>
                  <a:prstClr val="black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447" name="AutoShape 224"/>
            <p:cNvSpPr>
              <a:spLocks noChangeArrowheads="1"/>
            </p:cNvSpPr>
            <p:nvPr/>
          </p:nvSpPr>
          <p:spPr bwMode="auto">
            <a:xfrm flipV="1">
              <a:off x="4553728" y="2420789"/>
              <a:ext cx="134413" cy="213355"/>
            </a:xfrm>
            <a:prstGeom prst="downArrow">
              <a:avLst>
                <a:gd name="adj1" fmla="val 50000"/>
                <a:gd name="adj2" fmla="val 35443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CA" altLang="en-US" sz="1800">
                <a:solidFill>
                  <a:prstClr val="black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448" name="AutoShape 225"/>
            <p:cNvSpPr>
              <a:spLocks noChangeArrowheads="1"/>
            </p:cNvSpPr>
            <p:nvPr/>
          </p:nvSpPr>
          <p:spPr bwMode="auto">
            <a:xfrm flipV="1">
              <a:off x="3332665" y="2417616"/>
              <a:ext cx="134413" cy="213355"/>
            </a:xfrm>
            <a:prstGeom prst="downArrow">
              <a:avLst>
                <a:gd name="adj1" fmla="val 50000"/>
                <a:gd name="adj2" fmla="val 35443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CA" altLang="en-US" sz="1800">
                <a:solidFill>
                  <a:prstClr val="black"/>
                </a:solidFill>
                <a:latin typeface="Calibri" pitchFamily="34" charset="0"/>
                <a:cs typeface="Arial" pitchFamily="34" charset="0"/>
              </a:endParaRPr>
            </a:p>
          </p:txBody>
        </p:sp>
        <p:grpSp>
          <p:nvGrpSpPr>
            <p:cNvPr id="449" name="Group 61"/>
            <p:cNvGrpSpPr>
              <a:grpSpLocks/>
            </p:cNvGrpSpPr>
            <p:nvPr/>
          </p:nvGrpSpPr>
          <p:grpSpPr bwMode="auto">
            <a:xfrm flipH="1">
              <a:off x="4258244" y="4105406"/>
              <a:ext cx="210410" cy="102868"/>
              <a:chOff x="5100" y="8239"/>
              <a:chExt cx="371" cy="162"/>
            </a:xfrm>
          </p:grpSpPr>
          <p:sp>
            <p:nvSpPr>
              <p:cNvPr id="450" name="Rectangle 94"/>
              <p:cNvSpPr>
                <a:spLocks noChangeArrowheads="1"/>
              </p:cNvSpPr>
              <p:nvPr/>
            </p:nvSpPr>
            <p:spPr bwMode="auto">
              <a:xfrm>
                <a:off x="5100" y="8240"/>
                <a:ext cx="371" cy="15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defTabSz="457200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CA" altLang="en-US" sz="180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endParaRPr>
              </a:p>
            </p:txBody>
          </p:sp>
          <p:cxnSp>
            <p:nvCxnSpPr>
              <p:cNvPr id="451" name="Line 228"/>
              <p:cNvCxnSpPr>
                <a:cxnSpLocks noChangeShapeType="1"/>
              </p:cNvCxnSpPr>
              <p:nvPr/>
            </p:nvCxnSpPr>
            <p:spPr bwMode="auto">
              <a:xfrm flipV="1">
                <a:off x="5192" y="8239"/>
                <a:ext cx="259" cy="1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52" name="AutoShape 229"/>
            <p:cNvSpPr>
              <a:spLocks noChangeArrowheads="1"/>
            </p:cNvSpPr>
            <p:nvPr/>
          </p:nvSpPr>
          <p:spPr bwMode="auto">
            <a:xfrm>
              <a:off x="4410808" y="2229024"/>
              <a:ext cx="612515" cy="180336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tIns="0" bIns="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CA" altLang="en-US" sz="1000" b="1">
                  <a:solidFill>
                    <a:prstClr val="black"/>
                  </a:solidFill>
                  <a:latin typeface="Arial" pitchFamily="34" charset="0"/>
                  <a:cs typeface="Times New Roman" pitchFamily="18" charset="0"/>
                </a:rPr>
                <a:t>CAV 2</a:t>
              </a:r>
              <a:endParaRPr lang="en-CA" altLang="en-US" sz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53" name="Line 231"/>
            <p:cNvCxnSpPr>
              <a:cxnSpLocks noChangeShapeType="1"/>
            </p:cNvCxnSpPr>
            <p:nvPr/>
          </p:nvCxnSpPr>
          <p:spPr bwMode="auto">
            <a:xfrm>
              <a:off x="3656504" y="2319828"/>
              <a:ext cx="680572" cy="63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4" name="Line 232"/>
            <p:cNvCxnSpPr>
              <a:cxnSpLocks noChangeShapeType="1"/>
            </p:cNvCxnSpPr>
            <p:nvPr/>
          </p:nvCxnSpPr>
          <p:spPr bwMode="auto">
            <a:xfrm>
              <a:off x="5044872" y="2316652"/>
              <a:ext cx="640872" cy="63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5" name="Text Box 236"/>
            <p:cNvSpPr txBox="1">
              <a:spLocks noChangeArrowheads="1"/>
            </p:cNvSpPr>
            <p:nvPr/>
          </p:nvSpPr>
          <p:spPr bwMode="auto">
            <a:xfrm>
              <a:off x="664822" y="4618473"/>
              <a:ext cx="766778" cy="64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CA" altLang="en-US" sz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</a:p>
          </p:txBody>
        </p:sp>
        <p:sp>
          <p:nvSpPr>
            <p:cNvPr id="456" name="Text Box 242"/>
            <p:cNvSpPr txBox="1">
              <a:spLocks noChangeArrowheads="1"/>
            </p:cNvSpPr>
            <p:nvPr/>
          </p:nvSpPr>
          <p:spPr bwMode="auto">
            <a:xfrm>
              <a:off x="4155461" y="5788950"/>
              <a:ext cx="883247" cy="328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 dirty="0" smtClean="0">
                  <a:solidFill>
                    <a:prstClr val="black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Klystron1</a:t>
              </a:r>
              <a:endParaRPr lang="en-US" altLang="en-US" sz="1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 dirty="0">
                  <a:solidFill>
                    <a:prstClr val="black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300kW</a:t>
              </a:r>
              <a:endParaRPr lang="en-CA" altLang="en-US" sz="1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57" name="Rectangle 77"/>
            <p:cNvSpPr>
              <a:spLocks noChangeArrowheads="1"/>
            </p:cNvSpPr>
            <p:nvPr/>
          </p:nvSpPr>
          <p:spPr bwMode="auto">
            <a:xfrm>
              <a:off x="2869876" y="1948361"/>
              <a:ext cx="2153444" cy="723248"/>
            </a:xfrm>
            <a:prstGeom prst="rect">
              <a:avLst/>
            </a:prstGeom>
            <a:solidFill>
              <a:srgbClr val="333399">
                <a:alpha val="50195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CA" altLang="en-US" sz="1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</a:p>
          </p:txBody>
        </p:sp>
        <p:grpSp>
          <p:nvGrpSpPr>
            <p:cNvPr id="458" name="Group 78"/>
            <p:cNvGrpSpPr>
              <a:grpSpLocks/>
            </p:cNvGrpSpPr>
            <p:nvPr/>
          </p:nvGrpSpPr>
          <p:grpSpPr bwMode="auto">
            <a:xfrm>
              <a:off x="1126477" y="2317924"/>
              <a:ext cx="1777428" cy="1905"/>
              <a:chOff x="1652" y="3440"/>
              <a:chExt cx="3134" cy="3"/>
            </a:xfrm>
          </p:grpSpPr>
          <p:cxnSp>
            <p:nvCxnSpPr>
              <p:cNvPr id="459" name="Line 230"/>
              <p:cNvCxnSpPr>
                <a:cxnSpLocks noChangeShapeType="1"/>
              </p:cNvCxnSpPr>
              <p:nvPr/>
            </p:nvCxnSpPr>
            <p:spPr bwMode="auto">
              <a:xfrm>
                <a:off x="3517" y="3442"/>
                <a:ext cx="1269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0" name="Line 233"/>
              <p:cNvCxnSpPr>
                <a:cxnSpLocks noChangeShapeType="1"/>
              </p:cNvCxnSpPr>
              <p:nvPr/>
            </p:nvCxnSpPr>
            <p:spPr bwMode="auto">
              <a:xfrm>
                <a:off x="1652" y="3440"/>
                <a:ext cx="518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61" name="AutoShape 74"/>
            <p:cNvSpPr>
              <a:spLocks noChangeArrowheads="1"/>
            </p:cNvSpPr>
            <p:nvPr/>
          </p:nvSpPr>
          <p:spPr bwMode="auto">
            <a:xfrm>
              <a:off x="3342123" y="1999524"/>
              <a:ext cx="134413" cy="213355"/>
            </a:xfrm>
            <a:prstGeom prst="downArrow">
              <a:avLst>
                <a:gd name="adj1" fmla="val 50000"/>
                <a:gd name="adj2" fmla="val 35443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CA" altLang="en-US" sz="1800">
                <a:solidFill>
                  <a:prstClr val="black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462" name="AutoShape 74"/>
            <p:cNvSpPr>
              <a:spLocks noChangeArrowheads="1"/>
            </p:cNvSpPr>
            <p:nvPr/>
          </p:nvSpPr>
          <p:spPr bwMode="auto">
            <a:xfrm>
              <a:off x="4551371" y="2003061"/>
              <a:ext cx="134413" cy="213355"/>
            </a:xfrm>
            <a:prstGeom prst="downArrow">
              <a:avLst>
                <a:gd name="adj1" fmla="val 50000"/>
                <a:gd name="adj2" fmla="val 35443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CA" altLang="en-US" sz="1800">
                <a:solidFill>
                  <a:prstClr val="black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463" name="AutoShape 75"/>
            <p:cNvSpPr>
              <a:spLocks noChangeArrowheads="1"/>
            </p:cNvSpPr>
            <p:nvPr/>
          </p:nvSpPr>
          <p:spPr bwMode="auto">
            <a:xfrm flipV="1">
              <a:off x="3334328" y="2415437"/>
              <a:ext cx="134413" cy="213355"/>
            </a:xfrm>
            <a:prstGeom prst="downArrow">
              <a:avLst>
                <a:gd name="adj1" fmla="val 50000"/>
                <a:gd name="adj2" fmla="val 35443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CA" altLang="en-US" sz="1800">
                <a:solidFill>
                  <a:prstClr val="black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464" name="AutoShape 75"/>
            <p:cNvSpPr>
              <a:spLocks noChangeArrowheads="1"/>
            </p:cNvSpPr>
            <p:nvPr/>
          </p:nvSpPr>
          <p:spPr bwMode="auto">
            <a:xfrm flipV="1">
              <a:off x="4553072" y="2418977"/>
              <a:ext cx="134413" cy="213355"/>
            </a:xfrm>
            <a:prstGeom prst="downArrow">
              <a:avLst>
                <a:gd name="adj1" fmla="val 50000"/>
                <a:gd name="adj2" fmla="val 35443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CA" altLang="en-US" sz="1800">
                <a:solidFill>
                  <a:prstClr val="black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465" name="AutoShape 76"/>
            <p:cNvSpPr>
              <a:spLocks noChangeArrowheads="1"/>
            </p:cNvSpPr>
            <p:nvPr/>
          </p:nvSpPr>
          <p:spPr bwMode="auto">
            <a:xfrm>
              <a:off x="2991920" y="2223679"/>
              <a:ext cx="612515" cy="180336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tIns="0" bIns="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CA" altLang="en-US" sz="1000" b="1">
                  <a:solidFill>
                    <a:prstClr val="black"/>
                  </a:solidFill>
                  <a:latin typeface="Arial" pitchFamily="34" charset="0"/>
                  <a:cs typeface="Times New Roman" pitchFamily="18" charset="0"/>
                </a:rPr>
                <a:t>CAV1 </a:t>
              </a:r>
              <a:endParaRPr lang="en-CA" altLang="en-US" sz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6" name="AutoShape 76"/>
            <p:cNvSpPr>
              <a:spLocks noChangeArrowheads="1"/>
            </p:cNvSpPr>
            <p:nvPr/>
          </p:nvSpPr>
          <p:spPr bwMode="auto">
            <a:xfrm>
              <a:off x="4419540" y="2237855"/>
              <a:ext cx="612515" cy="180336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tIns="0" bIns="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CA" altLang="en-US" sz="1000" b="1">
                  <a:solidFill>
                    <a:prstClr val="black"/>
                  </a:solidFill>
                  <a:latin typeface="Arial" pitchFamily="34" charset="0"/>
                  <a:cs typeface="Times New Roman" pitchFamily="18" charset="0"/>
                </a:rPr>
                <a:t>CAV2 </a:t>
              </a:r>
              <a:endParaRPr lang="en-CA" altLang="en-US" sz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7" name="TextBox 264"/>
            <p:cNvSpPr txBox="1">
              <a:spLocks noChangeArrowheads="1"/>
            </p:cNvSpPr>
            <p:nvPr/>
          </p:nvSpPr>
          <p:spPr bwMode="auto">
            <a:xfrm>
              <a:off x="1601028" y="1578118"/>
              <a:ext cx="7122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CA" altLang="en-US" sz="1600" b="1" dirty="0" smtClean="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EINJ</a:t>
              </a:r>
              <a:endParaRPr lang="en-CA" altLang="en-US" sz="1600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468" name="TextBox 265"/>
            <p:cNvSpPr txBox="1">
              <a:spLocks noChangeArrowheads="1"/>
            </p:cNvSpPr>
            <p:nvPr/>
          </p:nvSpPr>
          <p:spPr bwMode="auto">
            <a:xfrm>
              <a:off x="3740957" y="1571022"/>
              <a:ext cx="7122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CA" altLang="en-US" sz="1600" b="1" dirty="0" smtClean="0">
                  <a:solidFill>
                    <a:prstClr val="black"/>
                  </a:solidFill>
                  <a:latin typeface="Calibri" pitchFamily="34" charset="0"/>
                  <a:cs typeface="Arial" pitchFamily="34" charset="0"/>
                </a:rPr>
                <a:t>EACA</a:t>
              </a:r>
              <a:endParaRPr lang="en-CA" altLang="en-US" sz="1600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469" name="Text Box 242"/>
            <p:cNvSpPr txBox="1">
              <a:spLocks noChangeArrowheads="1"/>
            </p:cNvSpPr>
            <p:nvPr/>
          </p:nvSpPr>
          <p:spPr bwMode="auto">
            <a:xfrm>
              <a:off x="890475" y="4774045"/>
              <a:ext cx="883247" cy="3289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 dirty="0" smtClean="0">
                  <a:solidFill>
                    <a:prstClr val="black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Klystron2</a:t>
              </a:r>
              <a:endParaRPr lang="en-US" altLang="en-US" sz="1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 dirty="0">
                  <a:solidFill>
                    <a:prstClr val="black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300kW</a:t>
              </a:r>
              <a:endParaRPr lang="en-CA" altLang="en-US" sz="1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70" name="Text Box 242"/>
            <p:cNvSpPr txBox="1">
              <a:spLocks noChangeArrowheads="1"/>
            </p:cNvSpPr>
            <p:nvPr/>
          </p:nvSpPr>
          <p:spPr bwMode="auto">
            <a:xfrm>
              <a:off x="989363" y="4822303"/>
              <a:ext cx="710783" cy="780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 dirty="0" smtClean="0">
                  <a:solidFill>
                    <a:prstClr val="black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150kW</a:t>
              </a: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400" b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CA" altLang="en-US" sz="1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2800" dirty="0" smtClean="0"/>
              <a:t>Operational experience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822325" y="1393370"/>
            <a:ext cx="10204904" cy="4800227"/>
          </a:xfrm>
        </p:spPr>
        <p:txBody>
          <a:bodyPr/>
          <a:lstStyle/>
          <a:p>
            <a:r>
              <a:rPr lang="en-US" sz="2400" dirty="0"/>
              <a:t>A</a:t>
            </a:r>
            <a:r>
              <a:rPr lang="en-US" sz="2400" dirty="0" smtClean="0"/>
              <a:t>mplitude oscillation in both cavities (operational gradient dependent)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74" name="Picture 2" descr="C:\Users\ramona.TRWIN\Desktop\acm tuning procedure\double cavity oscill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80" y="2228850"/>
            <a:ext cx="7567681" cy="378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943975" y="2533650"/>
                <a:ext cx="20002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/>
                  <a:t>Time to grow oscillations </a:t>
                </a:r>
                <a14:m>
                  <m:oMath xmlns:m="http://schemas.openxmlformats.org/officeDocument/2006/math">
                    <m:r>
                      <a:rPr lang="en-CA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CA" b="0" i="1" smtClean="0">
                        <a:latin typeface="Cambria Math"/>
                        <a:ea typeface="Cambria Math"/>
                      </a:rPr>
                      <m:t>6−10 </m:t>
                    </m:r>
                    <m:r>
                      <a:rPr lang="en-CA" b="0" i="1" smtClean="0">
                        <a:latin typeface="Cambria Math"/>
                        <a:ea typeface="Cambria Math"/>
                      </a:rPr>
                      <m:t>𝑠𝑒𝑐𝑜𝑛𝑑𝑠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975" y="2533650"/>
                <a:ext cx="2000250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2439" t="-331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790950" y="3272314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Cavity 1</a:t>
            </a:r>
            <a:endParaRPr lang="en-CA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9525" y="412077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Cavity 2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20047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kid on s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1" y="3248397"/>
            <a:ext cx="1872208" cy="200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822325" y="1393370"/>
            <a:ext cx="10204904" cy="4800227"/>
          </a:xfrm>
        </p:spPr>
        <p:txBody>
          <a:bodyPr/>
          <a:lstStyle/>
          <a:p>
            <a:r>
              <a:rPr lang="en-CA" sz="3200" dirty="0"/>
              <a:t>“A parametric oscillator is a driven harmonic oscillator in which the oscillations are driven by varying some parameter of the system frequency, typically different from the natural frequency of the oscillator”, </a:t>
            </a:r>
            <a:r>
              <a:rPr lang="en-CA" sz="3200" i="1" dirty="0" smtClean="0"/>
              <a:t>Wikipedia</a:t>
            </a:r>
          </a:p>
          <a:p>
            <a:endParaRPr lang="en-CA" sz="3200" i="1" dirty="0" smtClean="0"/>
          </a:p>
          <a:p>
            <a:endParaRPr lang="en-CA" sz="3200" i="1" dirty="0"/>
          </a:p>
          <a:p>
            <a:pPr lvl="1"/>
            <a:r>
              <a:rPr lang="en-US" sz="2600" dirty="0" smtClean="0"/>
              <a:t>Examples: </a:t>
            </a:r>
          </a:p>
          <a:p>
            <a:pPr lvl="2"/>
            <a:r>
              <a:rPr lang="en-US" sz="2600" dirty="0" smtClean="0"/>
              <a:t>Kid on a swing</a:t>
            </a:r>
          </a:p>
          <a:p>
            <a:pPr lvl="2"/>
            <a:r>
              <a:rPr lang="en-US" sz="2600" dirty="0" smtClean="0"/>
              <a:t>Roll instabilities of ships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2800" dirty="0" smtClean="0"/>
              <a:t>Parametric oscillations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1" y="3751069"/>
            <a:ext cx="4343400" cy="244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9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ock&amp;Ro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825" y="623886"/>
            <a:ext cx="9829800" cy="5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2800" dirty="0" smtClean="0"/>
              <a:t>Lorentz oscillation problem formulation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650472" y="852985"/>
                <a:ext cx="11149641" cy="557321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sz="2400" b="1" dirty="0" smtClean="0"/>
                  <a:t>Lorentz force is driving a cavity as spring mass system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sz="2700" i="1" smtClean="0">
                        <a:latin typeface="Cambria Math"/>
                      </a:rPr>
                      <m:t>𝑚</m:t>
                    </m:r>
                    <m:acc>
                      <m:accPr>
                        <m:chr m:val="̈"/>
                        <m:ctrlPr>
                          <a:rPr lang="en-CA" sz="27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CA" sz="2700" i="1" smtClean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en-CA" sz="2700" i="1" smtClean="0">
                        <a:latin typeface="Cambria Math"/>
                      </a:rPr>
                      <m:t>+</m:t>
                    </m:r>
                    <m:r>
                      <a:rPr lang="en-CA" sz="2700" i="1" smtClean="0">
                        <a:latin typeface="Cambria Math"/>
                      </a:rPr>
                      <m:t>𝑐</m:t>
                    </m:r>
                    <m:acc>
                      <m:accPr>
                        <m:chr m:val="̇"/>
                        <m:ctrlPr>
                          <a:rPr lang="en-CA" sz="27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CA" sz="2700" i="1" smtClean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en-CA" sz="2700" i="1" smtClean="0">
                        <a:latin typeface="Cambria Math"/>
                      </a:rPr>
                      <m:t>+</m:t>
                    </m:r>
                    <m:r>
                      <a:rPr lang="en-CA" sz="2700" i="1" smtClean="0">
                        <a:latin typeface="Cambria Math"/>
                      </a:rPr>
                      <m:t>𝑘𝑥</m:t>
                    </m:r>
                    <m:r>
                      <a:rPr lang="en-CA" sz="2700" i="1" smtClean="0">
                        <a:latin typeface="Cambria Math"/>
                      </a:rPr>
                      <m:t>=</m:t>
                    </m:r>
                    <m:r>
                      <a:rPr lang="en-CA" sz="2700" i="1" smtClean="0">
                        <a:latin typeface="Cambria Math"/>
                      </a:rPr>
                      <m:t>𝐹</m:t>
                    </m:r>
                  </m:oMath>
                </a14:m>
                <a:endParaRPr lang="en-CA" sz="27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CA" sz="2700" i="1" smtClean="0">
                        <a:latin typeface="Cambria Math"/>
                      </a:rPr>
                      <m:t>𝐹</m:t>
                    </m:r>
                    <m:r>
                      <a:rPr lang="en-CA" sz="2700" i="1" smtClean="0">
                        <a:latin typeface="Cambria Math"/>
                      </a:rPr>
                      <m:t>=−</m:t>
                    </m:r>
                    <m:sSub>
                      <m:sSubPr>
                        <m:ctrlPr>
                          <a:rPr lang="en-CA" sz="27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CA" sz="2700" b="0" i="1" smtClean="0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CA" sz="2700" b="0" i="1" smtClean="0">
                            <a:latin typeface="Cambria Math"/>
                          </a:rPr>
                          <m:t>𝐿</m:t>
                        </m:r>
                      </m:sub>
                    </m:sSub>
                    <m:sSubSup>
                      <m:sSubSupPr>
                        <m:ctrlPr>
                          <a:rPr lang="en-CA" sz="27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CA" sz="270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CA" sz="2700" i="1" smtClean="0">
                            <a:latin typeface="Cambria Math"/>
                          </a:rPr>
                          <m:t>𝑎𝑐𝑐</m:t>
                        </m:r>
                      </m:sub>
                      <m:sup>
                        <m:r>
                          <a:rPr lang="en-CA" sz="2700" i="1" smtClean="0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en-CA" sz="27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CA" sz="27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CA" sz="270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CA" sz="2700" i="1" smtClean="0">
                            <a:latin typeface="Cambria Math"/>
                          </a:rPr>
                          <m:t>𝑎𝑐𝑐</m:t>
                        </m:r>
                      </m:sub>
                    </m:sSub>
                    <m:r>
                      <a:rPr lang="en-CA" sz="2700" i="1" smtClean="0">
                        <a:latin typeface="Cambria Math"/>
                      </a:rPr>
                      <m:t>=</m:t>
                    </m:r>
                    <m:r>
                      <a:rPr lang="en-CA" sz="2700" i="1" smtClean="0">
                        <a:latin typeface="Cambria Math"/>
                        <a:ea typeface="Cambria Math"/>
                      </a:rPr>
                      <m:t>𝛾</m:t>
                    </m:r>
                    <m:sSub>
                      <m:sSubPr>
                        <m:ctrlPr>
                          <a:rPr lang="en-CA" sz="27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CA" sz="270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b>
                        <m:r>
                          <a:rPr lang="en-CA" sz="2700" i="1" smtClean="0">
                            <a:latin typeface="Cambria Math"/>
                            <a:ea typeface="Cambria Math"/>
                          </a:rPr>
                          <m:t>𝑔</m:t>
                        </m:r>
                      </m:sub>
                    </m:sSub>
                    <m:func>
                      <m:funcPr>
                        <m:ctrlPr>
                          <a:rPr lang="en-CA" sz="2700" i="1" smtClean="0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700" smtClean="0">
                            <a:latin typeface="Cambria Math"/>
                            <a:ea typeface="Cambria Math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CA" sz="27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CA" sz="2700" i="1" smtClea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en-CA" sz="2700" dirty="0" smtClean="0">
                  <a:ea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CA" sz="2700" i="1" smtClean="0">
                        <a:latin typeface="Cambria Math"/>
                        <a:ea typeface="Cambria Math"/>
                      </a:rPr>
                      <m:t>𝜑</m:t>
                    </m:r>
                    <m:r>
                      <a:rPr lang="en-CA" sz="2700" i="1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CA" sz="27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CA" sz="2700" i="1" smtClean="0">
                            <a:latin typeface="Cambria Math"/>
                            <a:ea typeface="Cambria Math"/>
                          </a:rPr>
                          <m:t>𝑡𝑎𝑛</m:t>
                        </m:r>
                      </m:e>
                      <m:sup>
                        <m:r>
                          <a:rPr lang="en-CA" sz="270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  <m:r>
                      <a:rPr lang="en-CA" sz="270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CA" sz="2700" i="1" smtClean="0">
                        <a:latin typeface="Cambria Math"/>
                        <a:ea typeface="Cambria Math"/>
                      </a:rPr>
                      <m:t>𝜏</m:t>
                    </m:r>
                    <m:r>
                      <a:rPr lang="en-CA" sz="27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CA" sz="2700" i="1" smtClean="0">
                        <a:latin typeface="Cambria Math"/>
                        <a:ea typeface="Cambria Math"/>
                      </a:rPr>
                      <m:t>𝜔</m:t>
                    </m:r>
                    <m:r>
                      <a:rPr lang="en-CA" sz="270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CA" sz="27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CA" sz="27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CA" sz="2700" i="1" smtClean="0">
                        <a:latin typeface="Cambria Math"/>
                        <a:ea typeface="Cambria Math"/>
                      </a:rPr>
                      <m:t>𝜔</m:t>
                    </m:r>
                    <m:r>
                      <a:rPr lang="en-CA" sz="270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CA" sz="2700" i="1" smtClean="0">
                        <a:latin typeface="Cambria Math"/>
                        <a:ea typeface="Cambria Math"/>
                      </a:rPr>
                      <m:t>𝑏𝑥</m:t>
                    </m:r>
                  </m:oMath>
                </a14:m>
                <a:endParaRPr lang="en-CA" sz="2700" dirty="0" smtClean="0">
                  <a:ea typeface="Cambria Math"/>
                </a:endParaRPr>
              </a:p>
              <a:p>
                <a:pPr marL="0" indent="0">
                  <a:buFont typeface="Arial"/>
                  <a:buNone/>
                </a:pPr>
                <a:endParaRPr lang="en-CA" i="1" dirty="0">
                  <a:latin typeface="+mj-lt"/>
                </a:endParaRPr>
              </a:p>
              <a:p>
                <a:r>
                  <a:rPr lang="en-CA" sz="2400" b="1" dirty="0" smtClean="0"/>
                  <a:t>Equation of motion:</a:t>
                </a:r>
              </a:p>
              <a:p>
                <a:endParaRPr lang="en-CA" sz="2400" b="1" dirty="0" smtClean="0"/>
              </a:p>
              <a:p>
                <a:pPr marL="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CA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i="1" smtClean="0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CA" i="1" smtClean="0">
                          <a:latin typeface="Cambria Math"/>
                        </a:rPr>
                        <m:t>+</m:t>
                      </m:r>
                      <m:r>
                        <a:rPr lang="en-CA" i="1" smtClean="0">
                          <a:latin typeface="Cambria Math"/>
                        </a:rPr>
                        <m:t>𝑐</m:t>
                      </m:r>
                      <m:acc>
                        <m:accPr>
                          <m:chr m:val="̇"/>
                          <m:ctrlPr>
                            <a:rPr lang="en-CA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i="1" smtClean="0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CA" i="1" smtClean="0">
                          <a:latin typeface="Cambria Math"/>
                        </a:rPr>
                        <m:t>+</m:t>
                      </m:r>
                      <m:r>
                        <a:rPr lang="en-CA" i="1" smtClean="0">
                          <a:latin typeface="Cambria Math"/>
                        </a:rPr>
                        <m:t>𝑘𝑥</m:t>
                      </m:r>
                      <m:r>
                        <a:rPr lang="en-CA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CA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CA" b="0" i="1" smtClean="0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CA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sSup>
                        <m:sSupPr>
                          <m:ctrlPr>
                            <a:rPr lang="en-CA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CA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CA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CA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CA" i="1" smtClean="0">
                              <a:latin typeface="Cambria Math"/>
                            </a:rPr>
                            <m:t>𝑔</m:t>
                          </m:r>
                        </m:sub>
                        <m:sup>
                          <m:r>
                            <a:rPr lang="en-CA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CA" b="0" i="1" smtClean="0">
                          <a:latin typeface="Cambria Math"/>
                        </a:rPr>
                        <m:t>{</m:t>
                      </m:r>
                      <m:func>
                        <m:funcPr>
                          <m:ctrlPr>
                            <a:rPr lang="en-CA" i="1" smtClean="0"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CA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CA" smtClean="0">
                                  <a:latin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CA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CA" i="1" smtClean="0">
                              <a:latin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n-CA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CA" i="1" smtClean="0">
                                  <a:latin typeface="Cambria Math"/>
                                </a:rPr>
                                <m:t>𝑡𝑎𝑛</m:t>
                              </m:r>
                            </m:e>
                            <m:sup>
                              <m:r>
                                <a:rPr lang="en-CA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  <m:r>
                            <a:rPr lang="en-CA" i="1" smtClean="0">
                              <a:latin typeface="Cambria Math"/>
                            </a:rPr>
                            <m:t>(</m:t>
                          </m:r>
                          <m:r>
                            <a:rPr lang="en-CA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  <m:r>
                            <a:rPr lang="en-CA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CA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CA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CA" i="1" smtClean="0">
                              <a:latin typeface="Cambria Math"/>
                            </a:rPr>
                            <m:t>))</m:t>
                          </m:r>
                        </m:e>
                      </m:func>
                      <m:r>
                        <a:rPr lang="en-CA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CA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/>
                            </a:rPr>
                            <m:t>𝑐𝑜𝑠</m:t>
                          </m:r>
                        </m:e>
                        <m:sup>
                          <m:r>
                            <a:rPr lang="en-CA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CA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/>
                                </a:rPr>
                                <m:t>𝑡𝑎𝑛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CA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CA" b="0" i="1" smtClean="0">
                                  <a:latin typeface="Cambria Math"/>
                                  <a:ea typeface="Cambria Math"/>
                                </a:rPr>
                                <m:t>𝑏𝑎</m:t>
                              </m:r>
                            </m:e>
                          </m:d>
                        </m:e>
                      </m:d>
                      <m:r>
                        <a:rPr lang="en-CA" b="0" i="1" smtClean="0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2" y="852985"/>
                <a:ext cx="11149641" cy="5573216"/>
              </a:xfrm>
              <a:prstGeom prst="rect">
                <a:avLst/>
              </a:prstGeom>
              <a:blipFill rotWithShape="1">
                <a:blip r:embed="rId3"/>
                <a:stretch>
                  <a:fillRect l="-710" t="-131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275788" y="1589149"/>
                <a:ext cx="2952328" cy="1589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1600" b="0" i="1" smtClean="0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CA" sz="16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CA" sz="1600" b="0" i="1" smtClean="0">
                          <a:latin typeface="Cambria Math"/>
                        </a:rPr>
                        <m:t>=</m:t>
                      </m:r>
                      <m:r>
                        <a:rPr lang="en-CA" sz="1600" b="0" i="1" smtClean="0">
                          <a:latin typeface="Cambria Math"/>
                        </a:rPr>
                        <m:t>𝑙𝑜𝑟𝑒𝑛𝑡𝑧</m:t>
                      </m:r>
                      <m:r>
                        <a:rPr lang="en-CA" sz="1600" b="0" i="1" smtClean="0">
                          <a:latin typeface="Cambria Math"/>
                        </a:rPr>
                        <m:t> </m:t>
                      </m:r>
                      <m:r>
                        <a:rPr lang="en-CA" sz="1600" b="0" i="1" smtClean="0">
                          <a:latin typeface="Cambria Math"/>
                        </a:rPr>
                        <m:t>𝑐𝑜𝑛𝑠𝑡𝑎𝑛𝑡</m:t>
                      </m:r>
                    </m:oMath>
                  </m:oMathPara>
                </a14:m>
                <a:endParaRPr lang="en-CA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𝑐𝑜𝑢𝑝𝑙𝑖𝑛𝑔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𝑓𝑎𝑐𝑡𝑜𝑟</m:t>
                      </m:r>
                    </m:oMath>
                  </m:oMathPara>
                </a14:m>
                <a:endParaRPr lang="en-CA" sz="1600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16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CA" sz="16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CA" sz="1600" b="0" i="1" smtClean="0">
                          <a:latin typeface="Cambria Math"/>
                        </a:rPr>
                        <m:t>=</m:t>
                      </m:r>
                      <m:r>
                        <a:rPr lang="en-CA" sz="1600" b="0" i="1" smtClean="0">
                          <a:latin typeface="Cambria Math"/>
                        </a:rPr>
                        <m:t>𝑔𝑒𝑛𝑒𝑟𝑎𝑡𝑜𝑟</m:t>
                      </m:r>
                      <m:r>
                        <a:rPr lang="en-CA" sz="1600" b="0" i="1" smtClean="0">
                          <a:latin typeface="Cambria Math"/>
                        </a:rPr>
                        <m:t> </m:t>
                      </m:r>
                      <m:r>
                        <a:rPr lang="en-CA" sz="1600" b="0" i="1" smtClean="0">
                          <a:latin typeface="Cambria Math"/>
                        </a:rPr>
                        <m:t>𝑣𝑜𝑙𝑡𝑎𝑔𝑒</m:t>
                      </m:r>
                    </m:oMath>
                  </m:oMathPara>
                </a14:m>
                <a:endParaRPr lang="en-CA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𝑑𝑒𝑡𝑢𝑛𝑖𝑛𝑔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𝑎𝑛𝑔𝑙𝑒</m:t>
                      </m:r>
                    </m:oMath>
                  </m:oMathPara>
                </a14:m>
                <a:endParaRPr lang="en-CA" sz="1600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 =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𝑐𝑎𝑣𝑖𝑡𝑦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𝑡𝑖𝑚𝑒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CA" sz="1600" b="0" i="1" smtClean="0">
                          <a:latin typeface="Cambria Math"/>
                          <a:ea typeface="Cambria Math"/>
                        </a:rPr>
                        <m:t>𝑐𝑜𝑛𝑠𝑡𝑎𝑛𝑡</m:t>
                      </m:r>
                    </m:oMath>
                  </m:oMathPara>
                </a14:m>
                <a:endParaRPr lang="en-CA" sz="1600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0" i="1" smtClean="0">
                          <a:latin typeface="Cambria Math"/>
                        </a:rPr>
                        <m:t>𝑏</m:t>
                      </m:r>
                      <m:r>
                        <a:rPr lang="en-CA" sz="1600" b="0" i="1" smtClean="0">
                          <a:latin typeface="Cambria Math"/>
                        </a:rPr>
                        <m:t>=</m:t>
                      </m:r>
                      <m:r>
                        <a:rPr lang="en-CA" sz="1600" b="0" i="1" smtClean="0">
                          <a:latin typeface="Cambria Math"/>
                        </a:rPr>
                        <m:t>𝑐𝑎𝑣𝑖𝑡𝑦</m:t>
                      </m:r>
                      <m:r>
                        <a:rPr lang="en-CA" sz="1600" b="0" i="1" smtClean="0">
                          <a:latin typeface="Cambria Math"/>
                        </a:rPr>
                        <m:t> </m:t>
                      </m:r>
                      <m:r>
                        <a:rPr lang="en-CA" sz="1600" b="0" i="1" smtClean="0">
                          <a:latin typeface="Cambria Math"/>
                        </a:rPr>
                        <m:t>𝑠𝑒𝑛𝑠𝑖𝑡𝑖𝑣𝑖𝑡𝑦</m:t>
                      </m:r>
                    </m:oMath>
                  </m:oMathPara>
                </a14:m>
                <a:endParaRPr lang="en-CA" sz="1600" b="0" dirty="0" smtClean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788" y="1589149"/>
                <a:ext cx="2952328" cy="1589666"/>
              </a:xfrm>
              <a:prstGeom prst="rect">
                <a:avLst/>
              </a:prstGeom>
              <a:blipFill rotWithShape="1">
                <a:blip r:embed="rId4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228116" y="6081065"/>
            <a:ext cx="3019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rgbClr val="C00000"/>
                </a:solidFill>
              </a:rPr>
              <a:t>Nonlinear system</a:t>
            </a:r>
            <a:endParaRPr lang="en-CA" sz="2400" dirty="0">
              <a:solidFill>
                <a:srgbClr val="C0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8105775" y="5124450"/>
            <a:ext cx="3076575" cy="609600"/>
          </a:xfrm>
          <a:prstGeom prst="ellipse">
            <a:avLst/>
          </a:prstGeom>
          <a:noFill/>
          <a:ln w="28575">
            <a:solidFill>
              <a:srgbClr val="00A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8610600" y="4754344"/>
            <a:ext cx="214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00AAFF"/>
                </a:solidFill>
              </a:rPr>
              <a:t>Lorentz force at ‘a’</a:t>
            </a:r>
            <a:endParaRPr lang="en-CA" dirty="0">
              <a:solidFill>
                <a:srgbClr val="00AA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7" y="1406946"/>
            <a:ext cx="3814763" cy="287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42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34250" y="4534146"/>
            <a:ext cx="2352675" cy="618879"/>
          </a:xfrm>
          <a:prstGeom prst="rect">
            <a:avLst/>
          </a:prstGeom>
          <a:solidFill>
            <a:srgbClr val="00AAFF"/>
          </a:solidFill>
          <a:ln>
            <a:solidFill>
              <a:srgbClr val="00A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2800" dirty="0" smtClean="0"/>
              <a:t>Nonlinear system stability analysis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650472" y="852985"/>
                <a:ext cx="11149641" cy="557321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dirty="0" smtClean="0"/>
                  <a:t>System is said to be stable in the sense of </a:t>
                </a:r>
                <a:r>
                  <a:rPr lang="en-CA" dirty="0" err="1" smtClean="0"/>
                  <a:t>Lyapunov</a:t>
                </a:r>
                <a:r>
                  <a:rPr lang="en-CA" dirty="0" smtClean="0"/>
                  <a:t> if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CA" i="1">
                            <a:latin typeface="Cambria Math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&gt;0</m:t>
                    </m:r>
                  </m:oMath>
                </a14:m>
                <a:r>
                  <a:rPr lang="en-CA" i="1" dirty="0" smtClean="0">
                    <a:latin typeface="Cambria Math"/>
                  </a:rPr>
                  <a:t> ,           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CA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i="1" dirty="0" smtClean="0">
                    <a:latin typeface="Cambria Math"/>
                  </a:rPr>
                  <a:t> </a:t>
                </a:r>
                <a:r>
                  <a:rPr lang="en-CA" i="1" dirty="0" err="1" smtClean="0">
                    <a:latin typeface="Cambria Math"/>
                  </a:rPr>
                  <a:t>Lyapunov</a:t>
                </a:r>
                <a:r>
                  <a:rPr lang="en-CA" i="1" dirty="0" smtClean="0">
                    <a:latin typeface="Cambria Math"/>
                  </a:rPr>
                  <a:t> function candidate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CA" i="1">
                            <a:latin typeface="Cambria Math"/>
                          </a:rPr>
                        </m:ctrlPr>
                      </m:accPr>
                      <m:e>
                        <m:r>
                          <a:rPr lang="en-CA" i="1">
                            <a:latin typeface="Cambria Math"/>
                          </a:rPr>
                          <m:t>𝑉</m:t>
                        </m:r>
                      </m:e>
                    </m:acc>
                    <m:d>
                      <m:dPr>
                        <m:ctrlPr>
                          <a:rPr lang="en-CA" i="1">
                            <a:latin typeface="Cambria Math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CA">
                        <a:latin typeface="Cambria Math"/>
                      </a:rPr>
                      <m:t>&lt;0</m:t>
                    </m:r>
                  </m:oMath>
                </a14:m>
                <a:endParaRPr lang="en-CA" dirty="0"/>
              </a:p>
              <a:p>
                <a:pPr marL="0" indent="0">
                  <a:buFont typeface="Arial"/>
                  <a:buNone/>
                </a:pPr>
                <a:endParaRPr lang="en-CA" i="1" dirty="0">
                  <a:latin typeface="+mj-lt"/>
                </a:endParaRPr>
              </a:p>
              <a:p>
                <a:r>
                  <a:rPr lang="en-CA" b="0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/>
                      </a:rPr>
                      <m:t>=</m:t>
                    </m:r>
                    <m:r>
                      <a:rPr lang="en-CA" b="0" i="1" smtClean="0">
                        <a:latin typeface="Cambria Math"/>
                      </a:rPr>
                      <m:t>𝑥</m:t>
                    </m:r>
                    <m:r>
                      <a:rPr lang="en-CA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CA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b="0" i="1" smtClean="0">
                        <a:latin typeface="Cambria Math"/>
                      </a:rPr>
                      <m:t>=</m:t>
                    </m:r>
                    <m:acc>
                      <m:accPr>
                        <m:chr m:val="̇"/>
                        <m:ctrlPr>
                          <a:rPr lang="en-CA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CA" b="0" dirty="0" smtClean="0"/>
                  <a:t> </a:t>
                </a:r>
              </a:p>
              <a:p>
                <a:endParaRPr lang="en-CA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𝑉</m:t>
                    </m:r>
                    <m:r>
                      <a:rPr lang="en-CA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CA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/>
                          </a:rPr>
                          <m:t>𝑘</m:t>
                        </m:r>
                      </m:num>
                      <m:den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CA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CA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CA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CA" b="0" i="1" smtClean="0">
                        <a:latin typeface="Cambria Math"/>
                      </a:rPr>
                      <m:t>𝑚</m:t>
                    </m:r>
                    <m:sSubSup>
                      <m:sSubSupPr>
                        <m:ctrlPr>
                          <a:rPr lang="en-CA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en-CA" dirty="0" smtClean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CA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CA" b="0" i="1" smtClean="0">
                            <a:latin typeface="Cambria Math"/>
                          </a:rPr>
                          <m:t>𝑉</m:t>
                        </m:r>
                      </m:e>
                    </m:acc>
                    <m:r>
                      <a:rPr lang="en-CA" b="0" i="1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/>
                        <a:ea typeface="Cambria Math"/>
                      </a:rPr>
                      <m:t>Λ</m:t>
                    </m:r>
                    <m:d>
                      <m:dPr>
                        <m:ctrlPr>
                          <a:rPr lang="en-CA" b="0" i="1" dirty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dirty="0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CA" b="0" i="1" dirty="0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dirty="0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CA" b="0" i="1" dirty="0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CA" b="0" i="1" dirty="0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CA" b="0" i="1" dirty="0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CA" b="0" i="1" dirty="0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CA" b="0" i="1" dirty="0" smtClean="0">
                        <a:latin typeface="Cambria Math"/>
                        <a:ea typeface="Cambria Math"/>
                      </a:rPr>
                      <m:t>𝑐</m:t>
                    </m:r>
                    <m:sSubSup>
                      <m:sSubSupPr>
                        <m:ctrlPr>
                          <a:rPr lang="en-CA" b="0" i="1" dirty="0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CA" b="0" i="1" dirty="0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CA" b="0" i="1" dirty="0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  <m:sup>
                        <m:r>
                          <a:rPr lang="en-CA" b="0" i="1" dirty="0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en-CA" dirty="0" smtClean="0"/>
              </a:p>
              <a:p>
                <a:pPr lvl="1"/>
                <a:endParaRPr lang="en-CA" dirty="0" smtClean="0"/>
              </a:p>
              <a:p>
                <a:pPr marL="0" indent="0">
                  <a:buFont typeface="Arial"/>
                  <a:buNone/>
                </a:pPr>
                <a:endParaRPr lang="en-CA" sz="3800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2" y="852985"/>
                <a:ext cx="11149641" cy="5573216"/>
              </a:xfrm>
              <a:prstGeom prst="rect">
                <a:avLst/>
              </a:prstGeom>
              <a:blipFill rotWithShape="1">
                <a:blip r:embed="rId3"/>
                <a:stretch>
                  <a:fillRect l="-928" t="-174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606786" y="2699261"/>
                <a:ext cx="6096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CA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sz="2400" i="1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CA" sz="2400" i="1">
                          <a:latin typeface="Cambria Math"/>
                        </a:rPr>
                        <m:t>+</m:t>
                      </m:r>
                      <m:r>
                        <a:rPr lang="en-CA" sz="2400" i="1">
                          <a:latin typeface="Cambria Math"/>
                        </a:rPr>
                        <m:t>𝑐</m:t>
                      </m:r>
                      <m:acc>
                        <m:accPr>
                          <m:chr m:val="̇"/>
                          <m:ctrlPr>
                            <a:rPr lang="en-CA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sz="2400" i="1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CA" sz="2400" i="1">
                          <a:latin typeface="Cambria Math"/>
                        </a:rPr>
                        <m:t>+</m:t>
                      </m:r>
                      <m:r>
                        <a:rPr lang="en-CA" sz="2400" i="1">
                          <a:latin typeface="Cambria Math"/>
                        </a:rPr>
                        <m:t>𝑘𝑥</m:t>
                      </m:r>
                      <m:r>
                        <a:rPr lang="en-CA" sz="24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 i="1" smtClean="0">
                          <a:latin typeface="Cambria Math"/>
                          <a:ea typeface="Cambria Math"/>
                        </a:rPr>
                        <m:t>Λ</m:t>
                      </m:r>
                      <m:d>
                        <m:dPr>
                          <m:ctrlPr>
                            <a:rPr lang="en-CA" sz="2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CA" sz="2400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/>
                          <a:ea typeface="Cambria Math"/>
                        </a:rPr>
                        <m:t>Λ</m:t>
                      </m:r>
                      <m:d>
                        <m:dPr>
                          <m:ctrlPr>
                            <a:rPr lang="en-CA" sz="2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CA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CA" sz="2400" b="0" i="1" smtClean="0">
                          <a:latin typeface="Cambria Math"/>
                          <a:ea typeface="Cambria Math"/>
                        </a:rPr>
                        <m:t>𝐿𝑜𝑟𝑒𝑛𝑡𝑧</m:t>
                      </m:r>
                      <m:r>
                        <a:rPr lang="en-CA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CA" sz="2400" b="0" i="1" smtClean="0">
                          <a:latin typeface="Cambria Math"/>
                          <a:ea typeface="Cambria Math"/>
                        </a:rPr>
                        <m:t>𝑓𝑜𝑟𝑐𝑒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786" y="2699261"/>
                <a:ext cx="6096000" cy="830997"/>
              </a:xfrm>
              <a:prstGeom prst="rect">
                <a:avLst/>
              </a:prstGeom>
              <a:blipFill rotWithShape="1">
                <a:blip r:embed="rId4"/>
                <a:stretch>
                  <a:fillRect b="-110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792159" y="4534146"/>
                <a:ext cx="5725255" cy="1698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b="0" dirty="0" smtClean="0"/>
                  <a:t>Only stable if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b="0" i="1" smtClean="0">
                        <a:latin typeface="Cambria Math"/>
                      </a:rPr>
                      <m:t>Λ</m:t>
                    </m:r>
                    <m:d>
                      <m:dPr>
                        <m:ctrlPr>
                          <a:rPr lang="en-CA" sz="28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CA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CA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/>
                      </a:rPr>
                      <m:t>&lt;</m:t>
                    </m:r>
                    <m:r>
                      <a:rPr lang="en-CA" sz="2800" b="0" i="1" smtClean="0">
                        <a:latin typeface="Cambria Math"/>
                      </a:rPr>
                      <m:t>𝑐</m:t>
                    </m:r>
                    <m:sSubSup>
                      <m:sSubSupPr>
                        <m:ctrlPr>
                          <a:rPr lang="en-CA" sz="2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CA" sz="28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CA" sz="2800" b="0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CA" sz="2800" b="0" i="1" smtClean="0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en-CA" sz="2800" b="0" dirty="0" smtClean="0"/>
              </a:p>
              <a:p>
                <a:endParaRPr lang="en-CA" sz="2800" b="0" dirty="0" smtClean="0"/>
              </a:p>
              <a:p>
                <a:r>
                  <a:rPr lang="en-CA" sz="2400" dirty="0" smtClean="0"/>
                  <a:t>Stability depends on the input power and the cavity spring constant </a:t>
                </a:r>
                <a:endParaRPr lang="en-CA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159" y="4534146"/>
                <a:ext cx="5725255" cy="1698542"/>
              </a:xfrm>
              <a:prstGeom prst="rect">
                <a:avLst/>
              </a:prstGeom>
              <a:blipFill rotWithShape="1">
                <a:blip r:embed="rId5"/>
                <a:stretch>
                  <a:fillRect l="-1597" r="-2662" b="-791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/>
          <p:cNvSpPr/>
          <p:nvPr/>
        </p:nvSpPr>
        <p:spPr>
          <a:xfrm>
            <a:off x="2466975" y="4962525"/>
            <a:ext cx="1314450" cy="714375"/>
          </a:xfrm>
          <a:prstGeom prst="rightArrow">
            <a:avLst/>
          </a:prstGeom>
          <a:solidFill>
            <a:srgbClr val="00AAFF"/>
          </a:solidFill>
          <a:ln>
            <a:solidFill>
              <a:srgbClr val="00A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0A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0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CA" sz="2800" dirty="0" smtClean="0"/>
              <a:t>Parametric oscillations in cavity with </a:t>
            </a:r>
            <a:r>
              <a:rPr lang="en-CA" sz="2800" dirty="0" err="1" smtClean="0"/>
              <a:t>lorentz</a:t>
            </a:r>
            <a:r>
              <a:rPr lang="en-CA" sz="2800" dirty="0" smtClean="0"/>
              <a:t> force</a:t>
            </a:r>
            <a:endParaRPr lang="en-CA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8858250" y="1201061"/>
            <a:ext cx="3035300" cy="690563"/>
          </a:xfrm>
        </p:spPr>
        <p:txBody>
          <a:bodyPr/>
          <a:lstStyle/>
          <a:p>
            <a:r>
              <a:rPr lang="en-CA" dirty="0" smtClean="0"/>
              <a:t>General differential equation for parametric oscillation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542924" y="1295400"/>
            <a:ext cx="4686300" cy="690563"/>
          </a:xfrm>
        </p:spPr>
        <p:txBody>
          <a:bodyPr/>
          <a:lstStyle/>
          <a:p>
            <a:r>
              <a:rPr lang="en-CA" dirty="0" smtClean="0"/>
              <a:t>Lorentz force oscillation differential equation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/>
              <p:cNvSpPr>
                <a:spLocks noGrp="1"/>
              </p:cNvSpPr>
              <p:nvPr>
                <p:ph type="body" sz="quarter" idx="28"/>
              </p:nvPr>
            </p:nvSpPr>
            <p:spPr>
              <a:xfrm>
                <a:off x="8775699" y="2303461"/>
                <a:ext cx="4968875" cy="362343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CA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en-CA" b="0" i="1" smtClean="0">
                        <a:latin typeface="Cambria Math"/>
                      </a:rPr>
                      <m:t>+</m:t>
                    </m:r>
                    <m:r>
                      <a:rPr lang="en-CA" b="0" i="1" smtClean="0">
                        <a:latin typeface="Cambria Math"/>
                        <a:ea typeface="Cambria Math"/>
                      </a:rPr>
                      <m:t>𝛽</m:t>
                    </m:r>
                    <m:d>
                      <m:dPr>
                        <m:ctrlPr>
                          <a:rPr lang="en-CA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  <m:acc>
                      <m:accPr>
                        <m:chr m:val="̇"/>
                        <m:ctrlPr>
                          <a:rPr lang="en-CA" b="0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CA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acc>
                    <m:r>
                      <a:rPr lang="en-CA" b="0" i="1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CA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CA" b="0" i="1" smtClean="0">
                        <a:latin typeface="Cambria Math"/>
                      </a:rPr>
                      <m:t>𝑥</m:t>
                    </m:r>
                    <m:r>
                      <a:rPr lang="en-CA" b="0" i="1" smtClean="0">
                        <a:latin typeface="Cambria Math"/>
                      </a:rPr>
                      <m:t>=0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5" name="Tex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8"/>
              </p:nvPr>
            </p:nvSpPr>
            <p:spPr>
              <a:xfrm>
                <a:off x="8775699" y="2303461"/>
                <a:ext cx="4968875" cy="3623435"/>
              </a:xfrm>
              <a:blipFill rotWithShape="1">
                <a:blip r:embed="rId2"/>
                <a:stretch>
                  <a:fillRect l="-1104" t="-16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/>
              <p:cNvSpPr>
                <a:spLocks noGrp="1"/>
              </p:cNvSpPr>
              <p:nvPr>
                <p:ph type="body" sz="quarter" idx="29"/>
              </p:nvPr>
            </p:nvSpPr>
            <p:spPr>
              <a:xfrm>
                <a:off x="371475" y="2122486"/>
                <a:ext cx="8172450" cy="422433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𝑚</m:t>
                    </m:r>
                    <m:acc>
                      <m:accPr>
                        <m:chr m:val="̈"/>
                        <m:ctrlPr>
                          <a:rPr lang="en-CA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en-CA" b="0" i="1" smtClean="0">
                        <a:latin typeface="Cambria Math"/>
                      </a:rPr>
                      <m:t>+</m:t>
                    </m:r>
                    <m:r>
                      <a:rPr lang="en-CA" b="0" i="1" smtClean="0">
                        <a:latin typeface="Cambria Math"/>
                      </a:rPr>
                      <m:t>𝑐</m:t>
                    </m:r>
                    <m:acc>
                      <m:accPr>
                        <m:chr m:val="̇"/>
                        <m:ctrlPr>
                          <a:rPr lang="en-CA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en-CA" b="0" i="1" smtClean="0">
                        <a:latin typeface="Cambria Math"/>
                      </a:rPr>
                      <m:t>+</m:t>
                    </m:r>
                    <m:r>
                      <a:rPr lang="en-CA" b="0" i="1" smtClean="0">
                        <a:latin typeface="Cambria Math"/>
                      </a:rPr>
                      <m:t>𝑘𝑥</m:t>
                    </m:r>
                    <m:r>
                      <a:rPr lang="en-CA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CA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𝐿</m:t>
                        </m:r>
                      </m:sub>
                    </m:sSub>
                    <m:sSubSup>
                      <m:sSubSupPr>
                        <m:ctrlPr>
                          <a:rPr lang="en-CA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CA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𝑔</m:t>
                        </m:r>
                      </m:sub>
                      <m:sup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CA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p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CA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/>
                          </a:rPr>
                          <m:t>𝑐𝑜𝑠</m:t>
                        </m:r>
                      </m:e>
                      <m:sup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𝑡𝑎𝑛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en-CA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  <m:r>
                              <a:rPr lang="en-CA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  <m:d>
                              <m:dPr>
                                <m:ctrlPr>
                                  <a:rPr lang="en-CA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  <m:r>
                                  <a:rPr lang="en-CA" b="0" i="1" smtClean="0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CA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  <m:sSup>
                      <m:sSupPr>
                        <m:ctrlPr>
                          <a:rPr lang="en-CA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/>
                          </a:rPr>
                          <m:t>𝑐𝑜𝑠</m:t>
                        </m:r>
                      </m:e>
                      <m:sup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/>
                              </a:rPr>
                              <m:t>𝑡𝑎𝑛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en-CA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  <m:r>
                              <a:rPr lang="en-CA" b="0" i="1" smtClean="0">
                                <a:latin typeface="Cambria Math"/>
                                <a:ea typeface="Cambria Math"/>
                              </a:rPr>
                              <m:t>𝑏𝑎</m:t>
                            </m:r>
                          </m:e>
                        </m:d>
                      </m:e>
                    </m:d>
                    <m:d>
                      <m:dPr>
                        <m:ctrlPr>
                          <a:rPr lang="en-CA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  <m:r>
                          <a:rPr lang="en-CA" b="0" i="1" smtClean="0">
                            <a:latin typeface="Cambria Math"/>
                          </a:rPr>
                          <m:t>𝑎</m:t>
                        </m:r>
                        <m:r>
                          <a:rPr lang="en-CA" b="0" i="1" smtClean="0">
                            <a:latin typeface="Cambria Math"/>
                          </a:rPr>
                          <m:t>+</m:t>
                        </m:r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CA" b="0" i="1" smtClean="0">
                        <a:latin typeface="Cambria Math"/>
                      </a:rPr>
                      <m:t>𝑥</m:t>
                    </m:r>
                  </m:oMath>
                </a14:m>
                <a:endParaRPr lang="en-CA" dirty="0" smtClean="0"/>
              </a:p>
              <a:p>
                <a:endParaRPr lang="en-CA" dirty="0" smtClean="0"/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𝑚</m:t>
                    </m:r>
                    <m:acc>
                      <m:accPr>
                        <m:chr m:val="̈"/>
                        <m:ctrlPr>
                          <a:rPr lang="en-CA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en-CA" b="0" i="1" smtClean="0">
                        <a:latin typeface="Cambria Math"/>
                      </a:rPr>
                      <m:t>+</m:t>
                    </m:r>
                    <m:r>
                      <a:rPr lang="en-CA" b="0" i="1" smtClean="0">
                        <a:latin typeface="Cambria Math"/>
                      </a:rPr>
                      <m:t>𝑐</m:t>
                    </m:r>
                    <m:acc>
                      <m:accPr>
                        <m:chr m:val="̇"/>
                        <m:ctrlPr>
                          <a:rPr lang="en-CA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en-CA" b="0" i="1" smtClean="0">
                        <a:latin typeface="Cambria Math"/>
                      </a:rPr>
                      <m:t>+</m:t>
                    </m:r>
                  </m:oMath>
                </a14:m>
                <a:endParaRPr lang="en-CA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(</m:t>
                      </m:r>
                      <m:r>
                        <a:rPr lang="en-CA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𝑘</m:t>
                      </m:r>
                      <m:r>
                        <a:rPr lang="en-CA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sSubSup>
                        <m:sSubSupPr>
                          <m:ctrlP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𝑔</m:t>
                          </m:r>
                        </m:sub>
                        <m:sup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𝑐𝑜𝑠</m:t>
                          </m:r>
                        </m:e>
                        <m:sup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𝑡𝑎𝑛</m:t>
                              </m:r>
                            </m:e>
                            <m:sup>
                              <m: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CA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  <m:r>
                                    <a:rPr lang="en-CA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CA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  <m:func>
                        <m:funcPr>
                          <m:ctrlP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CA" b="0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(</m:t>
                          </m:r>
                          <m:func>
                            <m:funcPr>
                              <m:ctrlPr>
                                <a:rPr lang="en-CA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CA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b="0" i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−1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CA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𝜏</m:t>
                                  </m:r>
                                  <m:r>
                                    <a:rPr lang="en-CA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𝑏𝑎</m:t>
                                  </m:r>
                                </m:e>
                              </m:d>
                            </m:e>
                          </m:func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)(2</m:t>
                          </m:r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))</m:t>
                          </m:r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=0</m:t>
                          </m:r>
                        </m:e>
                      </m:func>
                    </m:oMath>
                  </m:oMathPara>
                </a14:m>
                <a:endParaRPr lang="en-CA" dirty="0" smtClean="0"/>
              </a:p>
              <a:p>
                <a:endParaRPr lang="en-CA" dirty="0" smtClean="0"/>
              </a:p>
              <a:p>
                <a:r>
                  <a:rPr lang="en-CA" dirty="0" smtClean="0"/>
                  <a:t>Assume solution: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𝑥</m:t>
                    </m:r>
                    <m:r>
                      <a:rPr lang="en-CA" b="0" i="1" smtClean="0">
                        <a:latin typeface="Cambria Math"/>
                      </a:rPr>
                      <m:t>=</m:t>
                    </m:r>
                    <m:r>
                      <a:rPr lang="en-CA" b="0" i="1" smtClean="0">
                        <a:latin typeface="Cambria Math"/>
                        <a:ea typeface="Cambria Math"/>
                      </a:rPr>
                      <m:t>𝜇</m:t>
                    </m:r>
                    <m:func>
                      <m:funcPr>
                        <m:ctrlPr>
                          <a:rPr lang="en-CA" b="0" i="1" smtClean="0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/>
                            <a:ea typeface="Cambria Math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CA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  <m:r>
                              <a:rPr lang="en-CA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CA" b="0" i="0" dirty="0" smtClean="0">
                    <a:latin typeface="+mj-lt"/>
                    <a:ea typeface="Cambria Math"/>
                  </a:rPr>
                  <a:t> and substitute in nonlinear part to get an approximate solution</a:t>
                </a:r>
              </a:p>
              <a:p>
                <a:pPr marL="0" indent="0">
                  <a:buNone/>
                </a:pPr>
                <a:endParaRPr lang="en-CA" i="1" dirty="0" smtClean="0">
                  <a:solidFill>
                    <a:srgbClr val="C00000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solidFill>
                            <a:srgbClr val="C00000"/>
                          </a:solidFill>
                          <a:latin typeface="Cambria Math"/>
                        </a:rPr>
                        <m:t>(</m:t>
                      </m:r>
                      <m:r>
                        <a:rPr lang="en-CA" i="1">
                          <a:solidFill>
                            <a:srgbClr val="C00000"/>
                          </a:solidFill>
                          <a:latin typeface="Cambria Math"/>
                        </a:rPr>
                        <m:t>𝑘</m:t>
                      </m:r>
                      <m:r>
                        <a:rPr lang="en-CA" i="1">
                          <a:solidFill>
                            <a:srgbClr val="C0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sSubSup>
                        <m:sSubSupPr>
                          <m:ctrlP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𝑔</m:t>
                          </m:r>
                        </m:sub>
                        <m:sup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𝑐𝑜𝑠</m:t>
                          </m:r>
                        </m:e>
                        <m:sup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CA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𝑡𝑎𝑛</m:t>
                              </m:r>
                            </m:e>
                            <m:sup>
                              <m:r>
                                <a:rPr lang="en-CA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CA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CA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CA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CA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  <m:r>
                                    <a:rPr lang="en-CA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CA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CA" b="0" i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  <m:r>
                                    <a:rPr lang="en-CA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⁡(</m:t>
                                  </m:r>
                                  <m:r>
                                    <a:rPr lang="en-CA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  <m:r>
                                    <a:rPr lang="en-CA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en-CA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e>
                      </m:d>
                      <m:func>
                        <m:funcPr>
                          <m:ctrlPr>
                            <a:rPr lang="en-CA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CA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CA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(</m:t>
                          </m:r>
                          <m:func>
                            <m:funcPr>
                              <m:ctrlPr>
                                <a:rPr lang="en-CA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CA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CA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−1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CA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𝜏</m:t>
                                  </m:r>
                                  <m:r>
                                    <a:rPr lang="en-CA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𝑏𝑎</m:t>
                                  </m:r>
                                </m:e>
                              </m:d>
                            </m:e>
                          </m:func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)(2</m:t>
                          </m:r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CA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m:rPr>
                              <m:sty m:val="p"/>
                            </m:rPr>
                            <a:rPr lang="en-CA" b="0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cos</m:t>
                          </m:r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⁡(</m:t>
                          </m:r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CA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))</m:t>
                          </m:r>
                          <m:r>
                            <a:rPr lang="en-CA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CA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9"/>
              </p:nvPr>
            </p:nvSpPr>
            <p:spPr>
              <a:xfrm>
                <a:off x="371475" y="2122486"/>
                <a:ext cx="8172450" cy="4224339"/>
              </a:xfrm>
              <a:blipFill rotWithShape="1">
                <a:blip r:embed="rId3"/>
                <a:stretch>
                  <a:fillRect l="-671" t="-289" b="-246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9407525" y="5603730"/>
            <a:ext cx="2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Time dependent resonance frequency</a:t>
            </a:r>
            <a:endParaRPr lang="en-CA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H="1" flipV="1">
            <a:off x="10650537" y="3052399"/>
            <a:ext cx="1" cy="255133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 flipV="1">
            <a:off x="7677150" y="5926895"/>
            <a:ext cx="1730375" cy="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22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FF5D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RIUMF_Scientific_Presentation_02" id="{C6E3CFC5-42D0-D84D-8CA2-7369E6D9B4BD}" vid="{5122411F-217A-8C42-B94E-36C0DAABB6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TRIUMF_Scientific_Presentation_02</Template>
  <TotalTime>1884</TotalTime>
  <Words>907</Words>
  <Application>Microsoft Office PowerPoint</Application>
  <PresentationFormat>Custom</PresentationFormat>
  <Paragraphs>144</Paragraphs>
  <Slides>12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Ramona Leewe</cp:lastModifiedBy>
  <cp:revision>42</cp:revision>
  <dcterms:created xsi:type="dcterms:W3CDTF">2018-01-11T22:22:35Z</dcterms:created>
  <dcterms:modified xsi:type="dcterms:W3CDTF">2018-10-23T19:48:53Z</dcterms:modified>
</cp:coreProperties>
</file>