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1" r:id="rId4"/>
    <p:sldId id="269" r:id="rId5"/>
    <p:sldId id="277" r:id="rId6"/>
    <p:sldId id="276" r:id="rId7"/>
    <p:sldId id="272" r:id="rId8"/>
    <p:sldId id="283" r:id="rId9"/>
    <p:sldId id="278" r:id="rId10"/>
    <p:sldId id="273" r:id="rId11"/>
    <p:sldId id="285" r:id="rId12"/>
    <p:sldId id="275" r:id="rId13"/>
    <p:sldId id="279" r:id="rId14"/>
    <p:sldId id="280" r:id="rId1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10/18/2018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49" y="2447674"/>
            <a:ext cx="7712861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Fine Freq Resolution TF Measurements of a Cavity System to Characterize High-Q Mechanical Resonances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P. Varghese, B. Chase, J. Einstein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TF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Measurments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for High-Q Resonances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26 October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181968F-EA82-414D-8FE8-B6E5B912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90" y="5257915"/>
            <a:ext cx="1654330" cy="1280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Controllability/Observability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6FA00-6D6B-4C8F-886C-FA8107C99794}"/>
                  </a:ext>
                </a:extLst>
              </p:cNvPr>
              <p:cNvSpPr txBox="1"/>
              <p:nvPr/>
            </p:nvSpPr>
            <p:spPr>
              <a:xfrm>
                <a:off x="1733008" y="1311821"/>
                <a:ext cx="5271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𝐵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 ⋮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⋮ ⋯ ⋮ 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𝑟𝑛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96FA00-6D6B-4C8F-886C-FA8107C9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008" y="1311821"/>
                <a:ext cx="5271058" cy="276999"/>
              </a:xfrm>
              <a:prstGeom prst="rect">
                <a:avLst/>
              </a:prstGeom>
              <a:blipFill>
                <a:blip r:embed="rId3"/>
                <a:stretch>
                  <a:fillRect l="-1040" t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8581998-54D8-41F3-8D6D-5456EF565BA6}"/>
              </a:ext>
            </a:extLst>
          </p:cNvPr>
          <p:cNvSpPr txBox="1"/>
          <p:nvPr/>
        </p:nvSpPr>
        <p:spPr>
          <a:xfrm>
            <a:off x="739049" y="3086360"/>
            <a:ext cx="7879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System is completely controllable if and only if the rank of P is 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If a system is controllable, it can be driven from an initial state x(0) to zero in a finite number of steps N.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System is completely observable if and only if the rank of Q is 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If a system is observable, its state x(0) can be determined from the outputs y[0,N] where N is finite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D160EB-6D96-4B92-933F-3014503C1CF9}"/>
                  </a:ext>
                </a:extLst>
              </p:cNvPr>
              <p:cNvSpPr txBox="1"/>
              <p:nvPr/>
            </p:nvSpPr>
            <p:spPr>
              <a:xfrm>
                <a:off x="1672048" y="1826169"/>
                <a:ext cx="6466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𝑄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⋮ ⋯ 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𝑚𝑛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D160EB-6D96-4B92-933F-3014503C1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48" y="1826169"/>
                <a:ext cx="6466962" cy="276999"/>
              </a:xfrm>
              <a:prstGeom prst="rect">
                <a:avLst/>
              </a:prstGeom>
              <a:blipFill>
                <a:blip r:embed="rId4"/>
                <a:stretch>
                  <a:fillRect l="-754" t="-4444" r="-9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29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252C1F-2FD2-4453-9E59-0EDD45814801}"/>
                  </a:ext>
                </a:extLst>
              </p:cNvPr>
              <p:cNvSpPr txBox="1"/>
              <p:nvPr/>
            </p:nvSpPr>
            <p:spPr>
              <a:xfrm>
                <a:off x="428485" y="1277447"/>
                <a:ext cx="2462662" cy="730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  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252C1F-2FD2-4453-9E59-0EDD4581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5" y="1277447"/>
                <a:ext cx="2462662" cy="730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29D305-4B59-4959-9350-606A1814BAE3}"/>
                  </a:ext>
                </a:extLst>
              </p:cNvPr>
              <p:cNvSpPr txBox="1"/>
              <p:nvPr/>
            </p:nvSpPr>
            <p:spPr>
              <a:xfrm>
                <a:off x="428485" y="1277447"/>
                <a:ext cx="2565254" cy="730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  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29D305-4B59-4959-9350-606A1814B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85" y="1277447"/>
                <a:ext cx="2565254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EA8429-4AA2-4AFD-8318-966AEA000875}"/>
                  </a:ext>
                </a:extLst>
              </p:cNvPr>
              <p:cNvSpPr txBox="1"/>
              <p:nvPr/>
            </p:nvSpPr>
            <p:spPr>
              <a:xfrm>
                <a:off x="6516247" y="1412772"/>
                <a:ext cx="2531462" cy="4601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C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  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EA8429-4AA2-4AFD-8318-966AEA00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47" y="1412772"/>
                <a:ext cx="2531462" cy="46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C0E2E7-2A5F-4A5F-B2E3-02CDC4C8EA92}"/>
                  </a:ext>
                </a:extLst>
              </p:cNvPr>
              <p:cNvSpPr txBox="1"/>
              <p:nvPr/>
            </p:nvSpPr>
            <p:spPr>
              <a:xfrm>
                <a:off x="3828553" y="1277447"/>
                <a:ext cx="1852880" cy="7325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B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    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C0E2E7-2A5F-4A5F-B2E3-02CDC4C8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553" y="1277447"/>
                <a:ext cx="1852880" cy="73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B3A034-22FF-423A-B0CD-14B504A9BF47}"/>
                  </a:ext>
                </a:extLst>
              </p:cNvPr>
              <p:cNvSpPr txBox="1"/>
              <p:nvPr/>
            </p:nvSpPr>
            <p:spPr>
              <a:xfrm>
                <a:off x="1457346" y="2368228"/>
                <a:ext cx="57875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Eigen values of A are -1, -3 and -5, the state equations can be represented in the canonical form with a co-ordinate transformation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𝑞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𝑀𝑥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, 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the state equations can be written as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B3A034-22FF-423A-B0CD-14B504A9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46" y="2368228"/>
                <a:ext cx="5787540" cy="1200329"/>
              </a:xfrm>
              <a:prstGeom prst="rect">
                <a:avLst/>
              </a:prstGeom>
              <a:blipFill>
                <a:blip r:embed="rId7"/>
                <a:stretch>
                  <a:fillRect l="-84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47D87-8FF3-45BF-87CD-A59E32CAE44D}"/>
                  </a:ext>
                </a:extLst>
              </p:cNvPr>
              <p:cNvSpPr txBox="1"/>
              <p:nvPr/>
            </p:nvSpPr>
            <p:spPr>
              <a:xfrm>
                <a:off x="1457346" y="3732041"/>
                <a:ext cx="3517181" cy="732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</m:e>
                    </m:acc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n-US" sz="1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q</m:t>
                    </m:r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u, 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47D87-8FF3-45BF-87CD-A59E32CAE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46" y="3732041"/>
                <a:ext cx="3517181" cy="7326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521894-C5F3-4C11-A03F-0A9E50101088}"/>
                  </a:ext>
                </a:extLst>
              </p:cNvPr>
              <p:cNvSpPr txBox="1"/>
              <p:nvPr/>
            </p:nvSpPr>
            <p:spPr>
              <a:xfrm>
                <a:off x="5783854" y="3867398"/>
                <a:ext cx="1735540" cy="461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𝑦</m:t>
                    </m:r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q, 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521894-C5F3-4C11-A03F-0A9E50101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854" y="3867398"/>
                <a:ext cx="1735540" cy="461921"/>
              </a:xfrm>
              <a:prstGeom prst="rect">
                <a:avLst/>
              </a:prstGeom>
              <a:blipFill>
                <a:blip r:embed="rId9"/>
                <a:stretch>
                  <a:fillRect l="-352" r="-7394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FFE1B56-3F82-4506-BFFF-F59779E3AB74}"/>
              </a:ext>
            </a:extLst>
          </p:cNvPr>
          <p:cNvSpPr txBox="1"/>
          <p:nvPr/>
        </p:nvSpPr>
        <p:spPr>
          <a:xfrm>
            <a:off x="1457346" y="4928255"/>
            <a:ext cx="54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Mode 1 is not controllable and mode 3 is not observable</a:t>
            </a:r>
          </a:p>
        </p:txBody>
      </p:sp>
    </p:spTree>
    <p:extLst>
      <p:ext uri="{BB962C8B-B14F-4D97-AF65-F5344CB8AC3E}">
        <p14:creationId xmlns:p14="http://schemas.microsoft.com/office/powerpoint/2010/main" val="322115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Controllability/Observability Test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3EF54-4437-4397-9B50-EECC0835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8" y="1017820"/>
            <a:ext cx="6903808" cy="2160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EAA439-8762-4E9C-A5D2-757BDD7562A9}"/>
                  </a:ext>
                </a:extLst>
              </p:cNvPr>
              <p:cNvSpPr txBox="1"/>
              <p:nvPr/>
            </p:nvSpPr>
            <p:spPr>
              <a:xfrm>
                <a:off x="581365" y="3464134"/>
                <a:ext cx="6496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𝐵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 ⋮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⋮ ⋯ ⋮ 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 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→22×2</m:t>
                      </m:r>
                      <m:r>
                        <a:rPr lang="en-US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EAA439-8762-4E9C-A5D2-757BDD756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5" y="3464134"/>
                <a:ext cx="6496137" cy="276999"/>
              </a:xfrm>
              <a:prstGeom prst="rect">
                <a:avLst/>
              </a:prstGeom>
              <a:blipFill>
                <a:blip r:embed="rId4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DFA69-7ADA-4CEB-AC79-CBDC945DCACF}"/>
                  </a:ext>
                </a:extLst>
              </p:cNvPr>
              <p:cNvSpPr txBox="1"/>
              <p:nvPr/>
            </p:nvSpPr>
            <p:spPr>
              <a:xfrm>
                <a:off x="641446" y="3935170"/>
                <a:ext cx="63759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𝑄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⋮ ⋯ ⋮</m:t>
                          </m:r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→22×22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8DFA69-7ADA-4CEB-AC79-CBDC945D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6" y="3935170"/>
                <a:ext cx="6375976" cy="276999"/>
              </a:xfrm>
              <a:prstGeom prst="rect">
                <a:avLst/>
              </a:prstGeom>
              <a:blipFill>
                <a:blip r:embed="rId5"/>
                <a:stretch>
                  <a:fillRect l="-765" t="-4444" r="-47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1D1882-F791-4A70-84F2-549A093CE0B7}"/>
                  </a:ext>
                </a:extLst>
              </p:cNvPr>
              <p:cNvSpPr txBox="1"/>
              <p:nvPr/>
            </p:nvSpPr>
            <p:spPr>
              <a:xfrm>
                <a:off x="647748" y="4523266"/>
                <a:ext cx="5558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=22,  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𝑆𝑦𝑠𝑡𝑒𝑚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𝐶𝑜𝑛𝑡𝑟𝑜𝑙𝑙𝑎𝑏𝑙𝑒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1D1882-F791-4A70-84F2-549A093CE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8" y="4523266"/>
                <a:ext cx="5558894" cy="369332"/>
              </a:xfrm>
              <a:prstGeom prst="rect">
                <a:avLst/>
              </a:prstGeom>
              <a:blipFill>
                <a:blip r:embed="rId6"/>
                <a:stretch>
                  <a:fillRect l="-877" r="-877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4D3B9-0E62-4D01-8549-D289944906AE}"/>
                  </a:ext>
                </a:extLst>
              </p:cNvPr>
              <p:cNvSpPr txBox="1"/>
              <p:nvPr/>
            </p:nvSpPr>
            <p:spPr>
              <a:xfrm>
                <a:off x="647748" y="5226000"/>
                <a:ext cx="5901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𝑅𝑎𝑛𝑘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=14,  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𝑆𝑦𝑠𝑡𝑒𝑚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𝑂𝑏𝑠𝑒𝑟𝑣𝑎𝑏𝑙𝑒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4D3B9-0E62-4D01-8549-D28994490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8" y="5226000"/>
                <a:ext cx="5901359" cy="369332"/>
              </a:xfrm>
              <a:prstGeom prst="rect">
                <a:avLst/>
              </a:prstGeom>
              <a:blipFill>
                <a:blip r:embed="rId7"/>
                <a:stretch>
                  <a:fillRect l="-1136" r="-1240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38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81998-54D8-41F3-8D6D-5456EF565BA6}"/>
              </a:ext>
            </a:extLst>
          </p:cNvPr>
          <p:cNvSpPr txBox="1"/>
          <p:nvPr/>
        </p:nvSpPr>
        <p:spPr>
          <a:xfrm>
            <a:off x="698954" y="1405292"/>
            <a:ext cx="78794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Piezo actuator  in the longitudinal axis cannot directly cancel out vibrations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  excited in the transverse axis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Even if transverse vibrational modes are uncontrollable, the detuning that they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  create may be counteracted by the longitudinal piezo actuator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The controllability tests on the model extracted indicates that it should be possible to build a stable state feedback system for this model.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Controller design and simulation needs to be done to validate the model and evaluate the performance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18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Measurement Goals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84EFF-807C-46AE-A561-0D612BCD4324}"/>
              </a:ext>
            </a:extLst>
          </p:cNvPr>
          <p:cNvSpPr txBox="1"/>
          <p:nvPr/>
        </p:nvSpPr>
        <p:spPr>
          <a:xfrm>
            <a:off x="1027612" y="1197448"/>
            <a:ext cx="695857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higher resolution measurements to capture</a:t>
            </a:r>
          </a:p>
          <a:p>
            <a:r>
              <a:rPr lang="en-US" dirty="0"/>
              <a:t>	high Q resonances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Obtain frequency response function based on input</a:t>
            </a:r>
          </a:p>
          <a:p>
            <a:r>
              <a:rPr lang="en-US" dirty="0"/>
              <a:t>	output time series data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System Identification Tools to create a system</a:t>
            </a:r>
          </a:p>
          <a:p>
            <a:r>
              <a:rPr lang="en-US" dirty="0"/>
              <a:t>	model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controllability and observability tests to see</a:t>
            </a:r>
          </a:p>
          <a:p>
            <a:r>
              <a:rPr lang="en-US" dirty="0"/>
              <a:t>	if system is controllable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43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Frequency resolution vs Detectable Resonance Q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D8428-6FCC-4ED5-BB81-01B881DC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3" y="1080070"/>
            <a:ext cx="6740433" cy="4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Setup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D2935-1337-47EC-B629-56F905EF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4" y="1376572"/>
            <a:ext cx="7448020" cy="40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Function Computation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8CFC6-C047-446D-869E-0754B39A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3" y="1008077"/>
            <a:ext cx="7046615" cy="4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Measured Frequency Response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134F3-25DE-4B2A-954F-62F15D4D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185"/>
            <a:ext cx="9144000" cy="50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Cross Talk Frequency Response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134F3-25DE-4B2A-954F-62F15D4D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185"/>
            <a:ext cx="9144000" cy="50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 Fit using System Identification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01F9E-79CB-4F15-8C78-F144ADC2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185"/>
            <a:ext cx="9144000" cy="50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F2FFA0-5CF5-4E4D-97D9-083C9A0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Space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2CA6B8-A814-4D90-9B2D-B1B78E63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681" y="6091095"/>
            <a:ext cx="828913" cy="641739"/>
          </a:xfrm>
          <a:prstGeom prst="rect">
            <a:avLst/>
          </a:prstGeom>
        </p:spPr>
      </p:pic>
      <p:sp>
        <p:nvSpPr>
          <p:cNvPr id="25602" name="Date Placeholder 6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10/26/2018</a:t>
            </a: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Varghese | </a:t>
            </a:r>
            <a:r>
              <a:rPr lang="en-US" altLang="en-US" sz="1200" dirty="0">
                <a:latin typeface="Helvetica" panose="020B0604020202020204" pitchFamily="34" charset="0"/>
              </a:rPr>
              <a:t>TF Measurements for High-Q Resonances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86E7BD-8D54-47F1-8892-22E1ADCBEBF6}"/>
                  </a:ext>
                </a:extLst>
              </p:cNvPr>
              <p:cNvSpPr txBox="1"/>
              <p:nvPr/>
            </p:nvSpPr>
            <p:spPr>
              <a:xfrm>
                <a:off x="1567544" y="1184648"/>
                <a:ext cx="5571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+1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𝐴𝑥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𝐵𝑢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    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𝐴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→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𝑛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𝑛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𝐵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→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86E7BD-8D54-47F1-8892-22E1ADCBE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4" y="1184648"/>
                <a:ext cx="5571077" cy="276999"/>
              </a:xfrm>
              <a:prstGeom prst="rect">
                <a:avLst/>
              </a:prstGeom>
              <a:blipFill>
                <a:blip r:embed="rId3"/>
                <a:stretch>
                  <a:fillRect l="-54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9AE5D1-FEFC-41A0-A34D-E846175C976A}"/>
                  </a:ext>
                </a:extLst>
              </p:cNvPr>
              <p:cNvSpPr txBox="1"/>
              <p:nvPr/>
            </p:nvSpPr>
            <p:spPr>
              <a:xfrm>
                <a:off x="1632691" y="1560496"/>
                <a:ext cx="5505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𝑦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𝐶𝑥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𝐷𝑢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           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𝐶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9AE5D1-FEFC-41A0-A34D-E846175C9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91" y="1560496"/>
                <a:ext cx="5505930" cy="276999"/>
              </a:xfrm>
              <a:prstGeom prst="rect">
                <a:avLst/>
              </a:prstGeom>
              <a:blipFill>
                <a:blip r:embed="rId4"/>
                <a:stretch>
                  <a:fillRect l="-1550" r="-1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1B6A9F-9BBA-4AD8-ADA4-C4F99741BA07}"/>
                  </a:ext>
                </a:extLst>
              </p:cNvPr>
              <p:cNvSpPr/>
              <p:nvPr/>
            </p:nvSpPr>
            <p:spPr>
              <a:xfrm>
                <a:off x="1532514" y="2232662"/>
                <a:ext cx="6221190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defTabSz="9144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A SISO system has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indent="-342900" defTabSz="9144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Eigen values of A represent the poles of the system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indent="-342900" defTabSz="9144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The imaginary part represents resonant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1B6A9F-9BBA-4AD8-ADA4-C4F99741B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514" y="2232662"/>
                <a:ext cx="6221190" cy="1631216"/>
              </a:xfrm>
              <a:prstGeom prst="rect">
                <a:avLst/>
              </a:prstGeom>
              <a:blipFill>
                <a:blip r:embed="rId5"/>
                <a:stretch>
                  <a:fillRect l="-881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CF1BB57-80AB-4FB7-8CC3-657E67233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76777"/>
              </p:ext>
            </p:extLst>
          </p:nvPr>
        </p:nvGraphicFramePr>
        <p:xfrm>
          <a:off x="1293435" y="4394644"/>
          <a:ext cx="6557130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92975">
                  <a:extLst>
                    <a:ext uri="{9D8B030D-6E8A-4147-A177-3AD203B41FA5}">
                      <a16:colId xmlns:a16="http://schemas.microsoft.com/office/drawing/2014/main" val="2557856456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2936452340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4100492741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1936908427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2726200502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117635832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311361695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148412774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2879867767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2671474483"/>
                    </a:ext>
                  </a:extLst>
                </a:gridCol>
                <a:gridCol w="592975">
                  <a:extLst>
                    <a:ext uri="{9D8B030D-6E8A-4147-A177-3AD203B41FA5}">
                      <a16:colId xmlns:a16="http://schemas.microsoft.com/office/drawing/2014/main" val="90369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1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3164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16435</TotalTime>
  <Words>572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FNAL_TemplateMac_060514</vt:lpstr>
      <vt:lpstr>Fermilab: Footer Only</vt:lpstr>
      <vt:lpstr>Fine Freq Resolution TF Measurements of a Cavity System to Characterize High-Q Mechanical Resonances</vt:lpstr>
      <vt:lpstr>Measurement Goals</vt:lpstr>
      <vt:lpstr>Frequency resolution vs Detectable Resonance Q</vt:lpstr>
      <vt:lpstr>Test Setup</vt:lpstr>
      <vt:lpstr>Transfer Function Computation</vt:lpstr>
      <vt:lpstr>Measured Frequency Response</vt:lpstr>
      <vt:lpstr>Cross Talk Frequency Response </vt:lpstr>
      <vt:lpstr>Model Fit using System Identification</vt:lpstr>
      <vt:lpstr>State Space Model</vt:lpstr>
      <vt:lpstr>System Controllability/Observability</vt:lpstr>
      <vt:lpstr>Example</vt:lpstr>
      <vt:lpstr>Controllability/Observability Test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Freq Resolution TF Measurements of a Cavity System to Characterize High-Q Mechanical Resonances</dc:title>
  <dc:creator>Philip Varghese x4803,5689 13675N</dc:creator>
  <cp:lastModifiedBy>Philip Varghese x4803,5689 13675N</cp:lastModifiedBy>
  <cp:revision>58</cp:revision>
  <cp:lastPrinted>2018-10-23T23:51:57Z</cp:lastPrinted>
  <dcterms:created xsi:type="dcterms:W3CDTF">2018-10-11T17:18:20Z</dcterms:created>
  <dcterms:modified xsi:type="dcterms:W3CDTF">2018-10-23T23:55:44Z</dcterms:modified>
</cp:coreProperties>
</file>