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326" r:id="rId3"/>
    <p:sldId id="340" r:id="rId4"/>
    <p:sldId id="341" r:id="rId5"/>
    <p:sldId id="342" r:id="rId6"/>
    <p:sldId id="344" r:id="rId7"/>
    <p:sldId id="345" r:id="rId8"/>
    <p:sldId id="348" r:id="rId9"/>
    <p:sldId id="349" r:id="rId10"/>
    <p:sldId id="350" r:id="rId11"/>
    <p:sldId id="351" r:id="rId12"/>
    <p:sldId id="338" r:id="rId13"/>
    <p:sldId id="352" r:id="rId14"/>
    <p:sldId id="353" r:id="rId15"/>
    <p:sldId id="354" r:id="rId16"/>
    <p:sldId id="346" r:id="rId17"/>
  </p:sldIdLst>
  <p:sldSz cx="9144000" cy="6858000" type="screen4x3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7333"/>
    <a:srgbClr val="B8A6A6"/>
    <a:srgbClr val="0432FF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 autoAdjust="0"/>
    <p:restoredTop sz="93875" autoAdjust="0"/>
  </p:normalViewPr>
  <p:slideViewPr>
    <p:cSldViewPr snapToGrid="0" snapToObjects="1">
      <p:cViewPr varScale="1">
        <p:scale>
          <a:sx n="153" d="100"/>
          <a:sy n="153" d="100"/>
        </p:scale>
        <p:origin x="205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6E2C8-4B3F-496F-8E5B-879B5EB78A64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E0B65-0D5E-42BD-8171-4E92C92C1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5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pictures!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E0B65-0D5E-42BD-8171-4E92C92C1D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71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 this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up!s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E0B65-0D5E-42BD-8171-4E92C92C1D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54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4CE2C-5F8C-6148-9677-EEC8E38DEE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2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E0B65-0D5E-42BD-8171-4E92C92C1D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8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E0B65-0D5E-42BD-8171-4E92C92C1D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3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60" y="0"/>
            <a:ext cx="9143640" cy="56737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ceHolder 7"/>
          <p:cNvSpPr>
            <a:spLocks noGrp="1"/>
          </p:cNvSpPr>
          <p:nvPr>
            <p:ph type="title"/>
          </p:nvPr>
        </p:nvSpPr>
        <p:spPr>
          <a:xfrm>
            <a:off x="2087355" y="-23704"/>
            <a:ext cx="5378542" cy="594335"/>
          </a:xfrm>
          <a:prstGeom prst="rect">
            <a:avLst/>
          </a:prstGeom>
          <a:ln w="0"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Calibri"/>
              </a:rPr>
              <a:t>Click to edit the title text format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ustomShape 6"/>
          <p:cNvSpPr/>
          <p:nvPr userDrawn="1"/>
        </p:nvSpPr>
        <p:spPr>
          <a:xfrm>
            <a:off x="-848" y="560907"/>
            <a:ext cx="9143640" cy="18000"/>
          </a:xfrm>
          <a:prstGeom prst="rect">
            <a:avLst/>
          </a:prstGeom>
          <a:solidFill>
            <a:srgbClr val="B21F22"/>
          </a:solidFill>
          <a:ln w="9360">
            <a:noFill/>
          </a:ln>
        </p:spPr>
      </p:sp>
    </p:spTree>
    <p:extLst>
      <p:ext uri="{BB962C8B-B14F-4D97-AF65-F5344CB8AC3E}">
        <p14:creationId xmlns:p14="http://schemas.microsoft.com/office/powerpoint/2010/main" val="20377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06" y="52120"/>
            <a:ext cx="1168778" cy="417824"/>
          </a:xfrm>
          <a:prstGeom prst="rect">
            <a:avLst/>
          </a:prstGeom>
        </p:spPr>
      </p:pic>
      <p:sp>
        <p:nvSpPr>
          <p:cNvPr id="2" name="CustomShape 2"/>
          <p:cNvSpPr/>
          <p:nvPr/>
        </p:nvSpPr>
        <p:spPr>
          <a:xfrm>
            <a:off x="10800" y="6568920"/>
            <a:ext cx="186804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nb522@cornell.edu</a:t>
            </a:r>
            <a:endParaRPr dirty="0"/>
          </a:p>
        </p:txBody>
      </p:sp>
      <p:sp>
        <p:nvSpPr>
          <p:cNvPr id="3" name="CustomShape 3"/>
          <p:cNvSpPr/>
          <p:nvPr/>
        </p:nvSpPr>
        <p:spPr>
          <a:xfrm>
            <a:off x="8321040" y="6585120"/>
            <a:ext cx="139284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fld id="{8B6CE713-D777-4EC2-A412-BBD244B64F30}" type="slidenum">
              <a:rPr lang="en-US" sz="1200" smtClean="0">
                <a:solidFill>
                  <a:srgbClr val="000000"/>
                </a:solidFill>
                <a:latin typeface="Calibri"/>
              </a:rPr>
              <a:t>‹#›</a:t>
            </a:fld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/12</a:t>
            </a:r>
            <a:endParaRPr dirty="0"/>
          </a:p>
        </p:txBody>
      </p:sp>
      <p:sp>
        <p:nvSpPr>
          <p:cNvPr id="4" name="CustomShape 4"/>
          <p:cNvSpPr/>
          <p:nvPr/>
        </p:nvSpPr>
        <p:spPr>
          <a:xfrm>
            <a:off x="1587346" y="6585120"/>
            <a:ext cx="637856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Experience with Microphonics in the CBETA Main Linac Cryomodule</a:t>
            </a: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, MRCW2018</a:t>
            </a:r>
            <a:endParaRPr dirty="0"/>
          </a:p>
        </p:txBody>
      </p:sp>
      <p:sp>
        <p:nvSpPr>
          <p:cNvPr id="10" name="PlaceHolder 7"/>
          <p:cNvSpPr>
            <a:spLocks noGrp="1"/>
          </p:cNvSpPr>
          <p:nvPr>
            <p:ph type="title"/>
          </p:nvPr>
        </p:nvSpPr>
        <p:spPr>
          <a:xfrm>
            <a:off x="1909990" y="-302"/>
            <a:ext cx="5378542" cy="594335"/>
          </a:xfrm>
          <a:prstGeom prst="rect">
            <a:avLst/>
          </a:prstGeom>
          <a:ln w="0">
            <a:noFill/>
          </a:ln>
        </p:spPr>
        <p:txBody>
          <a:bodyPr lIns="0" tIns="0" rIns="0" bIns="0" anchor="ctr"/>
          <a:lstStyle/>
          <a:p>
            <a:r>
              <a:rPr lang="en-US" dirty="0">
                <a:latin typeface="Calibri"/>
              </a:rPr>
              <a:t>Click to edit the title text format</a:t>
            </a:r>
            <a:endParaRPr dirty="0"/>
          </a:p>
        </p:txBody>
      </p:sp>
      <p:sp>
        <p:nvSpPr>
          <p:cNvPr id="12" name="CustomShape 6"/>
          <p:cNvSpPr/>
          <p:nvPr userDrawn="1"/>
        </p:nvSpPr>
        <p:spPr>
          <a:xfrm>
            <a:off x="0" y="6576120"/>
            <a:ext cx="9143640" cy="18000"/>
          </a:xfrm>
          <a:prstGeom prst="rect">
            <a:avLst/>
          </a:prstGeom>
          <a:solidFill>
            <a:srgbClr val="B21F22"/>
          </a:solidFill>
          <a:ln w="9360">
            <a:noFill/>
          </a:ln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" y="11617"/>
            <a:ext cx="1840091" cy="498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18535" y="40167"/>
            <a:ext cx="617368" cy="4417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>
        <a:defRPr sz="2400" b="1" i="0" baseline="0">
          <a:latin typeface="+mn-lt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74260"/>
            <a:ext cx="9144000" cy="41950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178387"/>
            <a:ext cx="6250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C00000"/>
                </a:solidFill>
              </a:rPr>
              <a:t>Experience with Microphonics in the CBETA Main Linac Cryomodule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247921" y="4759571"/>
            <a:ext cx="2567" cy="182965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40371" y="5316887"/>
            <a:ext cx="2917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Nilanjan Banerjee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Cornell University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88" y="880512"/>
            <a:ext cx="6257738" cy="3519979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2430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5" y="1010827"/>
            <a:ext cx="4810325" cy="1894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009" y="813539"/>
            <a:ext cx="3238423" cy="2328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416" y="606063"/>
            <a:ext cx="870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modified narrowband ANC was tested on some cavities of the main linac.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356382"/>
              </p:ext>
            </p:extLst>
          </p:nvPr>
        </p:nvGraphicFramePr>
        <p:xfrm>
          <a:off x="571708" y="3138972"/>
          <a:ext cx="7963002" cy="27432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966230">
                  <a:extLst>
                    <a:ext uri="{9D8B030D-6E8A-4147-A177-3AD203B41FA5}">
                      <a16:colId xmlns:a16="http://schemas.microsoft.com/office/drawing/2014/main" val="3441910832"/>
                    </a:ext>
                  </a:extLst>
                </a:gridCol>
                <a:gridCol w="999193">
                  <a:extLst>
                    <a:ext uri="{9D8B030D-6E8A-4147-A177-3AD203B41FA5}">
                      <a16:colId xmlns:a16="http://schemas.microsoft.com/office/drawing/2014/main" val="2690295396"/>
                    </a:ext>
                  </a:extLst>
                </a:gridCol>
                <a:gridCol w="999193">
                  <a:extLst>
                    <a:ext uri="{9D8B030D-6E8A-4147-A177-3AD203B41FA5}">
                      <a16:colId xmlns:a16="http://schemas.microsoft.com/office/drawing/2014/main" val="2262517836"/>
                    </a:ext>
                  </a:extLst>
                </a:gridCol>
                <a:gridCol w="999193">
                  <a:extLst>
                    <a:ext uri="{9D8B030D-6E8A-4147-A177-3AD203B41FA5}">
                      <a16:colId xmlns:a16="http://schemas.microsoft.com/office/drawing/2014/main" val="943289390"/>
                    </a:ext>
                  </a:extLst>
                </a:gridCol>
                <a:gridCol w="999193">
                  <a:extLst>
                    <a:ext uri="{9D8B030D-6E8A-4147-A177-3AD203B41FA5}">
                      <a16:colId xmlns:a16="http://schemas.microsoft.com/office/drawing/2014/main" val="40416646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Run Description</a:t>
                      </a:r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Peak Detuning (Hz)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RMS Detuning (Hz)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911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ANC Off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ANC On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ANC Off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ANC On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792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Cavity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1 with JT and precool static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13.6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9.1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7307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Cavity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3 with JT and precool static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20.8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11.7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5783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Cavity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3 with JT and precool static and 5 K valve modified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10.7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4.6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079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Cavity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4 with JT and precool static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4.4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2.4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492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Cavity 6 in original configuration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6.4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3.4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740793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7788" y="5895900"/>
            <a:ext cx="863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The algorithm is effective and stable over hours of operation! No mechanical coupling with neighboring cavities because of bellows in our cryomodule. 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1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8098" y="638827"/>
            <a:ext cx="86116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Initial Measurements</a:t>
            </a:r>
          </a:p>
          <a:p>
            <a:pPr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peak detuning for un-stiffened cavities were more than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100 Hz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compared to the 54 Hz maximum which a 5 kW system can tolerate while maintaining the CBETA design energy gain of 6 MeV. Microphonics was mainly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dominated by 40 Hz and 80 Hz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vibrations along with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sudden impulses of large amplitude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lvl="1"/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Cryogenic System Modifications</a:t>
            </a:r>
          </a:p>
          <a:p>
            <a:pPr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We made the JT and precool valves static to prevent large impulsive detuning. We fit the 5 K adjust valve stem with plastic sleeves to damp thermo-acoustic oscillations at 40 Hz and 80 Hz. After the modifications,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maximum peak detuning was 50 Hz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on cavity 3 primarily caused by 59 Hz vibrations coupled in through the waveguide.</a:t>
            </a:r>
          </a:p>
          <a:p>
            <a:pPr lvl="1"/>
            <a:r>
              <a:rPr lang="en-US" sz="1600" b="1" dirty="0" smtClean="0"/>
              <a:t>We exceeded our required energy gain by 50% during beam operations.</a:t>
            </a:r>
          </a:p>
          <a:p>
            <a:pPr lvl="1"/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Active Resonance Control</a:t>
            </a:r>
          </a:p>
          <a:p>
            <a:pPr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We developed a modified narrowband Active Noise Control algorithm which optimizes the controller phase parameter online and requires three parameters frequency </a:t>
            </a:r>
            <a:r>
              <a:rPr lang="el-GR" sz="1600" dirty="0">
                <a:solidFill>
                  <a:schemeClr val="bg1">
                    <a:lumMod val="50000"/>
                  </a:schemeClr>
                </a:solidFill>
              </a:rPr>
              <a:t>ω</a:t>
            </a:r>
            <a:r>
              <a:rPr lang="en-US" sz="1600" baseline="-25000" dirty="0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gain </a:t>
            </a:r>
            <a:r>
              <a:rPr lang="el-GR" sz="1600" dirty="0">
                <a:solidFill>
                  <a:schemeClr val="bg1">
                    <a:lumMod val="50000"/>
                  </a:schemeClr>
                </a:solidFill>
              </a:rPr>
              <a:t>μ</a:t>
            </a:r>
            <a:r>
              <a:rPr lang="en-US" sz="1600" baseline="-25000" dirty="0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and adaptation rate </a:t>
            </a:r>
            <a:r>
              <a:rPr lang="el-GR" sz="1600" dirty="0">
                <a:solidFill>
                  <a:schemeClr val="bg1">
                    <a:lumMod val="50000"/>
                  </a:schemeClr>
                </a:solidFill>
              </a:rPr>
              <a:t>η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baseline="-25000" dirty="0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 These parameters along with the mechanical eigenmodes determine the stability and we used additional filtering to attenuate the eigenmodes.</a:t>
            </a:r>
          </a:p>
          <a:p>
            <a:pPr lvl="1"/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Results</a:t>
            </a:r>
          </a:p>
          <a:p>
            <a:pPr lvl="1"/>
            <a:r>
              <a:rPr lang="en-US" sz="1600" b="1" dirty="0" smtClean="0">
                <a:solidFill>
                  <a:schemeClr val="accent2"/>
                </a:solidFill>
              </a:rPr>
              <a:t>We demonstrated stable and effective operation of the algorithm with beam over multiple hours with almost a factor of 2 reduction in the peak detuning on both stiffened and un-stiffened cavities.</a:t>
            </a:r>
          </a:p>
        </p:txBody>
      </p:sp>
    </p:spTree>
    <p:extLst>
      <p:ext uri="{BB962C8B-B14F-4D97-AF65-F5344CB8AC3E}">
        <p14:creationId xmlns:p14="http://schemas.microsoft.com/office/powerpoint/2010/main" val="18462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79096"/>
            <a:ext cx="9144000" cy="1603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1646" y="1421704"/>
            <a:ext cx="81607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Peter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Quigley,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Vadim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Vescherevich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Adam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Bartnik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John Dobbins, Fumio Furuta, Colwyn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Gulliford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Georg Hoffstaetter, Roger Kaplan, Matthias Liepe, Dan Sabol, James Sears, Colby Shore, Eric Smith</a:t>
            </a:r>
          </a:p>
          <a:p>
            <a:pPr algn="just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We would also like to thank Warren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Schappert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and Ben Hansen for discussing their experience with LCLS-II cryomodule commissioning at FNAL, prompting us to look for it in our Main Linac.</a:t>
            </a:r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1468" y="5365262"/>
            <a:ext cx="4102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Thank you!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System</a:t>
            </a:r>
            <a:endParaRPr lang="en-US" dirty="0"/>
          </a:p>
        </p:txBody>
      </p:sp>
      <p:pic>
        <p:nvPicPr>
          <p:cNvPr id="3073" name="Picture 1" descr="age173image8114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98" y="743263"/>
            <a:ext cx="3625408" cy="256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ge172image80576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517" y="3713930"/>
            <a:ext cx="5157972" cy="24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774" y="949942"/>
            <a:ext cx="39555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subsystems: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40 K / 80 K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Thermal shield, input couplers, HOM loads.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4.5 K/ 6.5 K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Input couplers, beam pipe.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2 K/ 1.8 K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Cavities.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621" y="3589757"/>
            <a:ext cx="40428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K liquid Helium system controlled by: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Pneumatic Joule-Thomson (JT) and precool valve.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Controls amount of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LHe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entering the 2 K 2 phase pipe.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K 2 Phase heater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Adds heat load if necessary.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Pump Skid</a:t>
            </a:r>
          </a:p>
          <a:p>
            <a:pPr lvl="1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Controls vapor pressure in 2 K 2 phase pipe supplying to the Helium vessels thus controlling bath temperature.</a:t>
            </a:r>
          </a:p>
        </p:txBody>
      </p:sp>
    </p:spTree>
    <p:extLst>
      <p:ext uri="{BB962C8B-B14F-4D97-AF65-F5344CB8AC3E}">
        <p14:creationId xmlns:p14="http://schemas.microsoft.com/office/powerpoint/2010/main" val="23696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Resonance Control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1523" y="695195"/>
            <a:ext cx="8874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Mitigation of vibration sources is the preferred method of reducing peak microphonics detuning, but having an active control system is also necessary!</a:t>
            </a:r>
          </a:p>
          <a:p>
            <a:endParaRPr lang="en-US" dirty="0" smtClean="0"/>
          </a:p>
          <a:p>
            <a:r>
              <a:rPr lang="en-US" dirty="0" smtClean="0"/>
              <a:t>The Main Linac 7 cell cavities are attached to a tuner based on the </a:t>
            </a:r>
            <a:r>
              <a:rPr lang="en-US" dirty="0" err="1" smtClean="0"/>
              <a:t>Saclay</a:t>
            </a:r>
            <a:r>
              <a:rPr lang="en-US" dirty="0" smtClean="0"/>
              <a:t> I design with added fast actuators.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23" y="2358673"/>
            <a:ext cx="2913832" cy="2069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143" y="2050473"/>
            <a:ext cx="5308602" cy="2569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627" y="4637443"/>
            <a:ext cx="8874690" cy="187743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/>
              <a:t>Observations: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accent3"/>
                </a:solidFill>
              </a:rPr>
              <a:t>Phase response is almost 0° up to </a:t>
            </a:r>
            <a:r>
              <a:rPr lang="en-US" sz="1600" dirty="0" smtClean="0">
                <a:solidFill>
                  <a:schemeClr val="accent3"/>
                </a:solidFill>
              </a:rPr>
              <a:t>30 Hz</a:t>
            </a:r>
            <a:r>
              <a:rPr lang="en-US" sz="1600" dirty="0">
                <a:solidFill>
                  <a:schemeClr val="accent3"/>
                </a:solidFill>
              </a:rPr>
              <a:t>, this makes it ideal for proportional integral feedback control.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accent2"/>
                </a:solidFill>
              </a:rPr>
              <a:t>For higher frequencies of the phase response is very </a:t>
            </a:r>
            <a:r>
              <a:rPr lang="en-US" sz="1600" dirty="0" smtClean="0">
                <a:solidFill>
                  <a:schemeClr val="accent2"/>
                </a:solidFill>
              </a:rPr>
              <a:t>noisy, especially for un-stiffened cavities.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FFC000"/>
                </a:solidFill>
              </a:rPr>
              <a:t>The mechanical eigenmodes of stiffened cavity starts at a higher frequency and in general has a smaller response amplitude.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438378" y="2266138"/>
            <a:ext cx="288099" cy="253004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833915">
            <a:off x="6665819" y="2275036"/>
            <a:ext cx="2135303" cy="95460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Narrowband ANC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0901" y="710575"/>
            <a:ext cx="82238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Idea: Treat this as a real time least squares optimization problem.</a:t>
            </a:r>
          </a:p>
          <a:p>
            <a:endParaRPr lang="en-US" dirty="0"/>
          </a:p>
          <a:p>
            <a:r>
              <a:rPr lang="en-US" dirty="0" smtClean="0"/>
              <a:t>Actuator Signal:</a:t>
            </a:r>
          </a:p>
          <a:p>
            <a:endParaRPr lang="en-US" dirty="0" smtClean="0"/>
          </a:p>
          <a:p>
            <a:r>
              <a:rPr lang="en-US" dirty="0" smtClean="0"/>
              <a:t>Assuming that the tuner is a LTI system the detuning can be written as: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Where, </a:t>
            </a:r>
            <a:r>
              <a:rPr lang="el-GR" dirty="0" smtClean="0"/>
              <a:t>α</a:t>
            </a:r>
            <a:r>
              <a:rPr lang="en-US" baseline="-25000" dirty="0" smtClean="0"/>
              <a:t>m</a:t>
            </a:r>
            <a:r>
              <a:rPr lang="en-US" dirty="0" smtClean="0"/>
              <a:t> and </a:t>
            </a:r>
            <a:r>
              <a:rPr lang="el-GR" dirty="0" smtClean="0"/>
              <a:t>φ</a:t>
            </a:r>
            <a:r>
              <a:rPr lang="en-US" baseline="-25000" dirty="0" smtClean="0"/>
              <a:t>m</a:t>
            </a:r>
            <a:r>
              <a:rPr lang="en-US" dirty="0" smtClean="0"/>
              <a:t> describe the transfer function from actuator to detuning at the frequency </a:t>
            </a:r>
            <a:r>
              <a:rPr lang="el-GR" dirty="0" smtClean="0"/>
              <a:t>ω</a:t>
            </a:r>
            <a:r>
              <a:rPr lang="en-US" baseline="-25000" dirty="0" smtClean="0"/>
              <a:t>m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Mean Square Detuning: </a:t>
            </a:r>
            <a:endParaRPr lang="en-US" dirty="0"/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Minimize </a:t>
            </a:r>
            <a:r>
              <a:rPr lang="en-US" dirty="0">
                <a:solidFill>
                  <a:schemeClr val="accent1"/>
                </a:solidFill>
              </a:rPr>
              <a:t>the mean square detuning using a </a:t>
            </a:r>
            <a:r>
              <a:rPr lang="en-US" dirty="0" smtClean="0">
                <a:solidFill>
                  <a:schemeClr val="accent1"/>
                </a:solidFill>
              </a:rPr>
              <a:t>gradient </a:t>
            </a:r>
            <a:r>
              <a:rPr lang="en-US" dirty="0">
                <a:solidFill>
                  <a:schemeClr val="accent1"/>
                </a:solidFill>
              </a:rPr>
              <a:t>descent </a:t>
            </a:r>
            <a:r>
              <a:rPr lang="en-US" dirty="0" smtClean="0">
                <a:solidFill>
                  <a:schemeClr val="accent1"/>
                </a:solidFill>
              </a:rPr>
              <a:t>algorithm.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l-GR" dirty="0" smtClean="0"/>
              <a:t>ω</a:t>
            </a:r>
            <a:r>
              <a:rPr lang="en-US" baseline="-25000" dirty="0" smtClean="0"/>
              <a:t>m</a:t>
            </a:r>
            <a:r>
              <a:rPr lang="en-US" dirty="0" smtClean="0"/>
              <a:t> ,µ</a:t>
            </a:r>
            <a:r>
              <a:rPr lang="en-US" baseline="-25000" dirty="0" smtClean="0"/>
              <a:t>m</a:t>
            </a:r>
            <a:r>
              <a:rPr lang="en-US" dirty="0" smtClean="0"/>
              <a:t> and </a:t>
            </a:r>
            <a:r>
              <a:rPr lang="el-GR" dirty="0"/>
              <a:t>φ</a:t>
            </a:r>
            <a:r>
              <a:rPr lang="en-US" baseline="-25000" dirty="0" smtClean="0"/>
              <a:t>m</a:t>
            </a:r>
            <a:r>
              <a:rPr lang="en-US" dirty="0" smtClean="0"/>
              <a:t> are fixed by the operator.</a:t>
            </a:r>
          </a:p>
        </p:txBody>
      </p:sp>
      <p:pic>
        <p:nvPicPr>
          <p:cNvPr id="1026" name="Picture 2" descr="C:\Users\nb522\Documents\Updates\06292017\EqActua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97" y="1200992"/>
            <a:ext cx="4073926" cy="48936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b522\Documents\Updates\06292017\EqDetu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72" y="2311777"/>
            <a:ext cx="7327670" cy="49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b522\Documents\Updates\06292017\EqAdaptiveI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58" y="4697968"/>
            <a:ext cx="5113498" cy="58817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nb522\Documents\Updates\07052017\EqMeanSquareDetun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33" y="3785586"/>
            <a:ext cx="3715312" cy="2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b522\Documents\Updates\06292017\EqPhiUpdat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7" y="5850512"/>
            <a:ext cx="7350446" cy="22903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2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 Microphonics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89" y="703287"/>
            <a:ext cx="7248152" cy="562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851770"/>
            <a:ext cx="81607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Introduction</a:t>
            </a:r>
          </a:p>
          <a:p>
            <a:pPr lvl="1"/>
            <a:endParaRPr lang="en-US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Initial Measurements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Vibration Sources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Mitigation Results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Active Resonance Control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Results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355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32" y="2362701"/>
            <a:ext cx="5469668" cy="2714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20408" y="4228233"/>
            <a:ext cx="2451825" cy="76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6 7-cell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400" dirty="0" smtClean="0">
                <a:solidFill>
                  <a:schemeClr val="accent3"/>
                </a:solidFill>
              </a:rPr>
              <a:t>Δ</a:t>
            </a:r>
            <a:r>
              <a:rPr lang="en-US" sz="1400" dirty="0" smtClean="0">
                <a:solidFill>
                  <a:schemeClr val="accent3"/>
                </a:solidFill>
              </a:rPr>
              <a:t>E = 6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3"/>
                </a:solidFill>
              </a:rPr>
              <a:t>σ</a:t>
            </a:r>
            <a:r>
              <a:rPr lang="en-US" sz="1400" baseline="-25000" dirty="0" smtClean="0">
                <a:solidFill>
                  <a:schemeClr val="accent3"/>
                </a:solidFill>
              </a:rPr>
              <a:t>A</a:t>
            </a:r>
            <a:r>
              <a:rPr lang="en-US" sz="1400" dirty="0" smtClean="0">
                <a:solidFill>
                  <a:schemeClr val="accent3"/>
                </a:solidFill>
              </a:rPr>
              <a:t>/A ~ 10</a:t>
            </a:r>
            <a:r>
              <a:rPr lang="en-US" sz="1400" baseline="30000" dirty="0" smtClean="0">
                <a:solidFill>
                  <a:schemeClr val="accent3"/>
                </a:solidFill>
              </a:rPr>
              <a:t>-4</a:t>
            </a:r>
            <a:r>
              <a:rPr lang="en-US" sz="1400" dirty="0" smtClean="0">
                <a:solidFill>
                  <a:schemeClr val="accent3"/>
                </a:solidFill>
              </a:rPr>
              <a:t>, </a:t>
            </a:r>
            <a:r>
              <a:rPr lang="en-US" sz="1400" dirty="0" err="1" smtClean="0">
                <a:solidFill>
                  <a:schemeClr val="accent3"/>
                </a:solidFill>
              </a:rPr>
              <a:t>σ</a:t>
            </a:r>
            <a:r>
              <a:rPr lang="en-US" sz="1400" baseline="-25000" dirty="0" err="1" smtClean="0">
                <a:solidFill>
                  <a:schemeClr val="accent3"/>
                </a:solidFill>
              </a:rPr>
              <a:t>φ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en-US" sz="1400" dirty="0" smtClean="0">
                <a:solidFill>
                  <a:schemeClr val="accent3"/>
                </a:solidFill>
              </a:rPr>
              <a:t>~ 0.1° </a:t>
            </a: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6713951" y="3810061"/>
            <a:ext cx="1032370" cy="4181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33709" y="1563845"/>
            <a:ext cx="233218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Input Power Coupler (Max 10 kW)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13" name="Straight Arrow Connector 12"/>
          <p:cNvCxnSpPr>
            <a:stCxn id="9" idx="2"/>
          </p:cNvCxnSpPr>
          <p:nvPr/>
        </p:nvCxnSpPr>
        <p:spPr>
          <a:xfrm>
            <a:off x="6299803" y="2148620"/>
            <a:ext cx="251309" cy="18592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9069" y="1563845"/>
            <a:ext cx="1413164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Helium Gas Return Pipe</a:t>
            </a:r>
            <a:endParaRPr lang="en-US" sz="1600" dirty="0">
              <a:solidFill>
                <a:schemeClr val="accent2"/>
              </a:solidFill>
            </a:endParaRP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8265651" y="2148620"/>
            <a:ext cx="45368" cy="5471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2" y="3810061"/>
            <a:ext cx="3056064" cy="24218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73847" y="5468089"/>
            <a:ext cx="5385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peak detuning of the cavity must be less than </a:t>
            </a:r>
            <a:r>
              <a:rPr lang="en-US" b="1" dirty="0" smtClean="0">
                <a:solidFill>
                  <a:srgbClr val="C00000"/>
                </a:solidFill>
              </a:rPr>
              <a:t>54 Hz </a:t>
            </a:r>
            <a:r>
              <a:rPr lang="en-US" dirty="0" smtClean="0">
                <a:solidFill>
                  <a:srgbClr val="C00000"/>
                </a:solidFill>
              </a:rPr>
              <a:t>in order to sustain a cavity voltage of 6 MV using a power amplifier capable of delivering </a:t>
            </a:r>
            <a:r>
              <a:rPr lang="en-US" b="1" dirty="0" smtClean="0">
                <a:solidFill>
                  <a:srgbClr val="C00000"/>
                </a:solidFill>
              </a:rPr>
              <a:t>5 kW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9170" y="4070691"/>
            <a:ext cx="158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L</a:t>
            </a:r>
            <a:r>
              <a:rPr lang="en-US" dirty="0" smtClean="0"/>
              <a:t> = 6 x 10</a:t>
            </a:r>
            <a:r>
              <a:rPr lang="en-US" baseline="30000" dirty="0" smtClean="0"/>
              <a:t>7</a:t>
            </a:r>
            <a:endParaRPr lang="en-US" baseline="30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" y="1570737"/>
            <a:ext cx="3797778" cy="195079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343" y="587385"/>
            <a:ext cx="8966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b="1" dirty="0" smtClean="0"/>
              <a:t>Cornell-BNL ERL Test Accelerator </a:t>
            </a:r>
            <a:r>
              <a:rPr lang="en-US" sz="1600" dirty="0" smtClean="0"/>
              <a:t>is a 4-turn energy recovery </a:t>
            </a:r>
            <a:r>
              <a:rPr lang="en-US" sz="1600" dirty="0"/>
              <a:t>L</a:t>
            </a:r>
            <a:r>
              <a:rPr lang="en-US" sz="1600" dirty="0" smtClean="0"/>
              <a:t>inac with a FFA return loop.</a:t>
            </a:r>
            <a:endParaRPr lang="en-US" sz="1600" dirty="0"/>
          </a:p>
        </p:txBody>
      </p:sp>
      <p:sp>
        <p:nvSpPr>
          <p:cNvPr id="31" name="Rounded Rectangle 30"/>
          <p:cNvSpPr/>
          <p:nvPr/>
        </p:nvSpPr>
        <p:spPr>
          <a:xfrm rot="830404">
            <a:off x="691725" y="1807274"/>
            <a:ext cx="602560" cy="2215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04331" y="1191208"/>
            <a:ext cx="1449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Injector Linac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40 mA CW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59906" y="1980571"/>
            <a:ext cx="1146132" cy="18786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710757" y="1395796"/>
            <a:ext cx="1275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Main Linac</a:t>
            </a:r>
          </a:p>
          <a:p>
            <a:r>
              <a:rPr lang="en-US" sz="1600" dirty="0" smtClean="0">
                <a:solidFill>
                  <a:srgbClr val="C00000"/>
                </a:solidFill>
              </a:rPr>
              <a:t>320 mA CW</a:t>
            </a:r>
          </a:p>
        </p:txBody>
      </p:sp>
    </p:spTree>
    <p:extLst>
      <p:ext uri="{BB962C8B-B14F-4D97-AF65-F5344CB8AC3E}">
        <p14:creationId xmlns:p14="http://schemas.microsoft.com/office/powerpoint/2010/main" val="38524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23" y="3102911"/>
            <a:ext cx="2258570" cy="691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02" y="3102911"/>
            <a:ext cx="2419840" cy="7030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Microphonics Detuning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1188" y="5440501"/>
            <a:ext cx="8807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 Power Constraint Mitigation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/>
                </a:solidFill>
              </a:rPr>
              <a:t>We </a:t>
            </a:r>
            <a:r>
              <a:rPr lang="en-US" sz="1600" dirty="0" smtClean="0">
                <a:solidFill>
                  <a:schemeClr val="accent3"/>
                </a:solidFill>
              </a:rPr>
              <a:t>relax the peak detuning </a:t>
            </a:r>
            <a:r>
              <a:rPr lang="en-US" sz="1600" dirty="0">
                <a:solidFill>
                  <a:schemeClr val="accent3"/>
                </a:solidFill>
              </a:rPr>
              <a:t>limit by using 10 kW power </a:t>
            </a:r>
            <a:r>
              <a:rPr lang="en-US" sz="1600" dirty="0" smtClean="0">
                <a:solidFill>
                  <a:schemeClr val="accent3"/>
                </a:solidFill>
              </a:rPr>
              <a:t>amplifiers for unstiffened cavities.</a:t>
            </a:r>
            <a:endParaRPr lang="en-US" sz="1600" dirty="0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</a:rPr>
              <a:t>We can further relax the limit by changing the loaded quality factor to Q</a:t>
            </a:r>
            <a:r>
              <a:rPr lang="en-US" sz="1600" baseline="-25000" dirty="0" smtClean="0">
                <a:solidFill>
                  <a:schemeClr val="accent3"/>
                </a:solidFill>
              </a:rPr>
              <a:t>L</a:t>
            </a:r>
            <a:r>
              <a:rPr lang="en-US" sz="1600" dirty="0" smtClean="0">
                <a:solidFill>
                  <a:schemeClr val="accent3"/>
                </a:solidFill>
              </a:rPr>
              <a:t> ~ 2 x 10</a:t>
            </a:r>
            <a:r>
              <a:rPr lang="en-US" sz="1600" baseline="30000" dirty="0" smtClean="0">
                <a:solidFill>
                  <a:schemeClr val="accent3"/>
                </a:solidFill>
              </a:rPr>
              <a:t>7</a:t>
            </a:r>
            <a:r>
              <a:rPr lang="en-US" sz="1600" dirty="0" smtClean="0">
                <a:solidFill>
                  <a:schemeClr val="accent3"/>
                </a:solidFill>
              </a:rPr>
              <a:t> using a 3 stub tuner.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42449"/>
              </p:ext>
            </p:extLst>
          </p:nvPr>
        </p:nvGraphicFramePr>
        <p:xfrm>
          <a:off x="171188" y="3756425"/>
          <a:ext cx="8807670" cy="16445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8239">
                  <a:extLst>
                    <a:ext uri="{9D8B030D-6E8A-4147-A177-3AD203B41FA5}">
                      <a16:colId xmlns:a16="http://schemas.microsoft.com/office/drawing/2014/main" val="1273840269"/>
                    </a:ext>
                  </a:extLst>
                </a:gridCol>
                <a:gridCol w="1258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239">
                  <a:extLst>
                    <a:ext uri="{9D8B030D-6E8A-4147-A177-3AD203B41FA5}">
                      <a16:colId xmlns:a16="http://schemas.microsoft.com/office/drawing/2014/main" val="2246243034"/>
                    </a:ext>
                  </a:extLst>
                </a:gridCol>
                <a:gridCol w="1083039">
                  <a:extLst>
                    <a:ext uri="{9D8B030D-6E8A-4147-A177-3AD203B41FA5}">
                      <a16:colId xmlns:a16="http://schemas.microsoft.com/office/drawing/2014/main" val="1110822317"/>
                    </a:ext>
                  </a:extLst>
                </a:gridCol>
                <a:gridCol w="1433436">
                  <a:extLst>
                    <a:ext uri="{9D8B030D-6E8A-4147-A177-3AD203B41FA5}">
                      <a16:colId xmlns:a16="http://schemas.microsoft.com/office/drawing/2014/main" val="2739327060"/>
                    </a:ext>
                  </a:extLst>
                </a:gridCol>
                <a:gridCol w="1258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8239">
                  <a:extLst>
                    <a:ext uri="{9D8B030D-6E8A-4147-A177-3AD203B41FA5}">
                      <a16:colId xmlns:a16="http://schemas.microsoft.com/office/drawing/2014/main" val="2010527150"/>
                    </a:ext>
                  </a:extLst>
                </a:gridCol>
              </a:tblGrid>
              <a:tr h="35352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Cavity Number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3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4430993"/>
                  </a:ext>
                </a:extLst>
              </a:tr>
              <a:tr h="4680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Peak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</a:rPr>
                        <a:t> Detuning (Hz)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78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280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163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835521"/>
                  </a:ext>
                </a:extLst>
              </a:tr>
              <a:tr h="64509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Major Vibration Frequencies (Hz)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8, 40, 80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8, 40, 80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40, 80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40, 80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40, 80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8, 40, 80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1652797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72" y="699836"/>
            <a:ext cx="6590508" cy="245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Vibration 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19" y="1041010"/>
            <a:ext cx="2569615" cy="1445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9" y="1041010"/>
            <a:ext cx="2569608" cy="1445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9" y="3766590"/>
            <a:ext cx="2868460" cy="1613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61" y="1041010"/>
            <a:ext cx="2569614" cy="14454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679" y="626027"/>
            <a:ext cx="863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Vibrations can couple into the cryomodule from outside sources.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8606" y="2486417"/>
            <a:ext cx="1565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Water Pumps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(6 m away)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 contribution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9248" y="2486418"/>
            <a:ext cx="22515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Blower Pumps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(4 m away)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 direct contribution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0282" y="2486418"/>
            <a:ext cx="2596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Klystron Platform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59 Hz vibrations coupled in through waveguide suspended from platform.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678" y="3331671"/>
            <a:ext cx="571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Vibrations can also come from inside the cryomodule.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1437" y="5388450"/>
            <a:ext cx="249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Turbomolecular</a:t>
            </a:r>
            <a:r>
              <a:rPr lang="en-US" dirty="0" smtClean="0"/>
              <a:t> Pump with Backing Pump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Weak source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39" y="3701004"/>
            <a:ext cx="3824899" cy="2677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20422" y="4272103"/>
            <a:ext cx="22609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K Helium System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Turning off gas flow changes vibration spectrum quite a bit!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101514" y="2309935"/>
            <a:ext cx="3845143" cy="1846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1"/>
                </a:solidFill>
              </a:rPr>
              <a:t>2</a:t>
            </a:r>
            <a:r>
              <a:rPr lang="en-US" b="1" dirty="0" smtClean="0">
                <a:solidFill>
                  <a:schemeClr val="accent1"/>
                </a:solidFill>
              </a:rPr>
              <a:t>. Excited Structural Resonances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gas flow due to pump skid excites 8 Hz. The amplitude of this line increases when heat load is high.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Impulse response testing will be done to ascertain this effect and steps will be taken to damp it.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5644" y="688418"/>
            <a:ext cx="8721013" cy="11079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1"/>
                </a:solidFill>
              </a:rPr>
              <a:t>1</a:t>
            </a:r>
            <a:r>
              <a:rPr lang="en-US" b="1" dirty="0" smtClean="0">
                <a:solidFill>
                  <a:schemeClr val="accent1"/>
                </a:solidFill>
              </a:rPr>
              <a:t>. Valve Actuation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Actuation of the JT valve correlates with peak detuning events of as much as 280 Hz in cavity 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Valves made static and the Helium level control done using 2 K 2 Phase heater.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385230" y="1798919"/>
            <a:ext cx="1561427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/>
                </a:solidFill>
              </a:rPr>
              <a:t>Addressed!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70" y="1808245"/>
            <a:ext cx="4564225" cy="1914837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  <p:sp>
        <p:nvSpPr>
          <p:cNvPr id="7" name="Oval 6"/>
          <p:cNvSpPr/>
          <p:nvPr/>
        </p:nvSpPr>
        <p:spPr>
          <a:xfrm>
            <a:off x="2968668" y="2599151"/>
            <a:ext cx="162839" cy="56993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5644" y="4329056"/>
            <a:ext cx="4228517" cy="16004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b="1" dirty="0" smtClean="0">
                <a:solidFill>
                  <a:schemeClr val="accent1"/>
                </a:solidFill>
              </a:rPr>
              <a:t>. Thermo-acoustic Oscillations[1]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Thermo-acoustic oscillations in the needle valve produce 40 Hz and 80 Hz.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Fit PEEK plastic sleeves on the 5K adjust valve stem to reduce the gas flow and damp the instability.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65" y="4329056"/>
            <a:ext cx="3592392" cy="2123882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892734" y="5934025"/>
            <a:ext cx="1561427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/>
                </a:solidFill>
              </a:rPr>
              <a:t>Addressed!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974" y="6255724"/>
            <a:ext cx="3892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LCLS – II cryomodule commissioning in </a:t>
            </a:r>
            <a:r>
              <a:rPr lang="en-US" sz="1200" dirty="0" err="1" smtClean="0"/>
              <a:t>FermiLab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74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 Results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252768"/>
              </p:ext>
            </p:extLst>
          </p:nvPr>
        </p:nvGraphicFramePr>
        <p:xfrm>
          <a:off x="424930" y="3252487"/>
          <a:ext cx="8390238" cy="275622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98373">
                  <a:extLst>
                    <a:ext uri="{9D8B030D-6E8A-4147-A177-3AD203B41FA5}">
                      <a16:colId xmlns:a16="http://schemas.microsoft.com/office/drawing/2014/main" val="4006923826"/>
                    </a:ext>
                  </a:extLst>
                </a:gridCol>
                <a:gridCol w="1398373">
                  <a:extLst>
                    <a:ext uri="{9D8B030D-6E8A-4147-A177-3AD203B41FA5}">
                      <a16:colId xmlns:a16="http://schemas.microsoft.com/office/drawing/2014/main" val="3046435596"/>
                    </a:ext>
                  </a:extLst>
                </a:gridCol>
                <a:gridCol w="1398373">
                  <a:extLst>
                    <a:ext uri="{9D8B030D-6E8A-4147-A177-3AD203B41FA5}">
                      <a16:colId xmlns:a16="http://schemas.microsoft.com/office/drawing/2014/main" val="1500046147"/>
                    </a:ext>
                  </a:extLst>
                </a:gridCol>
                <a:gridCol w="1398373">
                  <a:extLst>
                    <a:ext uri="{9D8B030D-6E8A-4147-A177-3AD203B41FA5}">
                      <a16:colId xmlns:a16="http://schemas.microsoft.com/office/drawing/2014/main" val="2799749605"/>
                    </a:ext>
                  </a:extLst>
                </a:gridCol>
                <a:gridCol w="1398373">
                  <a:extLst>
                    <a:ext uri="{9D8B030D-6E8A-4147-A177-3AD203B41FA5}">
                      <a16:colId xmlns:a16="http://schemas.microsoft.com/office/drawing/2014/main" val="1666887396"/>
                    </a:ext>
                  </a:extLst>
                </a:gridCol>
                <a:gridCol w="1398373">
                  <a:extLst>
                    <a:ext uri="{9D8B030D-6E8A-4147-A177-3AD203B41FA5}">
                      <a16:colId xmlns:a16="http://schemas.microsoft.com/office/drawing/2014/main" val="3486943003"/>
                    </a:ext>
                  </a:extLst>
                </a:gridCol>
              </a:tblGrid>
              <a:tr h="7445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Cavity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Stiffened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Old Peak Detuning (Hz)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New Peak Detuning 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Field (MV)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Nominal Amplitude Stability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842320"/>
                  </a:ext>
                </a:extLst>
              </a:tr>
              <a:tr h="3156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 (9.5)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4.0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x 10</a:t>
                      </a:r>
                      <a:r>
                        <a:rPr lang="en-US" sz="14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-4</a:t>
                      </a:r>
                      <a:endParaRPr lang="en-US" sz="1400" baseline="30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744477"/>
                  </a:ext>
                </a:extLst>
              </a:tr>
              <a:tr h="3156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 (10)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3.9 x 10</a:t>
                      </a:r>
                      <a:r>
                        <a:rPr lang="en-US" sz="14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001699"/>
                  </a:ext>
                </a:extLst>
              </a:tr>
              <a:tr h="3156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accent6"/>
                          </a:solidFill>
                        </a:rPr>
                        <a:t>50</a:t>
                      </a:r>
                      <a:endParaRPr lang="en-US" sz="1600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 (8)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4.0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x 10</a:t>
                      </a:r>
                      <a:r>
                        <a:rPr lang="en-US" sz="14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89521"/>
                  </a:ext>
                </a:extLst>
              </a:tr>
              <a:tr h="3156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 (10)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4.1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x 10</a:t>
                      </a:r>
                      <a:r>
                        <a:rPr lang="en-US" sz="14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771180"/>
                  </a:ext>
                </a:extLst>
              </a:tr>
              <a:tr h="3156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 (8.5)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3.1 x 10</a:t>
                      </a:r>
                      <a:r>
                        <a:rPr lang="en-US" sz="14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85638"/>
                  </a:ext>
                </a:extLst>
              </a:tr>
              <a:tr h="3156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Yes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 (11.3)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2.9 x 10</a:t>
                      </a:r>
                      <a:r>
                        <a:rPr lang="en-US" sz="14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7272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06" y="799017"/>
            <a:ext cx="5528088" cy="2139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068" y="6048654"/>
            <a:ext cx="905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Valve modification was highly successful! Exceeded </a:t>
            </a:r>
            <a:r>
              <a:rPr lang="en-US" b="1" dirty="0">
                <a:solidFill>
                  <a:schemeClr val="accent3"/>
                </a:solidFill>
              </a:rPr>
              <a:t>design energy gain by 50 </a:t>
            </a:r>
            <a:r>
              <a:rPr lang="en-US" b="1" dirty="0" smtClean="0">
                <a:solidFill>
                  <a:schemeClr val="accent3"/>
                </a:solidFill>
              </a:rPr>
              <a:t>%!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956" y="3893717"/>
            <a:ext cx="3812102" cy="26740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Narrowband Active Noise Control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657" y="1780188"/>
            <a:ext cx="2791781" cy="2057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628" y="626301"/>
            <a:ext cx="87494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Besides mitigation </a:t>
            </a:r>
            <a:r>
              <a:rPr lang="en-US" dirty="0">
                <a:solidFill>
                  <a:srgbClr val="C00000"/>
                </a:solidFill>
              </a:rPr>
              <a:t>of vibration </a:t>
            </a:r>
            <a:r>
              <a:rPr lang="en-US" dirty="0" smtClean="0">
                <a:solidFill>
                  <a:srgbClr val="C00000"/>
                </a:solidFill>
              </a:rPr>
              <a:t>sources, an </a:t>
            </a:r>
            <a:r>
              <a:rPr lang="en-US" dirty="0">
                <a:solidFill>
                  <a:srgbClr val="C00000"/>
                </a:solidFill>
              </a:rPr>
              <a:t>active control system is also necessary</a:t>
            </a:r>
            <a:r>
              <a:rPr lang="en-US" dirty="0" smtClean="0">
                <a:solidFill>
                  <a:srgbClr val="C00000"/>
                </a:solidFill>
              </a:rPr>
              <a:t>!</a:t>
            </a:r>
            <a:endParaRPr lang="en-US" dirty="0" smtClean="0"/>
          </a:p>
          <a:p>
            <a:r>
              <a:rPr lang="en-US" dirty="0" smtClean="0"/>
              <a:t>We can compensate for narrowband microphonics detuning by applying a sum of sine waves on the actuator. (</a:t>
            </a:r>
            <a:r>
              <a:rPr lang="en-US" dirty="0" smtClean="0">
                <a:solidFill>
                  <a:schemeClr val="accent5"/>
                </a:solidFill>
              </a:rPr>
              <a:t>Narrowband Active Noise Control (ANC)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Problem: </a:t>
            </a:r>
            <a:r>
              <a:rPr lang="en-US" sz="1600" dirty="0" smtClean="0">
                <a:solidFill>
                  <a:schemeClr val="accent5"/>
                </a:solidFill>
              </a:rPr>
              <a:t>Adjust I</a:t>
            </a:r>
            <a:r>
              <a:rPr lang="en-US" sz="1600" baseline="-25000" dirty="0" smtClean="0">
                <a:solidFill>
                  <a:schemeClr val="accent5"/>
                </a:solidFill>
              </a:rPr>
              <a:t>m</a:t>
            </a:r>
            <a:r>
              <a:rPr lang="en-US" sz="1600" dirty="0" smtClean="0">
                <a:solidFill>
                  <a:schemeClr val="accent5"/>
                </a:solidFill>
              </a:rPr>
              <a:t> and </a:t>
            </a:r>
            <a:r>
              <a:rPr lang="en-US" sz="1600" dirty="0" err="1" smtClean="0">
                <a:solidFill>
                  <a:schemeClr val="accent5"/>
                </a:solidFill>
              </a:rPr>
              <a:t>Q</a:t>
            </a:r>
            <a:r>
              <a:rPr lang="en-US" sz="1600" baseline="-25000" dirty="0" err="1">
                <a:solidFill>
                  <a:schemeClr val="accent5"/>
                </a:solidFill>
              </a:rPr>
              <a:t>m</a:t>
            </a:r>
            <a:r>
              <a:rPr lang="en-US" sz="1600" dirty="0" smtClean="0">
                <a:solidFill>
                  <a:schemeClr val="accent5"/>
                </a:solidFill>
              </a:rPr>
              <a:t> to modulate the carriers at frequencies </a:t>
            </a:r>
            <a:r>
              <a:rPr lang="el-GR" sz="1600" dirty="0" smtClean="0">
                <a:solidFill>
                  <a:schemeClr val="accent5"/>
                </a:solidFill>
              </a:rPr>
              <a:t>ω</a:t>
            </a:r>
            <a:r>
              <a:rPr lang="en-US" sz="1600" baseline="-25000" dirty="0">
                <a:solidFill>
                  <a:schemeClr val="accent5"/>
                </a:solidFill>
              </a:rPr>
              <a:t>m</a:t>
            </a:r>
            <a:r>
              <a:rPr lang="en-US" sz="1600" dirty="0" smtClean="0">
                <a:solidFill>
                  <a:schemeClr val="accent5"/>
                </a:solidFill>
              </a:rPr>
              <a:t> to reduce detuning.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Fixed Parameters: </a:t>
            </a:r>
            <a:r>
              <a:rPr lang="en-US" sz="1600" dirty="0" smtClean="0"/>
              <a:t>Learning Rate (gain) </a:t>
            </a:r>
            <a:r>
              <a:rPr lang="el-GR" sz="1600" dirty="0" smtClean="0"/>
              <a:t>μ</a:t>
            </a:r>
            <a:r>
              <a:rPr lang="en-US" sz="1600" baseline="-25000" dirty="0" smtClean="0"/>
              <a:t>m</a:t>
            </a:r>
            <a:r>
              <a:rPr lang="en-US" sz="1600" dirty="0"/>
              <a:t> </a:t>
            </a:r>
            <a:r>
              <a:rPr lang="en-US" sz="1600" dirty="0" smtClean="0"/>
              <a:t>and Controller Phase </a:t>
            </a:r>
            <a:r>
              <a:rPr lang="el-GR" sz="1600" dirty="0" smtClean="0"/>
              <a:t>φ</a:t>
            </a:r>
            <a:r>
              <a:rPr lang="en-US" sz="1600" baseline="-25000" dirty="0" smtClean="0"/>
              <a:t>m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41" y="1855194"/>
            <a:ext cx="2879600" cy="180827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483285" y="2505206"/>
            <a:ext cx="1722329" cy="17403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64287" y="2734915"/>
            <a:ext cx="1960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5"/>
                </a:solidFill>
              </a:rPr>
              <a:t>Equivalent to a set of IIR Notch Filters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1627" y="3982434"/>
            <a:ext cx="46408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Stability: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There is a range of controller phase </a:t>
            </a:r>
            <a:r>
              <a:rPr lang="el-GR" sz="1600" dirty="0">
                <a:solidFill>
                  <a:schemeClr val="bg1">
                    <a:lumMod val="50000"/>
                  </a:schemeClr>
                </a:solidFill>
              </a:rPr>
              <a:t>φ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within which the system is stable. As the gain increases this span decreases.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There is an upper limit to gain </a:t>
            </a:r>
            <a:r>
              <a:rPr lang="el-GR" sz="1600" dirty="0">
                <a:solidFill>
                  <a:schemeClr val="bg1">
                    <a:lumMod val="50000"/>
                  </a:schemeClr>
                </a:solidFill>
              </a:rPr>
              <a:t>μ</a:t>
            </a:r>
            <a:r>
              <a:rPr lang="en-US" sz="1600" baseline="-25000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inversely proportional to group delay and tuner transfer function amplitude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>
                <a:solidFill>
                  <a:srgbClr val="C00000"/>
                </a:solidFill>
              </a:rPr>
              <a:t>Tuner resonances also affect stability.</a:t>
            </a:r>
          </a:p>
          <a:p>
            <a:pPr algn="just"/>
            <a:r>
              <a:rPr lang="en-US" sz="1600" dirty="0" smtClean="0">
                <a:solidFill>
                  <a:schemeClr val="accent3"/>
                </a:solidFill>
              </a:rPr>
              <a:t>We use a FIR low pass filter to suppress resonances above 200 Hz.</a:t>
            </a:r>
          </a:p>
        </p:txBody>
      </p:sp>
      <p:sp>
        <p:nvSpPr>
          <p:cNvPr id="12" name="Oval 11"/>
          <p:cNvSpPr/>
          <p:nvPr/>
        </p:nvSpPr>
        <p:spPr>
          <a:xfrm>
            <a:off x="7503091" y="4759890"/>
            <a:ext cx="645090" cy="13465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7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Adaptation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0312" y="663879"/>
            <a:ext cx="8787009" cy="382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to choose controller parameters?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59" y="1045923"/>
            <a:ext cx="7621914" cy="1809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757" y="2854532"/>
            <a:ext cx="8718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Instead of depending on transfer function measurements, use Least Mean Square (LMS) to determine optimum controller phase in-situ and introduce </a:t>
            </a:r>
            <a:r>
              <a:rPr lang="el-GR" dirty="0" smtClean="0"/>
              <a:t>η</a:t>
            </a:r>
            <a:r>
              <a:rPr lang="en-US" baseline="-25000" dirty="0"/>
              <a:t> 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40" y="3559031"/>
            <a:ext cx="4339238" cy="2335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92" y="3475004"/>
            <a:ext cx="3638126" cy="23787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2527" y="5896541"/>
            <a:ext cx="911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The modified ANC algorithm estimates the phases and keeps them in the stable region even if the transfer function changes.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89556" y="4189955"/>
            <a:ext cx="1565754" cy="601249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61401" y="1348524"/>
            <a:ext cx="5630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>
                    <a:lumMod val="50000"/>
                    <a:alpha val="17000"/>
                  </a:schemeClr>
                </a:solidFill>
              </a:rPr>
              <a:t>Simulation</a:t>
            </a:r>
            <a:endParaRPr lang="en-US" sz="7200" dirty="0">
              <a:solidFill>
                <a:schemeClr val="bg1">
                  <a:lumMod val="50000"/>
                  <a:alpha val="17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9433</TotalTime>
  <Words>1455</Words>
  <Application>Microsoft Office PowerPoint</Application>
  <PresentationFormat>On-screen Show (4:3)</PresentationFormat>
  <Paragraphs>254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DejaVu Sans</vt:lpstr>
      <vt:lpstr>Office Theme</vt:lpstr>
      <vt:lpstr>PowerPoint Presentation</vt:lpstr>
      <vt:lpstr>Overview</vt:lpstr>
      <vt:lpstr>Introduction</vt:lpstr>
      <vt:lpstr>Microphonics Detuning</vt:lpstr>
      <vt:lpstr>Vibration Sources</vt:lpstr>
      <vt:lpstr>Mitigation</vt:lpstr>
      <vt:lpstr>Mitigation Results</vt:lpstr>
      <vt:lpstr>Narrowband Active Noise Control</vt:lpstr>
      <vt:lpstr>Phase Adaptation</vt:lpstr>
      <vt:lpstr>Results</vt:lpstr>
      <vt:lpstr>Conclusions</vt:lpstr>
      <vt:lpstr>Acknowledgements</vt:lpstr>
      <vt:lpstr>Cryogenic System</vt:lpstr>
      <vt:lpstr>Active Resonance Control</vt:lpstr>
      <vt:lpstr>Modified Narrowband ANC</vt:lpstr>
      <vt:lpstr>FAT Microphonics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Nilanjan Banerjee</cp:lastModifiedBy>
  <cp:revision>1007</cp:revision>
  <dcterms:modified xsi:type="dcterms:W3CDTF">2018-10-23T14:42:23Z</dcterms:modified>
</cp:coreProperties>
</file>