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8" r:id="rId6"/>
    <p:sldId id="269" r:id="rId7"/>
    <p:sldId id="277" r:id="rId8"/>
    <p:sldId id="271" r:id="rId9"/>
    <p:sldId id="273" r:id="rId10"/>
    <p:sldId id="274" r:id="rId11"/>
    <p:sldId id="276" r:id="rId12"/>
    <p:sldId id="275" r:id="rId13"/>
    <p:sldId id="267" r:id="rId14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396" y="90"/>
      </p:cViewPr>
      <p:guideLst>
        <p:guide orient="horz" pos="2160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6128EC-86A9-4C05-85AE-6F9F5ED45B28}" type="datetimeFigureOut">
              <a:rPr lang="de-DE"/>
              <a:pPr>
                <a:defRPr/>
              </a:pPr>
              <a:t>23.10.2018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023D057-8D74-40E7-BAAA-11A4A2CC0F7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8644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mage_Start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2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_Vortragsbenen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Wissenschaftl_Image_Thema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2092964" y="2905868"/>
            <a:ext cx="6731949" cy="3213187"/>
          </a:xfrm>
        </p:spPr>
        <p:txBody>
          <a:bodyPr wrap="square">
            <a:spAutoFit/>
          </a:bodyPr>
          <a:lstStyle>
            <a:lvl1pPr marL="0" indent="0" defTabSz="595313">
              <a:lnSpc>
                <a:spcPts val="2400"/>
              </a:lnSpc>
              <a:buFontTx/>
              <a:buNone/>
              <a:tabLst/>
              <a:defRPr sz="1800" b="1" i="0" cap="none" baseline="0">
                <a:solidFill>
                  <a:schemeClr val="bg1"/>
                </a:solidFill>
              </a:defRPr>
            </a:lvl1pPr>
            <a:lvl2pPr marL="808038" indent="0" defTabSz="595313">
              <a:lnSpc>
                <a:spcPts val="2400"/>
              </a:lnSpc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808038" indent="0" defTabSz="595313">
              <a:lnSpc>
                <a:spcPts val="2400"/>
              </a:lnSpc>
              <a:buFontTx/>
              <a:buNone/>
              <a:tabLst/>
              <a:defRPr b="0">
                <a:solidFill>
                  <a:schemeClr val="bg1"/>
                </a:solidFill>
              </a:defRPr>
            </a:lvl3pPr>
            <a:lvl4pPr marL="808038" indent="0" defTabSz="595313">
              <a:lnSpc>
                <a:spcPts val="2400"/>
              </a:lnSpc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808038" indent="0" defTabSz="595313">
              <a:lnSpc>
                <a:spcPts val="2400"/>
              </a:lnSpc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3"/>
            <a:endParaRPr lang="de-DE" dirty="0" smtClean="0"/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30FBAC4-63C7-49D7-ADFC-CD9C5B4279B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9103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 mit 1-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Wissenschaftl_Image_Thema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05C6BD2-1F85-49D6-8F05-42EBF8E93299}" type="slidenum">
              <a:rPr lang="de-DE" altLang="en-US" sz="1200" b="1">
                <a:solidFill>
                  <a:srgbClr val="00589C"/>
                </a:solidFill>
              </a:rPr>
              <a:pPr algn="r" eaLnBrk="1" hangingPunct="1"/>
              <a:t>‹#›</a:t>
            </a:fld>
            <a:endParaRPr lang="de-DE" altLang="en-US" sz="1200" b="1">
              <a:solidFill>
                <a:srgbClr val="00589C"/>
              </a:solidFill>
            </a:endParaRPr>
          </a:p>
        </p:txBody>
      </p:sp>
      <p:sp>
        <p:nvSpPr>
          <p:cNvPr id="9" name="Titel 4"/>
          <p:cNvSpPr txBox="1">
            <a:spLocks/>
          </p:cNvSpPr>
          <p:nvPr userDrawn="1"/>
        </p:nvSpPr>
        <p:spPr bwMode="auto">
          <a:xfrm>
            <a:off x="914400" y="254000"/>
            <a:ext cx="8229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1400" b="1">
                <a:solidFill>
                  <a:schemeClr val="bg1"/>
                </a:solidFill>
                <a:ea typeface="+mj-ea"/>
              </a:rPr>
              <a:t>Titelmasterformat durch Klicken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857250" y="4857750"/>
            <a:ext cx="6643688" cy="200025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2092964" y="2905868"/>
            <a:ext cx="6731949" cy="670953"/>
          </a:xfrm>
        </p:spPr>
        <p:txBody>
          <a:bodyPr wrap="square">
            <a:spAutoFit/>
          </a:bodyPr>
          <a:lstStyle>
            <a:lvl1pPr marL="0" indent="0" defTabSz="595313">
              <a:lnSpc>
                <a:spcPts val="2400"/>
              </a:lnSpc>
              <a:buFontTx/>
              <a:buNone/>
              <a:tabLst/>
              <a:defRPr sz="1800" b="1" i="0" cap="none" baseline="0">
                <a:solidFill>
                  <a:schemeClr val="bg1"/>
                </a:solidFill>
              </a:defRPr>
            </a:lvl1pPr>
            <a:lvl2pPr marL="808038" indent="0" defTabSz="595313">
              <a:lnSpc>
                <a:spcPts val="2400"/>
              </a:lnSpc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808038" indent="0" defTabSz="595313">
              <a:lnSpc>
                <a:spcPts val="2400"/>
              </a:lnSpc>
              <a:buFontTx/>
              <a:buNone/>
              <a:tabLst/>
              <a:defRPr b="0">
                <a:solidFill>
                  <a:schemeClr val="bg1"/>
                </a:solidFill>
              </a:defRPr>
            </a:lvl3pPr>
            <a:lvl4pPr marL="808038" indent="0" defTabSz="595313">
              <a:lnSpc>
                <a:spcPts val="2400"/>
              </a:lnSpc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808038" indent="0" defTabSz="595313">
              <a:lnSpc>
                <a:spcPts val="2400"/>
              </a:lnSpc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5357818" y="5000636"/>
            <a:ext cx="2000251" cy="142876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7"/>
          </p:nvPr>
        </p:nvSpPr>
        <p:spPr>
          <a:xfrm>
            <a:off x="3179525" y="5000636"/>
            <a:ext cx="2000251" cy="142876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8"/>
          </p:nvPr>
        </p:nvSpPr>
        <p:spPr>
          <a:xfrm>
            <a:off x="978342" y="5000636"/>
            <a:ext cx="2000251" cy="142876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5C80A1B-8AE0-4F5D-874C-9CE9CE1FA7E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022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86375" y="2471423"/>
            <a:ext cx="3538538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978866" y="5093340"/>
            <a:ext cx="5236208" cy="1071563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4432" y="253372"/>
            <a:ext cx="5800708" cy="43971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3029EE3-83F6-430A-AEC1-96CB947FE81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3164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32" y="253372"/>
            <a:ext cx="5800708" cy="43971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85852" y="1981967"/>
            <a:ext cx="7110433" cy="307777"/>
          </a:xfrm>
        </p:spPr>
        <p:txBody>
          <a:bodyPr>
            <a:spAutoFit/>
          </a:bodyPr>
          <a:lstStyle>
            <a:lvl1pPr marL="265113" indent="-265113">
              <a:lnSpc>
                <a:spcPts val="2400"/>
              </a:lnSpc>
              <a:buFont typeface="Arial" pitchFamily="34" charset="0"/>
              <a:buChar char="•"/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358D035-B10F-487A-BBEA-F49E7569C84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643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 descr="Wissenschaftl_Image_Kopf.bmp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914400" y="254000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9250" y="1019175"/>
            <a:ext cx="8766175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589C"/>
                </a:solidFill>
              </a:defRPr>
            </a:lvl1pPr>
          </a:lstStyle>
          <a:p>
            <a:fld id="{781A9005-A6F9-48D7-8B06-3192BACE2C4A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2" r:id="rId4"/>
    <p:sldLayoutId id="214748367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e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9.w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 idx="4294967295"/>
          </p:nvPr>
        </p:nvSpPr>
        <p:spPr>
          <a:xfrm>
            <a:off x="3059832" y="2708920"/>
            <a:ext cx="5832648" cy="792088"/>
          </a:xfrm>
        </p:spPr>
        <p:txBody>
          <a:bodyPr/>
          <a:lstStyle/>
          <a:p>
            <a:pPr eaLnBrk="1" hangingPunct="1"/>
            <a:r>
              <a:rPr lang="en-US" sz="2400" dirty="0" err="1"/>
              <a:t>Microphonics</a:t>
            </a:r>
            <a:r>
              <a:rPr lang="en-US" sz="2400" dirty="0"/>
              <a:t> Considerations for BESSY-VSR</a:t>
            </a:r>
            <a:r>
              <a:rPr lang="en-US" altLang="en-US" sz="2400" dirty="0" smtClean="0"/>
              <a:t>	</a:t>
            </a:r>
          </a:p>
        </p:txBody>
      </p:sp>
      <p:sp>
        <p:nvSpPr>
          <p:cNvPr id="5123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4067944" y="3625279"/>
            <a:ext cx="4899844" cy="307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0" lvl="0" indent="0" algn="ctr" eaLnBrk="1" hangingPunct="1">
              <a:spcBef>
                <a:spcPct val="0"/>
              </a:spcBef>
            </a:pPr>
            <a:r>
              <a:rPr lang="en-GB" sz="2000" b="0" cap="none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Pablo Echevarria, on behalf of LLRF team</a:t>
            </a:r>
            <a:endParaRPr lang="en-GB" sz="2000" b="0" cap="none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14" y="1607267"/>
            <a:ext cx="3187896" cy="9573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393467" y="5934670"/>
            <a:ext cx="458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Second Topical Workshop on </a:t>
            </a:r>
            <a:r>
              <a:rPr lang="en-US" dirty="0" err="1" smtClean="0">
                <a:solidFill>
                  <a:schemeClr val="bg1"/>
                </a:solidFill>
              </a:rPr>
              <a:t>Microphonics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</a:rPr>
              <a:t>Brooklyn, NY</a:t>
            </a:r>
            <a:endParaRPr lang="en-GB" b="0" dirty="0" smtClean="0">
              <a:solidFill>
                <a:schemeClr val="bg1"/>
              </a:solidFill>
            </a:endParaRPr>
          </a:p>
          <a:p>
            <a:pPr algn="r"/>
            <a:r>
              <a:rPr lang="en-GB" b="0" dirty="0" smtClean="0">
                <a:solidFill>
                  <a:schemeClr val="bg1"/>
                </a:solidFill>
              </a:rPr>
              <a:t>25-26 Oct.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10</a:t>
            </a:fld>
            <a:endParaRPr lang="de-DE" altLang="en-US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 smtClean="0"/>
              <a:t>BESSY-VSR </a:t>
            </a:r>
            <a:r>
              <a:rPr lang="de-DE" sz="2000" cap="none" dirty="0" err="1" smtClean="0"/>
              <a:t>cavities</a:t>
            </a:r>
            <a:r>
              <a:rPr lang="de-DE" sz="2000" cap="none" dirty="0" smtClean="0"/>
              <a:t> </a:t>
            </a:r>
            <a:r>
              <a:rPr lang="de-DE" sz="2000" cap="none" dirty="0" err="1" smtClean="0"/>
              <a:t>and</a:t>
            </a:r>
            <a:r>
              <a:rPr lang="de-DE" sz="2000" cap="none" dirty="0" smtClean="0"/>
              <a:t> </a:t>
            </a:r>
            <a:r>
              <a:rPr lang="de-DE" sz="2000" cap="none" dirty="0" err="1" smtClean="0"/>
              <a:t>cryomodule</a:t>
            </a:r>
            <a:endParaRPr lang="en-US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72181" y="6621509"/>
            <a:ext cx="2755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C</a:t>
            </a:r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ourtesy </a:t>
            </a:r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of </a:t>
            </a:r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F. Glöckner </a:t>
            </a:r>
            <a:endParaRPr lang="en-US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pic>
        <p:nvPicPr>
          <p:cNvPr id="38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8120436" cy="2826630"/>
          </a:xfrm>
          <a:prstGeom prst="rect">
            <a:avLst/>
          </a:prstGeom>
        </p:spPr>
      </p:pic>
      <p:cxnSp>
        <p:nvCxnSpPr>
          <p:cNvPr id="39" name="Gerade Verbindung mit Pfeil 11"/>
          <p:cNvCxnSpPr>
            <a:stCxn id="40" idx="0"/>
          </p:cNvCxnSpPr>
          <p:nvPr/>
        </p:nvCxnSpPr>
        <p:spPr>
          <a:xfrm flipV="1">
            <a:off x="2519577" y="2969892"/>
            <a:ext cx="38770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14"/>
          <p:cNvSpPr txBox="1"/>
          <p:nvPr/>
        </p:nvSpPr>
        <p:spPr>
          <a:xfrm>
            <a:off x="1910275" y="4554068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1.5 GHz Cavity</a:t>
            </a:r>
          </a:p>
        </p:txBody>
      </p:sp>
      <p:sp>
        <p:nvSpPr>
          <p:cNvPr id="41" name="Rechteck 15"/>
          <p:cNvSpPr/>
          <p:nvPr/>
        </p:nvSpPr>
        <p:spPr>
          <a:xfrm>
            <a:off x="4019994" y="4538914"/>
            <a:ext cx="1303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1.75 </a:t>
            </a:r>
            <a:r>
              <a:rPr lang="en-US" sz="1200" dirty="0">
                <a:solidFill>
                  <a:srgbClr val="FF0000"/>
                </a:solidFill>
              </a:rPr>
              <a:t>GHz Cavity</a:t>
            </a:r>
          </a:p>
        </p:txBody>
      </p:sp>
      <p:cxnSp>
        <p:nvCxnSpPr>
          <p:cNvPr id="42" name="Gerade Verbindung mit Pfeil 16"/>
          <p:cNvCxnSpPr/>
          <p:nvPr/>
        </p:nvCxnSpPr>
        <p:spPr>
          <a:xfrm flipV="1">
            <a:off x="4791566" y="3191744"/>
            <a:ext cx="360040" cy="13471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17"/>
          <p:cNvCxnSpPr/>
          <p:nvPr/>
        </p:nvCxnSpPr>
        <p:spPr>
          <a:xfrm flipH="1" flipV="1">
            <a:off x="4019994" y="3113908"/>
            <a:ext cx="277855" cy="1431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20"/>
          <p:cNvCxnSpPr>
            <a:stCxn id="45" idx="0"/>
          </p:cNvCxnSpPr>
          <p:nvPr/>
        </p:nvCxnSpPr>
        <p:spPr>
          <a:xfrm flipV="1">
            <a:off x="6442995" y="2969892"/>
            <a:ext cx="38770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21"/>
          <p:cNvSpPr txBox="1"/>
          <p:nvPr/>
        </p:nvSpPr>
        <p:spPr>
          <a:xfrm>
            <a:off x="5833693" y="4554068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1.5 GHz Cavity</a:t>
            </a:r>
          </a:p>
        </p:txBody>
      </p:sp>
      <p:cxnSp>
        <p:nvCxnSpPr>
          <p:cNvPr id="46" name="Gerade Verbindung mit Pfeil 23"/>
          <p:cNvCxnSpPr>
            <a:stCxn id="47" idx="0"/>
          </p:cNvCxnSpPr>
          <p:nvPr/>
        </p:nvCxnSpPr>
        <p:spPr>
          <a:xfrm flipV="1">
            <a:off x="1145288" y="2954273"/>
            <a:ext cx="47811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24"/>
          <p:cNvSpPr txBox="1"/>
          <p:nvPr/>
        </p:nvSpPr>
        <p:spPr>
          <a:xfrm>
            <a:off x="545027" y="4538449"/>
            <a:ext cx="1200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Beampipe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HOM Absorber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8" name="Gerade Verbindung mit Pfeil 25"/>
          <p:cNvCxnSpPr/>
          <p:nvPr/>
        </p:nvCxnSpPr>
        <p:spPr>
          <a:xfrm flipV="1">
            <a:off x="7964786" y="2962315"/>
            <a:ext cx="86825" cy="1583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26"/>
          <p:cNvSpPr txBox="1"/>
          <p:nvPr/>
        </p:nvSpPr>
        <p:spPr>
          <a:xfrm>
            <a:off x="7272181" y="4537822"/>
            <a:ext cx="1200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Beampipe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HOM Absorber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0" name="Gerade Verbindung mit Pfeil 27"/>
          <p:cNvCxnSpPr>
            <a:stCxn id="51" idx="0"/>
          </p:cNvCxnSpPr>
          <p:nvPr/>
        </p:nvCxnSpPr>
        <p:spPr>
          <a:xfrm flipV="1">
            <a:off x="1745548" y="2953647"/>
            <a:ext cx="77320" cy="2150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28"/>
          <p:cNvSpPr txBox="1"/>
          <p:nvPr/>
        </p:nvSpPr>
        <p:spPr>
          <a:xfrm>
            <a:off x="1145287" y="5104167"/>
            <a:ext cx="120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Transition Bellow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2" name="Gerade Verbindung mit Pfeil 30"/>
          <p:cNvCxnSpPr>
            <a:stCxn id="53" idx="0"/>
          </p:cNvCxnSpPr>
          <p:nvPr/>
        </p:nvCxnSpPr>
        <p:spPr>
          <a:xfrm flipH="1" flipV="1">
            <a:off x="3323334" y="2985210"/>
            <a:ext cx="513099" cy="2131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31"/>
          <p:cNvSpPr txBox="1"/>
          <p:nvPr/>
        </p:nvSpPr>
        <p:spPr>
          <a:xfrm>
            <a:off x="3236172" y="5116945"/>
            <a:ext cx="120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shielded bellow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4" name="Gerade Verbindung mit Pfeil 33"/>
          <p:cNvCxnSpPr>
            <a:stCxn id="55" idx="0"/>
          </p:cNvCxnSpPr>
          <p:nvPr/>
        </p:nvCxnSpPr>
        <p:spPr>
          <a:xfrm flipV="1">
            <a:off x="7301911" y="2953647"/>
            <a:ext cx="77320" cy="2150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34"/>
          <p:cNvSpPr txBox="1"/>
          <p:nvPr/>
        </p:nvSpPr>
        <p:spPr>
          <a:xfrm>
            <a:off x="6701650" y="5104167"/>
            <a:ext cx="120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Transition Bellow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6" name="Gerade Verbindung mit Pfeil 35"/>
          <p:cNvCxnSpPr>
            <a:stCxn id="57" idx="0"/>
          </p:cNvCxnSpPr>
          <p:nvPr/>
        </p:nvCxnSpPr>
        <p:spPr>
          <a:xfrm flipH="1" flipV="1">
            <a:off x="5936664" y="3000829"/>
            <a:ext cx="14716" cy="2103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36"/>
          <p:cNvSpPr txBox="1"/>
          <p:nvPr/>
        </p:nvSpPr>
        <p:spPr>
          <a:xfrm>
            <a:off x="5351119" y="5104167"/>
            <a:ext cx="120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shielded bellow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8" name="Gerade Verbindung mit Pfeil 40"/>
          <p:cNvCxnSpPr>
            <a:stCxn id="59" idx="0"/>
          </p:cNvCxnSpPr>
          <p:nvPr/>
        </p:nvCxnSpPr>
        <p:spPr>
          <a:xfrm flipV="1">
            <a:off x="4601420" y="3024575"/>
            <a:ext cx="83751" cy="2079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41"/>
          <p:cNvSpPr txBox="1"/>
          <p:nvPr/>
        </p:nvSpPr>
        <p:spPr>
          <a:xfrm>
            <a:off x="4001159" y="5104167"/>
            <a:ext cx="120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collimating bellow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0" name="Gerade Verbindung mit Pfeil 46"/>
          <p:cNvCxnSpPr>
            <a:stCxn id="61" idx="0"/>
          </p:cNvCxnSpPr>
          <p:nvPr/>
        </p:nvCxnSpPr>
        <p:spPr>
          <a:xfrm flipV="1">
            <a:off x="2625653" y="3191744"/>
            <a:ext cx="454959" cy="2067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47"/>
          <p:cNvSpPr txBox="1"/>
          <p:nvPr/>
        </p:nvSpPr>
        <p:spPr>
          <a:xfrm>
            <a:off x="2283524" y="5259409"/>
            <a:ext cx="684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coupler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48" y="4204195"/>
            <a:ext cx="2884874" cy="265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41" y="728270"/>
            <a:ext cx="2853650" cy="3598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92" y="3934616"/>
            <a:ext cx="3052974" cy="277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0" y="4168540"/>
            <a:ext cx="2779434" cy="25399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11</a:t>
            </a:fld>
            <a:endParaRPr lang="de-DE" altLang="en-US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 smtClean="0"/>
              <a:t>BESSY-VSR </a:t>
            </a:r>
            <a:r>
              <a:rPr lang="de-DE" sz="2000" cap="none" dirty="0" err="1" smtClean="0"/>
              <a:t>cavities</a:t>
            </a:r>
            <a:r>
              <a:rPr lang="de-DE" sz="2000" cap="none" dirty="0" smtClean="0"/>
              <a:t> </a:t>
            </a:r>
            <a:r>
              <a:rPr lang="de-DE" sz="2000" cap="none" dirty="0" err="1" smtClean="0"/>
              <a:t>and</a:t>
            </a:r>
            <a:r>
              <a:rPr lang="de-DE" sz="2000" cap="none" dirty="0" smtClean="0"/>
              <a:t> </a:t>
            </a:r>
            <a:r>
              <a:rPr lang="de-DE" sz="2000" cap="none" dirty="0" err="1" smtClean="0"/>
              <a:t>cryomodule</a:t>
            </a:r>
            <a:endParaRPr lang="en-US" cap="none" dirty="0"/>
          </a:p>
        </p:txBody>
      </p:sp>
      <p:sp>
        <p:nvSpPr>
          <p:cNvPr id="35" name="TextBox 34"/>
          <p:cNvSpPr txBox="1"/>
          <p:nvPr/>
        </p:nvSpPr>
        <p:spPr>
          <a:xfrm>
            <a:off x="6299042" y="6611779"/>
            <a:ext cx="2755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C</a:t>
            </a:r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ourtesy </a:t>
            </a:r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of </a:t>
            </a:r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N. Wunderer and F. Glöckner </a:t>
            </a:r>
            <a:endParaRPr lang="en-US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cxnSp>
        <p:nvCxnSpPr>
          <p:cNvPr id="38" name="Gerade Verbindung mit Pfeil 23"/>
          <p:cNvCxnSpPr>
            <a:stCxn id="39" idx="3"/>
          </p:cNvCxnSpPr>
          <p:nvPr/>
        </p:nvCxnSpPr>
        <p:spPr>
          <a:xfrm flipV="1">
            <a:off x="2311991" y="1617596"/>
            <a:ext cx="1349008" cy="242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24"/>
          <p:cNvSpPr txBox="1"/>
          <p:nvPr/>
        </p:nvSpPr>
        <p:spPr>
          <a:xfrm>
            <a:off x="769581" y="1721770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 K intercept (3 bar)</a:t>
            </a:r>
          </a:p>
        </p:txBody>
      </p:sp>
      <p:cxnSp>
        <p:nvCxnSpPr>
          <p:cNvPr id="40" name="Gerade Verbindung mit Pfeil 32"/>
          <p:cNvCxnSpPr/>
          <p:nvPr/>
        </p:nvCxnSpPr>
        <p:spPr>
          <a:xfrm flipH="1">
            <a:off x="5420505" y="1028842"/>
            <a:ext cx="472742" cy="55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37"/>
          <p:cNvSpPr txBox="1"/>
          <p:nvPr/>
        </p:nvSpPr>
        <p:spPr>
          <a:xfrm>
            <a:off x="6125381" y="856140"/>
            <a:ext cx="197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WG HOM Load (330 K)</a:t>
            </a:r>
          </a:p>
        </p:txBody>
      </p:sp>
      <p:cxnSp>
        <p:nvCxnSpPr>
          <p:cNvPr id="42" name="Gerade Verbindung mit Pfeil 42"/>
          <p:cNvCxnSpPr/>
          <p:nvPr/>
        </p:nvCxnSpPr>
        <p:spPr>
          <a:xfrm flipH="1">
            <a:off x="5669784" y="1985042"/>
            <a:ext cx="761228" cy="103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3"/>
          <p:cNvSpPr txBox="1"/>
          <p:nvPr/>
        </p:nvSpPr>
        <p:spPr>
          <a:xfrm>
            <a:off x="6431012" y="1912645"/>
            <a:ext cx="262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300 K He </a:t>
            </a:r>
            <a:r>
              <a:rPr lang="en-US" sz="1200" dirty="0" smtClean="0">
                <a:solidFill>
                  <a:srgbClr val="FF0000"/>
                </a:solidFill>
              </a:rPr>
              <a:t>cooling, 3bar 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(warm </a:t>
            </a:r>
            <a:r>
              <a:rPr lang="de-DE" sz="1200" dirty="0" err="1" smtClean="0">
                <a:solidFill>
                  <a:srgbClr val="FF0000"/>
                </a:solidFill>
              </a:rPr>
              <a:t>parking</a:t>
            </a:r>
            <a:r>
              <a:rPr lang="de-DE" sz="1200" dirty="0" smtClean="0">
                <a:solidFill>
                  <a:srgbClr val="FF0000"/>
                </a:solidFill>
              </a:rPr>
              <a:t>)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44" name="Gerade Verbindung mit Pfeil 44"/>
          <p:cNvCxnSpPr>
            <a:stCxn id="45" idx="3"/>
          </p:cNvCxnSpPr>
          <p:nvPr/>
        </p:nvCxnSpPr>
        <p:spPr>
          <a:xfrm flipV="1">
            <a:off x="2651769" y="1191181"/>
            <a:ext cx="1641710" cy="199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5"/>
          <p:cNvSpPr txBox="1"/>
          <p:nvPr/>
        </p:nvSpPr>
        <p:spPr>
          <a:xfrm>
            <a:off x="811201" y="1251798"/>
            <a:ext cx="1840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80 K intercept (12.5 bar)</a:t>
            </a:r>
          </a:p>
        </p:txBody>
      </p:sp>
      <p:cxnSp>
        <p:nvCxnSpPr>
          <p:cNvPr id="46" name="Gerade Verbindung mit Pfeil 46"/>
          <p:cNvCxnSpPr/>
          <p:nvPr/>
        </p:nvCxnSpPr>
        <p:spPr>
          <a:xfrm flipV="1">
            <a:off x="2430161" y="2082254"/>
            <a:ext cx="1542415" cy="782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7"/>
          <p:cNvSpPr txBox="1"/>
          <p:nvPr/>
        </p:nvSpPr>
        <p:spPr>
          <a:xfrm>
            <a:off x="838222" y="2758893"/>
            <a:ext cx="177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1.8 K HGRP, 16 mbar (normal operation)</a:t>
            </a:r>
          </a:p>
        </p:txBody>
      </p:sp>
      <p:cxnSp>
        <p:nvCxnSpPr>
          <p:cNvPr id="48" name="Gerade Verbindung mit Pfeil 48"/>
          <p:cNvCxnSpPr>
            <a:stCxn id="49" idx="3"/>
          </p:cNvCxnSpPr>
          <p:nvPr/>
        </p:nvCxnSpPr>
        <p:spPr>
          <a:xfrm flipV="1">
            <a:off x="2641726" y="3190305"/>
            <a:ext cx="1523329" cy="597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9"/>
          <p:cNvSpPr txBox="1"/>
          <p:nvPr/>
        </p:nvSpPr>
        <p:spPr>
          <a:xfrm>
            <a:off x="625502" y="355657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1.8 K liquid line/precooling (1 bar)</a:t>
            </a:r>
          </a:p>
        </p:txBody>
      </p:sp>
      <p:cxnSp>
        <p:nvCxnSpPr>
          <p:cNvPr id="50" name="Gerade Verbindung mit Pfeil 54"/>
          <p:cNvCxnSpPr>
            <a:stCxn id="51" idx="1"/>
          </p:cNvCxnSpPr>
          <p:nvPr/>
        </p:nvCxnSpPr>
        <p:spPr>
          <a:xfrm flipH="1" flipV="1">
            <a:off x="5093597" y="3051203"/>
            <a:ext cx="1608173" cy="558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5"/>
          <p:cNvSpPr txBox="1"/>
          <p:nvPr/>
        </p:nvSpPr>
        <p:spPr>
          <a:xfrm>
            <a:off x="6701770" y="3470951"/>
            <a:ext cx="593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Tuner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12</a:t>
            </a:fld>
            <a:endParaRPr lang="de-DE" altLang="en-US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 smtClean="0"/>
              <a:t>BESSY-VSR </a:t>
            </a:r>
            <a:r>
              <a:rPr lang="de-DE" sz="2000" cap="none" dirty="0" err="1" smtClean="0"/>
              <a:t>mechanical</a:t>
            </a:r>
            <a:r>
              <a:rPr lang="de-DE" sz="2000" cap="none" dirty="0" smtClean="0"/>
              <a:t> </a:t>
            </a:r>
            <a:r>
              <a:rPr lang="de-DE" sz="2000" cap="none" dirty="0" err="1" smtClean="0"/>
              <a:t>vibrations</a:t>
            </a:r>
            <a:endParaRPr lang="en-US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4288" y="6598364"/>
            <a:ext cx="2755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C</a:t>
            </a:r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ourtesy </a:t>
            </a:r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of </a:t>
            </a:r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N. Wunderer</a:t>
            </a:r>
            <a:endParaRPr lang="en-US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268" y="3828453"/>
            <a:ext cx="2888571" cy="260288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9513" y="1098024"/>
            <a:ext cx="864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Currently designing the </a:t>
            </a:r>
            <a:r>
              <a:rPr lang="en-US" dirty="0" err="1" smtClean="0"/>
              <a:t>cyomodule</a:t>
            </a:r>
            <a:r>
              <a:rPr lang="en-US" dirty="0" smtClean="0"/>
              <a:t>. Paying attention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Water cooling of HOM loads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Helium gas cooling of the wave guide flanges</a:t>
            </a:r>
          </a:p>
          <a:p>
            <a:pPr lvl="1"/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Vibration analysis of the string to be done. ANSYS is useful to determine mech. modes. Is there any software to simulate responses to excitation signals?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possible capacitive sensors which can go to the module without harming the RF operation of the cavity.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Measure the excitation spectrum in the BESSY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293096"/>
            <a:ext cx="5756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After </a:t>
            </a:r>
            <a:r>
              <a:rPr lang="de-DE" dirty="0" err="1"/>
              <a:t>construction</a:t>
            </a:r>
            <a:r>
              <a:rPr lang="de-DE" dirty="0"/>
              <a:t> a modal </a:t>
            </a:r>
            <a:r>
              <a:rPr lang="de-DE" dirty="0" err="1"/>
              <a:t>analysis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Hammer </a:t>
            </a:r>
            <a:r>
              <a:rPr lang="de-DE" dirty="0" err="1"/>
              <a:t>impact</a:t>
            </a:r>
            <a:r>
              <a:rPr lang="de-DE" dirty="0"/>
              <a:t> test?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Reasonable locations for input and output measurement need to be determined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Cold</a:t>
            </a:r>
            <a:r>
              <a:rPr lang="de-DE" dirty="0" smtClean="0"/>
              <a:t>/warm </a:t>
            </a:r>
            <a:r>
              <a:rPr lang="de-DE" dirty="0" err="1" smtClean="0"/>
              <a:t>tests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5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13</a:t>
            </a:fld>
            <a:endParaRPr lang="de-DE" alt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dirty="0" err="1"/>
              <a:t>Thanks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attention</a:t>
            </a:r>
            <a:r>
              <a:rPr lang="de-DE" sz="2000" dirty="0"/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6" y="1628800"/>
            <a:ext cx="8759212" cy="4014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 smtClean="0"/>
              <a:t>Outline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2</a:t>
            </a:fld>
            <a:endParaRPr lang="de-DE" alt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2672" y="1028840"/>
            <a:ext cx="686777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BESSY VSR concept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b="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LLRF challenges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mTCA.4 single cavity control</a:t>
            </a:r>
          </a:p>
          <a:p>
            <a:pPr lvl="1" algn="l">
              <a:spcBef>
                <a:spcPts val="0"/>
              </a:spcBef>
            </a:pPr>
            <a:endParaRPr lang="en-GB" sz="2400" b="0" dirty="0" smtClean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BESSY-VSR </a:t>
            </a:r>
            <a:r>
              <a:rPr lang="de-DE" sz="2400" dirty="0" err="1"/>
              <a:t>cavities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cryomodule</a:t>
            </a:r>
            <a:endParaRPr lang="en-GB" sz="2000" b="0" dirty="0" smtClean="0">
              <a:solidFill>
                <a:schemeClr val="tx1"/>
              </a:solidFill>
            </a:endParaRPr>
          </a:p>
          <a:p>
            <a:pPr algn="l"/>
            <a:endParaRPr lang="en-GB" sz="2000" b="0" dirty="0" smtClean="0">
              <a:solidFill>
                <a:schemeClr val="tx1"/>
              </a:solidFill>
            </a:endParaRPr>
          </a:p>
          <a:p>
            <a:pPr algn="l"/>
            <a:endParaRPr lang="en-GB" sz="2000" b="0" dirty="0" smtClean="0">
              <a:solidFill>
                <a:schemeClr val="tx1"/>
              </a:solidFill>
            </a:endParaRPr>
          </a:p>
          <a:p>
            <a:pPr algn="l"/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358D035-B10F-487A-BBEA-F49E7569C84A}" type="slidenum">
              <a:rPr lang="de-DE" altLang="en-US" smtClean="0"/>
              <a:pPr/>
              <a:t>3</a:t>
            </a:fld>
            <a:endParaRPr lang="de-DE" alt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dirty="0" smtClean="0"/>
              <a:t>BESSY-II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12" y="714374"/>
            <a:ext cx="4566613" cy="3552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6224" y="866775"/>
            <a:ext cx="414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</a:t>
            </a:r>
            <a:r>
              <a:rPr lang="en-US" b="0" dirty="0" smtClean="0">
                <a:solidFill>
                  <a:schemeClr val="tx1"/>
                </a:solidFill>
              </a:rPr>
              <a:t>SR BESSY </a:t>
            </a:r>
            <a:r>
              <a:rPr lang="en-US" b="0" dirty="0">
                <a:solidFill>
                  <a:schemeClr val="tx1"/>
                </a:solidFill>
              </a:rPr>
              <a:t>II </a:t>
            </a:r>
            <a:r>
              <a:rPr lang="en-US" b="0" dirty="0" smtClean="0">
                <a:solidFill>
                  <a:schemeClr val="tx1"/>
                </a:solidFill>
              </a:rPr>
              <a:t>is a 1.7 </a:t>
            </a:r>
            <a:r>
              <a:rPr lang="en-US" b="0" dirty="0" err="1" smtClean="0">
                <a:solidFill>
                  <a:schemeClr val="tx1"/>
                </a:solidFill>
              </a:rPr>
              <a:t>GeV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synchrotron </a:t>
            </a:r>
            <a:r>
              <a:rPr lang="en-US" b="0" dirty="0">
                <a:solidFill>
                  <a:schemeClr val="tx1"/>
                </a:solidFill>
              </a:rPr>
              <a:t>radiation source </a:t>
            </a:r>
            <a:r>
              <a:rPr lang="en-US" b="0" dirty="0" smtClean="0">
                <a:solidFill>
                  <a:schemeClr val="tx1"/>
                </a:solidFill>
              </a:rPr>
              <a:t>operating for 20 years in Berlin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9" y="2038350"/>
            <a:ext cx="414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BESSY </a:t>
            </a:r>
            <a:r>
              <a:rPr lang="en-US" b="0" dirty="0">
                <a:solidFill>
                  <a:schemeClr val="tx1"/>
                </a:solidFill>
              </a:rPr>
              <a:t>II emits extremely brilliant photon pulses ranging from the long wave terahertz region to hard X rays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74" y="3181350"/>
            <a:ext cx="414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Pioneer in offering low </a:t>
            </a:r>
            <a:r>
              <a:rPr lang="el-GR" b="0" dirty="0" smtClean="0">
                <a:solidFill>
                  <a:schemeClr val="tx1"/>
                </a:solidFill>
              </a:rPr>
              <a:t>α</a:t>
            </a:r>
            <a:r>
              <a:rPr lang="de-DE" b="0" dirty="0" smtClean="0">
                <a:solidFill>
                  <a:schemeClr val="tx1"/>
                </a:solidFill>
              </a:rPr>
              <a:t> operation with a comunity </a:t>
            </a:r>
            <a:r>
              <a:rPr lang="de-DE" b="0" dirty="0" err="1" smtClean="0">
                <a:solidFill>
                  <a:schemeClr val="tx1"/>
                </a:solidFill>
              </a:rPr>
              <a:t>of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users</a:t>
            </a:r>
            <a:r>
              <a:rPr lang="de-DE" b="0" dirty="0" smtClean="0">
                <a:solidFill>
                  <a:schemeClr val="tx1"/>
                </a:solidFill>
              </a:rPr>
              <a:t> performing dynamic measurements in „functional materials“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4" y="4419600"/>
            <a:ext cx="414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In order to remain competitive among the international synchrotron sources a superconducting upgrade is undergoing 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78" y="4267199"/>
            <a:ext cx="4386986" cy="21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4</a:t>
            </a:fld>
            <a:endParaRPr lang="de-DE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092280" y="6525344"/>
            <a:ext cx="230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Slide </a:t>
            </a:r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courtesy of A. Velez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 smtClean="0"/>
              <a:t>The </a:t>
            </a:r>
            <a:r>
              <a:rPr lang="de-DE" sz="2000" cap="none" dirty="0" err="1" smtClean="0"/>
              <a:t>concept</a:t>
            </a:r>
            <a:r>
              <a:rPr lang="de-DE" sz="2000" cap="none" dirty="0" smtClean="0"/>
              <a:t> </a:t>
            </a:r>
            <a:r>
              <a:rPr lang="de-DE" sz="2000" cap="none" dirty="0" err="1" smtClean="0"/>
              <a:t>of</a:t>
            </a:r>
            <a:r>
              <a:rPr lang="de-DE" sz="2000" cap="none" dirty="0" smtClean="0"/>
              <a:t> BESSY-VSR</a:t>
            </a:r>
            <a:endParaRPr lang="en-US" cap="none" dirty="0"/>
          </a:p>
        </p:txBody>
      </p:sp>
      <p:grpSp>
        <p:nvGrpSpPr>
          <p:cNvPr id="3" name="Group 2"/>
          <p:cNvGrpSpPr/>
          <p:nvPr/>
        </p:nvGrpSpPr>
        <p:grpSpPr>
          <a:xfrm>
            <a:off x="238981" y="3198566"/>
            <a:ext cx="3061958" cy="3120786"/>
            <a:chOff x="238981" y="3198566"/>
            <a:chExt cx="3061958" cy="3120786"/>
          </a:xfrm>
        </p:grpSpPr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83928" y="5573018"/>
              <a:ext cx="20757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Voltage: </a:t>
              </a:r>
              <a:r>
                <a:rPr lang="en-US" sz="1200" dirty="0" smtClean="0">
                  <a:solidFill>
                    <a:schemeClr val="tx2"/>
                  </a:solidFill>
                </a:rPr>
                <a:t>1.5 MV </a:t>
              </a:r>
              <a:r>
                <a:rPr lang="en-US" sz="1200" dirty="0">
                  <a:solidFill>
                    <a:schemeClr val="tx2"/>
                  </a:solidFill>
                </a:rPr>
                <a:t>@</a:t>
              </a:r>
              <a:r>
                <a:rPr lang="en-US" sz="1200" dirty="0" smtClean="0">
                  <a:solidFill>
                    <a:schemeClr val="tx2"/>
                  </a:solidFill>
                </a:rPr>
                <a:t> 0.5 GHz</a:t>
              </a:r>
            </a:p>
            <a:p>
              <a:endParaRPr lang="en-US" sz="1200" dirty="0" smtClean="0">
                <a:solidFill>
                  <a:srgbClr val="00FF00"/>
                </a:solidFill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 rot="16200000">
              <a:off x="-110153" y="4476834"/>
              <a:ext cx="944489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Voltage / MV</a:t>
              </a:r>
            </a:p>
          </p:txBody>
        </p:sp>
        <p:pic>
          <p:nvPicPr>
            <p:cNvPr id="28" name="Picture 11" descr="MAC2011_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9" y="3456551"/>
              <a:ext cx="2696510" cy="209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17"/>
            <p:cNvSpPr>
              <a:spLocks noChangeShapeType="1"/>
            </p:cNvSpPr>
            <p:nvPr/>
          </p:nvSpPr>
          <p:spPr bwMode="auto">
            <a:xfrm rot="16200000">
              <a:off x="131415" y="4285990"/>
              <a:ext cx="907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Textfeld 31"/>
            <p:cNvSpPr txBox="1"/>
            <p:nvPr/>
          </p:nvSpPr>
          <p:spPr>
            <a:xfrm>
              <a:off x="1347424" y="3198566"/>
              <a:ext cx="1080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Present</a:t>
              </a:r>
            </a:p>
          </p:txBody>
        </p:sp>
        <p:grpSp>
          <p:nvGrpSpPr>
            <p:cNvPr id="31" name="Gruppierung 13"/>
            <p:cNvGrpSpPr/>
            <p:nvPr/>
          </p:nvGrpSpPr>
          <p:grpSpPr>
            <a:xfrm>
              <a:off x="837396" y="3790916"/>
              <a:ext cx="2214109" cy="800839"/>
              <a:chOff x="783895" y="1617281"/>
              <a:chExt cx="2214109" cy="800839"/>
            </a:xfrm>
          </p:grpSpPr>
          <p:sp>
            <p:nvSpPr>
              <p:cNvPr id="32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085391" y="1617281"/>
                <a:ext cx="879775" cy="193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smtClean="0">
                    <a:solidFill>
                      <a:srgbClr val="FF3300"/>
                    </a:solidFill>
                  </a:rPr>
                  <a:t>15 </a:t>
                </a:r>
                <a:r>
                  <a:rPr lang="en-US" sz="1200" dirty="0" err="1" smtClean="0">
                    <a:solidFill>
                      <a:srgbClr val="FF3300"/>
                    </a:solidFill>
                  </a:rPr>
                  <a:t>ps</a:t>
                </a:r>
                <a:r>
                  <a:rPr lang="en-US" sz="1200" dirty="0" smtClean="0">
                    <a:solidFill>
                      <a:srgbClr val="FF3300"/>
                    </a:solidFill>
                  </a:rPr>
                  <a:t> bunch</a:t>
                </a:r>
                <a:endParaRPr lang="en-US" sz="12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3" name="Rechteck 36"/>
              <p:cNvSpPr/>
              <p:nvPr/>
            </p:nvSpPr>
            <p:spPr bwMode="auto">
              <a:xfrm>
                <a:off x="783895" y="2267024"/>
                <a:ext cx="113309" cy="1510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12700" algn="l" defTabSz="914400" rtl="0" eaLnBrk="1" fontAlgn="base" latinLnBrk="0" hangingPunct="1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hteck 37"/>
              <p:cNvSpPr/>
              <p:nvPr/>
            </p:nvSpPr>
            <p:spPr bwMode="auto">
              <a:xfrm>
                <a:off x="1834296" y="2267024"/>
                <a:ext cx="113309" cy="1510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12700" algn="l" defTabSz="914400" rtl="0" eaLnBrk="1" fontAlgn="base" latinLnBrk="0" hangingPunct="1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hteck 38"/>
              <p:cNvSpPr/>
              <p:nvPr/>
            </p:nvSpPr>
            <p:spPr bwMode="auto">
              <a:xfrm>
                <a:off x="2884695" y="2267024"/>
                <a:ext cx="113309" cy="1510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12700" algn="l" defTabSz="914400" rtl="0" eaLnBrk="1" fontAlgn="base" latinLnBrk="0" hangingPunct="1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6" name="Gerade Verbindung mit Pfeil 39"/>
              <p:cNvCxnSpPr/>
              <p:nvPr/>
            </p:nvCxnSpPr>
            <p:spPr bwMode="auto">
              <a:xfrm>
                <a:off x="1614921" y="1844828"/>
                <a:ext cx="226643" cy="3777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1547664" y="5327630"/>
              <a:ext cx="100811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50" u="none" dirty="0" smtClean="0"/>
                <a:t>Time (ns)</a:t>
              </a:r>
              <a:endParaRPr lang="de-DE" sz="1050" u="none" dirty="0"/>
            </a:p>
          </p:txBody>
        </p:sp>
        <p:graphicFrame>
          <p:nvGraphicFramePr>
            <p:cNvPr id="38" name="Objek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1016435"/>
                </p:ext>
              </p:extLst>
            </p:nvPr>
          </p:nvGraphicFramePr>
          <p:xfrm>
            <a:off x="754570" y="6045032"/>
            <a:ext cx="2240280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7" name="Formel" r:id="rId4" imgW="1866900" imgH="228600" progId="Equation.3">
                    <p:embed/>
                  </p:oleObj>
                </mc:Choice>
                <mc:Fallback>
                  <p:oleObj name="Formel" r:id="rId4" imgW="18669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4570" y="6045032"/>
                          <a:ext cx="2240280" cy="2743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363233" y="3134851"/>
            <a:ext cx="2654301" cy="3190457"/>
            <a:chOff x="3363233" y="3134851"/>
            <a:chExt cx="2654301" cy="3190457"/>
          </a:xfrm>
        </p:grpSpPr>
        <p:sp>
          <p:nvSpPr>
            <p:cNvPr id="39" name="Textfeld 31"/>
            <p:cNvSpPr txBox="1"/>
            <p:nvPr/>
          </p:nvSpPr>
          <p:spPr>
            <a:xfrm>
              <a:off x="4144954" y="3134851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Phase I</a:t>
              </a:r>
            </a:p>
          </p:txBody>
        </p:sp>
        <p:pic>
          <p:nvPicPr>
            <p:cNvPr id="40" name="Picture 34" descr="MAC2011_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33" y="3442395"/>
              <a:ext cx="2654301" cy="206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uppierung 16"/>
            <p:cNvGrpSpPr/>
            <p:nvPr/>
          </p:nvGrpSpPr>
          <p:grpSpPr>
            <a:xfrm>
              <a:off x="3608797" y="3775179"/>
              <a:ext cx="2158840" cy="781631"/>
              <a:chOff x="3707904" y="1601544"/>
              <a:chExt cx="2158840" cy="781631"/>
            </a:xfrm>
          </p:grpSpPr>
          <p:sp>
            <p:nvSpPr>
              <p:cNvPr id="4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3851332" y="1601544"/>
                <a:ext cx="1402037" cy="185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00" dirty="0" smtClean="0">
                    <a:solidFill>
                      <a:srgbClr val="3333FF"/>
                    </a:solidFill>
                  </a:rPr>
                  <a:t>1.7 </a:t>
                </a:r>
                <a:r>
                  <a:rPr lang="en-US" sz="1200" dirty="0" err="1" smtClean="0">
                    <a:solidFill>
                      <a:srgbClr val="3333FF"/>
                    </a:solidFill>
                  </a:rPr>
                  <a:t>ps</a:t>
                </a:r>
                <a:r>
                  <a:rPr lang="en-US" sz="1200" dirty="0" smtClean="0">
                    <a:solidFill>
                      <a:srgbClr val="3333FF"/>
                    </a:solidFill>
                  </a:rPr>
                  <a:t> bunch</a:t>
                </a:r>
                <a:endParaRPr lang="en-US" sz="12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43" name="Rechteck 42"/>
              <p:cNvSpPr/>
              <p:nvPr/>
            </p:nvSpPr>
            <p:spPr bwMode="auto">
              <a:xfrm>
                <a:off x="3707904" y="2232079"/>
                <a:ext cx="113309" cy="151096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12700" algn="l" defTabSz="914400" rtl="0" eaLnBrk="1" fontAlgn="base" latinLnBrk="0" hangingPunct="1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hteck 43"/>
              <p:cNvSpPr/>
              <p:nvPr/>
            </p:nvSpPr>
            <p:spPr bwMode="auto">
              <a:xfrm>
                <a:off x="4728581" y="2223007"/>
                <a:ext cx="113309" cy="151096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12700" algn="l" defTabSz="914400" rtl="0" eaLnBrk="1" fontAlgn="base" latinLnBrk="0" hangingPunct="1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 bwMode="auto">
              <a:xfrm>
                <a:off x="5753435" y="2232079"/>
                <a:ext cx="113309" cy="151096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12700" algn="l" defTabSz="914400" rtl="0" eaLnBrk="1" fontAlgn="base" latinLnBrk="0" hangingPunct="1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6" name="Gerade Verbindung mit Pfeil 45"/>
              <p:cNvCxnSpPr/>
              <p:nvPr/>
            </p:nvCxnSpPr>
            <p:spPr bwMode="auto">
              <a:xfrm>
                <a:off x="4535714" y="1796143"/>
                <a:ext cx="178660" cy="42508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3547633" y="5566067"/>
              <a:ext cx="20324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V</a:t>
              </a:r>
              <a:r>
                <a:rPr lang="en-US" sz="1200" dirty="0" smtClean="0">
                  <a:solidFill>
                    <a:srgbClr val="000000"/>
                  </a:solidFill>
                </a:rPr>
                <a:t>oltage</a:t>
              </a:r>
              <a:r>
                <a:rPr lang="en-US" sz="1200" dirty="0" smtClean="0">
                  <a:solidFill>
                    <a:srgbClr val="0000FF"/>
                  </a:solidFill>
                </a:rPr>
                <a:t>: </a:t>
              </a:r>
              <a:r>
                <a:rPr lang="en-US" sz="1200" dirty="0" smtClean="0">
                  <a:solidFill>
                    <a:schemeClr val="tx2"/>
                  </a:solidFill>
                </a:rPr>
                <a:t>20 </a:t>
              </a:r>
              <a:r>
                <a:rPr lang="en-US" sz="1200" dirty="0">
                  <a:solidFill>
                    <a:schemeClr val="tx2"/>
                  </a:solidFill>
                </a:rPr>
                <a:t>MV @</a:t>
              </a:r>
              <a:r>
                <a:rPr lang="en-US" sz="1200" dirty="0" smtClean="0">
                  <a:solidFill>
                    <a:schemeClr val="tx2"/>
                  </a:solidFill>
                </a:rPr>
                <a:t> </a:t>
              </a:r>
              <a:r>
                <a:rPr lang="en-US" sz="1200" dirty="0">
                  <a:solidFill>
                    <a:schemeClr val="tx2"/>
                  </a:solidFill>
                </a:rPr>
                <a:t>1.5 GHz</a:t>
              </a:r>
            </a:p>
            <a:p>
              <a:r>
                <a:rPr lang="en-US" sz="1200" i="1" dirty="0" smtClean="0">
                  <a:solidFill>
                    <a:srgbClr val="0000FF"/>
                  </a:solidFill>
                </a:rPr>
                <a:t>	</a:t>
              </a:r>
              <a:endParaRPr lang="en-US" sz="1200" i="1" dirty="0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8" name="Objek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130053"/>
                </p:ext>
              </p:extLst>
            </p:nvPr>
          </p:nvGraphicFramePr>
          <p:xfrm>
            <a:off x="3684881" y="6052258"/>
            <a:ext cx="20732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8" name="Formel" r:id="rId7" imgW="1726920" imgH="228600" progId="Equation.3">
                    <p:embed/>
                  </p:oleObj>
                </mc:Choice>
                <mc:Fallback>
                  <p:oleObj name="Formel" r:id="rId7" imgW="17269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84881" y="6052258"/>
                          <a:ext cx="2073275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38"/>
            <p:cNvSpPr>
              <a:spLocks noChangeArrowheads="1"/>
            </p:cNvSpPr>
            <p:nvPr/>
          </p:nvSpPr>
          <p:spPr bwMode="auto">
            <a:xfrm>
              <a:off x="4291056" y="5301208"/>
              <a:ext cx="100811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50" u="none" dirty="0" smtClean="0"/>
                <a:t>Time (ns)</a:t>
              </a:r>
              <a:endParaRPr lang="de-DE" sz="1050" u="none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04864" y="3132752"/>
            <a:ext cx="2325093" cy="3184437"/>
            <a:chOff x="6404864" y="3132752"/>
            <a:chExt cx="2325093" cy="3184437"/>
          </a:xfrm>
        </p:grpSpPr>
        <p:pic>
          <p:nvPicPr>
            <p:cNvPr id="49" name="Picture 22" descr="MAC2011_3X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59" t="14281" r="8893" b="9282"/>
            <a:stretch>
              <a:fillRect/>
            </a:stretch>
          </p:blipFill>
          <p:spPr bwMode="auto">
            <a:xfrm>
              <a:off x="6404864" y="3699720"/>
              <a:ext cx="2325093" cy="161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7290931" y="4983851"/>
              <a:ext cx="871077" cy="193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sum voltage</a:t>
              </a:r>
            </a:p>
          </p:txBody>
        </p:sp>
        <p:sp>
          <p:nvSpPr>
            <p:cNvPr id="51" name="Rechteck 46"/>
            <p:cNvSpPr/>
            <p:nvPr/>
          </p:nvSpPr>
          <p:spPr bwMode="auto">
            <a:xfrm>
              <a:off x="6499772" y="4375956"/>
              <a:ext cx="113309" cy="151096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hteck 47"/>
            <p:cNvSpPr/>
            <p:nvPr/>
          </p:nvSpPr>
          <p:spPr bwMode="auto">
            <a:xfrm>
              <a:off x="8600573" y="4375956"/>
              <a:ext cx="113309" cy="151096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cxnSp>
          <p:nvCxnSpPr>
            <p:cNvPr id="53" name="Gerade Verbindung mit Pfeil 48"/>
            <p:cNvCxnSpPr/>
            <p:nvPr/>
          </p:nvCxnSpPr>
          <p:spPr bwMode="auto">
            <a:xfrm flipH="1" flipV="1">
              <a:off x="6849561" y="4969539"/>
              <a:ext cx="405689" cy="11965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hteck 54"/>
            <p:cNvSpPr/>
            <p:nvPr/>
          </p:nvSpPr>
          <p:spPr bwMode="auto">
            <a:xfrm>
              <a:off x="7560115" y="4378176"/>
              <a:ext cx="113309" cy="15109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5" name="Objek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5659563"/>
                </p:ext>
              </p:extLst>
            </p:nvPr>
          </p:nvGraphicFramePr>
          <p:xfrm>
            <a:off x="6604768" y="6042552"/>
            <a:ext cx="2071688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9" name="Equation" r:id="rId10" imgW="1726920" imgH="228600" progId="Equation.3">
                    <p:embed/>
                  </p:oleObj>
                </mc:Choice>
                <mc:Fallback>
                  <p:oleObj name="Equation" r:id="rId10" imgW="17269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604768" y="6042552"/>
                          <a:ext cx="2071688" cy="274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6516216" y="5559623"/>
              <a:ext cx="21275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V</a:t>
              </a:r>
              <a:r>
                <a:rPr lang="en-US" sz="1200" dirty="0" smtClean="0">
                  <a:solidFill>
                    <a:srgbClr val="000000"/>
                  </a:solidFill>
                </a:rPr>
                <a:t>oltage: </a:t>
              </a:r>
              <a:r>
                <a:rPr lang="en-US" sz="1200" dirty="0" smtClean="0">
                  <a:solidFill>
                    <a:schemeClr val="tx2"/>
                  </a:solidFill>
                </a:rPr>
                <a:t>20 </a:t>
              </a:r>
              <a:r>
                <a:rPr lang="en-US" sz="1200" dirty="0">
                  <a:solidFill>
                    <a:schemeClr val="tx2"/>
                  </a:solidFill>
                </a:rPr>
                <a:t>MV @</a:t>
              </a:r>
              <a:r>
                <a:rPr lang="en-US" sz="1200" dirty="0" smtClean="0">
                  <a:solidFill>
                    <a:schemeClr val="tx2"/>
                  </a:solidFill>
                </a:rPr>
                <a:t> </a:t>
              </a:r>
              <a:r>
                <a:rPr lang="en-US" sz="1200" dirty="0">
                  <a:solidFill>
                    <a:schemeClr val="tx2"/>
                  </a:solidFill>
                </a:rPr>
                <a:t>1.5 GHz </a:t>
              </a:r>
              <a:endParaRPr lang="en-US" sz="1200" dirty="0" smtClean="0">
                <a:solidFill>
                  <a:schemeClr val="tx2"/>
                </a:solidFill>
              </a:endParaRPr>
            </a:p>
            <a:p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</a:rPr>
                <a:t>       + </a:t>
              </a:r>
              <a:r>
                <a:rPr lang="en-US" sz="1200" dirty="0">
                  <a:solidFill>
                    <a:schemeClr val="tx2"/>
                  </a:solidFill>
                </a:rPr>
                <a:t>17.1 MV </a:t>
              </a:r>
              <a:r>
                <a:rPr lang="en-US" sz="1200" dirty="0" smtClean="0">
                  <a:solidFill>
                    <a:schemeClr val="tx2"/>
                  </a:solidFill>
                </a:rPr>
                <a:t>@ </a:t>
              </a:r>
              <a:r>
                <a:rPr lang="en-US" sz="1200" dirty="0">
                  <a:solidFill>
                    <a:schemeClr val="tx2"/>
                  </a:solidFill>
                </a:rPr>
                <a:t>1.75 GHz</a:t>
              </a:r>
            </a:p>
          </p:txBody>
        </p:sp>
        <p:sp>
          <p:nvSpPr>
            <p:cNvPr id="57" name="Textfeld 31"/>
            <p:cNvSpPr txBox="1"/>
            <p:nvPr/>
          </p:nvSpPr>
          <p:spPr>
            <a:xfrm>
              <a:off x="7157760" y="3132752"/>
              <a:ext cx="11528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Phase II</a:t>
              </a:r>
            </a:p>
          </p:txBody>
        </p:sp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7222120" y="5257552"/>
              <a:ext cx="100811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50" u="none" dirty="0" smtClean="0"/>
                <a:t>Time (ns)</a:t>
              </a:r>
              <a:endParaRPr lang="de-DE" sz="1050" u="none" dirty="0"/>
            </a:p>
          </p:txBody>
        </p:sp>
      </p:grpSp>
      <p:sp>
        <p:nvSpPr>
          <p:cNvPr id="75" name="Textfeld 31"/>
          <p:cNvSpPr txBox="1"/>
          <p:nvPr/>
        </p:nvSpPr>
        <p:spPr>
          <a:xfrm>
            <a:off x="367800" y="709877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BESSY II , SC Upgrade</a:t>
            </a:r>
            <a:endParaRPr lang="en-US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428712" y="1102033"/>
            <a:ext cx="385825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540348" y="692696"/>
            <a:ext cx="460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1" dirty="0" smtClean="0">
                <a:solidFill>
                  <a:schemeClr val="tx1"/>
                </a:solidFill>
              </a:rPr>
              <a:t>G.Wüstefeld et al</a:t>
            </a:r>
            <a:r>
              <a:rPr lang="de-DE" sz="1200" b="0" dirty="0" smtClean="0">
                <a:solidFill>
                  <a:schemeClr val="tx1"/>
                </a:solidFill>
              </a:rPr>
              <a:t>. </a:t>
            </a:r>
            <a:endParaRPr lang="de-DE" sz="1200" b="0" dirty="0">
              <a:solidFill>
                <a:schemeClr val="tx1"/>
              </a:solidFill>
            </a:endParaRPr>
          </a:p>
          <a:p>
            <a:r>
              <a:rPr lang="de-DE" sz="1200" b="0" dirty="0" smtClean="0">
                <a:solidFill>
                  <a:schemeClr val="tx1"/>
                </a:solidFill>
              </a:rPr>
              <a:t>„Simultaneous long and short electron bunches in the BESSY II storage ring“  IPAC2011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51867" y="1537016"/>
            <a:ext cx="5039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1.5GHz and 1.75GHz ---- RF beating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Odd  (</a:t>
            </a:r>
            <a:r>
              <a:rPr lang="de-DE" sz="14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voltage</a:t>
            </a: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cancelation</a:t>
            </a: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de-DE" sz="1400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15 </a:t>
            </a:r>
            <a:r>
              <a:rPr lang="de-DE" sz="1400" b="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ps</a:t>
            </a:r>
            <a:r>
              <a:rPr lang="de-DE" sz="1400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bunches</a:t>
            </a:r>
            <a:r>
              <a:rPr lang="de-DE" sz="1400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Even (</a:t>
            </a:r>
            <a:r>
              <a:rPr lang="de-DE" sz="14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voltage</a:t>
            </a: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addition</a:t>
            </a: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de-DE" sz="14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long.focussing</a:t>
            </a: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de-DE" sz="14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1.7 </a:t>
            </a:r>
            <a:r>
              <a:rPr lang="de-DE" sz="1400" b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ps</a:t>
            </a:r>
            <a:r>
              <a:rPr lang="de-DE" sz="1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de-DE" sz="14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de-DE" sz="14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3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30462"/>
              </p:ext>
            </p:extLst>
          </p:nvPr>
        </p:nvGraphicFramePr>
        <p:xfrm>
          <a:off x="5653346" y="2348880"/>
          <a:ext cx="766954" cy="69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0" name="Equation" r:id="rId12" imgW="990600" imgH="901700" progId="Equation.3">
                  <p:embed/>
                </p:oleObj>
              </mc:Choice>
              <mc:Fallback>
                <p:oleObj name="Equation" r:id="rId12" imgW="9906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53346" y="2348880"/>
                        <a:ext cx="766954" cy="69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" name="Gruppierung 93"/>
          <p:cNvGrpSpPr/>
          <p:nvPr/>
        </p:nvGrpSpPr>
        <p:grpSpPr>
          <a:xfrm>
            <a:off x="6138873" y="2720770"/>
            <a:ext cx="2711900" cy="246221"/>
            <a:chOff x="5676562" y="1347318"/>
            <a:chExt cx="1944217" cy="282563"/>
          </a:xfrm>
        </p:grpSpPr>
        <p:sp>
          <p:nvSpPr>
            <p:cNvPr id="95" name="Textfeld 88"/>
            <p:cNvSpPr txBox="1"/>
            <p:nvPr/>
          </p:nvSpPr>
          <p:spPr>
            <a:xfrm>
              <a:off x="5676562" y="1347318"/>
              <a:ext cx="1944217" cy="28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6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Hardware (RF </a:t>
              </a: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E6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cavities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6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</a:p>
          </p:txBody>
        </p:sp>
        <p:cxnSp>
          <p:nvCxnSpPr>
            <p:cNvPr id="96" name="Gerade Verbindung mit Pfeil 91"/>
            <p:cNvCxnSpPr/>
            <p:nvPr/>
          </p:nvCxnSpPr>
          <p:spPr bwMode="auto">
            <a:xfrm flipH="1">
              <a:off x="5957090" y="1507010"/>
              <a:ext cx="137503" cy="36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7" name="Gruppierung 92"/>
          <p:cNvGrpSpPr/>
          <p:nvPr/>
        </p:nvGrpSpPr>
        <p:grpSpPr>
          <a:xfrm>
            <a:off x="6176567" y="2436857"/>
            <a:ext cx="2160624" cy="246221"/>
            <a:chOff x="6955086" y="1196752"/>
            <a:chExt cx="1968554" cy="282563"/>
          </a:xfrm>
        </p:grpSpPr>
        <p:sp>
          <p:nvSpPr>
            <p:cNvPr id="98" name="Textfeld 87"/>
            <p:cNvSpPr txBox="1"/>
            <p:nvPr/>
          </p:nvSpPr>
          <p:spPr>
            <a:xfrm>
              <a:off x="6955086" y="1196752"/>
              <a:ext cx="1968554" cy="28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6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Machine optics </a:t>
              </a:r>
            </a:p>
          </p:txBody>
        </p:sp>
        <p:cxnSp>
          <p:nvCxnSpPr>
            <p:cNvPr id="99" name="Gerade Verbindung mit Pfeil 5"/>
            <p:cNvCxnSpPr/>
            <p:nvPr/>
          </p:nvCxnSpPr>
          <p:spPr bwMode="auto">
            <a:xfrm flipH="1">
              <a:off x="7257142" y="1344323"/>
              <a:ext cx="195741" cy="731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9" name="TextBox 78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" y="1311485"/>
            <a:ext cx="4416712" cy="165303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25920" y="2803329"/>
            <a:ext cx="230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C</a:t>
            </a:r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ourtesy </a:t>
            </a:r>
            <a:r>
              <a:rPr lang="en-US" sz="1000" dirty="0">
                <a:solidFill>
                  <a:srgbClr val="00589C"/>
                </a:solidFill>
                <a:latin typeface="Arial" charset="0"/>
                <a:cs typeface="Arial" charset="0"/>
              </a:rPr>
              <a:t>of </a:t>
            </a:r>
            <a:r>
              <a:rPr lang="en-US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F. Glöckner</a:t>
            </a:r>
            <a:endParaRPr lang="en-US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5</a:t>
            </a:fld>
            <a:endParaRPr lang="de-DE" altLang="en-US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 smtClean="0"/>
              <a:t>BESSY-</a:t>
            </a:r>
            <a:r>
              <a:rPr lang="de-DE" sz="2000" cap="none" dirty="0" err="1" smtClean="0"/>
              <a:t>VSR‘s</a:t>
            </a:r>
            <a:r>
              <a:rPr lang="de-DE" sz="2000" cap="none" dirty="0" smtClean="0"/>
              <a:t> LLRF </a:t>
            </a:r>
            <a:r>
              <a:rPr lang="de-DE" sz="2000" cap="none" dirty="0" err="1" smtClean="0"/>
              <a:t>challenges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358812" y="1052736"/>
            <a:ext cx="84613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BESSY-VSR: two superposing voltages at 1,5GHz and 1,75 GHz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Beating </a:t>
            </a:r>
            <a:r>
              <a:rPr lang="en-US" sz="1600" dirty="0" smtClean="0">
                <a:solidFill>
                  <a:srgbClr val="FF0000"/>
                </a:solidFill>
              </a:rPr>
              <a:t>of voltage to create RF buckets for long and short bunches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Zero-crossing operation </a:t>
            </a:r>
            <a:r>
              <a:rPr lang="en-US" sz="1600" dirty="0" smtClean="0">
                <a:solidFill>
                  <a:srgbClr val="FF0000"/>
                </a:solidFill>
              </a:rPr>
              <a:t>for </a:t>
            </a:r>
            <a:r>
              <a:rPr lang="en-US" sz="1600" dirty="0" err="1" smtClean="0">
                <a:solidFill>
                  <a:srgbClr val="FF0000"/>
                </a:solidFill>
              </a:rPr>
              <a:t>focussing</a:t>
            </a:r>
            <a:r>
              <a:rPr lang="en-US" sz="1600" dirty="0" smtClean="0">
                <a:solidFill>
                  <a:srgbClr val="FF0000"/>
                </a:solidFill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</a:rPr>
              <a:t>defocussing</a:t>
            </a:r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>
              <a:sym typeface="Wingdings" panose="05000000000000000000" pitchFamily="2" charset="2"/>
            </a:endParaRPr>
          </a:p>
          <a:p>
            <a:pPr algn="ctr"/>
            <a:endParaRPr lang="en-US" sz="1600" dirty="0" smtClean="0">
              <a:sym typeface="Wingdings" panose="05000000000000000000" pitchFamily="2" charset="2"/>
            </a:endParaRPr>
          </a:p>
          <a:p>
            <a:pPr algn="ctr"/>
            <a:endParaRPr lang="en-US" sz="1600" dirty="0" smtClean="0">
              <a:sym typeface="Wingdings" panose="05000000000000000000" pitchFamily="2" charset="2"/>
            </a:endParaRPr>
          </a:p>
          <a:p>
            <a:pPr algn="ctr"/>
            <a:endParaRPr lang="en-US" sz="1600" dirty="0" smtClean="0">
              <a:sym typeface="Wingdings" panose="05000000000000000000" pitchFamily="2" charset="2"/>
            </a:endParaRPr>
          </a:p>
          <a:p>
            <a:pPr algn="ctr"/>
            <a:r>
              <a:rPr lang="en-US" sz="1600" dirty="0" smtClean="0">
                <a:sym typeface="Wingdings" panose="05000000000000000000" pitchFamily="2" charset="2"/>
              </a:rPr>
              <a:t>Long </a:t>
            </a:r>
            <a:r>
              <a:rPr lang="en-US" sz="1600" dirty="0" smtClean="0">
                <a:sym typeface="Wingdings" panose="05000000000000000000" pitchFamily="2" charset="2"/>
              </a:rPr>
              <a:t>bunches lay in opposite slopes cancellation two large voltages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ym typeface="Wingdings" panose="05000000000000000000" pitchFamily="2" charset="2"/>
              </a:rPr>
              <a:t>any deviation from nominal is magnified</a:t>
            </a:r>
          </a:p>
          <a:p>
            <a:pPr algn="just"/>
            <a:endParaRPr lang="en-US" sz="1600" dirty="0" smtClean="0">
              <a:sym typeface="Wingdings" panose="05000000000000000000" pitchFamily="2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2233648"/>
            <a:ext cx="6516216" cy="3283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6</a:t>
            </a:fld>
            <a:endParaRPr lang="de-DE" altLang="en-US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/>
              <a:t>BESSY-</a:t>
            </a:r>
            <a:r>
              <a:rPr lang="de-DE" sz="2000" cap="none" dirty="0" err="1"/>
              <a:t>VSR‘s</a:t>
            </a:r>
            <a:r>
              <a:rPr lang="de-DE" sz="2000" cap="none" dirty="0"/>
              <a:t> LLRF </a:t>
            </a:r>
            <a:r>
              <a:rPr lang="de-DE" sz="2000" cap="none" dirty="0" err="1" smtClean="0"/>
              <a:t>challenges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358812" y="1052736"/>
            <a:ext cx="84613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 uniform bunch </a:t>
            </a:r>
            <a:r>
              <a:rPr lang="en-US" sz="1600" dirty="0"/>
              <a:t>train induces a </a:t>
            </a:r>
            <a:r>
              <a:rPr lang="en-US" sz="1600" b="1" dirty="0"/>
              <a:t>transient beam </a:t>
            </a:r>
            <a:r>
              <a:rPr lang="en-US" sz="1600" b="1" dirty="0" smtClean="0"/>
              <a:t>loading </a:t>
            </a:r>
            <a:r>
              <a:rPr lang="en-US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b="1" dirty="0"/>
              <a:t>Different zero crossing for each bunch</a:t>
            </a:r>
            <a:r>
              <a:rPr lang="en-US" sz="1600" b="1" dirty="0" smtClean="0"/>
              <a:t>! </a:t>
            </a:r>
            <a:r>
              <a:rPr lang="en-US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dirty="0">
                <a:sym typeface="Wingdings" panose="05000000000000000000" pitchFamily="2" charset="2"/>
              </a:rPr>
              <a:t>unwanted shorter bunches + </a:t>
            </a:r>
            <a:r>
              <a:rPr lang="en-US" sz="1600" dirty="0" smtClean="0">
                <a:sym typeface="Wingdings" panose="05000000000000000000" pitchFamily="2" charset="2"/>
              </a:rPr>
              <a:t>lifetime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Robinson </a:t>
            </a:r>
            <a:r>
              <a:rPr lang="en-US" sz="1600" dirty="0" smtClean="0"/>
              <a:t>instabilities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>
                <a:sym typeface="Wingdings" panose="05000000000000000000" pitchFamily="2" charset="2"/>
              </a:rPr>
              <a:t>Not fulfilled by 1,75GHz </a:t>
            </a:r>
            <a:r>
              <a:rPr lang="en-US" sz="1600" dirty="0" smtClean="0">
                <a:sym typeface="Wingdings" panose="05000000000000000000" pitchFamily="2" charset="2"/>
              </a:rPr>
              <a:t>cavities  Stability scales with the LLRF loop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beam-loading allow operation at high </a:t>
            </a:r>
            <a:r>
              <a:rPr lang="en-US" sz="1600" dirty="0" smtClean="0"/>
              <a:t>Q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 (5x10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)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b="1" dirty="0" err="1" smtClean="0">
                <a:sym typeface="Wingdings" pitchFamily="2" charset="2"/>
              </a:rPr>
              <a:t>Microphonics</a:t>
            </a:r>
            <a:r>
              <a:rPr lang="en-US" sz="1600" b="1" dirty="0" smtClean="0">
                <a:sym typeface="Wingdings" panose="05000000000000000000" pitchFamily="2" charset="2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97" y="1683146"/>
            <a:ext cx="6699329" cy="26182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319052" y="1907728"/>
            <a:ext cx="85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Phase(deg.)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45700" y="3157152"/>
            <a:ext cx="94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(mA)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52" y="2933109"/>
            <a:ext cx="2676550" cy="62357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419872" y="2516288"/>
            <a:ext cx="355562" cy="702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Textfeld 21"/>
          <p:cNvSpPr txBox="1"/>
          <p:nvPr/>
        </p:nvSpPr>
        <p:spPr>
          <a:xfrm>
            <a:off x="1070889" y="5875905"/>
            <a:ext cx="7037183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ymbol" pitchFamily="18" charset="2"/>
              </a:rPr>
              <a:t>D</a:t>
            </a:r>
            <a:r>
              <a:rPr lang="de-DE" dirty="0" smtClean="0"/>
              <a:t>l = 1 </a:t>
            </a:r>
            <a:r>
              <a:rPr lang="de-DE" dirty="0" err="1" smtClean="0"/>
              <a:t>nm</a:t>
            </a:r>
            <a:r>
              <a:rPr lang="de-DE" dirty="0" smtClean="0"/>
              <a:t> </a:t>
            </a:r>
            <a:r>
              <a:rPr lang="de-DE" sz="1600" dirty="0" smtClean="0">
                <a:sym typeface="Wingdings" pitchFamily="2" charset="2"/>
              </a:rPr>
              <a:t>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D</a:t>
            </a:r>
            <a:r>
              <a:rPr lang="de-DE" dirty="0" err="1" smtClean="0"/>
              <a:t>f</a:t>
            </a:r>
            <a:r>
              <a:rPr lang="de-DE" dirty="0" smtClean="0"/>
              <a:t> = 0.6 Hz </a:t>
            </a:r>
            <a:r>
              <a:rPr lang="de-DE" sz="1600" dirty="0" smtClean="0">
                <a:sym typeface="Wingdings" pitchFamily="2" charset="2"/>
              </a:rPr>
              <a:t> </a:t>
            </a:r>
            <a:r>
              <a:rPr lang="de-DE" dirty="0" smtClean="0">
                <a:latin typeface="Symbol" pitchFamily="18" charset="2"/>
              </a:rPr>
              <a:t>DF </a:t>
            </a:r>
            <a:r>
              <a:rPr lang="de-DE" dirty="0" smtClean="0"/>
              <a:t>= 1,14°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B</a:t>
            </a:r>
            <a:r>
              <a:rPr lang="de-DE" dirty="0" smtClean="0"/>
              <a:t>ESSY-VSR </a:t>
            </a:r>
            <a:r>
              <a:rPr lang="de-DE" dirty="0" err="1" smtClean="0"/>
              <a:t>Cavities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0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7</a:t>
            </a:fld>
            <a:endParaRPr lang="de-DE" altLang="en-US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 smtClean="0"/>
              <a:t>BESSY-</a:t>
            </a:r>
            <a:r>
              <a:rPr lang="de-DE" sz="2000" cap="none" dirty="0" err="1" smtClean="0"/>
              <a:t>VSR‘s</a:t>
            </a:r>
            <a:r>
              <a:rPr lang="de-DE" sz="2000" cap="none" dirty="0" smtClean="0"/>
              <a:t> LLRF </a:t>
            </a:r>
            <a:r>
              <a:rPr lang="de-DE" sz="2000" cap="none" dirty="0" err="1" smtClean="0"/>
              <a:t>challenges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01" y="819672"/>
            <a:ext cx="3052974" cy="277975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33212"/>
              </p:ext>
            </p:extLst>
          </p:nvPr>
        </p:nvGraphicFramePr>
        <p:xfrm>
          <a:off x="441850" y="1072874"/>
          <a:ext cx="4248472" cy="2007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869025"/>
                <a:gridCol w="931175"/>
              </a:tblGrid>
              <a:tr h="40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 per cavity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GHz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 GHz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</a:tr>
              <a:tr h="309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u="none" strike="noStrike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(MV/m)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</a:tr>
              <a:tr h="322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6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6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6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</a:tr>
              <a:tr h="309902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</a:t>
                      </a:r>
                      <a:r>
                        <a:rPr lang="en-US" sz="1600" u="none" strike="noStrike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en-US" sz="16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(degrees)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</a:tr>
              <a:tr h="40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Δf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beam loading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(kHz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</a:tr>
              <a:tr h="258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 (kW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3" marR="3593" marT="3593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6510" y="5511319"/>
            <a:ext cx="32712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15 kW SSA </a:t>
            </a:r>
            <a:r>
              <a:rPr lang="de-DE" sz="1600" b="1" dirty="0" smtClean="0">
                <a:sym typeface="Wingdings" panose="05000000000000000000" pitchFamily="2" charset="2"/>
              </a:rPr>
              <a:t></a:t>
            </a:r>
            <a:r>
              <a:rPr lang="de-DE" sz="1600" b="1" dirty="0" smtClean="0"/>
              <a:t> RF </a:t>
            </a:r>
            <a:r>
              <a:rPr lang="de-DE" sz="1600" b="1" dirty="0" err="1" smtClean="0"/>
              <a:t>overhead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: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de-DE" sz="1600" dirty="0" smtClean="0"/>
              <a:t>60 Hz </a:t>
            </a:r>
            <a:r>
              <a:rPr lang="de-DE" sz="1600" dirty="0" err="1" smtClean="0"/>
              <a:t>peak</a:t>
            </a:r>
            <a:r>
              <a:rPr lang="de-DE" sz="1600" dirty="0" smtClean="0"/>
              <a:t> </a:t>
            </a:r>
            <a:r>
              <a:rPr lang="de-DE" sz="1600" dirty="0" err="1" smtClean="0"/>
              <a:t>detuning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endParaRPr lang="de-DE" sz="1600" dirty="0" smtClean="0"/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de-DE" sz="1600" dirty="0" err="1" smtClean="0"/>
              <a:t>Current</a:t>
            </a:r>
            <a:r>
              <a:rPr lang="de-DE" sz="1600" dirty="0" smtClean="0"/>
              <a:t> jump </a:t>
            </a:r>
            <a:r>
              <a:rPr lang="de-DE" sz="1600" dirty="0" err="1" smtClean="0"/>
              <a:t>of</a:t>
            </a:r>
            <a:r>
              <a:rPr lang="de-DE" sz="1600" dirty="0" smtClean="0"/>
              <a:t> 1.5 mA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01377" y="3717032"/>
            <a:ext cx="8021198" cy="1833701"/>
            <a:chOff x="1043608" y="3213100"/>
            <a:chExt cx="8021198" cy="1833701"/>
          </a:xfrm>
        </p:grpSpPr>
        <p:grpSp>
          <p:nvGrpSpPr>
            <p:cNvPr id="9" name="Group 8"/>
            <p:cNvGrpSpPr/>
            <p:nvPr/>
          </p:nvGrpSpPr>
          <p:grpSpPr>
            <a:xfrm>
              <a:off x="1043608" y="3213100"/>
              <a:ext cx="6912768" cy="1389761"/>
              <a:chOff x="395536" y="3578529"/>
              <a:chExt cx="6912768" cy="13897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95536" y="3578529"/>
                    <a:ext cx="6912768" cy="110164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𝑐𝑎𝑣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>
                                            <m:f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den>
                                          </m:f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𝑐𝑎𝑣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𝑎𝑐𝑐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1/2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>
                                            <m:f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den>
                                          </m:f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𝑐𝑎𝑣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de-DE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𝑎𝑐𝑐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36" y="3578529"/>
                    <a:ext cx="6912768" cy="11016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" name="Group 16"/>
              <p:cNvGrpSpPr/>
              <p:nvPr/>
            </p:nvGrpSpPr>
            <p:grpSpPr>
              <a:xfrm>
                <a:off x="1907704" y="4660513"/>
                <a:ext cx="4680520" cy="307777"/>
                <a:chOff x="1907704" y="4660513"/>
                <a:chExt cx="4680520" cy="307777"/>
              </a:xfrm>
            </p:grpSpPr>
            <p:cxnSp>
              <p:nvCxnSpPr>
                <p:cNvPr id="18" name="Straight Arrow Connector 17"/>
                <p:cNvCxnSpPr>
                  <a:endCxn id="16" idx="2"/>
                </p:cNvCxnSpPr>
                <p:nvPr/>
              </p:nvCxnSpPr>
              <p:spPr>
                <a:xfrm>
                  <a:off x="1907704" y="4680177"/>
                  <a:ext cx="1944216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4644008" y="4689901"/>
                  <a:ext cx="1944216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2411760" y="4660513"/>
                  <a:ext cx="1080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err="1" smtClean="0"/>
                    <a:t>resistive</a:t>
                  </a:r>
                  <a:endParaRPr lang="en-US" sz="14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217833" y="4660513"/>
                  <a:ext cx="1080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err="1" smtClean="0"/>
                    <a:t>reactive</a:t>
                  </a:r>
                  <a:endParaRPr lang="en-US" sz="14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095741" y="4592381"/>
                  <a:ext cx="1969065" cy="4544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 smtClean="0"/>
                    <a:t>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𝑐𝑎𝑣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741" y="4592381"/>
                  <a:ext cx="1969065" cy="4544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025" t="-4054" r="-1238" b="-14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6946025" y="4337744"/>
              <a:ext cx="499578" cy="2413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 flipV="1">
            <a:off x="2531967" y="3623260"/>
            <a:ext cx="913953" cy="11833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427984" y="4005064"/>
            <a:ext cx="504056" cy="3600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13" idx="3"/>
          </p:cNvCxnSpPr>
          <p:nvPr/>
        </p:nvCxnSpPr>
        <p:spPr>
          <a:xfrm flipH="1">
            <a:off x="3397721" y="4432316"/>
            <a:ext cx="1241817" cy="149450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493377" y="3897984"/>
            <a:ext cx="504056" cy="3600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433368" y="4252381"/>
            <a:ext cx="2181340" cy="191292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4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8</a:t>
            </a:fld>
            <a:endParaRPr lang="de-DE" altLang="en-US" dirty="0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/>
              <a:t>BESSY-</a:t>
            </a:r>
            <a:r>
              <a:rPr lang="de-DE" sz="2000" cap="none" dirty="0" err="1"/>
              <a:t>VSR‘s</a:t>
            </a:r>
            <a:r>
              <a:rPr lang="de-DE" sz="2000" cap="none" dirty="0"/>
              <a:t> LLRF </a:t>
            </a:r>
            <a:r>
              <a:rPr lang="de-DE" sz="2000" cap="none" dirty="0" err="1" smtClean="0"/>
              <a:t>challenges</a:t>
            </a:r>
            <a:endParaRPr lang="en-US" cap="none" dirty="0"/>
          </a:p>
        </p:txBody>
      </p:sp>
      <p:pic>
        <p:nvPicPr>
          <p:cNvPr id="7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41" y="836712"/>
            <a:ext cx="2160240" cy="2120631"/>
          </a:xfrm>
          <a:prstGeom prst="rect">
            <a:avLst/>
          </a:prstGeom>
        </p:spPr>
      </p:pic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6697064" y="2924944"/>
            <a:ext cx="2699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dirty="0" smtClean="0"/>
              <a:t>Blade </a:t>
            </a:r>
            <a:r>
              <a:rPr lang="de-DE" sz="1400" dirty="0" err="1" smtClean="0"/>
              <a:t>tuner</a:t>
            </a:r>
            <a:r>
              <a:rPr lang="de-DE" sz="1400" dirty="0" smtClean="0"/>
              <a:t>: </a:t>
            </a:r>
            <a:r>
              <a:rPr lang="de-DE" sz="1400" dirty="0" err="1" smtClean="0"/>
              <a:t>motor</a:t>
            </a:r>
            <a:r>
              <a:rPr lang="de-DE" sz="1400" dirty="0" smtClean="0"/>
              <a:t> + </a:t>
            </a:r>
            <a:r>
              <a:rPr lang="de-DE" sz="1400" dirty="0" err="1" smtClean="0"/>
              <a:t>piezos</a:t>
            </a:r>
            <a:endParaRPr lang="de-DE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115526" y="1673513"/>
            <a:ext cx="8488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Several</a:t>
            </a:r>
            <a:r>
              <a:rPr lang="de-DE" sz="1600" dirty="0" smtClean="0"/>
              <a:t> </a:t>
            </a:r>
            <a:r>
              <a:rPr lang="de-DE" sz="1600" dirty="0" err="1" smtClean="0"/>
              <a:t>detuning</a:t>
            </a:r>
            <a:r>
              <a:rPr lang="de-DE" sz="1600" dirty="0" smtClean="0"/>
              <a:t> </a:t>
            </a:r>
            <a:r>
              <a:rPr lang="de-DE" sz="1600" dirty="0" err="1" smtClean="0"/>
              <a:t>control</a:t>
            </a:r>
            <a:r>
              <a:rPr lang="de-DE" sz="1600" dirty="0" smtClean="0"/>
              <a:t> </a:t>
            </a:r>
            <a:r>
              <a:rPr lang="de-DE" sz="1600" dirty="0" err="1" smtClean="0"/>
              <a:t>strategies</a:t>
            </a:r>
            <a:r>
              <a:rPr lang="de-DE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Classical</a:t>
            </a:r>
            <a:r>
              <a:rPr lang="de-DE" sz="1600" dirty="0" smtClean="0"/>
              <a:t> PID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FIR </a:t>
            </a:r>
            <a:r>
              <a:rPr lang="de-DE" sz="1600" dirty="0" err="1" smtClean="0"/>
              <a:t>filter</a:t>
            </a:r>
            <a:r>
              <a:rPr lang="de-DE" sz="1600" dirty="0" smtClean="0"/>
              <a:t> + LMS </a:t>
            </a:r>
            <a:r>
              <a:rPr lang="de-DE" sz="1600" dirty="0" err="1" smtClean="0"/>
              <a:t>learning</a:t>
            </a:r>
            <a:r>
              <a:rPr lang="de-DE" sz="1600" dirty="0" smtClean="0"/>
              <a:t> </a:t>
            </a:r>
            <a:r>
              <a:rPr lang="de-DE" sz="1600" dirty="0" err="1" smtClean="0"/>
              <a:t>algorithm</a:t>
            </a:r>
            <a:r>
              <a:rPr lang="de-DE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Kalman </a:t>
            </a:r>
            <a:r>
              <a:rPr lang="de-DE" sz="1600" b="1" dirty="0" err="1" smtClean="0"/>
              <a:t>filtering</a:t>
            </a:r>
            <a:r>
              <a:rPr lang="de-DE" sz="1600" b="1" dirty="0" smtClean="0"/>
              <a:t> + adaptive </a:t>
            </a:r>
            <a:r>
              <a:rPr lang="de-DE" sz="1600" b="1" dirty="0" err="1" smtClean="0"/>
              <a:t>control</a:t>
            </a:r>
            <a:endParaRPr lang="de-DE" sz="1600" b="1" dirty="0" smtClean="0"/>
          </a:p>
        </p:txBody>
      </p:sp>
      <p:sp>
        <p:nvSpPr>
          <p:cNvPr id="80" name="Textfeld 2"/>
          <p:cNvSpPr txBox="1"/>
          <p:nvPr/>
        </p:nvSpPr>
        <p:spPr>
          <a:xfrm>
            <a:off x="4099507" y="2177569"/>
            <a:ext cx="22317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A. Neumann, PRST 2010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extfeld 2"/>
          <p:cNvSpPr txBox="1"/>
          <p:nvPr/>
        </p:nvSpPr>
        <p:spPr>
          <a:xfrm>
            <a:off x="4145428" y="2442216"/>
            <a:ext cx="2802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A. Ushakov, yesterday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07504" y="4221088"/>
            <a:ext cx="4067944" cy="1789381"/>
            <a:chOff x="538649" y="4289376"/>
            <a:chExt cx="4097456" cy="2560910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49" y="4289376"/>
              <a:ext cx="4097456" cy="2560910"/>
            </a:xfrm>
            <a:prstGeom prst="rect">
              <a:avLst/>
            </a:prstGeom>
          </p:spPr>
        </p:pic>
        <p:sp>
          <p:nvSpPr>
            <p:cNvPr id="85" name="Oval 84"/>
            <p:cNvSpPr/>
            <p:nvPr/>
          </p:nvSpPr>
          <p:spPr>
            <a:xfrm>
              <a:off x="955670" y="5113414"/>
              <a:ext cx="321978" cy="153889"/>
            </a:xfrm>
            <a:prstGeom prst="ellipse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63688" y="4789336"/>
              <a:ext cx="893747" cy="290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1st </a:t>
              </a:r>
              <a:r>
                <a:rPr lang="de-DE" sz="1000" dirty="0" err="1" smtClean="0"/>
                <a:t>modes</a:t>
              </a:r>
              <a:endParaRPr lang="en-US" sz="1000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955670" y="5834554"/>
              <a:ext cx="794261" cy="69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001710" y="5916513"/>
              <a:ext cx="855724" cy="3387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Phase lag</a:t>
              </a:r>
              <a:endParaRPr lang="en-US" sz="1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3363558" y="6010469"/>
                <a:ext cx="6073129" cy="673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Q</m:t>
                                    </m:r>
                                  </m:den>
                                </m:f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Sup>
                                  <m:sSubSupPr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  <m:sup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58" y="6010469"/>
                <a:ext cx="6073129" cy="6734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/>
          <p:nvPr/>
        </p:nvCxnSpPr>
        <p:spPr>
          <a:xfrm>
            <a:off x="4306233" y="5205973"/>
            <a:ext cx="1799708" cy="6712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175448" y="4378549"/>
            <a:ext cx="5437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dirty="0" err="1" smtClean="0"/>
              <a:t>Measured</a:t>
            </a:r>
            <a:r>
              <a:rPr lang="de-DE" sz="1400" dirty="0" smtClean="0"/>
              <a:t> </a:t>
            </a:r>
            <a:r>
              <a:rPr lang="de-DE" sz="1400" dirty="0" err="1" smtClean="0"/>
              <a:t>mechanical</a:t>
            </a:r>
            <a:r>
              <a:rPr lang="de-DE" sz="1400" dirty="0" smtClean="0"/>
              <a:t> </a:t>
            </a:r>
            <a:r>
              <a:rPr lang="de-DE" sz="1400" dirty="0" err="1" smtClean="0"/>
              <a:t>response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6049672" y="5541622"/>
            <a:ext cx="5437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dirty="0" err="1" smtClean="0"/>
              <a:t>Discretized</a:t>
            </a:r>
            <a:r>
              <a:rPr lang="de-DE" sz="1400" dirty="0" smtClean="0"/>
              <a:t> </a:t>
            </a:r>
            <a:r>
              <a:rPr lang="de-DE" sz="1400" dirty="0" err="1" smtClean="0"/>
              <a:t>state-space</a:t>
            </a:r>
            <a:r>
              <a:rPr lang="de-DE" sz="1400" dirty="0" smtClean="0"/>
              <a:t> </a:t>
            </a:r>
            <a:r>
              <a:rPr lang="de-DE" sz="1400" dirty="0" err="1" smtClean="0"/>
              <a:t>model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323528" y="3236203"/>
            <a:ext cx="82612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FF0000"/>
                </a:solidFill>
              </a:rPr>
              <a:t>“Iterative</a:t>
            </a:r>
            <a:r>
              <a:rPr lang="en-US" sz="1400" i="1" dirty="0" smtClean="0"/>
              <a:t> process </a:t>
            </a:r>
            <a:r>
              <a:rPr lang="en-US" sz="1400" i="1" dirty="0"/>
              <a:t>that uses a set of equations and consecutive data inputs to </a:t>
            </a:r>
            <a:r>
              <a:rPr lang="en-US" sz="1400" i="1" dirty="0" smtClean="0">
                <a:solidFill>
                  <a:srgbClr val="FF0000"/>
                </a:solidFill>
              </a:rPr>
              <a:t>estimate </a:t>
            </a:r>
            <a:r>
              <a:rPr lang="en-US" sz="1400" i="1" dirty="0">
                <a:solidFill>
                  <a:srgbClr val="FF0000"/>
                </a:solidFill>
              </a:rPr>
              <a:t>the true value</a:t>
            </a:r>
            <a:r>
              <a:rPr lang="en-US" sz="1400" i="1" dirty="0"/>
              <a:t> </a:t>
            </a:r>
            <a:r>
              <a:rPr lang="en-US" sz="1400" i="1" dirty="0" smtClean="0"/>
              <a:t>of </a:t>
            </a:r>
            <a:r>
              <a:rPr lang="en-US" sz="1400" i="1" dirty="0"/>
              <a:t>the object being measured, when the measured values contain unpredicted or random error, </a:t>
            </a:r>
            <a:r>
              <a:rPr lang="en-US" sz="1400" i="1" dirty="0" smtClean="0"/>
              <a:t>uncertainty, noise </a:t>
            </a:r>
            <a:r>
              <a:rPr lang="en-US" sz="1400" i="1" dirty="0"/>
              <a:t>or </a:t>
            </a:r>
            <a:r>
              <a:rPr lang="en-US" sz="1400" i="1" dirty="0" smtClean="0"/>
              <a:t>variation or when the physical description is not complete”</a:t>
            </a:r>
          </a:p>
          <a:p>
            <a:pPr algn="just"/>
            <a:endParaRPr lang="en-US" sz="16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029EE3-83F6-430A-AEC1-96CB947FE81A}" type="slidenum">
              <a:rPr lang="de-DE" altLang="en-US" smtClean="0"/>
              <a:pPr/>
              <a:t>9</a:t>
            </a:fld>
            <a:endParaRPr lang="de-DE" altLang="en-US" dirty="0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914432" y="116632"/>
            <a:ext cx="5800708" cy="439718"/>
          </a:xfrm>
        </p:spPr>
        <p:txBody>
          <a:bodyPr/>
          <a:lstStyle/>
          <a:p>
            <a:r>
              <a:rPr lang="de-DE" sz="2000" cap="none" dirty="0"/>
              <a:t>mTCA.4 </a:t>
            </a:r>
            <a:r>
              <a:rPr lang="de-DE" sz="2000" cap="none" dirty="0" err="1"/>
              <a:t>single</a:t>
            </a:r>
            <a:r>
              <a:rPr lang="de-DE" sz="2000" cap="none" dirty="0"/>
              <a:t> </a:t>
            </a:r>
            <a:r>
              <a:rPr lang="de-DE" sz="2000" cap="none" dirty="0" err="1"/>
              <a:t>cavity</a:t>
            </a:r>
            <a:r>
              <a:rPr lang="de-DE" sz="2000" cap="none" dirty="0"/>
              <a:t> </a:t>
            </a:r>
            <a:r>
              <a:rPr lang="de-DE" sz="2000" cap="none" dirty="0" err="1"/>
              <a:t>control</a:t>
            </a:r>
            <a:endParaRPr lang="de-DE" sz="2000" cap="none" dirty="0"/>
          </a:p>
        </p:txBody>
      </p:sp>
      <p:sp>
        <p:nvSpPr>
          <p:cNvPr id="14" name="Textfeld 5"/>
          <p:cNvSpPr txBox="1"/>
          <p:nvPr/>
        </p:nvSpPr>
        <p:spPr>
          <a:xfrm>
            <a:off x="251520" y="854317"/>
            <a:ext cx="856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 RF amplifier per cavity </a:t>
            </a:r>
            <a:r>
              <a:rPr lang="en-US" sz="1600" dirty="0" smtClean="0">
                <a:sym typeface="Wingdings" panose="05000000000000000000" pitchFamily="2" charset="2"/>
              </a:rPr>
              <a:t> no Vector Sum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Used in EXFEL’s gun and ELBE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Around 600ns of latency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2123729" y="5646016"/>
            <a:ext cx="145042" cy="879328"/>
          </a:xfrm>
          <a:prstGeom prst="rightBrac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90877" y="1706370"/>
            <a:ext cx="7689915" cy="4563676"/>
            <a:chOff x="922539" y="1833282"/>
            <a:chExt cx="7689915" cy="4563676"/>
          </a:xfrm>
        </p:grpSpPr>
        <p:grpSp>
          <p:nvGrpSpPr>
            <p:cNvPr id="23" name="Group 22"/>
            <p:cNvGrpSpPr/>
            <p:nvPr/>
          </p:nvGrpSpPr>
          <p:grpSpPr>
            <a:xfrm>
              <a:off x="922539" y="1833282"/>
              <a:ext cx="7689915" cy="4563676"/>
              <a:chOff x="922539" y="1833282"/>
              <a:chExt cx="7689915" cy="456367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4155928" y="5995916"/>
                <a:ext cx="2850614" cy="76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10833" y="5787508"/>
                <a:ext cx="28083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904" y="1833282"/>
                <a:ext cx="3586550" cy="1911321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539" y="4616100"/>
                <a:ext cx="2397309" cy="178085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812" y="3045416"/>
                <a:ext cx="3662092" cy="1951579"/>
              </a:xfrm>
              <a:prstGeom prst="rect">
                <a:avLst/>
              </a:prstGeom>
            </p:spPr>
          </p:pic>
          <p:cxnSp>
            <p:nvCxnSpPr>
              <p:cNvPr id="39" name="Straight Arrow Connector 38"/>
              <p:cNvCxnSpPr/>
              <p:nvPr/>
            </p:nvCxnSpPr>
            <p:spPr>
              <a:xfrm flipH="1">
                <a:off x="2786736" y="5995916"/>
                <a:ext cx="1369192" cy="76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4155928" y="4571484"/>
                <a:ext cx="460" cy="14244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6996737" y="3363496"/>
                <a:ext cx="9805" cy="2632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7119145" y="3267228"/>
                <a:ext cx="0" cy="25202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4310833" y="4491364"/>
                <a:ext cx="0" cy="12961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140089" y="5498739"/>
              <a:ext cx="170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Low </a:t>
              </a:r>
              <a:r>
                <a:rPr lang="de-DE" sz="1400" dirty="0" err="1" smtClean="0"/>
                <a:t>Latency</a:t>
              </a:r>
              <a:r>
                <a:rPr lang="de-DE" sz="1400" dirty="0" smtClean="0"/>
                <a:t> Link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66672" y="5993926"/>
              <a:ext cx="170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PCIe</a:t>
              </a:r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-8628" y="6642498"/>
            <a:ext cx="32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589C"/>
                </a:solidFill>
                <a:latin typeface="Arial" charset="0"/>
                <a:cs typeface="Arial" charset="0"/>
              </a:rPr>
              <a:t>P. Echevarria, </a:t>
            </a:r>
            <a:r>
              <a:rPr lang="de-DE" sz="10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Microphonics</a:t>
            </a:r>
            <a:r>
              <a:rPr lang="de-DE" sz="10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Workshop 2018, Brooklyn.</a:t>
            </a:r>
            <a:endParaRPr lang="de-DE" sz="1000" dirty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On-screen Show (4:3)</PresentationFormat>
  <Paragraphs>204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Symbol</vt:lpstr>
      <vt:lpstr>Wingdings</vt:lpstr>
      <vt:lpstr>Larissa-Design</vt:lpstr>
      <vt:lpstr>Formel</vt:lpstr>
      <vt:lpstr>Equation</vt:lpstr>
      <vt:lpstr>Microphonics Considerations for BESSY-VSR </vt:lpstr>
      <vt:lpstr>Outline</vt:lpstr>
      <vt:lpstr>BESSY-II</vt:lpstr>
      <vt:lpstr>The concept of BESSY-VSR</vt:lpstr>
      <vt:lpstr>BESSY-VSR‘s LLRF challenges</vt:lpstr>
      <vt:lpstr>BESSY-VSR‘s LLRF challenges</vt:lpstr>
      <vt:lpstr>BESSY-VSR‘s LLRF challenges</vt:lpstr>
      <vt:lpstr>BESSY-VSR‘s LLRF challenges</vt:lpstr>
      <vt:lpstr>mTCA.4 single cavity control</vt:lpstr>
      <vt:lpstr>BESSY-VSR cavities and cryomodule</vt:lpstr>
      <vt:lpstr>BESSY-VSR cavities and cryomodule</vt:lpstr>
      <vt:lpstr>BESSY-VSR mechanical vibrations</vt:lpstr>
      <vt:lpstr>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Echevarria Fernandez, Pablo</cp:lastModifiedBy>
  <cp:revision>153</cp:revision>
  <cp:lastPrinted>2018-10-22T12:34:07Z</cp:lastPrinted>
  <dcterms:created xsi:type="dcterms:W3CDTF">2009-04-16T12:28:49Z</dcterms:created>
  <dcterms:modified xsi:type="dcterms:W3CDTF">2018-10-23T13:05:22Z</dcterms:modified>
</cp:coreProperties>
</file>