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wdp" ContentType="image/vnd.ms-photo"/>
  <Default Extension="wav" ContentType="audio/x-wav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3" r:id="rId4"/>
    <p:sldId id="261" r:id="rId5"/>
    <p:sldId id="264" r:id="rId6"/>
    <p:sldId id="272" r:id="rId7"/>
    <p:sldId id="270" r:id="rId8"/>
    <p:sldId id="268" r:id="rId9"/>
    <p:sldId id="273" r:id="rId10"/>
    <p:sldId id="269" r:id="rId11"/>
    <p:sldId id="271" r:id="rId12"/>
    <p:sldId id="274" r:id="rId13"/>
    <p:sldId id="275" r:id="rId14"/>
    <p:sldId id="276" r:id="rId15"/>
    <p:sldId id="277" r:id="rId16"/>
    <p:sldId id="280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3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C995C-436A-0644-B8F8-53AEA3CC4C81}" type="datetimeFigureOut">
              <a:rPr kumimoji="1" lang="ja-JP" altLang="en-US" smtClean="0"/>
              <a:t>2018/10/25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BA139-BAF4-404A-A1C2-A1B423C72E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4850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9390-CCDB-4E57-AF12-C7F2788ACD4C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C6A74-FBA4-4C9F-8DEE-0CAD9CB3FD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450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9390-CCDB-4E57-AF12-C7F2788ACD4C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C6A74-FBA4-4C9F-8DEE-0CAD9CB3FD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60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9390-CCDB-4E57-AF12-C7F2788ACD4C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C6A74-FBA4-4C9F-8DEE-0CAD9CB3FD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95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9390-CCDB-4E57-AF12-C7F2788ACD4C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C6A74-FBA4-4C9F-8DEE-0CAD9CB3FD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77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9390-CCDB-4E57-AF12-C7F2788ACD4C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C6A74-FBA4-4C9F-8DEE-0CAD9CB3FD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727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9390-CCDB-4E57-AF12-C7F2788ACD4C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C6A74-FBA4-4C9F-8DEE-0CAD9CB3FD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312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9390-CCDB-4E57-AF12-C7F2788ACD4C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C6A74-FBA4-4C9F-8DEE-0CAD9CB3FD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879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9390-CCDB-4E57-AF12-C7F2788ACD4C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C6A74-FBA4-4C9F-8DEE-0CAD9CB3FD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563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9390-CCDB-4E57-AF12-C7F2788ACD4C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C6A74-FBA4-4C9F-8DEE-0CAD9CB3FD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96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9390-CCDB-4E57-AF12-C7F2788ACD4C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C6A74-FBA4-4C9F-8DEE-0CAD9CB3FD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90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9390-CCDB-4E57-AF12-C7F2788ACD4C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C6A74-FBA4-4C9F-8DEE-0CAD9CB3FD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221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09390-CCDB-4E57-AF12-C7F2788ACD4C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C6A74-FBA4-4C9F-8DEE-0CAD9CB3FD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50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emf"/><Relationship Id="rId5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jpg"/><Relationship Id="rId5" Type="http://schemas.openxmlformats.org/officeDocument/2006/relationships/image" Target="../media/image23.png"/><Relationship Id="rId6" Type="http://schemas.microsoft.com/office/2007/relationships/hdphoto" Target="../media/hdphoto1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jpg"/><Relationship Id="rId5" Type="http://schemas.openxmlformats.org/officeDocument/2006/relationships/image" Target="../media/image23.png"/><Relationship Id="rId6" Type="http://schemas.microsoft.com/office/2007/relationships/hdphoto" Target="../media/hdphoto1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jp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Microphonics</a:t>
            </a:r>
            <a:r>
              <a:rPr lang="en-GB" dirty="0"/>
              <a:t> experience in HIE-ISOLDE at CERN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ja-JP" u="sng" dirty="0" smtClean="0"/>
              <a:t>A. Miyazaki</a:t>
            </a:r>
            <a:r>
              <a:rPr lang="en-US" altLang="ja-JP" baseline="30000" dirty="0" smtClean="0"/>
              <a:t>1,2</a:t>
            </a:r>
            <a:r>
              <a:rPr lang="en-US" altLang="ja-JP" dirty="0" smtClean="0"/>
              <a:t> D. Valuch</a:t>
            </a:r>
            <a:r>
              <a:rPr lang="en-US" altLang="ja-JP" baseline="30000" dirty="0" smtClean="0"/>
              <a:t>1</a:t>
            </a:r>
            <a:r>
              <a:rPr lang="en-US" altLang="ja-JP" dirty="0" smtClean="0"/>
              <a:t>, and W. </a:t>
            </a:r>
            <a:r>
              <a:rPr lang="en-US" altLang="ja-JP" dirty="0" err="1" smtClean="0"/>
              <a:t>Venturini</a:t>
            </a:r>
            <a:r>
              <a:rPr lang="en-US" altLang="ja-JP" dirty="0" smtClean="0"/>
              <a:t> Delsolaro</a:t>
            </a:r>
            <a:r>
              <a:rPr lang="en-US" altLang="ja-JP" baseline="30000" dirty="0" smtClean="0"/>
              <a:t>1</a:t>
            </a:r>
          </a:p>
          <a:p>
            <a:r>
              <a:rPr lang="en-US" altLang="ja-JP" baseline="30000" dirty="0" smtClean="0"/>
              <a:t>1</a:t>
            </a:r>
            <a:r>
              <a:rPr lang="en-US" altLang="ja-JP" dirty="0" smtClean="0"/>
              <a:t> </a:t>
            </a:r>
            <a:r>
              <a:rPr lang="fr-FR" altLang="ja-JP" i="1" dirty="0" smtClean="0"/>
              <a:t>Organisation européenne pour la recherche nucléaire </a:t>
            </a:r>
            <a:r>
              <a:rPr lang="fr-FR" altLang="ja-JP" dirty="0" smtClean="0"/>
              <a:t>(C</a:t>
            </a:r>
            <a:r>
              <a:rPr lang="en-US" altLang="ja-JP" dirty="0" smtClean="0"/>
              <a:t>ERN), Switzerland</a:t>
            </a:r>
          </a:p>
          <a:p>
            <a:r>
              <a:rPr lang="en-US" altLang="ja-JP" baseline="30000" dirty="0" smtClean="0"/>
              <a:t>2</a:t>
            </a:r>
            <a:r>
              <a:rPr lang="en-US" altLang="ja-JP" dirty="0" smtClean="0"/>
              <a:t> </a:t>
            </a:r>
            <a:r>
              <a:rPr lang="en-GB" altLang="ja-JP" i="1" dirty="0" smtClean="0"/>
              <a:t>School of Physics and Astronomy, the University of Manchester, UK</a:t>
            </a:r>
          </a:p>
          <a:p>
            <a:r>
              <a:rPr lang="en-US" altLang="ja-JP" sz="1600" dirty="0" smtClean="0"/>
              <a:t>Email: Akira.Miyazaki@cern.ch</a:t>
            </a:r>
            <a:endParaRPr lang="en-GB" altLang="ja-JP" sz="1600" dirty="0" smtClean="0"/>
          </a:p>
          <a:p>
            <a:r>
              <a:rPr lang="en-US" altLang="ja-JP" dirty="0" smtClean="0"/>
              <a:t>LLRF2018 topical  Workshop on </a:t>
            </a:r>
            <a:r>
              <a:rPr lang="en-US" altLang="ja-JP" dirty="0" err="1"/>
              <a:t>M</a:t>
            </a:r>
            <a:r>
              <a:rPr lang="en-US" altLang="ja-JP" dirty="0" err="1" smtClean="0"/>
              <a:t>icrophonics</a:t>
            </a:r>
            <a:r>
              <a:rPr lang="en-US" altLang="ja-JP" dirty="0" smtClean="0"/>
              <a:t> @ NY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5046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298" y="94781"/>
            <a:ext cx="10515600" cy="863897"/>
          </a:xfrm>
        </p:spPr>
        <p:txBody>
          <a:bodyPr/>
          <a:lstStyle/>
          <a:p>
            <a:r>
              <a:rPr lang="en-US" dirty="0" smtClean="0"/>
              <a:t>Rare events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433" y="958678"/>
            <a:ext cx="9151951" cy="43209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4762" y="1475276"/>
            <a:ext cx="1478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Field level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0074" y="2588435"/>
            <a:ext cx="2183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Forward power</a:t>
            </a:r>
            <a:endParaRPr lang="en-GB" sz="24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0804" y="3050100"/>
            <a:ext cx="2263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Reflected power</a:t>
            </a:r>
            <a:endParaRPr lang="en-GB" sz="2400" b="1" dirty="0">
              <a:solidFill>
                <a:srgbClr val="00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0804" y="3558329"/>
            <a:ext cx="2263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frequency</a:t>
            </a:r>
            <a:endParaRPr lang="en-GB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2693" y="2572506"/>
            <a:ext cx="306390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25W</a:t>
            </a:r>
            <a:r>
              <a:rPr lang="en-US" sz="3200" b="1" dirty="0" smtClean="0">
                <a:sym typeface="Wingdings" panose="05000000000000000000" pitchFamily="2" charset="2"/>
              </a:rPr>
              <a:t>250W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This over-heats the coupler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313876" y="4073676"/>
            <a:ext cx="100318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&gt;BW</a:t>
            </a:r>
            <a:endParaRPr lang="en-GB" sz="3200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105818" y="3989604"/>
            <a:ext cx="0" cy="75292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610" y="5351142"/>
            <a:ext cx="121283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Apparently, FB algorithm found strange “operation point” where the tuner loop cannot fix the </a:t>
            </a:r>
            <a:r>
              <a:rPr lang="en-US" sz="2000" dirty="0" smtClean="0">
                <a:sym typeface="Wingdings" panose="05000000000000000000" pitchFamily="2" charset="2"/>
              </a:rPr>
              <a:t>resonance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No field emission in the cavity, cryogenics is stable,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LLRF card was replaced </a:t>
            </a:r>
            <a:r>
              <a:rPr lang="en-US" sz="2000" dirty="0" smtClean="0">
                <a:sym typeface="Wingdings" panose="05000000000000000000" pitchFamily="2" charset="2"/>
              </a:rPr>
              <a:t> no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We suspect field-induced vibration of probably the tuning plate  dedicated test in vertical cryostat is planned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4107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4204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955" y="1200647"/>
            <a:ext cx="11593001" cy="5390983"/>
          </a:xfrm>
        </p:spPr>
        <p:txBody>
          <a:bodyPr>
            <a:normAutofit/>
          </a:bodyPr>
          <a:lstStyle/>
          <a:p>
            <a:r>
              <a:rPr lang="en-US" dirty="0" smtClean="0"/>
              <a:t>The thick Cu wall is very insensitive to pressure variation but the thin tuning plate is an issue when operation BW is extremely low</a:t>
            </a:r>
          </a:p>
          <a:p>
            <a:pPr lvl="1"/>
            <a:r>
              <a:rPr lang="en-US" dirty="0" smtClean="0"/>
              <a:t>Thicker TP </a:t>
            </a:r>
            <a:r>
              <a:rPr lang="en-US" smtClean="0"/>
              <a:t>is recommended for the future project (better understanding of pre-tuning)</a:t>
            </a:r>
            <a:endParaRPr lang="en-US" dirty="0" smtClean="0"/>
          </a:p>
          <a:p>
            <a:r>
              <a:rPr lang="en-US" dirty="0" smtClean="0"/>
              <a:t>HIE-ISOLDE </a:t>
            </a:r>
            <a:r>
              <a:rPr lang="en-US" dirty="0" err="1" smtClean="0"/>
              <a:t>cryomodules</a:t>
            </a:r>
            <a:r>
              <a:rPr lang="en-US" dirty="0" smtClean="0"/>
              <a:t> suffer from three different “vibrations”</a:t>
            </a:r>
          </a:p>
          <a:p>
            <a:pPr lvl="1"/>
            <a:r>
              <a:rPr lang="en-US" dirty="0" smtClean="0"/>
              <a:t>Slow but significant (&gt;BW) mechanical detuning per 1-2min</a:t>
            </a:r>
          </a:p>
          <a:p>
            <a:pPr lvl="1"/>
            <a:r>
              <a:rPr lang="en-US" dirty="0" smtClean="0"/>
              <a:t>Fast </a:t>
            </a:r>
            <a:r>
              <a:rPr lang="en-US" dirty="0" err="1" smtClean="0"/>
              <a:t>microphonics</a:t>
            </a:r>
            <a:r>
              <a:rPr lang="en-US" dirty="0" smtClean="0"/>
              <a:t> probably due to active pumping</a:t>
            </a:r>
          </a:p>
          <a:p>
            <a:pPr lvl="1"/>
            <a:r>
              <a:rPr lang="en-US" dirty="0" smtClean="0"/>
              <a:t>Maybe very rare field-induced vibration when certain condition is fulfilled </a:t>
            </a:r>
          </a:p>
          <a:p>
            <a:r>
              <a:rPr lang="en-US" dirty="0" smtClean="0"/>
              <a:t>LLRF system compensate the oscillation by the margin of 750W solid-state amplifier, and is operational if cryogenic system is quiet enough</a:t>
            </a:r>
          </a:p>
          <a:p>
            <a:r>
              <a:rPr lang="en-US" dirty="0" smtClean="0"/>
              <a:t>Sometimes we face rare events which cannot be just solved by LLRF and we pragmatically either limit the field level or skip the cavity</a:t>
            </a:r>
          </a:p>
          <a:p>
            <a:pPr lvl="1"/>
            <a:r>
              <a:rPr lang="en-US" dirty="0" smtClean="0"/>
              <a:t>The users during very precious beam time never wait us!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29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136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Cavite_servic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835" y="744872"/>
            <a:ext cx="4717004" cy="5857621"/>
          </a:xfrm>
          <a:prstGeom prst="rect">
            <a:avLst/>
          </a:prstGeom>
        </p:spPr>
      </p:pic>
      <p:pic>
        <p:nvPicPr>
          <p:cNvPr id="10" name="図 9" descr="tes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5321300"/>
            <a:ext cx="3848100" cy="15367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81200" y="15956"/>
            <a:ext cx="8229600" cy="807122"/>
          </a:xfrm>
        </p:spPr>
        <p:txBody>
          <a:bodyPr/>
          <a:lstStyle/>
          <a:p>
            <a:r>
              <a:rPr kumimoji="1" lang="en-US" altLang="ja-JP" dirty="0" smtClean="0"/>
              <a:t>Tuner and coupler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FAFE-A720-0F43-8EB4-370269DF0CB0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92861" y="6180815"/>
            <a:ext cx="3903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Thin </a:t>
            </a:r>
            <a:r>
              <a:rPr kumimoji="1" lang="en-US" altLang="ja-JP" sz="2000" dirty="0" err="1"/>
              <a:t>Nb</a:t>
            </a:r>
            <a:r>
              <a:rPr kumimoji="1" lang="en-US" altLang="ja-JP" sz="2000" dirty="0"/>
              <a:t> coated Cu plate </a:t>
            </a:r>
            <a:r>
              <a:rPr lang="en-US" altLang="ja-JP" sz="2000" dirty="0"/>
              <a:t>(</a:t>
            </a:r>
            <a:r>
              <a:rPr lang="en-US" altLang="ja-JP" sz="2000" b="1" dirty="0">
                <a:solidFill>
                  <a:srgbClr val="FF0000"/>
                </a:solidFill>
              </a:rPr>
              <a:t>0.3 mm</a:t>
            </a:r>
            <a:r>
              <a:rPr lang="en-US" altLang="ja-JP" sz="2000" dirty="0"/>
              <a:t>)</a:t>
            </a:r>
          </a:p>
          <a:p>
            <a:r>
              <a:rPr lang="en-US" altLang="ja-JP" sz="2000" dirty="0"/>
              <a:t>tuning range 40 kHz </a:t>
            </a:r>
            <a:endParaRPr kumimoji="1" lang="ja-JP" altLang="en-US" sz="2000" dirty="0"/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5232235" y="5949675"/>
            <a:ext cx="264575" cy="56739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7975780" y="4827166"/>
            <a:ext cx="2567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Mobile coaxial coupler</a:t>
            </a:r>
            <a:endParaRPr kumimoji="1"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89804" y="1295836"/>
            <a:ext cx="1976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stepper </a:t>
            </a:r>
            <a:r>
              <a:rPr kumimoji="1" lang="en-US" altLang="ja-JP" sz="2000" dirty="0"/>
              <a:t>motor for tuner and coupler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524001" y="2903873"/>
            <a:ext cx="2363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0000FF"/>
                </a:solidFill>
              </a:rPr>
              <a:t>Outside the cryostat (300K air)</a:t>
            </a:r>
            <a:endParaRPr kumimoji="1" lang="ja-JP" altLang="en-US" sz="2000" b="1" dirty="0">
              <a:solidFill>
                <a:srgbClr val="0000FF"/>
              </a:solidFill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 flipV="1">
            <a:off x="1524000" y="3727365"/>
            <a:ext cx="9144000" cy="0"/>
          </a:xfrm>
          <a:prstGeom prst="line">
            <a:avLst/>
          </a:prstGeom>
          <a:ln w="762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1524000" y="3748452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rgbClr val="FF0000"/>
                </a:solidFill>
              </a:rPr>
              <a:t>inside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 the cryostat (4.5K, beam vacuum)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940504" y="2703983"/>
            <a:ext cx="1943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fundamental coupler RF line</a:t>
            </a:r>
            <a:endParaRPr kumimoji="1" lang="ja-JP" altLang="en-US" sz="2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805020" y="2794892"/>
            <a:ext cx="1019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pickup RF line</a:t>
            </a:r>
            <a:endParaRPr kumimoji="1" lang="ja-JP" altLang="en-US" sz="2000" dirty="0"/>
          </a:p>
        </p:txBody>
      </p:sp>
      <p:sp>
        <p:nvSpPr>
          <p:cNvPr id="21" name="正方形/長方形 20"/>
          <p:cNvSpPr/>
          <p:nvPr/>
        </p:nvSpPr>
        <p:spPr>
          <a:xfrm>
            <a:off x="6666135" y="1321790"/>
            <a:ext cx="96072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6536322" y="1996097"/>
            <a:ext cx="867120" cy="813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322" y="823078"/>
            <a:ext cx="800100" cy="2679700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7116476" y="2455864"/>
            <a:ext cx="381037" cy="10469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0097230" y="2997111"/>
            <a:ext cx="570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3m</a:t>
            </a:r>
            <a:endParaRPr kumimoji="1" lang="ja-JP" altLang="en-US" sz="2000" dirty="0"/>
          </a:p>
        </p:txBody>
      </p:sp>
      <p:cxnSp>
        <p:nvCxnSpPr>
          <p:cNvPr id="29" name="直線矢印コネクタ 28"/>
          <p:cNvCxnSpPr/>
          <p:nvPr/>
        </p:nvCxnSpPr>
        <p:spPr>
          <a:xfrm flipV="1">
            <a:off x="9884100" y="2586735"/>
            <a:ext cx="0" cy="2311146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7497512" y="829348"/>
            <a:ext cx="3045550" cy="1200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Cavity and motor system is mechanically coupled </a:t>
            </a:r>
            <a:r>
              <a:rPr lang="en-US" altLang="ja-JP" sz="2400" dirty="0"/>
              <a:t>to</a:t>
            </a:r>
            <a:r>
              <a:rPr kumimoji="1" lang="en-US" altLang="ja-JP" sz="2400" dirty="0"/>
              <a:t> the insert</a:t>
            </a:r>
            <a:endParaRPr kumimoji="1" lang="ja-JP" altLang="en-US" sz="2400" dirty="0"/>
          </a:p>
        </p:txBody>
      </p:sp>
      <p:pic>
        <p:nvPicPr>
          <p:cNvPr id="8" name="図 7" descr="tes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835" y="4482001"/>
            <a:ext cx="19177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Cavite_servic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835" y="744872"/>
            <a:ext cx="4717004" cy="585762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81200" y="15956"/>
            <a:ext cx="8229600" cy="807122"/>
          </a:xfrm>
        </p:spPr>
        <p:txBody>
          <a:bodyPr/>
          <a:lstStyle/>
          <a:p>
            <a:r>
              <a:rPr kumimoji="1" lang="en-US" altLang="ja-JP" dirty="0" smtClean="0"/>
              <a:t>Tuner and coupler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FAFE-A720-0F43-8EB4-370269DF0CB0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92861" y="6180815"/>
            <a:ext cx="3903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Thin </a:t>
            </a:r>
            <a:r>
              <a:rPr kumimoji="1" lang="en-US" altLang="ja-JP" sz="2000" dirty="0" err="1"/>
              <a:t>Nb</a:t>
            </a:r>
            <a:r>
              <a:rPr kumimoji="1" lang="en-US" altLang="ja-JP" sz="2000" dirty="0"/>
              <a:t> coated Cu plate </a:t>
            </a:r>
            <a:r>
              <a:rPr lang="en-US" altLang="ja-JP" sz="2000" dirty="0"/>
              <a:t>(0.3 mm)</a:t>
            </a:r>
          </a:p>
          <a:p>
            <a:r>
              <a:rPr lang="en-US" altLang="ja-JP" sz="2000" dirty="0"/>
              <a:t>tuning range 40 kHz </a:t>
            </a:r>
            <a:endParaRPr kumimoji="1" lang="ja-JP" altLang="en-US" sz="2000" dirty="0"/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5232235" y="5949675"/>
            <a:ext cx="264575" cy="56739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7975780" y="4827166"/>
            <a:ext cx="2567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Mobile coaxial coupler</a:t>
            </a:r>
            <a:endParaRPr kumimoji="1"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89804" y="1295836"/>
            <a:ext cx="1976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stepper </a:t>
            </a:r>
            <a:r>
              <a:rPr kumimoji="1" lang="en-US" altLang="ja-JP" sz="2000" dirty="0"/>
              <a:t>motor for tuner and coupler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524001" y="2903873"/>
            <a:ext cx="2363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0000FF"/>
                </a:solidFill>
              </a:rPr>
              <a:t>Outside the cryostat (300K air)</a:t>
            </a:r>
            <a:endParaRPr kumimoji="1" lang="ja-JP" altLang="en-US" sz="2000" b="1" dirty="0">
              <a:solidFill>
                <a:srgbClr val="0000FF"/>
              </a:solidFill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 flipV="1">
            <a:off x="1524000" y="3727365"/>
            <a:ext cx="9144000" cy="0"/>
          </a:xfrm>
          <a:prstGeom prst="line">
            <a:avLst/>
          </a:prstGeom>
          <a:ln w="762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1524000" y="3748452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rgbClr val="FF0000"/>
                </a:solidFill>
              </a:rPr>
              <a:t>inside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 the cryostat (4.5K, beam vacuum)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940504" y="2703983"/>
            <a:ext cx="1943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fundamental coupler RF line</a:t>
            </a:r>
            <a:endParaRPr kumimoji="1" lang="ja-JP" altLang="en-US" sz="2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805020" y="2794892"/>
            <a:ext cx="1019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pickup RF line</a:t>
            </a:r>
            <a:endParaRPr kumimoji="1" lang="ja-JP" altLang="en-US" sz="2000" dirty="0"/>
          </a:p>
        </p:txBody>
      </p:sp>
      <p:sp>
        <p:nvSpPr>
          <p:cNvPr id="21" name="正方形/長方形 20"/>
          <p:cNvSpPr/>
          <p:nvPr/>
        </p:nvSpPr>
        <p:spPr>
          <a:xfrm>
            <a:off x="6666135" y="1321790"/>
            <a:ext cx="96072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6536322" y="1996097"/>
            <a:ext cx="867120" cy="813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322" y="823078"/>
            <a:ext cx="800100" cy="2679700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7116476" y="2455864"/>
            <a:ext cx="381037" cy="10469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0097230" y="2997111"/>
            <a:ext cx="570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3m</a:t>
            </a:r>
            <a:endParaRPr kumimoji="1" lang="ja-JP" altLang="en-US" sz="2000" dirty="0"/>
          </a:p>
        </p:txBody>
      </p:sp>
      <p:cxnSp>
        <p:nvCxnSpPr>
          <p:cNvPr id="29" name="直線矢印コネクタ 28"/>
          <p:cNvCxnSpPr/>
          <p:nvPr/>
        </p:nvCxnSpPr>
        <p:spPr>
          <a:xfrm flipV="1">
            <a:off x="9884100" y="2586735"/>
            <a:ext cx="0" cy="2311146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7497512" y="829348"/>
            <a:ext cx="3045550" cy="1200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Cavity and motor system is mechanically coupled </a:t>
            </a:r>
            <a:r>
              <a:rPr lang="en-US" altLang="ja-JP" sz="2400" dirty="0"/>
              <a:t>to</a:t>
            </a:r>
            <a:r>
              <a:rPr kumimoji="1" lang="en-US" altLang="ja-JP" sz="2400" dirty="0"/>
              <a:t> the insert</a:t>
            </a:r>
            <a:endParaRPr kumimoji="1" lang="ja-JP" altLang="en-US" sz="2400" dirty="0"/>
          </a:p>
        </p:txBody>
      </p:sp>
      <p:pic>
        <p:nvPicPr>
          <p:cNvPr id="8" name="図 7" descr="tes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835" y="4482001"/>
            <a:ext cx="1917700" cy="1638300"/>
          </a:xfrm>
          <a:prstGeom prst="rect">
            <a:avLst/>
          </a:prstGeom>
        </p:spPr>
      </p:pic>
      <p:pic>
        <p:nvPicPr>
          <p:cNvPr id="25" name="図 5" descr="test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7000"/>
                    </a14:imgEffect>
                    <a14:imgEffect>
                      <a14:brightnessContrast bright="39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399" y="5200467"/>
            <a:ext cx="4169024" cy="159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2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Cavite_servic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835" y="744872"/>
            <a:ext cx="4717004" cy="585762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81200" y="15956"/>
            <a:ext cx="8229600" cy="807122"/>
          </a:xfrm>
        </p:spPr>
        <p:txBody>
          <a:bodyPr/>
          <a:lstStyle/>
          <a:p>
            <a:r>
              <a:rPr kumimoji="1" lang="en-US" altLang="ja-JP" dirty="0" smtClean="0"/>
              <a:t>Tuner and coupler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FAFE-A720-0F43-8EB4-370269DF0CB0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92861" y="6180815"/>
            <a:ext cx="3903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Thin </a:t>
            </a:r>
            <a:r>
              <a:rPr kumimoji="1" lang="en-US" altLang="ja-JP" sz="2000" dirty="0" err="1"/>
              <a:t>Nb</a:t>
            </a:r>
            <a:r>
              <a:rPr kumimoji="1" lang="en-US" altLang="ja-JP" sz="2000" dirty="0"/>
              <a:t> coated Cu plate </a:t>
            </a:r>
            <a:r>
              <a:rPr lang="en-US" altLang="ja-JP" sz="2000" dirty="0"/>
              <a:t>(</a:t>
            </a:r>
            <a:r>
              <a:rPr lang="en-US" altLang="ja-JP" sz="2000" dirty="0">
                <a:solidFill>
                  <a:srgbClr val="FF0000"/>
                </a:solidFill>
              </a:rPr>
              <a:t>0.3 mm</a:t>
            </a:r>
            <a:r>
              <a:rPr lang="en-US" altLang="ja-JP" sz="2000" dirty="0"/>
              <a:t>)</a:t>
            </a:r>
          </a:p>
          <a:p>
            <a:r>
              <a:rPr lang="en-US" altLang="ja-JP" sz="2000" dirty="0"/>
              <a:t>tuning range 40 kHz </a:t>
            </a:r>
            <a:endParaRPr kumimoji="1" lang="ja-JP" altLang="en-US" sz="2000" dirty="0"/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5232235" y="5949675"/>
            <a:ext cx="264575" cy="56739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7975780" y="4827166"/>
            <a:ext cx="2567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Mobile coaxial coupler</a:t>
            </a:r>
            <a:endParaRPr kumimoji="1"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89804" y="1295836"/>
            <a:ext cx="1976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stepper </a:t>
            </a:r>
            <a:r>
              <a:rPr kumimoji="1" lang="en-US" altLang="ja-JP" sz="2000" dirty="0"/>
              <a:t>motor for tuner and coupler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524001" y="2903873"/>
            <a:ext cx="2363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0000FF"/>
                </a:solidFill>
              </a:rPr>
              <a:t>Outside the cryostat (300K air)</a:t>
            </a:r>
            <a:endParaRPr kumimoji="1" lang="ja-JP" altLang="en-US" sz="2000" b="1" dirty="0">
              <a:solidFill>
                <a:srgbClr val="0000FF"/>
              </a:solidFill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 flipV="1">
            <a:off x="1524000" y="3727365"/>
            <a:ext cx="9144000" cy="0"/>
          </a:xfrm>
          <a:prstGeom prst="line">
            <a:avLst/>
          </a:prstGeom>
          <a:ln w="762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1524000" y="3748452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rgbClr val="FF0000"/>
                </a:solidFill>
              </a:rPr>
              <a:t>inside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 the cryostat (4.5K, beam vacuum)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940504" y="2703983"/>
            <a:ext cx="1943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fundamental coupler RF line</a:t>
            </a:r>
            <a:endParaRPr kumimoji="1" lang="ja-JP" altLang="en-US" sz="2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805020" y="2794892"/>
            <a:ext cx="1019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pickup RF line</a:t>
            </a:r>
            <a:endParaRPr kumimoji="1" lang="ja-JP" altLang="en-US" sz="2000" dirty="0"/>
          </a:p>
        </p:txBody>
      </p:sp>
      <p:sp>
        <p:nvSpPr>
          <p:cNvPr id="21" name="正方形/長方形 20"/>
          <p:cNvSpPr/>
          <p:nvPr/>
        </p:nvSpPr>
        <p:spPr>
          <a:xfrm>
            <a:off x="6666135" y="1321790"/>
            <a:ext cx="96072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6536322" y="1996097"/>
            <a:ext cx="867120" cy="813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322" y="823078"/>
            <a:ext cx="800100" cy="2679700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7116476" y="2455864"/>
            <a:ext cx="381037" cy="10469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0097230" y="2997111"/>
            <a:ext cx="570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3m</a:t>
            </a:r>
            <a:endParaRPr kumimoji="1" lang="ja-JP" altLang="en-US" sz="2000" dirty="0"/>
          </a:p>
        </p:txBody>
      </p:sp>
      <p:cxnSp>
        <p:nvCxnSpPr>
          <p:cNvPr id="29" name="直線矢印コネクタ 28"/>
          <p:cNvCxnSpPr/>
          <p:nvPr/>
        </p:nvCxnSpPr>
        <p:spPr>
          <a:xfrm flipV="1">
            <a:off x="9884100" y="2586735"/>
            <a:ext cx="0" cy="2311146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7497512" y="829348"/>
            <a:ext cx="3045550" cy="1200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Cavity and motor system is mechanically coupled </a:t>
            </a:r>
            <a:r>
              <a:rPr lang="en-US" altLang="ja-JP" sz="2400" dirty="0"/>
              <a:t>to</a:t>
            </a:r>
            <a:r>
              <a:rPr kumimoji="1" lang="en-US" altLang="ja-JP" sz="2400" dirty="0"/>
              <a:t> the insert</a:t>
            </a:r>
            <a:endParaRPr kumimoji="1" lang="ja-JP" altLang="en-US" sz="2400" dirty="0"/>
          </a:p>
        </p:txBody>
      </p:sp>
      <p:pic>
        <p:nvPicPr>
          <p:cNvPr id="8" name="図 7" descr="tes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835" y="4482001"/>
            <a:ext cx="1917700" cy="1638300"/>
          </a:xfrm>
          <a:prstGeom prst="rect">
            <a:avLst/>
          </a:prstGeom>
        </p:spPr>
      </p:pic>
      <p:pic>
        <p:nvPicPr>
          <p:cNvPr id="25" name="図 5" descr="test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7000"/>
                    </a14:imgEffect>
                    <a14:imgEffect>
                      <a14:brightnessContrast bright="39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399" y="5200467"/>
            <a:ext cx="4169024" cy="15981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195" y="2077314"/>
            <a:ext cx="10374283" cy="14465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Thermal fault of fundamental power coupler</a:t>
            </a:r>
          </a:p>
          <a:p>
            <a:r>
              <a:rPr lang="en-US" sz="4400" dirty="0" smtClean="0">
                <a:sym typeface="Wingdings" panose="05000000000000000000" pitchFamily="2" charset="2"/>
              </a:rPr>
              <a:t> Extremely narrow Operation BW 5-10 Hz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93267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17699"/>
            <a:ext cx="10515600" cy="1325563"/>
          </a:xfrm>
        </p:spPr>
        <p:txBody>
          <a:bodyPr/>
          <a:lstStyle/>
          <a:p>
            <a:r>
              <a:rPr kumimoji="1" lang="en-US" altLang="ja-JP" dirty="0" smtClean="0"/>
              <a:t>Stable condition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9358"/>
            <a:ext cx="12192000" cy="551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46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776" y="161331"/>
            <a:ext cx="10515600" cy="1023413"/>
          </a:xfrm>
        </p:spPr>
        <p:txBody>
          <a:bodyPr/>
          <a:lstStyle/>
          <a:p>
            <a:r>
              <a:rPr lang="en-US" dirty="0" smtClean="0"/>
              <a:t>Lesson learned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587" y="1097280"/>
            <a:ext cx="11759979" cy="5526157"/>
          </a:xfrm>
        </p:spPr>
        <p:txBody>
          <a:bodyPr/>
          <a:lstStyle/>
          <a:p>
            <a:r>
              <a:rPr lang="en-US" dirty="0" err="1" smtClean="0"/>
              <a:t>Microphonics</a:t>
            </a:r>
            <a:r>
              <a:rPr lang="en-US" dirty="0" smtClean="0"/>
              <a:t> issues are linked to all the aspects of the project</a:t>
            </a:r>
          </a:p>
          <a:p>
            <a:pPr lvl="1"/>
            <a:r>
              <a:rPr lang="en-US" dirty="0" err="1" smtClean="0"/>
              <a:t>Nb</a:t>
            </a:r>
            <a:r>
              <a:rPr lang="en-US" dirty="0" smtClean="0"/>
              <a:t>/Cu is potentially insensitive to vibration thanks to its thicker wall</a:t>
            </a:r>
          </a:p>
          <a:p>
            <a:pPr lvl="1"/>
            <a:r>
              <a:rPr lang="en-US" dirty="0" smtClean="0"/>
              <a:t>Frequency pre-tuning was not precise </a:t>
            </a:r>
            <a:r>
              <a:rPr lang="en-US" dirty="0" smtClean="0">
                <a:sym typeface="Wingdings" panose="05000000000000000000" pitchFamily="2" charset="2"/>
              </a:rPr>
              <a:t> wide tuning range required (40kHz)  </a:t>
            </a:r>
            <a:r>
              <a:rPr lang="en-US" dirty="0">
                <a:sym typeface="Wingdings" panose="05000000000000000000" pitchFamily="2" charset="2"/>
              </a:rPr>
              <a:t>v</a:t>
            </a:r>
            <a:r>
              <a:rPr lang="en-US" dirty="0" smtClean="0"/>
              <a:t>ery thin TP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sensitive to vibration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Poor cooling of the coupler did not allow wide BW (&gt;30Hz) operation  extremely narrow BW (5Hz)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Common vacuum  stepper motor far away and no fast tuner like piezo next to the TP  only slow mechanical tuning no possible active damping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Cryogenics perturbation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Vibration propagated from the </a:t>
            </a:r>
            <a:r>
              <a:rPr lang="en-US" dirty="0">
                <a:sym typeface="Wingdings" panose="05000000000000000000" pitchFamily="2" charset="2"/>
              </a:rPr>
              <a:t>a</a:t>
            </a:r>
            <a:r>
              <a:rPr lang="en-US" dirty="0" smtClean="0">
                <a:sym typeface="Wingdings" panose="05000000000000000000" pitchFamily="2" charset="2"/>
              </a:rPr>
              <a:t>ctive pumping unit</a:t>
            </a:r>
          </a:p>
          <a:p>
            <a:r>
              <a:rPr lang="en-US" dirty="0" smtClean="0"/>
              <a:t>LLRF algorithms can compensate the issues but there are certain limitations</a:t>
            </a:r>
          </a:p>
          <a:p>
            <a:r>
              <a:rPr lang="en-US" dirty="0" smtClean="0"/>
              <a:t>Pragmatic decision is sometimes necessary once physics campaign starts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53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64774" y="84743"/>
            <a:ext cx="5803669" cy="716303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HIE-ISOLDE </a:t>
            </a:r>
            <a:r>
              <a:rPr kumimoji="1" lang="en-US" altLang="ja-JP" dirty="0" err="1" smtClean="0"/>
              <a:t>Cryomodule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0FAD-8095-364D-8726-906DE39F8C09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5608920" y="4070175"/>
            <a:ext cx="641574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altLang="ja-JP" sz="2200" dirty="0" smtClean="0">
                <a:sym typeface="Wingdings"/>
              </a:rPr>
              <a:t>5 Quarter-wave resonators (QWR) in 1 CM</a:t>
            </a:r>
            <a:endParaRPr lang="en-US" altLang="ja-JP" sz="900" dirty="0">
              <a:sym typeface="Wingdings"/>
            </a:endParaRPr>
          </a:p>
          <a:p>
            <a:pPr marL="342900" indent="-342900">
              <a:buFont typeface="Arial"/>
              <a:buChar char="•"/>
            </a:pPr>
            <a:r>
              <a:rPr lang="en-US" altLang="ja-JP" sz="2200" dirty="0" err="1" smtClean="0">
                <a:sym typeface="Wingdings"/>
              </a:rPr>
              <a:t>Nb</a:t>
            </a:r>
            <a:r>
              <a:rPr lang="en-US" altLang="ja-JP" sz="2200" dirty="0" smtClean="0">
                <a:sym typeface="Wingdings"/>
              </a:rPr>
              <a:t> film sputtered on Cu substrate (</a:t>
            </a:r>
            <a:r>
              <a:rPr lang="en-US" altLang="ja-JP" sz="2200" b="1" dirty="0" smtClean="0">
                <a:solidFill>
                  <a:srgbClr val="FF0000"/>
                </a:solidFill>
                <a:sym typeface="Wingdings"/>
              </a:rPr>
              <a:t>10 mm thick</a:t>
            </a:r>
            <a:r>
              <a:rPr lang="en-US" altLang="ja-JP" sz="2200" dirty="0" smtClean="0">
                <a:sym typeface="Wingdings"/>
              </a:rPr>
              <a:t>)</a:t>
            </a:r>
          </a:p>
          <a:p>
            <a:pPr marL="800100" lvl="1" indent="-342900">
              <a:buFont typeface="Arial"/>
              <a:buChar char="•"/>
            </a:pPr>
            <a:r>
              <a:rPr lang="en-US" altLang="ja-JP" sz="2200" dirty="0" smtClean="0">
                <a:sym typeface="Wingdings"/>
              </a:rPr>
              <a:t>Cf. bulk </a:t>
            </a:r>
            <a:r>
              <a:rPr lang="en-US" altLang="ja-JP" sz="2200" dirty="0" err="1" smtClean="0">
                <a:sym typeface="Wingdings"/>
              </a:rPr>
              <a:t>Nb</a:t>
            </a:r>
            <a:r>
              <a:rPr lang="en-US" altLang="ja-JP" sz="2200" dirty="0" smtClean="0">
                <a:sym typeface="Wingdings"/>
              </a:rPr>
              <a:t> cavities 3 mm thick</a:t>
            </a:r>
          </a:p>
          <a:p>
            <a:pPr marL="342900" indent="-342900">
              <a:buFont typeface="Arial"/>
              <a:buChar char="•"/>
            </a:pPr>
            <a:r>
              <a:rPr lang="en-US" altLang="ja-JP" sz="2200" dirty="0" smtClean="0">
                <a:sym typeface="Wingdings"/>
              </a:rPr>
              <a:t>Conduction cooling through Cu </a:t>
            </a:r>
          </a:p>
          <a:p>
            <a:pPr marL="342900" indent="-342900">
              <a:buFont typeface="Arial"/>
              <a:buChar char="•"/>
            </a:pPr>
            <a:r>
              <a:rPr lang="en-US" altLang="ja-JP" sz="2200" dirty="0" smtClean="0">
                <a:sym typeface="Wingdings"/>
              </a:rPr>
              <a:t>Common vacuum inside and outside the cavity</a:t>
            </a:r>
          </a:p>
          <a:p>
            <a:pPr marL="342900" indent="-342900">
              <a:buFont typeface="Arial"/>
              <a:buChar char="•"/>
            </a:pPr>
            <a:r>
              <a:rPr lang="en-US" altLang="ja-JP" sz="2200" dirty="0" smtClean="0">
                <a:sym typeface="Wingdings"/>
              </a:rPr>
              <a:t>Pressure sensitivity </a:t>
            </a:r>
            <a:r>
              <a:rPr lang="en-US" altLang="ja-JP" sz="2200" b="1" dirty="0" smtClean="0">
                <a:solidFill>
                  <a:srgbClr val="FF0000"/>
                </a:solidFill>
                <a:sym typeface="Wingdings"/>
              </a:rPr>
              <a:t>0.01 Hz/mbar</a:t>
            </a:r>
          </a:p>
          <a:p>
            <a:pPr marL="342900" indent="-342900">
              <a:buFont typeface="Arial"/>
              <a:buChar char="•"/>
            </a:pPr>
            <a:r>
              <a:rPr lang="en-US" altLang="ja-JP" sz="2200" dirty="0" err="1" smtClean="0">
                <a:sym typeface="Wingdings"/>
              </a:rPr>
              <a:t>Nb</a:t>
            </a:r>
            <a:r>
              <a:rPr lang="en-US" altLang="ja-JP" sz="2200" dirty="0" smtClean="0">
                <a:sym typeface="Wingdings"/>
              </a:rPr>
              <a:t>/Cu cavities can be robust against </a:t>
            </a:r>
            <a:r>
              <a:rPr lang="en-US" altLang="ja-JP" sz="2200" dirty="0" err="1" smtClean="0">
                <a:sym typeface="Wingdings"/>
              </a:rPr>
              <a:t>microphonics</a:t>
            </a:r>
            <a:endParaRPr lang="en-US" altLang="ja-JP" sz="2200" dirty="0" smtClean="0">
              <a:sym typeface="Wingdings"/>
            </a:endParaRPr>
          </a:p>
          <a:p>
            <a:pPr marL="342900" indent="-342900">
              <a:buFont typeface="Arial"/>
              <a:buChar char="•"/>
            </a:pPr>
            <a:r>
              <a:rPr lang="en-US" altLang="ja-JP" sz="2200" dirty="0" smtClean="0">
                <a:sym typeface="Wingdings"/>
              </a:rPr>
              <a:t>Thermal issue in coupler  Operation </a:t>
            </a:r>
            <a:r>
              <a:rPr lang="en-US" altLang="ja-JP" sz="2200" b="1" dirty="0" smtClean="0">
                <a:solidFill>
                  <a:srgbClr val="FF0000"/>
                </a:solidFill>
                <a:sym typeface="Wingdings"/>
              </a:rPr>
              <a:t>BW 5-10 Hz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300" y="801046"/>
            <a:ext cx="5270500" cy="3200400"/>
          </a:xfrm>
          <a:prstGeom prst="rect">
            <a:avLst/>
          </a:prstGeom>
        </p:spPr>
      </p:pic>
      <p:pic>
        <p:nvPicPr>
          <p:cNvPr id="8" name="図 9" descr="cavity_cro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96" y="1390226"/>
            <a:ext cx="2109152" cy="5437066"/>
          </a:xfrm>
          <a:prstGeom prst="rect">
            <a:avLst/>
          </a:prstGeom>
        </p:spPr>
      </p:pic>
      <p:sp>
        <p:nvSpPr>
          <p:cNvPr id="10" name="平行四辺形 10"/>
          <p:cNvSpPr/>
          <p:nvPr/>
        </p:nvSpPr>
        <p:spPr>
          <a:xfrm rot="16200000" flipV="1">
            <a:off x="930197" y="4179446"/>
            <a:ext cx="2278307" cy="303919"/>
          </a:xfrm>
          <a:prstGeom prst="parallelogram">
            <a:avLst>
              <a:gd name="adj" fmla="val 8941"/>
            </a:avLst>
          </a:prstGeom>
          <a:solidFill>
            <a:srgbClr val="00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1"/>
          <p:cNvSpPr txBox="1"/>
          <p:nvPr/>
        </p:nvSpPr>
        <p:spPr>
          <a:xfrm>
            <a:off x="1002295" y="975755"/>
            <a:ext cx="2013954" cy="461665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FFFF"/>
                </a:solidFill>
              </a:rPr>
              <a:t>L</a:t>
            </a:r>
            <a:r>
              <a:rPr kumimoji="1" lang="en-US" altLang="ja-JP" sz="2400" baseline="30000" dirty="0" smtClean="0">
                <a:solidFill>
                  <a:srgbClr val="00FFFF"/>
                </a:solidFill>
              </a:rPr>
              <a:t>4</a:t>
            </a:r>
            <a:r>
              <a:rPr kumimoji="1" lang="en-US" altLang="ja-JP" sz="2400" dirty="0" smtClean="0">
                <a:solidFill>
                  <a:srgbClr val="00FFFF"/>
                </a:solidFill>
              </a:rPr>
              <a:t>He (4.5K)</a:t>
            </a:r>
            <a:endParaRPr kumimoji="1" lang="ja-JP" altLang="en-US" sz="2400" dirty="0">
              <a:solidFill>
                <a:srgbClr val="00FFFF"/>
              </a:solidFill>
            </a:endParaRPr>
          </a:p>
        </p:txBody>
      </p:sp>
      <p:cxnSp>
        <p:nvCxnSpPr>
          <p:cNvPr id="12" name="直線矢印コネクタ 12"/>
          <p:cNvCxnSpPr>
            <a:endCxn id="13" idx="2"/>
          </p:cNvCxnSpPr>
          <p:nvPr/>
        </p:nvCxnSpPr>
        <p:spPr>
          <a:xfrm>
            <a:off x="2069350" y="1730564"/>
            <a:ext cx="0" cy="1475275"/>
          </a:xfrm>
          <a:prstGeom prst="straightConnector1">
            <a:avLst/>
          </a:prstGeom>
          <a:ln w="38100" cmpd="sng">
            <a:solidFill>
              <a:srgbClr val="00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U ターン矢印 13"/>
          <p:cNvSpPr/>
          <p:nvPr/>
        </p:nvSpPr>
        <p:spPr>
          <a:xfrm flipH="1">
            <a:off x="1245171" y="2248677"/>
            <a:ext cx="672220" cy="968387"/>
          </a:xfrm>
          <a:prstGeom prst="uturnArrow">
            <a:avLst>
              <a:gd name="adj1" fmla="val 11996"/>
              <a:gd name="adj2" fmla="val 21419"/>
              <a:gd name="adj3" fmla="val 26124"/>
              <a:gd name="adj4" fmla="val 43750"/>
              <a:gd name="adj5" fmla="val 75000"/>
            </a:avLst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15" name="直線矢印コネクタ 15"/>
          <p:cNvCxnSpPr/>
          <p:nvPr/>
        </p:nvCxnSpPr>
        <p:spPr>
          <a:xfrm flipV="1">
            <a:off x="944145" y="2248677"/>
            <a:ext cx="0" cy="43462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6"/>
          <p:cNvSpPr txBox="1"/>
          <p:nvPr/>
        </p:nvSpPr>
        <p:spPr>
          <a:xfrm>
            <a:off x="163247" y="1489105"/>
            <a:ext cx="1609402" cy="707886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FF00"/>
                </a:solidFill>
              </a:rPr>
              <a:t>conduction cooling</a:t>
            </a:r>
            <a:endParaRPr kumimoji="1" lang="ja-JP" altLang="en-US" sz="20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62858" y="3470467"/>
            <a:ext cx="1018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75 cm</a:t>
            </a:r>
            <a:endParaRPr lang="en-GB" sz="2400" dirty="0"/>
          </a:p>
        </p:txBody>
      </p:sp>
      <p:pic>
        <p:nvPicPr>
          <p:cNvPr id="17" name="Picture 4" descr="G:\Divisions\EST\Groups\SM\ThinFilms\HIE-ISOLDE\Coatings\2013_Coating\131024_C084_QP2.1\QP2.1_pictures\131113_step04_2_SUBU2\IMG_1138_small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49" t="2455" r="19753" b="9281"/>
          <a:stretch/>
        </p:blipFill>
        <p:spPr bwMode="auto">
          <a:xfrm>
            <a:off x="3074398" y="1206587"/>
            <a:ext cx="2401702" cy="225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G:\Divisions\EST\Groups\SM\ThinFilms\HIE-ISOLDE\Coatings\2013_Coating\131024_C084_QP2.1\QP2.1_pictures\131125_Step07_disassembly\IMG_3045_small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15" r="6847" b="3650"/>
          <a:stretch/>
        </p:blipFill>
        <p:spPr bwMode="auto">
          <a:xfrm flipH="1">
            <a:off x="3016249" y="4292785"/>
            <a:ext cx="2428821" cy="230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右矢印 5"/>
          <p:cNvSpPr/>
          <p:nvPr/>
        </p:nvSpPr>
        <p:spPr>
          <a:xfrm rot="5400000">
            <a:off x="3909969" y="3658682"/>
            <a:ext cx="641378" cy="437271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275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9442514" y="5326902"/>
            <a:ext cx="1110558" cy="38628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136047"/>
            <a:ext cx="10530841" cy="6206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Frequency perturbations (measured in SEL mode)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0" y="711742"/>
            <a:ext cx="7616142" cy="6068105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FAFE-A720-0F43-8EB4-370269DF0CB0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1355" y="6181657"/>
            <a:ext cx="6604063" cy="461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The frequency was sharply and periodically shifted!</a:t>
            </a:r>
            <a:endParaRPr kumimoji="1" lang="ja-JP" altLang="en-US" sz="2400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1811645" y="3638878"/>
            <a:ext cx="576064" cy="0"/>
          </a:xfrm>
          <a:prstGeom prst="straightConnector1">
            <a:avLst/>
          </a:prstGeom>
          <a:ln w="57150" cmpd="sng">
            <a:solidFill>
              <a:schemeClr val="bg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739637" y="306281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</a:rPr>
              <a:t>10 Hz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2531725" y="3974349"/>
            <a:ext cx="0" cy="753103"/>
          </a:xfrm>
          <a:prstGeom prst="straightConnector1">
            <a:avLst/>
          </a:prstGeom>
          <a:ln w="57150" cmpd="sng">
            <a:solidFill>
              <a:schemeClr val="bg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2612801" y="4061917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</a:rPr>
              <a:t>1 min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9457467" y="3944092"/>
            <a:ext cx="1080654" cy="1612669"/>
          </a:xfrm>
          <a:prstGeom prst="ca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an 12"/>
          <p:cNvSpPr/>
          <p:nvPr/>
        </p:nvSpPr>
        <p:spPr>
          <a:xfrm>
            <a:off x="9803608" y="3352196"/>
            <a:ext cx="388371" cy="798258"/>
          </a:xfrm>
          <a:prstGeom prst="ca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an 15"/>
          <p:cNvSpPr/>
          <p:nvPr/>
        </p:nvSpPr>
        <p:spPr>
          <a:xfrm>
            <a:off x="9876101" y="3420043"/>
            <a:ext cx="238569" cy="1863225"/>
          </a:xfrm>
          <a:prstGeom prst="can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9282897" y="2219382"/>
            <a:ext cx="2637553" cy="130509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9991866" y="5668748"/>
            <a:ext cx="2143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Fixed point of the TP is free from the cavity</a:t>
            </a:r>
            <a:endParaRPr lang="en-GB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0816671" y="4422406"/>
            <a:ext cx="1390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Cavity oscillates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74682" y="2485122"/>
            <a:ext cx="806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LHe</a:t>
            </a:r>
            <a:r>
              <a:rPr lang="en-US" sz="2400" dirty="0" smtClean="0">
                <a:solidFill>
                  <a:schemeClr val="bg1"/>
                </a:solidFill>
              </a:rPr>
              <a:t> tank</a:t>
            </a:r>
            <a:endParaRPr lang="en-GB" sz="2400" dirty="0">
              <a:solidFill>
                <a:schemeClr val="bg1"/>
              </a:solidFill>
            </a:endParaRPr>
          </a:p>
        </p:txBody>
      </p:sp>
      <p:cxnSp>
        <p:nvCxnSpPr>
          <p:cNvPr id="21" name="Elbow Connector 20"/>
          <p:cNvCxnSpPr>
            <a:stCxn id="15" idx="4"/>
          </p:cNvCxnSpPr>
          <p:nvPr/>
        </p:nvCxnSpPr>
        <p:spPr>
          <a:xfrm rot="5400000" flipH="1">
            <a:off x="7328723" y="3044114"/>
            <a:ext cx="3877517" cy="1460622"/>
          </a:xfrm>
          <a:prstGeom prst="bentConnector3">
            <a:avLst>
              <a:gd name="adj1" fmla="val -5896"/>
            </a:avLst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138806" y="1602908"/>
            <a:ext cx="3865417" cy="23275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an 22"/>
          <p:cNvSpPr/>
          <p:nvPr/>
        </p:nvSpPr>
        <p:spPr>
          <a:xfrm>
            <a:off x="8400010" y="805661"/>
            <a:ext cx="274319" cy="827060"/>
          </a:xfrm>
          <a:prstGeom prst="can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8679131" y="707809"/>
            <a:ext cx="1695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Stepper motor</a:t>
            </a:r>
            <a:endParaRPr lang="en-GB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8098113" y="6000675"/>
            <a:ext cx="912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Lever</a:t>
            </a:r>
            <a:endParaRPr lang="en-GB" sz="2400" dirty="0"/>
          </a:p>
        </p:txBody>
      </p:sp>
      <p:sp>
        <p:nvSpPr>
          <p:cNvPr id="26" name="Can 25"/>
          <p:cNvSpPr/>
          <p:nvPr/>
        </p:nvSpPr>
        <p:spPr>
          <a:xfrm>
            <a:off x="10340261" y="718406"/>
            <a:ext cx="712346" cy="1558355"/>
          </a:xfrm>
          <a:prstGeom prst="can">
            <a:avLst>
              <a:gd name="adj" fmla="val 1099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10553072" y="800370"/>
            <a:ext cx="286724" cy="1528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Elbow Connector 13"/>
          <p:cNvCxnSpPr>
            <a:stCxn id="27" idx="0"/>
          </p:cNvCxnSpPr>
          <p:nvPr/>
        </p:nvCxnSpPr>
        <p:spPr>
          <a:xfrm rot="16200000" flipH="1" flipV="1">
            <a:off x="8669107" y="2123129"/>
            <a:ext cx="3350086" cy="704568"/>
          </a:xfrm>
          <a:prstGeom prst="bentConnector3">
            <a:avLst>
              <a:gd name="adj1" fmla="val 71338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355779" y="2249513"/>
            <a:ext cx="1339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Pressure variation</a:t>
            </a:r>
            <a:endParaRPr lang="en-GB" sz="2400" b="1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10694318" y="4422406"/>
            <a:ext cx="0" cy="940095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75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6962" y="109227"/>
            <a:ext cx="11304454" cy="97576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Cryogenic perturbation during RF commissioning 2018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2BFFD-A940-4E32-9CF6-7AEF183B90CB}" type="slidenum">
              <a:rPr lang="en-GB" smtClean="0"/>
              <a:t>4</a:t>
            </a:fld>
            <a:endParaRPr lang="en-GB"/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2" y="1452436"/>
            <a:ext cx="6020314" cy="4498110"/>
          </a:xfrm>
          <a:prstGeom prst="rect">
            <a:avLst/>
          </a:prstGeom>
        </p:spPr>
      </p:pic>
      <p:sp>
        <p:nvSpPr>
          <p:cNvPr id="6" name="TextBox 11"/>
          <p:cNvSpPr txBox="1"/>
          <p:nvPr/>
        </p:nvSpPr>
        <p:spPr>
          <a:xfrm>
            <a:off x="6357" y="2085153"/>
            <a:ext cx="1144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BW (FWHM)</a:t>
            </a:r>
            <a:endParaRPr lang="en-GB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10693" y="2634498"/>
            <a:ext cx="24999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CM1,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CM2, </a:t>
            </a:r>
            <a:r>
              <a:rPr kumimoji="1" lang="en-US" altLang="ja-JP" sz="2000" dirty="0" smtClean="0">
                <a:solidFill>
                  <a:srgbClr val="00FF00"/>
                </a:solidFill>
              </a:rPr>
              <a:t>CM3, </a:t>
            </a:r>
            <a:r>
              <a:rPr kumimoji="1" lang="en-US" altLang="ja-JP" sz="2000" dirty="0" smtClean="0">
                <a:solidFill>
                  <a:srgbClr val="0000FF"/>
                </a:solidFill>
              </a:rPr>
              <a:t>CM4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838200" y="3587681"/>
            <a:ext cx="4993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Return gas He temperature and pressure oscillate</a:t>
            </a:r>
            <a:endParaRPr lang="en-GB" dirty="0"/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526" y="1403084"/>
            <a:ext cx="5980128" cy="4438318"/>
          </a:xfrm>
          <a:prstGeom prst="rect">
            <a:avLst/>
          </a:prstGeom>
        </p:spPr>
      </p:pic>
      <p:cxnSp>
        <p:nvCxnSpPr>
          <p:cNvPr id="10" name="Straight Arrow Connector 5"/>
          <p:cNvCxnSpPr/>
          <p:nvPr/>
        </p:nvCxnSpPr>
        <p:spPr>
          <a:xfrm flipH="1">
            <a:off x="6838429" y="2085153"/>
            <a:ext cx="0" cy="508884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 txBox="1"/>
          <p:nvPr/>
        </p:nvSpPr>
        <p:spPr>
          <a:xfrm>
            <a:off x="6323654" y="2154929"/>
            <a:ext cx="548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BW</a:t>
            </a:r>
            <a:endParaRPr lang="en-GB" dirty="0"/>
          </a:p>
        </p:txBody>
      </p:sp>
      <p:sp>
        <p:nvSpPr>
          <p:cNvPr id="12" name="TextBox 7"/>
          <p:cNvSpPr txBox="1"/>
          <p:nvPr/>
        </p:nvSpPr>
        <p:spPr>
          <a:xfrm>
            <a:off x="8086411" y="3516825"/>
            <a:ext cx="3267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fast oscillation was mitigated</a:t>
            </a:r>
            <a:endParaRPr lang="en-GB" dirty="0"/>
          </a:p>
        </p:txBody>
      </p:sp>
      <p:cxnSp>
        <p:nvCxnSpPr>
          <p:cNvPr id="5" name="Straight Arrow Connector 10"/>
          <p:cNvCxnSpPr/>
          <p:nvPr/>
        </p:nvCxnSpPr>
        <p:spPr>
          <a:xfrm>
            <a:off x="846966" y="2123276"/>
            <a:ext cx="0" cy="322252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1710465" y="929216"/>
            <a:ext cx="3975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u="sng" dirty="0" smtClean="0"/>
              <a:t>Initial perturbation &gt; BW</a:t>
            </a:r>
            <a:endParaRPr kumimoji="1" lang="ja-JP" altLang="en-US" sz="2800" u="sng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131356" y="982427"/>
            <a:ext cx="4888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u="sng" dirty="0" smtClean="0"/>
              <a:t>Optimized cryogenic parameters</a:t>
            </a:r>
            <a:endParaRPr kumimoji="1" lang="ja-JP" altLang="en-US" sz="2800" u="sng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10583" y="6041954"/>
            <a:ext cx="11370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Optimize PID parameters and regulation target in cryogenic system </a:t>
            </a:r>
            <a:r>
              <a:rPr kumimoji="1" lang="en-US" altLang="ja-JP" sz="2400" dirty="0" smtClean="0">
                <a:sym typeface="Wingdings"/>
              </a:rPr>
              <a:t> stabilize the system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1334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724" y="209856"/>
            <a:ext cx="10515600" cy="953727"/>
          </a:xfrm>
        </p:spPr>
        <p:txBody>
          <a:bodyPr/>
          <a:lstStyle/>
          <a:p>
            <a:r>
              <a:rPr lang="en-US" dirty="0" smtClean="0"/>
              <a:t>Strategy from LLRF side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859" y="1632608"/>
            <a:ext cx="9321551" cy="33016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11099683" y="2823998"/>
            <a:ext cx="172296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Tuner step</a:t>
            </a:r>
            <a:endParaRPr lang="en-GB" sz="2400" b="1" dirty="0">
              <a:solidFill>
                <a:srgbClr val="00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25683" y="1071867"/>
            <a:ext cx="117974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D</a:t>
            </a:r>
            <a:r>
              <a:rPr lang="en-US" sz="2400" b="1" dirty="0" err="1" smtClean="0">
                <a:solidFill>
                  <a:srgbClr val="0000FF"/>
                </a:solidFill>
              </a:rPr>
              <a:t>f</a:t>
            </a:r>
            <a:r>
              <a:rPr lang="en-US" sz="2400" b="1" dirty="0" smtClean="0">
                <a:solidFill>
                  <a:srgbClr val="0000FF"/>
                </a:solidFill>
              </a:rPr>
              <a:t> [Hz]</a:t>
            </a:r>
            <a:endParaRPr lang="en-GB" sz="24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356117" y="3052584"/>
            <a:ext cx="263039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forward power [W]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0100" y="5164516"/>
            <a:ext cx="92041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No stepper-motor motion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Compensated by forward power (RMS 100W, max 750W)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800" dirty="0"/>
              <a:t>Solid-state amplifiers (750W) can still handle the </a:t>
            </a:r>
            <a:r>
              <a:rPr lang="en-US" altLang="ja-JP" sz="2800" dirty="0" smtClean="0"/>
              <a:t>system</a:t>
            </a:r>
            <a:endParaRPr lang="en-US" altLang="ja-JP" sz="2800" dirty="0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263" y="874567"/>
            <a:ext cx="3216140" cy="658965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3533"/>
            <a:ext cx="2550520" cy="340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7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054" y="118635"/>
            <a:ext cx="10515600" cy="930938"/>
          </a:xfrm>
        </p:spPr>
        <p:txBody>
          <a:bodyPr/>
          <a:lstStyle/>
          <a:p>
            <a:r>
              <a:rPr lang="en-US" dirty="0" smtClean="0"/>
              <a:t>Faster </a:t>
            </a:r>
            <a:r>
              <a:rPr lang="en-US" dirty="0" err="1" smtClean="0"/>
              <a:t>microphonics</a:t>
            </a:r>
            <a:r>
              <a:rPr lang="en-US" dirty="0" smtClean="0"/>
              <a:t> observed in one cavity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861799" y="820963"/>
            <a:ext cx="1879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78 Hz noise</a:t>
            </a:r>
          </a:p>
        </p:txBody>
      </p:sp>
      <p:pic>
        <p:nvPicPr>
          <p:cNvPr id="5" name="sel_DF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59864" y="811779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779" y="2248878"/>
            <a:ext cx="2095729" cy="19414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45211" y="5457433"/>
            <a:ext cx="103492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FB operation required much higher power than other cavities (400W &gt;&gt;RMS 40W)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Demodulation of spectrum analyzer signal showed 78 Hz vibration in resonant frequency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Tunnel access </a:t>
            </a:r>
            <a:r>
              <a:rPr lang="en-US" sz="2000" dirty="0" smtClean="0">
                <a:sym typeface="Wingdings" panose="05000000000000000000" pitchFamily="2" charset="2"/>
              </a:rPr>
              <a:t> o</a:t>
            </a:r>
            <a:r>
              <a:rPr lang="en-US" sz="2000" dirty="0" smtClean="0"/>
              <a:t>bvious vibration was detected </a:t>
            </a:r>
            <a:r>
              <a:rPr lang="en-US" sz="2000" i="1" dirty="0" smtClean="0"/>
              <a:t>by hand</a:t>
            </a:r>
            <a:r>
              <a:rPr lang="en-US" sz="2000" dirty="0" smtClean="0"/>
              <a:t> in one </a:t>
            </a:r>
            <a:r>
              <a:rPr lang="en-US" sz="2000" dirty="0" err="1" smtClean="0"/>
              <a:t>cryomodule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Stop active pumping </a:t>
            </a:r>
            <a:r>
              <a:rPr lang="en-US" sz="2000" dirty="0" smtClean="0">
                <a:sym typeface="Wingdings" panose="05000000000000000000" pitchFamily="2" charset="2"/>
              </a:rPr>
              <a:t> vibration and correspondingly frequency modulation stopped</a:t>
            </a:r>
            <a:endParaRPr lang="en-GB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3" y="1421379"/>
            <a:ext cx="4927423" cy="4003054"/>
          </a:xfrm>
          <a:prstGeom prst="rect">
            <a:avLst/>
          </a:prstGeom>
        </p:spPr>
      </p:pic>
      <p:pic>
        <p:nvPicPr>
          <p:cNvPr id="11" name="図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402" y="1421379"/>
            <a:ext cx="4844641" cy="395220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9462052" y="3373821"/>
            <a:ext cx="553940" cy="62568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216866" y="4257104"/>
            <a:ext cx="1797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felt obvious vibration on the vessel in this particular CM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61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860" y="151586"/>
            <a:ext cx="10515600" cy="1325563"/>
          </a:xfrm>
        </p:spPr>
        <p:txBody>
          <a:bodyPr/>
          <a:lstStyle/>
          <a:p>
            <a:r>
              <a:rPr lang="en-US" dirty="0" smtClean="0"/>
              <a:t>w/ and w/o active pumping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22" y="1507520"/>
            <a:ext cx="10605881" cy="32978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28592" y="5199266"/>
            <a:ext cx="1375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Active pump stopped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677231" y="4667406"/>
            <a:ext cx="31806" cy="5318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405236" y="5073370"/>
            <a:ext cx="1375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Active pump re-started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9953875" y="4541510"/>
            <a:ext cx="31806" cy="5318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0474" y="5875966"/>
            <a:ext cx="12022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Intuitively, more trips with active pumping but no enough time to do statistical testing during RF commissioning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We decided to keep active pumping and limit the field level of this cavity</a:t>
            </a:r>
            <a:r>
              <a:rPr lang="en-US" dirty="0" smtClean="0"/>
              <a:t> (4MV/m &lt; nominal 6MV/m)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823960" y="2824460"/>
            <a:ext cx="303399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E</a:t>
            </a:r>
            <a:r>
              <a:rPr lang="en-US" sz="2000" baseline="-25000" dirty="0" err="1" smtClean="0"/>
              <a:t>acc</a:t>
            </a:r>
            <a:r>
              <a:rPr lang="en-US" sz="2000" dirty="0" smtClean="0"/>
              <a:t> [MV/m]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7832035" y="861188"/>
            <a:ext cx="1200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Stable at high field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9678063" y="1107817"/>
            <a:ext cx="144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trips?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866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00" y="78879"/>
            <a:ext cx="10515600" cy="724204"/>
          </a:xfrm>
        </p:spPr>
        <p:txBody>
          <a:bodyPr>
            <a:normAutofit/>
          </a:bodyPr>
          <a:lstStyle/>
          <a:p>
            <a:r>
              <a:rPr lang="en-US" dirty="0" smtClean="0"/>
              <a:t>Impact of power cut (July 28th)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8" y="879655"/>
            <a:ext cx="10808163" cy="42250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6793" y="5143023"/>
            <a:ext cx="125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cut</a:t>
            </a:r>
            <a:endParaRPr lang="en-GB" dirty="0"/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flipV="1">
            <a:off x="1804946" y="4731027"/>
            <a:ext cx="469128" cy="4119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3866" y="5512355"/>
            <a:ext cx="11697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cryogenic plant stopped by (short) power cut and took 6 hours to restart sending </a:t>
            </a:r>
            <a:r>
              <a:rPr lang="en-US" sz="2400" dirty="0" err="1" smtClean="0"/>
              <a:t>LHe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 sensitive cavity was affected by the cryogenic instability </a:t>
            </a:r>
            <a:r>
              <a:rPr lang="en-US" sz="2400" dirty="0" smtClean="0">
                <a:solidFill>
                  <a:srgbClr val="FF0000"/>
                </a:solidFill>
              </a:rPr>
              <a:t>for a couple of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Wingdings" panose="05000000000000000000" pitchFamily="2" charset="2"/>
              </a:rPr>
              <a:t>We skipped the cavity for the physics run during that week </a:t>
            </a:r>
            <a:endParaRPr lang="en-GB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671638" y="4794637"/>
            <a:ext cx="469127" cy="3866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51150" y="5126280"/>
            <a:ext cx="2234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cryogenics recovery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150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740" y="69314"/>
            <a:ext cx="10515600" cy="779301"/>
          </a:xfrm>
        </p:spPr>
        <p:txBody>
          <a:bodyPr/>
          <a:lstStyle/>
          <a:p>
            <a:r>
              <a:rPr lang="en-US" dirty="0" smtClean="0"/>
              <a:t>Rare events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51" y="848615"/>
            <a:ext cx="9200321" cy="46501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299174" y="3132206"/>
            <a:ext cx="303399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E</a:t>
            </a:r>
            <a:r>
              <a:rPr lang="en-US" sz="2000" baseline="-25000" dirty="0" err="1" smtClean="0"/>
              <a:t>acc</a:t>
            </a:r>
            <a:r>
              <a:rPr lang="en-US" sz="2000" dirty="0" smtClean="0"/>
              <a:t> [MV/m]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072931" y="4781101"/>
            <a:ext cx="248080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arget field by FB</a:t>
            </a:r>
            <a:endParaRPr lang="en-GB" sz="2400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 flipV="1">
            <a:off x="4548146" y="4641206"/>
            <a:ext cx="524785" cy="3707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79664" y="2058057"/>
            <a:ext cx="419033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Jump up to pseudo stable point</a:t>
            </a:r>
            <a:endParaRPr lang="en-GB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953663" y="2519722"/>
            <a:ext cx="2421171" cy="6539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17767" y="5507891"/>
            <a:ext cx="7847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Observed twice during 2018 summer</a:t>
            </a:r>
          </a:p>
          <a:p>
            <a:r>
              <a:rPr lang="en-US" sz="2400" dirty="0" smtClean="0"/>
              <a:t>19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cavity on June 12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: lasted 1 week and disappeared</a:t>
            </a:r>
          </a:p>
          <a:p>
            <a:r>
              <a:rPr lang="en-US" sz="2400" dirty="0" smtClean="0"/>
              <a:t>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r>
              <a:rPr lang="en-US" sz="2400" dirty="0"/>
              <a:t>cavity on </a:t>
            </a:r>
            <a:r>
              <a:rPr lang="en-US" sz="2400" dirty="0" smtClean="0"/>
              <a:t>September 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r>
              <a:rPr lang="en-US" sz="2400" dirty="0"/>
              <a:t>: lasted 1 week and </a:t>
            </a:r>
            <a:r>
              <a:rPr lang="en-US" sz="2400" dirty="0" smtClean="0"/>
              <a:t>disappeared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8953169" y="5921581"/>
            <a:ext cx="2353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 did not change any parameters!</a:t>
            </a:r>
            <a:endParaRPr lang="en-GB" sz="2000" dirty="0"/>
          </a:p>
        </p:txBody>
      </p:sp>
      <p:sp>
        <p:nvSpPr>
          <p:cNvPr id="18" name="Right Brace 17"/>
          <p:cNvSpPr/>
          <p:nvPr/>
        </p:nvSpPr>
        <p:spPr>
          <a:xfrm>
            <a:off x="8595360" y="5891226"/>
            <a:ext cx="159026" cy="76859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61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10167</TotalTime>
  <Words>1011</Words>
  <Application>Microsoft Macintosh PowerPoint</Application>
  <PresentationFormat>ワイド画面</PresentationFormat>
  <Paragraphs>148</Paragraphs>
  <Slides>17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6" baseType="lpstr">
      <vt:lpstr>Calibri</vt:lpstr>
      <vt:lpstr>Calibri Light</vt:lpstr>
      <vt:lpstr>Symbol</vt:lpstr>
      <vt:lpstr>Wingdings</vt:lpstr>
      <vt:lpstr>Yu Gothic</vt:lpstr>
      <vt:lpstr>游ゴシック</vt:lpstr>
      <vt:lpstr>游ゴシック Light</vt:lpstr>
      <vt:lpstr>Arial</vt:lpstr>
      <vt:lpstr>Office Theme</vt:lpstr>
      <vt:lpstr>Microphonics experience in HIE-ISOLDE at CERN</vt:lpstr>
      <vt:lpstr>HIE-ISOLDE Cryomodule</vt:lpstr>
      <vt:lpstr>Frequency perturbations (measured in SEL mode) </vt:lpstr>
      <vt:lpstr>Cryogenic perturbation during RF commissioning 2018</vt:lpstr>
      <vt:lpstr>Strategy from LLRF side</vt:lpstr>
      <vt:lpstr>Faster microphonics observed in one cavity</vt:lpstr>
      <vt:lpstr>w/ and w/o active pumping</vt:lpstr>
      <vt:lpstr>Impact of power cut (July 28th)</vt:lpstr>
      <vt:lpstr>Rare events</vt:lpstr>
      <vt:lpstr>Rare events</vt:lpstr>
      <vt:lpstr>Summary</vt:lpstr>
      <vt:lpstr>backup</vt:lpstr>
      <vt:lpstr>Tuner and coupler</vt:lpstr>
      <vt:lpstr>Tuner and coupler</vt:lpstr>
      <vt:lpstr>Tuner and coupler</vt:lpstr>
      <vt:lpstr>Stable condition</vt:lpstr>
      <vt:lpstr>Lesson learned</vt:lpstr>
    </vt:vector>
  </TitlesOfParts>
  <Company>CERN</Company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Microphonics experience in HIE-ISOLDE at CERN</dc:title>
  <dc:creator>Akira Miyazaki</dc:creator>
  <cp:lastModifiedBy>Microsoft Office ユーザー</cp:lastModifiedBy>
  <cp:revision>37</cp:revision>
  <cp:lastPrinted>2018-10-18T15:06:25Z</cp:lastPrinted>
  <dcterms:created xsi:type="dcterms:W3CDTF">2018-09-26T09:23:30Z</dcterms:created>
  <dcterms:modified xsi:type="dcterms:W3CDTF">2018-10-25T14:30:29Z</dcterms:modified>
</cp:coreProperties>
</file>