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5"/>
  </p:sldMasterIdLst>
  <p:notesMasterIdLst>
    <p:notesMasterId r:id="rId23"/>
  </p:notesMasterIdLst>
  <p:handoutMasterIdLst>
    <p:handoutMasterId r:id="rId24"/>
  </p:handoutMasterIdLst>
  <p:sldIdLst>
    <p:sldId id="257" r:id="rId6"/>
    <p:sldId id="582" r:id="rId7"/>
    <p:sldId id="550" r:id="rId8"/>
    <p:sldId id="579" r:id="rId9"/>
    <p:sldId id="580" r:id="rId10"/>
    <p:sldId id="583" r:id="rId11"/>
    <p:sldId id="584" r:id="rId12"/>
    <p:sldId id="581" r:id="rId13"/>
    <p:sldId id="574" r:id="rId14"/>
    <p:sldId id="565" r:id="rId15"/>
    <p:sldId id="578" r:id="rId16"/>
    <p:sldId id="575" r:id="rId17"/>
    <p:sldId id="577" r:id="rId18"/>
    <p:sldId id="576" r:id="rId19"/>
    <p:sldId id="586" r:id="rId20"/>
    <p:sldId id="587" r:id="rId21"/>
    <p:sldId id="585" r:id="rId2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2A620"/>
    <a:srgbClr val="094875"/>
    <a:srgbClr val="17375E"/>
    <a:srgbClr val="7A1AC9"/>
    <a:srgbClr val="558ED5"/>
    <a:srgbClr val="005C98"/>
    <a:srgbClr val="4E7601"/>
    <a:srgbClr val="920204"/>
    <a:srgbClr val="76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22" autoAdjust="0"/>
    <p:restoredTop sz="89519" autoAdjust="0"/>
  </p:normalViewPr>
  <p:slideViewPr>
    <p:cSldViewPr snapToGrid="0">
      <p:cViewPr varScale="1">
        <p:scale>
          <a:sx n="65" d="100"/>
          <a:sy n="65" d="100"/>
        </p:scale>
        <p:origin x="1296" y="78"/>
      </p:cViewPr>
      <p:guideLst>
        <p:guide orient="horz" pos="2160"/>
        <p:guide pos="3840"/>
      </p:guideLst>
    </p:cSldViewPr>
  </p:slideViewPr>
  <p:notesTextViewPr>
    <p:cViewPr>
      <p:scale>
        <a:sx n="3" d="2"/>
        <a:sy n="3" d="2"/>
      </p:scale>
      <p:origin x="0" y="0"/>
    </p:cViewPr>
  </p:notesTextViewPr>
  <p:sorterViewPr>
    <p:cViewPr>
      <p:scale>
        <a:sx n="150" d="100"/>
        <a:sy n="150" d="100"/>
      </p:scale>
      <p:origin x="0" y="7552"/>
    </p:cViewPr>
  </p:sorterViewPr>
  <p:notesViewPr>
    <p:cSldViewPr snapToGrid="0" snapToObjects="1">
      <p:cViewPr varScale="1">
        <p:scale>
          <a:sx n="56" d="100"/>
          <a:sy n="56" d="100"/>
        </p:scale>
        <p:origin x="283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6"/>
          </a:xfrm>
          <a:prstGeom prst="rect">
            <a:avLst/>
          </a:prstGeom>
        </p:spPr>
        <p:txBody>
          <a:bodyPr vert="horz" lIns="95553" tIns="47776" rIns="95553" bIns="47776" rtlCol="0"/>
          <a:lstStyle>
            <a:lvl1pPr algn="l">
              <a:defRPr sz="1200"/>
            </a:lvl1pPr>
          </a:lstStyle>
          <a:p>
            <a:endParaRPr lang="en-US"/>
          </a:p>
        </p:txBody>
      </p:sp>
      <p:sp>
        <p:nvSpPr>
          <p:cNvPr id="3" name="Date Placeholder 2"/>
          <p:cNvSpPr>
            <a:spLocks noGrp="1"/>
          </p:cNvSpPr>
          <p:nvPr>
            <p:ph type="dt" sz="quarter" idx="1"/>
          </p:nvPr>
        </p:nvSpPr>
        <p:spPr>
          <a:xfrm>
            <a:off x="4143832" y="0"/>
            <a:ext cx="3169698" cy="481876"/>
          </a:xfrm>
          <a:prstGeom prst="rect">
            <a:avLst/>
          </a:prstGeom>
        </p:spPr>
        <p:txBody>
          <a:bodyPr vert="horz" lIns="95553" tIns="47776" rIns="95553" bIns="47776" rtlCol="0"/>
          <a:lstStyle>
            <a:lvl1pPr algn="r">
              <a:defRPr sz="1200"/>
            </a:lvl1pPr>
          </a:lstStyle>
          <a:p>
            <a:fld id="{B691EE03-8B86-4483-A61E-7F251E4A6480}" type="datetimeFigureOut">
              <a:rPr lang="en-US" smtClean="0"/>
              <a:t>10/25/2018</a:t>
            </a:fld>
            <a:endParaRPr lang="en-US"/>
          </a:p>
        </p:txBody>
      </p:sp>
      <p:sp>
        <p:nvSpPr>
          <p:cNvPr id="4" name="Footer Placeholder 3"/>
          <p:cNvSpPr>
            <a:spLocks noGrp="1"/>
          </p:cNvSpPr>
          <p:nvPr>
            <p:ph type="ftr" sz="quarter" idx="2"/>
          </p:nvPr>
        </p:nvSpPr>
        <p:spPr>
          <a:xfrm>
            <a:off x="0" y="9119324"/>
            <a:ext cx="3169698" cy="481876"/>
          </a:xfrm>
          <a:prstGeom prst="rect">
            <a:avLst/>
          </a:prstGeom>
        </p:spPr>
        <p:txBody>
          <a:bodyPr vert="horz" lIns="95553" tIns="47776" rIns="95553" bIns="47776" rtlCol="0" anchor="b"/>
          <a:lstStyle>
            <a:lvl1pPr algn="l">
              <a:defRPr sz="1200"/>
            </a:lvl1pPr>
          </a:lstStyle>
          <a:p>
            <a:endParaRPr lang="en-US"/>
          </a:p>
        </p:txBody>
      </p:sp>
      <p:sp>
        <p:nvSpPr>
          <p:cNvPr id="5" name="Slide Number Placeholder 4"/>
          <p:cNvSpPr>
            <a:spLocks noGrp="1"/>
          </p:cNvSpPr>
          <p:nvPr>
            <p:ph type="sldNum" sz="quarter" idx="3"/>
          </p:nvPr>
        </p:nvSpPr>
        <p:spPr>
          <a:xfrm>
            <a:off x="4143832" y="9119324"/>
            <a:ext cx="3169698" cy="481876"/>
          </a:xfrm>
          <a:prstGeom prst="rect">
            <a:avLst/>
          </a:prstGeom>
        </p:spPr>
        <p:txBody>
          <a:bodyPr vert="horz" lIns="95553" tIns="47776" rIns="95553" bIns="47776" rtlCol="0" anchor="b"/>
          <a:lstStyle>
            <a:lvl1pPr algn="r">
              <a:defRPr sz="1200"/>
            </a:lvl1pPr>
          </a:lstStyle>
          <a:p>
            <a:fld id="{06B5E9DE-290D-4688-9E0B-EC76B12906A3}" type="slidenum">
              <a:rPr lang="en-US" smtClean="0"/>
              <a:t>‹#›</a:t>
            </a:fld>
            <a:endParaRPr lang="en-US"/>
          </a:p>
        </p:txBody>
      </p:sp>
    </p:spTree>
    <p:extLst>
      <p:ext uri="{BB962C8B-B14F-4D97-AF65-F5344CB8AC3E}">
        <p14:creationId xmlns:p14="http://schemas.microsoft.com/office/powerpoint/2010/main" val="203926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6" tIns="48324" rIns="96646" bIns="48324" rtlCol="0"/>
          <a:lstStyle>
            <a:lvl1pPr algn="l">
              <a:defRPr sz="12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46" tIns="48324" rIns="96646" bIns="48324" rtlCol="0"/>
          <a:lstStyle>
            <a:lvl1pPr algn="r">
              <a:defRPr sz="1200"/>
            </a:lvl1pPr>
          </a:lstStyle>
          <a:p>
            <a:fld id="{1AF9D93D-2DCD-4941-9148-539F4B11DA5A}" type="datetimeFigureOut">
              <a:rPr lang="en-US" smtClean="0"/>
              <a:t>10/25/2018</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6" tIns="48324" rIns="96646" bIns="48324"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6" tIns="48324" rIns="96646"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6" tIns="48324" rIns="96646"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46" tIns="48324" rIns="96646" bIns="48324" rtlCol="0" anchor="b"/>
          <a:lstStyle>
            <a:lvl1pPr algn="r">
              <a:defRPr sz="1200"/>
            </a:lvl1pPr>
          </a:lstStyle>
          <a:p>
            <a:fld id="{96257B74-7AA3-6D4E-A5F4-7C976DCE7D18}" type="slidenum">
              <a:rPr lang="en-US" smtClean="0"/>
              <a:t>‹#›</a:t>
            </a:fld>
            <a:endParaRPr lang="en-US"/>
          </a:p>
        </p:txBody>
      </p:sp>
    </p:spTree>
    <p:extLst>
      <p:ext uri="{BB962C8B-B14F-4D97-AF65-F5344CB8AC3E}">
        <p14:creationId xmlns:p14="http://schemas.microsoft.com/office/powerpoint/2010/main" val="733480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tabLst>
                <a:tab pos="764916" algn="l"/>
                <a:tab pos="1529833" algn="l"/>
                <a:tab pos="2294749" algn="l"/>
                <a:tab pos="3059666" algn="l"/>
              </a:tabLst>
              <a:defRPr sz="2500">
                <a:solidFill>
                  <a:schemeClr val="tx1"/>
                </a:solidFill>
                <a:latin typeface="Arial" charset="0"/>
                <a:ea typeface="ＭＳ Ｐゴシック" charset="0"/>
                <a:cs typeface="ＭＳ Ｐゴシック" charset="0"/>
              </a:defRPr>
            </a:lvl1pPr>
            <a:lvl2pPr eaLnBrk="0">
              <a:tabLst>
                <a:tab pos="764916" algn="l"/>
                <a:tab pos="1529833" algn="l"/>
                <a:tab pos="2294749" algn="l"/>
                <a:tab pos="3059666" algn="l"/>
              </a:tabLst>
              <a:defRPr sz="2500">
                <a:solidFill>
                  <a:schemeClr val="tx1"/>
                </a:solidFill>
                <a:latin typeface="Arial" charset="0"/>
                <a:ea typeface="ＭＳ Ｐゴシック" charset="0"/>
              </a:defRPr>
            </a:lvl2pPr>
            <a:lvl3pPr eaLnBrk="0">
              <a:tabLst>
                <a:tab pos="764916" algn="l"/>
                <a:tab pos="1529833" algn="l"/>
                <a:tab pos="2294749" algn="l"/>
                <a:tab pos="3059666" algn="l"/>
              </a:tabLst>
              <a:defRPr sz="2500">
                <a:solidFill>
                  <a:schemeClr val="tx1"/>
                </a:solidFill>
                <a:latin typeface="Arial" charset="0"/>
                <a:ea typeface="ＭＳ Ｐゴシック" charset="0"/>
              </a:defRPr>
            </a:lvl3pPr>
            <a:lvl4pPr eaLnBrk="0">
              <a:tabLst>
                <a:tab pos="764916" algn="l"/>
                <a:tab pos="1529833" algn="l"/>
                <a:tab pos="2294749" algn="l"/>
                <a:tab pos="3059666" algn="l"/>
              </a:tabLst>
              <a:defRPr sz="2500">
                <a:solidFill>
                  <a:schemeClr val="tx1"/>
                </a:solidFill>
                <a:latin typeface="Arial" charset="0"/>
                <a:ea typeface="ＭＳ Ｐゴシック" charset="0"/>
              </a:defRPr>
            </a:lvl4pPr>
            <a:lvl5pPr eaLnBrk="0">
              <a:tabLst>
                <a:tab pos="764916" algn="l"/>
                <a:tab pos="1529833" algn="l"/>
                <a:tab pos="2294749" algn="l"/>
                <a:tab pos="3059666" algn="l"/>
              </a:tabLst>
              <a:defRPr sz="2500">
                <a:solidFill>
                  <a:schemeClr val="tx1"/>
                </a:solidFill>
                <a:latin typeface="Arial" charset="0"/>
                <a:ea typeface="ＭＳ Ｐゴシック" charset="0"/>
              </a:defRPr>
            </a:lvl5pPr>
            <a:lvl6pPr marL="2657075"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6pPr>
            <a:lvl7pPr marL="3140183"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7pPr>
            <a:lvl8pPr marL="3623288"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8pPr>
            <a:lvl9pPr marL="4106394"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9pPr>
          </a:lstStyle>
          <a:p>
            <a:pPr eaLnBrk="1"/>
            <a:fld id="{84BE3096-FF3B-1648-A643-D3909CD99245}" type="slidenum">
              <a:rPr lang="en-US" sz="1500">
                <a:solidFill>
                  <a:srgbClr val="000000"/>
                </a:solidFill>
                <a:latin typeface="Times New Roman" charset="0"/>
              </a:rPr>
              <a:pPr eaLnBrk="1"/>
              <a:t>1</a:t>
            </a:fld>
            <a:endParaRPr lang="en-US" sz="1500" dirty="0">
              <a:solidFill>
                <a:srgbClr val="000000"/>
              </a:solidFill>
              <a:latin typeface="Times New Roman" charset="0"/>
            </a:endParaRPr>
          </a:p>
        </p:txBody>
      </p:sp>
      <p:sp>
        <p:nvSpPr>
          <p:cNvPr id="16385" name="Rectangle 1"/>
          <p:cNvSpPr>
            <a:spLocks noChangeArrowheads="1"/>
          </p:cNvSpPr>
          <p:nvPr/>
        </p:nvSpPr>
        <p:spPr bwMode="auto">
          <a:xfrm>
            <a:off x="6" y="0"/>
            <a:ext cx="1694" cy="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5100" tIns="47553" rIns="95100" bIns="47553"/>
          <a:lstStyle/>
          <a:p>
            <a:pPr defTabSz="966423" fontAlgn="auto">
              <a:spcBef>
                <a:spcPts val="0"/>
              </a:spcBef>
              <a:spcAft>
                <a:spcPts val="0"/>
              </a:spcAft>
              <a:defRPr/>
            </a:pPr>
            <a:r>
              <a:rPr lang="en-US" dirty="0" err="1">
                <a:solidFill>
                  <a:srgbClr val="404040"/>
                </a:solidFill>
                <a:latin typeface="Calibri" charset="0"/>
                <a:ea typeface="+mn-ea"/>
              </a:rPr>
              <a:t>Univ</a:t>
            </a:r>
            <a:r>
              <a:rPr lang="en-US" dirty="0">
                <a:solidFill>
                  <a:srgbClr val="404040"/>
                </a:solidFill>
                <a:latin typeface="Calibri" charset="0"/>
                <a:ea typeface="+mn-ea"/>
              </a:rPr>
              <a:t> of Chicago Review, Aug. 30, 2010</a:t>
            </a:r>
          </a:p>
        </p:txBody>
      </p:sp>
      <p:sp>
        <p:nvSpPr>
          <p:cNvPr id="16386" name="Rectangle 2"/>
          <p:cNvSpPr>
            <a:spLocks noChangeArrowheads="1"/>
          </p:cNvSpPr>
          <p:nvPr/>
        </p:nvSpPr>
        <p:spPr bwMode="auto">
          <a:xfrm>
            <a:off x="6" y="0"/>
            <a:ext cx="1694" cy="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5100" tIns="47553" rIns="95100" bIns="47553"/>
          <a:lstStyle/>
          <a:p>
            <a:pPr defTabSz="966423" fontAlgn="auto">
              <a:spcBef>
                <a:spcPts val="0"/>
              </a:spcBef>
              <a:spcAft>
                <a:spcPts val="0"/>
              </a:spcAft>
              <a:defRPr/>
            </a:pPr>
            <a:fld id="{D8C02FBE-B1A1-9949-B8FC-82EFBC57DDE8}" type="slidenum">
              <a:rPr lang="en-US">
                <a:solidFill>
                  <a:srgbClr val="404040"/>
                </a:solidFill>
                <a:latin typeface="Calibri" charset="0"/>
                <a:ea typeface="+mn-ea"/>
              </a:rPr>
              <a:pPr defTabSz="966423" fontAlgn="auto">
                <a:spcBef>
                  <a:spcPts val="0"/>
                </a:spcBef>
                <a:spcAft>
                  <a:spcPts val="0"/>
                </a:spcAft>
                <a:defRPr/>
              </a:pPr>
              <a:t>1</a:t>
            </a:fld>
            <a:endParaRPr lang="en-US">
              <a:solidFill>
                <a:srgbClr val="404040"/>
              </a:solidFill>
              <a:latin typeface="Calibri" charset="0"/>
              <a:ea typeface="+mn-ea"/>
            </a:endParaRPr>
          </a:p>
        </p:txBody>
      </p:sp>
      <p:sp>
        <p:nvSpPr>
          <p:cNvPr id="16387" name="Text Box 3"/>
          <p:cNvSpPr>
            <a:spLocks noGrp="1" noChangeArrowheads="1"/>
          </p:cNvSpPr>
          <p:nvPr>
            <p:ph type="body"/>
          </p:nvPr>
        </p:nvSpPr>
        <p:spPr>
          <a:xfrm>
            <a:off x="7" y="2"/>
            <a:ext cx="301917" cy="47219"/>
          </a:xfrm>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a:spcBef>
                <a:spcPct val="0"/>
              </a:spcBef>
              <a:defRPr/>
            </a:pPr>
            <a:endParaRPr lang="en-US" sz="2100" dirty="0">
              <a:latin typeface="Arial" charset="0"/>
              <a:cs typeface="WenQuanYi Zen Hei" charset="0"/>
            </a:endParaRPr>
          </a:p>
        </p:txBody>
      </p:sp>
    </p:spTree>
    <p:extLst>
      <p:ext uri="{BB962C8B-B14F-4D97-AF65-F5344CB8AC3E}">
        <p14:creationId xmlns:p14="http://schemas.microsoft.com/office/powerpoint/2010/main" val="116638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 1406.593 MHz,</a:t>
            </a:r>
            <a:r>
              <a:rPr lang="en-US" baseline="0" dirty="0"/>
              <a:t> </a:t>
            </a:r>
            <a:r>
              <a:rPr lang="en-US" baseline="0" dirty="0" err="1"/>
              <a:t>cav</a:t>
            </a:r>
            <a:r>
              <a:rPr lang="en-US" baseline="0" dirty="0"/>
              <a:t> under vacuum, He </a:t>
            </a:r>
            <a:r>
              <a:rPr lang="en-US" baseline="0" dirty="0" err="1"/>
              <a:t>pres</a:t>
            </a:r>
            <a:r>
              <a:rPr lang="en-US" baseline="0" dirty="0"/>
              <a:t>=1.6 psig, 2 K: 1407.868 MHz at zero field</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87EDBD5A-65E6-459C-B5BE-50347EA437A2}" type="slidenum">
              <a:rPr lang="en-US" smtClean="0"/>
              <a:t>12</a:t>
            </a:fld>
            <a:endParaRPr lang="en-US"/>
          </a:p>
        </p:txBody>
      </p:sp>
    </p:spTree>
    <p:extLst>
      <p:ext uri="{BB962C8B-B14F-4D97-AF65-F5344CB8AC3E}">
        <p14:creationId xmlns:p14="http://schemas.microsoft.com/office/powerpoint/2010/main" val="158196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 </a:t>
            </a:r>
          </a:p>
        </p:txBody>
      </p:sp>
      <p:sp>
        <p:nvSpPr>
          <p:cNvPr id="4" name="Slide Number Placeholder 3"/>
          <p:cNvSpPr>
            <a:spLocks noGrp="1"/>
          </p:cNvSpPr>
          <p:nvPr>
            <p:ph type="sldNum" sz="quarter" idx="10"/>
          </p:nvPr>
        </p:nvSpPr>
        <p:spPr/>
        <p:txBody>
          <a:bodyPr/>
          <a:lstStyle/>
          <a:p>
            <a:fld id="{87EDBD5A-65E6-459C-B5BE-50347EA437A2}" type="slidenum">
              <a:rPr lang="en-US" smtClean="0"/>
              <a:t>13</a:t>
            </a:fld>
            <a:endParaRPr lang="en-US"/>
          </a:p>
        </p:txBody>
      </p:sp>
    </p:spTree>
    <p:extLst>
      <p:ext uri="{BB962C8B-B14F-4D97-AF65-F5344CB8AC3E}">
        <p14:creationId xmlns:p14="http://schemas.microsoft.com/office/powerpoint/2010/main" val="264089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 </a:t>
            </a:r>
          </a:p>
        </p:txBody>
      </p:sp>
      <p:sp>
        <p:nvSpPr>
          <p:cNvPr id="4" name="Slide Number Placeholder 3"/>
          <p:cNvSpPr>
            <a:spLocks noGrp="1"/>
          </p:cNvSpPr>
          <p:nvPr>
            <p:ph type="sldNum" sz="quarter" idx="10"/>
          </p:nvPr>
        </p:nvSpPr>
        <p:spPr/>
        <p:txBody>
          <a:bodyPr/>
          <a:lstStyle/>
          <a:p>
            <a:fld id="{87EDBD5A-65E6-459C-B5BE-50347EA437A2}" type="slidenum">
              <a:rPr lang="en-US" smtClean="0"/>
              <a:t>14</a:t>
            </a:fld>
            <a:endParaRPr lang="en-US"/>
          </a:p>
        </p:txBody>
      </p:sp>
    </p:spTree>
    <p:extLst>
      <p:ext uri="{BB962C8B-B14F-4D97-AF65-F5344CB8AC3E}">
        <p14:creationId xmlns:p14="http://schemas.microsoft.com/office/powerpoint/2010/main" val="1050733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rgbClr val="000000"/>
                </a:solidFill>
              </a:defRPr>
            </a:lvl1pPr>
            <a:lvl2pPr marL="573088" indent="-298450">
              <a:defRPr>
                <a:solidFill>
                  <a:srgbClr val="000000"/>
                </a:solidFill>
              </a:defRPr>
            </a:lvl2pPr>
            <a:lvl3pPr marL="519113" indent="217488">
              <a:buFont typeface="Arial" panose="020B0604020202020204" pitchFamily="34" charset="0"/>
              <a:buChar char="•"/>
              <a:defRPr>
                <a:solidFill>
                  <a:srgbClr val="000000"/>
                </a:solidFill>
              </a:defRPr>
            </a:lvl3pPr>
          </a:lstStyle>
          <a:p>
            <a:pPr lvl="0"/>
            <a:r>
              <a:rPr lang="en-US" dirty="0"/>
              <a:t>Click to add 1st-level bullet</a:t>
            </a:r>
          </a:p>
          <a:p>
            <a:pPr lvl="1"/>
            <a:r>
              <a:rPr lang="en-US" dirty="0"/>
              <a:t>Second level</a:t>
            </a:r>
          </a:p>
          <a:p>
            <a:pPr lvl="2"/>
            <a:r>
              <a:rPr lang="en-US" dirty="0"/>
              <a:t>Third level</a:t>
            </a:r>
          </a:p>
        </p:txBody>
      </p:sp>
      <p:sp>
        <p:nvSpPr>
          <p:cNvPr id="6" name="Rectangle 6"/>
          <p:cNvSpPr>
            <a:spLocks noGrp="1" noChangeArrowheads="1"/>
          </p:cNvSpPr>
          <p:nvPr>
            <p:ph type="sldNum" sz="quarter" idx="12"/>
          </p:nvPr>
        </p:nvSpPr>
        <p:spPr>
          <a:xfrm>
            <a:off x="11417300" y="6471466"/>
            <a:ext cx="609600" cy="182880"/>
          </a:xfrm>
          <a:ln/>
        </p:spPr>
        <p:txBody>
          <a:bodyPr/>
          <a:lstStyle>
            <a:lvl1pPr>
              <a:defRPr>
                <a:solidFill>
                  <a:srgbClr val="232425"/>
                </a:solidFill>
              </a:defRPr>
            </a:lvl1pPr>
          </a:lstStyle>
          <a:p>
            <a:pPr>
              <a:defRPr/>
            </a:pPr>
            <a:fld id="{D8294B01-9356-4A99-BF43-1EB6DE2E19CF}" type="slidenum">
              <a:rPr lang="en-US" smtClean="0"/>
              <a:pPr>
                <a:defRPr/>
              </a:pPr>
              <a:t>‹#›</a:t>
            </a:fld>
            <a:endParaRPr lang="en-US" dirty="0"/>
          </a:p>
        </p:txBody>
      </p:sp>
      <p:sp>
        <p:nvSpPr>
          <p:cNvPr id="5" name="Footer Placeholder 4"/>
          <p:cNvSpPr>
            <a:spLocks noGrp="1"/>
          </p:cNvSpPr>
          <p:nvPr>
            <p:ph type="ftr" sz="quarter" idx="3"/>
          </p:nvPr>
        </p:nvSpPr>
        <p:spPr>
          <a:xfrm>
            <a:off x="1930401" y="6455188"/>
            <a:ext cx="9098844" cy="215436"/>
          </a:xfrm>
          <a:prstGeom prst="rect">
            <a:avLst/>
          </a:prstGeom>
        </p:spPr>
        <p:txBody>
          <a:bodyPr vert="horz" lIns="91440" tIns="45720" rIns="91440" bIns="45720" rtlCol="0" anchor="ctr"/>
          <a:lstStyle>
            <a:lvl1pPr algn="ctr">
              <a:defRPr sz="1000">
                <a:solidFill>
                  <a:srgbClr val="232425"/>
                </a:solidFill>
              </a:defRPr>
            </a:lvl1pPr>
          </a:lstStyle>
          <a:p>
            <a:r>
              <a:rPr lang="en-US"/>
              <a:t>Second Topical Workshop on Cryomodule Microphonics and Resonance Control Oct. 25-26</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36968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Second Topical Workshop on Cryomodule Microphonics and Resonance Control Oct. 25-26</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395410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68842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3242806272"/>
      </p:ext>
    </p:extLst>
  </p:cSld>
  <p:clrMap bg1="lt1" tx1="dk1" bg2="lt2" tx2="dk2" accent1="accent1" accent2="accent2" accent3="accent3" accent4="accent4" accent5="accent5" accent6="accent6" hlink="hlink" folHlink="folHlink"/>
  <p:sldLayoutIdLst>
    <p:sldLayoutId id="2147484308" r:id="rId1"/>
    <p:sldLayoutId id="2147483889" r:id="rId2"/>
    <p:sldLayoutId id="2147484064"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327546" y="1552915"/>
            <a:ext cx="9140327" cy="2733587"/>
          </a:xfrm>
          <a:solidFill>
            <a:schemeClr val="accent2">
              <a:lumMod val="75000"/>
            </a:schemeClr>
          </a:solidFill>
          <a:ln>
            <a:solidFill>
              <a:schemeClr val="tx2">
                <a:lumMod val="75000"/>
              </a:schemeClr>
            </a:solidFill>
          </a:ln>
        </p:spPr>
        <p:txBody>
          <a:bodyPr/>
          <a:lstStyle/>
          <a:p>
            <a:r>
              <a:rPr lang="en-US" sz="3200" dirty="0"/>
              <a:t>Low Beta Tuner Design</a:t>
            </a:r>
            <a:br>
              <a:rPr lang="en-US" sz="3200" dirty="0"/>
            </a:br>
            <a:r>
              <a:rPr lang="en-US" sz="3200" dirty="0"/>
              <a:t>(ANL Pneumatic Tuner)</a:t>
            </a:r>
            <a:endParaRPr lang="en-US" dirty="0"/>
          </a:p>
        </p:txBody>
      </p:sp>
      <p:sp>
        <p:nvSpPr>
          <p:cNvPr id="3" name="TextBox 2"/>
          <p:cNvSpPr txBox="1"/>
          <p:nvPr/>
        </p:nvSpPr>
        <p:spPr>
          <a:xfrm>
            <a:off x="690342" y="4425360"/>
            <a:ext cx="8483155" cy="2431435"/>
          </a:xfrm>
          <a:prstGeom prst="rect">
            <a:avLst/>
          </a:prstGeom>
          <a:noFill/>
        </p:spPr>
        <p:txBody>
          <a:bodyPr wrap="square" rtlCol="0">
            <a:spAutoFit/>
          </a:bodyPr>
          <a:lstStyle/>
          <a:p>
            <a:pPr fontAlgn="auto">
              <a:spcBef>
                <a:spcPts val="0"/>
              </a:spcBef>
              <a:spcAft>
                <a:spcPts val="0"/>
              </a:spcAft>
            </a:pPr>
            <a:r>
              <a:rPr lang="en-US" sz="2200" b="1" dirty="0">
                <a:solidFill>
                  <a:srgbClr val="000000"/>
                </a:solidFill>
                <a:latin typeface="Arial"/>
                <a:ea typeface="+mn-ea"/>
                <a:cs typeface="Arial"/>
              </a:rPr>
              <a:t>Michael </a:t>
            </a:r>
            <a:r>
              <a:rPr lang="en-US" sz="2200" b="1" dirty="0" smtClean="0">
                <a:solidFill>
                  <a:srgbClr val="000000"/>
                </a:solidFill>
                <a:latin typeface="Arial"/>
                <a:ea typeface="+mn-ea"/>
                <a:cs typeface="Arial"/>
              </a:rPr>
              <a:t>Kelly, Zack Conway, Gary Zinkann, Ken Shepard, </a:t>
            </a:r>
            <a:r>
              <a:rPr lang="en-US" sz="2200" b="1" dirty="0" err="1" smtClean="0">
                <a:solidFill>
                  <a:srgbClr val="000000"/>
                </a:solidFill>
                <a:latin typeface="Arial"/>
                <a:ea typeface="+mn-ea"/>
                <a:cs typeface="Arial"/>
              </a:rPr>
              <a:t>Sanghoon</a:t>
            </a:r>
            <a:r>
              <a:rPr lang="en-US" sz="2200" b="1" dirty="0" smtClean="0">
                <a:solidFill>
                  <a:srgbClr val="000000"/>
                </a:solidFill>
                <a:latin typeface="Arial"/>
                <a:ea typeface="+mn-ea"/>
                <a:cs typeface="Arial"/>
              </a:rPr>
              <a:t> Kim (FRIB)</a:t>
            </a:r>
            <a:endParaRPr lang="en-US" sz="2200" b="1" dirty="0">
              <a:solidFill>
                <a:srgbClr val="000000"/>
              </a:solidFill>
              <a:latin typeface="Arial"/>
              <a:ea typeface="+mn-ea"/>
              <a:cs typeface="Arial"/>
            </a:endParaRPr>
          </a:p>
          <a:p>
            <a:pPr fontAlgn="auto">
              <a:spcBef>
                <a:spcPts val="0"/>
              </a:spcBef>
              <a:spcAft>
                <a:spcPts val="0"/>
              </a:spcAft>
            </a:pPr>
            <a:r>
              <a:rPr lang="en-US" dirty="0" smtClean="0">
                <a:solidFill>
                  <a:srgbClr val="000000"/>
                </a:solidFill>
                <a:latin typeface="Arial"/>
                <a:ea typeface="+mn-ea"/>
                <a:cs typeface="Arial"/>
              </a:rPr>
              <a:t>Physics </a:t>
            </a:r>
            <a:r>
              <a:rPr lang="en-US" dirty="0">
                <a:solidFill>
                  <a:srgbClr val="000000"/>
                </a:solidFill>
                <a:latin typeface="Arial"/>
                <a:ea typeface="+mn-ea"/>
                <a:cs typeface="Arial"/>
              </a:rPr>
              <a:t>Division</a:t>
            </a:r>
          </a:p>
          <a:p>
            <a:pPr fontAlgn="auto">
              <a:spcBef>
                <a:spcPts val="0"/>
              </a:spcBef>
              <a:spcAft>
                <a:spcPts val="0"/>
              </a:spcAft>
            </a:pPr>
            <a:r>
              <a:rPr lang="en-US" dirty="0">
                <a:solidFill>
                  <a:srgbClr val="000000"/>
                </a:solidFill>
                <a:latin typeface="Arial"/>
                <a:ea typeface="+mn-ea"/>
                <a:cs typeface="Arial"/>
              </a:rPr>
              <a:t>Argonne National Laboratory</a:t>
            </a: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r>
              <a:rPr lang="en-US" dirty="0"/>
              <a:t>Second Topical Workshop on </a:t>
            </a:r>
            <a:r>
              <a:rPr lang="en-US" dirty="0" err="1"/>
              <a:t>Cryomodule</a:t>
            </a:r>
            <a:r>
              <a:rPr lang="en-US" dirty="0"/>
              <a:t> </a:t>
            </a:r>
            <a:r>
              <a:rPr lang="en-US" dirty="0" err="1"/>
              <a:t>Microphonics</a:t>
            </a:r>
            <a:r>
              <a:rPr lang="en-US" dirty="0"/>
              <a:t> and Resonance Control</a:t>
            </a: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r>
              <a:rPr lang="en-US" dirty="0">
                <a:solidFill>
                  <a:srgbClr val="000000"/>
                </a:solidFill>
                <a:latin typeface="Arial"/>
                <a:ea typeface="+mn-ea"/>
                <a:cs typeface="Arial"/>
              </a:rPr>
              <a:t>October 25-26, 2018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422" y="1552915"/>
            <a:ext cx="2748577" cy="274857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7993" y="1552915"/>
            <a:ext cx="3314006" cy="27617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0281" y="4425360"/>
            <a:ext cx="1989430" cy="1549322"/>
          </a:xfrm>
          <a:prstGeom prst="rect">
            <a:avLst/>
          </a:prstGeom>
        </p:spPr>
      </p:pic>
    </p:spTree>
    <p:extLst>
      <p:ext uri="{BB962C8B-B14F-4D97-AF65-F5344CB8AC3E}">
        <p14:creationId xmlns:p14="http://schemas.microsoft.com/office/powerpoint/2010/main" val="2014994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5315" y="345686"/>
            <a:ext cx="11163868" cy="828948"/>
          </a:xfrm>
        </p:spPr>
        <p:txBody>
          <a:bodyPr/>
          <a:lstStyle/>
          <a:p>
            <a:r>
              <a:rPr lang="en-US" dirty="0"/>
              <a:t>Single-cell Elliptical Cavity Tuner for APS-U Bunch Lengthening System</a:t>
            </a:r>
            <a:br>
              <a:rPr lang="en-US" dirty="0"/>
            </a:br>
            <a:r>
              <a:rPr lang="en-US" sz="2000" dirty="0"/>
              <a:t>Increases the beam lifetime in the electron storage ring </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pic>
        <p:nvPicPr>
          <p:cNvPr id="8" name="Picture 7"/>
          <p:cNvPicPr/>
          <p:nvPr/>
        </p:nvPicPr>
        <p:blipFill rotWithShape="1">
          <a:blip r:embed="rId2" cstate="print">
            <a:extLst>
              <a:ext uri="{28A0092B-C50C-407E-A947-70E740481C1C}">
                <a14:useLocalDpi xmlns:a14="http://schemas.microsoft.com/office/drawing/2010/main"/>
              </a:ext>
            </a:extLst>
          </a:blip>
          <a:srcRect l="45098" t="-2" r="-1962" b="43387"/>
          <a:stretch/>
        </p:blipFill>
        <p:spPr bwMode="auto">
          <a:xfrm>
            <a:off x="6719548" y="2462171"/>
            <a:ext cx="4697751" cy="3572868"/>
          </a:xfrm>
          <a:prstGeom prst="rect">
            <a:avLst/>
          </a:prstGeom>
          <a:noFill/>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4773"/>
          <a:stretch/>
        </p:blipFill>
        <p:spPr>
          <a:xfrm>
            <a:off x="922272" y="2462171"/>
            <a:ext cx="5234977" cy="3482826"/>
          </a:xfrm>
          <a:prstGeom prst="rect">
            <a:avLst/>
          </a:prstGeom>
        </p:spPr>
      </p:pic>
      <p:sp>
        <p:nvSpPr>
          <p:cNvPr id="17" name="Text Box 10"/>
          <p:cNvSpPr txBox="1">
            <a:spLocks noChangeArrowheads="1"/>
          </p:cNvSpPr>
          <p:nvPr/>
        </p:nvSpPr>
        <p:spPr bwMode="auto">
          <a:xfrm>
            <a:off x="2007299" y="1980263"/>
            <a:ext cx="3042219" cy="400110"/>
          </a:xfrm>
          <a:prstGeom prst="rect">
            <a:avLst/>
          </a:prstGeom>
          <a:solidFill>
            <a:schemeClr val="bg1">
              <a:alpha val="7097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eaLnBrk="1" hangingPunct="1">
              <a:spcBef>
                <a:spcPct val="0"/>
              </a:spcBef>
              <a:buClrTx/>
              <a:buFontTx/>
              <a:buNone/>
              <a:defRPr/>
            </a:pPr>
            <a:r>
              <a:rPr lang="en-US" altLang="en-US" sz="2000" b="1" dirty="0">
                <a:solidFill>
                  <a:srgbClr val="000000"/>
                </a:solidFill>
                <a:latin typeface="+mn-lt"/>
              </a:rPr>
              <a:t>1.4 GHz SRF Cavity</a:t>
            </a:r>
          </a:p>
        </p:txBody>
      </p:sp>
      <p:sp>
        <p:nvSpPr>
          <p:cNvPr id="18" name="Text Box 10"/>
          <p:cNvSpPr txBox="1">
            <a:spLocks noChangeArrowheads="1"/>
          </p:cNvSpPr>
          <p:nvPr/>
        </p:nvSpPr>
        <p:spPr bwMode="auto">
          <a:xfrm>
            <a:off x="7273537" y="1826375"/>
            <a:ext cx="3104299" cy="707886"/>
          </a:xfrm>
          <a:prstGeom prst="rect">
            <a:avLst/>
          </a:prstGeom>
          <a:solidFill>
            <a:schemeClr val="bg1">
              <a:alpha val="7097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eaLnBrk="1" hangingPunct="1">
              <a:spcBef>
                <a:spcPct val="0"/>
              </a:spcBef>
              <a:buClrTx/>
              <a:buFontTx/>
              <a:buNone/>
              <a:defRPr/>
            </a:pPr>
            <a:r>
              <a:rPr lang="en-US" altLang="en-US" sz="2000" b="1" dirty="0">
                <a:solidFill>
                  <a:srgbClr val="000000"/>
                </a:solidFill>
                <a:latin typeface="+mn-lt"/>
              </a:rPr>
              <a:t>Cavity with pneumatic tuner</a:t>
            </a:r>
          </a:p>
        </p:txBody>
      </p:sp>
    </p:spTree>
    <p:extLst>
      <p:ext uri="{BB962C8B-B14F-4D97-AF65-F5344CB8AC3E}">
        <p14:creationId xmlns:p14="http://schemas.microsoft.com/office/powerpoint/2010/main" val="2595483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1" y="5152"/>
            <a:ext cx="11163868" cy="828948"/>
          </a:xfrm>
        </p:spPr>
        <p:txBody>
          <a:bodyPr/>
          <a:lstStyle/>
          <a:p>
            <a:r>
              <a:rPr lang="en-US"/>
              <a:t>Cross Section of Elliptical Cavity with Pneumatic Tuner</a:t>
            </a:r>
            <a:r>
              <a:rPr lang="en-US" dirty="0"/>
              <a:t/>
            </a:r>
            <a:br>
              <a:rPr lang="en-US" dirty="0"/>
            </a:br>
            <a:r>
              <a:rPr lang="en-US" sz="1800" dirty="0"/>
              <a:t>R&amp;D program on BLS technical systems is complete (May 2017)</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pic>
        <p:nvPicPr>
          <p:cNvPr id="3" name="Picture 2"/>
          <p:cNvPicPr>
            <a:picLocks noChangeAspect="1"/>
          </p:cNvPicPr>
          <p:nvPr/>
        </p:nvPicPr>
        <p:blipFill>
          <a:blip r:embed="rId2"/>
          <a:stretch>
            <a:fillRect/>
          </a:stretch>
        </p:blipFill>
        <p:spPr>
          <a:xfrm>
            <a:off x="1727198" y="834100"/>
            <a:ext cx="8800459" cy="5520569"/>
          </a:xfrm>
          <a:prstGeom prst="rect">
            <a:avLst/>
          </a:prstGeom>
        </p:spPr>
      </p:pic>
      <p:sp>
        <p:nvSpPr>
          <p:cNvPr id="2" name="TextBox 1">
            <a:extLst>
              <a:ext uri="{FF2B5EF4-FFF2-40B4-BE49-F238E27FC236}">
                <a16:creationId xmlns:a16="http://schemas.microsoft.com/office/drawing/2014/main" id="{E094D8A3-56C1-E54D-A196-6E406EC26049}"/>
              </a:ext>
            </a:extLst>
          </p:cNvPr>
          <p:cNvSpPr txBox="1"/>
          <p:nvPr/>
        </p:nvSpPr>
        <p:spPr>
          <a:xfrm>
            <a:off x="7360000" y="2833141"/>
            <a:ext cx="1828800" cy="369332"/>
          </a:xfrm>
          <a:prstGeom prst="rect">
            <a:avLst/>
          </a:prstGeom>
          <a:noFill/>
        </p:spPr>
        <p:txBody>
          <a:bodyPr wrap="square" rtlCol="0">
            <a:spAutoFit/>
          </a:bodyPr>
          <a:lstStyle/>
          <a:p>
            <a:pPr algn="l"/>
            <a:r>
              <a:rPr lang="en-US" b="1">
                <a:solidFill>
                  <a:srgbClr val="000000"/>
                </a:solidFill>
              </a:rPr>
              <a:t>Helium</a:t>
            </a:r>
          </a:p>
        </p:txBody>
      </p:sp>
      <p:sp>
        <p:nvSpPr>
          <p:cNvPr id="4" name="TextBox 3">
            <a:extLst>
              <a:ext uri="{FF2B5EF4-FFF2-40B4-BE49-F238E27FC236}">
                <a16:creationId xmlns:a16="http://schemas.microsoft.com/office/drawing/2014/main" id="{621C613E-2BAF-B946-8983-E753654D3290}"/>
              </a:ext>
            </a:extLst>
          </p:cNvPr>
          <p:cNvSpPr txBox="1"/>
          <p:nvPr/>
        </p:nvSpPr>
        <p:spPr>
          <a:xfrm>
            <a:off x="9613257" y="3930944"/>
            <a:ext cx="1828800" cy="369332"/>
          </a:xfrm>
          <a:prstGeom prst="rect">
            <a:avLst/>
          </a:prstGeom>
          <a:noFill/>
        </p:spPr>
        <p:txBody>
          <a:bodyPr wrap="square" rtlCol="0">
            <a:spAutoFit/>
          </a:bodyPr>
          <a:lstStyle/>
          <a:p>
            <a:pPr algn="l"/>
            <a:r>
              <a:rPr lang="en-US" b="1">
                <a:solidFill>
                  <a:srgbClr val="000000"/>
                </a:solidFill>
              </a:rPr>
              <a:t>Bellows</a:t>
            </a:r>
          </a:p>
        </p:txBody>
      </p:sp>
      <p:sp>
        <p:nvSpPr>
          <p:cNvPr id="5" name="Up Arrow 31">
            <a:extLst>
              <a:ext uri="{FF2B5EF4-FFF2-40B4-BE49-F238E27FC236}">
                <a16:creationId xmlns:a16="http://schemas.microsoft.com/office/drawing/2014/main" id="{513C733E-03DF-494A-929F-97EBC64A8A97}"/>
              </a:ext>
            </a:extLst>
          </p:cNvPr>
          <p:cNvSpPr/>
          <p:nvPr/>
        </p:nvSpPr>
        <p:spPr>
          <a:xfrm rot="16200000">
            <a:off x="10073188" y="2522795"/>
            <a:ext cx="432262" cy="1254805"/>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31">
            <a:extLst>
              <a:ext uri="{FF2B5EF4-FFF2-40B4-BE49-F238E27FC236}">
                <a16:creationId xmlns:a16="http://schemas.microsoft.com/office/drawing/2014/main" id="{8FC2629A-1691-A945-B6EE-A4ADD97ED117}"/>
              </a:ext>
            </a:extLst>
          </p:cNvPr>
          <p:cNvSpPr/>
          <p:nvPr/>
        </p:nvSpPr>
        <p:spPr>
          <a:xfrm rot="16200000">
            <a:off x="10044262" y="4699414"/>
            <a:ext cx="432262" cy="1254805"/>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191434-2B14-2B43-B531-6CBA238A4540}"/>
              </a:ext>
            </a:extLst>
          </p:cNvPr>
          <p:cNvSpPr txBox="1"/>
          <p:nvPr/>
        </p:nvSpPr>
        <p:spPr>
          <a:xfrm>
            <a:off x="10332879" y="1663048"/>
            <a:ext cx="1828800" cy="646331"/>
          </a:xfrm>
          <a:prstGeom prst="rect">
            <a:avLst/>
          </a:prstGeom>
          <a:noFill/>
        </p:spPr>
        <p:txBody>
          <a:bodyPr wrap="square" rtlCol="0">
            <a:spAutoFit/>
          </a:bodyPr>
          <a:lstStyle/>
          <a:p>
            <a:pPr algn="l"/>
            <a:r>
              <a:rPr lang="en-US" b="1">
                <a:solidFill>
                  <a:srgbClr val="000000"/>
                </a:solidFill>
              </a:rPr>
              <a:t>Insulating</a:t>
            </a:r>
          </a:p>
          <a:p>
            <a:pPr algn="l"/>
            <a:r>
              <a:rPr lang="en-US" b="1">
                <a:solidFill>
                  <a:srgbClr val="000000"/>
                </a:solidFill>
              </a:rPr>
              <a:t>vacuum</a:t>
            </a:r>
          </a:p>
        </p:txBody>
      </p:sp>
    </p:spTree>
    <p:extLst>
      <p:ext uri="{BB962C8B-B14F-4D97-AF65-F5344CB8AC3E}">
        <p14:creationId xmlns:p14="http://schemas.microsoft.com/office/powerpoint/2010/main" val="1894399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6866"/>
            <a:ext cx="11163868" cy="828948"/>
          </a:xfrm>
        </p:spPr>
        <p:txBody>
          <a:bodyPr/>
          <a:lstStyle/>
          <a:p>
            <a:r>
              <a:rPr lang="en-US" dirty="0"/>
              <a:t>Cavity Operation </a:t>
            </a:r>
            <a:r>
              <a:rPr lang="en-US"/>
              <a:t>Modes Using </a:t>
            </a:r>
            <a:r>
              <a:rPr lang="en-US" dirty="0"/>
              <a:t>Pneumatic Slow Tuner</a:t>
            </a:r>
          </a:p>
        </p:txBody>
      </p:sp>
      <p:sp>
        <p:nvSpPr>
          <p:cNvPr id="113" name="TextBox 112"/>
          <p:cNvSpPr txBox="1"/>
          <p:nvPr/>
        </p:nvSpPr>
        <p:spPr>
          <a:xfrm>
            <a:off x="1935650" y="730449"/>
            <a:ext cx="9724973" cy="1343958"/>
          </a:xfrm>
          <a:prstGeom prst="rect">
            <a:avLst/>
          </a:prstGeom>
          <a:noFill/>
        </p:spPr>
        <p:txBody>
          <a:bodyPr wrap="square" rtlCol="0">
            <a:spAutoFit/>
          </a:bodyPr>
          <a:lstStyle/>
          <a:p>
            <a:r>
              <a:rPr lang="en-US" b="1" i="1" dirty="0" err="1"/>
              <a:t>f</a:t>
            </a:r>
            <a:r>
              <a:rPr lang="en-US" b="1" i="1" baseline="-25000" dirty="0" err="1"/>
              <a:t>2K,Park</a:t>
            </a:r>
            <a:r>
              <a:rPr lang="en-US" b="1" i="1" baseline="-25000" dirty="0"/>
              <a:t>(</a:t>
            </a:r>
            <a:r>
              <a:rPr lang="en-US" b="1" i="1" baseline="-25000" dirty="0" err="1"/>
              <a:t>i</a:t>
            </a:r>
            <a:r>
              <a:rPr lang="en-US" b="1" i="1" baseline="-25000" dirty="0"/>
              <a:t>)</a:t>
            </a:r>
            <a:r>
              <a:rPr lang="en-US" b="1" i="1" dirty="0"/>
              <a:t> = f</a:t>
            </a:r>
            <a:r>
              <a:rPr lang="en-US" b="1" i="1" baseline="-25000" dirty="0"/>
              <a:t>b</a:t>
            </a:r>
            <a:r>
              <a:rPr lang="en-US" b="1" i="1" dirty="0"/>
              <a:t> + 136 kHz: </a:t>
            </a:r>
            <a:r>
              <a:rPr lang="en-US" b="1" dirty="0"/>
              <a:t>1/2 revolution frequency higher than the 4th harmonic</a:t>
            </a:r>
          </a:p>
          <a:p>
            <a:r>
              <a:rPr lang="en-US" b="1" i="1" dirty="0" err="1"/>
              <a:t>f</a:t>
            </a:r>
            <a:r>
              <a:rPr lang="en-US" b="1" i="1" baseline="-25000" dirty="0" err="1"/>
              <a:t>2K,Park</a:t>
            </a:r>
            <a:r>
              <a:rPr lang="en-US" b="1" i="1" baseline="-25000" dirty="0"/>
              <a:t>(ii)</a:t>
            </a:r>
            <a:r>
              <a:rPr lang="en-US" b="1" i="1" dirty="0"/>
              <a:t> = f</a:t>
            </a:r>
            <a:r>
              <a:rPr lang="en-US" b="1" i="1" baseline="-25000" dirty="0"/>
              <a:t>b</a:t>
            </a:r>
            <a:r>
              <a:rPr lang="en-US" b="1" i="1" dirty="0"/>
              <a:t> – 407 kHz: </a:t>
            </a:r>
            <a:r>
              <a:rPr lang="en-US" b="1" dirty="0"/>
              <a:t>1-1/2 revolution frequency lower than the 4th harmonic</a:t>
            </a:r>
          </a:p>
          <a:p>
            <a:r>
              <a:rPr lang="en-US" b="1" i="1" dirty="0" err="1"/>
              <a:t>f</a:t>
            </a:r>
            <a:r>
              <a:rPr lang="en-US" b="1" i="1" baseline="-25000" dirty="0" err="1"/>
              <a:t>RT,Park</a:t>
            </a:r>
            <a:r>
              <a:rPr lang="en-US" b="1" i="1" dirty="0"/>
              <a:t> = f</a:t>
            </a:r>
            <a:r>
              <a:rPr lang="en-US" b="1" i="1" baseline="-25000" dirty="0"/>
              <a:t>b</a:t>
            </a:r>
            <a:r>
              <a:rPr lang="en-US" b="1" i="1" dirty="0"/>
              <a:t> – 1.22 MHz: </a:t>
            </a:r>
            <a:r>
              <a:rPr lang="en-US" b="1" dirty="0"/>
              <a:t>4-1/2 revolution frequency lower than the 4th harmonic at RT</a:t>
            </a:r>
          </a:p>
          <a:p>
            <a:endParaRPr lang="en-US" b="1" dirty="0"/>
          </a:p>
          <a:p>
            <a:endParaRPr lang="en-US" sz="1400" b="1" baseline="-25000" dirty="0"/>
          </a:p>
        </p:txBody>
      </p:sp>
      <p:sp>
        <p:nvSpPr>
          <p:cNvPr id="68" name="Content Placeholder 8"/>
          <p:cNvSpPr>
            <a:spLocks noGrp="1"/>
          </p:cNvSpPr>
          <p:nvPr>
            <p:ph idx="1"/>
          </p:nvPr>
        </p:nvSpPr>
        <p:spPr>
          <a:xfrm>
            <a:off x="8855430" y="2172024"/>
            <a:ext cx="2805193" cy="3767668"/>
          </a:xfrm>
        </p:spPr>
        <p:txBody>
          <a:bodyPr/>
          <a:lstStyle/>
          <a:p>
            <a:pPr marL="231775" indent="-231775"/>
            <a:r>
              <a:rPr lang="en-US" sz="1600" dirty="0"/>
              <a:t>Harmonic Voltage</a:t>
            </a:r>
          </a:p>
          <a:p>
            <a:pPr marL="457200" lvl="1" indent="-225425"/>
            <a:r>
              <a:rPr lang="en-US" sz="1400" b="1" dirty="0"/>
              <a:t>0.1 MV </a:t>
            </a:r>
            <a:r>
              <a:rPr lang="en-US" sz="1400" dirty="0"/>
              <a:t>@ </a:t>
            </a:r>
            <a:r>
              <a:rPr lang="en-US" sz="1400" dirty="0" err="1"/>
              <a:t>2K</a:t>
            </a:r>
            <a:r>
              <a:rPr lang="en-US" sz="1400" dirty="0"/>
              <a:t>/</a:t>
            </a:r>
            <a:r>
              <a:rPr lang="en-US" sz="1400" dirty="0" err="1"/>
              <a:t>4K</a:t>
            </a:r>
            <a:r>
              <a:rPr lang="en-US" sz="1400" dirty="0"/>
              <a:t> Parking(</a:t>
            </a:r>
            <a:r>
              <a:rPr lang="en-US" sz="1400" dirty="0" err="1"/>
              <a:t>i</a:t>
            </a:r>
            <a:r>
              <a:rPr lang="en-US" sz="1400" dirty="0"/>
              <a:t>)</a:t>
            </a:r>
          </a:p>
          <a:p>
            <a:pPr marL="457200" lvl="1" indent="-225425"/>
            <a:r>
              <a:rPr lang="en-US" sz="1400" b="1" dirty="0"/>
              <a:t>36 kV </a:t>
            </a:r>
            <a:r>
              <a:rPr lang="en-US" sz="1400" dirty="0"/>
              <a:t>@ </a:t>
            </a:r>
            <a:r>
              <a:rPr lang="en-US" sz="1400" dirty="0" err="1"/>
              <a:t>2K</a:t>
            </a:r>
            <a:r>
              <a:rPr lang="en-US" sz="1400" dirty="0"/>
              <a:t>/</a:t>
            </a:r>
            <a:r>
              <a:rPr lang="en-US" sz="1400" dirty="0" err="1"/>
              <a:t>4K</a:t>
            </a:r>
            <a:r>
              <a:rPr lang="en-US" sz="1400" dirty="0"/>
              <a:t> Parking(ii)</a:t>
            </a:r>
          </a:p>
          <a:p>
            <a:pPr marL="457200" lvl="1" indent="-225425"/>
            <a:r>
              <a:rPr lang="en-US" sz="1400" b="1" dirty="0"/>
              <a:t>12 kV </a:t>
            </a:r>
            <a:r>
              <a:rPr lang="en-US" sz="1400" dirty="0"/>
              <a:t>@ RT Parking</a:t>
            </a:r>
          </a:p>
          <a:p>
            <a:pPr marL="231775" indent="-231775"/>
            <a:r>
              <a:rPr lang="en-US" sz="1600" dirty="0"/>
              <a:t>Wall Dissipation Power</a:t>
            </a:r>
          </a:p>
          <a:p>
            <a:pPr marL="457200" lvl="1" indent="-225425"/>
            <a:r>
              <a:rPr lang="en-US" sz="1400" b="1" dirty="0"/>
              <a:t>10 </a:t>
            </a:r>
            <a:r>
              <a:rPr lang="en-US" sz="1400" b="1" dirty="0" err="1"/>
              <a:t>mW</a:t>
            </a:r>
            <a:r>
              <a:rPr lang="en-US" sz="1400" b="1" dirty="0"/>
              <a:t>/0.6 W </a:t>
            </a:r>
            <a:r>
              <a:rPr lang="en-US" sz="1400" dirty="0"/>
              <a:t>@ 2K/4K Parking(i)</a:t>
            </a:r>
          </a:p>
          <a:p>
            <a:pPr marL="457200" lvl="1" indent="-225425"/>
            <a:r>
              <a:rPr lang="en-US" sz="1400" b="1" dirty="0"/>
              <a:t>1 </a:t>
            </a:r>
            <a:r>
              <a:rPr lang="en-US" sz="1400" b="1" dirty="0" err="1"/>
              <a:t>mW</a:t>
            </a:r>
            <a:r>
              <a:rPr lang="en-US" sz="1400" b="1" dirty="0"/>
              <a:t>/0.06 W</a:t>
            </a:r>
            <a:r>
              <a:rPr lang="en-US" sz="1400" dirty="0"/>
              <a:t>@ 2K/4K Parking(ii)</a:t>
            </a:r>
          </a:p>
          <a:p>
            <a:pPr marL="457200" lvl="1" indent="-225425"/>
            <a:r>
              <a:rPr lang="en-US" sz="1400" b="1" dirty="0"/>
              <a:t>140 W </a:t>
            </a:r>
            <a:r>
              <a:rPr lang="en-US" sz="1400" dirty="0"/>
              <a:t>@ RT Parking</a:t>
            </a:r>
          </a:p>
          <a:p>
            <a:pPr marL="457200" lvl="1" indent="-225425"/>
            <a:endParaRPr lang="en-US" sz="1400" dirty="0"/>
          </a:p>
        </p:txBody>
      </p:sp>
      <p:grpSp>
        <p:nvGrpSpPr>
          <p:cNvPr id="7" name="Group 6"/>
          <p:cNvGrpSpPr/>
          <p:nvPr/>
        </p:nvGrpSpPr>
        <p:grpSpPr>
          <a:xfrm>
            <a:off x="1139796" y="1726664"/>
            <a:ext cx="7220524" cy="4596292"/>
            <a:chOff x="-384205" y="1726663"/>
            <a:chExt cx="7220524" cy="4596292"/>
          </a:xfrm>
        </p:grpSpPr>
        <p:grpSp>
          <p:nvGrpSpPr>
            <p:cNvPr id="19" name="Group 18"/>
            <p:cNvGrpSpPr/>
            <p:nvPr/>
          </p:nvGrpSpPr>
          <p:grpSpPr>
            <a:xfrm>
              <a:off x="-384205" y="1726663"/>
              <a:ext cx="7220524" cy="4596292"/>
              <a:chOff x="-384205" y="1478864"/>
              <a:chExt cx="7220524" cy="4596292"/>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245" y="2757408"/>
                <a:ext cx="5687568" cy="331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p:cNvCxnSpPr/>
              <p:nvPr/>
            </p:nvCxnSpPr>
            <p:spPr bwMode="auto">
              <a:xfrm flipH="1">
                <a:off x="4299865" y="2398365"/>
                <a:ext cx="213102" cy="0"/>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 name="Straight Connector 81"/>
              <p:cNvCxnSpPr/>
              <p:nvPr/>
            </p:nvCxnSpPr>
            <p:spPr bwMode="auto">
              <a:xfrm flipH="1">
                <a:off x="2110414" y="2017643"/>
                <a:ext cx="186245" cy="1"/>
              </a:xfrm>
              <a:prstGeom prst="line">
                <a:avLst/>
              </a:prstGeom>
              <a:noFill/>
              <a:ln w="28575"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4" name="Straight Connector 83"/>
              <p:cNvCxnSpPr/>
              <p:nvPr/>
            </p:nvCxnSpPr>
            <p:spPr bwMode="auto">
              <a:xfrm>
                <a:off x="4292116" y="2362200"/>
                <a:ext cx="0" cy="74344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 name="Straight Connector 102"/>
              <p:cNvCxnSpPr/>
              <p:nvPr/>
            </p:nvCxnSpPr>
            <p:spPr bwMode="auto">
              <a:xfrm>
                <a:off x="2110414" y="1872276"/>
                <a:ext cx="0" cy="205008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 name="Straight Connector 103"/>
              <p:cNvCxnSpPr/>
              <p:nvPr/>
            </p:nvCxnSpPr>
            <p:spPr bwMode="auto">
              <a:xfrm flipH="1">
                <a:off x="2292144" y="1947624"/>
                <a:ext cx="4515" cy="2057400"/>
              </a:xfrm>
              <a:prstGeom prst="line">
                <a:avLst/>
              </a:prstGeom>
              <a:noFill/>
              <a:ln w="285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6" name="TextBox 105"/>
              <p:cNvSpPr txBox="1"/>
              <p:nvPr/>
            </p:nvSpPr>
            <p:spPr>
              <a:xfrm>
                <a:off x="4239582" y="1483965"/>
                <a:ext cx="978153" cy="369332"/>
              </a:xfrm>
              <a:prstGeom prst="rect">
                <a:avLst/>
              </a:prstGeom>
              <a:noFill/>
            </p:spPr>
            <p:txBody>
              <a:bodyPr wrap="none" rtlCol="0">
                <a:spAutoFit/>
              </a:bodyPr>
              <a:lstStyle/>
              <a:p>
                <a:pPr algn="ctr"/>
                <a:r>
                  <a:rPr lang="en-US" b="1" i="1" dirty="0" err="1"/>
                  <a:t>f</a:t>
                </a:r>
                <a:r>
                  <a:rPr lang="en-US" b="1" i="1" baseline="-25000" dirty="0" err="1"/>
                  <a:t>2K,Park</a:t>
                </a:r>
                <a:r>
                  <a:rPr lang="en-US" b="1" i="1" baseline="-25000" dirty="0"/>
                  <a:t>(</a:t>
                </a:r>
                <a:r>
                  <a:rPr lang="en-US" b="1" i="1" baseline="-25000" dirty="0" err="1"/>
                  <a:t>i</a:t>
                </a:r>
                <a:r>
                  <a:rPr lang="en-US" b="1" i="1" baseline="-25000" dirty="0"/>
                  <a:t>)</a:t>
                </a:r>
              </a:p>
            </p:txBody>
          </p:sp>
          <p:sp>
            <p:nvSpPr>
              <p:cNvPr id="107" name="TextBox 106"/>
              <p:cNvSpPr txBox="1"/>
              <p:nvPr/>
            </p:nvSpPr>
            <p:spPr>
              <a:xfrm>
                <a:off x="1755158" y="1478864"/>
                <a:ext cx="827727" cy="369332"/>
              </a:xfrm>
              <a:prstGeom prst="rect">
                <a:avLst/>
              </a:prstGeom>
              <a:noFill/>
            </p:spPr>
            <p:txBody>
              <a:bodyPr wrap="none" rtlCol="0">
                <a:spAutoFit/>
              </a:bodyPr>
              <a:lstStyle/>
              <a:p>
                <a:pPr algn="ctr"/>
                <a:r>
                  <a:rPr lang="en-US" b="1" i="1" dirty="0" err="1"/>
                  <a:t>f</a:t>
                </a:r>
                <a:r>
                  <a:rPr lang="en-US" b="1" i="1" baseline="-25000" dirty="0" err="1"/>
                  <a:t>RT,Park</a:t>
                </a:r>
                <a:endParaRPr lang="en-US" b="1" i="1" baseline="-25000" dirty="0"/>
              </a:p>
            </p:txBody>
          </p:sp>
          <p:sp>
            <p:nvSpPr>
              <p:cNvPr id="108" name="TextBox 107"/>
              <p:cNvSpPr txBox="1"/>
              <p:nvPr/>
            </p:nvSpPr>
            <p:spPr>
              <a:xfrm>
                <a:off x="2442633" y="1721057"/>
                <a:ext cx="1785810" cy="307777"/>
              </a:xfrm>
              <a:prstGeom prst="rect">
                <a:avLst/>
              </a:prstGeom>
              <a:noFill/>
            </p:spPr>
            <p:txBody>
              <a:bodyPr wrap="none" rtlCol="0">
                <a:spAutoFit/>
              </a:bodyPr>
              <a:lstStyle/>
              <a:p>
                <a:pPr algn="ctr"/>
                <a:r>
                  <a:rPr lang="en-US" sz="1400" b="1" dirty="0"/>
                  <a:t>+1275 kHz: RT-&gt;</a:t>
                </a:r>
                <a:r>
                  <a:rPr lang="en-US" sz="1400" b="1" dirty="0" err="1"/>
                  <a:t>2K</a:t>
                </a:r>
                <a:endParaRPr lang="en-US" sz="1400" b="1" dirty="0"/>
              </a:p>
            </p:txBody>
          </p:sp>
          <p:sp>
            <p:nvSpPr>
              <p:cNvPr id="109" name="TextBox 108"/>
              <p:cNvSpPr txBox="1"/>
              <p:nvPr/>
            </p:nvSpPr>
            <p:spPr>
              <a:xfrm>
                <a:off x="4461951" y="2245965"/>
                <a:ext cx="2374368" cy="307777"/>
              </a:xfrm>
              <a:prstGeom prst="rect">
                <a:avLst/>
              </a:prstGeom>
              <a:noFill/>
            </p:spPr>
            <p:txBody>
              <a:bodyPr wrap="none" rtlCol="0">
                <a:spAutoFit/>
              </a:bodyPr>
              <a:lstStyle/>
              <a:p>
                <a:r>
                  <a:rPr lang="en-US" sz="1400" b="1" dirty="0"/>
                  <a:t>-126 kHz: Pressurizing ST</a:t>
                </a:r>
                <a:endParaRPr lang="en-US" sz="1400" b="1" baseline="-25000" dirty="0"/>
              </a:p>
            </p:txBody>
          </p:sp>
          <p:sp>
            <p:nvSpPr>
              <p:cNvPr id="110" name="TextBox 109"/>
              <p:cNvSpPr txBox="1"/>
              <p:nvPr/>
            </p:nvSpPr>
            <p:spPr>
              <a:xfrm>
                <a:off x="-384205" y="1861988"/>
                <a:ext cx="2537874" cy="307777"/>
              </a:xfrm>
              <a:prstGeom prst="rect">
                <a:avLst/>
              </a:prstGeom>
              <a:noFill/>
            </p:spPr>
            <p:txBody>
              <a:bodyPr wrap="none" rtlCol="0">
                <a:spAutoFit/>
              </a:bodyPr>
              <a:lstStyle/>
              <a:p>
                <a:r>
                  <a:rPr lang="en-US" sz="1400" b="1" dirty="0"/>
                  <a:t>+85 kHz: Depressurizing ST</a:t>
                </a:r>
              </a:p>
            </p:txBody>
          </p:sp>
          <p:cxnSp>
            <p:nvCxnSpPr>
              <p:cNvPr id="111" name="Straight Connector 110"/>
              <p:cNvCxnSpPr/>
              <p:nvPr/>
            </p:nvCxnSpPr>
            <p:spPr bwMode="auto">
              <a:xfrm>
                <a:off x="4512967" y="1872276"/>
                <a:ext cx="0" cy="1250334"/>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5" name="Straight Connector 114"/>
              <p:cNvCxnSpPr/>
              <p:nvPr/>
            </p:nvCxnSpPr>
            <p:spPr bwMode="auto">
              <a:xfrm flipH="1" flipV="1">
                <a:off x="4269994" y="4530017"/>
                <a:ext cx="6624" cy="1236078"/>
              </a:xfrm>
              <a:prstGeom prst="line">
                <a:avLst/>
              </a:prstGeom>
              <a:noFill/>
              <a:ln w="28575" cap="flat" cmpd="sng" algn="ctr">
                <a:solidFill>
                  <a:srgbClr val="FF0000">
                    <a:alpha val="62000"/>
                  </a:srgbClr>
                </a:solidFill>
                <a:prstDash val="solid"/>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6" name="TextBox 115"/>
              <p:cNvSpPr txBox="1"/>
              <p:nvPr/>
            </p:nvSpPr>
            <p:spPr>
              <a:xfrm>
                <a:off x="4202891" y="5154647"/>
                <a:ext cx="1851789" cy="338554"/>
              </a:xfrm>
              <a:prstGeom prst="rect">
                <a:avLst/>
              </a:prstGeom>
              <a:noFill/>
            </p:spPr>
            <p:txBody>
              <a:bodyPr wrap="none" rtlCol="0">
                <a:spAutoFit/>
              </a:bodyPr>
              <a:lstStyle/>
              <a:p>
                <a:r>
                  <a:rPr lang="en-US" sz="1600" i="1" dirty="0"/>
                  <a:t>f</a:t>
                </a:r>
                <a:r>
                  <a:rPr lang="en-US" sz="1600" i="1" baseline="-25000" dirty="0"/>
                  <a:t>b</a:t>
                </a:r>
                <a:r>
                  <a:rPr lang="en-US" sz="1600" i="1" dirty="0"/>
                  <a:t>=1408.128 MHz*</a:t>
                </a:r>
                <a:endParaRPr lang="en-US" sz="1600" i="1" baseline="-25000" dirty="0"/>
              </a:p>
            </p:txBody>
          </p:sp>
          <p:sp>
            <p:nvSpPr>
              <p:cNvPr id="117" name="TextBox 116"/>
              <p:cNvSpPr txBox="1"/>
              <p:nvPr/>
            </p:nvSpPr>
            <p:spPr>
              <a:xfrm>
                <a:off x="3823621" y="1981200"/>
                <a:ext cx="758541" cy="369332"/>
              </a:xfrm>
              <a:prstGeom prst="rect">
                <a:avLst/>
              </a:prstGeom>
              <a:noFill/>
            </p:spPr>
            <p:txBody>
              <a:bodyPr wrap="none" rtlCol="0">
                <a:spAutoFit/>
              </a:bodyPr>
              <a:lstStyle/>
              <a:p>
                <a:r>
                  <a:rPr lang="en-US" b="1" i="1" dirty="0" err="1"/>
                  <a:t>f</a:t>
                </a:r>
                <a:r>
                  <a:rPr lang="en-US" b="1" i="1" baseline="-25000" dirty="0" err="1"/>
                  <a:t>2K,Op</a:t>
                </a:r>
                <a:r>
                  <a:rPr lang="en-US" b="1" i="1" baseline="-25000" dirty="0"/>
                  <a:t> </a:t>
                </a:r>
              </a:p>
            </p:txBody>
          </p:sp>
          <p:sp>
            <p:nvSpPr>
              <p:cNvPr id="49" name="TextBox 48"/>
              <p:cNvSpPr txBox="1"/>
              <p:nvPr/>
            </p:nvSpPr>
            <p:spPr>
              <a:xfrm>
                <a:off x="2292144" y="2562433"/>
                <a:ext cx="904671" cy="369332"/>
              </a:xfrm>
              <a:prstGeom prst="rect">
                <a:avLst/>
              </a:prstGeom>
              <a:noFill/>
            </p:spPr>
            <p:txBody>
              <a:bodyPr wrap="none" rtlCol="0">
                <a:spAutoFit/>
              </a:bodyPr>
              <a:lstStyle/>
              <a:p>
                <a:r>
                  <a:rPr lang="en-US" b="1" i="1" dirty="0" err="1"/>
                  <a:t>f</a:t>
                </a:r>
                <a:r>
                  <a:rPr lang="en-US" b="1" i="1" baseline="-25000" dirty="0" err="1"/>
                  <a:t>RT,ready</a:t>
                </a:r>
                <a:endParaRPr lang="en-US" b="1" i="1" baseline="-25000" dirty="0"/>
              </a:p>
            </p:txBody>
          </p:sp>
          <p:cxnSp>
            <p:nvCxnSpPr>
              <p:cNvPr id="55" name="Straight Connector 54"/>
              <p:cNvCxnSpPr/>
              <p:nvPr/>
            </p:nvCxnSpPr>
            <p:spPr bwMode="auto">
              <a:xfrm>
                <a:off x="2110414" y="2635634"/>
                <a:ext cx="186246" cy="0"/>
              </a:xfrm>
              <a:prstGeom prst="line">
                <a:avLst/>
              </a:prstGeom>
              <a:noFill/>
              <a:ln w="28575"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3" name="Straight Connector 62"/>
              <p:cNvCxnSpPr/>
              <p:nvPr/>
            </p:nvCxnSpPr>
            <p:spPr bwMode="auto">
              <a:xfrm flipH="1" flipV="1">
                <a:off x="2349128" y="2015876"/>
                <a:ext cx="2105074" cy="1768"/>
              </a:xfrm>
              <a:prstGeom prst="line">
                <a:avLst/>
              </a:prstGeom>
              <a:noFill/>
              <a:ln w="28575"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6" name="TextBox 65"/>
              <p:cNvSpPr txBox="1"/>
              <p:nvPr/>
            </p:nvSpPr>
            <p:spPr>
              <a:xfrm>
                <a:off x="-83403" y="2459695"/>
                <a:ext cx="2274982" cy="307777"/>
              </a:xfrm>
              <a:prstGeom prst="rect">
                <a:avLst/>
              </a:prstGeom>
              <a:noFill/>
            </p:spPr>
            <p:txBody>
              <a:bodyPr wrap="none" rtlCol="0">
                <a:spAutoFit/>
              </a:bodyPr>
              <a:lstStyle/>
              <a:p>
                <a:r>
                  <a:rPr lang="en-US" sz="1400" b="1" dirty="0"/>
                  <a:t>-85 kHz: Pressurizing ST</a:t>
                </a:r>
              </a:p>
            </p:txBody>
          </p:sp>
          <p:cxnSp>
            <p:nvCxnSpPr>
              <p:cNvPr id="36" name="Straight Connector 35"/>
              <p:cNvCxnSpPr/>
              <p:nvPr/>
            </p:nvCxnSpPr>
            <p:spPr bwMode="auto">
              <a:xfrm>
                <a:off x="3550277" y="2713907"/>
                <a:ext cx="0" cy="370012"/>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Straight Connector 36"/>
              <p:cNvCxnSpPr/>
              <p:nvPr/>
            </p:nvCxnSpPr>
            <p:spPr bwMode="auto">
              <a:xfrm flipH="1">
                <a:off x="3550277" y="2779365"/>
                <a:ext cx="948317" cy="0"/>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TextBox 41"/>
              <p:cNvSpPr txBox="1"/>
              <p:nvPr/>
            </p:nvSpPr>
            <p:spPr>
              <a:xfrm>
                <a:off x="3209478" y="2362200"/>
                <a:ext cx="1021433" cy="369332"/>
              </a:xfrm>
              <a:prstGeom prst="rect">
                <a:avLst/>
              </a:prstGeom>
              <a:noFill/>
            </p:spPr>
            <p:txBody>
              <a:bodyPr wrap="none" rtlCol="0">
                <a:spAutoFit/>
              </a:bodyPr>
              <a:lstStyle/>
              <a:p>
                <a:r>
                  <a:rPr lang="en-US" b="1" i="1" dirty="0" err="1"/>
                  <a:t>f</a:t>
                </a:r>
                <a:r>
                  <a:rPr lang="en-US" b="1" i="1" baseline="-25000" dirty="0" err="1"/>
                  <a:t>2K,Park</a:t>
                </a:r>
                <a:r>
                  <a:rPr lang="en-US" b="1" i="1" baseline="-25000" dirty="0"/>
                  <a:t>(ii)</a:t>
                </a:r>
              </a:p>
            </p:txBody>
          </p:sp>
          <p:sp>
            <p:nvSpPr>
              <p:cNvPr id="43" name="TextBox 42"/>
              <p:cNvSpPr txBox="1"/>
              <p:nvPr/>
            </p:nvSpPr>
            <p:spPr>
              <a:xfrm>
                <a:off x="4454202" y="2613583"/>
                <a:ext cx="2374368" cy="307777"/>
              </a:xfrm>
              <a:prstGeom prst="rect">
                <a:avLst/>
              </a:prstGeom>
              <a:noFill/>
            </p:spPr>
            <p:txBody>
              <a:bodyPr wrap="none" rtlCol="0">
                <a:spAutoFit/>
              </a:bodyPr>
              <a:lstStyle/>
              <a:p>
                <a:r>
                  <a:rPr lang="en-US" sz="1400" b="1" dirty="0"/>
                  <a:t>-543 kHz: Pressurizing ST</a:t>
                </a:r>
                <a:endParaRPr lang="en-US" sz="1400" b="1" baseline="-25000" dirty="0"/>
              </a:p>
            </p:txBody>
          </p:sp>
        </p:grpSp>
        <p:sp>
          <p:nvSpPr>
            <p:cNvPr id="3" name="Rectangle 2"/>
            <p:cNvSpPr/>
            <p:nvPr/>
          </p:nvSpPr>
          <p:spPr bwMode="auto">
            <a:xfrm>
              <a:off x="1777949" y="6154012"/>
              <a:ext cx="367825" cy="144583"/>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endParaRPr lang="en-US">
                <a:latin typeface="Calibri" pitchFamily="34" charset="0"/>
              </a:endParaRPr>
            </a:p>
          </p:txBody>
        </p:sp>
        <p:sp>
          <p:nvSpPr>
            <p:cNvPr id="5" name="TextBox 4"/>
            <p:cNvSpPr txBox="1"/>
            <p:nvPr/>
          </p:nvSpPr>
          <p:spPr>
            <a:xfrm>
              <a:off x="3604192" y="6151006"/>
              <a:ext cx="349455" cy="161583"/>
            </a:xfrm>
            <a:prstGeom prst="rect">
              <a:avLst/>
            </a:prstGeom>
            <a:solidFill>
              <a:schemeClr val="bg1"/>
            </a:solidFill>
          </p:spPr>
          <p:txBody>
            <a:bodyPr wrap="none" lIns="0" tIns="0" rIns="0" bIns="0" rtlCol="0">
              <a:spAutoFit/>
            </a:bodyPr>
            <a:lstStyle/>
            <a:p>
              <a:r>
                <a:rPr lang="en-US" sz="1050" b="1" dirty="0"/>
                <a:t>  4th  </a:t>
              </a:r>
            </a:p>
          </p:txBody>
        </p:sp>
      </p:grpSp>
      <p:sp>
        <p:nvSpPr>
          <p:cNvPr id="4" name="Footer Placeholder 3"/>
          <p:cNvSpPr>
            <a:spLocks noGrp="1"/>
          </p:cNvSpPr>
          <p:nvPr>
            <p:ph type="ftr" sz="quarter" idx="3"/>
          </p:nvPr>
        </p:nvSpPr>
        <p:spPr/>
        <p:txBody>
          <a:body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17806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Open-loop full range measurement on APS-U cavity</a:t>
            </a:r>
          </a:p>
        </p:txBody>
      </p:sp>
      <p:sp>
        <p:nvSpPr>
          <p:cNvPr id="8" name="Text Box 17"/>
          <p:cNvSpPr txBox="1"/>
          <p:nvPr/>
        </p:nvSpPr>
        <p:spPr>
          <a:xfrm>
            <a:off x="2427316" y="4817403"/>
            <a:ext cx="7656022" cy="95816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first cycle of increasing and decreasing pressure is analyzed for hysteresis. The 600 kHz range is plotted against the 50 psi pressure change. Increasing pressure is plotted in blue and decreasing pressure is plotted in red. </a:t>
            </a:r>
          </a:p>
        </p:txBody>
      </p:sp>
      <p:pic>
        <p:nvPicPr>
          <p:cNvPr id="3" name="Picture 2"/>
          <p:cNvPicPr>
            <a:picLocks noChangeAspect="1"/>
          </p:cNvPicPr>
          <p:nvPr/>
        </p:nvPicPr>
        <p:blipFill>
          <a:blip r:embed="rId3"/>
          <a:stretch>
            <a:fillRect/>
          </a:stretch>
        </p:blipFill>
        <p:spPr>
          <a:xfrm>
            <a:off x="2915138" y="988498"/>
            <a:ext cx="6518031" cy="3686744"/>
          </a:xfrm>
          <a:prstGeom prst="rect">
            <a:avLst/>
          </a:prstGeom>
        </p:spPr>
      </p:pic>
      <p:sp>
        <p:nvSpPr>
          <p:cNvPr id="4" name="Footer Placeholder 3"/>
          <p:cNvSpPr>
            <a:spLocks noGrp="1"/>
          </p:cNvSpPr>
          <p:nvPr>
            <p:ph type="ftr" sz="quarter" idx="3"/>
          </p:nvPr>
        </p:nvSpPr>
        <p:spPr/>
        <p:txBody>
          <a:body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3509389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Open-loop tuner measurements on APS-U cavity</a:t>
            </a:r>
            <a:br>
              <a:rPr lang="en-US" dirty="0"/>
            </a:br>
            <a:r>
              <a:rPr lang="en-US" dirty="0"/>
              <a:t>Look for any ‘step-wise’ behavior</a:t>
            </a:r>
          </a:p>
        </p:txBody>
      </p:sp>
      <p:pic>
        <p:nvPicPr>
          <p:cNvPr id="38" name="Picture 37"/>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6831" y="1254833"/>
            <a:ext cx="6268769" cy="3661044"/>
          </a:xfrm>
          <a:prstGeom prst="rect">
            <a:avLst/>
          </a:prstGeom>
          <a:noFill/>
        </p:spPr>
      </p:pic>
      <p:sp>
        <p:nvSpPr>
          <p:cNvPr id="39" name="Text Box 5"/>
          <p:cNvSpPr txBox="1"/>
          <p:nvPr/>
        </p:nvSpPr>
        <p:spPr>
          <a:xfrm>
            <a:off x="2106266" y="5162037"/>
            <a:ext cx="8170538" cy="954868"/>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Slow tuner open loop response to small changes in tuner pressure (</a:t>
            </a:r>
            <a:r>
              <a:rPr lang="en-US" b="1">
                <a:solidFill>
                  <a:srgbClr val="000000"/>
                </a:solidFill>
                <a:latin typeface="Calibri" panose="020F0502020204030204" pitchFamily="34" charset="0"/>
                <a:ea typeface="Calibri" panose="020F0502020204030204" pitchFamily="34" charset="0"/>
                <a:cs typeface="Times New Roman" panose="02020603050405020304" pitchFamily="18" charset="0"/>
              </a:rPr>
              <a:t>red) applied manually with a gas bottle:</a:t>
            </a:r>
            <a:r>
              <a:rPr lang="en-US"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vertical frequency scale covers 2.5 kHz. The applied pressure change was 0.2 psi. </a:t>
            </a:r>
          </a:p>
          <a:p>
            <a:pPr marL="0" marR="0">
              <a:spcBef>
                <a:spcPts val="0"/>
              </a:spcBef>
              <a:spcAft>
                <a:spcPts val="1000"/>
              </a:spcAft>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Tuner response is smooth with no step-wise behavior at a level of better than 100 Hz</a:t>
            </a:r>
            <a:endPar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p:cNvSpPr>
            <a:spLocks noGrp="1"/>
          </p:cNvSpPr>
          <p:nvPr>
            <p:ph type="ftr" sz="quarter" idx="3"/>
          </p:nvPr>
        </p:nvSpPr>
        <p:spPr/>
        <p:txBody>
          <a:body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215128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 Tuner and </a:t>
            </a:r>
            <a:r>
              <a:rPr lang="en-US" dirty="0" err="1"/>
              <a:t>Microphonics</a:t>
            </a:r>
            <a:r>
              <a:rPr lang="en-US" dirty="0"/>
              <a:t> Data for 109 MHz QWR </a:t>
            </a:r>
            <a:r>
              <a:rPr lang="en-US" dirty="0" err="1"/>
              <a:t>Cryomodule</a:t>
            </a:r>
            <a:r>
              <a:rPr lang="en-US" dirty="0"/>
              <a:t> (2009)</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pic>
        <p:nvPicPr>
          <p:cNvPr id="8" name="Picture 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645" y="2013118"/>
            <a:ext cx="5121395" cy="329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5"/>
          <p:cNvSpPr txBox="1">
            <a:spLocks noChangeArrowheads="1"/>
          </p:cNvSpPr>
          <p:nvPr/>
        </p:nvSpPr>
        <p:spPr bwMode="auto">
          <a:xfrm>
            <a:off x="1875897" y="1557460"/>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dirty="0"/>
              <a:t>Tuner full range testing</a:t>
            </a:r>
          </a:p>
        </p:txBody>
      </p:sp>
      <p:pic>
        <p:nvPicPr>
          <p:cNvPr id="11" name="Picture 6" descr="ProbablilityDensity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8728"/>
          <a:stretch>
            <a:fillRect/>
          </a:stretch>
        </p:blipFill>
        <p:spPr bwMode="auto">
          <a:xfrm>
            <a:off x="7404497" y="1722607"/>
            <a:ext cx="4787504" cy="3918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7696200" y="1217119"/>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600" b="1" dirty="0"/>
              <a:t>Measured cavity </a:t>
            </a:r>
            <a:r>
              <a:rPr lang="en-US" altLang="en-US" sz="1600" b="1" dirty="0" err="1"/>
              <a:t>microphonics</a:t>
            </a:r>
            <a:r>
              <a:rPr lang="en-US" altLang="en-US" sz="1600" b="1" dirty="0"/>
              <a:t> – All 7 cavities at 2 MV/cavity </a:t>
            </a:r>
            <a:r>
              <a:rPr lang="en-US" altLang="en-US" sz="1600" b="1"/>
              <a:t>with slow tuner in operation</a:t>
            </a:r>
            <a:endParaRPr lang="en-US" altLang="en-US" sz="1600" b="1" dirty="0"/>
          </a:p>
        </p:txBody>
      </p:sp>
      <p:pic>
        <p:nvPicPr>
          <p:cNvPr id="1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8552" y="1368288"/>
            <a:ext cx="2039192" cy="413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967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02364" y="1533572"/>
            <a:ext cx="10978342" cy="4422775"/>
          </a:xfrm>
        </p:spPr>
        <p:txBody>
          <a:bodyPr/>
          <a:lstStyle/>
          <a:p>
            <a:pPr>
              <a:spcAft>
                <a:spcPts val="1200"/>
              </a:spcAft>
            </a:pPr>
            <a:r>
              <a:rPr lang="en-US" dirty="0"/>
              <a:t>Key features: mechanical simplicity, low </a:t>
            </a:r>
            <a:r>
              <a:rPr lang="en-US" dirty="0" err="1"/>
              <a:t>microphonics</a:t>
            </a:r>
            <a:endParaRPr lang="en-US" dirty="0"/>
          </a:p>
          <a:p>
            <a:pPr>
              <a:spcAft>
                <a:spcPts val="1200"/>
              </a:spcAft>
            </a:pPr>
            <a:r>
              <a:rPr lang="en-US" dirty="0"/>
              <a:t>Limitations: not many; perhaps difficult to directly integrate a piezo tuner</a:t>
            </a:r>
          </a:p>
          <a:p>
            <a:pPr>
              <a:spcAft>
                <a:spcPts val="1200"/>
              </a:spcAft>
            </a:pPr>
            <a:r>
              <a:rPr lang="en-US" dirty="0"/>
              <a:t>4 decades in ATLAS with good reliability and maintenance record</a:t>
            </a:r>
          </a:p>
          <a:p>
            <a:pPr>
              <a:spcAft>
                <a:spcPts val="1200"/>
              </a:spcAft>
            </a:pPr>
            <a:r>
              <a:rPr lang="en-US" dirty="0"/>
              <a:t>Can be designed for low heat leak into 2 Kelvin</a:t>
            </a:r>
          </a:p>
          <a:p>
            <a:pPr>
              <a:spcAft>
                <a:spcPts val="1200"/>
              </a:spcAft>
            </a:pPr>
            <a:r>
              <a:rPr lang="en-US" dirty="0"/>
              <a:t>Experience has been with low-beta (TEM-mode) cavities</a:t>
            </a:r>
          </a:p>
          <a:p>
            <a:pPr lvl="1">
              <a:spcAft>
                <a:spcPts val="1200"/>
              </a:spcAft>
            </a:pPr>
            <a:r>
              <a:rPr lang="en-US" dirty="0" smtClean="0"/>
              <a:t>Appears</a:t>
            </a:r>
            <a:r>
              <a:rPr lang="en-US" dirty="0" smtClean="0"/>
              <a:t> </a:t>
            </a:r>
            <a:r>
              <a:rPr lang="en-US" dirty="0"/>
              <a:t>equally suitable </a:t>
            </a:r>
            <a:r>
              <a:rPr lang="en-US" dirty="0" smtClean="0"/>
              <a:t>select e-cell </a:t>
            </a:r>
            <a:r>
              <a:rPr lang="en-US" dirty="0"/>
              <a:t>applications</a:t>
            </a:r>
          </a:p>
          <a:p>
            <a:pPr marL="0" indent="0">
              <a:buNone/>
            </a:pPr>
            <a:endParaRPr lang="en-US" dirty="0"/>
          </a:p>
        </p:txBody>
      </p:sp>
      <p:sp>
        <p:nvSpPr>
          <p:cNvPr id="6" name="Title 5"/>
          <p:cNvSpPr>
            <a:spLocks noGrp="1"/>
          </p:cNvSpPr>
          <p:nvPr>
            <p:ph type="title"/>
          </p:nvPr>
        </p:nvSpPr>
        <p:spPr/>
        <p:txBody>
          <a:bodyPr/>
          <a:lstStyle/>
          <a:p>
            <a:r>
              <a:rPr lang="en-US" dirty="0"/>
              <a:t>Final Comments</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819191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Backup: Slow Tuner PID</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pic>
        <p:nvPicPr>
          <p:cNvPr id="8" name="Picture 7"/>
          <p:cNvPicPr>
            <a:picLocks noChangeAspect="1"/>
          </p:cNvPicPr>
          <p:nvPr/>
        </p:nvPicPr>
        <p:blipFill>
          <a:blip r:embed="rId2"/>
          <a:stretch>
            <a:fillRect/>
          </a:stretch>
        </p:blipFill>
        <p:spPr>
          <a:xfrm>
            <a:off x="1628528" y="1075188"/>
            <a:ext cx="8920323" cy="5172596"/>
          </a:xfrm>
          <a:prstGeom prst="rect">
            <a:avLst/>
          </a:prstGeom>
        </p:spPr>
      </p:pic>
    </p:spTree>
    <p:extLst>
      <p:ext uri="{BB962C8B-B14F-4D97-AF65-F5344CB8AC3E}">
        <p14:creationId xmlns:p14="http://schemas.microsoft.com/office/powerpoint/2010/main" val="372661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79973"/>
            <a:ext cx="11163868" cy="828948"/>
          </a:xfrm>
        </p:spPr>
        <p:txBody>
          <a:bodyPr/>
          <a:lstStyle/>
          <a:p>
            <a:r>
              <a:rPr lang="en-US" dirty="0"/>
              <a:t>Opening Remarks: ANL Pneumatic Tuner for Superconducting Cavities</a:t>
            </a:r>
          </a:p>
        </p:txBody>
      </p:sp>
      <p:sp>
        <p:nvSpPr>
          <p:cNvPr id="9" name="Content Placeholder 8"/>
          <p:cNvSpPr>
            <a:spLocks noGrp="1"/>
          </p:cNvSpPr>
          <p:nvPr>
            <p:ph idx="1"/>
          </p:nvPr>
        </p:nvSpPr>
        <p:spPr>
          <a:xfrm>
            <a:off x="627840" y="1213797"/>
            <a:ext cx="11094260" cy="4987365"/>
          </a:xfrm>
        </p:spPr>
        <p:txBody>
          <a:bodyPr/>
          <a:lstStyle/>
          <a:p>
            <a:r>
              <a:rPr lang="en-US" b="1" dirty="0"/>
              <a:t>Purpose: </a:t>
            </a:r>
            <a:r>
              <a:rPr lang="en-US" dirty="0" smtClean="0"/>
              <a:t>Tune cavity frequency to within ~1 Hz of </a:t>
            </a:r>
            <a:r>
              <a:rPr lang="en-US" dirty="0"/>
              <a:t>a master clock in the presence of detuning forces (helium pressure, CW Lorentz detuning)</a:t>
            </a:r>
          </a:p>
          <a:p>
            <a:pPr marL="0" indent="0">
              <a:buNone/>
            </a:pPr>
            <a:endParaRPr lang="en-US" sz="800" dirty="0"/>
          </a:p>
          <a:p>
            <a:r>
              <a:rPr lang="en-US" b="1" dirty="0"/>
              <a:t>Concept:</a:t>
            </a:r>
            <a:r>
              <a:rPr lang="en-US" dirty="0"/>
              <a:t> Use helium pressure inside an expandable bellows to tune each cavity’s frequency</a:t>
            </a:r>
          </a:p>
          <a:p>
            <a:pPr marL="0" indent="0">
              <a:buNone/>
            </a:pPr>
            <a:endParaRPr lang="en-US" sz="800" dirty="0"/>
          </a:p>
          <a:p>
            <a:r>
              <a:rPr lang="en-US" b="1" dirty="0"/>
              <a:t>History</a:t>
            </a:r>
            <a:r>
              <a:rPr lang="en-US" dirty="0"/>
              <a:t>: 4 decades in ATLAS;  &gt;5x10</a:t>
            </a:r>
            <a:r>
              <a:rPr lang="en-US" baseline="30000" dirty="0"/>
              <a:t>6</a:t>
            </a:r>
            <a:r>
              <a:rPr lang="en-US" dirty="0"/>
              <a:t> operating hours with 77.82 hours of downtime from 1994 to 2011 (G.P. Zinkann) (very roughly 50 tuners at 5000 hours/year operation)</a:t>
            </a:r>
          </a:p>
          <a:p>
            <a:pPr marL="0" indent="0">
              <a:buNone/>
            </a:pPr>
            <a:endParaRPr lang="en-US" sz="800" dirty="0"/>
          </a:p>
          <a:p>
            <a:r>
              <a:rPr lang="en-US" b="1" dirty="0"/>
              <a:t>Recent developments: </a:t>
            </a:r>
          </a:p>
          <a:p>
            <a:pPr lvl="1"/>
            <a:r>
              <a:rPr lang="en-US" dirty="0"/>
              <a:t>ANL pneumatic tuner prototypes are the basis for ~200 FRIB HWR cavity tuners</a:t>
            </a:r>
          </a:p>
          <a:p>
            <a:pPr lvl="1"/>
            <a:r>
              <a:rPr lang="en-US" dirty="0"/>
              <a:t>Elliptical-cell pneumatic tuner has been tested with a 1.4 GHz Bunch Lengthening System cavity for the APS-Upgrade at Argonne</a:t>
            </a:r>
          </a:p>
          <a:p>
            <a:pPr marL="0" indent="0">
              <a:buNone/>
            </a:pPr>
            <a:endParaRPr lang="en-US" dirty="0"/>
          </a:p>
        </p:txBody>
      </p:sp>
      <p:sp>
        <p:nvSpPr>
          <p:cNvPr id="10" name="Footer Placeholder 4"/>
          <p:cNvSpPr>
            <a:spLocks noGrp="1"/>
          </p:cNvSpPr>
          <p:nvPr>
            <p:ph type="ftr" sz="quarter" idx="3"/>
          </p:nvPr>
        </p:nvSpPr>
        <p:spPr>
          <a:xfrm>
            <a:off x="3812247" y="6506039"/>
            <a:ext cx="4899961" cy="215436"/>
          </a:xfrm>
        </p:spPr>
        <p:txBody>
          <a:bodyPr/>
          <a:lstStyle/>
          <a:p>
            <a:r>
              <a:rPr lang="en-US">
                <a:solidFill>
                  <a:srgbClr val="000000"/>
                </a:solidFill>
              </a:rPr>
              <a:t>Second Topical Workshop on Cryomodule Microphonics and Resonance Control Oct. 25-26</a:t>
            </a:r>
            <a:endParaRPr lang="en-US" dirty="0">
              <a:solidFill>
                <a:srgbClr val="000000"/>
              </a:solidFill>
            </a:endParaRPr>
          </a:p>
        </p:txBody>
      </p:sp>
    </p:spTree>
    <p:extLst>
      <p:ext uri="{BB962C8B-B14F-4D97-AF65-F5344CB8AC3E}">
        <p14:creationId xmlns:p14="http://schemas.microsoft.com/office/powerpoint/2010/main" val="1953590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79973"/>
            <a:ext cx="11163868" cy="828948"/>
          </a:xfrm>
        </p:spPr>
        <p:txBody>
          <a:bodyPr/>
          <a:lstStyle/>
          <a:p>
            <a:r>
              <a:rPr lang="en-US" dirty="0"/>
              <a:t> Features of the Pneumatic Tuner</a:t>
            </a:r>
          </a:p>
        </p:txBody>
      </p:sp>
      <p:sp>
        <p:nvSpPr>
          <p:cNvPr id="9" name="Content Placeholder 8"/>
          <p:cNvSpPr>
            <a:spLocks noGrp="1"/>
          </p:cNvSpPr>
          <p:nvPr>
            <p:ph idx="1"/>
          </p:nvPr>
        </p:nvSpPr>
        <p:spPr>
          <a:xfrm>
            <a:off x="609601" y="1066206"/>
            <a:ext cx="11094260" cy="3430981"/>
          </a:xfrm>
        </p:spPr>
        <p:txBody>
          <a:bodyPr/>
          <a:lstStyle/>
          <a:p>
            <a:pPr>
              <a:spcAft>
                <a:spcPts val="800"/>
              </a:spcAft>
            </a:pPr>
            <a:r>
              <a:rPr lang="en-US" dirty="0"/>
              <a:t>Mechanically simple, few moving parts, no mechanical feedthroughs</a:t>
            </a:r>
          </a:p>
          <a:p>
            <a:pPr lvl="1">
              <a:spcAft>
                <a:spcPts val="800"/>
              </a:spcAft>
            </a:pPr>
            <a:r>
              <a:rPr lang="en-US" dirty="0"/>
              <a:t>Low hysteresis, backlash, vibration</a:t>
            </a:r>
          </a:p>
          <a:p>
            <a:pPr>
              <a:spcAft>
                <a:spcPts val="800"/>
              </a:spcAft>
            </a:pPr>
            <a:r>
              <a:rPr lang="en-US" dirty="0"/>
              <a:t>An expandable bellows is actuated with helium gas; </a:t>
            </a:r>
            <a:r>
              <a:rPr lang="en-US" dirty="0"/>
              <a:t>B</a:t>
            </a:r>
            <a:r>
              <a:rPr lang="en-US" dirty="0" smtClean="0"/>
              <a:t>ellows </a:t>
            </a:r>
            <a:r>
              <a:rPr lang="en-US" dirty="0"/>
              <a:t>is the only moving part</a:t>
            </a:r>
          </a:p>
          <a:p>
            <a:pPr>
              <a:spcAft>
                <a:spcPts val="800"/>
              </a:spcAft>
            </a:pPr>
            <a:r>
              <a:rPr lang="en-US" dirty="0"/>
              <a:t>Bellows with helium gas typically runs at 80 K</a:t>
            </a:r>
          </a:p>
          <a:p>
            <a:pPr lvl="1">
              <a:spcAft>
                <a:spcPts val="800"/>
              </a:spcAft>
            </a:pPr>
            <a:r>
              <a:rPr lang="en-US" dirty="0"/>
              <a:t>Straightforward to design with low heat leak (~200 </a:t>
            </a:r>
            <a:r>
              <a:rPr lang="en-US" dirty="0" err="1"/>
              <a:t>mW</a:t>
            </a:r>
            <a:r>
              <a:rPr lang="en-US" dirty="0"/>
              <a:t> per cavity into 2K/4K helium)</a:t>
            </a:r>
          </a:p>
          <a:p>
            <a:pPr>
              <a:spcAft>
                <a:spcPts val="800"/>
              </a:spcAft>
            </a:pPr>
            <a:r>
              <a:rPr lang="en-US" dirty="0"/>
              <a:t>Large force (&gt;10 </a:t>
            </a:r>
            <a:r>
              <a:rPr lang="en-US" dirty="0" err="1"/>
              <a:t>kN</a:t>
            </a:r>
            <a:r>
              <a:rPr lang="en-US" dirty="0"/>
              <a:t>) capability (bellows @ 4 atm. and ~20 cm size)</a:t>
            </a:r>
          </a:p>
          <a:p>
            <a:pPr>
              <a:spcAft>
                <a:spcPts val="800"/>
              </a:spcAft>
            </a:pPr>
            <a:r>
              <a:rPr lang="en-US" dirty="0"/>
              <a:t>Fast slew rate (up to 10’s of kHz/s)</a:t>
            </a:r>
          </a:p>
          <a:p>
            <a:pPr>
              <a:spcAft>
                <a:spcPts val="800"/>
              </a:spcAft>
            </a:pPr>
            <a:r>
              <a:rPr lang="en-US" dirty="0"/>
              <a:t>Device is mechanically compliant with similar rigidity as the cavity itself (not rigid like a e-cell </a:t>
            </a:r>
            <a:r>
              <a:rPr lang="en-US" dirty="0" smtClean="0"/>
              <a:t>end lever or blade </a:t>
            </a:r>
            <a:r>
              <a:rPr lang="en-US" dirty="0"/>
              <a:t>tuner)</a:t>
            </a:r>
          </a:p>
          <a:p>
            <a:pPr lvl="1">
              <a:spcAft>
                <a:spcPts val="800"/>
              </a:spcAft>
            </a:pPr>
            <a:r>
              <a:rPr lang="en-US" dirty="0"/>
              <a:t>Not intended to be integrated with a fast tuner</a:t>
            </a:r>
          </a:p>
          <a:p>
            <a:pPr marL="0" indent="0">
              <a:buNone/>
            </a:pPr>
            <a:endParaRPr lang="en-US" dirty="0"/>
          </a:p>
        </p:txBody>
      </p:sp>
      <p:sp>
        <p:nvSpPr>
          <p:cNvPr id="10" name="Footer Placeholder 4"/>
          <p:cNvSpPr>
            <a:spLocks noGrp="1"/>
          </p:cNvSpPr>
          <p:nvPr>
            <p:ph type="ftr" sz="quarter" idx="3"/>
          </p:nvPr>
        </p:nvSpPr>
        <p:spPr>
          <a:xfrm>
            <a:off x="3812247" y="6506039"/>
            <a:ext cx="4899961" cy="215436"/>
          </a:xfrm>
        </p:spPr>
        <p:txBody>
          <a:bodyPr/>
          <a:lstStyle/>
          <a:p>
            <a:r>
              <a:rPr lang="en-US">
                <a:solidFill>
                  <a:srgbClr val="000000"/>
                </a:solidFill>
              </a:rPr>
              <a:t>Second Topical Workshop on Cryomodule Microphonics and Resonance Control Oct. 25-26</a:t>
            </a:r>
            <a:endParaRPr lang="en-US" dirty="0">
              <a:solidFill>
                <a:srgbClr val="000000"/>
              </a:solidFill>
            </a:endParaRPr>
          </a:p>
        </p:txBody>
      </p:sp>
    </p:spTree>
    <p:extLst>
      <p:ext uri="{BB962C8B-B14F-4D97-AF65-F5344CB8AC3E}">
        <p14:creationId xmlns:p14="http://schemas.microsoft.com/office/powerpoint/2010/main" val="3614076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5157"/>
            <a:ext cx="11163868" cy="828948"/>
          </a:xfrm>
        </p:spPr>
        <p:txBody>
          <a:bodyPr/>
          <a:lstStyle/>
          <a:p>
            <a:r>
              <a:rPr lang="en-US" dirty="0"/>
              <a:t>Components of ANL pneumatic slow tuner system</a:t>
            </a:r>
          </a:p>
        </p:txBody>
      </p:sp>
      <p:sp>
        <p:nvSpPr>
          <p:cNvPr id="10" name="Footer Placeholder 4"/>
          <p:cNvSpPr>
            <a:spLocks noGrp="1"/>
          </p:cNvSpPr>
          <p:nvPr>
            <p:ph type="ftr" sz="quarter" idx="3"/>
          </p:nvPr>
        </p:nvSpPr>
        <p:spPr>
          <a:xfrm>
            <a:off x="3812247" y="6506039"/>
            <a:ext cx="4899961" cy="215436"/>
          </a:xfrm>
        </p:spPr>
        <p:txBody>
          <a:bodyPr/>
          <a:lstStyle/>
          <a:p>
            <a:r>
              <a:rPr lang="en-US">
                <a:solidFill>
                  <a:srgbClr val="000000"/>
                </a:solidFill>
              </a:rPr>
              <a:t>Second Topical Workshop on Cryomodule Microphonics and Resonance Control Oct. 25-26</a:t>
            </a:r>
            <a:endParaRPr lang="en-US" dirty="0">
              <a:solidFill>
                <a:srgbClr val="000000"/>
              </a:solidFill>
            </a:endParaRPr>
          </a:p>
        </p:txBody>
      </p:sp>
      <p:pic>
        <p:nvPicPr>
          <p:cNvPr id="7"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0329"/>
          <a:stretch/>
        </p:blipFill>
        <p:spPr>
          <a:xfrm>
            <a:off x="906688" y="858358"/>
            <a:ext cx="5695783" cy="3025301"/>
          </a:xfrm>
        </p:spPr>
      </p:pic>
      <p:pic>
        <p:nvPicPr>
          <p:cNvPr id="11" name="Picture 2" descr="K:\Old Data Drive\My Docs Back 3_19_08\My Pictures\Slow Tuner\Six Channel Pics\PICT0160.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a:off x="906688" y="4078761"/>
            <a:ext cx="3032265" cy="22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2208" y="858358"/>
            <a:ext cx="2516344" cy="5494602"/>
          </a:xfrm>
          <a:prstGeom prst="rect">
            <a:avLst/>
          </a:prstGeom>
        </p:spPr>
      </p:pic>
      <p:sp>
        <p:nvSpPr>
          <p:cNvPr id="4" name="Rectangle 3"/>
          <p:cNvSpPr/>
          <p:nvPr/>
        </p:nvSpPr>
        <p:spPr>
          <a:xfrm>
            <a:off x="2677224" y="1263226"/>
            <a:ext cx="470000"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1</a:t>
            </a:r>
          </a:p>
        </p:txBody>
      </p:sp>
      <p:sp>
        <p:nvSpPr>
          <p:cNvPr id="9" name="Rectangle 8"/>
          <p:cNvSpPr/>
          <p:nvPr/>
        </p:nvSpPr>
        <p:spPr>
          <a:xfrm>
            <a:off x="2954315" y="4078761"/>
            <a:ext cx="470000"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1</a:t>
            </a:r>
          </a:p>
        </p:txBody>
      </p:sp>
      <p:sp>
        <p:nvSpPr>
          <p:cNvPr id="12" name="Rectangle 11"/>
          <p:cNvSpPr/>
          <p:nvPr/>
        </p:nvSpPr>
        <p:spPr>
          <a:xfrm>
            <a:off x="4090440" y="1263226"/>
            <a:ext cx="470000"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2</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5956535" y="1263226"/>
            <a:ext cx="470000"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3</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10596535" y="3208407"/>
            <a:ext cx="470000"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3</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0530" y="4108331"/>
            <a:ext cx="2932009" cy="2215058"/>
          </a:xfrm>
          <a:prstGeom prst="rect">
            <a:avLst/>
          </a:prstGeom>
        </p:spPr>
      </p:pic>
      <p:sp>
        <p:nvSpPr>
          <p:cNvPr id="16" name="Rectangle 15"/>
          <p:cNvSpPr/>
          <p:nvPr/>
        </p:nvSpPr>
        <p:spPr>
          <a:xfrm>
            <a:off x="6161511" y="5245338"/>
            <a:ext cx="470000" cy="707886"/>
          </a:xfrm>
          <a:prstGeom prst="rect">
            <a:avLst/>
          </a:prstGeom>
          <a:noFill/>
        </p:spPr>
        <p:txBody>
          <a:bodyPr wrap="none" lIns="91440" tIns="45720" rIns="91440" bIns="45720">
            <a:spAutoFit/>
          </a:bodyPr>
          <a:lstStyle/>
          <a:p>
            <a:pPr algn="ctr"/>
            <a:r>
              <a:rPr lang="en-US" sz="4000" dirty="0">
                <a:ln w="0"/>
                <a:solidFill>
                  <a:srgbClr val="000000"/>
                </a:solidFill>
                <a:effectLst>
                  <a:outerShdw blurRad="38100" dist="19050" dir="2700000" algn="tl" rotWithShape="0">
                    <a:schemeClr val="dk1">
                      <a:alpha val="40000"/>
                    </a:schemeClr>
                  </a:outerShdw>
                </a:effectLst>
              </a:rPr>
              <a:t>2</a:t>
            </a:r>
            <a:endParaRPr lang="en-US" sz="4000" b="0" cap="none" spc="0" dirty="0">
              <a:ln w="0"/>
              <a:solidFill>
                <a:srgbClr val="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94012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email">
            <a:lum bright="15000"/>
            <a:extLst>
              <a:ext uri="{28A0092B-C50C-407E-A947-70E740481C1C}">
                <a14:useLocalDpi xmlns:a14="http://schemas.microsoft.com/office/drawing/2010/main"/>
              </a:ext>
            </a:extLst>
          </a:blip>
          <a:stretch>
            <a:fillRect/>
          </a:stretch>
        </p:blipFill>
        <p:spPr>
          <a:xfrm>
            <a:off x="2664248" y="916448"/>
            <a:ext cx="7294399" cy="5473173"/>
          </a:xfrm>
          <a:prstGeom prst="rect">
            <a:avLst/>
          </a:prstGeom>
        </p:spPr>
      </p:pic>
      <p:sp>
        <p:nvSpPr>
          <p:cNvPr id="8" name="Title 7"/>
          <p:cNvSpPr>
            <a:spLocks noGrp="1"/>
          </p:cNvSpPr>
          <p:nvPr>
            <p:ph type="title"/>
          </p:nvPr>
        </p:nvSpPr>
        <p:spPr>
          <a:xfrm>
            <a:off x="609601" y="5157"/>
            <a:ext cx="11163868" cy="828948"/>
          </a:xfrm>
        </p:spPr>
        <p:txBody>
          <a:bodyPr/>
          <a:lstStyle/>
          <a:p>
            <a:r>
              <a:rPr lang="en-US" dirty="0"/>
              <a:t>Tuner for ATLAS 72 MHz Quarter-wave Cavities</a:t>
            </a:r>
            <a:br>
              <a:rPr lang="en-US" dirty="0"/>
            </a:br>
            <a:r>
              <a:rPr lang="en-US" sz="2400" dirty="0"/>
              <a:t>(Similar for other coaxial TEM-mode cavities, i.e. HWR)</a:t>
            </a:r>
          </a:p>
        </p:txBody>
      </p:sp>
      <p:sp>
        <p:nvSpPr>
          <p:cNvPr id="10" name="Footer Placeholder 4"/>
          <p:cNvSpPr>
            <a:spLocks noGrp="1"/>
          </p:cNvSpPr>
          <p:nvPr>
            <p:ph type="ftr" sz="quarter" idx="3"/>
          </p:nvPr>
        </p:nvSpPr>
        <p:spPr>
          <a:xfrm>
            <a:off x="3812247" y="6506039"/>
            <a:ext cx="4899961" cy="215436"/>
          </a:xfrm>
        </p:spPr>
        <p:txBody>
          <a:bodyPr/>
          <a:lstStyle/>
          <a:p>
            <a:r>
              <a:rPr lang="en-US">
                <a:solidFill>
                  <a:srgbClr val="000000"/>
                </a:solidFill>
              </a:rPr>
              <a:t>Second Topical Workshop on Cryomodule Microphonics and Resonance Control Oct. 25-26</a:t>
            </a:r>
            <a:endParaRPr lang="en-US" dirty="0">
              <a:solidFill>
                <a:srgbClr val="000000"/>
              </a:solidFill>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9207" y="3747083"/>
            <a:ext cx="1754397" cy="1315798"/>
          </a:xfrm>
          <a:prstGeom prst="rect">
            <a:avLst/>
          </a:prstGeom>
        </p:spPr>
      </p:pic>
      <p:cxnSp>
        <p:nvCxnSpPr>
          <p:cNvPr id="15" name="Straight Connector 14"/>
          <p:cNvCxnSpPr/>
          <p:nvPr/>
        </p:nvCxnSpPr>
        <p:spPr>
          <a:xfrm>
            <a:off x="10076806" y="3752014"/>
            <a:ext cx="2053244" cy="1374784"/>
          </a:xfrm>
          <a:prstGeom prst="line">
            <a:avLst/>
          </a:prstGeom>
          <a:ln w="539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0168246" y="3720055"/>
            <a:ext cx="1903615" cy="1406743"/>
          </a:xfrm>
          <a:prstGeom prst="line">
            <a:avLst/>
          </a:prstGeom>
          <a:ln w="53975">
            <a:solidFill>
              <a:schemeClr val="accent6"/>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35382" y="2354042"/>
            <a:ext cx="2411824" cy="1077218"/>
          </a:xfrm>
          <a:prstGeom prst="rect">
            <a:avLst/>
          </a:prstGeom>
          <a:noFill/>
        </p:spPr>
        <p:txBody>
          <a:bodyPr wrap="square" rtlCol="0">
            <a:spAutoFit/>
          </a:bodyPr>
          <a:lstStyle/>
          <a:p>
            <a:pPr algn="ctr"/>
            <a:r>
              <a:rPr lang="en-US" sz="1600" b="1" dirty="0" err="1"/>
              <a:t>Nitronic</a:t>
            </a:r>
            <a:r>
              <a:rPr lang="en-US" sz="1600" b="1" dirty="0"/>
              <a:t> 60 bars attached to cavity beam port flanges</a:t>
            </a:r>
          </a:p>
          <a:p>
            <a:pPr algn="ctr"/>
            <a:r>
              <a:rPr lang="en-US" sz="1600" b="1" dirty="0"/>
              <a:t>(at cavity temp, 2K-4K)</a:t>
            </a:r>
          </a:p>
        </p:txBody>
      </p:sp>
      <p:cxnSp>
        <p:nvCxnSpPr>
          <p:cNvPr id="19" name="Straight Arrow Connector 18"/>
          <p:cNvCxnSpPr>
            <a:stCxn id="18" idx="3"/>
          </p:cNvCxnSpPr>
          <p:nvPr/>
        </p:nvCxnSpPr>
        <p:spPr>
          <a:xfrm>
            <a:off x="2647206" y="2892651"/>
            <a:ext cx="1426032" cy="274501"/>
          </a:xfrm>
          <a:prstGeom prst="straightConnector1">
            <a:avLst/>
          </a:prstGeom>
          <a:ln w="47625">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18" idx="3"/>
          </p:cNvCxnSpPr>
          <p:nvPr/>
        </p:nvCxnSpPr>
        <p:spPr>
          <a:xfrm>
            <a:off x="2647206" y="2892651"/>
            <a:ext cx="1595057" cy="1404285"/>
          </a:xfrm>
          <a:prstGeom prst="straightConnector1">
            <a:avLst/>
          </a:prstGeom>
          <a:ln w="47625">
            <a:tailEnd type="triangle"/>
          </a:ln>
        </p:spPr>
        <p:style>
          <a:lnRef idx="2">
            <a:schemeClr val="accent6"/>
          </a:lnRef>
          <a:fillRef idx="0">
            <a:schemeClr val="accent6"/>
          </a:fillRef>
          <a:effectRef idx="1">
            <a:schemeClr val="accent6"/>
          </a:effectRef>
          <a:fontRef idx="minor">
            <a:schemeClr val="tx1"/>
          </a:fontRef>
        </p:style>
      </p:cxnSp>
      <p:sp>
        <p:nvSpPr>
          <p:cNvPr id="21" name="TextBox 20"/>
          <p:cNvSpPr txBox="1"/>
          <p:nvPr/>
        </p:nvSpPr>
        <p:spPr>
          <a:xfrm>
            <a:off x="10168245" y="1198588"/>
            <a:ext cx="1933305" cy="830997"/>
          </a:xfrm>
          <a:prstGeom prst="rect">
            <a:avLst/>
          </a:prstGeom>
          <a:noFill/>
        </p:spPr>
        <p:txBody>
          <a:bodyPr wrap="square" rtlCol="0">
            <a:spAutoFit/>
          </a:bodyPr>
          <a:lstStyle/>
          <a:p>
            <a:pPr algn="ctr"/>
            <a:r>
              <a:rPr lang="en-US" sz="1600" b="1" dirty="0"/>
              <a:t>Primary thermal isolation (4 K to 80 K)</a:t>
            </a:r>
          </a:p>
        </p:txBody>
      </p:sp>
      <p:cxnSp>
        <p:nvCxnSpPr>
          <p:cNvPr id="22" name="Straight Arrow Connector 21"/>
          <p:cNvCxnSpPr>
            <a:stCxn id="21" idx="2"/>
          </p:cNvCxnSpPr>
          <p:nvPr/>
        </p:nvCxnSpPr>
        <p:spPr>
          <a:xfrm flipH="1">
            <a:off x="8639696" y="2029585"/>
            <a:ext cx="2495202" cy="921021"/>
          </a:xfrm>
          <a:prstGeom prst="straightConnector1">
            <a:avLst/>
          </a:prstGeom>
          <a:ln w="47625">
            <a:tailEnd type="triangle"/>
          </a:ln>
        </p:spPr>
        <p:style>
          <a:lnRef idx="2">
            <a:schemeClr val="accent6"/>
          </a:lnRef>
          <a:fillRef idx="0">
            <a:schemeClr val="accent6"/>
          </a:fillRef>
          <a:effectRef idx="1">
            <a:schemeClr val="accent6"/>
          </a:effectRef>
          <a:fontRef idx="minor">
            <a:schemeClr val="tx1"/>
          </a:fontRef>
        </p:style>
      </p:cxnSp>
      <p:sp>
        <p:nvSpPr>
          <p:cNvPr id="24" name="TextBox 23"/>
          <p:cNvSpPr txBox="1"/>
          <p:nvPr/>
        </p:nvSpPr>
        <p:spPr>
          <a:xfrm>
            <a:off x="7435340" y="5821562"/>
            <a:ext cx="2640676" cy="584775"/>
          </a:xfrm>
          <a:prstGeom prst="rect">
            <a:avLst/>
          </a:prstGeom>
          <a:noFill/>
        </p:spPr>
        <p:txBody>
          <a:bodyPr wrap="square" rtlCol="0">
            <a:spAutoFit/>
          </a:bodyPr>
          <a:lstStyle/>
          <a:p>
            <a:pPr algn="ctr"/>
            <a:r>
              <a:rPr lang="en-US" sz="1600" b="1" dirty="0"/>
              <a:t>Edge-welded stainless bellows (80 K)</a:t>
            </a:r>
          </a:p>
        </p:txBody>
      </p:sp>
      <p:cxnSp>
        <p:nvCxnSpPr>
          <p:cNvPr id="25" name="Straight Arrow Connector 24"/>
          <p:cNvCxnSpPr/>
          <p:nvPr/>
        </p:nvCxnSpPr>
        <p:spPr>
          <a:xfrm flipH="1" flipV="1">
            <a:off x="7564582" y="4206243"/>
            <a:ext cx="399011" cy="1615319"/>
          </a:xfrm>
          <a:prstGeom prst="straightConnector1">
            <a:avLst/>
          </a:prstGeom>
          <a:ln w="47625">
            <a:tailEnd type="triangle"/>
          </a:ln>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10087889" y="5126798"/>
            <a:ext cx="2064722" cy="1323439"/>
          </a:xfrm>
          <a:prstGeom prst="rect">
            <a:avLst/>
          </a:prstGeom>
          <a:noFill/>
        </p:spPr>
        <p:txBody>
          <a:bodyPr wrap="square" rtlCol="0">
            <a:spAutoFit/>
          </a:bodyPr>
          <a:lstStyle/>
          <a:p>
            <a:pPr algn="ctr"/>
            <a:r>
              <a:rPr lang="en-US" sz="1600" b="1" dirty="0"/>
              <a:t>No bellows guide posts in newest tuner (similar for FRIB, photo courtesy S. Stark)</a:t>
            </a:r>
          </a:p>
        </p:txBody>
      </p:sp>
      <p:sp>
        <p:nvSpPr>
          <p:cNvPr id="31" name="Up Arrow 30"/>
          <p:cNvSpPr/>
          <p:nvPr/>
        </p:nvSpPr>
        <p:spPr>
          <a:xfrm rot="4077613">
            <a:off x="4886994" y="2599124"/>
            <a:ext cx="432262" cy="1217390"/>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Up Arrow 31"/>
          <p:cNvSpPr/>
          <p:nvPr/>
        </p:nvSpPr>
        <p:spPr>
          <a:xfrm rot="14966314">
            <a:off x="6608741" y="1900491"/>
            <a:ext cx="432262" cy="1254805"/>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Up Arrow 32"/>
          <p:cNvSpPr/>
          <p:nvPr/>
        </p:nvSpPr>
        <p:spPr>
          <a:xfrm rot="6552627">
            <a:off x="8493039" y="3661276"/>
            <a:ext cx="432262" cy="1601481"/>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rot="1107967">
            <a:off x="7867538" y="4749981"/>
            <a:ext cx="2640676" cy="338554"/>
          </a:xfrm>
          <a:prstGeom prst="rect">
            <a:avLst/>
          </a:prstGeom>
          <a:noFill/>
        </p:spPr>
        <p:txBody>
          <a:bodyPr wrap="square" rtlCol="0">
            <a:spAutoFit/>
          </a:bodyPr>
          <a:lstStyle/>
          <a:p>
            <a:pPr algn="ctr"/>
            <a:r>
              <a:rPr lang="en-US" sz="1600" b="1" dirty="0">
                <a:solidFill>
                  <a:srgbClr val="000000"/>
                </a:solidFill>
              </a:rPr>
              <a:t>Bellow expands</a:t>
            </a:r>
          </a:p>
        </p:txBody>
      </p:sp>
      <p:sp>
        <p:nvSpPr>
          <p:cNvPr id="35" name="TextBox 34"/>
          <p:cNvSpPr txBox="1"/>
          <p:nvPr/>
        </p:nvSpPr>
        <p:spPr>
          <a:xfrm rot="20168248">
            <a:off x="4516277" y="2314150"/>
            <a:ext cx="2640676" cy="584775"/>
          </a:xfrm>
          <a:prstGeom prst="rect">
            <a:avLst/>
          </a:prstGeom>
          <a:noFill/>
        </p:spPr>
        <p:txBody>
          <a:bodyPr wrap="square" rtlCol="0">
            <a:spAutoFit/>
          </a:bodyPr>
          <a:lstStyle/>
          <a:p>
            <a:pPr algn="ctr"/>
            <a:r>
              <a:rPr lang="en-US" sz="1600" b="1" dirty="0">
                <a:solidFill>
                  <a:srgbClr val="000000"/>
                </a:solidFill>
              </a:rPr>
              <a:t>Cavity squeezed at beam ports</a:t>
            </a:r>
          </a:p>
        </p:txBody>
      </p:sp>
    </p:spTree>
    <p:extLst>
      <p:ext uri="{BB962C8B-B14F-4D97-AF65-F5344CB8AC3E}">
        <p14:creationId xmlns:p14="http://schemas.microsoft.com/office/powerpoint/2010/main" val="4158029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996" y="196350"/>
            <a:ext cx="11163868" cy="828948"/>
          </a:xfrm>
        </p:spPr>
        <p:txBody>
          <a:bodyPr/>
          <a:lstStyle/>
          <a:p>
            <a:r>
              <a:rPr lang="en-US" dirty="0"/>
              <a:t>Pneumatic Tuner Subcomponents</a:t>
            </a:r>
            <a:br>
              <a:rPr lang="en-US" dirty="0"/>
            </a:br>
            <a:r>
              <a:rPr lang="en-US" dirty="0"/>
              <a:t>PIP-II Half-wave Cavity</a:t>
            </a:r>
          </a:p>
        </p:txBody>
      </p:sp>
      <p:sp>
        <p:nvSpPr>
          <p:cNvPr id="10" name="Footer Placeholder 4"/>
          <p:cNvSpPr>
            <a:spLocks noGrp="1"/>
          </p:cNvSpPr>
          <p:nvPr>
            <p:ph type="ftr" sz="quarter" idx="3"/>
          </p:nvPr>
        </p:nvSpPr>
        <p:spPr>
          <a:xfrm>
            <a:off x="3812247" y="6506039"/>
            <a:ext cx="4899961" cy="215436"/>
          </a:xfrm>
        </p:spPr>
        <p:txBody>
          <a:bodyPr/>
          <a:lstStyle/>
          <a:p>
            <a:r>
              <a:rPr lang="en-US">
                <a:solidFill>
                  <a:srgbClr val="000000"/>
                </a:solidFill>
              </a:rPr>
              <a:t>Second Topical Workshop on Cryomodule Microphonics and Resonance Control Oct. 25-26</a:t>
            </a:r>
            <a:endParaRPr lang="en-US" dirty="0">
              <a:solidFill>
                <a:srgbClr val="000000"/>
              </a:solidFill>
            </a:endParaRPr>
          </a:p>
        </p:txBody>
      </p:sp>
      <p:pic>
        <p:nvPicPr>
          <p:cNvPr id="7" name="Picture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44911" y="-139644"/>
            <a:ext cx="5219421" cy="3244969"/>
          </a:xfrm>
          <a:prstGeom prst="rect">
            <a:avLst/>
          </a:prstGeom>
        </p:spPr>
      </p:pic>
      <p:pic>
        <p:nvPicPr>
          <p:cNvPr id="3"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9836" y="3105325"/>
            <a:ext cx="4689572" cy="328123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193" y="1456524"/>
            <a:ext cx="7065818" cy="3435777"/>
          </a:xfrm>
          <a:prstGeom prst="rect">
            <a:avLst/>
          </a:prstGeom>
        </p:spPr>
      </p:pic>
    </p:spTree>
    <p:extLst>
      <p:ext uri="{BB962C8B-B14F-4D97-AF65-F5344CB8AC3E}">
        <p14:creationId xmlns:p14="http://schemas.microsoft.com/office/powerpoint/2010/main" val="909801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Pneumatic Tuner Gas Handling System</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521" y="1331334"/>
            <a:ext cx="5735903" cy="433332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7482" y="1843100"/>
            <a:ext cx="5414518" cy="4005683"/>
          </a:xfrm>
          <a:prstGeom prst="rect">
            <a:avLst/>
          </a:prstGeom>
        </p:spPr>
      </p:pic>
      <p:sp>
        <p:nvSpPr>
          <p:cNvPr id="12" name="TextBox 11"/>
          <p:cNvSpPr txBox="1"/>
          <p:nvPr/>
        </p:nvSpPr>
        <p:spPr>
          <a:xfrm>
            <a:off x="10198345" y="1073612"/>
            <a:ext cx="1943161" cy="584775"/>
          </a:xfrm>
          <a:prstGeom prst="rect">
            <a:avLst/>
          </a:prstGeom>
          <a:noFill/>
        </p:spPr>
        <p:txBody>
          <a:bodyPr wrap="none" rtlCol="0">
            <a:spAutoFit/>
          </a:bodyPr>
          <a:lstStyle/>
          <a:p>
            <a:pPr algn="ctr"/>
            <a:r>
              <a:rPr lang="en-US" sz="1600" b="1" dirty="0"/>
              <a:t>Low pressure</a:t>
            </a:r>
          </a:p>
          <a:p>
            <a:pPr algn="ctr"/>
            <a:r>
              <a:rPr lang="en-US" sz="1600" b="1" dirty="0"/>
              <a:t>(vacuum to 1 </a:t>
            </a:r>
            <a:r>
              <a:rPr lang="en-US" sz="1600" b="1" dirty="0" err="1"/>
              <a:t>atm</a:t>
            </a:r>
            <a:r>
              <a:rPr lang="en-US" sz="1600" b="1" dirty="0"/>
              <a:t>)</a:t>
            </a:r>
          </a:p>
        </p:txBody>
      </p:sp>
      <p:sp>
        <p:nvSpPr>
          <p:cNvPr id="13" name="TextBox 12"/>
          <p:cNvSpPr txBox="1"/>
          <p:nvPr/>
        </p:nvSpPr>
        <p:spPr>
          <a:xfrm>
            <a:off x="6652071" y="1107130"/>
            <a:ext cx="1563248" cy="584775"/>
          </a:xfrm>
          <a:prstGeom prst="rect">
            <a:avLst/>
          </a:prstGeom>
          <a:noFill/>
        </p:spPr>
        <p:txBody>
          <a:bodyPr wrap="none" rtlCol="0">
            <a:spAutoFit/>
          </a:bodyPr>
          <a:lstStyle/>
          <a:p>
            <a:r>
              <a:rPr lang="en-US" sz="1600" b="1" dirty="0"/>
              <a:t>High pressure</a:t>
            </a:r>
          </a:p>
          <a:p>
            <a:r>
              <a:rPr lang="en-US" sz="1600" b="1" dirty="0"/>
              <a:t>   ~4 </a:t>
            </a:r>
            <a:r>
              <a:rPr lang="en-US" sz="1600" b="1" dirty="0" err="1"/>
              <a:t>atm</a:t>
            </a:r>
            <a:endParaRPr lang="en-US" sz="1600" b="1" dirty="0"/>
          </a:p>
        </p:txBody>
      </p:sp>
      <p:sp>
        <p:nvSpPr>
          <p:cNvPr id="14" name="TextBox 13"/>
          <p:cNvSpPr txBox="1"/>
          <p:nvPr/>
        </p:nvSpPr>
        <p:spPr>
          <a:xfrm>
            <a:off x="8838261" y="1049394"/>
            <a:ext cx="811642" cy="830997"/>
          </a:xfrm>
          <a:prstGeom prst="rect">
            <a:avLst/>
          </a:prstGeom>
          <a:noFill/>
        </p:spPr>
        <p:txBody>
          <a:bodyPr wrap="square" rtlCol="0">
            <a:spAutoFit/>
          </a:bodyPr>
          <a:lstStyle/>
          <a:p>
            <a:pPr algn="ctr"/>
            <a:r>
              <a:rPr lang="en-US" sz="1600" b="1" dirty="0"/>
              <a:t>To cavity tuner</a:t>
            </a:r>
          </a:p>
        </p:txBody>
      </p:sp>
      <p:sp>
        <p:nvSpPr>
          <p:cNvPr id="15" name="TextBox 14"/>
          <p:cNvSpPr txBox="1"/>
          <p:nvPr/>
        </p:nvSpPr>
        <p:spPr>
          <a:xfrm>
            <a:off x="7458634" y="2904543"/>
            <a:ext cx="915997" cy="830997"/>
          </a:xfrm>
          <a:prstGeom prst="rect">
            <a:avLst/>
          </a:prstGeom>
          <a:noFill/>
        </p:spPr>
        <p:txBody>
          <a:bodyPr wrap="square" rtlCol="0">
            <a:spAutoFit/>
          </a:bodyPr>
          <a:lstStyle/>
          <a:p>
            <a:pPr algn="ctr"/>
            <a:r>
              <a:rPr lang="en-US" sz="1600" b="1" dirty="0"/>
              <a:t>He blanket gas</a:t>
            </a:r>
          </a:p>
        </p:txBody>
      </p:sp>
      <p:sp>
        <p:nvSpPr>
          <p:cNvPr id="16" name="TextBox 15"/>
          <p:cNvSpPr txBox="1"/>
          <p:nvPr/>
        </p:nvSpPr>
        <p:spPr>
          <a:xfrm>
            <a:off x="7916632" y="5326108"/>
            <a:ext cx="2860848" cy="338554"/>
          </a:xfrm>
          <a:prstGeom prst="rect">
            <a:avLst/>
          </a:prstGeom>
          <a:noFill/>
        </p:spPr>
        <p:txBody>
          <a:bodyPr wrap="none" rtlCol="0">
            <a:spAutoFit/>
          </a:bodyPr>
          <a:lstStyle/>
          <a:p>
            <a:pPr algn="ctr"/>
            <a:r>
              <a:rPr lang="en-US" sz="1600" b="1" dirty="0"/>
              <a:t>Voltage proportional valves</a:t>
            </a:r>
          </a:p>
        </p:txBody>
      </p:sp>
      <p:cxnSp>
        <p:nvCxnSpPr>
          <p:cNvPr id="18" name="Straight Arrow Connector 17"/>
          <p:cNvCxnSpPr/>
          <p:nvPr/>
        </p:nvCxnSpPr>
        <p:spPr>
          <a:xfrm flipH="1" flipV="1">
            <a:off x="8533943" y="4844688"/>
            <a:ext cx="304318" cy="54195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p:nvPr/>
        </p:nvCxnSpPr>
        <p:spPr>
          <a:xfrm flipV="1">
            <a:off x="9907052" y="4844688"/>
            <a:ext cx="616861" cy="56827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35686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 of Slow Tuner Mechanical Properties for PIP-II 162.5 MHz HWR</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graphicFrame>
        <p:nvGraphicFramePr>
          <p:cNvPr id="8" name="Content Placeholder 4"/>
          <p:cNvGraphicFramePr>
            <a:graphicFrameLocks/>
          </p:cNvGraphicFramePr>
          <p:nvPr>
            <p:extLst>
              <p:ext uri="{D42A27DB-BD31-4B8C-83A1-F6EECF244321}">
                <p14:modId xmlns:p14="http://schemas.microsoft.com/office/powerpoint/2010/main" val="2125379344"/>
              </p:ext>
            </p:extLst>
          </p:nvPr>
        </p:nvGraphicFramePr>
        <p:xfrm>
          <a:off x="2771655" y="1176013"/>
          <a:ext cx="6654978" cy="4514123"/>
        </p:xfrm>
        <a:graphic>
          <a:graphicData uri="http://schemas.openxmlformats.org/drawingml/2006/table">
            <a:tbl>
              <a:tblPr firstRow="1" bandRow="1">
                <a:tableStyleId>{21E4AEA4-8DFA-4A89-87EB-49C32662AFE0}</a:tableStyleId>
              </a:tblPr>
              <a:tblGrid>
                <a:gridCol w="3289244">
                  <a:extLst>
                    <a:ext uri="{9D8B030D-6E8A-4147-A177-3AD203B41FA5}">
                      <a16:colId xmlns:a16="http://schemas.microsoft.com/office/drawing/2014/main" val="20000"/>
                    </a:ext>
                  </a:extLst>
                </a:gridCol>
                <a:gridCol w="1682867">
                  <a:extLst>
                    <a:ext uri="{9D8B030D-6E8A-4147-A177-3AD203B41FA5}">
                      <a16:colId xmlns:a16="http://schemas.microsoft.com/office/drawing/2014/main" val="20001"/>
                    </a:ext>
                  </a:extLst>
                </a:gridCol>
                <a:gridCol w="1682867">
                  <a:extLst>
                    <a:ext uri="{9D8B030D-6E8A-4147-A177-3AD203B41FA5}">
                      <a16:colId xmlns:a16="http://schemas.microsoft.com/office/drawing/2014/main" val="20002"/>
                    </a:ext>
                  </a:extLst>
                </a:gridCol>
              </a:tblGrid>
              <a:tr h="658843">
                <a:tc>
                  <a:txBody>
                    <a:bodyPr/>
                    <a:lstStyle/>
                    <a:p>
                      <a:pPr algn="ctr"/>
                      <a:r>
                        <a:rPr lang="en-US" sz="1800" dirty="0"/>
                        <a:t>Parameter</a:t>
                      </a:r>
                      <a:endParaRPr lang="en-US" sz="1800" dirty="0">
                        <a:solidFill>
                          <a:schemeClr val="bg2">
                            <a:lumMod val="10000"/>
                          </a:schemeClr>
                        </a:solidFill>
                      </a:endParaRPr>
                    </a:p>
                  </a:txBody>
                  <a:tcPr marL="243316" marR="243316" marT="45703" marB="45703" anchor="ctr"/>
                </a:tc>
                <a:tc>
                  <a:txBody>
                    <a:bodyPr/>
                    <a:lstStyle/>
                    <a:p>
                      <a:pPr algn="ctr"/>
                      <a:r>
                        <a:rPr lang="en-US" sz="1800" dirty="0"/>
                        <a:t>Calculated</a:t>
                      </a:r>
                    </a:p>
                    <a:p>
                      <a:pPr algn="ctr"/>
                      <a:r>
                        <a:rPr lang="en-US" sz="1800" dirty="0"/>
                        <a:t>Value</a:t>
                      </a:r>
                      <a:endParaRPr lang="en-US" sz="1800" dirty="0">
                        <a:solidFill>
                          <a:schemeClr val="bg2">
                            <a:lumMod val="10000"/>
                          </a:schemeClr>
                        </a:solidFill>
                      </a:endParaRPr>
                    </a:p>
                  </a:txBody>
                  <a:tcPr marL="243316" marR="243316" marT="45703" marB="45703" anchor="ctr"/>
                </a:tc>
                <a:tc>
                  <a:txBody>
                    <a:bodyPr/>
                    <a:lstStyle/>
                    <a:p>
                      <a:pPr algn="ctr"/>
                      <a:r>
                        <a:rPr lang="en-US" sz="1800" dirty="0"/>
                        <a:t>Measured</a:t>
                      </a:r>
                    </a:p>
                    <a:p>
                      <a:pPr algn="ctr"/>
                      <a:r>
                        <a:rPr lang="en-US" sz="1800" dirty="0"/>
                        <a:t>(296K)</a:t>
                      </a:r>
                      <a:endParaRPr lang="en-US" sz="1800" dirty="0">
                        <a:solidFill>
                          <a:schemeClr val="bg2">
                            <a:lumMod val="10000"/>
                          </a:schemeClr>
                        </a:solidFill>
                      </a:endParaRPr>
                    </a:p>
                  </a:txBody>
                  <a:tcPr marL="243316" marR="243316" marT="45703" marB="45703" anchor="ctr"/>
                </a:tc>
                <a:extLst>
                  <a:ext uri="{0D108BD9-81ED-4DB2-BD59-A6C34878D82A}">
                    <a16:rowId xmlns:a16="http://schemas.microsoft.com/office/drawing/2014/main" val="10000"/>
                  </a:ext>
                </a:extLst>
              </a:tr>
              <a:tr h="592241">
                <a:tc>
                  <a:txBody>
                    <a:bodyPr/>
                    <a:lstStyle/>
                    <a:p>
                      <a:pPr algn="ctr"/>
                      <a:r>
                        <a:rPr lang="en-US" sz="1800" b="1" dirty="0" err="1">
                          <a:latin typeface="Symbol" panose="05050102010706020507" pitchFamily="18" charset="2"/>
                        </a:rPr>
                        <a:t>D</a:t>
                      </a:r>
                      <a:r>
                        <a:rPr lang="en-US" sz="1800" b="1" dirty="0" err="1"/>
                        <a:t>f</a:t>
                      </a:r>
                      <a:r>
                        <a:rPr lang="en-US" sz="1800" b="1" dirty="0"/>
                        <a:t>, Slow Tuner Range (ANSYS)</a:t>
                      </a:r>
                      <a:endParaRPr lang="en-US" sz="1800" b="1" dirty="0">
                        <a:solidFill>
                          <a:schemeClr val="bg2">
                            <a:lumMod val="10000"/>
                          </a:schemeClr>
                        </a:solidFill>
                      </a:endParaRPr>
                    </a:p>
                  </a:txBody>
                  <a:tcPr marL="243316" marR="243316" marT="45703" marB="45703" anchor="ctr"/>
                </a:tc>
                <a:tc>
                  <a:txBody>
                    <a:bodyPr/>
                    <a:lstStyle/>
                    <a:p>
                      <a:pPr algn="ctr"/>
                      <a:r>
                        <a:rPr lang="en-US" sz="1800" b="1" dirty="0"/>
                        <a:t>130 kHz</a:t>
                      </a:r>
                      <a:endParaRPr lang="en-US" sz="1800" b="1" dirty="0">
                        <a:solidFill>
                          <a:schemeClr val="bg2">
                            <a:lumMod val="10000"/>
                          </a:schemeClr>
                        </a:solidFill>
                      </a:endParaRPr>
                    </a:p>
                  </a:txBody>
                  <a:tcPr marL="243316" marR="243316" marT="45703" marB="45703" anchor="ctr"/>
                </a:tc>
                <a:tc>
                  <a:txBody>
                    <a:bodyPr/>
                    <a:lstStyle/>
                    <a:p>
                      <a:pPr algn="ct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1"/>
                  </a:ext>
                </a:extLst>
              </a:tr>
              <a:tr h="376466">
                <a:tc>
                  <a:txBody>
                    <a:bodyPr/>
                    <a:lstStyle/>
                    <a:p>
                      <a:pPr algn="ctr"/>
                      <a:r>
                        <a:rPr lang="en-US" sz="1800" b="1" dirty="0"/>
                        <a:t>Required force at cavity flange</a:t>
                      </a:r>
                      <a:endParaRPr lang="en-US" sz="1800" b="1" baseline="-25000" dirty="0">
                        <a:solidFill>
                          <a:schemeClr val="bg2">
                            <a:lumMod val="10000"/>
                          </a:schemeClr>
                        </a:solidFill>
                      </a:endParaRPr>
                    </a:p>
                  </a:txBody>
                  <a:tcPr marL="243316" marR="243316" marT="45703" marB="45703" anchor="ctr"/>
                </a:tc>
                <a:tc>
                  <a:txBody>
                    <a:bodyPr/>
                    <a:lstStyle/>
                    <a:p>
                      <a:pPr algn="ctr"/>
                      <a:r>
                        <a:rPr lang="en-US" sz="1800" b="1" baseline="0" dirty="0"/>
                        <a:t>5 </a:t>
                      </a:r>
                      <a:r>
                        <a:rPr lang="en-US" sz="1800" b="1" baseline="0" dirty="0" err="1"/>
                        <a:t>kN</a:t>
                      </a:r>
                      <a:endParaRPr lang="en-US" sz="1800" b="1" dirty="0">
                        <a:solidFill>
                          <a:schemeClr val="bg2">
                            <a:lumMod val="10000"/>
                          </a:schemeClr>
                        </a:solidFill>
                      </a:endParaRPr>
                    </a:p>
                  </a:txBody>
                  <a:tcPr marL="243316" marR="243316" marT="45703" marB="45703" anchor="ctr"/>
                </a:tc>
                <a:tc>
                  <a:txBody>
                    <a:bodyPr/>
                    <a:lstStyle/>
                    <a:p>
                      <a:pPr algn="ct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2"/>
                  </a:ext>
                </a:extLst>
              </a:tr>
              <a:tr h="3807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Force sensitivity, </a:t>
                      </a:r>
                      <a:r>
                        <a:rPr lang="en-US" sz="1800" b="1" dirty="0" err="1">
                          <a:latin typeface="Symbol" panose="05050102010706020507" pitchFamily="18" charset="2"/>
                        </a:rPr>
                        <a:t>D</a:t>
                      </a:r>
                      <a:r>
                        <a:rPr lang="en-US" sz="1800" b="1" dirty="0" err="1"/>
                        <a:t>f</a:t>
                      </a:r>
                      <a:r>
                        <a:rPr lang="en-US" sz="1800" b="1" dirty="0"/>
                        <a:t>/</a:t>
                      </a:r>
                      <a:r>
                        <a:rPr lang="en-US" sz="1800" b="1" dirty="0">
                          <a:latin typeface="Symbol" panose="05050102010706020507" pitchFamily="18" charset="2"/>
                        </a:rPr>
                        <a:t>D</a:t>
                      </a:r>
                      <a:r>
                        <a:rPr lang="en-US" sz="1800" b="1" dirty="0"/>
                        <a:t>F</a:t>
                      </a:r>
                      <a:endParaRPr lang="en-US" sz="1800" b="1" dirty="0">
                        <a:solidFill>
                          <a:schemeClr val="bg2">
                            <a:lumMod val="10000"/>
                          </a:schemeClr>
                        </a:solidFill>
                        <a:latin typeface="+mn-lt"/>
                      </a:endParaRPr>
                    </a:p>
                  </a:txBody>
                  <a:tcPr marL="243316" marR="243316" marT="45703" marB="45703" anchor="ctr"/>
                </a:tc>
                <a:tc>
                  <a:txBody>
                    <a:bodyPr/>
                    <a:lstStyle/>
                    <a:p>
                      <a:pPr algn="ctr"/>
                      <a:r>
                        <a:rPr lang="en-US" sz="1800" b="1" dirty="0"/>
                        <a:t>-26 Hz/N</a:t>
                      </a:r>
                      <a:endParaRPr lang="en-US" sz="1800" b="1" dirty="0">
                        <a:solidFill>
                          <a:schemeClr val="bg2">
                            <a:lumMod val="10000"/>
                          </a:schemeClr>
                        </a:solidFill>
                      </a:endParaRPr>
                    </a:p>
                  </a:txBody>
                  <a:tcPr marL="243316" marR="243316" marT="45703" marB="45703" anchor="ctr"/>
                </a:tc>
                <a:tc>
                  <a:txBody>
                    <a:bodyPr/>
                    <a:lstStyle/>
                    <a:p>
                      <a:pPr algn="ctr"/>
                      <a:r>
                        <a:rPr lang="en-US" sz="1800" b="1" dirty="0"/>
                        <a:t>-27.9 Hz/N</a:t>
                      </a: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3"/>
                  </a:ext>
                </a:extLst>
              </a:tr>
              <a:tr h="592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Force sensitivity, </a:t>
                      </a:r>
                      <a:r>
                        <a:rPr lang="en-US" sz="1800" b="1" dirty="0" err="1">
                          <a:latin typeface="Symbol" panose="05050102010706020507" pitchFamily="18" charset="2"/>
                        </a:rPr>
                        <a:t>D</a:t>
                      </a:r>
                      <a:r>
                        <a:rPr lang="en-US" sz="1800" b="1" dirty="0" err="1"/>
                        <a:t>f</a:t>
                      </a:r>
                      <a:r>
                        <a:rPr lang="en-US" sz="1800" b="1" dirty="0"/>
                        <a:t>/</a:t>
                      </a:r>
                      <a:r>
                        <a:rPr lang="en-US" sz="1800" b="1" dirty="0" err="1">
                          <a:latin typeface="Symbol" panose="05050102010706020507" pitchFamily="18" charset="2"/>
                        </a:rPr>
                        <a:t>D</a:t>
                      </a:r>
                      <a:r>
                        <a:rPr lang="en-US" sz="1800" b="1" dirty="0" err="1"/>
                        <a:t>x</a:t>
                      </a:r>
                      <a:endParaRPr lang="en-US" sz="1800" b="1" dirty="0">
                        <a:solidFill>
                          <a:schemeClr val="bg2">
                            <a:lumMod val="10000"/>
                          </a:schemeClr>
                        </a:solidFill>
                        <a:latin typeface="+mn-lt"/>
                      </a:endParaRPr>
                    </a:p>
                  </a:txBody>
                  <a:tcPr marL="243316" marR="243316" marT="45703" marB="45703" anchor="ctr"/>
                </a:tc>
                <a:tc>
                  <a:txBody>
                    <a:bodyPr/>
                    <a:lstStyle/>
                    <a:p>
                      <a:pPr algn="ctr"/>
                      <a:r>
                        <a:rPr lang="en-US" sz="1800" b="1" dirty="0"/>
                        <a:t>133 kHz/mm</a:t>
                      </a:r>
                      <a:endParaRPr lang="en-US" sz="1800" b="1" dirty="0">
                        <a:solidFill>
                          <a:schemeClr val="bg2">
                            <a:lumMod val="10000"/>
                          </a:schemeClr>
                        </a:solidFill>
                      </a:endParaRPr>
                    </a:p>
                  </a:txBody>
                  <a:tcPr marL="243316" marR="243316" marT="45703" marB="45703" anchor="ctr"/>
                </a:tc>
                <a:tc>
                  <a:txBody>
                    <a:bodyPr/>
                    <a:lstStyle/>
                    <a:p>
                      <a:pPr algn="ctr"/>
                      <a:r>
                        <a:rPr lang="en-US" sz="1800" b="1" dirty="0"/>
                        <a:t>119 kHz/mm</a:t>
                      </a: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4"/>
                  </a:ext>
                </a:extLst>
              </a:tr>
              <a:tr h="592241">
                <a:tc>
                  <a:txBody>
                    <a:bodyPr/>
                    <a:lstStyle/>
                    <a:p>
                      <a:pPr algn="ctr"/>
                      <a:r>
                        <a:rPr lang="en-US" sz="1800" b="1" dirty="0"/>
                        <a:t>Required</a:t>
                      </a:r>
                      <a:r>
                        <a:rPr lang="en-US" sz="1800" b="1" baseline="0" dirty="0"/>
                        <a:t> s</a:t>
                      </a:r>
                      <a:r>
                        <a:rPr lang="en-US" sz="1800" b="1" dirty="0"/>
                        <a:t>low tuner</a:t>
                      </a:r>
                      <a:r>
                        <a:rPr lang="en-US" sz="1800" b="1" baseline="0" dirty="0"/>
                        <a:t> frequency resolution</a:t>
                      </a:r>
                      <a:endParaRPr lang="en-US" sz="1800" b="1" dirty="0">
                        <a:solidFill>
                          <a:schemeClr val="bg2">
                            <a:lumMod val="10000"/>
                          </a:schemeClr>
                        </a:solidFill>
                      </a:endParaRPr>
                    </a:p>
                  </a:txBody>
                  <a:tcPr marL="243316" marR="243316" marT="45703" marB="45703" anchor="ctr"/>
                </a:tc>
                <a:tc>
                  <a:txBody>
                    <a:bodyPr/>
                    <a:lstStyle/>
                    <a:p>
                      <a:pPr algn="ctr"/>
                      <a:r>
                        <a:rPr lang="en-US" sz="1800" b="1" dirty="0"/>
                        <a:t>~1</a:t>
                      </a:r>
                      <a:r>
                        <a:rPr lang="en-US" sz="1800" b="1" baseline="0" dirty="0"/>
                        <a:t> Hz</a:t>
                      </a:r>
                      <a:endParaRPr lang="en-US" sz="1800" b="1" dirty="0">
                        <a:solidFill>
                          <a:schemeClr val="bg2">
                            <a:lumMod val="10000"/>
                          </a:schemeClr>
                        </a:solidFill>
                      </a:endParaRPr>
                    </a:p>
                  </a:txBody>
                  <a:tcPr marL="243316" marR="243316" marT="45703" marB="45703" anchor="ctr"/>
                </a:tc>
                <a:tc>
                  <a:txBody>
                    <a:bodyPr/>
                    <a:lstStyle/>
                    <a:p>
                      <a:pPr algn="ct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6"/>
                  </a:ext>
                </a:extLst>
              </a:tr>
              <a:tr h="592241">
                <a:tc>
                  <a:txBody>
                    <a:bodyPr/>
                    <a:lstStyle/>
                    <a:p>
                      <a:pPr algn="ctr"/>
                      <a:r>
                        <a:rPr lang="en-US" sz="1800" b="1" dirty="0"/>
                        <a:t>Slow tuner force</a:t>
                      </a:r>
                      <a:r>
                        <a:rPr lang="en-US" sz="1800" b="1" baseline="0" dirty="0"/>
                        <a:t> resolution at cavity flanges</a:t>
                      </a:r>
                      <a:endParaRPr lang="en-US" sz="1800" b="1" dirty="0">
                        <a:solidFill>
                          <a:schemeClr val="bg2">
                            <a:lumMod val="10000"/>
                          </a:schemeClr>
                        </a:solidFill>
                      </a:endParaRPr>
                    </a:p>
                  </a:txBody>
                  <a:tcPr marL="243316" marR="243316" marT="45703" marB="45703" anchor="ctr"/>
                </a:tc>
                <a:tc>
                  <a:txBody>
                    <a:bodyPr/>
                    <a:lstStyle/>
                    <a:p>
                      <a:pPr algn="ctr"/>
                      <a:r>
                        <a:rPr lang="en-US" sz="1800" b="1" dirty="0"/>
                        <a:t>0.038 N</a:t>
                      </a:r>
                      <a:endParaRPr lang="en-US" sz="1800" b="1" dirty="0">
                        <a:solidFill>
                          <a:schemeClr val="bg2">
                            <a:lumMod val="10000"/>
                          </a:schemeClr>
                        </a:solidFill>
                      </a:endParaRPr>
                    </a:p>
                  </a:txBody>
                  <a:tcPr marL="243316" marR="243316" marT="45703" marB="45703" anchor="ctr"/>
                </a:tc>
                <a:tc>
                  <a:txBody>
                    <a:bodyPr/>
                    <a:lstStyle/>
                    <a:p>
                      <a:pPr algn="ctr"/>
                      <a:endParaRPr lang="en-US" sz="1800" b="1" dirty="0">
                        <a:solidFill>
                          <a:schemeClr val="bg2">
                            <a:lumMod val="10000"/>
                          </a:schemeClr>
                        </a:solidFill>
                      </a:endParaRPr>
                    </a:p>
                  </a:txBody>
                  <a:tcPr marL="243316" marR="243316" marT="45703" marB="45703" anchor="ctr"/>
                </a:tc>
                <a:extLst>
                  <a:ext uri="{0D108BD9-81ED-4DB2-BD59-A6C34878D82A}">
                    <a16:rowId xmlns:a16="http://schemas.microsoft.com/office/drawing/2014/main" val="10007"/>
                  </a:ext>
                </a:extLst>
              </a:tr>
            </a:tbl>
          </a:graphicData>
        </a:graphic>
      </p:graphicFrame>
      <p:sp>
        <p:nvSpPr>
          <p:cNvPr id="9" name="TextBox 8"/>
          <p:cNvSpPr txBox="1"/>
          <p:nvPr/>
        </p:nvSpPr>
        <p:spPr>
          <a:xfrm>
            <a:off x="9584277" y="4091402"/>
            <a:ext cx="2411824" cy="830997"/>
          </a:xfrm>
          <a:prstGeom prst="rect">
            <a:avLst/>
          </a:prstGeom>
          <a:noFill/>
        </p:spPr>
        <p:txBody>
          <a:bodyPr wrap="square" rtlCol="0">
            <a:spAutoFit/>
          </a:bodyPr>
          <a:lstStyle/>
          <a:p>
            <a:pPr algn="ctr"/>
            <a:r>
              <a:rPr lang="en-US" sz="1600" b="1" dirty="0"/>
              <a:t>Positional control at the beam port flanges of the order 10 nm!!</a:t>
            </a:r>
          </a:p>
        </p:txBody>
      </p:sp>
    </p:spTree>
    <p:extLst>
      <p:ext uri="{BB962C8B-B14F-4D97-AF65-F5344CB8AC3E}">
        <p14:creationId xmlns:p14="http://schemas.microsoft.com/office/powerpoint/2010/main" val="2223916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0424" y="2799635"/>
            <a:ext cx="11163868" cy="828948"/>
          </a:xfrm>
        </p:spPr>
        <p:txBody>
          <a:bodyPr/>
          <a:lstStyle/>
          <a:p>
            <a:r>
              <a:rPr lang="en-US" sz="5400" dirty="0"/>
              <a:t>Tuner for E-cell Cavity</a:t>
            </a:r>
          </a:p>
        </p:txBody>
      </p:sp>
      <p:sp>
        <p:nvSpPr>
          <p:cNvPr id="7" name="Footer Placeholder 6"/>
          <p:cNvSpPr>
            <a:spLocks noGrp="1"/>
          </p:cNvSpPr>
          <p:nvPr>
            <p:ph type="ftr" sz="quarter" idx="3"/>
          </p:nvPr>
        </p:nvSpPr>
        <p:spPr/>
        <p:txBody>
          <a:bodyPr/>
          <a:lstStyle/>
          <a:p>
            <a:r>
              <a:rPr lang="en-US"/>
              <a:t>Second Topical Workshop on Cryomodule Microphonics and Resonance Control Oct. 25-26</a:t>
            </a:r>
            <a:endParaRPr lang="en-US" dirty="0"/>
          </a:p>
        </p:txBody>
      </p:sp>
    </p:spTree>
    <p:extLst>
      <p:ext uri="{BB962C8B-B14F-4D97-AF65-F5344CB8AC3E}">
        <p14:creationId xmlns:p14="http://schemas.microsoft.com/office/powerpoint/2010/main" val="1302394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47E88405A4D2842882AAFEF0D9A40A8" ma:contentTypeVersion="12" ma:contentTypeDescription="Create a new document." ma:contentTypeScope="" ma:versionID="0c1f4c942cc04e44192dbf77e82001dd">
  <xsd:schema xmlns:xsd="http://www.w3.org/2001/XMLSchema" xmlns:xs="http://www.w3.org/2001/XMLSchema" xmlns:p="http://schemas.microsoft.com/office/2006/metadata/properties" xmlns:ns1="http://schemas.microsoft.com/sharepoint/v3" xmlns:ns2="3c1d72c6-42f8-434b-b2e3-facad2d01f31" targetNamespace="http://schemas.microsoft.com/office/2006/metadata/properties" ma:root="true" ma:fieldsID="833b0f2230c3eaf35db93629cda18874" ns1:_="" ns2:_="">
    <xsd:import namespace="http://schemas.microsoft.com/sharepoint/v3"/>
    <xsd:import namespace="3c1d72c6-42f8-434b-b2e3-facad2d01f31"/>
    <xsd:element name="properties">
      <xsd:complexType>
        <xsd:sequence>
          <xsd:element name="documentManagement">
            <xsd:complexType>
              <xsd:all>
                <xsd:element ref="ns2:_dlc_DocId" minOccurs="0"/>
                <xsd:element ref="ns2:_dlc_DocIdUrl" minOccurs="0"/>
                <xsd:element ref="ns2:_dlc_DocIdPersistId"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c1d72c6-42f8-434b-b2e3-facad2d01f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3c1d72c6-42f8-434b-b2e3-facad2d01f31">APSU-1351-477</_dlc_DocId>
    <_dlc_DocIdUrl xmlns="3c1d72c6-42f8-434b-b2e3-facad2d01f31">
      <Url>https://apsshare.aps.anl.gov/apsu/ProjectReviews/DOEStatus2017/_layouts/DocIdRedir.aspx?ID=APSU-1351-477</Url>
      <Description>APSU-1351-477</Description>
    </_dlc_DocIdUrl>
    <_dlc_ExpireDateSaved xmlns="http://schemas.microsoft.com/sharepoint/v3" xsi:nil="true"/>
    <_dlc_ExpireDate xmlns="http://schemas.microsoft.com/sharepoint/v3">2019-11-15T20:33:30+00:00</_dlc_ExpireDat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C346C8-3DBC-4A02-AA0E-36F83AD8F4C3}">
  <ds:schemaRefs>
    <ds:schemaRef ds:uri="http://schemas.microsoft.com/sharepoint/events"/>
    <ds:schemaRef ds:uri="http://www.w3.org/2000/xmlns/"/>
  </ds:schemaRefs>
</ds:datastoreItem>
</file>

<file path=customXml/itemProps2.xml><?xml version="1.0" encoding="utf-8"?>
<ds:datastoreItem xmlns:ds="http://schemas.openxmlformats.org/officeDocument/2006/customXml" ds:itemID="{F235029C-CDC3-4627-9C37-762FFD57B7FC}">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3c1d72c6-42f8-434b-b2e3-facad2d01f3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E60D92-EC7B-437A-AF37-55618E86DE12}">
  <ds:schemaRefs>
    <ds:schemaRef ds:uri="http://schemas.microsoft.com/office/2006/metadata/properties"/>
    <ds:schemaRef ds:uri="http://www.w3.org/2000/xmlns/"/>
    <ds:schemaRef ds:uri="3c1d72c6-42f8-434b-b2e3-facad2d01f31"/>
    <ds:schemaRef ds:uri="http://schemas.microsoft.com/sharepoint/v3"/>
    <ds:schemaRef ds:uri="http://www.w3.org/2001/XMLSchema-instance"/>
    <ds:schemaRef ds:uri="http://schemas.microsoft.com/office/infopath/2007/PartnerControls"/>
  </ds:schemaRefs>
</ds:datastoreItem>
</file>

<file path=customXml/itemProps4.xml><?xml version="1.0" encoding="utf-8"?>
<ds:datastoreItem xmlns:ds="http://schemas.openxmlformats.org/officeDocument/2006/customXml" ds:itemID="{3D0D0C73-1D92-412D-8800-9C1E033764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Theme.thmx</Template>
  <TotalTime>15383</TotalTime>
  <Words>1082</Words>
  <Application>Microsoft Office PowerPoint</Application>
  <PresentationFormat>Widescreen</PresentationFormat>
  <Paragraphs>151</Paragraphs>
  <Slides>17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ＭＳ Ｐゴシック</vt:lpstr>
      <vt:lpstr>Arial</vt:lpstr>
      <vt:lpstr>Calibri</vt:lpstr>
      <vt:lpstr>Lucida Grande</vt:lpstr>
      <vt:lpstr>Symbol</vt:lpstr>
      <vt:lpstr>Times New Roman</vt:lpstr>
      <vt:lpstr>WenQuanYi Zen Hei</vt:lpstr>
      <vt:lpstr>Wingdings</vt:lpstr>
      <vt:lpstr>1_presentation_4x3</vt:lpstr>
      <vt:lpstr>Low Beta Tuner Design (ANL Pneumatic Tuner)</vt:lpstr>
      <vt:lpstr>Opening Remarks: ANL Pneumatic Tuner for Superconducting Cavities</vt:lpstr>
      <vt:lpstr> Features of the Pneumatic Tuner</vt:lpstr>
      <vt:lpstr>Components of ANL pneumatic slow tuner system</vt:lpstr>
      <vt:lpstr>Tuner for ATLAS 72 MHz Quarter-wave Cavities (Similar for other coaxial TEM-mode cavities, i.e. HWR)</vt:lpstr>
      <vt:lpstr>Pneumatic Tuner Subcomponents PIP-II Half-wave Cavity</vt:lpstr>
      <vt:lpstr>Pneumatic Tuner Gas Handling System</vt:lpstr>
      <vt:lpstr>Example of Slow Tuner Mechanical Properties for PIP-II 162.5 MHz HWR</vt:lpstr>
      <vt:lpstr>Tuner for E-cell Cavity</vt:lpstr>
      <vt:lpstr>Single-cell Elliptical Cavity Tuner for APS-U Bunch Lengthening System Increases the beam lifetime in the electron storage ring </vt:lpstr>
      <vt:lpstr>Cross Section of Elliptical Cavity with Pneumatic Tuner R&amp;D program on BLS technical systems is complete (May 2017)</vt:lpstr>
      <vt:lpstr>Cavity Operation Modes Using Pneumatic Slow Tuner</vt:lpstr>
      <vt:lpstr>Open-loop full range measurement on APS-U cavity</vt:lpstr>
      <vt:lpstr>Open-loop tuner measurements on APS-U cavity Look for any ‘step-wise’ behavior</vt:lpstr>
      <vt:lpstr>Example: Tuner and Microphonics Data for 109 MHz QWR Cryomodule (2009)</vt:lpstr>
      <vt:lpstr>Final Comments</vt:lpstr>
      <vt:lpstr>Backup: Slow Tuner PID</vt:lpstr>
    </vt:vector>
  </TitlesOfParts>
  <Manager>Diane Wilkinson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DOE Review Template</dc:subject>
  <dc:creator>Microsoft Office User</dc:creator>
  <cp:lastModifiedBy>Kelly, Michael P.</cp:lastModifiedBy>
  <cp:revision>798</cp:revision>
  <cp:lastPrinted>2018-09-17T18:58:45Z</cp:lastPrinted>
  <dcterms:created xsi:type="dcterms:W3CDTF">2016-03-31T16:17:22Z</dcterms:created>
  <dcterms:modified xsi:type="dcterms:W3CDTF">2018-10-25T22:47:20Z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0x010100D47E88405A4D2842882AAFEF0D9A40A8</vt:lpwstr>
  </property>
  <property fmtid="{D5CDD505-2E9C-101B-9397-08002B2CF9AE}" pid="3" name="_dlc_DocIdItemGuid">
    <vt:lpwstr>0ebea776-800a-4904-b74b-1b90fefb1191</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id="Microsoft.Office.RecordsManagement.PolicyFeatures.Expiration.Formula.BuiltIn"&gt;&lt;number&gt;2&lt;/number&gt;&lt;property&gt;Created&lt;/property&gt;&lt;propertyId&gt;8c06beca-0777-48f7-91c7-6da68bc07b69&lt;/propertyId&gt;&lt;period&gt;years&lt;/period&gt;&lt;/formula&gt;</vt:lpwstr>
  </property>
  <property fmtid="{D5CDD505-2E9C-101B-9397-08002B2CF9AE}" pid="5" name="_dlc_policyId">
    <vt:lpwstr>0x010100D47E88405A4D2842882AAFEF0D9A40A8|-708745469</vt:lpwstr>
  </property>
</Properties>
</file>