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sldIdLst>
    <p:sldId id="256" r:id="rId2"/>
    <p:sldId id="282" r:id="rId3"/>
    <p:sldId id="257" r:id="rId4"/>
    <p:sldId id="258" r:id="rId5"/>
    <p:sldId id="259" r:id="rId6"/>
    <p:sldId id="287" r:id="rId7"/>
    <p:sldId id="276" r:id="rId8"/>
    <p:sldId id="277" r:id="rId9"/>
    <p:sldId id="264" r:id="rId10"/>
    <p:sldId id="261" r:id="rId11"/>
    <p:sldId id="266" r:id="rId12"/>
    <p:sldId id="283" r:id="rId13"/>
    <p:sldId id="278" r:id="rId14"/>
    <p:sldId id="262" r:id="rId15"/>
    <p:sldId id="279" r:id="rId16"/>
    <p:sldId id="263" r:id="rId17"/>
    <p:sldId id="286" r:id="rId18"/>
    <p:sldId id="265" r:id="rId19"/>
    <p:sldId id="267" r:id="rId20"/>
    <p:sldId id="280" r:id="rId21"/>
    <p:sldId id="268" r:id="rId22"/>
    <p:sldId id="269" r:id="rId23"/>
    <p:sldId id="270" r:id="rId24"/>
    <p:sldId id="281" r:id="rId25"/>
    <p:sldId id="271" r:id="rId26"/>
    <p:sldId id="275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2" autoAdjust="0"/>
    <p:restoredTop sz="90929"/>
  </p:normalViewPr>
  <p:slideViewPr>
    <p:cSldViewPr>
      <p:cViewPr varScale="1">
        <p:scale>
          <a:sx n="76" d="100"/>
          <a:sy n="76" d="100"/>
        </p:scale>
        <p:origin x="166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DEE3B-E950-4A40-9687-586503251DD2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1C332-9CAC-4B85-87FD-C00979AE2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16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1C332-9CAC-4B85-87FD-C00979AE2E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03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1C332-9CAC-4B85-87FD-C00979AE2E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20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1C332-9CAC-4B85-87FD-C00979AE2EB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03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1C332-9CAC-4B85-87FD-C00979AE2EB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53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40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88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06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70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8604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8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32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2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5057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461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4975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524000"/>
            <a:ext cx="7924800" cy="1143000"/>
          </a:xfrm>
        </p:spPr>
        <p:txBody>
          <a:bodyPr/>
          <a:lstStyle/>
          <a:p>
            <a:r>
              <a:rPr lang="en-US" altLang="en-US" dirty="0" smtClean="0"/>
              <a:t>CEBAF Tuners: 1980 - 2018</a:t>
            </a:r>
            <a:endParaRPr lang="en-US" alt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381000"/>
          </a:xfrm>
        </p:spPr>
        <p:txBody>
          <a:bodyPr/>
          <a:lstStyle/>
          <a:p>
            <a:r>
              <a:rPr lang="en-US" sz="1400" dirty="0" smtClean="0"/>
              <a:t>Naeem Huque on behalf of the </a:t>
            </a:r>
            <a:r>
              <a:rPr lang="en-US" sz="1400" dirty="0" err="1" smtClean="0"/>
              <a:t>JLab</a:t>
            </a:r>
            <a:r>
              <a:rPr lang="en-US" sz="1400" dirty="0" smtClean="0"/>
              <a:t> SRF team </a:t>
            </a:r>
            <a:endParaRPr lang="en-US" sz="1400" dirty="0"/>
          </a:p>
        </p:txBody>
      </p:sp>
      <p:sp>
        <p:nvSpPr>
          <p:cNvPr id="4" name="Subtitle 1"/>
          <p:cNvSpPr txBox="1">
            <a:spLocks/>
          </p:cNvSpPr>
          <p:nvPr/>
        </p:nvSpPr>
        <p:spPr bwMode="auto">
          <a:xfrm>
            <a:off x="0" y="5562600"/>
            <a:ext cx="3352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kern="0" dirty="0" smtClean="0"/>
              <a:t>MRCW18 – October 25</a:t>
            </a:r>
            <a:r>
              <a:rPr lang="en-US" sz="1400" kern="0" baseline="30000" dirty="0" smtClean="0"/>
              <a:t>th</a:t>
            </a:r>
            <a:r>
              <a:rPr lang="en-US" sz="1400" kern="0" dirty="0" smtClean="0"/>
              <a:t> – 26</a:t>
            </a:r>
            <a:r>
              <a:rPr lang="en-US" sz="1400" kern="0" baseline="30000" dirty="0" smtClean="0"/>
              <a:t>th</a:t>
            </a:r>
            <a:r>
              <a:rPr lang="en-US" sz="1400" kern="0" dirty="0" smtClean="0"/>
              <a:t>, 2018</a:t>
            </a:r>
            <a:endParaRPr lang="en-US" sz="14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C20/C50 Tuner Remedies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914400"/>
            <a:ext cx="4800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Difference in thermal coefficients between aluminum and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Nb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results in inherent hysteresis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Holders were manufactured as half-cells matching contours of the cavities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Final assembly included the addition of shims (~0.010 thick)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Deadband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was shifted to 30 KHz under resonance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Plots show +/- 50kHz and +/- 5kHz hysteresis loops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Cell holder shapes have been modified for use in new C75 cryomodules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7905"/>
          <a:stretch/>
        </p:blipFill>
        <p:spPr>
          <a:xfrm>
            <a:off x="5029200" y="914400"/>
            <a:ext cx="3962400" cy="495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648200"/>
            <a:ext cx="2705100" cy="17916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14800" y="591667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J. Marshall, J. Preble, W. Schneider, </a:t>
            </a:r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Superconducting Cavity Tuner Performance at CEBAF,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PAC 1993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60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Renascence Tuner Specs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132948"/>
              </p:ext>
            </p:extLst>
          </p:nvPr>
        </p:nvGraphicFramePr>
        <p:xfrm>
          <a:off x="152400" y="1798320"/>
          <a:ext cx="4062046" cy="35661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389439">
                  <a:extLst>
                    <a:ext uri="{9D8B030D-6E8A-4147-A177-3AD203B41FA5}">
                      <a16:colId xmlns:a16="http://schemas.microsoft.com/office/drawing/2014/main" val="2915875052"/>
                    </a:ext>
                  </a:extLst>
                </a:gridCol>
                <a:gridCol w="1672607">
                  <a:extLst>
                    <a:ext uri="{9D8B030D-6E8A-4147-A177-3AD203B41FA5}">
                      <a16:colId xmlns:a16="http://schemas.microsoft.com/office/drawing/2014/main" val="20659151"/>
                    </a:ext>
                  </a:extLst>
                </a:gridCol>
              </a:tblGrid>
              <a:tr h="307699">
                <a:tc>
                  <a:txBody>
                    <a:bodyPr/>
                    <a:lstStyle/>
                    <a:p>
                      <a:pPr algn="just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Renascence Tuner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2810280"/>
                  </a:ext>
                </a:extLst>
              </a:tr>
              <a:tr h="335309">
                <a:tc>
                  <a:txBody>
                    <a:bodyPr/>
                    <a:lstStyle/>
                    <a:p>
                      <a:pPr algn="just"/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Coarse Range</a:t>
                      </a:r>
                      <a:r>
                        <a:rPr lang="en-US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(kHz)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400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955736"/>
                  </a:ext>
                </a:extLst>
              </a:tr>
              <a:tr h="307699">
                <a:tc>
                  <a:txBody>
                    <a:bodyPr/>
                    <a:lstStyle/>
                    <a:p>
                      <a:pPr algn="just"/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Coarse Resolution</a:t>
                      </a:r>
                      <a:r>
                        <a:rPr lang="en-US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(Hz)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 100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910533"/>
                  </a:ext>
                </a:extLst>
              </a:tr>
              <a:tr h="307699">
                <a:tc>
                  <a:txBody>
                    <a:bodyPr/>
                    <a:lstStyle/>
                    <a:p>
                      <a:pPr algn="just"/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Backlash (Hz)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 25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851948"/>
                  </a:ext>
                </a:extLst>
              </a:tr>
              <a:tr h="307699">
                <a:tc>
                  <a:txBody>
                    <a:bodyPr/>
                    <a:lstStyle/>
                    <a:p>
                      <a:pPr algn="just"/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Fine Range (kHz)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0747725"/>
                  </a:ext>
                </a:extLst>
              </a:tr>
              <a:tr h="307699">
                <a:tc>
                  <a:txBody>
                    <a:bodyPr/>
                    <a:lstStyle/>
                    <a:p>
                      <a:pPr algn="just"/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Fine Resolution</a:t>
                      </a:r>
                      <a:r>
                        <a:rPr lang="en-US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(Hz)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169817"/>
                  </a:ext>
                </a:extLst>
              </a:tr>
              <a:tr h="307699">
                <a:tc>
                  <a:txBody>
                    <a:bodyPr/>
                    <a:lstStyle/>
                    <a:p>
                      <a:pPr algn="just"/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Tuning Method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Tension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3821"/>
                  </a:ext>
                </a:extLst>
              </a:tr>
              <a:tr h="307699">
                <a:tc>
                  <a:txBody>
                    <a:bodyPr/>
                    <a:lstStyle/>
                    <a:p>
                      <a:pPr algn="just"/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Tuner Environment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Vacuum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323342"/>
                  </a:ext>
                </a:extLst>
              </a:tr>
              <a:tr h="307699">
                <a:tc>
                  <a:txBody>
                    <a:bodyPr/>
                    <a:lstStyle/>
                    <a:p>
                      <a:pPr algn="just"/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Drive Environment 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Vacuum/Cold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4236012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38" r="45833" b="6430"/>
          <a:stretch/>
        </p:blipFill>
        <p:spPr>
          <a:xfrm>
            <a:off x="4267200" y="1676400"/>
            <a:ext cx="4762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0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Renascence Tuner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9" t="12676" r="12952"/>
          <a:stretch/>
        </p:blipFill>
        <p:spPr>
          <a:xfrm>
            <a:off x="228600" y="1447800"/>
            <a:ext cx="6019800" cy="41935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5" r="18865"/>
          <a:stretch/>
        </p:blipFill>
        <p:spPr>
          <a:xfrm>
            <a:off x="6629400" y="903514"/>
            <a:ext cx="2362200" cy="22578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2" r="10769"/>
          <a:stretch/>
        </p:blipFill>
        <p:spPr>
          <a:xfrm>
            <a:off x="6019800" y="4152708"/>
            <a:ext cx="2971800" cy="22326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752600" y="77650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Phytron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Stepper Motor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1299022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Harmonic Drive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8500" y="186831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Piezo Stacks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090016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Dicronite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Coated </a:t>
            </a:r>
            <a:r>
              <a:rPr lang="en-US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BeCu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M12x1.5 Spindle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4800" y="5758663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Secondary Lever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3600" y="569018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Primary Lever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1714500" y="1145840"/>
            <a:ext cx="266700" cy="3378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1657350" y="1632466"/>
            <a:ext cx="1390650" cy="89927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2667000" y="2217496"/>
            <a:ext cx="764721" cy="11353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3429000" y="2237642"/>
            <a:ext cx="941615" cy="76005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>
            <a:stCxn id="10" idx="0"/>
          </p:cNvCxnSpPr>
          <p:nvPr/>
        </p:nvCxnSpPr>
        <p:spPr bwMode="auto">
          <a:xfrm flipV="1">
            <a:off x="990600" y="4419600"/>
            <a:ext cx="38100" cy="67041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>
            <a:stCxn id="12" idx="0"/>
          </p:cNvCxnSpPr>
          <p:nvPr/>
        </p:nvCxnSpPr>
        <p:spPr bwMode="auto">
          <a:xfrm flipV="1">
            <a:off x="2857500" y="4556616"/>
            <a:ext cx="65315" cy="11335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>
            <a:stCxn id="11" idx="0"/>
          </p:cNvCxnSpPr>
          <p:nvPr/>
        </p:nvCxnSpPr>
        <p:spPr bwMode="auto">
          <a:xfrm flipH="1" flipV="1">
            <a:off x="4686300" y="5090016"/>
            <a:ext cx="152400" cy="66864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1219200" y="3505200"/>
            <a:ext cx="152400" cy="91440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arrow" w="lg" len="lg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1027235" y="4404477"/>
            <a:ext cx="1904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Axial Movement</a:t>
            </a:r>
            <a:endParaRPr lang="en-US" sz="16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10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Renascence </a:t>
            </a:r>
            <a:r>
              <a:rPr lang="en-US" dirty="0"/>
              <a:t>Tuner </a:t>
            </a:r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990600"/>
            <a:ext cx="3429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New HOM design for upgrade cavities left no beamline space for cavity tuner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Renascence tuner is designed to apply a large force over a relatively short distance; it has a mechanical advantage of 30:1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Coarse tuning is via a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Phytron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stepper motor (200 steps/rev) attached to a Harmonic Drive (Ratio 100:1)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Fine tuning is via a 40mm Piezo stack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Components are in insulating vacuum and operate cold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Vacuum vessel included flange ports to allow for motor and piezo replacement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0" y="5943601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E.Daly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G.K. Davis, W.R. Hicks, </a:t>
            </a:r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Testing of the New Tuner Design for the CEBAF 12 GeV Upgrade SRF Cavities,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PAC 2005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9"/>
          <a:stretch/>
        </p:blipFill>
        <p:spPr>
          <a:xfrm>
            <a:off x="3657600" y="1143000"/>
            <a:ext cx="604473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Renascence </a:t>
            </a:r>
            <a:r>
              <a:rPr lang="en-US" dirty="0"/>
              <a:t>Tuner </a:t>
            </a:r>
            <a:r>
              <a:rPr lang="en-US" dirty="0" smtClean="0"/>
              <a:t>Operation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990600"/>
            <a:ext cx="4724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Tuner is installed on individual cavity helium vessels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Cavities tuned in tension by stepper motor and harmonic drive (ratio 100:1)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Motor pushes one end of the primary lever downwards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Primary lever motion causes secondary lever to rotate about pins and stretch cavity in tension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Secondary lever ensures even load distribution on cavity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Piezo actuator stacks are compressively loaded as motor is actuated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Piezos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can compress or expand to provide fine tuning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33" t="29459" r="35833" b="33817"/>
          <a:stretch/>
        </p:blipFill>
        <p:spPr>
          <a:xfrm>
            <a:off x="4839677" y="1447800"/>
            <a:ext cx="4122410" cy="434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6082002"/>
            <a:ext cx="868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E.Daly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G.K. Davis, W.R. Hicks, </a:t>
            </a:r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Testing of the New Tuner Design for the CEBAF 12 GeV Upgrade SRF Cavities,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PAC 2005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6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Renascence </a:t>
            </a:r>
            <a:r>
              <a:rPr lang="en-US" dirty="0"/>
              <a:t>Tuner Performance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794802"/>
            <a:ext cx="5257799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Tuner was tested on Low Loss (LL004) and High Gradient (HGPT) cavities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Tuner range: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1000 kHz (spec 400kHz)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Tuning sensitivity (top graph):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0.73 Hz per step for HGPT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0.57 Hz/step for LL004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Decrease in frequency change is due to tuning mechanism following cosine function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Piezo response: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0.35 – 0.60 Hz/volt (bottom graph)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Possible reliability issues with cold motor/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piezos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caused this tuner design to be scrapped for future C100 cryomodules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276" t="8377" r="3279"/>
          <a:stretch/>
        </p:blipFill>
        <p:spPr>
          <a:xfrm>
            <a:off x="5181600" y="872869"/>
            <a:ext cx="3962400" cy="25003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548" y="3276600"/>
            <a:ext cx="3033139" cy="25574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36067" y="5943600"/>
            <a:ext cx="388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E.Daly</a:t>
            </a:r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, G.K. Davis, W.R. Hicks, </a:t>
            </a:r>
            <a:r>
              <a:rPr lang="en-US" sz="11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Testing of the New Tuner Design for the CEBAF 12 GeV Upgrade SRF Cavities, </a:t>
            </a:r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PAC 2005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23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C100 Tuner Specs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297639"/>
              </p:ext>
            </p:extLst>
          </p:nvPr>
        </p:nvGraphicFramePr>
        <p:xfrm>
          <a:off x="313174" y="1981200"/>
          <a:ext cx="4267200" cy="3291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510117">
                  <a:extLst>
                    <a:ext uri="{9D8B030D-6E8A-4147-A177-3AD203B41FA5}">
                      <a16:colId xmlns:a16="http://schemas.microsoft.com/office/drawing/2014/main" val="2915875052"/>
                    </a:ext>
                  </a:extLst>
                </a:gridCol>
                <a:gridCol w="1757083">
                  <a:extLst>
                    <a:ext uri="{9D8B030D-6E8A-4147-A177-3AD203B41FA5}">
                      <a16:colId xmlns:a16="http://schemas.microsoft.com/office/drawing/2014/main" val="20659151"/>
                    </a:ext>
                  </a:extLst>
                </a:gridCol>
              </a:tblGrid>
              <a:tr h="307699">
                <a:tc>
                  <a:txBody>
                    <a:bodyPr/>
                    <a:lstStyle/>
                    <a:p>
                      <a:pPr algn="just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C100 Tuner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2810280"/>
                  </a:ext>
                </a:extLst>
              </a:tr>
              <a:tr h="335309">
                <a:tc>
                  <a:txBody>
                    <a:bodyPr/>
                    <a:lstStyle/>
                    <a:p>
                      <a:pPr algn="just"/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Coarse Range</a:t>
                      </a:r>
                      <a:r>
                        <a:rPr lang="en-US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(kHz)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+/- 200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955736"/>
                  </a:ext>
                </a:extLst>
              </a:tr>
              <a:tr h="307699">
                <a:tc>
                  <a:txBody>
                    <a:bodyPr/>
                    <a:lstStyle/>
                    <a:p>
                      <a:pPr algn="just"/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Coarse Resolution</a:t>
                      </a:r>
                      <a:r>
                        <a:rPr lang="en-US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(Hz)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 2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910533"/>
                  </a:ext>
                </a:extLst>
              </a:tr>
              <a:tr h="307699">
                <a:tc>
                  <a:txBody>
                    <a:bodyPr/>
                    <a:lstStyle/>
                    <a:p>
                      <a:pPr algn="just"/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Backlash (Hz)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 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851948"/>
                  </a:ext>
                </a:extLst>
              </a:tr>
              <a:tr h="307699">
                <a:tc>
                  <a:txBody>
                    <a:bodyPr/>
                    <a:lstStyle/>
                    <a:p>
                      <a:pPr algn="just"/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Fine Range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550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Hz (150V)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0747725"/>
                  </a:ext>
                </a:extLst>
              </a:tr>
              <a:tr h="307699">
                <a:tc>
                  <a:txBody>
                    <a:bodyPr/>
                    <a:lstStyle/>
                    <a:p>
                      <a:pPr algn="just"/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Fine Resolution</a:t>
                      </a:r>
                      <a:r>
                        <a:rPr lang="en-US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(Hz)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169817"/>
                  </a:ext>
                </a:extLst>
              </a:tr>
              <a:tr h="307699">
                <a:tc>
                  <a:txBody>
                    <a:bodyPr/>
                    <a:lstStyle/>
                    <a:p>
                      <a:pPr algn="just"/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Tuning Method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Tension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3821"/>
                  </a:ext>
                </a:extLst>
              </a:tr>
              <a:tr h="307699">
                <a:tc>
                  <a:txBody>
                    <a:bodyPr/>
                    <a:lstStyle/>
                    <a:p>
                      <a:pPr algn="just"/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Tuner Environment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Vacuum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323342"/>
                  </a:ext>
                </a:extLst>
              </a:tr>
              <a:tr h="307699">
                <a:tc>
                  <a:txBody>
                    <a:bodyPr/>
                    <a:lstStyle/>
                    <a:p>
                      <a:pPr algn="just"/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Drive Environment 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Vacuum/Warm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4236012"/>
                  </a:ext>
                </a:extLst>
              </a:tr>
            </a:tbl>
          </a:graphicData>
        </a:graphic>
      </p:graphicFrame>
      <p:pic>
        <p:nvPicPr>
          <p:cNvPr id="6" name="Picture 8" descr="D:\Data-eddaly\ERL2005\UpgradeTunerTest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2500" r="16667" b="8594"/>
          <a:stretch>
            <a:fillRect/>
          </a:stretch>
        </p:blipFill>
        <p:spPr bwMode="auto">
          <a:xfrm>
            <a:off x="4800600" y="914399"/>
            <a:ext cx="3810000" cy="520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40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7" r="30833"/>
          <a:stretch/>
        </p:blipFill>
        <p:spPr>
          <a:xfrm>
            <a:off x="533400" y="990600"/>
            <a:ext cx="3840721" cy="53771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6" t="8730" r="33333" b="5557"/>
          <a:stretch/>
        </p:blipFill>
        <p:spPr>
          <a:xfrm>
            <a:off x="5029200" y="901350"/>
            <a:ext cx="3870290" cy="53588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C100 Tuner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19888" y="3325243"/>
            <a:ext cx="1904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Concentric Tubes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5337107" y="1270677"/>
            <a:ext cx="1139893" cy="8408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H="1" flipV="1">
            <a:off x="11131873" y="1208383"/>
            <a:ext cx="490214" cy="1048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3619888" y="5936303"/>
            <a:ext cx="1904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Flexure Joints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2421" y="3505200"/>
            <a:ext cx="1904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Pivot Plate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97005" y="1154708"/>
            <a:ext cx="1904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Motor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3048000" y="3580781"/>
            <a:ext cx="94900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>
            <a:stCxn id="14" idx="2"/>
          </p:cNvCxnSpPr>
          <p:nvPr/>
        </p:nvCxnSpPr>
        <p:spPr bwMode="auto">
          <a:xfrm>
            <a:off x="1124533" y="3905310"/>
            <a:ext cx="247067" cy="142869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13" idx="0"/>
          </p:cNvCxnSpPr>
          <p:nvPr/>
        </p:nvCxnSpPr>
        <p:spPr bwMode="auto">
          <a:xfrm flipH="1" flipV="1">
            <a:off x="3522502" y="5562600"/>
            <a:ext cx="1049498" cy="37370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3879209" y="4217748"/>
            <a:ext cx="1904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Fulcrum Bar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>
            <a:off x="3307134" y="4417803"/>
            <a:ext cx="807667" cy="1432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 flipV="1">
            <a:off x="6853540" y="3325243"/>
            <a:ext cx="0" cy="11699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arrow" w="lg" len="lg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6924504" y="3611763"/>
            <a:ext cx="1904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Axial Movement</a:t>
            </a:r>
            <a:endParaRPr lang="en-US" sz="16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88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C100 Tuner</a:t>
            </a:r>
            <a:endParaRPr lang="en-US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8" t="19572" r="46121" b="11134"/>
          <a:stretch>
            <a:fillRect/>
          </a:stretch>
        </p:blipFill>
        <p:spPr bwMode="auto">
          <a:xfrm>
            <a:off x="3733800" y="948991"/>
            <a:ext cx="3163887" cy="499460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3" t="9727" r="30466" b="7852"/>
          <a:stretch>
            <a:fillRect/>
          </a:stretch>
        </p:blipFill>
        <p:spPr bwMode="auto">
          <a:xfrm>
            <a:off x="7162800" y="2839078"/>
            <a:ext cx="1914294" cy="310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7330149" y="2839078"/>
            <a:ext cx="609600" cy="124746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5479" y="145543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Piezo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5957" y="993766"/>
            <a:ext cx="1091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Motor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4312679" y="1917096"/>
            <a:ext cx="564121" cy="105787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H="1" flipV="1">
            <a:off x="5315743" y="1224598"/>
            <a:ext cx="490214" cy="1048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9"/>
          <p:cNvSpPr txBox="1">
            <a:spLocks noChangeArrowheads="1"/>
          </p:cNvSpPr>
          <p:nvPr/>
        </p:nvSpPr>
        <p:spPr bwMode="auto">
          <a:xfrm>
            <a:off x="251855" y="838200"/>
            <a:ext cx="3216832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Stepper Motor</a:t>
            </a:r>
          </a:p>
          <a:p>
            <a:pPr lvl="1">
              <a:lnSpc>
                <a:spcPct val="90000"/>
              </a:lnSpc>
            </a:pPr>
            <a:r>
              <a:rPr lang="en-US" altLang="en-US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200 step/rev</a:t>
            </a:r>
          </a:p>
          <a:p>
            <a:pPr>
              <a:lnSpc>
                <a:spcPct val="90000"/>
              </a:lnSpc>
            </a:pPr>
            <a:r>
              <a:rPr lang="en-US" alt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Harmonic </a:t>
            </a:r>
            <a:r>
              <a:rPr lang="en-US" altLang="en-U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Drive</a:t>
            </a:r>
          </a:p>
          <a:p>
            <a:pPr lvl="1">
              <a:lnSpc>
                <a:spcPct val="90000"/>
              </a:lnSpc>
            </a:pPr>
            <a:r>
              <a:rPr lang="en-US" altLang="en-US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Gear </a:t>
            </a:r>
            <a:r>
              <a:rPr lang="en-US" altLang="en-US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Reduction = </a:t>
            </a:r>
            <a:r>
              <a:rPr lang="en-US" altLang="en-US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80:1</a:t>
            </a:r>
          </a:p>
          <a:p>
            <a:pPr>
              <a:lnSpc>
                <a:spcPct val="90000"/>
              </a:lnSpc>
            </a:pPr>
            <a:r>
              <a:rPr lang="en-US" altLang="en-U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Low voltage piezo</a:t>
            </a:r>
          </a:p>
          <a:p>
            <a:pPr lvl="1">
              <a:lnSpc>
                <a:spcPct val="90000"/>
              </a:lnSpc>
            </a:pPr>
            <a:r>
              <a:rPr lang="en-US" altLang="en-US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50 </a:t>
            </a:r>
            <a:r>
              <a:rPr lang="en-US" altLang="en-US" sz="1800" kern="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</a:t>
            </a:r>
            <a:r>
              <a:rPr lang="en-US" altLang="en-US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m </a:t>
            </a:r>
            <a:r>
              <a:rPr lang="en-US" altLang="en-US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stroke (150 V)</a:t>
            </a:r>
          </a:p>
          <a:p>
            <a:pPr>
              <a:lnSpc>
                <a:spcPct val="90000"/>
              </a:lnSpc>
            </a:pPr>
            <a:r>
              <a:rPr lang="en-US" altLang="en-U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Ball screw</a:t>
            </a:r>
          </a:p>
          <a:p>
            <a:pPr lvl="1">
              <a:lnSpc>
                <a:spcPct val="90000"/>
              </a:lnSpc>
            </a:pPr>
            <a:r>
              <a:rPr lang="en-US" altLang="en-US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Lead = 4 mm</a:t>
            </a:r>
          </a:p>
          <a:p>
            <a:pPr lvl="1">
              <a:lnSpc>
                <a:spcPct val="90000"/>
              </a:lnSpc>
            </a:pPr>
            <a:r>
              <a:rPr lang="en-US" altLang="en-US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Pitch = 25.75 mm</a:t>
            </a:r>
          </a:p>
          <a:p>
            <a:pPr>
              <a:lnSpc>
                <a:spcPct val="90000"/>
              </a:lnSpc>
            </a:pPr>
            <a:r>
              <a:rPr lang="en-US" altLang="en-U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Bellows/slides</a:t>
            </a:r>
          </a:p>
          <a:p>
            <a:pPr lvl="1">
              <a:lnSpc>
                <a:spcPct val="90000"/>
              </a:lnSpc>
            </a:pPr>
            <a:r>
              <a:rPr lang="en-US" altLang="en-US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axial thermal contraction</a:t>
            </a:r>
            <a:endParaRPr lang="en-US" altLang="en-US" sz="1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0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0" t="12604" r="32336" b="58069"/>
          <a:stretch>
            <a:fillRect/>
          </a:stretch>
        </p:blipFill>
        <p:spPr bwMode="auto">
          <a:xfrm>
            <a:off x="838200" y="4648200"/>
            <a:ext cx="2214679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450430" y="6003763"/>
            <a:ext cx="53705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J.R. </a:t>
            </a:r>
            <a:r>
              <a:rPr lang="en-US" sz="1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Delayen</a:t>
            </a:r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, L. Doolittle, E. </a:t>
            </a:r>
            <a:r>
              <a:rPr lang="en-US" sz="1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Feldl</a:t>
            </a:r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, V. Nguyen, W. </a:t>
            </a:r>
            <a:r>
              <a:rPr lang="en-US" sz="1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Sachleben</a:t>
            </a:r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1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Frequency Tuning of the CEBAF Upgrade Cavities, </a:t>
            </a:r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PAC 1999, New York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32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C100 Tuner Features</a:t>
            </a:r>
            <a:endParaRPr lang="en-US" dirty="0"/>
          </a:p>
        </p:txBody>
      </p:sp>
      <p:sp>
        <p:nvSpPr>
          <p:cNvPr id="4" name="Rectangle 1027"/>
          <p:cNvSpPr txBox="1">
            <a:spLocks noChangeArrowheads="1"/>
          </p:cNvSpPr>
          <p:nvPr/>
        </p:nvSpPr>
        <p:spPr bwMode="auto">
          <a:xfrm>
            <a:off x="304800" y="1143000"/>
            <a:ext cx="4267200" cy="5319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Scissor jack mechanism</a:t>
            </a:r>
          </a:p>
          <a:p>
            <a:pPr lvl="1">
              <a:lnSpc>
                <a:spcPct val="90000"/>
              </a:lnSpc>
            </a:pPr>
            <a:r>
              <a:rPr lang="en-US" altLang="en-U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Ti-6Al-4V Cold flexures &amp; fulcrum bars</a:t>
            </a:r>
          </a:p>
          <a:p>
            <a:pPr lvl="1">
              <a:lnSpc>
                <a:spcPct val="90000"/>
              </a:lnSpc>
            </a:pPr>
            <a:r>
              <a:rPr lang="en-US" altLang="en-U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Cavity tuned in tension only</a:t>
            </a:r>
          </a:p>
          <a:p>
            <a:pPr>
              <a:lnSpc>
                <a:spcPct val="90000"/>
              </a:lnSpc>
            </a:pPr>
            <a:r>
              <a:rPr lang="en-US" altLang="en-US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Warm transmission</a:t>
            </a:r>
          </a:p>
          <a:p>
            <a:pPr lvl="1">
              <a:lnSpc>
                <a:spcPct val="90000"/>
              </a:lnSpc>
            </a:pPr>
            <a:r>
              <a:rPr lang="en-US" altLang="en-U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Stepper motor, harmonic drive, piezo and ball screw mounted on top of CM</a:t>
            </a:r>
          </a:p>
          <a:p>
            <a:pPr lvl="1">
              <a:lnSpc>
                <a:spcPct val="90000"/>
              </a:lnSpc>
            </a:pPr>
            <a:r>
              <a:rPr lang="en-US" altLang="en-U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Openings required in shielding and vacuum tank</a:t>
            </a:r>
          </a:p>
          <a:p>
            <a:pPr lvl="1">
              <a:lnSpc>
                <a:spcPct val="90000"/>
              </a:lnSpc>
            </a:pPr>
            <a:r>
              <a:rPr lang="en-US" altLang="en-U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Originally due to a lack of confidence in the reliability of cold motor systems</a:t>
            </a:r>
          </a:p>
        </p:txBody>
      </p:sp>
      <p:pic>
        <p:nvPicPr>
          <p:cNvPr id="8" name="Picture 1035" descr="D:\Data-eddaly\ERL2005\UPCMTuneronStr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r="31250" b="22223"/>
          <a:stretch>
            <a:fillRect/>
          </a:stretch>
        </p:blipFill>
        <p:spPr bwMode="auto">
          <a:xfrm>
            <a:off x="5295900" y="882265"/>
            <a:ext cx="3657600" cy="277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" t="5483" b="11721"/>
          <a:stretch/>
        </p:blipFill>
        <p:spPr>
          <a:xfrm>
            <a:off x="4610100" y="3802882"/>
            <a:ext cx="4343400" cy="24209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1" y="5942444"/>
            <a:ext cx="419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E.F. Daly, </a:t>
            </a:r>
            <a:r>
              <a:rPr lang="en-US" sz="11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Overview of Existing Tuner Systems, </a:t>
            </a:r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ERL Workshop 18-23 MAR 2005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37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 number of different cryomodules are (have been) in operation at CEBAF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C20/C50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Renascence (C100 Prototype)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C100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 CMs have unique tuner styles</a:t>
            </a:r>
          </a:p>
          <a:p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Microphonics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issues found during testing and operation have been solved by both design and retroactive modification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78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C100 Tuner Operation</a:t>
            </a:r>
            <a:endParaRPr lang="en-US" dirty="0"/>
          </a:p>
        </p:txBody>
      </p:sp>
      <p:sp>
        <p:nvSpPr>
          <p:cNvPr id="4" name="Rectangle 1027"/>
          <p:cNvSpPr txBox="1">
            <a:spLocks noChangeArrowheads="1"/>
          </p:cNvSpPr>
          <p:nvPr/>
        </p:nvSpPr>
        <p:spPr bwMode="auto">
          <a:xfrm>
            <a:off x="0" y="885825"/>
            <a:ext cx="4724400" cy="5319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Motion transferred through concentric tubes moving axially, relative to one another</a:t>
            </a:r>
          </a:p>
          <a:p>
            <a:pPr>
              <a:lnSpc>
                <a:spcPct val="90000"/>
              </a:lnSpc>
            </a:pPr>
            <a:r>
              <a:rPr lang="en-US" altLang="en-U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Tubes engage scissor-jack assembly</a:t>
            </a:r>
          </a:p>
          <a:p>
            <a:pPr lvl="1">
              <a:lnSpc>
                <a:spcPct val="90000"/>
              </a:lnSpc>
            </a:pPr>
            <a:r>
              <a:rPr lang="en-US" altLang="en-US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Attached to hubs on cavity</a:t>
            </a:r>
          </a:p>
          <a:p>
            <a:pPr lvl="1">
              <a:lnSpc>
                <a:spcPct val="90000"/>
              </a:lnSpc>
            </a:pPr>
            <a:r>
              <a:rPr lang="en-US" altLang="en-US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Pivots against fulcrum bars</a:t>
            </a:r>
          </a:p>
          <a:p>
            <a:pPr lvl="1">
              <a:lnSpc>
                <a:spcPct val="90000"/>
              </a:lnSpc>
            </a:pPr>
            <a:r>
              <a:rPr lang="en-US" altLang="en-US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Downward motion of ball-screw causes cavity stretch</a:t>
            </a:r>
          </a:p>
          <a:p>
            <a:pPr>
              <a:lnSpc>
                <a:spcPct val="90000"/>
              </a:lnSpc>
            </a:pPr>
            <a:r>
              <a:rPr lang="en-US" altLang="en-U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Piezo stacks originally installed as back-up for coarse tuner not being able to fine tune</a:t>
            </a:r>
          </a:p>
          <a:p>
            <a:pPr>
              <a:lnSpc>
                <a:spcPct val="90000"/>
              </a:lnSpc>
            </a:pPr>
            <a:r>
              <a:rPr lang="en-US" altLang="en-U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en-US" alt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bellows between cavities</a:t>
            </a:r>
          </a:p>
          <a:p>
            <a:pPr lvl="1">
              <a:lnSpc>
                <a:spcPct val="90000"/>
              </a:lnSpc>
            </a:pPr>
            <a:r>
              <a:rPr lang="en-US" altLang="en-US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Need to accommodate thermal contraction of cavity string</a:t>
            </a:r>
          </a:p>
          <a:p>
            <a:pPr lvl="1">
              <a:lnSpc>
                <a:spcPct val="90000"/>
              </a:lnSpc>
            </a:pPr>
            <a:r>
              <a:rPr lang="en-US" altLang="en-US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Pre-load and offset each tuner while </a:t>
            </a:r>
            <a:r>
              <a:rPr lang="en-US" altLang="en-US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warm</a:t>
            </a:r>
            <a:endParaRPr lang="en-US" altLang="en-US" sz="1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1342" r="22500" b="21395"/>
          <a:stretch/>
        </p:blipFill>
        <p:spPr>
          <a:xfrm>
            <a:off x="4724400" y="948940"/>
            <a:ext cx="4354759" cy="2568192"/>
          </a:xfrm>
          <a:prstGeom prst="rect">
            <a:avLst/>
          </a:prstGeom>
        </p:spPr>
      </p:pic>
      <p:pic>
        <p:nvPicPr>
          <p:cNvPr id="8" name="Picture 1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0" t="12604" r="32336" b="58069"/>
          <a:stretch>
            <a:fillRect/>
          </a:stretch>
        </p:blipFill>
        <p:spPr bwMode="auto">
          <a:xfrm>
            <a:off x="5105400" y="3545707"/>
            <a:ext cx="3505200" cy="2748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57150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G. Davis, J.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Delayen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M.Drury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E.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Feldl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Development and Testing of a Prototype Tuner for the CEBAF Upgrade Cryomodule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13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C100 Tuner Performance  </a:t>
            </a:r>
            <a:endParaRPr lang="en-US" dirty="0"/>
          </a:p>
        </p:txBody>
      </p:sp>
      <p:sp>
        <p:nvSpPr>
          <p:cNvPr id="3" name="Rectangle 1027"/>
          <p:cNvSpPr txBox="1">
            <a:spLocks noChangeArrowheads="1"/>
          </p:cNvSpPr>
          <p:nvPr/>
        </p:nvSpPr>
        <p:spPr bwMode="auto">
          <a:xfrm>
            <a:off x="0" y="914400"/>
            <a:ext cx="4572000" cy="5319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Coarse Tuner:</a:t>
            </a:r>
          </a:p>
          <a:p>
            <a:pPr lvl="1">
              <a:lnSpc>
                <a:spcPct val="90000"/>
              </a:lnSpc>
            </a:pPr>
            <a:r>
              <a:rPr lang="en-US" altLang="en-U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Range: 343 kHz</a:t>
            </a:r>
          </a:p>
          <a:p>
            <a:pPr lvl="1">
              <a:lnSpc>
                <a:spcPct val="90000"/>
              </a:lnSpc>
            </a:pPr>
            <a:r>
              <a:rPr lang="en-US" altLang="en-U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Resolution: &lt; 2 Hz</a:t>
            </a:r>
          </a:p>
          <a:p>
            <a:pPr lvl="1">
              <a:lnSpc>
                <a:spcPct val="90000"/>
              </a:lnSpc>
            </a:pPr>
            <a:r>
              <a:rPr lang="en-US" altLang="en-U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Hysteresis (at 700 Hz): 153 Hz</a:t>
            </a:r>
          </a:p>
          <a:p>
            <a:pPr lvl="1">
              <a:lnSpc>
                <a:spcPct val="90000"/>
              </a:lnSpc>
            </a:pPr>
            <a:r>
              <a:rPr lang="en-US" altLang="en-U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Repeatability (at 700 Hz): 37 Hz</a:t>
            </a:r>
          </a:p>
          <a:p>
            <a:pPr>
              <a:lnSpc>
                <a:spcPct val="90000"/>
              </a:lnSpc>
            </a:pPr>
            <a:r>
              <a:rPr lang="en-US" altLang="en-US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Fine Tuner (Piezo):</a:t>
            </a:r>
          </a:p>
          <a:p>
            <a:pPr lvl="1">
              <a:lnSpc>
                <a:spcPct val="90000"/>
              </a:lnSpc>
            </a:pPr>
            <a:r>
              <a:rPr lang="en-US" alt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Range: </a:t>
            </a:r>
            <a:r>
              <a:rPr lang="en-US" altLang="en-U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2.4 </a:t>
            </a:r>
            <a:r>
              <a:rPr lang="en-US" alt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kHz</a:t>
            </a:r>
          </a:p>
          <a:p>
            <a:pPr lvl="1">
              <a:lnSpc>
                <a:spcPct val="90000"/>
              </a:lnSpc>
            </a:pPr>
            <a:r>
              <a:rPr lang="en-US" alt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Resolution: </a:t>
            </a:r>
            <a:r>
              <a:rPr lang="en-US" altLang="en-U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alt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Hz</a:t>
            </a:r>
          </a:p>
          <a:p>
            <a:pPr lvl="1">
              <a:lnSpc>
                <a:spcPct val="90000"/>
              </a:lnSpc>
            </a:pPr>
            <a:r>
              <a:rPr lang="en-US" altLang="en-U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Hysteresis (at 2.5 kHz): 933 </a:t>
            </a:r>
            <a:r>
              <a:rPr lang="en-US" alt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Hz</a:t>
            </a:r>
          </a:p>
          <a:p>
            <a:pPr lvl="1">
              <a:lnSpc>
                <a:spcPct val="90000"/>
              </a:lnSpc>
            </a:pPr>
            <a:r>
              <a:rPr lang="en-US" altLang="en-U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Repeatability (at 2.5 kHz): 329 Hz</a:t>
            </a:r>
          </a:p>
          <a:p>
            <a:pPr>
              <a:lnSpc>
                <a:spcPct val="90000"/>
              </a:lnSpc>
            </a:pPr>
            <a:r>
              <a:rPr lang="en-US" altLang="en-US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Note: Piezo stacks are currently only installed on one C100 in the CEBAF tunnel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347" y="914400"/>
            <a:ext cx="4926937" cy="281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60198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G. Davis, J.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Delayen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M.Drury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E.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Feldl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Development and Testing of a Prototype Tuner for the CEBAF Upgrade Cryomodule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36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C100 </a:t>
            </a:r>
            <a:r>
              <a:rPr lang="en-US" dirty="0" err="1" smtClean="0"/>
              <a:t>Microphonics</a:t>
            </a:r>
            <a:endParaRPr lang="en-US" dirty="0"/>
          </a:p>
        </p:txBody>
      </p:sp>
      <p:sp>
        <p:nvSpPr>
          <p:cNvPr id="3" name="Rectangle 1027"/>
          <p:cNvSpPr txBox="1">
            <a:spLocks noChangeArrowheads="1"/>
          </p:cNvSpPr>
          <p:nvPr/>
        </p:nvSpPr>
        <p:spPr bwMode="auto">
          <a:xfrm>
            <a:off x="304800" y="914400"/>
            <a:ext cx="4419600" cy="5319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Operational </a:t>
            </a:r>
            <a:r>
              <a:rPr lang="en-US" altLang="en-US" sz="20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microphonics</a:t>
            </a:r>
            <a:r>
              <a:rPr lang="en-US" altLang="en-U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were found to be higher than the 10 Hz spec</a:t>
            </a:r>
          </a:p>
          <a:p>
            <a:pPr>
              <a:lnSpc>
                <a:spcPct val="90000"/>
              </a:lnSpc>
            </a:pPr>
            <a:r>
              <a:rPr lang="en-US" altLang="en-U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cause was determined to be cost-saving measures that reduced the stiffness of the tuner/cavity</a:t>
            </a:r>
          </a:p>
          <a:p>
            <a:pPr>
              <a:lnSpc>
                <a:spcPct val="90000"/>
              </a:lnSpc>
            </a:pPr>
            <a:r>
              <a:rPr lang="en-US" altLang="en-U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Thicker Pivot Plates were proposed as the simplest solution</a:t>
            </a:r>
          </a:p>
          <a:p>
            <a:pPr>
              <a:lnSpc>
                <a:spcPct val="90000"/>
              </a:lnSpc>
            </a:pPr>
            <a:r>
              <a:rPr lang="en-US" altLang="en-U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New setup tested warm on test bench, and on C100-5 in the tunnel</a:t>
            </a:r>
          </a:p>
          <a:p>
            <a:pPr>
              <a:lnSpc>
                <a:spcPct val="90000"/>
              </a:lnSpc>
            </a:pPr>
            <a:r>
              <a:rPr lang="en-US" altLang="en-U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New design (C100-4 onwards) showed marked improvement</a:t>
            </a:r>
          </a:p>
          <a:p>
            <a:pPr>
              <a:lnSpc>
                <a:spcPct val="90000"/>
              </a:lnSpc>
            </a:pPr>
            <a:r>
              <a:rPr lang="en-US" altLang="en-U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Retrofits applied to C100-1 to C100-3</a:t>
            </a:r>
          </a:p>
          <a:p>
            <a:pPr lvl="1">
              <a:lnSpc>
                <a:spcPct val="90000"/>
              </a:lnSpc>
            </a:pPr>
            <a:r>
              <a:rPr lang="en-US" altLang="en-U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Stiffen tuner stack</a:t>
            </a:r>
          </a:p>
          <a:p>
            <a:pPr lvl="1">
              <a:lnSpc>
                <a:spcPct val="90000"/>
              </a:lnSpc>
            </a:pPr>
            <a:r>
              <a:rPr lang="en-US" altLang="en-U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Bracing for waveguides</a:t>
            </a:r>
          </a:p>
          <a:p>
            <a:pPr lvl="1">
              <a:lnSpc>
                <a:spcPct val="90000"/>
              </a:lnSpc>
            </a:pPr>
            <a:r>
              <a:rPr lang="en-US" altLang="en-U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Bricks and bags (see </a:t>
            </a:r>
            <a:r>
              <a:rPr lang="en-US" altLang="en-US" sz="20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T.Powers</a:t>
            </a:r>
            <a:r>
              <a:rPr lang="en-US" altLang="en-U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talk)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r="22973"/>
          <a:stretch/>
        </p:blipFill>
        <p:spPr>
          <a:xfrm>
            <a:off x="4870101" y="838200"/>
            <a:ext cx="4139514" cy="510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5121" y="6080276"/>
            <a:ext cx="9031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K. Davis, J.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Matalevich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T. Powers, M. Wiseman, </a:t>
            </a:r>
            <a:r>
              <a:rPr lang="en-US" sz="14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Virbation</a:t>
            </a:r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Response Testing of the 12GeV Upgrade Cryomodule,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LINAC 2012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32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C100 </a:t>
            </a:r>
            <a:r>
              <a:rPr lang="en-US" dirty="0" err="1" smtClean="0"/>
              <a:t>Microphonics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7958" y="883920"/>
            <a:ext cx="3124202" cy="118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4076" y="883920"/>
            <a:ext cx="3124202" cy="118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7957" y="2388870"/>
            <a:ext cx="3124202" cy="118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74076" y="2388870"/>
            <a:ext cx="3124202" cy="118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27957" y="3893820"/>
            <a:ext cx="3124202" cy="118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74076" y="3893820"/>
            <a:ext cx="3124202" cy="118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727957" y="5260270"/>
            <a:ext cx="3124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Original Tuner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2159" y="5260269"/>
            <a:ext cx="3124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Stiffened Tuner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1" y="883920"/>
            <a:ext cx="2682235" cy="46012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Warm Transfer Function Measurements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Improvements to the tuner stiffness did not significantly affect the axial vibrational response of the cavity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Improvements to the tuner stiffness did reduce the lateral, bending, modes of the cavity.  It also reduced cavity response to the 10 Hz rigid-body mode of the entire 8-cavity string.</a:t>
            </a:r>
            <a:endParaRPr lang="en-US" sz="18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110821"/>
            <a:ext cx="9098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K. Davis, J.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Matalevich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T. Powers, M. Wiseman, </a:t>
            </a:r>
            <a:r>
              <a:rPr lang="en-US" sz="14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Virbation</a:t>
            </a:r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Response Testing of the 12GeV Upgrade Cryomodule,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LINAC 2012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02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C100 </a:t>
            </a:r>
            <a:r>
              <a:rPr lang="en-US" dirty="0" err="1" smtClean="0"/>
              <a:t>Microphonics</a:t>
            </a:r>
            <a:endParaRPr lang="en-US" dirty="0"/>
          </a:p>
        </p:txBody>
      </p:sp>
      <p:pic>
        <p:nvPicPr>
          <p:cNvPr id="3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1628814"/>
            <a:ext cx="4203769" cy="16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192" y="3276600"/>
            <a:ext cx="420376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52800"/>
            <a:ext cx="447426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92182" y="4981614"/>
            <a:ext cx="3124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Original Tuner (Top) and Stiffened Tuner (Bottom)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47029" y="4981614"/>
            <a:ext cx="3124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Original Tuner (Top) and Stiffened Tuner (Bottom)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007194"/>
            <a:ext cx="8665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Comparison of C100-1 (Original Tuner) and C100-5 (Stiffened Tuner)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110821"/>
            <a:ext cx="9098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K. Davis, J.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Matalevich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T. Powers, M. Wiseman, </a:t>
            </a:r>
            <a:r>
              <a:rPr lang="en-US" sz="14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Virbation</a:t>
            </a:r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Response Testing of the 12GeV Upgrade Cryomodule,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LINAC 2012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710372"/>
            <a:ext cx="4474260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08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C100 </a:t>
            </a:r>
            <a:r>
              <a:rPr lang="en-US" dirty="0" err="1" smtClean="0"/>
              <a:t>Microphonics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789505"/>
              </p:ext>
            </p:extLst>
          </p:nvPr>
        </p:nvGraphicFramePr>
        <p:xfrm>
          <a:off x="3669028" y="1058985"/>
          <a:ext cx="5410200" cy="42635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6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5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49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b="1" kern="8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Cryomodule</a:t>
                      </a:r>
                      <a:endParaRPr lang="en-US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b="1" kern="8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C100-1 (baseline)</a:t>
                      </a:r>
                      <a:endParaRPr lang="en-US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b="1" kern="8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C100-5 (modified)</a:t>
                      </a:r>
                      <a:endParaRPr lang="en-US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b="1" kern="80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% </a:t>
                      </a:r>
                      <a:r>
                        <a:rPr lang="en-GB" sz="1800" b="1" kern="8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Improved</a:t>
                      </a:r>
                      <a:endParaRPr lang="en-US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1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Cavity 1</a:t>
                      </a:r>
                      <a:endParaRPr lang="en-US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11.8 </a:t>
                      </a:r>
                      <a:r>
                        <a:rPr lang="en-GB" sz="1800" kern="8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Hz</a:t>
                      </a:r>
                      <a:endParaRPr lang="en-US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5.1 </a:t>
                      </a:r>
                      <a:r>
                        <a:rPr lang="en-GB" sz="1800" kern="8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Hz</a:t>
                      </a:r>
                      <a:endParaRPr lang="en-US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57%</a:t>
                      </a:r>
                      <a:endParaRPr lang="en-US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1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Cavity 2</a:t>
                      </a:r>
                      <a:endParaRPr lang="en-US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12.8 </a:t>
                      </a:r>
                      <a:r>
                        <a:rPr lang="en-GB" sz="1800" kern="8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Hz</a:t>
                      </a:r>
                      <a:endParaRPr lang="en-US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6.7 </a:t>
                      </a:r>
                      <a:r>
                        <a:rPr lang="en-GB" sz="1800" kern="8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Hz</a:t>
                      </a:r>
                      <a:endParaRPr lang="en-US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48%</a:t>
                      </a:r>
                      <a:endParaRPr lang="en-US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1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Cavity 3</a:t>
                      </a:r>
                      <a:endParaRPr lang="en-US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13.7 </a:t>
                      </a:r>
                      <a:r>
                        <a:rPr lang="en-GB" sz="1800" kern="8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Hz</a:t>
                      </a:r>
                      <a:endParaRPr lang="en-US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5.6 Hz</a:t>
                      </a:r>
                      <a:endParaRPr lang="en-US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59%</a:t>
                      </a:r>
                      <a:endParaRPr lang="en-US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1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Cavity 4</a:t>
                      </a:r>
                      <a:endParaRPr lang="en-US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13.5 </a:t>
                      </a:r>
                      <a:r>
                        <a:rPr lang="en-GB" sz="1800" kern="8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Hz</a:t>
                      </a:r>
                      <a:endParaRPr lang="en-US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7.4 </a:t>
                      </a:r>
                      <a:r>
                        <a:rPr lang="en-GB" sz="1800" kern="8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Hz</a:t>
                      </a:r>
                      <a:endParaRPr lang="en-US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46%</a:t>
                      </a:r>
                      <a:endParaRPr lang="en-US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1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Cavity 5</a:t>
                      </a:r>
                      <a:endParaRPr lang="en-US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18.0 </a:t>
                      </a:r>
                      <a:r>
                        <a:rPr lang="en-GB" sz="1800" kern="8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Hz</a:t>
                      </a:r>
                      <a:endParaRPr lang="en-US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9.6 </a:t>
                      </a:r>
                      <a:r>
                        <a:rPr lang="en-GB" sz="1800" kern="8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Hz</a:t>
                      </a:r>
                      <a:endParaRPr lang="en-US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46%</a:t>
                      </a:r>
                      <a:endParaRPr lang="en-US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1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Cavity 6</a:t>
                      </a:r>
                      <a:endParaRPr lang="en-US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9.1 </a:t>
                      </a:r>
                      <a:r>
                        <a:rPr lang="en-GB" sz="1800" kern="8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Hz</a:t>
                      </a:r>
                      <a:endParaRPr lang="en-US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8.5 </a:t>
                      </a:r>
                      <a:r>
                        <a:rPr lang="en-GB" sz="1800" kern="8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Hz</a:t>
                      </a:r>
                      <a:endParaRPr lang="en-US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8%</a:t>
                      </a:r>
                      <a:endParaRPr lang="en-US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1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Cavity 7</a:t>
                      </a:r>
                      <a:endParaRPr lang="en-US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9.7 </a:t>
                      </a:r>
                      <a:r>
                        <a:rPr lang="en-GB" sz="1800" kern="8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Hz</a:t>
                      </a:r>
                      <a:endParaRPr lang="en-US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5.6 </a:t>
                      </a:r>
                      <a:r>
                        <a:rPr lang="en-GB" sz="1800" kern="8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Hz</a:t>
                      </a:r>
                      <a:endParaRPr lang="en-US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42%</a:t>
                      </a:r>
                      <a:endParaRPr lang="en-US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1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Cavity 8</a:t>
                      </a:r>
                      <a:endParaRPr lang="en-US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8.9 </a:t>
                      </a:r>
                      <a:r>
                        <a:rPr lang="en-GB" sz="1800" kern="8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Hz</a:t>
                      </a:r>
                      <a:endParaRPr lang="en-US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5.8 </a:t>
                      </a:r>
                      <a:r>
                        <a:rPr lang="en-GB" sz="1800" kern="8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Hz</a:t>
                      </a:r>
                      <a:endParaRPr lang="en-US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35%</a:t>
                      </a:r>
                      <a:endParaRPr lang="en-US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" y="926842"/>
            <a:ext cx="3505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88925"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microphonics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are substantially smaller in the cryomodule with stiffened tuners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296863" indent="-296863"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harmonics at 10 Hz and 45 Hz were substantially reduced in the cryomodule with the stiffened tuners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296863" indent="-296863"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25 Hz component in C100-1 was not reduced substantially in C100-5.  However, it was shifted up in frequency slightly as predicted by the modeling and warm tests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296863" indent="-296863"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Operational testing in the CEBAF LINAC show an average of 47% improvement for ambient microphonic detuning for C100-5 (modified tuner) vs C100-1 (baseline tuner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).</a:t>
            </a:r>
          </a:p>
          <a:p>
            <a:pPr marL="296863" indent="-296863"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Studies ongoing to use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piezos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to control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microphonics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0846" y="5447876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Operational </a:t>
            </a:r>
            <a:r>
              <a:rPr lang="en-GB" sz="1800" b="1" dirty="0" err="1">
                <a:latin typeface="Calibri" pitchFamily="34" charset="0"/>
                <a:ea typeface="Times New Roman" pitchFamily="18" charset="0"/>
                <a:cs typeface="Calibri" pitchFamily="34" charset="0"/>
              </a:rPr>
              <a:t>Microphonics</a:t>
            </a:r>
            <a:r>
              <a:rPr lang="en-GB" sz="1800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in the CEBAF Tunnel, Baseline vs Modified Design (Peak Detuning)</a:t>
            </a:r>
            <a:endParaRPr lang="en-US" sz="1800" b="1" dirty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169223"/>
            <a:ext cx="9098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K. Davis, J.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Matalevich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T. Powers, M. Wiseman, </a:t>
            </a:r>
            <a:r>
              <a:rPr lang="en-US" sz="14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Virbation</a:t>
            </a:r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Response Testing of the 12GeV Upgrade Cryomodule,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LINAC 2012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36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066800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Unique tuners are in operation on several cryomodule/cavity types in the CEBAF tunnel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C20/C50 tuners and C100 tuners are in current operation, and the Renascence-style tuner was also tested in the tunnel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Lessons from testing and operations lead to improvements in design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69346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 bwMode="auto">
          <a:xfrm flipH="1">
            <a:off x="3200400" y="1066800"/>
            <a:ext cx="3505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CEBAF Cryomodules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3" t="12705" r="7539" b="26943"/>
          <a:stretch/>
        </p:blipFill>
        <p:spPr>
          <a:xfrm>
            <a:off x="0" y="829783"/>
            <a:ext cx="4236048" cy="19630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51121" y="1144491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C20/C50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Original CEBAF cryomodules (C20)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Reworked to create C50 cryomodules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3266" y="2976281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Renascence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CEBAF Upgrade prototype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36048" y="5683269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C100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Upgrade CEBAF cryomodules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2535728" y="2968466"/>
            <a:ext cx="2438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3" t="18666" r="15833" b="14961"/>
          <a:stretch/>
        </p:blipFill>
        <p:spPr>
          <a:xfrm>
            <a:off x="4638066" y="2027755"/>
            <a:ext cx="4505934" cy="3408859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 bwMode="auto">
          <a:xfrm flipH="1">
            <a:off x="3440434" y="5703395"/>
            <a:ext cx="2438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2" y="3622612"/>
            <a:ext cx="4150134" cy="277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graphicFrame>
        <p:nvGraphicFramePr>
          <p:cNvPr id="4" name="Group 2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796082"/>
              </p:ext>
            </p:extLst>
          </p:nvPr>
        </p:nvGraphicFramePr>
        <p:xfrm>
          <a:off x="152400" y="860973"/>
          <a:ext cx="8763000" cy="5264674"/>
        </p:xfrm>
        <a:graphic>
          <a:graphicData uri="http://schemas.openxmlformats.org/drawingml/2006/table">
            <a:tbl>
              <a:tblPr/>
              <a:tblGrid>
                <a:gridCol w="2642808">
                  <a:extLst>
                    <a:ext uri="{9D8B030D-6E8A-4147-A177-3AD203B41FA5}">
                      <a16:colId xmlns:a16="http://schemas.microsoft.com/office/drawing/2014/main" val="2163249759"/>
                    </a:ext>
                  </a:extLst>
                </a:gridCol>
                <a:gridCol w="2040064">
                  <a:extLst>
                    <a:ext uri="{9D8B030D-6E8A-4147-A177-3AD203B41FA5}">
                      <a16:colId xmlns:a16="http://schemas.microsoft.com/office/drawing/2014/main" val="2057051069"/>
                    </a:ext>
                  </a:extLst>
                </a:gridCol>
                <a:gridCol w="2040064">
                  <a:extLst>
                    <a:ext uri="{9D8B030D-6E8A-4147-A177-3AD203B41FA5}">
                      <a16:colId xmlns:a16="http://schemas.microsoft.com/office/drawing/2014/main" val="4194688756"/>
                    </a:ext>
                  </a:extLst>
                </a:gridCol>
                <a:gridCol w="2040064">
                  <a:extLst>
                    <a:ext uri="{9D8B030D-6E8A-4147-A177-3AD203B41FA5}">
                      <a16:colId xmlns:a16="http://schemas.microsoft.com/office/drawing/2014/main" val="1791429288"/>
                    </a:ext>
                  </a:extLst>
                </a:gridCol>
              </a:tblGrid>
              <a:tr h="6357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</a:rPr>
                        <a:t>CEBAF (C20/C50)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</a:rPr>
                        <a:t>CEBAF Upgrade (Renascence)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</a:rPr>
                        <a:t>CEBAF Upgrade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</a:rPr>
                        <a:t>(C100)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8446493"/>
                  </a:ext>
                </a:extLst>
              </a:tr>
              <a:tr h="4868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Cavity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5-Cell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7-Cell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7-Cell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0687786"/>
                  </a:ext>
                </a:extLst>
              </a:tr>
              <a:tr h="4868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Frequency (MHz)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011751"/>
                  </a:ext>
                </a:extLst>
              </a:tr>
              <a:tr h="6227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Gradient per Cavity (MV/m)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629820"/>
                  </a:ext>
                </a:extLst>
              </a:tr>
              <a:tr h="4868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Operating Mode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6770290"/>
                  </a:ext>
                </a:extLst>
              </a:tr>
              <a:tr h="6761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Bandwidth (Hz)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</a:t>
                      </a:r>
                      <a:r>
                        <a:rPr kumimoji="0" lang="en-US" alt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external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6.6 x 10</a:t>
                      </a:r>
                      <a:r>
                        <a:rPr kumimoji="0" lang="en-US" alt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2.0 x 10</a:t>
                      </a:r>
                      <a:r>
                        <a:rPr kumimoji="0" lang="en-US" alt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2.0 x 10</a:t>
                      </a:r>
                      <a:r>
                        <a:rPr kumimoji="0" lang="en-US" alt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5138043"/>
                  </a:ext>
                </a:extLst>
              </a:tr>
              <a:tr h="489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Lorentz Detuning (Hz)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3746907"/>
                  </a:ext>
                </a:extLst>
              </a:tr>
              <a:tr h="4868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Microphonics (Hz, 6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)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±10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±10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0500961"/>
                  </a:ext>
                </a:extLst>
              </a:tr>
              <a:tr h="3698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Stiffness (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lb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/in)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20,000-40,000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5118890"/>
                  </a:ext>
                </a:extLst>
              </a:tr>
              <a:tr h="4868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Sensitivity (Hz/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373 (</a:t>
                      </a: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calc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~300 (</a:t>
                      </a: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calc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267 (</a:t>
                      </a: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calc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736346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6125647"/>
            <a:ext cx="853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J.Delayen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Tuning Systems,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USPAS 2008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63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C20/C50 Tuner specs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351444"/>
              </p:ext>
            </p:extLst>
          </p:nvPr>
        </p:nvGraphicFramePr>
        <p:xfrm>
          <a:off x="381000" y="910492"/>
          <a:ext cx="4267200" cy="36576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510117">
                  <a:extLst>
                    <a:ext uri="{9D8B030D-6E8A-4147-A177-3AD203B41FA5}">
                      <a16:colId xmlns:a16="http://schemas.microsoft.com/office/drawing/2014/main" val="2915875052"/>
                    </a:ext>
                  </a:extLst>
                </a:gridCol>
                <a:gridCol w="1757083">
                  <a:extLst>
                    <a:ext uri="{9D8B030D-6E8A-4147-A177-3AD203B41FA5}">
                      <a16:colId xmlns:a16="http://schemas.microsoft.com/office/drawing/2014/main" val="20659151"/>
                    </a:ext>
                  </a:extLst>
                </a:gridCol>
              </a:tblGrid>
              <a:tr h="307699">
                <a:tc>
                  <a:txBody>
                    <a:bodyPr/>
                    <a:lstStyle/>
                    <a:p>
                      <a:pPr algn="just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C20/C50 Tuner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2810280"/>
                  </a:ext>
                </a:extLst>
              </a:tr>
              <a:tr h="335309">
                <a:tc>
                  <a:txBody>
                    <a:bodyPr/>
                    <a:lstStyle/>
                    <a:p>
                      <a:pPr algn="just"/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Coarse Range</a:t>
                      </a:r>
                      <a:r>
                        <a:rPr lang="en-US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(kHz)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+/- 200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955736"/>
                  </a:ext>
                </a:extLst>
              </a:tr>
              <a:tr h="307699">
                <a:tc>
                  <a:txBody>
                    <a:bodyPr/>
                    <a:lstStyle/>
                    <a:p>
                      <a:pPr algn="just"/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Coarse Resolution</a:t>
                      </a:r>
                      <a:r>
                        <a:rPr lang="en-US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(Hz)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910533"/>
                  </a:ext>
                </a:extLst>
              </a:tr>
              <a:tr h="307699">
                <a:tc>
                  <a:txBody>
                    <a:bodyPr/>
                    <a:lstStyle/>
                    <a:p>
                      <a:pPr algn="just"/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Backlash (Hz)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 100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851948"/>
                  </a:ext>
                </a:extLst>
              </a:tr>
              <a:tr h="307699">
                <a:tc>
                  <a:txBody>
                    <a:bodyPr/>
                    <a:lstStyle/>
                    <a:p>
                      <a:pPr algn="just"/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Fine Range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0747725"/>
                  </a:ext>
                </a:extLst>
              </a:tr>
              <a:tr h="307699">
                <a:tc>
                  <a:txBody>
                    <a:bodyPr/>
                    <a:lstStyle/>
                    <a:p>
                      <a:pPr algn="just"/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Fine Resolution</a:t>
                      </a:r>
                      <a:r>
                        <a:rPr lang="en-US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(Hz)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169817"/>
                  </a:ext>
                </a:extLst>
              </a:tr>
              <a:tr h="307699">
                <a:tc>
                  <a:txBody>
                    <a:bodyPr/>
                    <a:lstStyle/>
                    <a:p>
                      <a:pPr algn="just"/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Tuning Method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Tension/Comp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3821"/>
                  </a:ext>
                </a:extLst>
              </a:tr>
              <a:tr h="307699">
                <a:tc>
                  <a:txBody>
                    <a:bodyPr/>
                    <a:lstStyle/>
                    <a:p>
                      <a:pPr algn="just"/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Tuner Environment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Immersed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(He)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323342"/>
                  </a:ext>
                </a:extLst>
              </a:tr>
              <a:tr h="307699">
                <a:tc>
                  <a:txBody>
                    <a:bodyPr/>
                    <a:lstStyle/>
                    <a:p>
                      <a:pPr algn="just"/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Drive Environment 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Vacuum/Warm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4236012"/>
                  </a:ext>
                </a:extLst>
              </a:tr>
              <a:tr h="307699">
                <a:tc>
                  <a:txBody>
                    <a:bodyPr/>
                    <a:lstStyle/>
                    <a:p>
                      <a:pPr algn="just"/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Motor Stoke</a:t>
                      </a:r>
                      <a:r>
                        <a:rPr lang="en-US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(in)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0.25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2187839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947057"/>
            <a:ext cx="3901928" cy="51196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4200" y="5478584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P.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Kneisel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J.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Mamosser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Mechanical Tuner for 5-Cell Cavity,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JLab Tech Note TN91-043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7" t="22018" r="18109" b="11929"/>
          <a:stretch/>
        </p:blipFill>
        <p:spPr>
          <a:xfrm>
            <a:off x="261071" y="4600330"/>
            <a:ext cx="2843870" cy="175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0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C20/C50 Tuner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7144" r="16666" b="5557"/>
          <a:stretch/>
        </p:blipFill>
        <p:spPr>
          <a:xfrm>
            <a:off x="1219200" y="1066800"/>
            <a:ext cx="7086600" cy="51284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1331" y="778915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Worm/Wheel Gear Assembly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83146" y="106135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Drive Shaft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9000" y="1897438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Swivel Cell Holder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090016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Fixed Cell Holder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76500" y="569018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Titanium Rod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2667000" y="1166215"/>
            <a:ext cx="514350" cy="32500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stCxn id="6" idx="2"/>
          </p:cNvCxnSpPr>
          <p:nvPr/>
        </p:nvCxnSpPr>
        <p:spPr bwMode="auto">
          <a:xfrm flipH="1">
            <a:off x="5407374" y="1430689"/>
            <a:ext cx="261572" cy="78991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6354746" y="2362200"/>
            <a:ext cx="1137347" cy="990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>
            <a:stCxn id="10" idx="0"/>
          </p:cNvCxnSpPr>
          <p:nvPr/>
        </p:nvCxnSpPr>
        <p:spPr bwMode="auto">
          <a:xfrm flipV="1">
            <a:off x="3200400" y="5181600"/>
            <a:ext cx="228600" cy="50858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914400" y="4114800"/>
            <a:ext cx="1752600" cy="97521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4134060" y="2335432"/>
            <a:ext cx="1961940" cy="48283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arrow" w="lg" len="lg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4362381" y="2786001"/>
            <a:ext cx="1904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Axial Movement</a:t>
            </a:r>
            <a:endParaRPr lang="en-US" sz="16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57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C20/C50 Tuner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990600"/>
            <a:ext cx="4724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tuner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is attached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 the first cell with a fixed cell holder, and to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fifth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with a swivel cell holder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4 cells are tuned, with the 5</a:t>
            </a:r>
            <a:r>
              <a:rPr lang="en-US" sz="20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being fixed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rigid titanium rod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connects the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two holders at one end and a drive shaft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assembly connects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two at the other end. 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Tuning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is accomplished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by translating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rotational motion of the worm/wheel gear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assembly into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axial movement of the swivel cell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holder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838200"/>
            <a:ext cx="3935046" cy="27844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7" t="22018" r="18109" b="11929"/>
          <a:stretch/>
        </p:blipFill>
        <p:spPr>
          <a:xfrm>
            <a:off x="4876800" y="3622605"/>
            <a:ext cx="4052544" cy="25030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6125647"/>
            <a:ext cx="853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J. Marshall, J. Preble, W. Schneider, </a:t>
            </a:r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Superconducting Cavity Tuner Performance at CEBAF,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PAC 1993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32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C20/C50 Tuner Performance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25121" y="1209430"/>
            <a:ext cx="43600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Feedback control system measures the phase difference between the forward and transmitted power, calculates the tuning angle, and drives the tuner stepper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motor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20 degrees of phase shift corresponds to 41 Hz of frequency shift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Changes in angle results from fluctuations in helium bath pressure, where +/- 1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torr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results in shift of 100 Hz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At the design gradient of 5 MV/m, the frequency shifts ~75 Hz due to radiation pressure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932" y="914400"/>
            <a:ext cx="3385703" cy="22664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2320" r="16667" b="17287"/>
          <a:stretch/>
        </p:blipFill>
        <p:spPr>
          <a:xfrm>
            <a:off x="4334978" y="3770207"/>
            <a:ext cx="4809022" cy="2355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6125647"/>
            <a:ext cx="853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J. Marshall, J. Preble, W. Schneider, </a:t>
            </a:r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Superconducting Cavity Tuner Performance at CEBAF,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PAC 1993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6879" y="3179201"/>
            <a:ext cx="4388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Tuner on original 5-Cell cavity (top) and an improved low loss 5-Cell cavity (bottom) for new C75 cryomodules 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96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C20/C50 Tuner Issues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501036"/>
            <a:ext cx="5943600" cy="2713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912703"/>
            <a:ext cx="8915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Early production tuners had several functional issues (see below):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Backlash caused by motor-to-tuner gear slop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Cell/cell holder thermal mismatch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Deadband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due to lack of cavity/tuner pre-stress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Hysteresis at resonance was +/- 10 kHz, mostly due to cell/holder gap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Excessive motor operation could lead to repairs every 7 years against expected maintenance every 10 years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6125647"/>
            <a:ext cx="853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J. Marshall, J. Preble, W. Schneider, </a:t>
            </a:r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Superconducting Cavity Tuner Performance at CEBAF,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PAC 1993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22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_PowerPoint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JLab_PowerPoint1</Template>
  <TotalTime>6787</TotalTime>
  <Words>1998</Words>
  <Application>Microsoft Office PowerPoint</Application>
  <PresentationFormat>On-screen Show (4:3)</PresentationFormat>
  <Paragraphs>325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Courier New</vt:lpstr>
      <vt:lpstr>Helvetica</vt:lpstr>
      <vt:lpstr>Symbol</vt:lpstr>
      <vt:lpstr>Times</vt:lpstr>
      <vt:lpstr>Times New Roman</vt:lpstr>
      <vt:lpstr>Wingdings</vt:lpstr>
      <vt:lpstr>JLab_PowerPoint1</vt:lpstr>
      <vt:lpstr>CEBAF Tuners: 1980 - 2018</vt:lpstr>
      <vt:lpstr>Introduction</vt:lpstr>
      <vt:lpstr>CEBAF Cryomodules</vt:lpstr>
      <vt:lpstr>Overview</vt:lpstr>
      <vt:lpstr>C20/C50 Tuner specs</vt:lpstr>
      <vt:lpstr>C20/C50 Tuner</vt:lpstr>
      <vt:lpstr> C20/C50 Tuner</vt:lpstr>
      <vt:lpstr>C20/C50 Tuner Performance</vt:lpstr>
      <vt:lpstr>C20/C50 Tuner Issues</vt:lpstr>
      <vt:lpstr>C20/C50 Tuner Remedies</vt:lpstr>
      <vt:lpstr>Renascence Tuner Specs</vt:lpstr>
      <vt:lpstr>Renascence Tuner</vt:lpstr>
      <vt:lpstr>Renascence Tuner Features</vt:lpstr>
      <vt:lpstr>Renascence Tuner Operation</vt:lpstr>
      <vt:lpstr>Renascence Tuner Performance</vt:lpstr>
      <vt:lpstr>C100 Tuner Specs</vt:lpstr>
      <vt:lpstr>C100 Tuner</vt:lpstr>
      <vt:lpstr>C100 Tuner</vt:lpstr>
      <vt:lpstr>C100 Tuner Features</vt:lpstr>
      <vt:lpstr>C100 Tuner Operation</vt:lpstr>
      <vt:lpstr>C100 Tuner Performance  </vt:lpstr>
      <vt:lpstr>C100 Microphonics</vt:lpstr>
      <vt:lpstr>C100 Microphonics</vt:lpstr>
      <vt:lpstr>C100 Microphonics</vt:lpstr>
      <vt:lpstr>C100 Microphonics</vt:lpstr>
      <vt:lpstr>Summary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Naeem Huque</dc:creator>
  <cp:lastModifiedBy>Naeem Huque</cp:lastModifiedBy>
  <cp:revision>134</cp:revision>
  <dcterms:created xsi:type="dcterms:W3CDTF">2014-08-29T14:25:47Z</dcterms:created>
  <dcterms:modified xsi:type="dcterms:W3CDTF">2018-10-26T14:25:02Z</dcterms:modified>
</cp:coreProperties>
</file>