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1"/>
  </p:notesMasterIdLst>
  <p:handoutMasterIdLst>
    <p:handoutMasterId r:id="rId22"/>
  </p:handoutMasterIdLst>
  <p:sldIdLst>
    <p:sldId id="270" r:id="rId5"/>
    <p:sldId id="497" r:id="rId6"/>
    <p:sldId id="512" r:id="rId7"/>
    <p:sldId id="494" r:id="rId8"/>
    <p:sldId id="495" r:id="rId9"/>
    <p:sldId id="498" r:id="rId10"/>
    <p:sldId id="504" r:id="rId11"/>
    <p:sldId id="510" r:id="rId12"/>
    <p:sldId id="501" r:id="rId13"/>
    <p:sldId id="502" r:id="rId14"/>
    <p:sldId id="509" r:id="rId15"/>
    <p:sldId id="499" r:id="rId16"/>
    <p:sldId id="503" r:id="rId17"/>
    <p:sldId id="506" r:id="rId18"/>
    <p:sldId id="513" r:id="rId19"/>
    <p:sldId id="507" r:id="rId20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0021"/>
    <a:srgbClr val="797672"/>
    <a:srgbClr val="064308"/>
    <a:srgbClr val="0F0C8F"/>
    <a:srgbClr val="CC0000"/>
    <a:srgbClr val="FFA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Objects="1">
      <p:cViewPr varScale="1">
        <p:scale>
          <a:sx n="84" d="100"/>
          <a:sy n="84" d="100"/>
        </p:scale>
        <p:origin x="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975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4439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Harsh Maniar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RF Controls Engineer II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3147282"/>
            <a:ext cx="9001124" cy="47861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Pneumatic Tuner Digital Control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6096000" cy="5027414"/>
          </a:xfrm>
        </p:spPr>
        <p:txBody>
          <a:bodyPr/>
          <a:lstStyle/>
          <a:p>
            <a:r>
              <a:rPr lang="en-US" dirty="0" smtClean="0"/>
              <a:t>User screens have been developed to let user</a:t>
            </a:r>
          </a:p>
          <a:p>
            <a:pPr lvl="1"/>
            <a:r>
              <a:rPr lang="en-US" dirty="0" smtClean="0"/>
              <a:t>Calibrate valves (in Volts)</a:t>
            </a:r>
          </a:p>
          <a:p>
            <a:pPr lvl="1"/>
            <a:r>
              <a:rPr lang="en-US" dirty="0" smtClean="0"/>
              <a:t>Enable / disable valves</a:t>
            </a:r>
          </a:p>
          <a:p>
            <a:pPr lvl="1"/>
            <a:r>
              <a:rPr lang="en-US" dirty="0" smtClean="0"/>
              <a:t>Change gain</a:t>
            </a:r>
          </a:p>
          <a:p>
            <a:pPr lvl="1"/>
            <a:r>
              <a:rPr lang="en-US" dirty="0" smtClean="0"/>
              <a:t>Set absolute pressure limits (in psi)</a:t>
            </a:r>
          </a:p>
          <a:p>
            <a:r>
              <a:rPr lang="en-US" dirty="0" smtClean="0"/>
              <a:t>Firmware development</a:t>
            </a:r>
          </a:p>
          <a:p>
            <a:pPr lvl="1"/>
            <a:r>
              <a:rPr lang="en-US" dirty="0" smtClean="0"/>
              <a:t>Four </a:t>
            </a:r>
            <a:r>
              <a:rPr lang="en-US" dirty="0"/>
              <a:t>different signals to control opening and closing of supply and return </a:t>
            </a:r>
            <a:r>
              <a:rPr lang="en-US" dirty="0" smtClean="0"/>
              <a:t>valves</a:t>
            </a:r>
          </a:p>
          <a:p>
            <a:pPr lvl="2"/>
            <a:r>
              <a:rPr lang="en-US" dirty="0" smtClean="0"/>
              <a:t>Range : 0-5V</a:t>
            </a:r>
          </a:p>
          <a:p>
            <a:pPr lvl="2"/>
            <a:r>
              <a:rPr lang="en-US" dirty="0" smtClean="0"/>
              <a:t>Pressure Close : PC, Vacuum Close : VC</a:t>
            </a:r>
          </a:p>
          <a:p>
            <a:pPr lvl="2"/>
            <a:r>
              <a:rPr lang="en-US" dirty="0" smtClean="0"/>
              <a:t>Pressure Open : PO, Vacuum Open : VO</a:t>
            </a:r>
            <a:endParaRPr lang="en-US" dirty="0"/>
          </a:p>
          <a:p>
            <a:pPr lvl="1"/>
            <a:r>
              <a:rPr lang="en-US" dirty="0" smtClean="0"/>
              <a:t>Safety features : Closes supply valve if pressure reaches high limit</a:t>
            </a:r>
          </a:p>
          <a:p>
            <a:r>
              <a:rPr lang="en-US" dirty="0"/>
              <a:t>Formula used for conversion from voltage to psi</a:t>
            </a:r>
          </a:p>
          <a:p>
            <a:pPr lvl="1"/>
            <a:r>
              <a:rPr lang="en-US" dirty="0"/>
              <a:t>Full scale pressure / Sensor sensitivity * Excitation voltage * Differential amplifier gain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89" y="2688433"/>
            <a:ext cx="3516249" cy="1731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30" y="1447800"/>
            <a:ext cx="3566770" cy="11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Calibration (1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39" y="1006863"/>
            <a:ext cx="4625341" cy="260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1" y="3697653"/>
            <a:ext cx="3429000" cy="2436562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2490809" y="3249938"/>
            <a:ext cx="304800" cy="8954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4252984"/>
            <a:ext cx="2695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Adjust spring screw and valve control voltages to keep control signal at zero offset point</a:t>
            </a:r>
            <a:endParaRPr lang="en-US" sz="1400" dirty="0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-2141" r="6667" b="-650"/>
          <a:stretch>
            <a:fillRect/>
          </a:stretch>
        </p:blipFill>
        <p:spPr bwMode="auto">
          <a:xfrm>
            <a:off x="5151119" y="1066799"/>
            <a:ext cx="3511867" cy="2445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2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6477000" cy="5027414"/>
          </a:xfrm>
        </p:spPr>
        <p:txBody>
          <a:bodyPr/>
          <a:lstStyle/>
          <a:p>
            <a:r>
              <a:rPr lang="en-US" dirty="0" smtClean="0"/>
              <a:t>Set manifold pressure needed for 322 MHz</a:t>
            </a:r>
          </a:p>
          <a:p>
            <a:pPr lvl="1"/>
            <a:r>
              <a:rPr lang="en-US" dirty="0" smtClean="0"/>
              <a:t>Verify pressure with zero cavity detuning</a:t>
            </a:r>
          </a:p>
          <a:p>
            <a:pPr lvl="2"/>
            <a:r>
              <a:rPr lang="en-US" dirty="0" smtClean="0"/>
              <a:t>In Self-Excited Loop (SEL) mode</a:t>
            </a:r>
          </a:p>
          <a:p>
            <a:pPr lvl="2"/>
            <a:r>
              <a:rPr lang="en-US" dirty="0" smtClean="0"/>
              <a:t>Or in open loop mode and tuner ON</a:t>
            </a:r>
          </a:p>
          <a:p>
            <a:r>
              <a:rPr lang="en-US" dirty="0" smtClean="0"/>
              <a:t>Set open and close values for pneumatic valves</a:t>
            </a:r>
          </a:p>
          <a:p>
            <a:r>
              <a:rPr lang="en-US" dirty="0" smtClean="0"/>
              <a:t>Calibrate return valve</a:t>
            </a:r>
          </a:p>
          <a:p>
            <a:pPr lvl="1"/>
            <a:r>
              <a:rPr lang="en-US" dirty="0" smtClean="0"/>
              <a:t>Close supply manual valve and open return manual valve</a:t>
            </a:r>
          </a:p>
          <a:p>
            <a:pPr lvl="1"/>
            <a:r>
              <a:rPr lang="en-US" dirty="0" smtClean="0"/>
              <a:t>Set value of VC so manifold pressure starts ramping down at 0.001-0.002 psi/sec rate</a:t>
            </a:r>
          </a:p>
          <a:p>
            <a:pPr lvl="1"/>
            <a:r>
              <a:rPr lang="en-US" dirty="0" smtClean="0"/>
              <a:t>Typically value of VC should be in range of 2-3V to avoid hysteresis on valves</a:t>
            </a:r>
          </a:p>
          <a:p>
            <a:pPr lvl="2"/>
            <a:r>
              <a:rPr lang="en-US" dirty="0" smtClean="0"/>
              <a:t>If not, adjust spring screw on manual return valve </a:t>
            </a:r>
          </a:p>
          <a:p>
            <a:pPr lvl="1"/>
            <a:r>
              <a:rPr lang="en-US" dirty="0" smtClean="0"/>
              <a:t> Change VC so pressure gets stable and note that value, set VC to 0 volts after that to calibrate supply valve</a:t>
            </a:r>
          </a:p>
          <a:p>
            <a:pPr marL="211709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211709" lvl="1" indent="0">
              <a:buNone/>
            </a:pPr>
            <a:endParaRPr lang="en-US" sz="2200" dirty="0">
              <a:solidFill>
                <a:srgbClr val="064308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calibration (2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143000"/>
            <a:ext cx="2590799" cy="49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6400800" cy="5027414"/>
          </a:xfrm>
        </p:spPr>
        <p:txBody>
          <a:bodyPr/>
          <a:lstStyle/>
          <a:p>
            <a:r>
              <a:rPr lang="en-US" dirty="0"/>
              <a:t> Calibrate supply valve</a:t>
            </a:r>
          </a:p>
          <a:p>
            <a:pPr lvl="1"/>
            <a:r>
              <a:rPr lang="en-US" dirty="0"/>
              <a:t>Close </a:t>
            </a:r>
            <a:r>
              <a:rPr lang="en-US" dirty="0" smtClean="0"/>
              <a:t>return </a:t>
            </a:r>
            <a:r>
              <a:rPr lang="en-US" dirty="0"/>
              <a:t>manual valve and open </a:t>
            </a:r>
            <a:r>
              <a:rPr lang="en-US" dirty="0" smtClean="0"/>
              <a:t>supply </a:t>
            </a:r>
            <a:r>
              <a:rPr lang="en-US" dirty="0"/>
              <a:t>manual valve</a:t>
            </a:r>
          </a:p>
          <a:p>
            <a:pPr lvl="1"/>
            <a:r>
              <a:rPr lang="en-US" dirty="0"/>
              <a:t>Set value of </a:t>
            </a:r>
            <a:r>
              <a:rPr lang="en-US" dirty="0" smtClean="0"/>
              <a:t>PC </a:t>
            </a:r>
            <a:r>
              <a:rPr lang="en-US" dirty="0"/>
              <a:t>so manifold pressure starts ramping </a:t>
            </a:r>
            <a:r>
              <a:rPr lang="en-US" dirty="0" smtClean="0"/>
              <a:t>up</a:t>
            </a:r>
            <a:endParaRPr lang="en-US" dirty="0"/>
          </a:p>
          <a:p>
            <a:pPr lvl="1"/>
            <a:r>
              <a:rPr lang="en-US" dirty="0"/>
              <a:t>Typically value of </a:t>
            </a:r>
            <a:r>
              <a:rPr lang="en-US" dirty="0" smtClean="0"/>
              <a:t>PC </a:t>
            </a:r>
            <a:r>
              <a:rPr lang="en-US" dirty="0"/>
              <a:t>should be in range of 2-3V to avoid hysteresis on valves</a:t>
            </a:r>
          </a:p>
          <a:p>
            <a:pPr lvl="2"/>
            <a:r>
              <a:rPr lang="en-US" dirty="0"/>
              <a:t>If not, adjust spring screw on manual </a:t>
            </a:r>
            <a:r>
              <a:rPr lang="en-US" dirty="0" smtClean="0"/>
              <a:t>supply </a:t>
            </a:r>
            <a:r>
              <a:rPr lang="en-US" dirty="0"/>
              <a:t>valve </a:t>
            </a:r>
          </a:p>
          <a:p>
            <a:pPr lvl="1"/>
            <a:r>
              <a:rPr lang="en-US" dirty="0"/>
              <a:t> Change </a:t>
            </a:r>
            <a:r>
              <a:rPr lang="en-US" dirty="0" smtClean="0"/>
              <a:t>PC </a:t>
            </a:r>
            <a:r>
              <a:rPr lang="en-US" dirty="0"/>
              <a:t>so pressure gets stable and note that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Set VC and PC values from noted calibration values, open both manual valves</a:t>
            </a:r>
          </a:p>
          <a:p>
            <a:r>
              <a:rPr lang="en-US" dirty="0" smtClean="0"/>
              <a:t>Set PO and VO values so pressure increase/ decrease at rate of 0.15-0.3 psi/ sec</a:t>
            </a:r>
          </a:p>
          <a:p>
            <a:pPr lvl="1"/>
            <a:r>
              <a:rPr lang="en-US" dirty="0" smtClean="0"/>
              <a:t>Typical open voltage values 3-3.5 volts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 calibration (</a:t>
            </a:r>
            <a:r>
              <a:rPr lang="en-US" dirty="0" smtClean="0"/>
              <a:t>3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837" y="1227964"/>
            <a:ext cx="2725142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Resonance control with the developed digital pneumatic tuner has been verified multiple times during </a:t>
            </a:r>
            <a:r>
              <a:rPr lang="en-US" dirty="0" err="1" smtClean="0"/>
              <a:t>cryo</a:t>
            </a:r>
            <a:r>
              <a:rPr lang="en-US" dirty="0" smtClean="0"/>
              <a:t>-module tests at FRIB</a:t>
            </a:r>
          </a:p>
          <a:p>
            <a:pPr lvl="1"/>
            <a:r>
              <a:rPr lang="en-US" dirty="0" smtClean="0"/>
              <a:t>Cavities can be stably locked at designed field</a:t>
            </a:r>
          </a:p>
          <a:p>
            <a:r>
              <a:rPr lang="en-US" dirty="0" smtClean="0"/>
              <a:t>Valve calibration technique has been proved efficient to achieve stable pressure level for smooth operation</a:t>
            </a:r>
          </a:p>
          <a:p>
            <a:r>
              <a:rPr lang="en-US" dirty="0" smtClean="0"/>
              <a:t>Tuner tracks changes in bath pressure and compensates for Lorentz </a:t>
            </a:r>
            <a:r>
              <a:rPr lang="en-US" dirty="0"/>
              <a:t>force detuning</a:t>
            </a:r>
            <a:endParaRPr lang="en-US" dirty="0" smtClean="0"/>
          </a:p>
          <a:p>
            <a:r>
              <a:rPr lang="en-US" dirty="0" smtClean="0"/>
              <a:t>Pressure transducer differential feedback (in mV) and differential amplifier gain provides correct pressure level inside manifold</a:t>
            </a:r>
          </a:p>
          <a:p>
            <a:r>
              <a:rPr lang="en-US" dirty="0" smtClean="0"/>
              <a:t>TTL </a:t>
            </a:r>
            <a:r>
              <a:rPr lang="en-US" smtClean="0"/>
              <a:t>signals </a:t>
            </a:r>
            <a:r>
              <a:rPr lang="en-US" smtClean="0"/>
              <a:t>allow </a:t>
            </a:r>
            <a:r>
              <a:rPr lang="en-US" dirty="0" smtClean="0"/>
              <a:t>users to enable / disable valves </a:t>
            </a:r>
            <a:r>
              <a:rPr lang="en-US" smtClean="0"/>
              <a:t>from </a:t>
            </a:r>
            <a:r>
              <a:rPr lang="en-US" smtClean="0"/>
              <a:t>CS-Studio </a:t>
            </a:r>
            <a:r>
              <a:rPr lang="en-US" dirty="0" smtClean="0"/>
              <a:t>screens</a:t>
            </a:r>
          </a:p>
          <a:p>
            <a:pPr lvl="0"/>
            <a:r>
              <a:rPr lang="en-US" sz="2400" dirty="0"/>
              <a:t>Safety features developed in firmware</a:t>
            </a:r>
          </a:p>
          <a:p>
            <a:pPr lvl="1"/>
            <a:r>
              <a:rPr lang="en-US" dirty="0"/>
              <a:t>Avoid excessive manifold pressure and damage to cavities by disabling supply valve when pressure is too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scripts to run automatic valve calibration for FRIB </a:t>
            </a:r>
            <a:r>
              <a:rPr lang="en-US" dirty="0" err="1" smtClean="0"/>
              <a:t>Linac</a:t>
            </a:r>
            <a:endParaRPr lang="en-US" dirty="0"/>
          </a:p>
          <a:p>
            <a:r>
              <a:rPr lang="en-US" dirty="0" smtClean="0"/>
              <a:t>Manifold pressure keeps changing with change in </a:t>
            </a:r>
            <a:r>
              <a:rPr lang="en-US" dirty="0" err="1" smtClean="0"/>
              <a:t>cryo</a:t>
            </a:r>
            <a:r>
              <a:rPr lang="en-US" dirty="0" smtClean="0"/>
              <a:t> parameters (i.e. bath pressure), which changes operating point</a:t>
            </a:r>
          </a:p>
          <a:p>
            <a:pPr lvl="1"/>
            <a:r>
              <a:rPr lang="en-US" dirty="0" smtClean="0"/>
              <a:t>Might need to re-calibrate all valves when installed in FRIB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0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 Maniar, D. Morris, S. Zhao</a:t>
            </a:r>
          </a:p>
          <a:p>
            <a:pPr lvl="1"/>
            <a:r>
              <a:rPr lang="en-US" dirty="0" smtClean="0"/>
              <a:t>FRIB, Michigan State University, East Lansing, MI 48824, USA</a:t>
            </a:r>
          </a:p>
          <a:p>
            <a:r>
              <a:rPr lang="en-US" dirty="0" smtClean="0"/>
              <a:t>Acknowledgement</a:t>
            </a:r>
          </a:p>
          <a:p>
            <a:pPr lvl="1"/>
            <a:r>
              <a:rPr lang="en-US" dirty="0" smtClean="0"/>
              <a:t>Special </a:t>
            </a:r>
            <a:r>
              <a:rPr lang="en-US" dirty="0"/>
              <a:t>thanks to Gary </a:t>
            </a:r>
            <a:r>
              <a:rPr lang="en-US" dirty="0" err="1"/>
              <a:t>Zinkann</a:t>
            </a:r>
            <a:r>
              <a:rPr lang="en-US" dirty="0"/>
              <a:t> (ANL), Sergey </a:t>
            </a:r>
            <a:r>
              <a:rPr lang="en-US" dirty="0" err="1"/>
              <a:t>Sharamentov</a:t>
            </a:r>
            <a:r>
              <a:rPr lang="en-US" dirty="0"/>
              <a:t> (ANL)</a:t>
            </a:r>
            <a:endParaRPr lang="en-US" dirty="0" smtClean="0"/>
          </a:p>
          <a:p>
            <a:pPr lvl="1"/>
            <a:r>
              <a:rPr lang="en-US" dirty="0" smtClean="0"/>
              <a:t>Argonne National Laboratory, Argonne, IL 60439, USA</a:t>
            </a:r>
          </a:p>
          <a:p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[1</a:t>
            </a:r>
            <a:r>
              <a:rPr lang="en-US" dirty="0"/>
              <a:t>]	G. </a:t>
            </a:r>
            <a:r>
              <a:rPr lang="en-US" dirty="0" err="1"/>
              <a:t>Zinkann</a:t>
            </a:r>
            <a:r>
              <a:rPr lang="en-US" dirty="0"/>
              <a:t>, E. </a:t>
            </a:r>
            <a:r>
              <a:rPr lang="en-US" dirty="0" err="1"/>
              <a:t>Clifft</a:t>
            </a:r>
            <a:r>
              <a:rPr lang="en-US" dirty="0"/>
              <a:t>, S.I. </a:t>
            </a:r>
            <a:r>
              <a:rPr lang="en-US" dirty="0" err="1"/>
              <a:t>Sharamentov</a:t>
            </a:r>
            <a:r>
              <a:rPr lang="en-US" dirty="0"/>
              <a:t>, An Improved Pneumatic Frequency Control for Superconducting Cavities, Proc. of PAC-2005, p.4090.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Overview</a:t>
            </a:r>
          </a:p>
          <a:p>
            <a:r>
              <a:rPr lang="en-US" dirty="0"/>
              <a:t> </a:t>
            </a:r>
            <a:r>
              <a:rPr lang="en-US" dirty="0" smtClean="0"/>
              <a:t>System diagram</a:t>
            </a:r>
          </a:p>
          <a:p>
            <a:r>
              <a:rPr lang="en-US" dirty="0" smtClean="0"/>
              <a:t> Analog circuit</a:t>
            </a:r>
          </a:p>
          <a:p>
            <a:r>
              <a:rPr lang="en-US" dirty="0"/>
              <a:t> </a:t>
            </a:r>
            <a:r>
              <a:rPr lang="en-US" dirty="0" smtClean="0"/>
              <a:t>Digital implementation of pneumatic tuner control</a:t>
            </a:r>
          </a:p>
          <a:p>
            <a:r>
              <a:rPr lang="en-US" dirty="0" smtClean="0"/>
              <a:t> Pressure transducer</a:t>
            </a:r>
          </a:p>
          <a:p>
            <a:r>
              <a:rPr lang="en-US" dirty="0" smtClean="0"/>
              <a:t> User interface</a:t>
            </a:r>
          </a:p>
          <a:p>
            <a:r>
              <a:rPr lang="en-US" dirty="0" smtClean="0"/>
              <a:t> Pneumatic valve calibration</a:t>
            </a:r>
          </a:p>
          <a:p>
            <a:r>
              <a:rPr lang="en-US" dirty="0" smtClean="0"/>
              <a:t> Conclusions &amp; Reference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t="48166" b="1"/>
          <a:stretch/>
        </p:blipFill>
        <p:spPr bwMode="auto">
          <a:xfrm>
            <a:off x="862416" y="1077686"/>
            <a:ext cx="7419167" cy="193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285756"/>
            <a:ext cx="8991600" cy="478624"/>
          </a:xfrm>
        </p:spPr>
        <p:txBody>
          <a:bodyPr/>
          <a:lstStyle/>
          <a:p>
            <a:r>
              <a:rPr lang="en-US" dirty="0" smtClean="0"/>
              <a:t>FRIB </a:t>
            </a:r>
            <a:r>
              <a:rPr lang="en-US" dirty="0" err="1" smtClean="0"/>
              <a:t>Linac</a:t>
            </a:r>
            <a:r>
              <a:rPr lang="en-US" dirty="0" smtClean="0"/>
              <a:t> Overview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71115"/>
              </p:ext>
            </p:extLst>
          </p:nvPr>
        </p:nvGraphicFramePr>
        <p:xfrm>
          <a:off x="914401" y="3148196"/>
          <a:ext cx="7048499" cy="2871604"/>
        </p:xfrm>
        <a:graphic>
          <a:graphicData uri="http://schemas.openxmlformats.org/drawingml/2006/table">
            <a:tbl>
              <a:tblPr/>
              <a:tblGrid>
                <a:gridCol w="2209799"/>
                <a:gridCol w="609600"/>
                <a:gridCol w="838200"/>
                <a:gridCol w="457201"/>
                <a:gridCol w="685800"/>
                <a:gridCol w="762000"/>
                <a:gridCol w="1094641"/>
                <a:gridCol w="391258"/>
              </a:tblGrid>
              <a:tr h="4198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Amplifier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Source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GHz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Klystron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LEBT Multi-Harmonic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40.25 MHz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RFQ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RFQ Final (Tetrode)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 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Tetrode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Servo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(water)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MEBT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2-phase stepper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=0.041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(accelerating)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 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7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2-phase stepper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=0.085 (accelerating and matching)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LS1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FS1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7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2-phase stepper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 Multi-Gap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5-phase stepper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=0.285 (accelerating and matching)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LS2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322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3.0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Pneumatic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=0.530 (accelerating and matching)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LS2- LS3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322 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  <a:endParaRPr lang="en-US" sz="1100" b="0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5.0 kW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7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7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Pneumatic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D. Morris - FRIB RF Systems - IPAC'18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76200" y="1067100"/>
            <a:ext cx="6019800" cy="5027414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Half Wave Resonator(HWR) cavities </a:t>
            </a:r>
            <a:r>
              <a:rPr lang="en-US" dirty="0" smtClean="0"/>
              <a:t>use pneumatic tuner to adjust cavity frequency</a:t>
            </a:r>
          </a:p>
          <a:p>
            <a:pPr lvl="1"/>
            <a:r>
              <a:rPr lang="en-US" dirty="0" smtClean="0"/>
              <a:t>72 of </a:t>
            </a:r>
            <a:r>
              <a:rPr lang="en-US" dirty="0"/>
              <a:t>β = 0.29 </a:t>
            </a:r>
            <a:r>
              <a:rPr lang="en-US" dirty="0" smtClean="0"/>
              <a:t>and 148 of </a:t>
            </a:r>
            <a:r>
              <a:rPr lang="en-US" dirty="0"/>
              <a:t>β = 0.53 </a:t>
            </a:r>
            <a:r>
              <a:rPr lang="en-US" dirty="0" smtClean="0"/>
              <a:t>cavities in FRIB</a:t>
            </a:r>
          </a:p>
          <a:p>
            <a:r>
              <a:rPr lang="en-US" dirty="0"/>
              <a:t>Digital implementation of pneumatic tuner control has been developed based on analog pneumatic tuner control used at </a:t>
            </a:r>
            <a:r>
              <a:rPr lang="en-US" dirty="0" smtClean="0"/>
              <a:t>ANL [1]</a:t>
            </a:r>
          </a:p>
          <a:p>
            <a:r>
              <a:rPr lang="en-US" dirty="0" smtClean="0"/>
              <a:t>Helium gas manifold pressure is controlled by opening and closing of pneumatic control valves (supply and return)</a:t>
            </a:r>
          </a:p>
          <a:p>
            <a:r>
              <a:rPr lang="en-US" dirty="0" smtClean="0"/>
              <a:t>Pneumatic valve calibration technique has been developed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Improper tuner control voltages and calibration can lead to cavity detuning due to Lorentz force</a:t>
            </a:r>
          </a:p>
          <a:p>
            <a:pPr lvl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Pneumatic Tuner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25925"/>
            <a:ext cx="2868192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66101"/>
            <a:ext cx="2962137" cy="255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System Diagram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7877175" cy="4767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1 developed at FRIB, based on ANL design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Circuit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6180264" cy="4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1"/>
            <a:ext cx="5715000" cy="38847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circuit</a:t>
            </a:r>
          </a:p>
          <a:p>
            <a:pPr lvl="1"/>
            <a:r>
              <a:rPr lang="en-US" dirty="0" smtClean="0"/>
              <a:t>Removed calibration signals and related parts, logic implemented in FPGA</a:t>
            </a:r>
          </a:p>
          <a:p>
            <a:pPr lvl="1"/>
            <a:r>
              <a:rPr lang="en-US" dirty="0" smtClean="0"/>
              <a:t>Added TTL signals to enable / disable valves digitally</a:t>
            </a:r>
          </a:p>
          <a:p>
            <a:pPr lvl="1"/>
            <a:r>
              <a:rPr lang="en-US" dirty="0" smtClean="0"/>
              <a:t>Pressure transducer differential input for better resolution</a:t>
            </a:r>
          </a:p>
          <a:p>
            <a:pPr lvl="1"/>
            <a:r>
              <a:rPr lang="en-US" dirty="0" smtClean="0"/>
              <a:t>Added temperature sensor to monitor PCB overheating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Implementation </a:t>
            </a:r>
            <a:r>
              <a:rPr lang="en-US" dirty="0"/>
              <a:t>C</a:t>
            </a:r>
            <a:r>
              <a:rPr lang="en-US" dirty="0" smtClean="0"/>
              <a:t>ircuit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3508310" cy="2438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276600" y="3030590"/>
            <a:ext cx="1676400" cy="931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81400" y="45720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33700" y="5181600"/>
            <a:ext cx="2324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43873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Board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64480" y="49969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FGPDB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50121" y="3102209"/>
            <a:ext cx="26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Pneumatic Tuner Board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916" y="1162351"/>
            <a:ext cx="3886200" cy="192405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132279" y="2103036"/>
            <a:ext cx="1780541" cy="26827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Connection to valves and pressure transducer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Installed pressure sensor to monitor accurate manifold pressure</a:t>
            </a:r>
          </a:p>
          <a:p>
            <a:pPr lvl="1"/>
            <a:r>
              <a:rPr lang="en-US" dirty="0"/>
              <a:t>Safety features developed i.e. </a:t>
            </a:r>
            <a:r>
              <a:rPr lang="en-US" dirty="0" smtClean="0"/>
              <a:t>disable </a:t>
            </a:r>
            <a:r>
              <a:rPr lang="en-US" dirty="0"/>
              <a:t>supply valve when pressure is too </a:t>
            </a:r>
            <a:r>
              <a:rPr lang="en-US" dirty="0" smtClean="0"/>
              <a:t>high</a:t>
            </a:r>
          </a:p>
          <a:p>
            <a:r>
              <a:rPr lang="en-US" dirty="0"/>
              <a:t> </a:t>
            </a:r>
            <a:r>
              <a:rPr lang="en-US" dirty="0" smtClean="0"/>
              <a:t>APG PT-L9-C-100</a:t>
            </a:r>
          </a:p>
          <a:p>
            <a:pPr lvl="1"/>
            <a:r>
              <a:rPr lang="en-US" dirty="0" smtClean="0"/>
              <a:t>Range : 0 to 100 psi</a:t>
            </a:r>
          </a:p>
          <a:p>
            <a:pPr lvl="1"/>
            <a:r>
              <a:rPr lang="en-US" dirty="0" smtClean="0"/>
              <a:t>Output : 10 mV/V</a:t>
            </a:r>
          </a:p>
          <a:p>
            <a:pPr lvl="1"/>
            <a:r>
              <a:rPr lang="en-US" dirty="0" smtClean="0"/>
              <a:t>Excitation : 12 VDC</a:t>
            </a:r>
          </a:p>
          <a:p>
            <a:pPr lvl="1"/>
            <a:r>
              <a:rPr lang="en-US" dirty="0" smtClean="0"/>
              <a:t>Full scale output : 120mV/ 100psi</a:t>
            </a:r>
          </a:p>
          <a:p>
            <a:r>
              <a:rPr lang="en-US" dirty="0" smtClean="0"/>
              <a:t>Wheatstone bridge</a:t>
            </a:r>
          </a:p>
          <a:p>
            <a:pPr lvl="1"/>
            <a:r>
              <a:rPr lang="en-US" dirty="0" smtClean="0"/>
              <a:t>Tuner driver circuit provides excitation voltages between A and D</a:t>
            </a:r>
          </a:p>
          <a:p>
            <a:pPr lvl="1"/>
            <a:r>
              <a:rPr lang="en-US" dirty="0" smtClean="0"/>
              <a:t>Differential output from B and C provides 120mV maximum output</a:t>
            </a:r>
          </a:p>
          <a:p>
            <a:pPr lvl="1"/>
            <a:r>
              <a:rPr lang="en-US" dirty="0" smtClean="0"/>
              <a:t>Tuner circuit has internal gain to amplify this signal before ADC</a:t>
            </a:r>
          </a:p>
          <a:p>
            <a:pPr lvl="1"/>
            <a:r>
              <a:rPr lang="en-US" dirty="0" smtClean="0"/>
              <a:t>Tested with 100 feet cable (approximate distance between transducer and tuner circuit)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Transducer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Maniar,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51" y="1981200"/>
            <a:ext cx="3921350" cy="20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E794AF27-10D1-4895-998F-8A53FC408BE2}" vid="{4FC00051-3834-4859-880A-3692A9148B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4DF16FCCCF749A492E2DE668CBA73" ma:contentTypeVersion="0" ma:contentTypeDescription="Create a new document." ma:contentTypeScope="" ma:versionID="f11b005dc8872c88b00b1ad0ffe935cc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77eef069fec2dffc09ef7e510e0025d1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A702D-F6E6-4314-8945-369A109C75F9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31ac3772-10db-466f-87b2-5ca6a813de6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4AF447C-2E41-40F3-A887-A3CB67B28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Harsh_PneumaticTuner</Template>
  <TotalTime>271</TotalTime>
  <Words>1120</Words>
  <Application>Microsoft Office PowerPoint</Application>
  <PresentationFormat>On-screen Show (4:3)</PresentationFormat>
  <Paragraphs>232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Lucida Grande</vt:lpstr>
      <vt:lpstr>Symbol</vt:lpstr>
      <vt:lpstr>Wingdings</vt:lpstr>
      <vt:lpstr>ヒラギノ角ゴ Pro W3</vt:lpstr>
      <vt:lpstr>FRIB3</vt:lpstr>
      <vt:lpstr>Pneumatic Tuner Digital Control </vt:lpstr>
      <vt:lpstr>Agenda</vt:lpstr>
      <vt:lpstr>FRIB Linac Overview</vt:lpstr>
      <vt:lpstr>Pneumatic Tuner Overview</vt:lpstr>
      <vt:lpstr>System Diagram</vt:lpstr>
      <vt:lpstr>Analog Circuit</vt:lpstr>
      <vt:lpstr>Digital Implementation Circuit</vt:lpstr>
      <vt:lpstr>LLRF Hardware</vt:lpstr>
      <vt:lpstr>Pressure Transducer</vt:lpstr>
      <vt:lpstr>User Interface</vt:lpstr>
      <vt:lpstr>Valve Calibration (1)</vt:lpstr>
      <vt:lpstr>Valve calibration (2)</vt:lpstr>
      <vt:lpstr>Valve calibration (3)</vt:lpstr>
      <vt:lpstr>Conclusions</vt:lpstr>
      <vt:lpstr>Path Forward</vt:lpstr>
      <vt:lpstr>Authors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Pneumatic Tuner Control</dc:title>
  <dc:creator>Maniar, Harsh</dc:creator>
  <cp:lastModifiedBy>Maniar, Harsh</cp:lastModifiedBy>
  <cp:revision>19</cp:revision>
  <cp:lastPrinted>2013-06-17T20:20:32Z</cp:lastPrinted>
  <dcterms:created xsi:type="dcterms:W3CDTF">2018-10-23T15:02:01Z</dcterms:created>
  <dcterms:modified xsi:type="dcterms:W3CDTF">2018-10-24T03:06:35Z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0x0101005034DF16FCCCF749A492E2DE668CBA73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