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7" r:id="rId2"/>
    <p:sldId id="420" r:id="rId3"/>
    <p:sldId id="426" r:id="rId4"/>
    <p:sldId id="431" r:id="rId5"/>
    <p:sldId id="433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9E13BE4-83A0-074D-AF4C-BBBA00AFD7F4}">
          <p14:sldIdLst/>
        </p14:section>
        <p14:section name="Untitled Section" id="{12891682-CA80-BA42-A141-EA939DE507F3}">
          <p14:sldIdLst>
            <p14:sldId id="437"/>
            <p14:sldId id="420"/>
            <p14:sldId id="426"/>
            <p14:sldId id="431"/>
            <p14:sldId id="43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30D"/>
    <a:srgbClr val="FE2A2A"/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2" autoAdjust="0"/>
    <p:restoredTop sz="86514" autoAdjust="0"/>
  </p:normalViewPr>
  <p:slideViewPr>
    <p:cSldViewPr>
      <p:cViewPr varScale="1">
        <p:scale>
          <a:sx n="90" d="100"/>
          <a:sy n="90" d="100"/>
        </p:scale>
        <p:origin x="-1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0BDC93-08D5-B04E-B1FB-FC527391D6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19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F58220-F648-0A4A-995D-5455D9480B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90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220-F648-0A4A-995D-5455D9480B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8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220-F648-0A4A-995D-5455D9480B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2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41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EC1-1859-3B4B-8952-6F09FA9094E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2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D678B-CC06-DA4A-ADCC-372070E2EE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2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828800"/>
            <a:ext cx="7620000" cy="3886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12A82-AF99-1149-BB68-ED1D5646BF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9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C77BF-32DE-6240-8D50-3C77A88091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2845B-A5F6-3440-B749-65162F69B7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0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32832-6F35-5543-AC0C-2124F8E620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D5F67-9B0D-AD49-A808-24C46E07DC3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4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16C37-3C78-C24C-ABC5-1199183B3E3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2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2F882-C650-954F-B8B9-C631AB3B370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9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6D39A-FD41-094A-984B-DF69A97B0A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9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56B7A-22A7-6141-8ABC-1425E9B710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814C3-067C-444C-8B9F-2669AE726E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3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REVBG_Slide4_Blu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533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42B7F"/>
                </a:solidFill>
              </a:defRPr>
            </a:lvl1pPr>
          </a:lstStyle>
          <a:p>
            <a:fld id="{F0782988-A542-1645-B44D-CB55487B9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590800" y="6477000"/>
            <a:ext cx="38378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Binping Xiao,</a:t>
            </a:r>
            <a:r>
              <a:rPr lang="en-US" sz="1000" b="1" baseline="0" dirty="0" smtClean="0"/>
              <a:t> Cross Talk effect in the </a:t>
            </a:r>
            <a:r>
              <a:rPr lang="en-US" sz="1000" b="1" baseline="0" dirty="0" err="1" smtClean="0"/>
              <a:t>LEReC</a:t>
            </a:r>
            <a:r>
              <a:rPr lang="en-US" sz="1000" b="1" baseline="0" dirty="0" smtClean="0"/>
              <a:t> Booster Cavity</a:t>
            </a:r>
            <a:endParaRPr lang="en-US" sz="1000" b="1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81800" y="6324600"/>
            <a:ext cx="609600" cy="4584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l.gov/isd/documents/79902.pdf" TargetMode="External"/><Relationship Id="rId4" Type="http://schemas.openxmlformats.org/officeDocument/2006/relationships/hyperlink" Target="http://accelconf.web.cern.ch/AccelConf/PAC2009/papers/we5pfp045.pdf" TargetMode="External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LEReC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8064238" cy="4127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219200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</a:t>
            </a:r>
            <a:r>
              <a:rPr lang="en-GB" sz="1400" dirty="0" err="1"/>
              <a:t>Linac</a:t>
            </a:r>
            <a:r>
              <a:rPr lang="en-GB" sz="1400" dirty="0"/>
              <a:t> of Low Energy RHIC electron Cooler (</a:t>
            </a:r>
            <a:r>
              <a:rPr lang="en-GB" sz="1400" dirty="0" err="1"/>
              <a:t>LEReC</a:t>
            </a:r>
            <a:r>
              <a:rPr lang="en-GB" sz="1400" dirty="0"/>
              <a:t>) is designed to deliver a </a:t>
            </a:r>
            <a:r>
              <a:rPr lang="en-GB" sz="1400" b="1" dirty="0">
                <a:solidFill>
                  <a:srgbClr val="322F31"/>
                </a:solidFill>
              </a:rPr>
              <a:t>1.6 MeV</a:t>
            </a:r>
            <a:r>
              <a:rPr lang="en-GB" sz="1400" dirty="0"/>
              <a:t> to </a:t>
            </a:r>
            <a:r>
              <a:rPr lang="en-GB" sz="1400" b="1" dirty="0"/>
              <a:t>2.6 MeV</a:t>
            </a:r>
            <a:r>
              <a:rPr lang="en-GB" sz="1400" dirty="0"/>
              <a:t> electron beam, with peak-to-peak </a:t>
            </a:r>
            <a:r>
              <a:rPr lang="en-GB" sz="1400" i="1" dirty="0" err="1"/>
              <a:t>dp</a:t>
            </a:r>
            <a:r>
              <a:rPr lang="en-GB" sz="1400" i="1" dirty="0"/>
              <a:t>/p</a:t>
            </a:r>
            <a:r>
              <a:rPr lang="en-GB" sz="1400" dirty="0"/>
              <a:t> less than </a:t>
            </a:r>
            <a:r>
              <a:rPr lang="en-GB" sz="1400" b="1" dirty="0"/>
              <a:t>±7e-4</a:t>
            </a:r>
            <a:r>
              <a:rPr lang="en-GB" sz="1400" dirty="0"/>
              <a:t>. </a:t>
            </a:r>
            <a:endParaRPr lang="en-GB" sz="1400" dirty="0" smtClean="0"/>
          </a:p>
          <a:p>
            <a:r>
              <a:rPr lang="en-GB" sz="1400" dirty="0" smtClean="0"/>
              <a:t>It is soft with tight requirement on voltage fluctuation.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102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crosstalk?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57200"/>
            <a:ext cx="3657600" cy="21144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2590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Direct coupling between FPC and PU.</a:t>
            </a:r>
          </a:p>
          <a:p>
            <a:r>
              <a:rPr lang="en-US" dirty="0">
                <a:solidFill>
                  <a:srgbClr val="002060"/>
                </a:solidFill>
              </a:rPr>
              <a:t>In circuit model it is represented by a capacitor between two couplers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</a:rPr>
              <a:t>it is a translation of the original Lorentz curve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704" y="5339637"/>
            <a:ext cx="8282495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Y. Zhao, 2002   https://</a:t>
            </a:r>
            <a:r>
              <a:rPr lang="en-US" sz="1400" u="sng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www.bnl.gov/isd/documents/79902.pdf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F. He, B. Zhang, W. Xu</a:t>
            </a:r>
            <a:r>
              <a:rPr lang="en-US" sz="1400" i="1" u="sng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et al.</a:t>
            </a:r>
            <a:r>
              <a:rPr lang="en-US" sz="1400" u="sng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Analytical and Experimental Study of Crosstalk in the Superconducting Cavity, in</a:t>
            </a:r>
            <a:r>
              <a:rPr lang="en-US" sz="1400" i="1" u="sng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Proceedings of Particle Accelerator Conference 2009, Vancouver, BC, Canada, 2009,</a:t>
            </a:r>
            <a:r>
              <a:rPr lang="en-US" sz="1400" u="sng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p. 2098. </a:t>
            </a:r>
            <a:r>
              <a:rPr lang="en-US" sz="1400" u="sng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4"/>
              </a:rPr>
              <a:t>http://accelconf.web.cern.ch/AccelConf/PAC2009/papers/we5pfp045.pdf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3505200"/>
            <a:ext cx="2132064" cy="1996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819" y="3810000"/>
            <a:ext cx="2268181" cy="1447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37B4006-B18A-4A9A-B18F-375BE13C6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7263" y="2667000"/>
            <a:ext cx="367433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Booster cavity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181600" y="152400"/>
            <a:ext cx="3688556" cy="3810000"/>
            <a:chOff x="4953000" y="1676400"/>
            <a:chExt cx="4145756" cy="4381725"/>
          </a:xfrm>
        </p:grpSpPr>
        <p:grpSp>
          <p:nvGrpSpPr>
            <p:cNvPr id="9" name="Group 8"/>
            <p:cNvGrpSpPr/>
            <p:nvPr/>
          </p:nvGrpSpPr>
          <p:grpSpPr>
            <a:xfrm>
              <a:off x="4953000" y="1676400"/>
              <a:ext cx="4145756" cy="4381725"/>
              <a:chOff x="4606727" y="1395413"/>
              <a:chExt cx="4145756" cy="438172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3884" y="1395413"/>
                <a:ext cx="3841947" cy="438172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748408" y="2961324"/>
                <a:ext cx="2004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2060"/>
                    </a:solidFill>
                  </a:rPr>
                  <a:t>25</a:t>
                </a:r>
                <a:r>
                  <a:rPr lang="el-GR" sz="1800" b="1" dirty="0">
                    <a:solidFill>
                      <a:srgbClr val="002060"/>
                    </a:solidFill>
                  </a:rPr>
                  <a:t>Ω</a:t>
                </a:r>
                <a:r>
                  <a:rPr lang="en-US" sz="1800" b="1" dirty="0">
                    <a:solidFill>
                      <a:srgbClr val="002060"/>
                    </a:solidFill>
                  </a:rPr>
                  <a:t> FPC port (1)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606727" y="2081213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2060"/>
                    </a:solidFill>
                  </a:rPr>
                  <a:t>PU port (3)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89118" y="5217081"/>
                <a:ext cx="1582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2060"/>
                    </a:solidFill>
                  </a:rPr>
                  <a:t>HOM port (4)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5562600" y="2819400"/>
              <a:ext cx="228600" cy="79224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7467600" y="3611643"/>
              <a:ext cx="533400" cy="160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7391400" y="5029909"/>
              <a:ext cx="76200" cy="46815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381000" y="1524000"/>
            <a:ext cx="4239156" cy="2148681"/>
            <a:chOff x="381000" y="4114800"/>
            <a:chExt cx="4239156" cy="21486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t="10250"/>
            <a:stretch/>
          </p:blipFill>
          <p:spPr>
            <a:xfrm>
              <a:off x="381000" y="4114800"/>
              <a:ext cx="2178162" cy="21486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t="13048"/>
            <a:stretch/>
          </p:blipFill>
          <p:spPr>
            <a:xfrm>
              <a:off x="2631149" y="4351998"/>
              <a:ext cx="1989007" cy="1674283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 bwMode="auto">
            <a:xfrm>
              <a:off x="3686596" y="5257800"/>
              <a:ext cx="504404" cy="152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381000" y="3962400"/>
            <a:ext cx="6781800" cy="2514600"/>
            <a:chOff x="559803" y="3543393"/>
            <a:chExt cx="8298648" cy="266078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4172" y="3543393"/>
              <a:ext cx="4464279" cy="266078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9803" y="3893772"/>
              <a:ext cx="3834369" cy="1960027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 bwMode="auto">
            <a:xfrm>
              <a:off x="7013675" y="4551443"/>
              <a:ext cx="381000" cy="381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>
              <a:off x="3505200" y="4683286"/>
              <a:ext cx="3505200" cy="1173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09600" y="3733800"/>
            <a:ext cx="441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1kHz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→ 0.08dB → 0.93% in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voltage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0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09061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/>
              <a:t>do we </a:t>
            </a:r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For fixed </a:t>
            </a:r>
            <a:r>
              <a:rPr lang="en-US" dirty="0" err="1">
                <a:solidFill>
                  <a:srgbClr val="002060"/>
                </a:solidFill>
              </a:rPr>
              <a:t>V</a:t>
            </a:r>
            <a:r>
              <a:rPr lang="en-US" sz="1600" dirty="0" err="1">
                <a:solidFill>
                  <a:srgbClr val="002060"/>
                </a:solidFill>
              </a:rPr>
              <a:t>pu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With 1kHz difference between f</a:t>
            </a:r>
            <a:r>
              <a:rPr lang="en-US" sz="1600" dirty="0">
                <a:solidFill>
                  <a:srgbClr val="002060"/>
                </a:solidFill>
              </a:rPr>
              <a:t>c</a:t>
            </a:r>
            <a:r>
              <a:rPr lang="en-US" dirty="0">
                <a:solidFill>
                  <a:srgbClr val="002060"/>
                </a:solidFill>
              </a:rPr>
              <a:t> and f</a:t>
            </a:r>
            <a:r>
              <a:rPr lang="en-US" sz="1600" dirty="0">
                <a:solidFill>
                  <a:srgbClr val="00206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V</a:t>
            </a:r>
            <a:r>
              <a:rPr lang="en-US" sz="1600" dirty="0" err="1">
                <a:solidFill>
                  <a:srgbClr val="002060"/>
                </a:solidFill>
              </a:rPr>
              <a:t>acc</a:t>
            </a:r>
            <a:r>
              <a:rPr lang="en-US" dirty="0">
                <a:solidFill>
                  <a:srgbClr val="002060"/>
                </a:solidFill>
              </a:rPr>
              <a:t> changes </a:t>
            </a:r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% </a:t>
            </a:r>
            <a:r>
              <a:rPr lang="en-US" dirty="0" smtClean="0">
                <a:solidFill>
                  <a:srgbClr val="322F31"/>
                </a:solidFill>
              </a:rPr>
              <a:t>(measured to be </a:t>
            </a:r>
            <a:r>
              <a:rPr lang="en-US" dirty="0">
                <a:solidFill>
                  <a:srgbClr val="C00000"/>
                </a:solidFill>
              </a:rPr>
              <a:t>0.3</a:t>
            </a:r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dirty="0" smtClean="0">
                <a:solidFill>
                  <a:srgbClr val="322F31"/>
                </a:solidFill>
              </a:rPr>
              <a:t>).</a:t>
            </a:r>
            <a:endParaRPr lang="en-US" dirty="0">
              <a:solidFill>
                <a:srgbClr val="322F31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1kHz variation is a slow change and can be stabilized by feedback loop, if we know how.</a:t>
            </a:r>
          </a:p>
          <a:p>
            <a:r>
              <a:rPr lang="en-US" dirty="0" err="1">
                <a:solidFill>
                  <a:srgbClr val="002060"/>
                </a:solidFill>
              </a:rPr>
              <a:t>Microphonics</a:t>
            </a:r>
            <a:r>
              <a:rPr lang="en-US" dirty="0">
                <a:solidFill>
                  <a:srgbClr val="002060"/>
                </a:solidFill>
              </a:rPr>
              <a:t> (200 Hz design value</a:t>
            </a:r>
            <a:r>
              <a:rPr lang="en-US" dirty="0" smtClean="0">
                <a:solidFill>
                  <a:srgbClr val="002060"/>
                </a:solidFill>
              </a:rPr>
              <a:t>) eat the </a:t>
            </a:r>
            <a:r>
              <a:rPr lang="en-GB" i="1" dirty="0" err="1"/>
              <a:t>dp</a:t>
            </a:r>
            <a:r>
              <a:rPr lang="en-GB" i="1" dirty="0"/>
              <a:t>/</a:t>
            </a:r>
            <a:r>
              <a:rPr lang="en-GB" i="1" dirty="0" smtClean="0"/>
              <a:t>p </a:t>
            </a:r>
            <a:r>
              <a:rPr lang="en-US" dirty="0" smtClean="0">
                <a:solidFill>
                  <a:srgbClr val="002060"/>
                </a:solidFill>
              </a:rPr>
              <a:t>budget.  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47800" y="3733800"/>
            <a:ext cx="6913245" cy="2518410"/>
            <a:chOff x="1600200" y="3886200"/>
            <a:chExt cx="6913245" cy="2518410"/>
          </a:xfrm>
        </p:grpSpPr>
        <p:pic>
          <p:nvPicPr>
            <p:cNvPr id="6" name="Picture 5" descr="D:\LEReC\BoosterCavity\CrossTalkMeasure\09_5b92ddbb000f7590_Fri_Sep__7_16 21 14_2018.1890.g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886200"/>
              <a:ext cx="3270250" cy="2518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D:\LEReC\BoosterCavity\CrossTalkMeasure\09_5b92dd69000f758c_Fri_Sep__7_16 19 52_2018.1890.gi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886200"/>
              <a:ext cx="3255645" cy="250761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Straight Arrow Connector 7"/>
            <p:cNvCxnSpPr/>
            <p:nvPr/>
          </p:nvCxnSpPr>
          <p:spPr bwMode="auto">
            <a:xfrm flipV="1">
              <a:off x="3124200" y="4876800"/>
              <a:ext cx="121920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6781800" y="4876800"/>
              <a:ext cx="106680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7677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202081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Measure S21 in narrow/broad band with coarse IF bandwidth, to get f</a:t>
            </a:r>
            <a:r>
              <a:rPr lang="en-US" sz="1600" dirty="0">
                <a:solidFill>
                  <a:srgbClr val="002060"/>
                </a:solidFill>
              </a:rPr>
              <a:t>0</a:t>
            </a:r>
            <a:r>
              <a:rPr lang="en-US" dirty="0">
                <a:solidFill>
                  <a:srgbClr val="002060"/>
                </a:solidFill>
              </a:rPr>
              <a:t>, Q and S21 close to f</a:t>
            </a:r>
            <a:r>
              <a:rPr lang="en-US" sz="1600" dirty="0">
                <a:solidFill>
                  <a:srgbClr val="002060"/>
                </a:solidFill>
              </a:rPr>
              <a:t>0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</a:rPr>
              <a:t>Use fine IF bandwidth to resolve the S21 near two frequency points: f</a:t>
            </a:r>
            <a:r>
              <a:rPr lang="en-US" sz="1600" dirty="0">
                <a:solidFill>
                  <a:srgbClr val="002060"/>
                </a:solidFill>
              </a:rPr>
              <a:t>0</a:t>
            </a:r>
            <a:r>
              <a:rPr lang="en-US" dirty="0">
                <a:solidFill>
                  <a:srgbClr val="002060"/>
                </a:solidFill>
              </a:rPr>
              <a:t>±∆f, with the selection of ∆f big enough so that L&gt;&gt;d.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048"/>
          <a:stretch/>
        </p:blipFill>
        <p:spPr>
          <a:xfrm>
            <a:off x="6400800" y="3048000"/>
            <a:ext cx="1989007" cy="16742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7395303" y="3962400"/>
            <a:ext cx="504404" cy="152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395303" y="39624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899707" y="3885141"/>
            <a:ext cx="177493" cy="7725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74307" y="33924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3124200"/>
            <a:ext cx="556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>
                <a:solidFill>
                  <a:srgbClr val="002060"/>
                </a:solidFill>
              </a:rPr>
              <a:t>Integrate the measurement results into LLRF.</a:t>
            </a:r>
            <a:endParaRPr lang="en-US" kern="0" dirty="0">
              <a:solidFill>
                <a:srgbClr val="002060"/>
              </a:solidFill>
            </a:endParaRPr>
          </a:p>
          <a:p>
            <a:pPr marL="0" indent="0">
              <a:buFont typeface="Wingdings" charset="0"/>
              <a:buNone/>
            </a:pPr>
            <a:endParaRPr lang="en-US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934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29394</TotalTime>
  <Words>298</Words>
  <Application>Microsoft Macintosh PowerPoint</Application>
  <PresentationFormat>On-screen Show (4:3)</PresentationFormat>
  <Paragraphs>32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 Presentation</vt:lpstr>
      <vt:lpstr>LEReC Overview</vt:lpstr>
      <vt:lpstr>What is crosstalk?</vt:lpstr>
      <vt:lpstr>In Booster cavity</vt:lpstr>
      <vt:lpstr>Why do we care</vt:lpstr>
      <vt:lpstr>What is next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Binping Xiao</cp:lastModifiedBy>
  <cp:revision>773</cp:revision>
  <cp:lastPrinted>2007-07-02T19:06:14Z</cp:lastPrinted>
  <dcterms:created xsi:type="dcterms:W3CDTF">2007-06-28T20:22:43Z</dcterms:created>
  <dcterms:modified xsi:type="dcterms:W3CDTF">2018-10-26T16:13:16Z</dcterms:modified>
</cp:coreProperties>
</file>