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71" r:id="rId1"/>
  </p:sldMasterIdLst>
  <p:notesMasterIdLst>
    <p:notesMasterId r:id="rId52"/>
  </p:notesMasterIdLst>
  <p:sldIdLst>
    <p:sldId id="405" r:id="rId2"/>
    <p:sldId id="313" r:id="rId3"/>
    <p:sldId id="314" r:id="rId4"/>
    <p:sldId id="406" r:id="rId5"/>
    <p:sldId id="261" r:id="rId6"/>
    <p:sldId id="286" r:id="rId7"/>
    <p:sldId id="416" r:id="rId8"/>
    <p:sldId id="415" r:id="rId9"/>
    <p:sldId id="408" r:id="rId10"/>
    <p:sldId id="265" r:id="rId11"/>
    <p:sldId id="417" r:id="rId12"/>
    <p:sldId id="409" r:id="rId13"/>
    <p:sldId id="410" r:id="rId14"/>
    <p:sldId id="418" r:id="rId15"/>
    <p:sldId id="413" r:id="rId16"/>
    <p:sldId id="419" r:id="rId17"/>
    <p:sldId id="421" r:id="rId18"/>
    <p:sldId id="422" r:id="rId19"/>
    <p:sldId id="680" r:id="rId20"/>
    <p:sldId id="423" r:id="rId21"/>
    <p:sldId id="686" r:id="rId22"/>
    <p:sldId id="424" r:id="rId23"/>
    <p:sldId id="425" r:id="rId24"/>
    <p:sldId id="426" r:id="rId25"/>
    <p:sldId id="427" r:id="rId26"/>
    <p:sldId id="428" r:id="rId27"/>
    <p:sldId id="420" r:id="rId28"/>
    <p:sldId id="429" r:id="rId29"/>
    <p:sldId id="436" r:id="rId30"/>
    <p:sldId id="285" r:id="rId31"/>
    <p:sldId id="312" r:id="rId32"/>
    <p:sldId id="434" r:id="rId33"/>
    <p:sldId id="681" r:id="rId34"/>
    <p:sldId id="682" r:id="rId35"/>
    <p:sldId id="683" r:id="rId36"/>
    <p:sldId id="684" r:id="rId37"/>
    <p:sldId id="685" r:id="rId38"/>
    <p:sldId id="430" r:id="rId39"/>
    <p:sldId id="322" r:id="rId40"/>
    <p:sldId id="323" r:id="rId41"/>
    <p:sldId id="431" r:id="rId42"/>
    <p:sldId id="435" r:id="rId43"/>
    <p:sldId id="432" r:id="rId44"/>
    <p:sldId id="271" r:id="rId45"/>
    <p:sldId id="412" r:id="rId46"/>
    <p:sldId id="306" r:id="rId47"/>
    <p:sldId id="307" r:id="rId48"/>
    <p:sldId id="310" r:id="rId49"/>
    <p:sldId id="311" r:id="rId50"/>
    <p:sldId id="308" r:id="rId5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C00"/>
    <a:srgbClr val="0432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16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10FA6-F137-3C44-BAE6-520A1C8E37F5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F409D-7C42-FC4D-8790-DBF7E961B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F9C7EE-AE78-9C47-AA03-62AC912294FA}"/>
              </a:ext>
            </a:extLst>
          </p:cNvPr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1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381121-5D0E-5F40-86FC-6167B487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A28B8B-2315-354E-85B2-CC6F285B37F6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F1AD5D-AFDB-524B-BC0F-D79EC224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72B2FB-6717-8D42-BAAD-37BE2885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DD1A5-086A-1A45-9997-559D1C0CC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499890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6A687C-65DA-3B48-8DBE-3C386437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3D2CE3-D76A-D041-810B-D5D090763C3B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D1C42C-D81D-FC41-AD56-5C706CAB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991509-55CA-714C-A672-85C84F09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F21BA-130A-E642-95F6-DBB8D1B781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945251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45B4B-3438-DD43-B8B0-44A52288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5826E8-BB04-B84C-A84C-6AA277AAD127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5DEB-8106-F34D-850B-6546C8FC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14E1A-9C1A-E74B-A1FA-997BC4A5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3C1FC-A8B8-E546-B357-B476BD420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654124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1638D-65AE-3042-AC03-1CA9E92F0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290A5E-CEFD-5649-AE1F-511CBC3C59F5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9618-0D01-5B44-BD8A-84ADDC15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538F3-E887-9B44-8EDA-23B271B9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9CC8D-E2DD-C14D-BE9E-B0CD90459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16267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8018D-8771-6449-91BC-7518D510F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55BE45-54F0-0F40-B9EB-7BF5C8DB3949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489B7-AACF-DA49-A708-3AB675626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98BD7-EB8E-C74D-88E6-B3D1E2B6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56DE9-8806-1A46-89B9-6B63BBD324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3928971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C486F8-A0F1-264C-8AF7-CF0DA90773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DF3C094-0A2C-8645-9F60-64A42C205ED5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52FE6C-B805-8048-957E-38ECD226DE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8D714C-C233-6D4E-ABC8-33DB82F8BE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78D5106-7B7B-CC4E-AECD-53CF0D9BC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920983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01543-725D-0C44-A20C-11A77334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36EEDC-0549-BF44-BCE2-89588B6F8E3A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9CC3C-0A66-6047-9DE8-DA360DB0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D4835-256E-0441-B5DD-0B064F7C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824E8-0AAA-5B4F-89BB-106BA7198B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117529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6DD95C-67D1-5A43-A6F3-125A3CD2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128C81-2916-1C4F-AC9D-9EFA8CBB01C9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F6C082-5818-D84F-BB92-0B044ACC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AEBE04-4DA6-404E-89F4-D0DADBCA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7F251-79AE-C646-93F6-E5E658A027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62092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F33653-2679-A44E-AD28-5C34AE0F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6A71C9-3B08-424D-89F1-2F5C721CE092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3455F1-B73F-BE45-97CD-C854544F9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80938D-F0AC-4A40-B6EE-7DEF14B6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A80D2-D9B1-0043-B726-C01CEE0021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691854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3236FE5-2915-4A43-B78B-0540EF60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579902-6911-6E45-976F-DACAD76491F7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4ED2A6-03FE-9545-8644-B793B9C2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BF5AC3-E528-1D42-A2C6-D1E003CD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5D71D-B648-1E48-B292-2017FDA59D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868195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73E0EC6-6CA6-824D-B55E-88FB7E79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71AEC1-836D-3840-9AE1-7F783AAFE955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95205A-3C5E-6E4D-A29B-DDC9301B1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295BC2-C44E-6941-B5BF-92EC8179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676D5-D7F1-D540-A524-142D3F21A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77187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8CBF05-C261-3B4F-8E4B-92F12FD9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9859E8-CE9B-5141-9C50-8B05F1E1531A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0CF0F5-0531-BD4C-97A8-713DBDD74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147AD4-8979-A545-9DBA-1B6667E7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67075-9688-B34F-8678-B28C63601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5159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>
            <a:extLst>
              <a:ext uri="{FF2B5EF4-FFF2-40B4-BE49-F238E27FC236}">
                <a16:creationId xmlns:a16="http://schemas.microsoft.com/office/drawing/2014/main" id="{FB6F8122-DF4C-F84D-A264-B76EC67CB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5454DCFE-4EFB-734F-A913-1F1DA1B073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B2BA4-0BC5-1749-95E1-0EAE972F9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35DE906-5386-AB4E-A088-53CDE7A7D5E2}" type="datetime1">
              <a:rPr lang="en-US" altLang="en-US" smtClean="0"/>
              <a:t>6/28/18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79D6F-0C19-5648-B426-413D64E5A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FAAD4-494C-BC40-A154-E61348926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068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870EEABA-ED64-9B4A-ADD1-9446BE6B8A5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ransition spd="med">
    <p:zoom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sz="2400"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2" charset="2"/>
        <a:buChar char=""/>
        <a:defRPr sz="2200"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sz="2000"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2" charset="2"/>
        <a:buChar char=""/>
        <a:defRPr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df"/><Relationship Id="rId13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91.pdf"/><Relationship Id="rId2" Type="http://schemas.openxmlformats.org/officeDocument/2006/relationships/image" Target="../media/image86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df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90.pdf"/><Relationship Id="rId4" Type="http://schemas.openxmlformats.org/officeDocument/2006/relationships/image" Target="../media/image87.pdf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df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97.pdf"/><Relationship Id="rId2" Type="http://schemas.openxmlformats.org/officeDocument/2006/relationships/image" Target="../media/image92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df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96.pdf"/><Relationship Id="rId4" Type="http://schemas.openxmlformats.org/officeDocument/2006/relationships/image" Target="../media/image93.pdf"/><Relationship Id="rId9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51.pdf"/><Relationship Id="rId4" Type="http://schemas.openxmlformats.org/officeDocument/2006/relationships/image" Target="../media/image89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32951" y="105230"/>
            <a:ext cx="9091962" cy="828422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Status Update from the PHYS WG</a:t>
            </a:r>
            <a:endParaRPr sz="3200" b="1" dirty="0">
              <a:solidFill>
                <a:srgbClr val="0000FF"/>
              </a:solidFill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0122" y="4389296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0000FF"/>
                </a:solidFill>
                <a:ea typeface="宋体" pitchFamily="1" charset="-122"/>
                <a:cs typeface="宋体" pitchFamily="1" charset="-122"/>
              </a:rPr>
              <a:t>Shanshan Cao</a:t>
            </a:r>
          </a:p>
          <a:p>
            <a:pPr algn="ctr"/>
            <a:r>
              <a:rPr lang="en-US" altLang="zh-CN" sz="2600" i="1" dirty="0">
                <a:solidFill>
                  <a:srgbClr val="0000FF"/>
                </a:solidFill>
                <a:ea typeface="宋体" pitchFamily="1" charset="-122"/>
                <a:cs typeface="宋体" pitchFamily="1" charset="-122"/>
              </a:rPr>
              <a:t>Wayne State University</a:t>
            </a:r>
          </a:p>
        </p:txBody>
      </p:sp>
      <p:pic>
        <p:nvPicPr>
          <p:cNvPr id="1434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616" y="5534127"/>
            <a:ext cx="1758950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9003" y="5534127"/>
            <a:ext cx="32607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18" y="5290403"/>
            <a:ext cx="1422400" cy="1431290"/>
          </a:xfrm>
          <a:prstGeom prst="rect">
            <a:avLst/>
          </a:prstGeom>
        </p:spPr>
      </p:pic>
      <p:pic>
        <p:nvPicPr>
          <p:cNvPr id="13" name="Picture 12" descr="Joern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955" y="5499182"/>
            <a:ext cx="1792224" cy="1119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78C5DB-7A31-D84E-91B7-3DC361180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1" y="1098661"/>
            <a:ext cx="9091962" cy="3208928"/>
          </a:xfrm>
          <a:prstGeom prst="rect">
            <a:avLst/>
          </a:prstGeom>
        </p:spPr>
      </p:pic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3587481" y="1480618"/>
            <a:ext cx="55130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JETSCAPE Collaboration Meeting, 06/29/2018</a:t>
            </a:r>
          </a:p>
        </p:txBody>
      </p:sp>
    </p:spTree>
    <p:extLst>
      <p:ext uri="{BB962C8B-B14F-4D97-AF65-F5344CB8AC3E}">
        <p14:creationId xmlns:p14="http://schemas.microsoft.com/office/powerpoint/2010/main" val="399881559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ARTINI (Modular Algorithm for Relativistic Treatment of heavy IoN Interactions) [B. Schenke, C. Gale, and S. Jeon, Phys.Rev. C80, 054913 (2009), arXiv:0909.2037]…"/>
          <p:cNvSpPr>
            <a:spLocks noGrp="1"/>
          </p:cNvSpPr>
          <p:nvPr>
            <p:ph type="body" idx="4294967295"/>
          </p:nvPr>
        </p:nvSpPr>
        <p:spPr>
          <a:xfrm>
            <a:off x="378333" y="923544"/>
            <a:ext cx="8699478" cy="182486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spcBef>
                <a:spcPts val="600"/>
              </a:spcBef>
              <a:buSzTx/>
              <a:buNone/>
              <a:defRPr sz="3000"/>
            </a:pP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MARTINI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 (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M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odular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A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lgorithm for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R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elativistic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T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reatment of heavy</a:t>
            </a:r>
            <a:r>
              <a:rPr sz="2200" b="0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I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o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N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I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nteractions)</a:t>
            </a:r>
            <a:r>
              <a:rPr sz="2200" b="0" dirty="0">
                <a:solidFill>
                  <a:srgbClr val="0000FF"/>
                </a:solidFill>
                <a:latin typeface="Calibri"/>
              </a:rPr>
              <a:t> 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[</a:t>
            </a:r>
            <a:r>
              <a:rPr lang="en-US" sz="2000" b="0" dirty="0">
                <a:solidFill>
                  <a:schemeClr val="tx1"/>
                </a:solidFill>
                <a:latin typeface="Calibri"/>
              </a:rPr>
              <a:t>McGill: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 P</a:t>
            </a:r>
            <a:r>
              <a:rPr lang="en-US" sz="2000" b="0" dirty="0">
                <a:solidFill>
                  <a:schemeClr val="tx1"/>
                </a:solidFill>
                <a:latin typeface="Calibri"/>
              </a:rPr>
              <a:t>R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C</a:t>
            </a:r>
            <a:r>
              <a:rPr lang="en-US" sz="2000" b="0" dirty="0">
                <a:solidFill>
                  <a:schemeClr val="tx1"/>
                </a:solidFill>
                <a:latin typeface="Calibri"/>
              </a:rPr>
              <a:t> 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80</a:t>
            </a:r>
            <a:r>
              <a:rPr lang="en-US" sz="2000" b="0" dirty="0">
                <a:solidFill>
                  <a:schemeClr val="tx1"/>
                </a:solidFill>
                <a:latin typeface="Calibri"/>
              </a:rPr>
              <a:t> (2009)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 054913]</a:t>
            </a:r>
            <a:endParaRPr lang="en-US" sz="2000" b="0" dirty="0">
              <a:solidFill>
                <a:schemeClr val="tx1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sz="1000" b="0" dirty="0">
              <a:solidFill>
                <a:schemeClr val="tx1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r>
              <a:rPr sz="2200" b="0" dirty="0">
                <a:solidFill>
                  <a:srgbClr val="0432FF"/>
                </a:solidFill>
                <a:latin typeface="Calibri"/>
              </a:rPr>
              <a:t>AMY formalism for 1-</a:t>
            </a:r>
            <a:r>
              <a:rPr lang="en-US" sz="2200" b="0" dirty="0">
                <a:solidFill>
                  <a:srgbClr val="0432FF"/>
                </a:solidFill>
                <a:latin typeface="Calibri"/>
              </a:rPr>
              <a:t>&gt;</a:t>
            </a:r>
            <a:r>
              <a:rPr sz="2200" b="0" dirty="0">
                <a:solidFill>
                  <a:srgbClr val="0432FF"/>
                </a:solidFill>
                <a:latin typeface="Calibri"/>
              </a:rPr>
              <a:t>2 splittings where LPM effect is included</a:t>
            </a:r>
            <a:r>
              <a:rPr lang="en-US" sz="2200" b="0" dirty="0">
                <a:solidFill>
                  <a:srgbClr val="0432FF"/>
                </a:solidFill>
                <a:latin typeface="Calibri"/>
              </a:rPr>
              <a:t> (multiple scattering induced single emission)</a:t>
            </a:r>
            <a:r>
              <a:rPr sz="2200" b="0" dirty="0">
                <a:solidFill>
                  <a:srgbClr val="0432FF"/>
                </a:solidFill>
                <a:latin typeface="Calibri"/>
              </a:rPr>
              <a:t>: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7978" y="2806783"/>
            <a:ext cx="8119532" cy="1757358"/>
            <a:chOff x="638435" y="2639559"/>
            <a:chExt cx="8119532" cy="1757358"/>
          </a:xfrm>
        </p:grpSpPr>
        <p:grpSp>
          <p:nvGrpSpPr>
            <p:cNvPr id="10" name="Group"/>
            <p:cNvGrpSpPr>
              <a:grpSpLocks noChangeAspect="1"/>
            </p:cNvGrpSpPr>
            <p:nvPr/>
          </p:nvGrpSpPr>
          <p:grpSpPr>
            <a:xfrm>
              <a:off x="638435" y="2639559"/>
              <a:ext cx="8119532" cy="1339104"/>
              <a:chOff x="0" y="0"/>
              <a:chExt cx="11099800" cy="1830625"/>
            </a:xfrm>
          </p:grpSpPr>
          <p:pic>
            <p:nvPicPr>
              <p:cNvPr id="11" name="pasted-image.png" descr="pasted-imag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6130" b="32370"/>
              <a:stretch>
                <a:fillRect/>
              </a:stretch>
            </p:blipFill>
            <p:spPr>
              <a:xfrm>
                <a:off x="0" y="0"/>
                <a:ext cx="7851481" cy="1830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asted-image.png" descr="pasted-imag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8108" t="63199" r="30948" b="4119"/>
              <a:stretch>
                <a:fillRect/>
              </a:stretch>
            </p:blipFill>
            <p:spPr>
              <a:xfrm>
                <a:off x="7810883" y="473052"/>
                <a:ext cx="3288917" cy="8846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040970" y="4027585"/>
              <a:ext cx="72382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spcBef>
                  <a:spcPts val="300"/>
                </a:spcBef>
                <a:buSzTx/>
                <a:buNone/>
                <a:defRPr sz="3000"/>
              </a:pPr>
              <a:r>
                <a:rPr lang="en-US" sz="1800" dirty="0">
                  <a:latin typeface="Calibri"/>
                  <a:ea typeface="+mn-ea"/>
                  <a:cs typeface="+mn-cs"/>
                </a:rPr>
                <a:t>[</a:t>
              </a:r>
              <a:r>
                <a:rPr lang="en-US" sz="1800" dirty="0">
                  <a:latin typeface="Calibri"/>
                </a:rPr>
                <a:t>S. </a:t>
              </a:r>
              <a:r>
                <a:rPr lang="en-US" sz="1800" dirty="0" err="1">
                  <a:latin typeface="Calibri"/>
                </a:rPr>
                <a:t>Jeon</a:t>
              </a:r>
              <a:r>
                <a:rPr lang="en-US" sz="1800" dirty="0">
                  <a:latin typeface="Calibri"/>
                </a:rPr>
                <a:t> and G. Moore PRC 71 (2005) 034901, </a:t>
              </a:r>
              <a:r>
                <a:rPr lang="en-US" sz="1800" dirty="0">
                  <a:latin typeface="Calibri"/>
                  <a:ea typeface="+mn-ea"/>
                  <a:cs typeface="+mn-cs"/>
                </a:rPr>
                <a:t>S. </a:t>
              </a:r>
              <a:r>
                <a:rPr lang="en-US" sz="1800" dirty="0" err="1">
                  <a:latin typeface="Calibri"/>
                  <a:ea typeface="+mn-ea"/>
                  <a:cs typeface="+mn-cs"/>
                </a:rPr>
                <a:t>Jeon</a:t>
              </a:r>
              <a:r>
                <a:rPr lang="en-US" sz="1800" dirty="0">
                  <a:latin typeface="Calibri"/>
                  <a:ea typeface="+mn-ea"/>
                  <a:cs typeface="+mn-cs"/>
                </a:rPr>
                <a:t> NPA 830 (2009) 107 ]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392798" y="167835"/>
            <a:ext cx="8549893" cy="6485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Stage 2: low </a:t>
            </a:r>
            <a:r>
              <a:rPr kumimoji="0" lang="en-US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Q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and high </a:t>
            </a:r>
            <a:r>
              <a:rPr kumimoji="0" lang="en-US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0D814-DA6F-C145-B72E-CC91FDDD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676D5-D7F1-D540-A524-142D3F21AC4A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5" name="MARTINI (Modular Algorithm for Relativistic Treatment of heavy IoN Interactions) [B. Schenke, C. Gale, and S. Jeon, Phys.Rev. C80, 054913 (2009), arXiv:0909.2037]…">
            <a:extLst>
              <a:ext uri="{FF2B5EF4-FFF2-40B4-BE49-F238E27FC236}">
                <a16:creationId xmlns:a16="http://schemas.microsoft.com/office/drawing/2014/main" id="{4C3FA55C-98CF-7A40-AB1B-25D9AE741571}"/>
              </a:ext>
            </a:extLst>
          </p:cNvPr>
          <p:cNvSpPr txBox="1">
            <a:spLocks/>
          </p:cNvSpPr>
          <p:nvPr/>
        </p:nvSpPr>
        <p:spPr bwMode="auto">
          <a:xfrm>
            <a:off x="657869" y="4951178"/>
            <a:ext cx="7943574" cy="18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9250" indent="-349250" algn="l" rtl="0" fontAlgn="base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 sz="2400" kern="1200">
                <a:solidFill>
                  <a:srgbClr val="595959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685800" indent="-336550" algn="l" rtl="0" fontAlgn="base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pitchFamily="2" charset="2"/>
              <a:buChar char=""/>
              <a:defRPr sz="2200" kern="1200">
                <a:solidFill>
                  <a:srgbClr val="595959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2pPr>
            <a:lvl3pPr marL="968375" indent="-282575" algn="l" rtl="0" fontAlgn="base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 sz="2000" kern="1200">
                <a:solidFill>
                  <a:srgbClr val="595959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3pPr>
            <a:lvl4pPr marL="1263650" indent="-295275" algn="l" rtl="0" fontAlgn="base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pitchFamily="2" charset="2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4pPr>
            <a:lvl5pPr marL="1546225" indent="-282575" algn="l" rtl="0" fontAlgn="base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spcBef>
                <a:spcPts val="600"/>
              </a:spcBef>
              <a:buSzTx/>
              <a:buFont typeface="Wingdings 2" pitchFamily="2" charset="2"/>
              <a:buNone/>
              <a:defRPr sz="3000"/>
            </a:pPr>
            <a:r>
              <a:rPr lang="en-US" sz="2200" b="1" i="1" dirty="0">
                <a:solidFill>
                  <a:srgbClr val="FF0000"/>
                </a:solidFill>
                <a:latin typeface="Calibri"/>
              </a:rPr>
              <a:t>Note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: LBT and MARTINI provide similar parton spectra in a static medium (</a:t>
            </a:r>
            <a:r>
              <a:rPr lang="en-US" sz="2200" i="1" dirty="0">
                <a:solidFill>
                  <a:srgbClr val="FF0000"/>
                </a:solidFill>
                <a:latin typeface="Calibri"/>
              </a:rPr>
              <a:t>T 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= 250 MeV) between </a:t>
            </a:r>
            <a:r>
              <a:rPr lang="en-US" sz="2200" i="1" dirty="0">
                <a:solidFill>
                  <a:srgbClr val="FF0000"/>
                </a:solidFill>
                <a:latin typeface="Calibri"/>
              </a:rPr>
              <a:t>t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 = 2 </a:t>
            </a:r>
            <a:r>
              <a:rPr lang="en-US" sz="2200" dirty="0" err="1">
                <a:solidFill>
                  <a:srgbClr val="FF0000"/>
                </a:solidFill>
                <a:latin typeface="Calibri"/>
              </a:rPr>
              <a:t>fm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 and 6 </a:t>
            </a:r>
            <a:r>
              <a:rPr lang="en-US" sz="2200" dirty="0" err="1">
                <a:solidFill>
                  <a:srgbClr val="FF0000"/>
                </a:solidFill>
                <a:latin typeface="Calibri"/>
              </a:rPr>
              <a:t>fm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 (comparable to average temperature and lifetime scales of realistic QGP in central 200 </a:t>
            </a:r>
            <a:r>
              <a:rPr lang="en-US" sz="2200" dirty="0" err="1">
                <a:solidFill>
                  <a:srgbClr val="FF0000"/>
                </a:solidFill>
                <a:latin typeface="Calibri"/>
              </a:rPr>
              <a:t>AGeV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 Au-Au and 2.76 </a:t>
            </a:r>
            <a:r>
              <a:rPr lang="en-US" sz="2200" dirty="0" err="1">
                <a:solidFill>
                  <a:srgbClr val="FF0000"/>
                </a:solidFill>
                <a:latin typeface="Calibri"/>
              </a:rPr>
              <a:t>ATeV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Calibri"/>
              </a:rPr>
              <a:t>Pb-Pb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 collisions).</a:t>
            </a:r>
          </a:p>
        </p:txBody>
      </p:sp>
    </p:spTree>
    <p:extLst>
      <p:ext uri="{BB962C8B-B14F-4D97-AF65-F5344CB8AC3E}">
        <p14:creationId xmlns:p14="http://schemas.microsoft.com/office/powerpoint/2010/main" val="1350968327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ARTINI (Modular Algorithm for Relativistic Treatment of heavy IoN Interactions) [B. Schenke, C. Gale, and S. Jeon, Phys.Rev. C80, 054913 (2009), arXiv:0909.2037]…"/>
          <p:cNvSpPr>
            <a:spLocks noGrp="1"/>
          </p:cNvSpPr>
          <p:nvPr>
            <p:ph type="body" idx="4294967295"/>
          </p:nvPr>
        </p:nvSpPr>
        <p:spPr>
          <a:xfrm>
            <a:off x="404990" y="3685423"/>
            <a:ext cx="8699478" cy="85858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spcBef>
                <a:spcPts val="600"/>
              </a:spcBef>
              <a:buSzTx/>
              <a:buNone/>
              <a:defRPr sz="3000"/>
            </a:pPr>
            <a:r>
              <a:rPr lang="en-US" sz="2200" b="0" dirty="0">
                <a:solidFill>
                  <a:srgbClr val="FF0000"/>
                </a:solidFill>
                <a:latin typeface="Calibri"/>
              </a:rPr>
              <a:t>Apply strongly coupled drag on partons</a:t>
            </a:r>
            <a:endParaRPr sz="2200" b="0" dirty="0">
              <a:solidFill>
                <a:srgbClr val="0000FF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sz="22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2798" y="180027"/>
            <a:ext cx="8549893" cy="6485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Stage 3: low </a:t>
            </a:r>
            <a:r>
              <a:rPr kumimoji="0" lang="en-US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Q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and 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low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US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E </a:t>
            </a:r>
            <a:r>
              <a:rPr kumimoji="0" lang="en-US" altLang="zh-CN" sz="3000" b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(near thermal)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33DB3-871F-7443-8331-7D30932E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23" y="1779630"/>
            <a:ext cx="4520903" cy="178043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DA30804-9FF7-064F-8B65-56653529B6EB}"/>
              </a:ext>
            </a:extLst>
          </p:cNvPr>
          <p:cNvSpPr/>
          <p:nvPr/>
        </p:nvSpPr>
        <p:spPr>
          <a:xfrm>
            <a:off x="404990" y="1048830"/>
            <a:ext cx="83739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b="1" dirty="0">
                <a:solidFill>
                  <a:srgbClr val="008000"/>
                </a:solidFill>
              </a:rPr>
              <a:t>Strongly coupled approach </a:t>
            </a:r>
            <a:r>
              <a:rPr lang="en-US" sz="2200" dirty="0">
                <a:solidFill>
                  <a:srgbClr val="008000"/>
                </a:solidFill>
              </a:rPr>
              <a:t>(</a:t>
            </a:r>
            <a:r>
              <a:rPr lang="en-US" sz="2200" dirty="0" err="1">
                <a:solidFill>
                  <a:srgbClr val="008000"/>
                </a:solidFill>
              </a:rPr>
              <a:t>AdS</a:t>
            </a:r>
            <a:r>
              <a:rPr lang="en-US" sz="2200" dirty="0">
                <a:solidFill>
                  <a:srgbClr val="008000"/>
                </a:solidFill>
              </a:rPr>
              <a:t>/CFT based model) </a:t>
            </a:r>
            <a:r>
              <a:rPr lang="en-US" sz="2000" dirty="0">
                <a:latin typeface="Calibri"/>
              </a:rPr>
              <a:t>[</a:t>
            </a:r>
            <a:r>
              <a:rPr lang="en-US" sz="2000" dirty="0"/>
              <a:t>JHEP 03 (2016) 053, JHEP 10 (2014) 019</a:t>
            </a:r>
            <a:r>
              <a:rPr lang="en-US" sz="2000" dirty="0">
                <a:latin typeface="Calibri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6CE70-5FE2-2A41-B595-8DA8CAD11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19" y="4255941"/>
            <a:ext cx="6922910" cy="1065063"/>
          </a:xfrm>
          <a:prstGeom prst="rect">
            <a:avLst/>
          </a:prstGeom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id="{926A58A8-E8A2-954B-9508-EE73A153FEDE}"/>
              </a:ext>
            </a:extLst>
          </p:cNvPr>
          <p:cNvSpPr/>
          <p:nvPr/>
        </p:nvSpPr>
        <p:spPr>
          <a:xfrm>
            <a:off x="7144512" y="4766900"/>
            <a:ext cx="341376" cy="347622"/>
          </a:xfrm>
          <a:prstGeom prst="frame">
            <a:avLst>
              <a:gd name="adj1" fmla="val 7323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32682-5A4A-9547-B310-64E40B232315}"/>
              </a:ext>
            </a:extLst>
          </p:cNvPr>
          <p:cNvSpPr txBox="1"/>
          <p:nvPr/>
        </p:nvSpPr>
        <p:spPr>
          <a:xfrm>
            <a:off x="5810172" y="5103984"/>
            <a:ext cx="266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strong coupling parameter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040255-903D-7D4B-98A4-00F1E56D47CC}"/>
              </a:ext>
            </a:extLst>
          </p:cNvPr>
          <p:cNvSpPr/>
          <p:nvPr/>
        </p:nvSpPr>
        <p:spPr>
          <a:xfrm>
            <a:off x="1048601" y="5682472"/>
            <a:ext cx="7238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 sz="3000"/>
            </a:pPr>
            <a:r>
              <a:rPr lang="en-US" sz="1800" dirty="0">
                <a:latin typeface="Calibri"/>
                <a:ea typeface="+mn-ea"/>
                <a:cs typeface="+mn-cs"/>
              </a:rPr>
              <a:t>[P</a:t>
            </a:r>
            <a:r>
              <a:rPr lang="en-US" sz="1800" dirty="0">
                <a:latin typeface="Calibri"/>
              </a:rPr>
              <a:t>. </a:t>
            </a:r>
            <a:r>
              <a:rPr lang="en-US" sz="1800" dirty="0" err="1">
                <a:latin typeface="Calibri"/>
              </a:rPr>
              <a:t>Chesler</a:t>
            </a:r>
            <a:r>
              <a:rPr lang="en-US" sz="1800" dirty="0">
                <a:latin typeface="Calibri"/>
              </a:rPr>
              <a:t> and K. Rajagopal PRD 90 (2014) 025033, JHEP 1605 (2016) 098</a:t>
            </a:r>
            <a:r>
              <a:rPr lang="en-US" sz="1800" dirty="0"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7F5187-EF62-844D-9166-F0C4057B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676D5-D7F1-D540-A524-142D3F21AC4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406195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565" y="97332"/>
            <a:ext cx="8884955" cy="717100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Separation scales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C3B6EC-2BCE-6A4C-AE3E-E214A85FB40C}"/>
              </a:ext>
            </a:extLst>
          </p:cNvPr>
          <p:cNvGrpSpPr/>
          <p:nvPr/>
        </p:nvGrpSpPr>
        <p:grpSpPr>
          <a:xfrm>
            <a:off x="477939" y="934552"/>
            <a:ext cx="8392872" cy="5629746"/>
            <a:chOff x="477939" y="885784"/>
            <a:chExt cx="8392872" cy="5629746"/>
          </a:xfrm>
        </p:grpSpPr>
        <p:sp>
          <p:nvSpPr>
            <p:cNvPr id="2" name="TextBox 1"/>
            <p:cNvSpPr txBox="1"/>
            <p:nvPr/>
          </p:nvSpPr>
          <p:spPr>
            <a:xfrm>
              <a:off x="477939" y="885784"/>
              <a:ext cx="8392872" cy="5629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700"/>
                </a:spcBef>
              </a:pPr>
              <a:r>
                <a:rPr lang="en-US" sz="2200" dirty="0">
                  <a:solidFill>
                    <a:srgbClr val="002060"/>
                  </a:solidFill>
                </a:rPr>
                <a:t>1. </a:t>
              </a:r>
              <a:r>
                <a:rPr lang="en-US" sz="2200" b="1" dirty="0">
                  <a:solidFill>
                    <a:srgbClr val="002060"/>
                  </a:solidFill>
                </a:rPr>
                <a:t>MATTER</a:t>
              </a:r>
              <a:r>
                <a:rPr lang="en-US" sz="2200" dirty="0">
                  <a:solidFill>
                    <a:srgbClr val="002060"/>
                  </a:solidFill>
                </a:rPr>
                <a:t> (</a:t>
              </a:r>
              <a:r>
                <a:rPr lang="en-US" sz="2200" i="1" dirty="0">
                  <a:solidFill>
                    <a:srgbClr val="002060"/>
                  </a:solidFill>
                </a:rPr>
                <a:t>virtuality-ordered</a:t>
              </a:r>
              <a:r>
                <a:rPr lang="en-US" sz="2200" dirty="0">
                  <a:solidFill>
                    <a:srgbClr val="002060"/>
                  </a:solidFill>
                </a:rPr>
                <a:t>) evolves partons (</a:t>
              </a:r>
              <a:r>
                <a:rPr lang="en-US" sz="2200" i="1" dirty="0">
                  <a:solidFill>
                    <a:srgbClr val="002060"/>
                  </a:solidFill>
                </a:rPr>
                <a:t>Q</a:t>
              </a:r>
              <a:r>
                <a:rPr lang="en-US" sz="2200" dirty="0">
                  <a:solidFill>
                    <a:srgbClr val="002060"/>
                  </a:solidFill>
                </a:rPr>
                <a:t>&gt;</a:t>
              </a:r>
              <a:r>
                <a:rPr lang="en-US" sz="2200" i="1" dirty="0">
                  <a:solidFill>
                    <a:srgbClr val="002060"/>
                  </a:solidFill>
                </a:rPr>
                <a:t>Q</a:t>
              </a:r>
              <a:r>
                <a:rPr lang="en-US" sz="2200" baseline="-25000" dirty="0">
                  <a:solidFill>
                    <a:srgbClr val="002060"/>
                  </a:solidFill>
                </a:rPr>
                <a:t>0</a:t>
              </a:r>
              <a:r>
                <a:rPr lang="en-US" sz="2200" dirty="0">
                  <a:solidFill>
                    <a:srgbClr val="002060"/>
                  </a:solidFill>
                </a:rPr>
                <a:t>, </a:t>
              </a:r>
              <a:r>
                <a:rPr lang="en-US" sz="2200" i="1" dirty="0">
                  <a:solidFill>
                    <a:srgbClr val="002060"/>
                  </a:solidFill>
                </a:rPr>
                <a:t>E</a:t>
              </a:r>
              <a:r>
                <a:rPr lang="en-US" sz="2200" dirty="0">
                  <a:solidFill>
                    <a:srgbClr val="002060"/>
                  </a:solidFill>
                </a:rPr>
                <a:t>&gt;</a:t>
              </a:r>
              <a:r>
                <a:rPr lang="en-US" sz="2200" i="1" dirty="0">
                  <a:solidFill>
                    <a:srgbClr val="002060"/>
                  </a:solidFill>
                </a:rPr>
                <a:t>E</a:t>
              </a:r>
              <a:r>
                <a:rPr lang="en-US" sz="2200" baseline="-25000" dirty="0">
                  <a:solidFill>
                    <a:srgbClr val="002060"/>
                  </a:solidFill>
                </a:rPr>
                <a:t>0</a:t>
              </a:r>
              <a:r>
                <a:rPr lang="en-US" sz="2200" dirty="0">
                  <a:solidFill>
                    <a:srgbClr val="002060"/>
                  </a:solidFill>
                </a:rPr>
                <a:t>)</a:t>
              </a:r>
            </a:p>
            <a:p>
              <a:pPr>
                <a:spcBef>
                  <a:spcPts val="700"/>
                </a:spcBef>
              </a:pPr>
              <a:r>
                <a:rPr lang="en-US" sz="2200" dirty="0">
                  <a:solidFill>
                    <a:srgbClr val="002060"/>
                  </a:solidFill>
                </a:rPr>
                <a:t>2. </a:t>
              </a:r>
              <a:r>
                <a:rPr lang="en-US" sz="2200" b="1" dirty="0">
                  <a:solidFill>
                    <a:srgbClr val="002060"/>
                  </a:solidFill>
                </a:rPr>
                <a:t>LBT/MARTINI</a:t>
              </a:r>
              <a:r>
                <a:rPr lang="en-US" sz="2200" dirty="0">
                  <a:solidFill>
                    <a:srgbClr val="002060"/>
                  </a:solidFill>
                </a:rPr>
                <a:t> (</a:t>
              </a:r>
              <a:r>
                <a:rPr lang="en-US" sz="2200" i="1" dirty="0">
                  <a:solidFill>
                    <a:srgbClr val="002060"/>
                  </a:solidFill>
                </a:rPr>
                <a:t>time-ordered</a:t>
              </a:r>
              <a:r>
                <a:rPr lang="en-US" sz="2200" dirty="0">
                  <a:solidFill>
                    <a:srgbClr val="002060"/>
                  </a:solidFill>
                </a:rPr>
                <a:t>) continues parton evolution (</a:t>
              </a:r>
              <a:r>
                <a:rPr lang="en-US" sz="2200" i="1" dirty="0">
                  <a:solidFill>
                    <a:srgbClr val="002060"/>
                  </a:solidFill>
                </a:rPr>
                <a:t>Q&lt;Q</a:t>
              </a:r>
              <a:r>
                <a:rPr lang="en-US" sz="2200" baseline="-25000" dirty="0">
                  <a:solidFill>
                    <a:srgbClr val="002060"/>
                  </a:solidFill>
                </a:rPr>
                <a:t>0</a:t>
              </a:r>
              <a:r>
                <a:rPr lang="en-US" sz="2200" dirty="0">
                  <a:solidFill>
                    <a:srgbClr val="002060"/>
                  </a:solidFill>
                </a:rPr>
                <a:t>, </a:t>
              </a:r>
              <a:r>
                <a:rPr lang="en-US" sz="2200" i="1" dirty="0">
                  <a:solidFill>
                    <a:srgbClr val="002060"/>
                  </a:solidFill>
                </a:rPr>
                <a:t>E</a:t>
              </a:r>
              <a:r>
                <a:rPr lang="en-US" sz="2200" dirty="0">
                  <a:solidFill>
                    <a:srgbClr val="002060"/>
                  </a:solidFill>
                </a:rPr>
                <a:t>&gt;</a:t>
              </a:r>
              <a:r>
                <a:rPr lang="en-US" sz="2200" i="1" dirty="0">
                  <a:solidFill>
                    <a:srgbClr val="002060"/>
                  </a:solidFill>
                </a:rPr>
                <a:t>E</a:t>
              </a:r>
              <a:r>
                <a:rPr lang="en-US" sz="2200" baseline="-25000" dirty="0">
                  <a:solidFill>
                    <a:srgbClr val="002060"/>
                  </a:solidFill>
                </a:rPr>
                <a:t>0</a:t>
              </a:r>
              <a:r>
                <a:rPr lang="en-US" sz="2200" dirty="0">
                  <a:solidFill>
                    <a:srgbClr val="002060"/>
                  </a:solidFill>
                </a:rPr>
                <a:t>)</a:t>
              </a:r>
            </a:p>
            <a:p>
              <a:pPr>
                <a:spcBef>
                  <a:spcPts val="700"/>
                </a:spcBef>
              </a:pPr>
              <a:r>
                <a:rPr lang="en-US" sz="2200" dirty="0">
                  <a:solidFill>
                    <a:srgbClr val="002060"/>
                  </a:solidFill>
                </a:rPr>
                <a:t>3. </a:t>
              </a:r>
              <a:r>
                <a:rPr lang="en-US" sz="2200" b="1" dirty="0" err="1">
                  <a:solidFill>
                    <a:srgbClr val="002060"/>
                  </a:solidFill>
                </a:rPr>
                <a:t>AdS</a:t>
              </a:r>
              <a:r>
                <a:rPr lang="en-US" sz="2200" b="1" dirty="0">
                  <a:solidFill>
                    <a:srgbClr val="002060"/>
                  </a:solidFill>
                </a:rPr>
                <a:t>/CFT drag</a:t>
              </a:r>
              <a:r>
                <a:rPr lang="en-US" sz="2200" dirty="0">
                  <a:solidFill>
                    <a:srgbClr val="002060"/>
                  </a:solidFill>
                </a:rPr>
                <a:t> (</a:t>
              </a:r>
              <a:r>
                <a:rPr lang="en-US" sz="2200" i="1" dirty="0">
                  <a:solidFill>
                    <a:srgbClr val="002060"/>
                  </a:solidFill>
                </a:rPr>
                <a:t>time-ordered</a:t>
              </a:r>
              <a:r>
                <a:rPr lang="en-US" sz="2200" dirty="0">
                  <a:solidFill>
                    <a:srgbClr val="002060"/>
                  </a:solidFill>
                </a:rPr>
                <a:t>) is introduced when (</a:t>
              </a:r>
              <a:r>
                <a:rPr lang="en-US" sz="2200" i="1" dirty="0">
                  <a:solidFill>
                    <a:srgbClr val="002060"/>
                  </a:solidFill>
                </a:rPr>
                <a:t>Q</a:t>
              </a:r>
              <a:r>
                <a:rPr lang="en-US" sz="2200" dirty="0">
                  <a:solidFill>
                    <a:srgbClr val="002060"/>
                  </a:solidFill>
                </a:rPr>
                <a:t>&gt;</a:t>
              </a:r>
              <a:r>
                <a:rPr lang="en-US" sz="2200" i="1" dirty="0">
                  <a:solidFill>
                    <a:srgbClr val="002060"/>
                  </a:solidFill>
                </a:rPr>
                <a:t>Q</a:t>
              </a:r>
              <a:r>
                <a:rPr lang="en-US" sz="2200" baseline="-25000" dirty="0">
                  <a:solidFill>
                    <a:srgbClr val="002060"/>
                  </a:solidFill>
                </a:rPr>
                <a:t>0</a:t>
              </a:r>
              <a:r>
                <a:rPr lang="en-US" sz="2200" dirty="0">
                  <a:solidFill>
                    <a:srgbClr val="002060"/>
                  </a:solidFill>
                </a:rPr>
                <a:t>, </a:t>
              </a:r>
              <a:r>
                <a:rPr lang="en-US" sz="2200" i="1" dirty="0">
                  <a:solidFill>
                    <a:srgbClr val="002060"/>
                  </a:solidFill>
                </a:rPr>
                <a:t>E&lt;E</a:t>
              </a:r>
              <a:r>
                <a:rPr lang="en-US" sz="2200" baseline="-25000" dirty="0">
                  <a:solidFill>
                    <a:srgbClr val="002060"/>
                  </a:solidFill>
                </a:rPr>
                <a:t>0</a:t>
              </a:r>
              <a:r>
                <a:rPr lang="en-US" sz="2200" dirty="0">
                  <a:solidFill>
                    <a:srgbClr val="002060"/>
                  </a:solidFill>
                </a:rPr>
                <a:t>)</a:t>
              </a:r>
            </a:p>
            <a:p>
              <a:pPr>
                <a:spcBef>
                  <a:spcPts val="700"/>
                </a:spcBef>
              </a:pPr>
              <a:endParaRPr lang="en-US" sz="1000" b="1" dirty="0">
                <a:solidFill>
                  <a:srgbClr val="008000"/>
                </a:solidFill>
              </a:endParaRPr>
            </a:p>
            <a:p>
              <a:pPr>
                <a:spcBef>
                  <a:spcPts val="700"/>
                </a:spcBef>
              </a:pPr>
              <a:r>
                <a:rPr lang="en-US" sz="2200" b="1" dirty="0">
                  <a:solidFill>
                    <a:srgbClr val="FF0000"/>
                  </a:solidFill>
                </a:rPr>
                <a:t>Virtuality separation scale </a:t>
              </a:r>
              <a:r>
                <a:rPr lang="en-US" sz="2200" b="1" i="1" dirty="0">
                  <a:solidFill>
                    <a:srgbClr val="FF0000"/>
                  </a:solidFill>
                </a:rPr>
                <a:t>Q</a:t>
              </a:r>
              <a:r>
                <a:rPr lang="en-US" sz="2200" b="1" baseline="-25000" dirty="0">
                  <a:solidFill>
                    <a:srgbClr val="FF0000"/>
                  </a:solidFill>
                </a:rPr>
                <a:t>0</a:t>
              </a:r>
              <a:endParaRPr lang="en-US" sz="2200" b="1" dirty="0">
                <a:solidFill>
                  <a:srgbClr val="008000"/>
                </a:solidFill>
              </a:endParaRPr>
            </a:p>
            <a:p>
              <a:pPr marL="274320" indent="-274320">
                <a:spcBef>
                  <a:spcPts val="700"/>
                </a:spcBef>
                <a:buFont typeface="Arial"/>
                <a:buChar char="•"/>
              </a:pPr>
              <a:r>
                <a:rPr lang="en-US" sz="2200" b="1" dirty="0">
                  <a:solidFill>
                    <a:srgbClr val="009C00"/>
                  </a:solidFill>
                </a:rPr>
                <a:t>Fixed </a:t>
              </a:r>
              <a:r>
                <a:rPr lang="en-US" sz="2200" b="1" i="1" dirty="0">
                  <a:solidFill>
                    <a:srgbClr val="009C00"/>
                  </a:solidFill>
                </a:rPr>
                <a:t>Q</a:t>
              </a:r>
              <a:r>
                <a:rPr lang="en-US" sz="2200" b="1" baseline="-25000" dirty="0">
                  <a:solidFill>
                    <a:srgbClr val="009C00"/>
                  </a:solidFill>
                </a:rPr>
                <a:t>0</a:t>
              </a:r>
              <a:r>
                <a:rPr lang="en-US" sz="2200" dirty="0">
                  <a:solidFill>
                    <a:srgbClr val="009C00"/>
                  </a:solidFill>
                  <a:sym typeface="Wingdings"/>
                </a:rPr>
                <a:t>:</a:t>
              </a:r>
              <a:r>
                <a:rPr lang="en-US" sz="2200" dirty="0">
                  <a:solidFill>
                    <a:srgbClr val="009C00"/>
                  </a:solidFill>
                </a:rPr>
                <a:t> 1, 2 or 3 GeV will be used and compared.</a:t>
              </a:r>
            </a:p>
            <a:p>
              <a:pPr marL="274320" indent="-274320">
                <a:spcBef>
                  <a:spcPts val="700"/>
                </a:spcBef>
                <a:buFont typeface="Arial"/>
                <a:buChar char="•"/>
              </a:pPr>
              <a:r>
                <a:rPr lang="en-US" sz="2200" b="1" dirty="0"/>
                <a:t>Dynamical </a:t>
              </a:r>
              <a:r>
                <a:rPr lang="en-US" sz="2200" b="1" i="1" dirty="0"/>
                <a:t>Q</a:t>
              </a:r>
              <a:r>
                <a:rPr lang="en-US" sz="2200" b="1" baseline="-25000" dirty="0"/>
                <a:t>0</a:t>
              </a:r>
              <a:r>
                <a:rPr lang="en-US" sz="2200" b="1" dirty="0"/>
                <a:t> </a:t>
              </a:r>
              <a:r>
                <a:rPr lang="en-US" sz="2200" dirty="0"/>
                <a:t>(virtuality gain from scattering with the medium):</a:t>
              </a:r>
            </a:p>
            <a:p>
              <a:pPr marL="274320" indent="-274320">
                <a:spcBef>
                  <a:spcPts val="700"/>
                </a:spcBef>
                <a:buFont typeface="Arial"/>
                <a:buChar char="•"/>
              </a:pPr>
              <a:endParaRPr lang="en-US" sz="2200" dirty="0"/>
            </a:p>
            <a:p>
              <a:pPr marL="274320" indent="-274320">
                <a:spcBef>
                  <a:spcPts val="700"/>
                </a:spcBef>
                <a:buFont typeface="Arial"/>
                <a:buChar char="•"/>
              </a:pPr>
              <a:endParaRPr lang="en-US" sz="2200" dirty="0"/>
            </a:p>
            <a:p>
              <a:pPr marL="274320" indent="-274320">
                <a:spcBef>
                  <a:spcPts val="700"/>
                </a:spcBef>
                <a:buFont typeface="Arial"/>
                <a:buChar char="•"/>
              </a:pPr>
              <a:endParaRPr lang="en-US" sz="2200" dirty="0"/>
            </a:p>
            <a:p>
              <a:pPr marL="274320" indent="-274320">
                <a:spcBef>
                  <a:spcPts val="700"/>
                </a:spcBef>
                <a:buFont typeface="Arial"/>
                <a:buChar char="•"/>
              </a:pPr>
              <a:r>
                <a:rPr lang="en-US" sz="2200" b="1" dirty="0">
                  <a:solidFill>
                    <a:srgbClr val="0432FF"/>
                  </a:solidFill>
                </a:rPr>
                <a:t>Extracted from model to data comparison</a:t>
              </a:r>
              <a:r>
                <a:rPr lang="en-US" sz="2200" dirty="0">
                  <a:solidFill>
                    <a:srgbClr val="0432FF"/>
                  </a:solidFill>
                </a:rPr>
                <a:t> (see Part III)</a:t>
              </a:r>
            </a:p>
            <a:p>
              <a:pPr marL="274320" indent="-274320">
                <a:spcBef>
                  <a:spcPts val="700"/>
                </a:spcBef>
              </a:pPr>
              <a:endParaRPr lang="en-US" sz="1000" b="1" dirty="0">
                <a:solidFill>
                  <a:srgbClr val="FF0000"/>
                </a:solidFill>
              </a:endParaRPr>
            </a:p>
            <a:p>
              <a:pPr>
                <a:spcBef>
                  <a:spcPts val="700"/>
                </a:spcBef>
              </a:pPr>
              <a:r>
                <a:rPr lang="en-US" sz="2200" b="1" dirty="0">
                  <a:solidFill>
                    <a:srgbClr val="FF0000"/>
                  </a:solidFill>
                </a:rPr>
                <a:t>Energy separation scale </a:t>
              </a:r>
              <a:r>
                <a:rPr lang="en-US" sz="2200" b="1" i="1" dirty="0">
                  <a:solidFill>
                    <a:srgbClr val="FF0000"/>
                  </a:solidFill>
                </a:rPr>
                <a:t>E</a:t>
              </a:r>
              <a:r>
                <a:rPr lang="en-US" sz="2200" b="1" baseline="-25000" dirty="0">
                  <a:solidFill>
                    <a:srgbClr val="FF0000"/>
                  </a:solidFill>
                </a:rPr>
                <a:t>0</a:t>
              </a:r>
              <a:endParaRPr lang="en-US" sz="2200" b="1" dirty="0">
                <a:solidFill>
                  <a:srgbClr val="008000"/>
                </a:solidFill>
              </a:endParaRPr>
            </a:p>
            <a:p>
              <a:pPr marL="274320" indent="-274320">
                <a:spcBef>
                  <a:spcPts val="700"/>
                </a:spcBef>
                <a:buFont typeface="Arial"/>
                <a:buChar char="•"/>
              </a:pPr>
              <a:r>
                <a:rPr lang="en-US" sz="2200" dirty="0"/>
                <a:t>Under investigation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428021" y="3821348"/>
              <a:ext cx="3906122" cy="934619"/>
              <a:chOff x="2537749" y="3016676"/>
              <a:chExt cx="3906122" cy="93461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0547" y="3593663"/>
                <a:ext cx="1552448" cy="357632"/>
              </a:xfrm>
              <a:prstGeom prst="rect">
                <a:avLst/>
              </a:prstGeom>
            </p:spPr>
          </p:pic>
          <p:sp>
            <p:nvSpPr>
              <p:cNvPr id="10" name="Right Arrow 9"/>
              <p:cNvSpPr/>
              <p:nvPr/>
            </p:nvSpPr>
            <p:spPr>
              <a:xfrm>
                <a:off x="2537749" y="3679865"/>
                <a:ext cx="808913" cy="241074"/>
              </a:xfrm>
              <a:prstGeom prst="rightArrow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9020" y="3016968"/>
                <a:ext cx="1137920" cy="34950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5807" y="3016676"/>
                <a:ext cx="1528064" cy="349504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EBF35-4E29-644B-AAD1-1EAD55A3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5163621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D473F8-BA8E-404C-AF67-A8160C081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40" y="1248817"/>
            <a:ext cx="5532120" cy="4274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1486" y="269134"/>
            <a:ext cx="8703084" cy="673100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Separation time between MATTER and LBT/MARTINI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629" y="5523637"/>
            <a:ext cx="8008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</a:pPr>
            <a:r>
              <a:rPr lang="en-US" sz="2200" dirty="0">
                <a:solidFill>
                  <a:srgbClr val="FF0000"/>
                </a:solidFill>
              </a:rPr>
              <a:t>The multi-stage approach is necessary: the switching time between MATTER and LBT/MARTINI varies with </a:t>
            </a:r>
            <a:r>
              <a:rPr lang="en-US" sz="2200" i="1" dirty="0">
                <a:solidFill>
                  <a:srgbClr val="FF0000"/>
                </a:solidFill>
              </a:rPr>
              <a:t>E</a:t>
            </a:r>
            <a:r>
              <a:rPr lang="en-US" sz="2200" dirty="0">
                <a:solidFill>
                  <a:srgbClr val="FF0000"/>
                </a:solidFill>
              </a:rPr>
              <a:t> and </a:t>
            </a:r>
            <a:r>
              <a:rPr lang="en-US" sz="2200" i="1" dirty="0">
                <a:solidFill>
                  <a:srgbClr val="FF0000"/>
                </a:solidFill>
              </a:rPr>
              <a:t>Q</a:t>
            </a:r>
            <a:r>
              <a:rPr lang="en-US" sz="2200" baseline="-25000" dirty="0">
                <a:solidFill>
                  <a:srgbClr val="FF0000"/>
                </a:solidFill>
              </a:rPr>
              <a:t>0</a:t>
            </a:r>
            <a:r>
              <a:rPr lang="en-US" sz="2200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3" name="Group 13"/>
          <p:cNvGrpSpPr/>
          <p:nvPr/>
        </p:nvGrpSpPr>
        <p:grpSpPr>
          <a:xfrm>
            <a:off x="1063184" y="1165418"/>
            <a:ext cx="7502199" cy="564805"/>
            <a:chOff x="599721" y="852973"/>
            <a:chExt cx="7502199" cy="564805"/>
          </a:xfrm>
        </p:grpSpPr>
        <p:sp>
          <p:nvSpPr>
            <p:cNvPr id="12" name="Rectangle 11"/>
            <p:cNvSpPr/>
            <p:nvPr/>
          </p:nvSpPr>
          <p:spPr>
            <a:xfrm>
              <a:off x="2567273" y="852973"/>
              <a:ext cx="55346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0090"/>
                  </a:solidFill>
                </a:rPr>
                <a:t>when a given parton hit </a:t>
              </a:r>
              <a:r>
                <a:rPr lang="en-US" sz="2000" i="1" dirty="0">
                  <a:solidFill>
                    <a:srgbClr val="000090"/>
                  </a:solidFill>
                </a:rPr>
                <a:t>Q</a:t>
              </a:r>
              <a:r>
                <a:rPr lang="en-US" sz="2000" baseline="-25000" dirty="0">
                  <a:solidFill>
                    <a:srgbClr val="000090"/>
                  </a:solidFill>
                </a:rPr>
                <a:t>0</a:t>
              </a:r>
              <a:r>
                <a:rPr lang="en-US" sz="2000" dirty="0">
                  <a:solidFill>
                    <a:srgbClr val="000090"/>
                  </a:solidFill>
                </a:rPr>
                <a:t> after multiple </a:t>
              </a:r>
              <a:r>
                <a:rPr lang="en-US" sz="2000" dirty="0" err="1">
                  <a:solidFill>
                    <a:srgbClr val="000090"/>
                  </a:solidFill>
                </a:rPr>
                <a:t>splittings</a:t>
              </a:r>
              <a:r>
                <a:rPr lang="en-US" sz="2000" dirty="0">
                  <a:solidFill>
                    <a:srgbClr val="000090"/>
                  </a:solidFill>
                </a:rPr>
                <a:t>  </a:t>
              </a:r>
            </a:p>
          </p:txBody>
        </p: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721" y="872948"/>
              <a:ext cx="1746250" cy="544830"/>
            </a:xfrm>
            <a:prstGeom prst="rect">
              <a:avLst/>
            </a:prstGeom>
          </p:spPr>
        </p:pic>
      </p:grpSp>
      <p:sp>
        <p:nvSpPr>
          <p:cNvPr id="7" name="Down Arrow 6">
            <a:extLst>
              <a:ext uri="{FF2B5EF4-FFF2-40B4-BE49-F238E27FC236}">
                <a16:creationId xmlns:a16="http://schemas.microsoft.com/office/drawing/2014/main" id="{5588679B-3BBA-2F42-B959-39AF31F40166}"/>
              </a:ext>
            </a:extLst>
          </p:cNvPr>
          <p:cNvSpPr/>
          <p:nvPr/>
        </p:nvSpPr>
        <p:spPr>
          <a:xfrm rot="16200000">
            <a:off x="6644640" y="3048000"/>
            <a:ext cx="207264" cy="37795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BEBD9-831A-1844-85A9-F3806EFF8668}"/>
              </a:ext>
            </a:extLst>
          </p:cNvPr>
          <p:cNvSpPr txBox="1"/>
          <p:nvPr/>
        </p:nvSpPr>
        <p:spPr>
          <a:xfrm>
            <a:off x="6976610" y="2898251"/>
            <a:ext cx="1399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medium length (4 </a:t>
            </a:r>
            <a:r>
              <a:rPr lang="en-US" sz="1800" dirty="0" err="1">
                <a:solidFill>
                  <a:srgbClr val="FF0000"/>
                </a:solidFill>
              </a:rPr>
              <a:t>fm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4176B5-9E0B-E543-8AB2-78410E73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2916278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0294" y="24883"/>
            <a:ext cx="8549893" cy="804173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MATTER vs. LBT/MARTINI contribution</a:t>
            </a:r>
          </a:p>
        </p:txBody>
      </p:sp>
      <p:pic>
        <p:nvPicPr>
          <p:cNvPr id="16" name="Picture 15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97" y="1297879"/>
            <a:ext cx="5029200" cy="388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076" y="5129399"/>
            <a:ext cx="8495615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Recall: It takes longer time for high </a:t>
            </a:r>
            <a:r>
              <a:rPr lang="en-US" sz="2200" i="1" dirty="0">
                <a:solidFill>
                  <a:srgbClr val="008000"/>
                </a:solidFill>
              </a:rPr>
              <a:t>E</a:t>
            </a:r>
            <a:r>
              <a:rPr lang="en-US" sz="2200" dirty="0">
                <a:solidFill>
                  <a:srgbClr val="008000"/>
                </a:solidFill>
              </a:rPr>
              <a:t> partons to hit </a:t>
            </a:r>
            <a:r>
              <a:rPr lang="en-US" sz="2200" i="1" dirty="0">
                <a:solidFill>
                  <a:srgbClr val="008000"/>
                </a:solidFill>
              </a:rPr>
              <a:t>Q</a:t>
            </a:r>
            <a:r>
              <a:rPr lang="en-US" sz="2200" baseline="-25000" dirty="0">
                <a:solidFill>
                  <a:srgbClr val="008000"/>
                </a:solidFill>
              </a:rPr>
              <a:t>0</a:t>
            </a:r>
            <a:r>
              <a:rPr lang="en-US" sz="2200" dirty="0">
                <a:solidFill>
                  <a:srgbClr val="008000"/>
                </a:solidFill>
              </a:rPr>
              <a:t> in MATTER and leaves shorter time for the subsequent LBT/MARTINI.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Energy loss from LBT/MARTINI in MATTER + LBT/MARTINI is weak for high </a:t>
            </a:r>
            <a:r>
              <a:rPr lang="en-US" sz="2200" i="1" dirty="0">
                <a:solidFill>
                  <a:srgbClr val="FF0000"/>
                </a:solidFill>
              </a:rPr>
              <a:t>E</a:t>
            </a:r>
            <a:r>
              <a:rPr lang="en-US" sz="2200" dirty="0">
                <a:solidFill>
                  <a:srgbClr val="FF0000"/>
                </a:solidFill>
              </a:rPr>
              <a:t> partons, but becomes stronger for low </a:t>
            </a:r>
            <a:r>
              <a:rPr lang="en-US" sz="2200" i="1" dirty="0">
                <a:solidFill>
                  <a:srgbClr val="FF0000"/>
                </a:solidFill>
              </a:rPr>
              <a:t>E</a:t>
            </a:r>
            <a:r>
              <a:rPr lang="en-US" sz="2200" dirty="0">
                <a:solidFill>
                  <a:srgbClr val="FF0000"/>
                </a:solidFill>
              </a:rPr>
              <a:t> ones.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B95246-421B-274D-8D1E-0040CD8813F0}"/>
              </a:ext>
            </a:extLst>
          </p:cNvPr>
          <p:cNvSpPr/>
          <p:nvPr/>
        </p:nvSpPr>
        <p:spPr>
          <a:xfrm>
            <a:off x="478445" y="931882"/>
            <a:ext cx="8318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 dirty="0"/>
              <a:t>Energy spectra of daughter partons initiated by a single quark at 50 GeV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1AE599-2411-A247-9494-F9C648F2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7774149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2798" y="139788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000" b="1" i="1" dirty="0" err="1">
                <a:solidFill>
                  <a:srgbClr val="3366FF"/>
                </a:solidFill>
                <a:latin typeface="Calibri" charset="0"/>
                <a:ea typeface="宋体" charset="0"/>
              </a:rPr>
              <a:t>dE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/</a:t>
            </a:r>
            <a:r>
              <a:rPr lang="en-US" altLang="zh-CN" sz="3000" b="1" i="1" dirty="0" err="1">
                <a:solidFill>
                  <a:srgbClr val="3366FF"/>
                </a:solidFill>
                <a:latin typeface="Calibri" charset="0"/>
                <a:ea typeface="宋体" charset="0"/>
              </a:rPr>
              <a:t>dθ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 of daughter </a:t>
            </a:r>
            <a:r>
              <a:rPr lang="en-US" altLang="zh-CN" sz="3000" b="1" dirty="0" err="1">
                <a:solidFill>
                  <a:srgbClr val="3366FF"/>
                </a:solidFill>
                <a:latin typeface="Calibri" charset="0"/>
                <a:ea typeface="宋体" charset="0"/>
              </a:rPr>
              <a:t>partons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 (jet shape)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798" y="4043090"/>
            <a:ext cx="8487872" cy="259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In-medium evolution changes the jet shape – depletes energy in small cone and enhances energy in large cone. </a:t>
            </a:r>
          </a:p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00090"/>
                </a:solidFill>
              </a:rPr>
              <a:t>LBT is more effective than MATTER in shifting energy distribution into larger angle since elastic scattering is included in LBT.</a:t>
            </a:r>
          </a:p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Interesting non-monotonic behavior at </a:t>
            </a:r>
            <a:r>
              <a:rPr lang="en-US" sz="2200" i="1" dirty="0">
                <a:solidFill>
                  <a:srgbClr val="FF0000"/>
                </a:solidFill>
              </a:rPr>
              <a:t>Q</a:t>
            </a:r>
            <a:r>
              <a:rPr lang="en-US" sz="2200" baseline="-25000" dirty="0">
                <a:solidFill>
                  <a:srgbClr val="FF0000"/>
                </a:solidFill>
              </a:rPr>
              <a:t>0</a:t>
            </a:r>
            <a:r>
              <a:rPr lang="en-US" sz="2200" dirty="0">
                <a:solidFill>
                  <a:srgbClr val="FF0000"/>
                </a:solidFill>
              </a:rPr>
              <a:t> = 1 GeV -- enhanced </a:t>
            </a:r>
            <a:r>
              <a:rPr lang="en-US" sz="2200" dirty="0" err="1">
                <a:solidFill>
                  <a:srgbClr val="FF0000"/>
                </a:solidFill>
              </a:rPr>
              <a:t>Sudakov</a:t>
            </a:r>
            <a:r>
              <a:rPr lang="en-US" sz="2200" dirty="0">
                <a:solidFill>
                  <a:srgbClr val="FF0000"/>
                </a:solidFill>
              </a:rPr>
              <a:t> type splitting at very small </a:t>
            </a:r>
            <a:r>
              <a:rPr lang="en-US" sz="2200" i="1" dirty="0">
                <a:solidFill>
                  <a:srgbClr val="FF0000"/>
                </a:solidFill>
              </a:rPr>
              <a:t>r</a:t>
            </a:r>
            <a:r>
              <a:rPr lang="en-US" sz="2200" dirty="0">
                <a:solidFill>
                  <a:srgbClr val="FF0000"/>
                </a:solidFill>
              </a:rPr>
              <a:t> in MATTER and LBT scattering at large </a:t>
            </a:r>
            <a:r>
              <a:rPr lang="en-US" sz="2200" i="1" dirty="0">
                <a:solidFill>
                  <a:srgbClr val="FF0000"/>
                </a:solidFill>
              </a:rPr>
              <a:t>r</a:t>
            </a:r>
            <a:r>
              <a:rPr lang="en-US" sz="2200" dirty="0">
                <a:solidFill>
                  <a:srgbClr val="FF0000"/>
                </a:solidFill>
              </a:rPr>
              <a:t>. (Jet shape can be partially understood even with a brick.)</a:t>
            </a:r>
            <a:endParaRPr lang="en-US" sz="2200" dirty="0">
              <a:solidFill>
                <a:srgbClr val="000090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>
          <a:xfrm>
            <a:off x="5876181" y="1711370"/>
            <a:ext cx="2482348" cy="2331720"/>
            <a:chOff x="5815796" y="3594100"/>
            <a:chExt cx="3102935" cy="2914650"/>
          </a:xfrm>
        </p:grpSpPr>
        <p:pic>
          <p:nvPicPr>
            <p:cNvPr id="11" name="Picture 10" descr="B73ADC7B-6C4D-42B8-A0CE-59273A88FC7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9531" y="3594100"/>
              <a:ext cx="2489200" cy="2914650"/>
            </a:xfrm>
            <a:prstGeom prst="rect">
              <a:avLst/>
            </a:prstGeom>
          </p:spPr>
        </p:pic>
        <p:pic>
          <p:nvPicPr>
            <p:cNvPr id="12" name="Picture 11" descr="17D45917-34DB-4871-B556-E98DB0F5343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5796" y="3594100"/>
              <a:ext cx="717550" cy="2540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34CD437-672E-E94A-84C9-BD1E02A87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3" y="810934"/>
            <a:ext cx="5094433" cy="32816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DDB50-5EE1-FB4F-AD86-88CB0957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2285262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1335" y="2249637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Part II: Physics results from </a:t>
            </a:r>
            <a:r>
              <a:rPr lang="en-US" altLang="zh-CN" sz="3200" b="1" i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JETSCAPE 1.0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58A283-7077-9940-ACA9-90A0642EFD65}"/>
              </a:ext>
            </a:extLst>
          </p:cNvPr>
          <p:cNvSpPr txBox="1">
            <a:spLocks/>
          </p:cNvSpPr>
          <p:nvPr/>
        </p:nvSpPr>
        <p:spPr bwMode="auto">
          <a:xfrm>
            <a:off x="331334" y="3316437"/>
            <a:ext cx="854989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zh-CN" sz="28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(In collaboration with COMP and SIMS)</a:t>
            </a:r>
            <a:endParaRPr lang="en-US" altLang="zh-CN" sz="2800" b="1" i="1" dirty="0">
              <a:solidFill>
                <a:srgbClr val="3366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DE1FE-C198-7442-8E56-DE1D895F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0754053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9" y="144527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Embed 4 energy loss modules into JETSCAPE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0F273F-1ED9-0E44-947E-4F43836067D6}"/>
              </a:ext>
            </a:extLst>
          </p:cNvPr>
          <p:cNvGrpSpPr/>
          <p:nvPr/>
        </p:nvGrpSpPr>
        <p:grpSpPr>
          <a:xfrm>
            <a:off x="336981" y="860114"/>
            <a:ext cx="3247467" cy="5885409"/>
            <a:chOff x="227253" y="896690"/>
            <a:chExt cx="3247467" cy="58854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F8A2CF-F055-1049-934E-C34AFDD67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253" y="896690"/>
              <a:ext cx="3247467" cy="5885409"/>
            </a:xfrm>
            <a:prstGeom prst="rect">
              <a:avLst/>
            </a:prstGeom>
            <a:noFill/>
          </p:spPr>
        </p:pic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831ADC6C-4013-6645-A4C7-C4358C705B11}"/>
                </a:ext>
              </a:extLst>
            </p:cNvPr>
            <p:cNvSpPr/>
            <p:nvPr/>
          </p:nvSpPr>
          <p:spPr>
            <a:xfrm>
              <a:off x="1548384" y="1901952"/>
              <a:ext cx="1767840" cy="402336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FB99FDDF-B29A-4946-9D6F-8FEB83BCDB81}"/>
                </a:ext>
              </a:extLst>
            </p:cNvPr>
            <p:cNvSpPr/>
            <p:nvPr/>
          </p:nvSpPr>
          <p:spPr>
            <a:xfrm>
              <a:off x="318102" y="3468116"/>
              <a:ext cx="1120554" cy="616204"/>
            </a:xfrm>
            <a:prstGeom prst="frame">
              <a:avLst>
                <a:gd name="adj1" fmla="val 6564"/>
              </a:avLst>
            </a:prstGeom>
            <a:solidFill>
              <a:srgbClr val="009C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2B4BC67E-D78D-A347-8928-0BEE06195206}"/>
                </a:ext>
              </a:extLst>
            </p:cNvPr>
            <p:cNvSpPr/>
            <p:nvPr/>
          </p:nvSpPr>
          <p:spPr>
            <a:xfrm>
              <a:off x="318102" y="4793199"/>
              <a:ext cx="1120554" cy="616204"/>
            </a:xfrm>
            <a:prstGeom prst="frame">
              <a:avLst>
                <a:gd name="adj1" fmla="val 656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75FDB952-B657-3C47-824C-81E4675A226A}"/>
                </a:ext>
              </a:extLst>
            </p:cNvPr>
            <p:cNvSpPr/>
            <p:nvPr/>
          </p:nvSpPr>
          <p:spPr>
            <a:xfrm>
              <a:off x="318102" y="5437124"/>
              <a:ext cx="1120554" cy="616204"/>
            </a:xfrm>
            <a:prstGeom prst="frame">
              <a:avLst>
                <a:gd name="adj1" fmla="val 6564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CAC89F2C-3BB0-D847-8EFE-94EA1501AFBC}"/>
                </a:ext>
              </a:extLst>
            </p:cNvPr>
            <p:cNvSpPr/>
            <p:nvPr/>
          </p:nvSpPr>
          <p:spPr>
            <a:xfrm>
              <a:off x="318102" y="6101850"/>
              <a:ext cx="1120554" cy="616204"/>
            </a:xfrm>
            <a:prstGeom prst="frame">
              <a:avLst>
                <a:gd name="adj1" fmla="val 656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D6A7A3-45C1-E14A-A064-DB6889280DBC}"/>
                </a:ext>
              </a:extLst>
            </p:cNvPr>
            <p:cNvSpPr txBox="1"/>
            <p:nvPr/>
          </p:nvSpPr>
          <p:spPr>
            <a:xfrm>
              <a:off x="2131402" y="3568954"/>
              <a:ext cx="1090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009C00"/>
                  </a:solidFill>
                </a:rPr>
                <a:t>AdS</a:t>
              </a:r>
              <a:r>
                <a:rPr lang="en-US" sz="2000" b="1" dirty="0">
                  <a:solidFill>
                    <a:srgbClr val="009C00"/>
                  </a:solidFill>
                </a:rPr>
                <a:t>/CFT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669B49-2FD8-5244-A4E2-DFAECC133AEF}"/>
                </a:ext>
              </a:extLst>
            </p:cNvPr>
            <p:cNvSpPr txBox="1"/>
            <p:nvPr/>
          </p:nvSpPr>
          <p:spPr>
            <a:xfrm>
              <a:off x="2396676" y="4873286"/>
              <a:ext cx="55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LBT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017DF9-F3DC-1B4A-A22E-C4E7A41F6D1B}"/>
                </a:ext>
              </a:extLst>
            </p:cNvPr>
            <p:cNvSpPr txBox="1"/>
            <p:nvPr/>
          </p:nvSpPr>
          <p:spPr>
            <a:xfrm>
              <a:off x="2106565" y="5579558"/>
              <a:ext cx="1139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MARTINI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5C1F64-5405-0840-9E52-2608F21FD8C4}"/>
                </a:ext>
              </a:extLst>
            </p:cNvPr>
            <p:cNvSpPr txBox="1"/>
            <p:nvPr/>
          </p:nvSpPr>
          <p:spPr>
            <a:xfrm>
              <a:off x="2141029" y="6209897"/>
              <a:ext cx="1070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MATTER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FEABDA1-413E-E643-95A6-A48CFEEF0BF2}"/>
              </a:ext>
            </a:extLst>
          </p:cNvPr>
          <p:cNvGrpSpPr/>
          <p:nvPr/>
        </p:nvGrpSpPr>
        <p:grpSpPr>
          <a:xfrm>
            <a:off x="3950208" y="987457"/>
            <a:ext cx="4845413" cy="5758066"/>
            <a:chOff x="3950208" y="987457"/>
            <a:chExt cx="4845413" cy="575806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C6F29C0-D913-974B-A6EA-D8E1CC3F7731}"/>
                </a:ext>
              </a:extLst>
            </p:cNvPr>
            <p:cNvSpPr txBox="1"/>
            <p:nvPr/>
          </p:nvSpPr>
          <p:spPr>
            <a:xfrm>
              <a:off x="4062895" y="987457"/>
              <a:ext cx="40204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700"/>
                </a:spcBef>
              </a:pPr>
              <a:r>
                <a:rPr lang="en-US" sz="2200" b="1" dirty="0">
                  <a:solidFill>
                    <a:srgbClr val="000000"/>
                  </a:solidFill>
                </a:rPr>
                <a:t>Realize multi-stage jet evolution using the xml input file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97483CF-1640-EA45-9DCE-46509B8AB1B4}"/>
                </a:ext>
              </a:extLst>
            </p:cNvPr>
            <p:cNvGrpSpPr/>
            <p:nvPr/>
          </p:nvGrpSpPr>
          <p:grpSpPr>
            <a:xfrm>
              <a:off x="3950208" y="1865376"/>
              <a:ext cx="4845413" cy="4880147"/>
              <a:chOff x="3950208" y="1865376"/>
              <a:chExt cx="4845413" cy="488014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000FB87-6D9A-E343-BA1F-5B64A331E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8325" y="2267712"/>
                <a:ext cx="3526481" cy="447781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A6EA92B-BFAE-5446-BF47-6C202AFE4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0208" y="1865376"/>
                <a:ext cx="4606747" cy="402336"/>
              </a:xfrm>
              <a:prstGeom prst="rect">
                <a:avLst/>
              </a:prstGeom>
            </p:spPr>
          </p:pic>
          <p:sp>
            <p:nvSpPr>
              <p:cNvPr id="37" name="Frame 36">
                <a:extLst>
                  <a:ext uri="{FF2B5EF4-FFF2-40B4-BE49-F238E27FC236}">
                    <a16:creationId xmlns:a16="http://schemas.microsoft.com/office/drawing/2014/main" id="{26275FA0-9ECC-2549-9D72-108618DEC27B}"/>
                  </a:ext>
                </a:extLst>
              </p:cNvPr>
              <p:cNvSpPr/>
              <p:nvPr/>
            </p:nvSpPr>
            <p:spPr>
              <a:xfrm>
                <a:off x="5260847" y="1865376"/>
                <a:ext cx="3296107" cy="402336"/>
              </a:xfrm>
              <a:prstGeom prst="fram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ame 40">
                <a:extLst>
                  <a:ext uri="{FF2B5EF4-FFF2-40B4-BE49-F238E27FC236}">
                    <a16:creationId xmlns:a16="http://schemas.microsoft.com/office/drawing/2014/main" id="{AB1D8AF1-CECA-CB4C-A9D6-B70A65A8BBB5}"/>
                  </a:ext>
                </a:extLst>
              </p:cNvPr>
              <p:cNvSpPr/>
              <p:nvPr/>
            </p:nvSpPr>
            <p:spPr>
              <a:xfrm>
                <a:off x="4128325" y="2267712"/>
                <a:ext cx="943548" cy="309646"/>
              </a:xfrm>
              <a:prstGeom prst="fram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ame 41">
                <a:extLst>
                  <a:ext uri="{FF2B5EF4-FFF2-40B4-BE49-F238E27FC236}">
                    <a16:creationId xmlns:a16="http://schemas.microsoft.com/office/drawing/2014/main" id="{C23743ED-37E1-B242-B21B-45FC89448924}"/>
                  </a:ext>
                </a:extLst>
              </p:cNvPr>
              <p:cNvSpPr/>
              <p:nvPr/>
            </p:nvSpPr>
            <p:spPr>
              <a:xfrm>
                <a:off x="4317299" y="2633472"/>
                <a:ext cx="1437326" cy="309646"/>
              </a:xfrm>
              <a:prstGeom prst="fram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ame 42">
                <a:extLst>
                  <a:ext uri="{FF2B5EF4-FFF2-40B4-BE49-F238E27FC236}">
                    <a16:creationId xmlns:a16="http://schemas.microsoft.com/office/drawing/2014/main" id="{AC6A4E11-1B62-204C-AB1A-946B7C429F1A}"/>
                  </a:ext>
                </a:extLst>
              </p:cNvPr>
              <p:cNvSpPr/>
              <p:nvPr/>
            </p:nvSpPr>
            <p:spPr>
              <a:xfrm>
                <a:off x="4317298" y="4506616"/>
                <a:ext cx="2241997" cy="330093"/>
              </a:xfrm>
              <a:prstGeom prst="frame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ame 43">
                <a:extLst>
                  <a:ext uri="{FF2B5EF4-FFF2-40B4-BE49-F238E27FC236}">
                    <a16:creationId xmlns:a16="http://schemas.microsoft.com/office/drawing/2014/main" id="{397510E5-32A3-C145-A7E3-CB14783E782D}"/>
                  </a:ext>
                </a:extLst>
              </p:cNvPr>
              <p:cNvSpPr/>
              <p:nvPr/>
            </p:nvSpPr>
            <p:spPr>
              <a:xfrm>
                <a:off x="4317298" y="5457775"/>
                <a:ext cx="1559246" cy="309646"/>
              </a:xfrm>
              <a:prstGeom prst="fram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ame 45">
                <a:extLst>
                  <a:ext uri="{FF2B5EF4-FFF2-40B4-BE49-F238E27FC236}">
                    <a16:creationId xmlns:a16="http://schemas.microsoft.com/office/drawing/2014/main" id="{5EA9D9EC-667B-6F4C-BFED-17DD12C7C3A7}"/>
                  </a:ext>
                </a:extLst>
              </p:cNvPr>
              <p:cNvSpPr/>
              <p:nvPr/>
            </p:nvSpPr>
            <p:spPr>
              <a:xfrm>
                <a:off x="4317298" y="6208329"/>
                <a:ext cx="2241997" cy="330093"/>
              </a:xfrm>
              <a:prstGeom prst="frame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ame 46">
                <a:extLst>
                  <a:ext uri="{FF2B5EF4-FFF2-40B4-BE49-F238E27FC236}">
                    <a16:creationId xmlns:a16="http://schemas.microsoft.com/office/drawing/2014/main" id="{95F8BAEA-74D5-394A-8082-6104B8E8BF52}"/>
                  </a:ext>
                </a:extLst>
              </p:cNvPr>
              <p:cNvSpPr/>
              <p:nvPr/>
            </p:nvSpPr>
            <p:spPr>
              <a:xfrm>
                <a:off x="4134421" y="5077968"/>
                <a:ext cx="705803" cy="309646"/>
              </a:xfrm>
              <a:prstGeom prst="fram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8AF868E-9562-DE46-B823-E6ADFCB48C74}"/>
                  </a:ext>
                </a:extLst>
              </p:cNvPr>
              <p:cNvSpPr txBox="1"/>
              <p:nvPr/>
            </p:nvSpPr>
            <p:spPr>
              <a:xfrm>
                <a:off x="6729543" y="2633472"/>
                <a:ext cx="20660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separation scale </a:t>
                </a:r>
                <a:r>
                  <a:rPr lang="en-US" sz="1800" b="1" i="1" dirty="0"/>
                  <a:t>Q</a:t>
                </a:r>
                <a:r>
                  <a:rPr lang="en-US" sz="1800" b="1" baseline="-25000" dirty="0"/>
                  <a:t>0</a:t>
                </a:r>
                <a:r>
                  <a:rPr lang="en-US" sz="1800" b="1" dirty="0"/>
                  <a:t> 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A326B2F-1878-7946-B1F8-3DC6E2DEC7A0}"/>
                  </a:ext>
                </a:extLst>
              </p:cNvPr>
              <p:cNvSpPr txBox="1"/>
              <p:nvPr/>
            </p:nvSpPr>
            <p:spPr>
              <a:xfrm>
                <a:off x="6729543" y="5385443"/>
                <a:ext cx="20660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separation scale </a:t>
                </a:r>
                <a:r>
                  <a:rPr lang="en-US" sz="1800" b="1" i="1" dirty="0"/>
                  <a:t>Q</a:t>
                </a:r>
                <a:r>
                  <a:rPr lang="en-US" sz="1800" b="1" baseline="-25000" dirty="0"/>
                  <a:t>0</a:t>
                </a:r>
                <a:r>
                  <a:rPr lang="en-US" sz="1800" b="1" dirty="0"/>
                  <a:t> 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31A4DCD-892B-9B4C-9E57-1B1CA6A52109}"/>
                  </a:ext>
                </a:extLst>
              </p:cNvPr>
              <p:cNvSpPr txBox="1"/>
              <p:nvPr/>
            </p:nvSpPr>
            <p:spPr>
              <a:xfrm>
                <a:off x="6729543" y="4456398"/>
                <a:ext cx="1919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0432FF"/>
                    </a:solidFill>
                  </a:rPr>
                  <a:t>coupling const. </a:t>
                </a:r>
                <a:r>
                  <a:rPr lang="en-US" sz="1800" b="1" i="1" dirty="0">
                    <a:solidFill>
                      <a:srgbClr val="0432FF"/>
                    </a:solidFill>
                  </a:rPr>
                  <a:t>⍺</a:t>
                </a:r>
                <a:r>
                  <a:rPr lang="en-US" sz="1800" b="1" baseline="-25000" dirty="0">
                    <a:solidFill>
                      <a:srgbClr val="0432FF"/>
                    </a:solidFill>
                  </a:rPr>
                  <a:t>s</a:t>
                </a:r>
                <a:r>
                  <a:rPr lang="en-US" sz="1800" b="1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95E8C5A-E2AB-2B43-9CA9-FE0D516A642D}"/>
                  </a:ext>
                </a:extLst>
              </p:cNvPr>
              <p:cNvSpPr txBox="1"/>
              <p:nvPr/>
            </p:nvSpPr>
            <p:spPr>
              <a:xfrm>
                <a:off x="6729543" y="6174900"/>
                <a:ext cx="1919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0432FF"/>
                    </a:solidFill>
                  </a:rPr>
                  <a:t>coupling const. </a:t>
                </a:r>
                <a:r>
                  <a:rPr lang="en-US" sz="1800" b="1" i="1" dirty="0">
                    <a:solidFill>
                      <a:srgbClr val="0432FF"/>
                    </a:solidFill>
                  </a:rPr>
                  <a:t>⍺</a:t>
                </a:r>
                <a:r>
                  <a:rPr lang="en-US" sz="1800" b="1" baseline="-25000" dirty="0">
                    <a:solidFill>
                      <a:srgbClr val="0432FF"/>
                    </a:solidFill>
                  </a:rPr>
                  <a:t>s</a:t>
                </a:r>
                <a:r>
                  <a:rPr lang="en-US" sz="1800" b="1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B09B4-3CDD-DD4C-998A-4C0A6958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36334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9" y="144527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Embed 2 hadronization modules into JETSCAPE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984354-E713-9A4B-B65B-840BA9739F68}"/>
              </a:ext>
            </a:extLst>
          </p:cNvPr>
          <p:cNvGrpSpPr/>
          <p:nvPr/>
        </p:nvGrpSpPr>
        <p:grpSpPr>
          <a:xfrm>
            <a:off x="2507037" y="963089"/>
            <a:ext cx="4175518" cy="3801234"/>
            <a:chOff x="2486275" y="828977"/>
            <a:chExt cx="4175518" cy="38012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23941-CB71-004F-A094-245BC5C88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6275" y="828977"/>
              <a:ext cx="4175518" cy="3776850"/>
            </a:xfrm>
            <a:prstGeom prst="rect">
              <a:avLst/>
            </a:prstGeom>
          </p:spPr>
        </p:pic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A12A472B-F3D3-F945-A1A4-01BC47CE3383}"/>
                </a:ext>
              </a:extLst>
            </p:cNvPr>
            <p:cNvSpPr/>
            <p:nvPr/>
          </p:nvSpPr>
          <p:spPr>
            <a:xfrm>
              <a:off x="3893998" y="1962912"/>
              <a:ext cx="2736166" cy="402336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Frame 34">
              <a:extLst>
                <a:ext uri="{FF2B5EF4-FFF2-40B4-BE49-F238E27FC236}">
                  <a16:creationId xmlns:a16="http://schemas.microsoft.com/office/drawing/2014/main" id="{B388C8F1-25BA-FD41-ADDE-2A123C5BB498}"/>
                </a:ext>
              </a:extLst>
            </p:cNvPr>
            <p:cNvSpPr/>
            <p:nvPr/>
          </p:nvSpPr>
          <p:spPr>
            <a:xfrm>
              <a:off x="2622964" y="3215386"/>
              <a:ext cx="2167146" cy="670377"/>
            </a:xfrm>
            <a:prstGeom prst="frame">
              <a:avLst>
                <a:gd name="adj1" fmla="val 6564"/>
              </a:avLst>
            </a:prstGeom>
            <a:solidFill>
              <a:srgbClr val="009C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Frame 37">
              <a:extLst>
                <a:ext uri="{FF2B5EF4-FFF2-40B4-BE49-F238E27FC236}">
                  <a16:creationId xmlns:a16="http://schemas.microsoft.com/office/drawing/2014/main" id="{A30B72DA-33F2-624C-BBBB-5CC7483F265E}"/>
                </a:ext>
              </a:extLst>
            </p:cNvPr>
            <p:cNvSpPr/>
            <p:nvPr/>
          </p:nvSpPr>
          <p:spPr>
            <a:xfrm>
              <a:off x="2622964" y="3919773"/>
              <a:ext cx="2167146" cy="710438"/>
            </a:xfrm>
            <a:prstGeom prst="frame">
              <a:avLst>
                <a:gd name="adj1" fmla="val 6564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5E09C5B-C890-844C-8151-844F5DDA6799}"/>
                </a:ext>
              </a:extLst>
            </p:cNvPr>
            <p:cNvSpPr txBox="1"/>
            <p:nvPr/>
          </p:nvSpPr>
          <p:spPr>
            <a:xfrm>
              <a:off x="5164955" y="3358358"/>
              <a:ext cx="1015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C00"/>
                  </a:solidFill>
                </a:rPr>
                <a:t>Colored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F9400E-8CC3-1042-B192-62E2AC18E3EB}"/>
                </a:ext>
              </a:extLst>
            </p:cNvPr>
            <p:cNvSpPr txBox="1"/>
            <p:nvPr/>
          </p:nvSpPr>
          <p:spPr>
            <a:xfrm>
              <a:off x="5164954" y="4099321"/>
              <a:ext cx="11480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Colorless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92853D6-DA60-0E4C-9481-4AF45FA000A7}"/>
              </a:ext>
            </a:extLst>
          </p:cNvPr>
          <p:cNvSpPr txBox="1"/>
          <p:nvPr/>
        </p:nvSpPr>
        <p:spPr>
          <a:xfrm>
            <a:off x="338910" y="5080792"/>
            <a:ext cx="8451522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Colored hadronization: track color information during parton showers and construct string for Pythia fragmentation in the end</a:t>
            </a:r>
          </a:p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/>
              <a:t>Colorless: assign colors to final state partons based on their phase space configuration (more flexible for A-A collisions)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61BED2-CE36-1F48-8671-E0AEB2C7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4993598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A77054D-DE62-A64D-B4ED-98CD7D71733C}"/>
              </a:ext>
            </a:extLst>
          </p:cNvPr>
          <p:cNvSpPr/>
          <p:nvPr/>
        </p:nvSpPr>
        <p:spPr>
          <a:xfrm>
            <a:off x="374344" y="4547037"/>
            <a:ext cx="506329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cs typeface="Calibri" panose="020F0502020204030204" pitchFamily="34" charset="0"/>
              </a:rPr>
              <a:t>Full color flow </a:t>
            </a:r>
            <a:r>
              <a:rPr lang="en-US" sz="2200" dirty="0" err="1">
                <a:solidFill>
                  <a:srgbClr val="0432FF"/>
                </a:solidFill>
                <a:cs typeface="Calibri" panose="020F0502020204030204" pitchFamily="34" charset="0"/>
              </a:rPr>
              <a:t>p+p</a:t>
            </a:r>
            <a:r>
              <a:rPr lang="en-US" sz="2200" dirty="0">
                <a:solidFill>
                  <a:srgbClr val="0432FF"/>
                </a:solidFill>
                <a:cs typeface="Calibri" panose="020F0502020204030204" pitchFamily="34" charset="0"/>
              </a:rPr>
              <a:t> events</a:t>
            </a:r>
            <a:endParaRPr lang="en-US" sz="22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342900" lvl="1" indent="-34290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cs typeface="Calibri" panose="020F0502020204030204" pitchFamily="34" charset="0"/>
              </a:rPr>
              <a:t>Add thermal medium: enhance nucleon to pion ratio</a:t>
            </a:r>
            <a:endParaRPr lang="en-US" sz="2200" dirty="0"/>
          </a:p>
          <a:p>
            <a:pPr lvl="1"/>
            <a:endParaRPr lang="en-US" sz="2200" dirty="0"/>
          </a:p>
          <a:p>
            <a:r>
              <a:rPr lang="en-US" sz="2200" b="1" dirty="0"/>
              <a:t>v3.0</a:t>
            </a:r>
            <a:r>
              <a:rPr lang="en-US" sz="2200" dirty="0"/>
              <a:t> (C++&amp;PYTHIA 8): ready for release this summer and embedded into </a:t>
            </a:r>
            <a:r>
              <a:rPr lang="en-US" sz="2200" i="1" dirty="0"/>
              <a:t>JETSCAPE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57" y="783803"/>
            <a:ext cx="8554503" cy="1392302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</a:pPr>
            <a:r>
              <a:rPr lang="en-US" sz="2200" dirty="0">
                <a:solidFill>
                  <a:srgbClr val="009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Recombination (dense parton limit), string fragmentation (dilute parton limit), relative probability from parton-hadron wavefunction overlap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v2.2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(“patch code / benchmark version”): FORTRAN &amp; PYTHIA 6 </a:t>
            </a:r>
            <a:endParaRPr lang="en-US" dirty="0"/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558" y="129172"/>
            <a:ext cx="8229600" cy="621472"/>
          </a:xfrm>
        </p:spPr>
        <p:txBody>
          <a:bodyPr/>
          <a:lstStyle/>
          <a:p>
            <a:r>
              <a:rPr lang="en-US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Hybrid hadronization (recombination-string)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BA19B8-A843-394F-B64C-393A4A56CEDF}"/>
              </a:ext>
            </a:extLst>
          </p:cNvPr>
          <p:cNvGrpSpPr>
            <a:grpSpLocks noChangeAspect="1"/>
          </p:cNvGrpSpPr>
          <p:nvPr/>
        </p:nvGrpSpPr>
        <p:grpSpPr>
          <a:xfrm>
            <a:off x="798971" y="2137135"/>
            <a:ext cx="7697012" cy="2176272"/>
            <a:chOff x="90413" y="1841426"/>
            <a:chExt cx="7920074" cy="22393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EEAC94-F262-D84A-AC3A-A64E662E5F69}"/>
                </a:ext>
              </a:extLst>
            </p:cNvPr>
            <p:cNvGrpSpPr/>
            <p:nvPr/>
          </p:nvGrpSpPr>
          <p:grpSpPr>
            <a:xfrm>
              <a:off x="90413" y="1841426"/>
              <a:ext cx="7920074" cy="2239341"/>
              <a:chOff x="90413" y="2073074"/>
              <a:chExt cx="7920074" cy="2239341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747353" y="2106409"/>
                <a:ext cx="3040422" cy="2198724"/>
                <a:chOff x="4572000" y="1642970"/>
                <a:chExt cx="5000101" cy="3180620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000" y="1642970"/>
                  <a:ext cx="5000101" cy="3180620"/>
                </a:xfrm>
                <a:prstGeom prst="rect">
                  <a:avLst/>
                </a:prstGeom>
              </p:spPr>
            </p:pic>
            <p:sp>
              <p:nvSpPr>
                <p:cNvPr id="11" name="Oval 10"/>
                <p:cNvSpPr/>
                <p:nvPr/>
              </p:nvSpPr>
              <p:spPr bwMode="auto">
                <a:xfrm>
                  <a:off x="5466841" y="2826270"/>
                  <a:ext cx="73348" cy="373480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620000" y="2664259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C00000"/>
                      </a:solidFill>
                    </a:rPr>
                    <a:t>J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3944270" y="2105643"/>
                <a:ext cx="4066217" cy="2206772"/>
                <a:chOff x="-2069555" y="2839145"/>
                <a:chExt cx="6739556" cy="3243411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9555" y="2839145"/>
                  <a:ext cx="6739556" cy="3243411"/>
                </a:xfrm>
                <a:prstGeom prst="rect">
                  <a:avLst/>
                </a:prstGeom>
              </p:spPr>
            </p:pic>
            <p:sp>
              <p:nvSpPr>
                <p:cNvPr id="16" name="Oval 15"/>
                <p:cNvSpPr/>
                <p:nvPr/>
              </p:nvSpPr>
              <p:spPr bwMode="auto">
                <a:xfrm>
                  <a:off x="-1157261" y="4056015"/>
                  <a:ext cx="73348" cy="373480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1063375" y="2073074"/>
                <a:ext cx="21119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latin typeface="Californian FB" panose="0207040306080B030204" pitchFamily="18" charset="0"/>
                  </a:rPr>
                  <a:t>Original string structure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267433" y="2099270"/>
                <a:ext cx="21383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latin typeface="Californian FB" panose="0207040306080B030204" pitchFamily="18" charset="0"/>
                  </a:rPr>
                  <a:t>After recombination step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5739" y="2370434"/>
                <a:ext cx="490238" cy="3077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fornian FB" panose="0207040306080B030204" pitchFamily="18" charset="0"/>
                  </a:rPr>
                  <a:t>Jets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0413" y="3360094"/>
                <a:ext cx="820291" cy="3077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latin typeface="Californian FB" panose="0207040306080B030204" pitchFamily="18" charset="0"/>
                  </a:rPr>
                  <a:t>Diquark</a:t>
                </a:r>
                <a:endParaRPr lang="en-US" sz="1400" dirty="0">
                  <a:latin typeface="Californian FB" panose="0207040306080B03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863199" y="3574467"/>
                <a:ext cx="820291" cy="3077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fornian FB" panose="0207040306080B030204" pitchFamily="18" charset="0"/>
                  </a:rPr>
                  <a:t>Junction</a:t>
                </a: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 bwMode="auto">
              <a:xfrm flipH="1" flipV="1">
                <a:off x="2758914" y="3182592"/>
                <a:ext cx="514431" cy="39516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3" name="Straight Arrow Connector 12"/>
            <p:cNvCxnSpPr>
              <a:stCxn id="28" idx="3"/>
            </p:cNvCxnSpPr>
            <p:nvPr/>
          </p:nvCxnSpPr>
          <p:spPr bwMode="auto">
            <a:xfrm flipV="1">
              <a:off x="835977" y="2174188"/>
              <a:ext cx="839986" cy="1184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/>
            <p:cNvCxnSpPr>
              <a:cxnSpLocks/>
            </p:cNvCxnSpPr>
            <p:nvPr/>
          </p:nvCxnSpPr>
          <p:spPr bwMode="auto">
            <a:xfrm>
              <a:off x="835977" y="2415289"/>
              <a:ext cx="1859914" cy="825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>
              <a:stCxn id="32" idx="3"/>
            </p:cNvCxnSpPr>
            <p:nvPr/>
          </p:nvCxnSpPr>
          <p:spPr bwMode="auto">
            <a:xfrm flipV="1">
              <a:off x="910704" y="2964605"/>
              <a:ext cx="367842" cy="3061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F483B2-B36C-C446-BC0A-C04C8DAFCC92}"/>
              </a:ext>
            </a:extLst>
          </p:cNvPr>
          <p:cNvGrpSpPr/>
          <p:nvPr/>
        </p:nvGrpSpPr>
        <p:grpSpPr>
          <a:xfrm>
            <a:off x="2470251" y="4145708"/>
            <a:ext cx="6105144" cy="2586860"/>
            <a:chOff x="2860695" y="5063749"/>
            <a:chExt cx="6105144" cy="258686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8089" y="5249483"/>
              <a:ext cx="3137742" cy="240112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418506" y="5063749"/>
              <a:ext cx="1547333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fornian FB" pitchFamily="18" charset="0"/>
                </a:rPr>
                <a:t>v2.2 PRELIMINARY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60695" y="6247118"/>
              <a:ext cx="2728113" cy="30777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fornian FB" panose="0207040306080B030204" pitchFamily="18" charset="0"/>
                </a:rPr>
                <a:t>MATTER jets embedded in hydro</a:t>
              </a:r>
            </a:p>
          </p:txBody>
        </p:sp>
        <p:cxnSp>
          <p:nvCxnSpPr>
            <p:cNvPr id="48" name="Straight Arrow Connector 47"/>
            <p:cNvCxnSpPr>
              <a:cxnSpLocks/>
            </p:cNvCxnSpPr>
            <p:nvPr/>
          </p:nvCxnSpPr>
          <p:spPr bwMode="auto">
            <a:xfrm>
              <a:off x="5645196" y="6402716"/>
              <a:ext cx="1377696" cy="2577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8459F6C-C39B-1B40-A9C0-4ED4DA6C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8988437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 r="6363" b="23721"/>
          <a:stretch>
            <a:fillRect/>
          </a:stretch>
        </p:blipFill>
        <p:spPr bwMode="auto">
          <a:xfrm>
            <a:off x="5827776" y="1543258"/>
            <a:ext cx="3028950" cy="205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5471414" y="982916"/>
            <a:ext cx="40322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</a:rPr>
              <a:t>RHIC: </a:t>
            </a:r>
            <a:r>
              <a:rPr lang="en-US" altLang="zh-CN" sz="2200" dirty="0">
                <a:solidFill>
                  <a:srgbClr val="00B050"/>
                </a:solidFill>
              </a:rPr>
              <a:t>Au-Au (up to 200 </a:t>
            </a:r>
            <a:r>
              <a:rPr lang="en-US" altLang="zh-CN" sz="2200" dirty="0" err="1">
                <a:solidFill>
                  <a:srgbClr val="00B050"/>
                </a:solidFill>
              </a:rPr>
              <a:t>AGeV</a:t>
            </a:r>
            <a:r>
              <a:rPr lang="en-US" altLang="zh-CN" sz="2200" dirty="0">
                <a:solidFill>
                  <a:srgbClr val="00B050"/>
                </a:solidFill>
              </a:rPr>
              <a:t>)</a:t>
            </a:r>
            <a:endParaRPr lang="zh-CN" altLang="en-US" sz="2200" dirty="0">
              <a:solidFill>
                <a:srgbClr val="00B050"/>
              </a:solidFill>
            </a:endParaRP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5640324" y="3921451"/>
            <a:ext cx="3428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</a:rPr>
              <a:t>LHC: </a:t>
            </a:r>
            <a:r>
              <a:rPr lang="en-US" altLang="zh-CN" sz="2200" dirty="0" err="1">
                <a:solidFill>
                  <a:srgbClr val="000090"/>
                </a:solidFill>
              </a:rPr>
              <a:t>Pb-Pb</a:t>
            </a:r>
            <a:r>
              <a:rPr lang="en-US" altLang="zh-CN" sz="2200" dirty="0">
                <a:solidFill>
                  <a:srgbClr val="000090"/>
                </a:solidFill>
              </a:rPr>
              <a:t> (up to 5.02 </a:t>
            </a:r>
            <a:r>
              <a:rPr lang="en-US" altLang="zh-CN" sz="2200" dirty="0" err="1">
                <a:solidFill>
                  <a:srgbClr val="000090"/>
                </a:solidFill>
              </a:rPr>
              <a:t>ATeV</a:t>
            </a:r>
            <a:r>
              <a:rPr lang="en-US" altLang="zh-CN" sz="2200" dirty="0">
                <a:solidFill>
                  <a:srgbClr val="000090"/>
                </a:solidFill>
              </a:rPr>
              <a:t>)</a:t>
            </a:r>
            <a:endParaRPr lang="zh-CN" altLang="en-US" sz="2200" dirty="0">
              <a:solidFill>
                <a:srgbClr val="000090"/>
              </a:solidFill>
            </a:endParaRPr>
          </a:p>
        </p:txBody>
      </p:sp>
      <p:sp>
        <p:nvSpPr>
          <p:cNvPr id="16390" name="Title 1"/>
          <p:cNvSpPr>
            <a:spLocks noGrp="1"/>
          </p:cNvSpPr>
          <p:nvPr>
            <p:ph type="title"/>
          </p:nvPr>
        </p:nvSpPr>
        <p:spPr>
          <a:xfrm>
            <a:off x="883825" y="92794"/>
            <a:ext cx="7358062" cy="724091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Nuclear matter under extreme conditions</a:t>
            </a:r>
          </a:p>
        </p:txBody>
      </p:sp>
      <p:pic>
        <p:nvPicPr>
          <p:cNvPr id="21" name="hybrid_e200_smooth.mp4">
            <a:hlinkClick r:id="" action="ppaction://ole?verb=0"/>
            <a:extLst>
              <a:ext uri="{FF2B5EF4-FFF2-40B4-BE49-F238E27FC236}">
                <a16:creationId xmlns:a16="http://schemas.microsoft.com/office/drawing/2014/main" id="{B486ACC2-243F-8348-B3DF-381844684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542" y="1066433"/>
            <a:ext cx="4818634" cy="348932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3E10F75A-CDC3-B449-9A22-AF555DE199F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99542" y="4793116"/>
            <a:ext cx="4829422" cy="1840832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56616" indent="-358775">
              <a:spcBef>
                <a:spcPts val="300"/>
              </a:spcBef>
              <a:buClrTx/>
              <a:buSzPct val="100000"/>
              <a:buFont typeface="Arial" pitchFamily="1" charset="0"/>
              <a:buChar char="•"/>
            </a:pPr>
            <a:r>
              <a:rPr lang="en-US" altLang="zh-CN" sz="2000" b="0" dirty="0">
                <a:solidFill>
                  <a:srgbClr val="008000"/>
                </a:solidFill>
                <a:latin typeface="Arial" pitchFamily="1" charset="0"/>
              </a:rPr>
              <a:t>Initial state</a:t>
            </a:r>
          </a:p>
          <a:p>
            <a:pPr marL="356616" indent="-358775">
              <a:spcBef>
                <a:spcPts val="300"/>
              </a:spcBef>
              <a:buClrTx/>
              <a:buSzPct val="100000"/>
              <a:buFont typeface="Arial" pitchFamily="1" charset="0"/>
              <a:buChar char="•"/>
            </a:pPr>
            <a:r>
              <a:rPr lang="en-US" altLang="zh-CN" sz="2000" dirty="0">
                <a:solidFill>
                  <a:srgbClr val="002060"/>
                </a:solidFill>
                <a:latin typeface="Arial" pitchFamily="1" charset="0"/>
              </a:rPr>
              <a:t>Pre-equilibrium state</a:t>
            </a:r>
          </a:p>
          <a:p>
            <a:pPr marL="356616" indent="-358775">
              <a:spcBef>
                <a:spcPts val="300"/>
              </a:spcBef>
              <a:buClrTx/>
              <a:buSzPct val="100000"/>
              <a:buFont typeface="Arial" pitchFamily="1" charset="0"/>
              <a:buChar char="•"/>
            </a:pPr>
            <a:r>
              <a:rPr lang="en-US" altLang="zh-CN" sz="2000" b="0" dirty="0">
                <a:solidFill>
                  <a:srgbClr val="FF0000"/>
                </a:solidFill>
                <a:latin typeface="Arial" pitchFamily="1" charset="0"/>
              </a:rPr>
              <a:t>QGP: initial temperature ~ 500 MeV (10</a:t>
            </a:r>
            <a:r>
              <a:rPr lang="en-US" altLang="zh-CN" sz="2000" b="0" baseline="30000" dirty="0">
                <a:solidFill>
                  <a:srgbClr val="FF0000"/>
                </a:solidFill>
                <a:latin typeface="Arial" pitchFamily="1" charset="0"/>
              </a:rPr>
              <a:t>12</a:t>
            </a:r>
            <a:r>
              <a:rPr lang="en-US" altLang="zh-CN" sz="2000" b="0" dirty="0">
                <a:solidFill>
                  <a:srgbClr val="FF0000"/>
                </a:solidFill>
                <a:latin typeface="Arial" pitchFamily="1" charset="0"/>
              </a:rPr>
              <a:t> K), lifetime ~ 8 </a:t>
            </a:r>
            <a:r>
              <a:rPr lang="en-US" altLang="zh-CN" sz="2000" b="0" dirty="0" err="1">
                <a:solidFill>
                  <a:srgbClr val="FF0000"/>
                </a:solidFill>
                <a:latin typeface="Arial" pitchFamily="1" charset="0"/>
              </a:rPr>
              <a:t>fm</a:t>
            </a:r>
            <a:r>
              <a:rPr lang="en-US" altLang="zh-CN" sz="2000" b="0" dirty="0">
                <a:solidFill>
                  <a:srgbClr val="FF0000"/>
                </a:solidFill>
                <a:latin typeface="Arial" pitchFamily="1" charset="0"/>
              </a:rPr>
              <a:t>/c (10</a:t>
            </a:r>
            <a:r>
              <a:rPr lang="en-US" altLang="zh-CN" sz="2000" b="0" baseline="30000" dirty="0">
                <a:solidFill>
                  <a:srgbClr val="FF0000"/>
                </a:solidFill>
                <a:latin typeface="Arial" pitchFamily="1" charset="0"/>
              </a:rPr>
              <a:t>-23 </a:t>
            </a:r>
            <a:r>
              <a:rPr lang="en-US" altLang="zh-CN" sz="2000" b="0" dirty="0">
                <a:solidFill>
                  <a:srgbClr val="FF0000"/>
                </a:solidFill>
                <a:latin typeface="Arial" pitchFamily="1" charset="0"/>
              </a:rPr>
              <a:t>s) </a:t>
            </a:r>
          </a:p>
          <a:p>
            <a:pPr marL="356616" indent="-358775">
              <a:spcBef>
                <a:spcPts val="300"/>
              </a:spcBef>
              <a:buClrTx/>
              <a:buSzPct val="100000"/>
              <a:buFont typeface="Arial" pitchFamily="1" charset="0"/>
              <a:buChar char="•"/>
            </a:pPr>
            <a:r>
              <a:rPr lang="en-US" altLang="zh-CN" sz="2000" b="0" dirty="0">
                <a:solidFill>
                  <a:schemeClr val="tx1"/>
                </a:solidFill>
                <a:latin typeface="Arial" pitchFamily="1" charset="0"/>
              </a:rPr>
              <a:t>Hadron gas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183941-DE8A-1648-B7C1-A6CBAECD6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776" y="4452788"/>
            <a:ext cx="3028950" cy="2088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1D22BB-525C-B541-817C-3F327954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219" y="6275388"/>
            <a:ext cx="990600" cy="365125"/>
          </a:xfrm>
        </p:spPr>
        <p:txBody>
          <a:bodyPr/>
          <a:lstStyle/>
          <a:p>
            <a:fld id="{38A56DE9-8806-1A46-89B9-6B63BBD32449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242216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9" y="144527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Bulk profiles of the hot nuclear matter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2853D6-DA60-0E4C-9481-4AF45FA000A7}"/>
              </a:ext>
            </a:extLst>
          </p:cNvPr>
          <p:cNvSpPr txBox="1"/>
          <p:nvPr/>
        </p:nvSpPr>
        <p:spPr>
          <a:xfrm>
            <a:off x="573659" y="831543"/>
            <a:ext cx="7911973" cy="18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09C00"/>
                </a:solidFill>
              </a:rPr>
              <a:t>Local (</a:t>
            </a:r>
            <a:r>
              <a:rPr lang="en-US" sz="2200" i="1" dirty="0">
                <a:solidFill>
                  <a:srgbClr val="009C00"/>
                </a:solidFill>
              </a:rPr>
              <a:t>T</a:t>
            </a:r>
            <a:r>
              <a:rPr lang="en-US" sz="2200" dirty="0">
                <a:solidFill>
                  <a:srgbClr val="009C00"/>
                </a:solidFill>
              </a:rPr>
              <a:t>, </a:t>
            </a:r>
            <a:r>
              <a:rPr lang="en-US" sz="2200" i="1" dirty="0">
                <a:solidFill>
                  <a:srgbClr val="009C00"/>
                </a:solidFill>
              </a:rPr>
              <a:t>s</a:t>
            </a:r>
            <a:r>
              <a:rPr lang="en-US" sz="2200" dirty="0">
                <a:solidFill>
                  <a:srgbClr val="009C00"/>
                </a:solidFill>
              </a:rPr>
              <a:t>, </a:t>
            </a:r>
            <a:r>
              <a:rPr lang="en-US" sz="2200" b="1" i="1" dirty="0">
                <a:solidFill>
                  <a:srgbClr val="009C00"/>
                </a:solidFill>
              </a:rPr>
              <a:t>v</a:t>
            </a:r>
            <a:r>
              <a:rPr lang="en-US" sz="2200" dirty="0">
                <a:solidFill>
                  <a:srgbClr val="009C00"/>
                </a:solidFill>
              </a:rPr>
              <a:t>, …) of the nuclear matter is provided by Trento (initial condition) + free streaming (pre-equilibrium) + VISHNEW hydrodynamic model (QGP) </a:t>
            </a:r>
          </a:p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/>
              <a:t>Data files of the bulk profiles have been prepared by SIMS and shared through OSIRIS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509BC-E52E-9949-84EC-1962EFDFF393}"/>
              </a:ext>
            </a:extLst>
          </p:cNvPr>
          <p:cNvGrpSpPr/>
          <p:nvPr/>
        </p:nvGrpSpPr>
        <p:grpSpPr>
          <a:xfrm>
            <a:off x="1750123" y="2802687"/>
            <a:ext cx="5689346" cy="3925421"/>
            <a:chOff x="1750123" y="2802687"/>
            <a:chExt cx="5689346" cy="39254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DC5E76-A016-CC49-97AB-0D0819A61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0123" y="2802687"/>
              <a:ext cx="5689346" cy="3864461"/>
            </a:xfrm>
            <a:prstGeom prst="rect">
              <a:avLst/>
            </a:prstGeom>
          </p:spPr>
        </p:pic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4B40C7F7-A0C2-4646-91EB-8EA48EBE0C00}"/>
                </a:ext>
              </a:extLst>
            </p:cNvPr>
            <p:cNvSpPr/>
            <p:nvPr/>
          </p:nvSpPr>
          <p:spPr>
            <a:xfrm>
              <a:off x="3853800" y="5181600"/>
              <a:ext cx="1400952" cy="1546508"/>
            </a:xfrm>
            <a:prstGeom prst="frame">
              <a:avLst>
                <a:gd name="adj1" fmla="val 369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2491303-7EBA-D84F-B73F-697B94BAE513}"/>
              </a:ext>
            </a:extLst>
          </p:cNvPr>
          <p:cNvSpPr txBox="1"/>
          <p:nvPr/>
        </p:nvSpPr>
        <p:spPr>
          <a:xfrm>
            <a:off x="5770933" y="5321270"/>
            <a:ext cx="27146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bulk profiles for various collision systems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C6DDEC-626A-ED4D-8F93-544B61628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6846705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7429" y="278112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Flow chart of p-p and A-A simulations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C6DDEC-626A-ED4D-8F93-544B61628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E8DAFB3-BA4A-6344-8682-F1174940EBBB}"/>
              </a:ext>
            </a:extLst>
          </p:cNvPr>
          <p:cNvGrpSpPr/>
          <p:nvPr/>
        </p:nvGrpSpPr>
        <p:grpSpPr>
          <a:xfrm>
            <a:off x="302339" y="1256266"/>
            <a:ext cx="8584914" cy="1744432"/>
            <a:chOff x="287023" y="988216"/>
            <a:chExt cx="8584914" cy="17444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4BA6DA1-61D3-3949-BA4E-B3C7131F22EC}"/>
                </a:ext>
              </a:extLst>
            </p:cNvPr>
            <p:cNvSpPr txBox="1"/>
            <p:nvPr/>
          </p:nvSpPr>
          <p:spPr>
            <a:xfrm>
              <a:off x="1125701" y="1368155"/>
              <a:ext cx="2294984" cy="584775"/>
            </a:xfrm>
            <a:prstGeom prst="rect">
              <a:avLst/>
            </a:prstGeom>
            <a:noFill/>
            <a:ln w="3810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Pythia</a:t>
              </a:r>
              <a:r>
                <a:rPr lang="en-US" sz="1600" dirty="0"/>
                <a:t> hard scattering</a:t>
              </a:r>
            </a:p>
            <a:p>
              <a:r>
                <a:rPr lang="en-US" sz="1600" dirty="0"/>
                <a:t>(no Final State Radiation)</a:t>
              </a:r>
              <a:endParaRPr lang="en-US" dirty="0"/>
            </a:p>
          </p:txBody>
        </p:sp>
        <p:sp>
          <p:nvSpPr>
            <p:cNvPr id="58" name="Right Arrow 57">
              <a:extLst>
                <a:ext uri="{FF2B5EF4-FFF2-40B4-BE49-F238E27FC236}">
                  <a16:creationId xmlns:a16="http://schemas.microsoft.com/office/drawing/2014/main" id="{50BE7DFF-A085-DC43-A6B7-2E43FBF2E489}"/>
                </a:ext>
              </a:extLst>
            </p:cNvPr>
            <p:cNvSpPr/>
            <p:nvPr/>
          </p:nvSpPr>
          <p:spPr>
            <a:xfrm>
              <a:off x="3522371" y="1572991"/>
              <a:ext cx="315321" cy="180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F95C74D-DAB2-154D-83BE-2E2C13F7BB61}"/>
                </a:ext>
              </a:extLst>
            </p:cNvPr>
            <p:cNvSpPr txBox="1"/>
            <p:nvPr/>
          </p:nvSpPr>
          <p:spPr>
            <a:xfrm>
              <a:off x="3920040" y="1365208"/>
              <a:ext cx="2095040" cy="584775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MATTER</a:t>
              </a:r>
              <a:r>
                <a:rPr lang="en-US" sz="1600" dirty="0"/>
                <a:t> vac. shower</a:t>
              </a:r>
            </a:p>
            <a:p>
              <a:pPr algn="ctr"/>
              <a:r>
                <a:rPr lang="en-US" sz="1600" dirty="0"/>
                <a:t>(easy to extend to AA)</a:t>
              </a:r>
              <a:endParaRPr lang="en-US" dirty="0"/>
            </a:p>
          </p:txBody>
        </p: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9AD648FD-1BF6-4447-A579-DF6CE18A0E74}"/>
                </a:ext>
              </a:extLst>
            </p:cNvPr>
            <p:cNvSpPr/>
            <p:nvPr/>
          </p:nvSpPr>
          <p:spPr>
            <a:xfrm>
              <a:off x="6127554" y="1572991"/>
              <a:ext cx="315321" cy="180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8E2F469-29F6-E44D-BD91-8314203D9350}"/>
                </a:ext>
              </a:extLst>
            </p:cNvPr>
            <p:cNvSpPr txBox="1"/>
            <p:nvPr/>
          </p:nvSpPr>
          <p:spPr>
            <a:xfrm>
              <a:off x="6549027" y="988216"/>
              <a:ext cx="2310718" cy="584775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Colored</a:t>
              </a:r>
              <a:r>
                <a:rPr lang="en-US" sz="1600" dirty="0"/>
                <a:t> hadronization </a:t>
              </a:r>
            </a:p>
            <a:p>
              <a:r>
                <a:rPr lang="en-US" sz="1600" dirty="0"/>
                <a:t>(more rigorous)</a:t>
              </a:r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A2588CD-852A-B548-BD39-3858186581BB}"/>
                </a:ext>
              </a:extLst>
            </p:cNvPr>
            <p:cNvSpPr txBox="1"/>
            <p:nvPr/>
          </p:nvSpPr>
          <p:spPr>
            <a:xfrm>
              <a:off x="6561219" y="1700808"/>
              <a:ext cx="2310718" cy="584775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Colorless</a:t>
              </a:r>
              <a:r>
                <a:rPr lang="en-US" sz="1600" dirty="0"/>
                <a:t> hadronization </a:t>
              </a:r>
            </a:p>
            <a:p>
              <a:r>
                <a:rPr lang="en-US" sz="1600" dirty="0"/>
                <a:t>(flexible to extend to AA)</a:t>
              </a:r>
              <a:endParaRPr lang="en-US" dirty="0"/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77CB5FA3-2AC0-4148-B77C-FCC4E701725C}"/>
                </a:ext>
              </a:extLst>
            </p:cNvPr>
            <p:cNvSpPr/>
            <p:nvPr/>
          </p:nvSpPr>
          <p:spPr>
            <a:xfrm rot="5400000">
              <a:off x="3525063" y="1143261"/>
              <a:ext cx="236782" cy="2197261"/>
            </a:xfrm>
            <a:prstGeom prst="rightBrace">
              <a:avLst/>
            </a:prstGeom>
            <a:ln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483CDD-D11A-BD4B-80C7-28F5B2D55114}"/>
                </a:ext>
              </a:extLst>
            </p:cNvPr>
            <p:cNvSpPr txBox="1"/>
            <p:nvPr/>
          </p:nvSpPr>
          <p:spPr>
            <a:xfrm>
              <a:off x="1992124" y="2394094"/>
              <a:ext cx="3918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* can be replaced by pure Pythia with FSR on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0941AC-D301-7F4F-B1F0-E3E001406B3E}"/>
                </a:ext>
              </a:extLst>
            </p:cNvPr>
            <p:cNvSpPr txBox="1"/>
            <p:nvPr/>
          </p:nvSpPr>
          <p:spPr>
            <a:xfrm>
              <a:off x="287023" y="1762362"/>
              <a:ext cx="609462" cy="461665"/>
            </a:xfrm>
            <a:prstGeom prst="rect">
              <a:avLst/>
            </a:prstGeom>
            <a:solidFill>
              <a:srgbClr val="3366FF"/>
            </a:solidFill>
            <a:effectLst>
              <a:glow rad="101600">
                <a:srgbClr val="3366FF">
                  <a:alpha val="75000"/>
                </a:srgb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p-p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0904D11-CE56-3048-9879-1481F60AC72C}"/>
              </a:ext>
            </a:extLst>
          </p:cNvPr>
          <p:cNvGrpSpPr/>
          <p:nvPr/>
        </p:nvGrpSpPr>
        <p:grpSpPr>
          <a:xfrm>
            <a:off x="283392" y="3739505"/>
            <a:ext cx="8576353" cy="2535883"/>
            <a:chOff x="283392" y="3701789"/>
            <a:chExt cx="8576353" cy="253588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40ABB03-23C7-1E4D-AEB7-6F534160EAC6}"/>
                </a:ext>
              </a:extLst>
            </p:cNvPr>
            <p:cNvSpPr txBox="1"/>
            <p:nvPr/>
          </p:nvSpPr>
          <p:spPr>
            <a:xfrm>
              <a:off x="1141017" y="3838053"/>
              <a:ext cx="2294984" cy="584775"/>
            </a:xfrm>
            <a:prstGeom prst="rect">
              <a:avLst/>
            </a:prstGeom>
            <a:noFill/>
            <a:ln w="3810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Pythia</a:t>
              </a:r>
              <a:r>
                <a:rPr lang="en-US" sz="1600" dirty="0"/>
                <a:t> hard scattering</a:t>
              </a:r>
            </a:p>
            <a:p>
              <a:r>
                <a:rPr lang="en-US" sz="1600" dirty="0"/>
                <a:t>(no Final State Radiation)</a:t>
              </a:r>
              <a:endParaRPr lang="en-US" dirty="0"/>
            </a:p>
          </p:txBody>
        </p:sp>
        <p:sp>
          <p:nvSpPr>
            <p:cNvPr id="67" name="Right Arrow 66">
              <a:extLst>
                <a:ext uri="{FF2B5EF4-FFF2-40B4-BE49-F238E27FC236}">
                  <a16:creationId xmlns:a16="http://schemas.microsoft.com/office/drawing/2014/main" id="{9EA18527-1F12-3D4E-B9BC-253B1B08CBA8}"/>
                </a:ext>
              </a:extLst>
            </p:cNvPr>
            <p:cNvSpPr/>
            <p:nvPr/>
          </p:nvSpPr>
          <p:spPr>
            <a:xfrm>
              <a:off x="3537687" y="4042889"/>
              <a:ext cx="315321" cy="180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945681-3967-E349-B15B-758DC04DFA7E}"/>
                </a:ext>
              </a:extLst>
            </p:cNvPr>
            <p:cNvSpPr txBox="1"/>
            <p:nvPr/>
          </p:nvSpPr>
          <p:spPr>
            <a:xfrm>
              <a:off x="3926363" y="3838021"/>
              <a:ext cx="2095040" cy="1077218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MATTER</a:t>
              </a:r>
              <a:r>
                <a:rPr lang="en-US" sz="1600" dirty="0"/>
                <a:t> med. modified shower + </a:t>
              </a:r>
              <a:r>
                <a:rPr lang="en-US" sz="1600" b="1" dirty="0"/>
                <a:t>LBT</a:t>
              </a:r>
              <a:r>
                <a:rPr lang="en-US" sz="1600" dirty="0"/>
                <a:t>/</a:t>
              </a:r>
              <a:r>
                <a:rPr lang="en-US" sz="1600" b="1" dirty="0"/>
                <a:t>MARTINI</a:t>
              </a:r>
              <a:r>
                <a:rPr lang="en-US" sz="1600" dirty="0"/>
                <a:t> + </a:t>
              </a:r>
              <a:r>
                <a:rPr lang="en-US" sz="1600" b="1" dirty="0" err="1"/>
                <a:t>AdS</a:t>
              </a:r>
              <a:r>
                <a:rPr lang="en-US" sz="1600" b="1" dirty="0"/>
                <a:t>/CFT</a:t>
              </a:r>
            </a:p>
          </p:txBody>
        </p:sp>
        <p:sp>
          <p:nvSpPr>
            <p:cNvPr id="69" name="Right Arrow 68">
              <a:extLst>
                <a:ext uri="{FF2B5EF4-FFF2-40B4-BE49-F238E27FC236}">
                  <a16:creationId xmlns:a16="http://schemas.microsoft.com/office/drawing/2014/main" id="{AAE48153-B9CD-0342-B547-DAF8997C6E1F}"/>
                </a:ext>
              </a:extLst>
            </p:cNvPr>
            <p:cNvSpPr/>
            <p:nvPr/>
          </p:nvSpPr>
          <p:spPr>
            <a:xfrm>
              <a:off x="6127554" y="4245276"/>
              <a:ext cx="315321" cy="180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0FE96C9-F420-0E48-9B3E-7D31FC959C63}"/>
                </a:ext>
              </a:extLst>
            </p:cNvPr>
            <p:cNvSpPr txBox="1"/>
            <p:nvPr/>
          </p:nvSpPr>
          <p:spPr>
            <a:xfrm>
              <a:off x="6549027" y="4165999"/>
              <a:ext cx="2310718" cy="338554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Colorless</a:t>
              </a:r>
              <a:r>
                <a:rPr lang="en-US" sz="1600" dirty="0"/>
                <a:t> hadronization 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EDFF9B9-01A3-4644-AD23-34C5933881DF}"/>
                </a:ext>
              </a:extLst>
            </p:cNvPr>
            <p:cNvSpPr txBox="1"/>
            <p:nvPr/>
          </p:nvSpPr>
          <p:spPr>
            <a:xfrm>
              <a:off x="283392" y="4232260"/>
              <a:ext cx="647357" cy="461665"/>
            </a:xfrm>
            <a:prstGeom prst="rect">
              <a:avLst/>
            </a:prstGeom>
            <a:solidFill>
              <a:srgbClr val="3366FF"/>
            </a:solidFill>
            <a:effectLst>
              <a:glow rad="101600">
                <a:srgbClr val="3366FF">
                  <a:alpha val="75000"/>
                </a:srgb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A-A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EB3E735-8BDB-5142-9DC0-4F95732A20B1}"/>
                </a:ext>
              </a:extLst>
            </p:cNvPr>
            <p:cNvSpPr txBox="1"/>
            <p:nvPr/>
          </p:nvSpPr>
          <p:spPr>
            <a:xfrm>
              <a:off x="1141017" y="4611271"/>
              <a:ext cx="2294984" cy="338554"/>
            </a:xfrm>
            <a:prstGeom prst="rect">
              <a:avLst/>
            </a:prstGeom>
            <a:noFill/>
            <a:ln w="3810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Trento</a:t>
              </a:r>
              <a:r>
                <a:rPr lang="en-US" sz="1600" dirty="0"/>
                <a:t> Initial condition</a:t>
              </a:r>
              <a:endParaRPr lang="en-US" dirty="0"/>
            </a:p>
          </p:txBody>
        </p:sp>
        <p:sp>
          <p:nvSpPr>
            <p:cNvPr id="76" name="Right Arrow 75">
              <a:extLst>
                <a:ext uri="{FF2B5EF4-FFF2-40B4-BE49-F238E27FC236}">
                  <a16:creationId xmlns:a16="http://schemas.microsoft.com/office/drawing/2014/main" id="{9698ACB4-A1E7-2845-8649-66CA70A76426}"/>
                </a:ext>
              </a:extLst>
            </p:cNvPr>
            <p:cNvSpPr/>
            <p:nvPr/>
          </p:nvSpPr>
          <p:spPr>
            <a:xfrm>
              <a:off x="3532065" y="4723658"/>
              <a:ext cx="315321" cy="180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5E6F390-3282-F548-9EE7-8CB4FAC501E0}"/>
                </a:ext>
              </a:extLst>
            </p:cNvPr>
            <p:cNvSpPr txBox="1"/>
            <p:nvPr/>
          </p:nvSpPr>
          <p:spPr>
            <a:xfrm>
              <a:off x="3521743" y="370178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349C554-620B-F84F-B493-00264CB5089F}"/>
                </a:ext>
              </a:extLst>
            </p:cNvPr>
            <p:cNvSpPr txBox="1"/>
            <p:nvPr/>
          </p:nvSpPr>
          <p:spPr>
            <a:xfrm>
              <a:off x="3520140" y="437663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9" name="Up Arrow 78">
              <a:extLst>
                <a:ext uri="{FF2B5EF4-FFF2-40B4-BE49-F238E27FC236}">
                  <a16:creationId xmlns:a16="http://schemas.microsoft.com/office/drawing/2014/main" id="{6D3A9243-9897-3E4C-905F-9D182D7825A6}"/>
                </a:ext>
              </a:extLst>
            </p:cNvPr>
            <p:cNvSpPr/>
            <p:nvPr/>
          </p:nvSpPr>
          <p:spPr>
            <a:xfrm>
              <a:off x="4331536" y="5005229"/>
              <a:ext cx="155120" cy="53903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Bent-Up Arrow 79">
              <a:extLst>
                <a:ext uri="{FF2B5EF4-FFF2-40B4-BE49-F238E27FC236}">
                  <a16:creationId xmlns:a16="http://schemas.microsoft.com/office/drawing/2014/main" id="{5E97A69B-A6C1-3045-9B97-30CD3072CE7F}"/>
                </a:ext>
              </a:extLst>
            </p:cNvPr>
            <p:cNvSpPr/>
            <p:nvPr/>
          </p:nvSpPr>
          <p:spPr>
            <a:xfrm rot="16200000" flipH="1" flipV="1">
              <a:off x="1972588" y="4604918"/>
              <a:ext cx="978250" cy="1948577"/>
            </a:xfrm>
            <a:prstGeom prst="bentUpArrow">
              <a:avLst>
                <a:gd name="adj1" fmla="val 7807"/>
                <a:gd name="adj2" fmla="val 9182"/>
                <a:gd name="adj3" fmla="val 1541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F08B31C-EAC8-BE4B-A327-AB03D4303F8A}"/>
                </a:ext>
              </a:extLst>
            </p:cNvPr>
            <p:cNvSpPr txBox="1"/>
            <p:nvPr/>
          </p:nvSpPr>
          <p:spPr>
            <a:xfrm>
              <a:off x="3612729" y="5652897"/>
              <a:ext cx="2709662" cy="584775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Free-streaming </a:t>
              </a:r>
              <a:r>
                <a:rPr lang="en-US" sz="1600" dirty="0"/>
                <a:t>(pre-thermal)</a:t>
              </a:r>
            </a:p>
            <a:p>
              <a:pPr algn="ctr"/>
              <a:r>
                <a:rPr lang="en-US" sz="1600" b="1" dirty="0"/>
                <a:t>Hydrodynamics </a:t>
              </a:r>
              <a:r>
                <a:rPr lang="en-US" sz="1600" dirty="0"/>
                <a:t>(QGP)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2C52B9B-B93D-2D43-8F87-E2A64A3B7564}"/>
                </a:ext>
              </a:extLst>
            </p:cNvPr>
            <p:cNvSpPr txBox="1"/>
            <p:nvPr/>
          </p:nvSpPr>
          <p:spPr>
            <a:xfrm>
              <a:off x="4569060" y="5090082"/>
              <a:ext cx="1375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bulk (</a:t>
              </a:r>
              <a:r>
                <a:rPr lang="en-US" sz="1800" b="1" i="1" dirty="0">
                  <a:solidFill>
                    <a:srgbClr val="FF0000"/>
                  </a:solidFill>
                </a:rPr>
                <a:t>T, v, </a:t>
              </a:r>
              <a:r>
                <a:rPr lang="en-US" sz="1800" b="1" dirty="0">
                  <a:solidFill>
                    <a:srgbClr val="FF0000"/>
                  </a:solidFill>
                </a:rPr>
                <a:t>…)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8F6E53-385F-9841-B51C-FAA70BA42978}"/>
                </a:ext>
              </a:extLst>
            </p:cNvPr>
            <p:cNvSpPr txBox="1"/>
            <p:nvPr/>
          </p:nvSpPr>
          <p:spPr>
            <a:xfrm>
              <a:off x="1717679" y="5544268"/>
              <a:ext cx="11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initial </a:t>
              </a:r>
              <a:r>
                <a:rPr lang="en-US" sz="1800" b="1" i="1" dirty="0">
                  <a:solidFill>
                    <a:srgbClr val="FF0000"/>
                  </a:solidFill>
                </a:rPr>
                <a:t>s</a:t>
              </a:r>
              <a:r>
                <a:rPr lang="en-US" sz="1800" b="1" dirty="0">
                  <a:solidFill>
                    <a:srgbClr val="FF0000"/>
                  </a:solidFill>
                </a:rPr>
                <a:t>(</a:t>
              </a:r>
              <a:r>
                <a:rPr lang="en-US" sz="1800" b="1" i="1" dirty="0">
                  <a:solidFill>
                    <a:srgbClr val="FF0000"/>
                  </a:solidFill>
                </a:rPr>
                <a:t>X</a:t>
              </a:r>
              <a:r>
                <a:rPr lang="en-US" sz="1800" b="1" dirty="0">
                  <a:solidFill>
                    <a:srgbClr val="FF000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50266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9" y="144527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Jet observables in p-p collisions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97B82F-CA49-0C42-92D8-94B3506900D4}"/>
              </a:ext>
            </a:extLst>
          </p:cNvPr>
          <p:cNvGrpSpPr/>
          <p:nvPr/>
        </p:nvGrpSpPr>
        <p:grpSpPr>
          <a:xfrm>
            <a:off x="573659" y="898936"/>
            <a:ext cx="8451522" cy="1638910"/>
            <a:chOff x="573659" y="898936"/>
            <a:chExt cx="8451522" cy="163891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2853D6-DA60-0E4C-9481-4AF45FA000A7}"/>
                </a:ext>
              </a:extLst>
            </p:cNvPr>
            <p:cNvSpPr txBox="1"/>
            <p:nvPr/>
          </p:nvSpPr>
          <p:spPr>
            <a:xfrm>
              <a:off x="573659" y="898936"/>
              <a:ext cx="8451522" cy="163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200" b="1" dirty="0">
                  <a:solidFill>
                    <a:srgbClr val="0070C0"/>
                  </a:solidFill>
                </a:rPr>
                <a:t>Pythia hard scattering (FSR off) + MATTER vacuum showers</a:t>
              </a:r>
            </a:p>
            <a:p>
              <a:pPr>
                <a:spcBef>
                  <a:spcPts val="500"/>
                </a:spcBef>
              </a:pPr>
              <a:r>
                <a:rPr lang="en-US" sz="2200" b="1" dirty="0"/>
                <a:t>Parameter tuning</a:t>
              </a:r>
            </a:p>
            <a:p>
              <a:pPr marL="360000" indent="-36000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/>
                <a:t>Maximum possible virtuality:</a:t>
              </a:r>
            </a:p>
            <a:p>
              <a:pPr marL="360000" indent="-36000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/>
                <a:t>Scale parameter in the running coupling: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CA80C33-6351-6942-AB29-8375E4CA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8493" y="1778187"/>
              <a:ext cx="1431925" cy="28638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6B06EC-AD7F-D944-83D0-BAD8B1209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9561" y="2226869"/>
              <a:ext cx="1864995" cy="25844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232177-7002-FE40-AEF8-C080356147FB}"/>
              </a:ext>
            </a:extLst>
          </p:cNvPr>
          <p:cNvGrpSpPr/>
          <p:nvPr/>
        </p:nvGrpSpPr>
        <p:grpSpPr>
          <a:xfrm>
            <a:off x="507921" y="2735132"/>
            <a:ext cx="8517260" cy="3973491"/>
            <a:chOff x="507921" y="2759516"/>
            <a:chExt cx="8517260" cy="39734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A8A24D-84F8-D44D-AD52-BBCDA8308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29" y="3237934"/>
              <a:ext cx="3699164" cy="25530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B2D9E27-A61C-E541-997D-915798DF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420" y="3237934"/>
              <a:ext cx="3570117" cy="255697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DF594B-61E7-9848-B7F1-0200C775B2E5}"/>
                </a:ext>
              </a:extLst>
            </p:cNvPr>
            <p:cNvSpPr/>
            <p:nvPr/>
          </p:nvSpPr>
          <p:spPr>
            <a:xfrm>
              <a:off x="507921" y="2759516"/>
              <a:ext cx="303480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200" b="1" dirty="0">
                  <a:solidFill>
                    <a:srgbClr val="0432FF"/>
                  </a:solidFill>
                </a:rPr>
                <a:t>Charged hadron spectra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CE0F3E-CDCB-3748-9BA5-282D113FDD35}"/>
                </a:ext>
              </a:extLst>
            </p:cNvPr>
            <p:cNvSpPr txBox="1"/>
            <p:nvPr/>
          </p:nvSpPr>
          <p:spPr>
            <a:xfrm>
              <a:off x="573659" y="5868668"/>
              <a:ext cx="845152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/>
                <a:t>Good agreement with data </a:t>
              </a:r>
              <a:r>
                <a:rPr lang="en-US" sz="2000" dirty="0"/>
                <a:t>[EPJ C72,1945 (2012)]</a:t>
              </a:r>
            </a:p>
            <a:p>
              <a:pPr marL="360000" indent="-36000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No significant differences between the two hadronization models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6B765-DC1A-CD4C-8DE9-F9635DC1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4152319"/>
      </p:ext>
    </p:extLst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9" y="293951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Single inclusive jet spectra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56175-46B6-B04C-99B7-F4FBDA30C2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65" y="4308332"/>
            <a:ext cx="2542032" cy="20027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2D4431-5660-F54D-ACE9-9EA12AC4882F}"/>
              </a:ext>
            </a:extLst>
          </p:cNvPr>
          <p:cNvGrpSpPr/>
          <p:nvPr/>
        </p:nvGrpSpPr>
        <p:grpSpPr>
          <a:xfrm>
            <a:off x="232797" y="1061939"/>
            <a:ext cx="5143500" cy="3108960"/>
            <a:chOff x="465207" y="3290633"/>
            <a:chExt cx="5493593" cy="32548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05A5BD-65E9-0947-98C6-78D26C73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07" y="3290633"/>
              <a:ext cx="5493593" cy="32548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1EBF61-9AB8-0F40-A520-50B4E296E11D}"/>
                </a:ext>
              </a:extLst>
            </p:cNvPr>
            <p:cNvSpPr txBox="1"/>
            <p:nvPr/>
          </p:nvSpPr>
          <p:spPr>
            <a:xfrm>
              <a:off x="1699222" y="4974653"/>
              <a:ext cx="1111972" cy="276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R=0.4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68722D-3AB8-1841-86AD-26621F9DF9CC}"/>
                </a:ext>
              </a:extLst>
            </p:cNvPr>
            <p:cNvSpPr txBox="1"/>
            <p:nvPr/>
          </p:nvSpPr>
          <p:spPr>
            <a:xfrm>
              <a:off x="3884035" y="4513495"/>
              <a:ext cx="17526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Anti-</a:t>
              </a:r>
              <a:r>
                <a:rPr lang="en-US" sz="1400" dirty="0" err="1"/>
                <a:t>k</a:t>
              </a:r>
              <a:r>
                <a:rPr lang="en-US" sz="1400" baseline="-25000" dirty="0" err="1"/>
                <a:t>T</a:t>
              </a:r>
              <a:r>
                <a:rPr lang="en-US" sz="1400" dirty="0"/>
                <a:t>, |</a:t>
              </a:r>
              <a:r>
                <a:rPr lang="en-US" sz="1400" dirty="0">
                  <a:latin typeface="Symbol" pitchFamily="2" charset="2"/>
                </a:rPr>
                <a:t>h</a:t>
              </a:r>
              <a:r>
                <a:rPr lang="en-US" sz="1400" dirty="0"/>
                <a:t>|&lt;2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AA15F01-CA8E-D74F-944E-AF5251773E60}"/>
              </a:ext>
            </a:extLst>
          </p:cNvPr>
          <p:cNvSpPr txBox="1"/>
          <p:nvPr/>
        </p:nvSpPr>
        <p:spPr>
          <a:xfrm>
            <a:off x="4254207" y="4759474"/>
            <a:ext cx="949326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R=0.4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E6823-F1CA-4C4F-B52A-1D78FC5FD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6" y="4311576"/>
            <a:ext cx="2542032" cy="19994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0552C4-6C4C-6E43-9636-E19E05AC5C04}"/>
              </a:ext>
            </a:extLst>
          </p:cNvPr>
          <p:cNvSpPr txBox="1"/>
          <p:nvPr/>
        </p:nvSpPr>
        <p:spPr>
          <a:xfrm>
            <a:off x="1654815" y="4759474"/>
            <a:ext cx="949326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R=0.2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B61802-5264-CE49-AC1D-979114AE43E1}"/>
              </a:ext>
            </a:extLst>
          </p:cNvPr>
          <p:cNvSpPr txBox="1"/>
          <p:nvPr/>
        </p:nvSpPr>
        <p:spPr>
          <a:xfrm>
            <a:off x="5427796" y="4391498"/>
            <a:ext cx="3475395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Good agreement with data [PRC 96, 015202 (2017)]</a:t>
            </a: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endParaRPr lang="en-US" sz="500" dirty="0">
              <a:solidFill>
                <a:srgbClr val="0432FF"/>
              </a:solidFill>
            </a:endParaRP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Necessary to include proper hadronization scheme for the cone size dependence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DAB329-D28C-4A48-B584-4755B12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787F7E-0DE3-BC4E-8204-C87A02A4E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873" y="1276706"/>
            <a:ext cx="3614986" cy="2638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D80F4-6BB0-714F-9079-4F16E465A721}"/>
              </a:ext>
            </a:extLst>
          </p:cNvPr>
          <p:cNvSpPr txBox="1"/>
          <p:nvPr/>
        </p:nvSpPr>
        <p:spPr>
          <a:xfrm>
            <a:off x="6343544" y="3129827"/>
            <a:ext cx="2351670" cy="410423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σ</a:t>
            </a:r>
            <a:r>
              <a:rPr lang="en-US" sz="2000" dirty="0"/>
              <a:t>(R=0.2) / </a:t>
            </a:r>
            <a:r>
              <a:rPr lang="en-US" sz="2000" dirty="0" err="1"/>
              <a:t>σ</a:t>
            </a:r>
            <a:r>
              <a:rPr lang="en-US" sz="2000" dirty="0"/>
              <a:t>(R=0.4)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5719C2-9164-414E-B61E-2A3A065C13C5}"/>
              </a:ext>
            </a:extLst>
          </p:cNvPr>
          <p:cNvSpPr txBox="1"/>
          <p:nvPr/>
        </p:nvSpPr>
        <p:spPr>
          <a:xfrm>
            <a:off x="7356667" y="1066381"/>
            <a:ext cx="1340027" cy="947130"/>
          </a:xfrm>
          <a:prstGeom prst="rect">
            <a:avLst/>
          </a:prstGeom>
          <a:solidFill>
            <a:schemeClr val="lt1"/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X ALICE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X partonic</a:t>
            </a:r>
          </a:p>
          <a:p>
            <a:r>
              <a:rPr lang="en-US" sz="1800" dirty="0">
                <a:solidFill>
                  <a:srgbClr val="009C00"/>
                </a:solidFill>
              </a:rPr>
              <a:t>X hadronic</a:t>
            </a:r>
          </a:p>
        </p:txBody>
      </p:sp>
    </p:spTree>
    <p:extLst>
      <p:ext uri="{BB962C8B-B14F-4D97-AF65-F5344CB8AC3E}">
        <p14:creationId xmlns:p14="http://schemas.microsoft.com/office/powerpoint/2010/main" val="4074703831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9" y="169713"/>
            <a:ext cx="8042275" cy="638248"/>
          </a:xfrm>
        </p:spPr>
        <p:txBody>
          <a:bodyPr/>
          <a:lstStyle/>
          <a:p>
            <a:r>
              <a:rPr lang="en-US" altLang="zh-CN" sz="3000" b="1" dirty="0" err="1">
                <a:solidFill>
                  <a:srgbClr val="3366FF"/>
                </a:solidFill>
                <a:latin typeface="Calibri" charset="0"/>
                <a:ea typeface="宋体" charset="0"/>
              </a:rPr>
              <a:t>Dijets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 and </a:t>
            </a:r>
            <a:r>
              <a:rPr lang="en-US" altLang="zh-CN" sz="3000" b="1" i="1" dirty="0" err="1">
                <a:solidFill>
                  <a:srgbClr val="3366FF"/>
                </a:solidFill>
                <a:latin typeface="Calibri" charset="0"/>
                <a:ea typeface="宋体" charset="0"/>
              </a:rPr>
              <a:t>γ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-jets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B61802-5264-CE49-AC1D-979114AE43E1}"/>
              </a:ext>
            </a:extLst>
          </p:cNvPr>
          <p:cNvSpPr txBox="1"/>
          <p:nvPr/>
        </p:nvSpPr>
        <p:spPr>
          <a:xfrm>
            <a:off x="346896" y="4625934"/>
            <a:ext cx="5238750" cy="18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Di-jet asymmetry in good agreement with data </a:t>
            </a:r>
            <a:r>
              <a:rPr lang="en-US" sz="2000" dirty="0">
                <a:solidFill>
                  <a:srgbClr val="FF0000"/>
                </a:solidFill>
              </a:rPr>
              <a:t>[ATLAS, PLB 774, 379 (2017)]</a:t>
            </a:r>
          </a:p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/>
              <a:t>𝛾-jet asymmetry consistent with Pythia (smearing to be added to compare to data)</a:t>
            </a:r>
            <a:r>
              <a:rPr lang="en-US" sz="2000" dirty="0"/>
              <a:t> [CMS-PAS-HIN-13-006]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871BD6-071C-4C4F-B9E9-EB91AC85D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75" y="1448930"/>
            <a:ext cx="3241040" cy="2346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F4FF65-91B7-6142-84B2-2645BC93F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15" y="3987522"/>
            <a:ext cx="3210560" cy="23164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C812D-D7BC-434E-B9DD-689D38C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2" y="1448930"/>
            <a:ext cx="5238750" cy="31559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4DE170-8E71-1749-8CFB-FE22F2BE7F40}"/>
              </a:ext>
            </a:extLst>
          </p:cNvPr>
          <p:cNvSpPr txBox="1"/>
          <p:nvPr/>
        </p:nvSpPr>
        <p:spPr>
          <a:xfrm>
            <a:off x="1877054" y="950918"/>
            <a:ext cx="212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000" b="1" dirty="0">
                <a:solidFill>
                  <a:srgbClr val="000000"/>
                </a:solidFill>
              </a:rPr>
              <a:t>di-jet asymmetry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73CFFB-1EFA-5E47-A590-ADE0FE22F594}"/>
              </a:ext>
            </a:extLst>
          </p:cNvPr>
          <p:cNvSpPr txBox="1"/>
          <p:nvPr/>
        </p:nvSpPr>
        <p:spPr>
          <a:xfrm>
            <a:off x="6394190" y="928390"/>
            <a:ext cx="212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000" b="1" dirty="0">
                <a:solidFill>
                  <a:srgbClr val="000000"/>
                </a:solidFill>
              </a:rPr>
              <a:t>𝛾-jet asymmetry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19CA68-80D5-9047-87AC-880FC851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4289743"/>
      </p:ext>
    </p:extLst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9" y="144527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Jet fragmentation function and shape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7C30C9-9BBA-9C44-B3A3-6DC536B79329}"/>
              </a:ext>
            </a:extLst>
          </p:cNvPr>
          <p:cNvSpPr txBox="1"/>
          <p:nvPr/>
        </p:nvSpPr>
        <p:spPr>
          <a:xfrm>
            <a:off x="866268" y="3335847"/>
            <a:ext cx="75482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Similar description to Pythia while similar challenges remain</a:t>
            </a:r>
            <a:endParaRPr lang="en-US" sz="2000" dirty="0">
              <a:solidFill>
                <a:srgbClr val="0432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47FF5-A545-0644-AFFE-5169CE1C2C26}"/>
              </a:ext>
            </a:extLst>
          </p:cNvPr>
          <p:cNvGrpSpPr/>
          <p:nvPr/>
        </p:nvGrpSpPr>
        <p:grpSpPr>
          <a:xfrm>
            <a:off x="831271" y="944388"/>
            <a:ext cx="7773277" cy="2403651"/>
            <a:chOff x="831271" y="944388"/>
            <a:chExt cx="7773277" cy="24036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FEE61C-53BA-9D47-A317-4CD3E6534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148" y="944388"/>
              <a:ext cx="3700400" cy="238876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187DE3-A192-1E4D-8FA7-689E19CB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71" y="959274"/>
              <a:ext cx="3718511" cy="238876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2AE0B9-9E40-3B40-9D2A-64BC0FA2A201}"/>
                </a:ext>
              </a:extLst>
            </p:cNvPr>
            <p:cNvSpPr/>
            <p:nvPr/>
          </p:nvSpPr>
          <p:spPr>
            <a:xfrm>
              <a:off x="3106733" y="1105989"/>
              <a:ext cx="1207703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Jet Shape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06BC1F-588F-FF47-9412-78EFE582B963}"/>
                </a:ext>
              </a:extLst>
            </p:cNvPr>
            <p:cNvSpPr/>
            <p:nvPr/>
          </p:nvSpPr>
          <p:spPr>
            <a:xfrm>
              <a:off x="7546645" y="1105989"/>
              <a:ext cx="867866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Jet FF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2C519B-D021-3042-9D06-851053291B4D}"/>
                </a:ext>
              </a:extLst>
            </p:cNvPr>
            <p:cNvSpPr/>
            <p:nvPr/>
          </p:nvSpPr>
          <p:spPr>
            <a:xfrm>
              <a:off x="2316380" y="2509728"/>
              <a:ext cx="1973672" cy="307777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/>
                <a:t>PLB </a:t>
              </a:r>
              <a:r>
                <a:rPr lang="en-US" sz="1400" b="1" dirty="0"/>
                <a:t>730</a:t>
              </a:r>
              <a:r>
                <a:rPr lang="en-US" sz="1400" dirty="0"/>
                <a:t>, 243 (2014)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95AE20-385B-4249-89ED-D2FDCDEBE7BA}"/>
                </a:ext>
              </a:extLst>
            </p:cNvPr>
            <p:cNvSpPr/>
            <p:nvPr/>
          </p:nvSpPr>
          <p:spPr>
            <a:xfrm>
              <a:off x="6400944" y="2492352"/>
              <a:ext cx="1983342" cy="307777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/>
                <a:t>EPJ </a:t>
              </a:r>
              <a:r>
                <a:rPr lang="en-US" sz="1400" b="1" dirty="0"/>
                <a:t>C77</a:t>
              </a:r>
              <a:r>
                <a:rPr lang="en-US" sz="1400" dirty="0"/>
                <a:t>, 379 (2017)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623C69E-55C1-1845-9D0A-A747D565E499}"/>
              </a:ext>
            </a:extLst>
          </p:cNvPr>
          <p:cNvSpPr txBox="1"/>
          <p:nvPr/>
        </p:nvSpPr>
        <p:spPr>
          <a:xfrm>
            <a:off x="351980" y="3979548"/>
            <a:ext cx="41978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b="1" dirty="0">
                <a:solidFill>
                  <a:srgbClr val="FF0000"/>
                </a:solidFill>
              </a:rPr>
              <a:t>Publication under preparation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47493-8108-824F-8116-04DA3484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72" y="4398243"/>
            <a:ext cx="8581752" cy="1818594"/>
          </a:xfrm>
          <a:prstGeom prst="rect">
            <a:avLst/>
          </a:prstGeom>
        </p:spPr>
      </p:pic>
      <p:sp>
        <p:nvSpPr>
          <p:cNvPr id="25" name="Frame 24">
            <a:extLst>
              <a:ext uri="{FF2B5EF4-FFF2-40B4-BE49-F238E27FC236}">
                <a16:creationId xmlns:a16="http://schemas.microsoft.com/office/drawing/2014/main" id="{5B2A454F-30D3-724D-89C3-6A59A599C597}"/>
              </a:ext>
            </a:extLst>
          </p:cNvPr>
          <p:cNvSpPr/>
          <p:nvPr/>
        </p:nvSpPr>
        <p:spPr>
          <a:xfrm>
            <a:off x="3317558" y="5868702"/>
            <a:ext cx="2645664" cy="451104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3B331-D188-904F-BAC2-A492BE1B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6594145"/>
      </p:ext>
    </p:extLst>
  </p:cSld>
  <p:clrMapOvr>
    <a:masterClrMapping/>
  </p:clrMapOvr>
  <p:transition spd="med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8" y="303023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Nuclear modification of jets in A+A collisions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ACC5F-41E7-6445-B4DB-9B1B71BD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4" y="1691314"/>
            <a:ext cx="8705982" cy="31098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117F11-B150-4E41-9D55-0504230C70D4}"/>
              </a:ext>
            </a:extLst>
          </p:cNvPr>
          <p:cNvSpPr txBox="1"/>
          <p:nvPr/>
        </p:nvSpPr>
        <p:spPr>
          <a:xfrm>
            <a:off x="1877054" y="1183963"/>
            <a:ext cx="212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000" b="1" dirty="0">
                <a:solidFill>
                  <a:srgbClr val="000000"/>
                </a:solidFill>
              </a:rPr>
              <a:t>single inclusive jet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A592B6-BBA0-F946-BF68-00C323E97B81}"/>
              </a:ext>
            </a:extLst>
          </p:cNvPr>
          <p:cNvSpPr txBox="1"/>
          <p:nvPr/>
        </p:nvSpPr>
        <p:spPr>
          <a:xfrm>
            <a:off x="6113774" y="1185302"/>
            <a:ext cx="212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000" b="1" dirty="0">
                <a:solidFill>
                  <a:srgbClr val="000000"/>
                </a:solidFill>
              </a:rPr>
              <a:t>charged hadron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FABA12-16F5-564D-9BBE-B41B4B621534}"/>
              </a:ext>
            </a:extLst>
          </p:cNvPr>
          <p:cNvSpPr txBox="1"/>
          <p:nvPr/>
        </p:nvSpPr>
        <p:spPr>
          <a:xfrm>
            <a:off x="701606" y="5116403"/>
            <a:ext cx="7444299" cy="83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MATTER+LBT within </a:t>
            </a:r>
            <a:r>
              <a:rPr lang="en-US" sz="2200" i="1" dirty="0">
                <a:solidFill>
                  <a:srgbClr val="002060"/>
                </a:solidFill>
              </a:rPr>
              <a:t>JETSCAPE 1.0</a:t>
            </a:r>
            <a:r>
              <a:rPr lang="en-US" sz="2200" dirty="0">
                <a:solidFill>
                  <a:srgbClr val="002060"/>
                </a:solidFill>
              </a:rPr>
              <a:t>, </a:t>
            </a:r>
            <a:r>
              <a:rPr lang="en-US" sz="2200" i="1" dirty="0">
                <a:solidFill>
                  <a:srgbClr val="002060"/>
                </a:solidFill>
              </a:rPr>
              <a:t>Q</a:t>
            </a:r>
            <a:r>
              <a:rPr lang="en-US" sz="2200" baseline="-25000" dirty="0">
                <a:solidFill>
                  <a:srgbClr val="002060"/>
                </a:solidFill>
              </a:rPr>
              <a:t>0</a:t>
            </a:r>
            <a:r>
              <a:rPr lang="en-US" sz="2200" dirty="0">
                <a:solidFill>
                  <a:srgbClr val="002060"/>
                </a:solidFill>
              </a:rPr>
              <a:t> = 2 GeV, </a:t>
            </a:r>
            <a:r>
              <a:rPr lang="en-US" sz="2200" i="1" dirty="0">
                <a:solidFill>
                  <a:srgbClr val="002060"/>
                </a:solidFill>
              </a:rPr>
              <a:t>⍺</a:t>
            </a:r>
            <a:r>
              <a:rPr lang="en-US" sz="2200" baseline="-25000" dirty="0">
                <a:solidFill>
                  <a:srgbClr val="002060"/>
                </a:solidFill>
              </a:rPr>
              <a:t>s</a:t>
            </a:r>
            <a:r>
              <a:rPr lang="en-US" sz="2200" dirty="0">
                <a:solidFill>
                  <a:srgbClr val="002060"/>
                </a:solidFill>
              </a:rPr>
              <a:t> = 0.25</a:t>
            </a:r>
            <a:endParaRPr lang="en-US" sz="2000" dirty="0">
              <a:solidFill>
                <a:srgbClr val="002060"/>
              </a:solidFill>
            </a:endParaRPr>
          </a:p>
          <a:p>
            <a:pPr marL="360000" indent="-360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Reasonable descriptions of both jet and charged hadron </a:t>
            </a:r>
            <a:r>
              <a:rPr lang="en-US" sz="2200" i="1" dirty="0">
                <a:solidFill>
                  <a:srgbClr val="FF0000"/>
                </a:solidFill>
              </a:rPr>
              <a:t>R</a:t>
            </a:r>
            <a:r>
              <a:rPr lang="en-US" sz="2200" baseline="-25000" dirty="0">
                <a:solidFill>
                  <a:srgbClr val="FF0000"/>
                </a:solidFill>
              </a:rPr>
              <a:t>AA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D8C89-7E84-884C-9F4F-A763BBEB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5816104"/>
      </p:ext>
    </p:extLst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1335" y="2249637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Part III: Bayesian extraction of </a:t>
            </a:r>
            <a:r>
              <a:rPr lang="en-US" altLang="zh-CN" sz="3200" b="1" i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q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58A283-7077-9940-ACA9-90A0642EFD65}"/>
              </a:ext>
            </a:extLst>
          </p:cNvPr>
          <p:cNvSpPr txBox="1">
            <a:spLocks/>
          </p:cNvSpPr>
          <p:nvPr/>
        </p:nvSpPr>
        <p:spPr bwMode="auto">
          <a:xfrm>
            <a:off x="331336" y="3292053"/>
            <a:ext cx="854989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zh-CN" sz="28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(In collaboration with STAT)</a:t>
            </a:r>
            <a:endParaRPr lang="en-US" altLang="zh-CN" sz="2800" b="1" i="1" dirty="0">
              <a:solidFill>
                <a:srgbClr val="3366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D9D9E-0E64-9446-BC77-16A1F2D97BB2}"/>
              </a:ext>
            </a:extLst>
          </p:cNvPr>
          <p:cNvSpPr txBox="1"/>
          <p:nvPr/>
        </p:nvSpPr>
        <p:spPr>
          <a:xfrm>
            <a:off x="7022592" y="2310597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^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914D3-B67B-BB42-A5C8-92C09953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2814514"/>
      </p:ext>
    </p:extLst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8" y="303023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Paradigm shift of model to data comparison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C3E22-1F56-1049-856A-64018543E515}"/>
              </a:ext>
            </a:extLst>
          </p:cNvPr>
          <p:cNvSpPr txBox="1"/>
          <p:nvPr/>
        </p:nvSpPr>
        <p:spPr>
          <a:xfrm>
            <a:off x="663292" y="1099639"/>
            <a:ext cx="3217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 </a:t>
            </a:r>
            <a:r>
              <a:rPr lang="en-US" sz="2000" b="1" dirty="0">
                <a:solidFill>
                  <a:srgbClr val="000090"/>
                </a:solidFill>
              </a:rPr>
              <a:t>JET</a:t>
            </a:r>
            <a:r>
              <a:rPr lang="en-US" sz="2000" dirty="0"/>
              <a:t>: PRC 90 (2014) 014909 ]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FDDEB0-D324-074F-A55D-CC2342B4D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3" y="1582606"/>
            <a:ext cx="3433160" cy="2879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1A25B1-27F7-2C43-9A7B-88055A1B288B}"/>
              </a:ext>
            </a:extLst>
          </p:cNvPr>
          <p:cNvSpPr txBox="1"/>
          <p:nvPr/>
        </p:nvSpPr>
        <p:spPr>
          <a:xfrm>
            <a:off x="5492024" y="1099639"/>
            <a:ext cx="2685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 </a:t>
            </a:r>
            <a:r>
              <a:rPr lang="en-US" sz="2000" b="1" dirty="0">
                <a:solidFill>
                  <a:srgbClr val="000090"/>
                </a:solidFill>
              </a:rPr>
              <a:t>JESCAPE preliminary</a:t>
            </a:r>
            <a:r>
              <a:rPr lang="en-US" sz="2000" dirty="0"/>
              <a:t> ]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F2DA2A7-77FE-AE4D-8856-8713839900F4}"/>
              </a:ext>
            </a:extLst>
          </p:cNvPr>
          <p:cNvSpPr/>
          <p:nvPr/>
        </p:nvSpPr>
        <p:spPr>
          <a:xfrm>
            <a:off x="3982239" y="2730565"/>
            <a:ext cx="638529" cy="2442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7B769-BFA4-B94C-A9A1-98AC6CC65E83}"/>
              </a:ext>
            </a:extLst>
          </p:cNvPr>
          <p:cNvGrpSpPr/>
          <p:nvPr/>
        </p:nvGrpSpPr>
        <p:grpSpPr>
          <a:xfrm>
            <a:off x="553564" y="4668626"/>
            <a:ext cx="8349183" cy="1651734"/>
            <a:chOff x="553564" y="4668626"/>
            <a:chExt cx="8349183" cy="16517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FABA12-16F5-564D-9BBE-B41B4B621534}"/>
                </a:ext>
              </a:extLst>
            </p:cNvPr>
            <p:cNvSpPr txBox="1"/>
            <p:nvPr/>
          </p:nvSpPr>
          <p:spPr>
            <a:xfrm>
              <a:off x="553564" y="4668626"/>
              <a:ext cx="2859172" cy="165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4320" indent="-27432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002060"/>
                  </a:solidFill>
                </a:rPr>
                <a:t>Single parameter fit to single data set</a:t>
              </a:r>
            </a:p>
            <a:p>
              <a:pPr marL="274320" indent="-274320">
                <a:spcBef>
                  <a:spcPts val="500"/>
                </a:spcBef>
                <a:buFont typeface="Arial"/>
                <a:buChar char="•"/>
              </a:pPr>
              <a:endParaRPr lang="en-US" sz="500" dirty="0">
                <a:solidFill>
                  <a:srgbClr val="002060"/>
                </a:solidFill>
              </a:endParaRPr>
            </a:p>
            <a:p>
              <a:pPr marL="274320" indent="-27432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Two separate values of </a:t>
              </a:r>
              <a:r>
                <a:rPr lang="en-US" sz="2200" i="1" dirty="0">
                  <a:solidFill>
                    <a:srgbClr val="FF0000"/>
                  </a:solidFill>
                </a:rPr>
                <a:t>q</a:t>
              </a:r>
              <a:r>
                <a:rPr lang="en-US" sz="2200" dirty="0">
                  <a:solidFill>
                    <a:srgbClr val="FF0000"/>
                  </a:solidFill>
                </a:rPr>
                <a:t> at RHIC and LHC</a:t>
              </a:r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9126AD-CC3B-FC42-A2B9-7AFC10970E56}"/>
                </a:ext>
              </a:extLst>
            </p:cNvPr>
            <p:cNvSpPr txBox="1"/>
            <p:nvPr/>
          </p:nvSpPr>
          <p:spPr>
            <a:xfrm>
              <a:off x="4338079" y="4668626"/>
              <a:ext cx="4564668" cy="1626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4320" indent="-27432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002060"/>
                  </a:solidFill>
                </a:rPr>
                <a:t>Simultaneous calibration of multiple parameters on multiple data sets</a:t>
              </a:r>
            </a:p>
            <a:p>
              <a:pPr>
                <a:spcBef>
                  <a:spcPts val="500"/>
                </a:spcBef>
              </a:pPr>
              <a:endParaRPr lang="en-US" sz="500" baseline="-25000" dirty="0">
                <a:solidFill>
                  <a:srgbClr val="FF0000"/>
                </a:solidFill>
              </a:endParaRPr>
            </a:p>
            <a:p>
              <a:pPr marL="274320" indent="-274320">
                <a:spcBef>
                  <a:spcPts val="500"/>
                </a:spcBef>
                <a:buFont typeface="Arial"/>
                <a:buChar char="•"/>
              </a:pPr>
              <a:r>
                <a:rPr lang="en-US" sz="2200" i="1" dirty="0">
                  <a:solidFill>
                    <a:srgbClr val="FF0000"/>
                  </a:solidFill>
                </a:rPr>
                <a:t>q</a:t>
              </a:r>
              <a:r>
                <a:rPr lang="en-US" sz="2200" dirty="0">
                  <a:solidFill>
                    <a:srgbClr val="FF0000"/>
                  </a:solidFill>
                </a:rPr>
                <a:t> as a smooth function of the medium temperature</a:t>
              </a:r>
              <a:endParaRPr lang="en-US" sz="2200" dirty="0">
                <a:solidFill>
                  <a:srgbClr val="002060"/>
                </a:solidFill>
              </a:endParaRP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63495684-6698-B64C-A5DB-97E8DE474B03}"/>
                </a:ext>
              </a:extLst>
            </p:cNvPr>
            <p:cNvSpPr/>
            <p:nvPr/>
          </p:nvSpPr>
          <p:spPr>
            <a:xfrm>
              <a:off x="3556143" y="4918352"/>
              <a:ext cx="638529" cy="24428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E6ABC485-36CC-5E49-8607-2006D23DB7D7}"/>
                </a:ext>
              </a:extLst>
            </p:cNvPr>
            <p:cNvSpPr/>
            <p:nvPr/>
          </p:nvSpPr>
          <p:spPr>
            <a:xfrm>
              <a:off x="3556143" y="5753504"/>
              <a:ext cx="638529" cy="24428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FEF86D-5972-914A-9C28-81E29F22A6E9}"/>
                </a:ext>
              </a:extLst>
            </p:cNvPr>
            <p:cNvSpPr txBox="1"/>
            <p:nvPr/>
          </p:nvSpPr>
          <p:spPr>
            <a:xfrm>
              <a:off x="1146048" y="585289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^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52597E-7B4D-C640-952C-B0B19C981FDD}"/>
                </a:ext>
              </a:extLst>
            </p:cNvPr>
            <p:cNvSpPr txBox="1"/>
            <p:nvPr/>
          </p:nvSpPr>
          <p:spPr>
            <a:xfrm>
              <a:off x="4638213" y="5487205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^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203D70E-3CDC-764D-AEA9-3EAC03F2B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42" y="1582606"/>
            <a:ext cx="3738873" cy="28041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43B63-4966-0548-A129-E9CD2B1C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1775409"/>
      </p:ext>
    </p:extLst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8" y="205487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Extraction of </a:t>
            </a:r>
            <a:r>
              <a:rPr lang="en-US" altLang="zh-CN" sz="3000" b="1" i="1" dirty="0">
                <a:solidFill>
                  <a:srgbClr val="3366FF"/>
                </a:solidFill>
                <a:latin typeface="Calibri" charset="0"/>
                <a:ea typeface="宋体" charset="0"/>
              </a:rPr>
              <a:t>Q</a:t>
            </a:r>
            <a:r>
              <a:rPr lang="en-US" altLang="zh-CN" sz="3000" b="1" baseline="-25000" dirty="0">
                <a:solidFill>
                  <a:srgbClr val="3366FF"/>
                </a:solidFill>
                <a:latin typeface="Calibri" charset="0"/>
                <a:ea typeface="宋体" charset="0"/>
              </a:rPr>
              <a:t>0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 in MATTER+LBT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28CA1-13F9-2647-8181-9A804CEF03F4}"/>
              </a:ext>
            </a:extLst>
          </p:cNvPr>
          <p:cNvSpPr txBox="1"/>
          <p:nvPr/>
        </p:nvSpPr>
        <p:spPr>
          <a:xfrm>
            <a:off x="5550272" y="1624416"/>
            <a:ext cx="3088835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First constraint on </a:t>
            </a:r>
            <a:r>
              <a:rPr lang="en-US" sz="2200" i="1" dirty="0">
                <a:solidFill>
                  <a:srgbClr val="FF0000"/>
                </a:solidFill>
              </a:rPr>
              <a:t>Q</a:t>
            </a:r>
            <a:r>
              <a:rPr lang="en-US" sz="2200" baseline="-25000" dirty="0">
                <a:solidFill>
                  <a:srgbClr val="FF0000"/>
                </a:solidFill>
              </a:rPr>
              <a:t>0 </a:t>
            </a:r>
            <a:r>
              <a:rPr lang="en-US" sz="2200" dirty="0">
                <a:solidFill>
                  <a:srgbClr val="FF0000"/>
                </a:solidFill>
              </a:rPr>
              <a:t>(around 1.5 GeV)</a:t>
            </a: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endParaRPr lang="en-US" sz="1000" baseline="-25000" dirty="0">
              <a:solidFill>
                <a:srgbClr val="FF0000"/>
              </a:solidFill>
            </a:endParaRP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09C00"/>
                </a:solidFill>
              </a:rPr>
              <a:t>Larger constant </a:t>
            </a:r>
            <a:r>
              <a:rPr lang="en-US" sz="2200" i="1" dirty="0">
                <a:solidFill>
                  <a:srgbClr val="009C00"/>
                </a:solidFill>
              </a:rPr>
              <a:t>Q</a:t>
            </a:r>
            <a:r>
              <a:rPr lang="en-US" sz="2200" baseline="-25000" dirty="0">
                <a:solidFill>
                  <a:srgbClr val="009C00"/>
                </a:solidFill>
              </a:rPr>
              <a:t>0</a:t>
            </a:r>
            <a:r>
              <a:rPr lang="en-US" sz="2200" dirty="0">
                <a:solidFill>
                  <a:srgbClr val="009C00"/>
                </a:solidFill>
              </a:rPr>
              <a:t> at LHC than at RHIC if conducting separate calibration</a:t>
            </a: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endParaRPr lang="en-US" sz="1000" dirty="0">
              <a:solidFill>
                <a:srgbClr val="009C00"/>
              </a:solidFill>
            </a:endParaRP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/>
              <a:t>motivates to search for a universal function form of </a:t>
            </a:r>
            <a:r>
              <a:rPr lang="en-US" sz="2200" i="1" dirty="0"/>
              <a:t>Q</a:t>
            </a:r>
            <a:r>
              <a:rPr lang="en-US" sz="2200" baseline="-25000" dirty="0"/>
              <a:t>0</a:t>
            </a:r>
            <a:r>
              <a:rPr lang="en-US" sz="2200" dirty="0"/>
              <a:t>(</a:t>
            </a:r>
            <a:r>
              <a:rPr lang="en-US" sz="2200" i="1" dirty="0"/>
              <a:t>E</a:t>
            </a:r>
            <a:r>
              <a:rPr lang="en-US" sz="2200" dirty="0"/>
              <a:t>, </a:t>
            </a:r>
            <a:r>
              <a:rPr lang="en-US" sz="2200" i="1" dirty="0"/>
              <a:t>T</a:t>
            </a:r>
            <a:r>
              <a:rPr lang="en-US" sz="2200" dirty="0"/>
              <a:t>)</a:t>
            </a: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endParaRPr lang="en-US" sz="1000" dirty="0">
              <a:solidFill>
                <a:srgbClr val="009C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3D40E-4267-984A-B15E-7BFF3F972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3" y="1034011"/>
            <a:ext cx="4735380" cy="554002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F3F53E-8BEB-1442-8CEA-3035AE321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305" y="1430337"/>
            <a:ext cx="876300" cy="1282700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0F9AA8AE-B0E1-F34D-B315-8FD7A9E184BA}"/>
              </a:ext>
            </a:extLst>
          </p:cNvPr>
          <p:cNvSpPr/>
          <p:nvPr/>
        </p:nvSpPr>
        <p:spPr>
          <a:xfrm>
            <a:off x="3583081" y="4929416"/>
            <a:ext cx="1781399" cy="1834896"/>
          </a:xfrm>
          <a:prstGeom prst="donut">
            <a:avLst>
              <a:gd name="adj" fmla="val 284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867B9-388E-A74D-A558-08749AE165C8}"/>
              </a:ext>
            </a:extLst>
          </p:cNvPr>
          <p:cNvSpPr txBox="1"/>
          <p:nvPr/>
        </p:nvSpPr>
        <p:spPr>
          <a:xfrm>
            <a:off x="4289455" y="445008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Q</a:t>
            </a:r>
            <a:r>
              <a:rPr lang="en-US" baseline="-250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6B86C4-7E71-1347-8118-9A89DA9E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4608058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83053"/>
            <a:ext cx="3152394" cy="261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151032"/>
            <a:ext cx="3152394" cy="216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0081" y="1655921"/>
            <a:ext cx="3962400" cy="86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2" name="TextBox 25"/>
          <p:cNvSpPr txBox="1">
            <a:spLocks noChangeArrowheads="1"/>
          </p:cNvSpPr>
          <p:nvPr/>
        </p:nvSpPr>
        <p:spPr bwMode="auto">
          <a:xfrm>
            <a:off x="4183062" y="1066801"/>
            <a:ext cx="4427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</a:rPr>
              <a:t>Nuclear Modification Factor: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51817"/>
            <a:ext cx="80772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7" tIns="35717" rIns="35717" bIns="35717"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3366FF"/>
                </a:solidFill>
                <a:latin typeface="Calibri"/>
                <a:ea typeface="宋体" charset="-122"/>
                <a:cs typeface="+mj-cs"/>
                <a:sym typeface="Chalkboard" charset="0"/>
              </a:rPr>
              <a:t>Probing QGP with jets</a:t>
            </a:r>
          </a:p>
        </p:txBody>
      </p:sp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1963" y="2627058"/>
            <a:ext cx="433863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829254-0F28-6D4E-9205-ACEB96FD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4424312"/>
      </p:ext>
    </p:extLst>
  </p:cSld>
  <p:clrMapOvr>
    <a:masterClrMapping/>
  </p:clrMapOvr>
  <p:transition spd="med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64754" y="1614517"/>
            <a:ext cx="8250627" cy="4274220"/>
          </a:xfrm>
        </p:spPr>
        <p:txBody>
          <a:bodyPr>
            <a:noAutofit/>
          </a:bodyPr>
          <a:lstStyle/>
          <a:p>
            <a:pPr eaLnBrk="1" hangingPunct="1">
              <a:spcBef>
                <a:spcPts val="1500"/>
              </a:spcBef>
              <a:buClrTx/>
              <a:buSzPct val="80000"/>
            </a:pPr>
            <a:r>
              <a:rPr lang="en-US" altLang="zh-CN" sz="2400" b="0" dirty="0">
                <a:solidFill>
                  <a:srgbClr val="009C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Developed a multi-stage approach that combines jet evolution at high and low virtuality into a unified approach</a:t>
            </a:r>
          </a:p>
          <a:p>
            <a:pPr>
              <a:spcBef>
                <a:spcPts val="1500"/>
              </a:spcBef>
              <a:buClrTx/>
              <a:buSzPct val="80000"/>
            </a:pPr>
            <a:r>
              <a:rPr lang="en-US" altLang="zh-CN" sz="2400" b="0" dirty="0">
                <a:solidFill>
                  <a:srgbClr val="00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Embedded the multi-stage jet evolution together with two hadronization models into </a:t>
            </a:r>
            <a:r>
              <a:rPr lang="en-US" altLang="zh-CN" sz="2400" b="0" i="1" dirty="0">
                <a:solidFill>
                  <a:srgbClr val="00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JETSCAPE 1.0</a:t>
            </a:r>
          </a:p>
          <a:p>
            <a:pPr>
              <a:spcBef>
                <a:spcPts val="1500"/>
              </a:spcBef>
              <a:buClrTx/>
              <a:buSzPct val="80000"/>
            </a:pPr>
            <a:r>
              <a:rPr lang="en-US" altLang="zh-CN" sz="2400" b="0" dirty="0">
                <a:solidFill>
                  <a:srgbClr val="0432FF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Obtained good</a:t>
            </a:r>
            <a:r>
              <a:rPr lang="en-US" altLang="zh-CN" dirty="0">
                <a:solidFill>
                  <a:srgbClr val="0432FF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 descriptions of jet observables with </a:t>
            </a:r>
            <a:r>
              <a:rPr lang="en-US" altLang="zh-CN" i="1" dirty="0">
                <a:solidFill>
                  <a:srgbClr val="0432FF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JETSCAPE 1.0</a:t>
            </a:r>
            <a:r>
              <a:rPr lang="en-US" altLang="zh-CN" dirty="0">
                <a:solidFill>
                  <a:srgbClr val="0432FF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 in both p-p and A-A collisions</a:t>
            </a:r>
            <a:endParaRPr lang="en-US" altLang="zh-CN" sz="2400" b="0" dirty="0">
              <a:solidFill>
                <a:srgbClr val="0432FF"/>
              </a:solidFill>
              <a:latin typeface="Calibri" pitchFamily="1" charset="0"/>
              <a:ea typeface="宋体" pitchFamily="1" charset="-122"/>
              <a:cs typeface="宋体" pitchFamily="1" charset="-122"/>
            </a:endParaRPr>
          </a:p>
          <a:p>
            <a:pPr eaLnBrk="1" hangingPunct="1">
              <a:spcBef>
                <a:spcPts val="1500"/>
              </a:spcBef>
              <a:buClrTx/>
              <a:buSzPct val="80000"/>
            </a:pPr>
            <a:r>
              <a:rPr lang="en-US" altLang="zh-CN" sz="2400" b="0" dirty="0">
                <a:solidFill>
                  <a:srgbClr val="FF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Introduced Bayesian method to extracting the jet transport coefficient and investigated the separation scale </a:t>
            </a:r>
            <a:r>
              <a:rPr lang="en-US" altLang="zh-CN" sz="2400" b="0" i="1" dirty="0">
                <a:solidFill>
                  <a:srgbClr val="FF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Q</a:t>
            </a:r>
            <a:r>
              <a:rPr lang="en-US" altLang="zh-CN" sz="2400" b="0" baseline="-25000" dirty="0">
                <a:solidFill>
                  <a:srgbClr val="FF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0</a:t>
            </a:r>
            <a:r>
              <a:rPr lang="en-US" altLang="zh-CN" sz="2400" b="0" dirty="0">
                <a:solidFill>
                  <a:srgbClr val="FF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 in multi-stage jet evolution for the first time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5488" y="609309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4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098D5D-8296-CD45-9B84-071C8C03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908074"/>
      </p:ext>
    </p:extLst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144" y="1421016"/>
            <a:ext cx="8389746" cy="272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indent="-320040" defTabSz="914400">
              <a:spcBef>
                <a:spcPts val="1000"/>
              </a:spcBef>
              <a:buSzPct val="100000"/>
              <a:buFont typeface="Arial" pitchFamily="1" charset="0"/>
              <a:buChar char="•"/>
            </a:pPr>
            <a:r>
              <a:rPr lang="en-US" altLang="zh-CN" dirty="0">
                <a:solidFill>
                  <a:srgbClr val="008000"/>
                </a:solidFill>
                <a:ea typeface="宋体" pitchFamily="1" charset="-122"/>
                <a:cs typeface="宋体" pitchFamily="1" charset="-122"/>
              </a:rPr>
              <a:t>Incorporate physics in the hadronic phase (after QGP)</a:t>
            </a:r>
          </a:p>
          <a:p>
            <a:pPr marL="320040" indent="-320040" defTabSz="914400">
              <a:spcBef>
                <a:spcPts val="1000"/>
              </a:spcBef>
              <a:buSzPct val="100000"/>
              <a:buFont typeface="Arial" pitchFamily="1" charset="0"/>
              <a:buChar char="•"/>
            </a:pPr>
            <a:r>
              <a:rPr lang="en-US" altLang="zh-CN" dirty="0">
                <a:solidFill>
                  <a:srgbClr val="000090"/>
                </a:solidFill>
                <a:ea typeface="宋体" pitchFamily="1" charset="-122"/>
                <a:cs typeface="宋体" pitchFamily="1" charset="-122"/>
              </a:rPr>
              <a:t>Incorporate heavy quarks (</a:t>
            </a:r>
            <a:r>
              <a:rPr lang="en-US" altLang="zh-CN" i="1" dirty="0">
                <a:solidFill>
                  <a:srgbClr val="000090"/>
                </a:solidFill>
                <a:ea typeface="宋体" pitchFamily="1" charset="-122"/>
                <a:cs typeface="宋体" pitchFamily="1" charset="-122"/>
              </a:rPr>
              <a:t>c</a:t>
            </a:r>
            <a:r>
              <a:rPr lang="en-US" altLang="zh-CN" dirty="0">
                <a:solidFill>
                  <a:srgbClr val="000090"/>
                </a:solidFill>
                <a:ea typeface="宋体" pitchFamily="1" charset="-122"/>
                <a:cs typeface="宋体" pitchFamily="1" charset="-122"/>
              </a:rPr>
              <a:t> and </a:t>
            </a:r>
            <a:r>
              <a:rPr lang="en-US" altLang="zh-CN" i="1" dirty="0">
                <a:solidFill>
                  <a:srgbClr val="000090"/>
                </a:solidFill>
                <a:ea typeface="宋体" pitchFamily="1" charset="-122"/>
                <a:cs typeface="宋体" pitchFamily="1" charset="-122"/>
              </a:rPr>
              <a:t>b</a:t>
            </a:r>
            <a:r>
              <a:rPr lang="en-US" altLang="zh-CN" dirty="0">
                <a:solidFill>
                  <a:srgbClr val="000090"/>
                </a:solidFill>
                <a:ea typeface="宋体" pitchFamily="1" charset="-122"/>
                <a:cs typeface="宋体" pitchFamily="1" charset="-122"/>
              </a:rPr>
              <a:t>) physics </a:t>
            </a:r>
          </a:p>
          <a:p>
            <a:pPr marL="320040" indent="-320040" defTabSz="914400">
              <a:spcBef>
                <a:spcPts val="1000"/>
              </a:spcBef>
              <a:buSzPct val="100000"/>
              <a:buFont typeface="Arial" pitchFamily="1" charset="0"/>
              <a:buChar char="•"/>
            </a:pPr>
            <a:r>
              <a:rPr lang="en-US" altLang="zh-CN" dirty="0">
                <a:solidFill>
                  <a:srgbClr val="FF0000"/>
                </a:solidFill>
                <a:ea typeface="宋体" pitchFamily="1" charset="-122"/>
                <a:cs typeface="宋体" pitchFamily="1" charset="-122"/>
              </a:rPr>
              <a:t>Incorporate hybrid hadronization scheme</a:t>
            </a:r>
          </a:p>
          <a:p>
            <a:pPr marL="320040" indent="-320040" defTabSz="914400">
              <a:spcBef>
                <a:spcPts val="1000"/>
              </a:spcBef>
              <a:buSzPct val="100000"/>
              <a:buFont typeface="Arial" pitchFamily="1" charset="0"/>
              <a:buChar char="•"/>
            </a:pPr>
            <a:r>
              <a:rPr lang="en-US" altLang="zh-CN" dirty="0">
                <a:solidFill>
                  <a:srgbClr val="000000"/>
                </a:solidFill>
                <a:ea typeface="宋体" pitchFamily="1" charset="-122"/>
                <a:cs typeface="宋体" pitchFamily="1" charset="-122"/>
              </a:rPr>
              <a:t>Realize concurrent simulation of bulk and jet evolution and study jet-induced medium excitation</a:t>
            </a:r>
          </a:p>
          <a:p>
            <a:pPr marL="320040" indent="-320040" defTabSz="914400">
              <a:spcBef>
                <a:spcPts val="500"/>
              </a:spcBef>
              <a:buSzPct val="100000"/>
              <a:buFont typeface="Arial" pitchFamily="1" charset="0"/>
              <a:buChar char="•"/>
            </a:pPr>
            <a:endParaRPr lang="en-US" altLang="zh-CN" sz="2200" dirty="0">
              <a:solidFill>
                <a:srgbClr val="000090"/>
              </a:solidFill>
              <a:ea typeface="宋体" pitchFamily="1" charset="-122"/>
              <a:cs typeface="宋体" pitchFamily="1" charset="-122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3144" y="496874"/>
            <a:ext cx="8549893" cy="673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Outlook for Year 3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F07E76C7-0CB9-6649-A431-6A6583DF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424" y="5424399"/>
            <a:ext cx="1758950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B3E6A8F-1C72-3F4B-981F-E201340C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3659" y="5424399"/>
            <a:ext cx="32607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5D001-F727-2049-AE8E-9C8045B92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14" y="5180675"/>
            <a:ext cx="1422400" cy="1431290"/>
          </a:xfrm>
          <a:prstGeom prst="rect">
            <a:avLst/>
          </a:prstGeom>
        </p:spPr>
      </p:pic>
      <p:pic>
        <p:nvPicPr>
          <p:cNvPr id="11" name="Picture 10" descr="Joern_logo.png">
            <a:extLst>
              <a:ext uri="{FF2B5EF4-FFF2-40B4-BE49-F238E27FC236}">
                <a16:creationId xmlns:a16="http://schemas.microsoft.com/office/drawing/2014/main" id="{50D97BE3-F2DF-F24D-910E-29810A093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107" y="5389454"/>
            <a:ext cx="1792224" cy="111922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9CAE0A0-DD8A-FF45-A20B-312F51FF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91" y="4013291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sz="5000" b="1" dirty="0">
                <a:solidFill>
                  <a:srgbClr val="3366FF"/>
                </a:solidFill>
                <a:latin typeface="Brush Script MT"/>
                <a:ea typeface="宋体" charset="0"/>
                <a:cs typeface="宋体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42076620"/>
      </p:ext>
    </p:extLst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E7BC5-97FA-7045-8F27-4665E187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67" y="1607566"/>
            <a:ext cx="8042275" cy="1336675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F3C53-27D1-7F43-ACDE-47CE9B1A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4468319"/>
      </p:ext>
    </p:extLst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77544" y="1600259"/>
            <a:ext cx="7896907" cy="1103394"/>
            <a:chOff x="790704" y="974892"/>
            <a:chExt cx="7896907" cy="1103394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6056" y="1435666"/>
              <a:ext cx="4973320" cy="64262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90704" y="974892"/>
              <a:ext cx="789690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200" dirty="0">
                  <a:solidFill>
                    <a:srgbClr val="008000"/>
                  </a:solidFill>
                </a:rPr>
                <a:t>DGLAP evolution for parton fragmentation function at high </a:t>
              </a:r>
              <a:r>
                <a:rPr lang="en-US" sz="2200" i="1" dirty="0">
                  <a:solidFill>
                    <a:srgbClr val="008000"/>
                  </a:solidFill>
                </a:rPr>
                <a:t>Q</a:t>
              </a:r>
              <a:r>
                <a:rPr lang="en-US" sz="2200" dirty="0">
                  <a:solidFill>
                    <a:srgbClr val="008000"/>
                  </a:solidFill>
                </a:rPr>
                <a:t>: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0564" y="2859219"/>
            <a:ext cx="7902570" cy="1276253"/>
            <a:chOff x="695239" y="2063360"/>
            <a:chExt cx="7902570" cy="1276253"/>
          </a:xfrm>
        </p:grpSpPr>
        <p:sp>
          <p:nvSpPr>
            <p:cNvPr id="19" name="Rectangle 18"/>
            <p:cNvSpPr/>
            <p:nvPr/>
          </p:nvSpPr>
          <p:spPr>
            <a:xfrm>
              <a:off x="695239" y="2063360"/>
              <a:ext cx="790257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 err="1">
                  <a:solidFill>
                    <a:srgbClr val="000090"/>
                  </a:solidFill>
                </a:rPr>
                <a:t>Sudakov</a:t>
              </a:r>
              <a:r>
                <a:rPr lang="en-US" sz="2200" dirty="0">
                  <a:solidFill>
                    <a:srgbClr val="000090"/>
                  </a:solidFill>
                </a:rPr>
                <a:t> form factor ( probability of NO splitting in [ </a:t>
              </a:r>
              <a:r>
                <a:rPr lang="en-US" sz="2200" i="1" dirty="0">
                  <a:solidFill>
                    <a:srgbClr val="000090"/>
                  </a:solidFill>
                </a:rPr>
                <a:t>Q ,</a:t>
              </a:r>
              <a:r>
                <a:rPr lang="en-US" sz="2200" dirty="0">
                  <a:solidFill>
                    <a:srgbClr val="000090"/>
                  </a:solidFill>
                </a:rPr>
                <a:t> </a:t>
              </a:r>
              <a:r>
                <a:rPr lang="en-US" sz="2200" i="1" dirty="0" err="1">
                  <a:solidFill>
                    <a:srgbClr val="000090"/>
                  </a:solidFill>
                </a:rPr>
                <a:t>Q</a:t>
              </a:r>
              <a:r>
                <a:rPr lang="en-US" sz="2200" baseline="-25000" dirty="0" err="1">
                  <a:solidFill>
                    <a:srgbClr val="000090"/>
                  </a:solidFill>
                </a:rPr>
                <a:t>max</a:t>
              </a:r>
              <a:r>
                <a:rPr lang="en-US" sz="2200" baseline="-25000" dirty="0">
                  <a:solidFill>
                    <a:srgbClr val="000090"/>
                  </a:solidFill>
                </a:rPr>
                <a:t> </a:t>
              </a:r>
              <a:r>
                <a:rPr lang="en-US" sz="2200" dirty="0">
                  <a:solidFill>
                    <a:srgbClr val="000090"/>
                  </a:solidFill>
                </a:rPr>
                <a:t>] ):</a:t>
              </a:r>
              <a:endParaRPr lang="en-US" sz="2200" dirty="0"/>
            </a:p>
          </p:txBody>
        </p: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5170" y="2578248"/>
              <a:ext cx="5769610" cy="761365"/>
            </a:xfrm>
            <a:prstGeom prst="rect">
              <a:avLst/>
            </a:prstGeom>
          </p:spPr>
        </p:pic>
      </p:grpSp>
      <p:sp>
        <p:nvSpPr>
          <p:cNvPr id="34" name="Title 1"/>
          <p:cNvSpPr txBox="1">
            <a:spLocks/>
          </p:cNvSpPr>
          <p:nvPr/>
        </p:nvSpPr>
        <p:spPr bwMode="auto">
          <a:xfrm>
            <a:off x="392798" y="156410"/>
            <a:ext cx="8549893" cy="64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sz="3600" b="1" kern="1200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3000" dirty="0">
                <a:ea typeface="宋体" charset="0"/>
                <a:cs typeface="宋体" charset="0"/>
              </a:rPr>
              <a:t>Stage 1: high </a:t>
            </a:r>
            <a:r>
              <a:rPr lang="en-US" altLang="zh-CN" sz="3000" i="1" dirty="0">
                <a:ea typeface="宋体" charset="0"/>
                <a:cs typeface="宋体" charset="0"/>
              </a:rPr>
              <a:t>Q </a:t>
            </a:r>
            <a:r>
              <a:rPr lang="en-US" altLang="zh-CN" sz="3000" dirty="0">
                <a:ea typeface="宋体" charset="0"/>
                <a:cs typeface="宋体" charset="0"/>
              </a:rPr>
              <a:t>and high </a:t>
            </a:r>
            <a:r>
              <a:rPr lang="en-US" altLang="zh-CN" sz="3000" i="1" dirty="0">
                <a:ea typeface="宋体" charset="0"/>
                <a:cs typeface="宋体" charset="0"/>
              </a:rPr>
              <a:t>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0564" y="790289"/>
            <a:ext cx="7930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b="1" dirty="0"/>
              <a:t>MATTER </a:t>
            </a:r>
            <a:r>
              <a:rPr lang="en-US" sz="2200" dirty="0"/>
              <a:t>(The </a:t>
            </a:r>
            <a:r>
              <a:rPr lang="en-US" sz="2200" b="1" dirty="0"/>
              <a:t>M</a:t>
            </a:r>
            <a:r>
              <a:rPr lang="en-US" sz="2200" dirty="0"/>
              <a:t>odular </a:t>
            </a:r>
            <a:r>
              <a:rPr lang="en-US" sz="2200" b="1" dirty="0"/>
              <a:t>A</a:t>
            </a:r>
            <a:r>
              <a:rPr lang="en-US" sz="2200" dirty="0"/>
              <a:t>ll </a:t>
            </a:r>
            <a:r>
              <a:rPr lang="en-US" sz="2200" b="1" dirty="0"/>
              <a:t>T</a:t>
            </a:r>
            <a:r>
              <a:rPr lang="en-US" sz="2200" dirty="0"/>
              <a:t>wist </a:t>
            </a:r>
            <a:r>
              <a:rPr lang="en-US" sz="2200" b="1" dirty="0"/>
              <a:t>T</a:t>
            </a:r>
            <a:r>
              <a:rPr lang="en-US" sz="2200" dirty="0"/>
              <a:t>ransverse-scattering </a:t>
            </a:r>
            <a:r>
              <a:rPr lang="en-US" sz="2200" b="1" dirty="0"/>
              <a:t>E</a:t>
            </a:r>
            <a:r>
              <a:rPr lang="en-US" sz="2200" dirty="0"/>
              <a:t>lastic-drag and </a:t>
            </a:r>
            <a:r>
              <a:rPr lang="en-US" sz="2200" b="1" dirty="0"/>
              <a:t>R</a:t>
            </a:r>
            <a:r>
              <a:rPr lang="en-US" sz="2200" dirty="0"/>
              <a:t>adiation) </a:t>
            </a:r>
            <a:r>
              <a:rPr lang="en-US" sz="2000" dirty="0"/>
              <a:t>[Wayne: PRC 88, 014909, arXiv:1702.05862)]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DCA21-F90D-2A46-B342-7E74A68954AC}"/>
              </a:ext>
            </a:extLst>
          </p:cNvPr>
          <p:cNvGrpSpPr/>
          <p:nvPr/>
        </p:nvGrpSpPr>
        <p:grpSpPr>
          <a:xfrm>
            <a:off x="560564" y="4195090"/>
            <a:ext cx="8294814" cy="1597427"/>
            <a:chOff x="560564" y="4195090"/>
            <a:chExt cx="8294814" cy="1597427"/>
          </a:xfrm>
        </p:grpSpPr>
        <p:grpSp>
          <p:nvGrpSpPr>
            <p:cNvPr id="4" name="Group 3"/>
            <p:cNvGrpSpPr/>
            <p:nvPr/>
          </p:nvGrpSpPr>
          <p:grpSpPr>
            <a:xfrm>
              <a:off x="560564" y="4195090"/>
              <a:ext cx="8294814" cy="1597427"/>
              <a:chOff x="687673" y="4042623"/>
              <a:chExt cx="8294814" cy="159742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87673" y="4042623"/>
                <a:ext cx="829481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rgbClr val="FF0000"/>
                    </a:solidFill>
                  </a:rPr>
                  <a:t>Splitting function (from the higher-twist formalism):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7604" y="4602755"/>
                <a:ext cx="2780030" cy="258445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7604" y="4990445"/>
                <a:ext cx="6049010" cy="649605"/>
              </a:xfrm>
              <a:prstGeom prst="rect">
                <a:avLst/>
              </a:prstGeom>
            </p:spPr>
          </p:pic>
        </p:grpSp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1CD8C48D-811C-A74B-9AAB-5A95E66A886A}"/>
                </a:ext>
              </a:extLst>
            </p:cNvPr>
            <p:cNvSpPr/>
            <p:nvPr/>
          </p:nvSpPr>
          <p:spPr>
            <a:xfrm>
              <a:off x="5515304" y="5193792"/>
              <a:ext cx="470968" cy="549956"/>
            </a:xfrm>
            <a:prstGeom prst="frame">
              <a:avLst>
                <a:gd name="adj1" fmla="val 732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2B41DB-C854-704D-907B-F4517719E600}"/>
                </a:ext>
              </a:extLst>
            </p:cNvPr>
            <p:cNvSpPr/>
            <p:nvPr/>
          </p:nvSpPr>
          <p:spPr>
            <a:xfrm>
              <a:off x="5515304" y="4763956"/>
              <a:ext cx="24553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jet transport parameter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439B60B-3906-014A-9705-BB29F6254639}"/>
              </a:ext>
            </a:extLst>
          </p:cNvPr>
          <p:cNvSpPr/>
          <p:nvPr/>
        </p:nvSpPr>
        <p:spPr>
          <a:xfrm>
            <a:off x="577544" y="5856233"/>
            <a:ext cx="7885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dirty="0"/>
              <a:t>Use MATTER to simulate virtuality-ordered parton showers from initial </a:t>
            </a:r>
            <a:r>
              <a:rPr lang="en-US" sz="2200" i="1" dirty="0" err="1"/>
              <a:t>Q</a:t>
            </a:r>
            <a:r>
              <a:rPr lang="en-US" sz="2200" baseline="-25000" dirty="0" err="1"/>
              <a:t>max</a:t>
            </a:r>
            <a:r>
              <a:rPr lang="en-US" sz="2200" dirty="0"/>
              <a:t> to </a:t>
            </a:r>
            <a:r>
              <a:rPr lang="en-US" sz="2200" i="1" dirty="0"/>
              <a:t>Q</a:t>
            </a:r>
            <a:r>
              <a:rPr lang="en-US" sz="2200" baseline="-25000" dirty="0"/>
              <a:t>0</a:t>
            </a:r>
            <a:r>
              <a:rPr lang="en-US" sz="2200" dirty="0"/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3E0A7-596F-CB4E-A1D9-45DC673CC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2912934"/>
      </p:ext>
    </p:extLst>
  </p:cSld>
  <p:clrMapOvr>
    <a:masterClrMapping/>
  </p:clrMapOvr>
  <p:transition spd="med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-910872" y="286057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92798" y="158757"/>
            <a:ext cx="8549893" cy="648567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Stage 2: low </a:t>
            </a:r>
            <a:r>
              <a:rPr lang="en-US" altLang="zh-CN" sz="3000" b="1" i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Q 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and high </a:t>
            </a:r>
            <a:r>
              <a:rPr lang="en-US" altLang="zh-CN" sz="3000" b="1" i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798" y="809995"/>
            <a:ext cx="83739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b="1" dirty="0">
                <a:solidFill>
                  <a:srgbClr val="008000"/>
                </a:solidFill>
              </a:rPr>
              <a:t>LBT</a:t>
            </a:r>
            <a:r>
              <a:rPr lang="en-US" sz="2200" dirty="0">
                <a:solidFill>
                  <a:srgbClr val="008000"/>
                </a:solidFill>
              </a:rPr>
              <a:t> or </a:t>
            </a:r>
            <a:r>
              <a:rPr lang="en-US" sz="2200" b="1" dirty="0">
                <a:solidFill>
                  <a:srgbClr val="008000"/>
                </a:solidFill>
              </a:rPr>
              <a:t>MARTINI</a:t>
            </a:r>
            <a:r>
              <a:rPr lang="en-US" sz="2200" dirty="0">
                <a:solidFill>
                  <a:srgbClr val="008000"/>
                </a:solidFill>
              </a:rPr>
              <a:t> (time-ordered transport model) simulates parton showers at (or below) </a:t>
            </a:r>
            <a:r>
              <a:rPr lang="en-US" sz="2200" i="1" dirty="0">
                <a:solidFill>
                  <a:srgbClr val="008000"/>
                </a:solidFill>
              </a:rPr>
              <a:t>Q</a:t>
            </a:r>
            <a:r>
              <a:rPr lang="en-US" sz="2200" baseline="-25000" dirty="0">
                <a:solidFill>
                  <a:srgbClr val="008000"/>
                </a:solidFill>
              </a:rPr>
              <a:t>0</a:t>
            </a:r>
            <a:r>
              <a:rPr lang="en-US" sz="2200" dirty="0">
                <a:solidFill>
                  <a:srgbClr val="008000"/>
                </a:solidFill>
              </a:rPr>
              <a:t> (with on-shell approximation)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0681" y="1642759"/>
            <a:ext cx="8416304" cy="4797518"/>
            <a:chOff x="340681" y="1557415"/>
            <a:chExt cx="8416304" cy="4797518"/>
          </a:xfrm>
        </p:grpSpPr>
        <p:sp>
          <p:nvSpPr>
            <p:cNvPr id="44" name="Rectangle 43"/>
            <p:cNvSpPr/>
            <p:nvPr/>
          </p:nvSpPr>
          <p:spPr>
            <a:xfrm>
              <a:off x="383014" y="1557415"/>
              <a:ext cx="837397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200" b="1" dirty="0">
                  <a:solidFill>
                    <a:srgbClr val="FF0000"/>
                  </a:solidFill>
                </a:rPr>
                <a:t>LBT</a:t>
              </a:r>
              <a:r>
                <a:rPr lang="en-US" sz="2200" dirty="0">
                  <a:solidFill>
                    <a:srgbClr val="FF0000"/>
                  </a:solidFill>
                </a:rPr>
                <a:t> (</a:t>
              </a:r>
              <a:r>
                <a:rPr lang="en-US" sz="2200" b="1" dirty="0">
                  <a:solidFill>
                    <a:srgbClr val="FF0000"/>
                  </a:solidFill>
                </a:rPr>
                <a:t>L</a:t>
              </a:r>
              <a:r>
                <a:rPr lang="en-US" sz="2200" dirty="0">
                  <a:solidFill>
                    <a:srgbClr val="FF0000"/>
                  </a:solidFill>
                </a:rPr>
                <a:t>inear </a:t>
              </a:r>
              <a:r>
                <a:rPr lang="en-US" sz="2200" b="1" dirty="0">
                  <a:solidFill>
                    <a:srgbClr val="FF0000"/>
                  </a:solidFill>
                </a:rPr>
                <a:t>B</a:t>
              </a:r>
              <a:r>
                <a:rPr lang="en-US" sz="2200" dirty="0">
                  <a:solidFill>
                    <a:srgbClr val="FF0000"/>
                  </a:solidFill>
                </a:rPr>
                <a:t>oltzmann </a:t>
              </a:r>
              <a:r>
                <a:rPr lang="en-US" sz="2200" b="1" dirty="0">
                  <a:solidFill>
                    <a:srgbClr val="FF0000"/>
                  </a:solidFill>
                </a:rPr>
                <a:t>T</a:t>
              </a:r>
              <a:r>
                <a:rPr lang="en-US" sz="2200" dirty="0">
                  <a:solidFill>
                    <a:srgbClr val="FF0000"/>
                  </a:solidFill>
                </a:rPr>
                <a:t>ransport) </a:t>
              </a:r>
              <a:r>
                <a:rPr lang="en-US" sz="2000" dirty="0"/>
                <a:t>[LBL-CCNU: PRL 111 (2013) 062301, PRC 94 (2016) 014909, PLB 777 (2018) 255-259, PLB 777 (2018) 255-259, etc.]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70551" y="2433288"/>
              <a:ext cx="7163229" cy="430887"/>
              <a:chOff x="370551" y="2433288"/>
              <a:chExt cx="7163229" cy="430887"/>
            </a:xfrm>
          </p:grpSpPr>
          <p:sp>
            <p:nvSpPr>
              <p:cNvPr id="35" name="TextBox 4"/>
              <p:cNvSpPr txBox="1">
                <a:spLocks noChangeArrowheads="1"/>
              </p:cNvSpPr>
              <p:nvPr/>
            </p:nvSpPr>
            <p:spPr bwMode="auto">
              <a:xfrm>
                <a:off x="370551" y="2433288"/>
                <a:ext cx="3347867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dirty="0">
                    <a:solidFill>
                      <a:srgbClr val="000090"/>
                    </a:solidFill>
                  </a:rPr>
                  <a:t>Evolution of jet parton “1”:</a:t>
                </a:r>
              </a:p>
            </p:txBody>
          </p:sp>
          <p:pic>
            <p:nvPicPr>
              <p:cNvPr id="49" name="Picture 48" descr="latex-image-1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6640" y="2515433"/>
                <a:ext cx="3787140" cy="281940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367359" y="2931938"/>
              <a:ext cx="8107404" cy="1630629"/>
              <a:chOff x="367359" y="2931938"/>
              <a:chExt cx="8107404" cy="1630629"/>
            </a:xfrm>
          </p:grpSpPr>
          <p:sp>
            <p:nvSpPr>
              <p:cNvPr id="45" name="TextBox 4"/>
              <p:cNvSpPr txBox="1">
                <a:spLocks noChangeArrowheads="1"/>
              </p:cNvSpPr>
              <p:nvPr/>
            </p:nvSpPr>
            <p:spPr bwMode="auto">
              <a:xfrm>
                <a:off x="367359" y="2931938"/>
                <a:ext cx="271431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dirty="0">
                    <a:solidFill>
                      <a:srgbClr val="008000"/>
                    </a:solidFill>
                  </a:rPr>
                  <a:t>Elastic Scattering rate:</a:t>
                </a:r>
                <a:r>
                  <a:rPr lang="en-US" b="1" dirty="0">
                    <a:solidFill>
                      <a:srgbClr val="008000"/>
                    </a:solidFill>
                  </a:rPr>
                  <a:t> </a:t>
                </a:r>
              </a:p>
            </p:txBody>
          </p:sp>
          <p:pic>
            <p:nvPicPr>
              <p:cNvPr id="51" name="Picture 50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5243" y="3450047"/>
                <a:ext cx="7589520" cy="1112520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340681" y="4684550"/>
              <a:ext cx="8301463" cy="1670383"/>
              <a:chOff x="340681" y="4684550"/>
              <a:chExt cx="8301463" cy="1670383"/>
            </a:xfrm>
          </p:grpSpPr>
          <p:sp>
            <p:nvSpPr>
              <p:cNvPr id="38" name="TextBox 6"/>
              <p:cNvSpPr txBox="1">
                <a:spLocks noChangeArrowheads="1"/>
              </p:cNvSpPr>
              <p:nvPr/>
            </p:nvSpPr>
            <p:spPr bwMode="auto">
              <a:xfrm>
                <a:off x="340681" y="4684550"/>
                <a:ext cx="6493296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dirty="0">
                    <a:solidFill>
                      <a:srgbClr val="FF0000"/>
                    </a:solidFill>
                  </a:rPr>
                  <a:t>Inelastic scattering rate (average gluon number per </a:t>
                </a:r>
                <a:r>
                  <a:rPr lang="en-US" sz="2200" i="1" dirty="0" err="1">
                    <a:solidFill>
                      <a:srgbClr val="FF0000"/>
                    </a:solidFill>
                  </a:rPr>
                  <a:t>Δt</a:t>
                </a:r>
                <a:r>
                  <a:rPr lang="en-US" sz="2200" dirty="0">
                    <a:solidFill>
                      <a:srgbClr val="FF0000"/>
                    </a:solidFill>
                  </a:rPr>
                  <a:t>):</a:t>
                </a:r>
              </a:p>
            </p:txBody>
          </p:sp>
          <p:sp>
            <p:nvSpPr>
              <p:cNvPr id="41" name="TextBox 24"/>
              <p:cNvSpPr txBox="1">
                <a:spLocks noChangeArrowheads="1"/>
              </p:cNvSpPr>
              <p:nvPr/>
            </p:nvSpPr>
            <p:spPr bwMode="auto">
              <a:xfrm>
                <a:off x="349233" y="5924046"/>
                <a:ext cx="8292911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indent="-180000">
                  <a:buFont typeface="Arial"/>
                  <a:buChar char="•"/>
                </a:pPr>
                <a:r>
                  <a:rPr lang="en-US" sz="2200" dirty="0">
                    <a:solidFill>
                      <a:srgbClr val="000090"/>
                    </a:solidFill>
                  </a:rPr>
                  <a:t>Medium-induced gluon spectrum is taken from HT (same as MATTER)</a:t>
                </a:r>
              </a:p>
            </p:txBody>
          </p:sp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4027" y="5195722"/>
                <a:ext cx="5806440" cy="655320"/>
              </a:xfrm>
              <a:prstGeom prst="rect">
                <a:avLst/>
              </a:prstGeom>
            </p:spPr>
          </p:pic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4A409-BDFF-1840-84ED-DED1F787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5872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ARTINI (Modular Algorithm for Relativistic Treatment of heavy IoN Interactions) [B. Schenke, C. Gale, and S. Jeon, Phys.Rev. C80, 054913 (2009), arXiv:0909.2037]…"/>
          <p:cNvSpPr>
            <a:spLocks noGrp="1"/>
          </p:cNvSpPr>
          <p:nvPr>
            <p:ph type="body" idx="4294967295"/>
          </p:nvPr>
        </p:nvSpPr>
        <p:spPr>
          <a:xfrm>
            <a:off x="378333" y="874776"/>
            <a:ext cx="8699478" cy="537051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spcBef>
                <a:spcPts val="600"/>
              </a:spcBef>
              <a:buSzTx/>
              <a:buNone/>
              <a:defRPr sz="3000"/>
            </a:pP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MARTINI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 (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M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odular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A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lgorithm for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R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elativistic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T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reatment of heavy</a:t>
            </a:r>
            <a:r>
              <a:rPr sz="2200" b="0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I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o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N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 </a:t>
            </a:r>
            <a:r>
              <a:rPr sz="2200" b="1" dirty="0">
                <a:solidFill>
                  <a:srgbClr val="008000"/>
                </a:solidFill>
                <a:latin typeface="Calibri"/>
                <a:ea typeface="Helvetica"/>
                <a:cs typeface="Helvetica"/>
                <a:sym typeface="Helvetica"/>
              </a:rPr>
              <a:t>I</a:t>
            </a:r>
            <a:r>
              <a:rPr sz="2200" b="0" dirty="0">
                <a:solidFill>
                  <a:srgbClr val="008000"/>
                </a:solidFill>
                <a:latin typeface="Calibri"/>
              </a:rPr>
              <a:t>nteractions)</a:t>
            </a:r>
            <a:r>
              <a:rPr sz="2200" b="0" dirty="0">
                <a:solidFill>
                  <a:srgbClr val="0000FF"/>
                </a:solidFill>
                <a:latin typeface="Calibri"/>
              </a:rPr>
              <a:t> 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[</a:t>
            </a:r>
            <a:r>
              <a:rPr lang="en-US" sz="2000" b="0" dirty="0">
                <a:solidFill>
                  <a:schemeClr val="tx1"/>
                </a:solidFill>
                <a:latin typeface="Calibri"/>
              </a:rPr>
              <a:t>McGill: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 P</a:t>
            </a:r>
            <a:r>
              <a:rPr lang="en-US" sz="2000" b="0" dirty="0">
                <a:solidFill>
                  <a:schemeClr val="tx1"/>
                </a:solidFill>
                <a:latin typeface="Calibri"/>
              </a:rPr>
              <a:t>R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C</a:t>
            </a:r>
            <a:r>
              <a:rPr lang="en-US" sz="2000" b="0" dirty="0">
                <a:solidFill>
                  <a:schemeClr val="tx1"/>
                </a:solidFill>
                <a:latin typeface="Calibri"/>
              </a:rPr>
              <a:t> 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80</a:t>
            </a:r>
            <a:r>
              <a:rPr lang="en-US" sz="2000" b="0" dirty="0">
                <a:solidFill>
                  <a:schemeClr val="tx1"/>
                </a:solidFill>
                <a:latin typeface="Calibri"/>
              </a:rPr>
              <a:t> (2009)</a:t>
            </a:r>
            <a:r>
              <a:rPr sz="2000" b="0" dirty="0">
                <a:solidFill>
                  <a:schemeClr val="tx1"/>
                </a:solidFill>
                <a:latin typeface="Calibri"/>
              </a:rPr>
              <a:t> 054913]</a:t>
            </a:r>
            <a:endParaRPr lang="en-US" sz="2000" b="0" dirty="0">
              <a:solidFill>
                <a:schemeClr val="tx1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sz="1000" b="0" dirty="0">
              <a:solidFill>
                <a:schemeClr val="tx1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r>
              <a:rPr sz="2200" b="0" dirty="0">
                <a:solidFill>
                  <a:srgbClr val="FF0000"/>
                </a:solidFill>
                <a:latin typeface="Calibri"/>
              </a:rPr>
              <a:t>AMY formalism for 1-</a:t>
            </a:r>
            <a:r>
              <a:rPr lang="en-US" sz="2200" b="0" dirty="0">
                <a:solidFill>
                  <a:srgbClr val="FF0000"/>
                </a:solidFill>
                <a:latin typeface="Calibri"/>
              </a:rPr>
              <a:t>&gt;</a:t>
            </a:r>
            <a:r>
              <a:rPr sz="2200" b="0" dirty="0">
                <a:solidFill>
                  <a:srgbClr val="FF0000"/>
                </a:solidFill>
                <a:latin typeface="Calibri"/>
              </a:rPr>
              <a:t>2 splittings where LPM effect is included:</a:t>
            </a:r>
            <a:r>
              <a:rPr sz="2200" b="0" dirty="0">
                <a:solidFill>
                  <a:srgbClr val="0000FF"/>
                </a:solidFill>
                <a:latin typeface="Calibri"/>
              </a:rPr>
              <a:t> </a:t>
            </a: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sz="2200" b="0" dirty="0">
              <a:solidFill>
                <a:srgbClr val="0000FF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4500"/>
            </a:pPr>
            <a:endParaRPr sz="2200" b="0" dirty="0">
              <a:solidFill>
                <a:srgbClr val="0000FF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lang="en-US" sz="2200" b="0" dirty="0">
              <a:solidFill>
                <a:srgbClr val="0000FF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lang="en-US" sz="2200" b="0" dirty="0">
              <a:solidFill>
                <a:srgbClr val="0000FF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lang="en-US" sz="1000" b="0" dirty="0">
              <a:solidFill>
                <a:srgbClr val="0000FF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r>
              <a:rPr lang="en-US" sz="2200" b="1" dirty="0">
                <a:solidFill>
                  <a:srgbClr val="008000"/>
                </a:solidFill>
                <a:latin typeface="Calibri"/>
              </a:rPr>
              <a:t>F</a:t>
            </a:r>
            <a:r>
              <a:rPr lang="en-US" sz="2200" b="0" dirty="0">
                <a:solidFill>
                  <a:srgbClr val="008000"/>
                </a:solidFill>
                <a:latin typeface="Calibri"/>
              </a:rPr>
              <a:t>(</a:t>
            </a:r>
            <a:r>
              <a:rPr lang="en-US" sz="2200" b="1" dirty="0">
                <a:solidFill>
                  <a:srgbClr val="008000"/>
                </a:solidFill>
                <a:latin typeface="Calibri"/>
              </a:rPr>
              <a:t>h</a:t>
            </a:r>
            <a:r>
              <a:rPr lang="en-US" sz="2200" b="0" dirty="0">
                <a:solidFill>
                  <a:srgbClr val="008000"/>
                </a:solidFill>
                <a:latin typeface="Calibri"/>
              </a:rPr>
              <a:t>, p, k) [p – jet parton, k – emitted gluon, </a:t>
            </a:r>
            <a:r>
              <a:rPr lang="en-US" sz="2200" b="1" dirty="0">
                <a:solidFill>
                  <a:srgbClr val="008000"/>
                </a:solidFill>
                <a:latin typeface="Calibri"/>
              </a:rPr>
              <a:t>h</a:t>
            </a:r>
            <a:r>
              <a:rPr lang="en-US" sz="2200" b="0" dirty="0">
                <a:solidFill>
                  <a:srgbClr val="008000"/>
                </a:solidFill>
                <a:latin typeface="Calibri"/>
              </a:rPr>
              <a:t> = </a:t>
            </a:r>
            <a:r>
              <a:rPr lang="en-US" sz="2200" b="1" dirty="0">
                <a:solidFill>
                  <a:srgbClr val="008000"/>
                </a:solidFill>
                <a:latin typeface="Calibri"/>
              </a:rPr>
              <a:t>p</a:t>
            </a:r>
            <a:r>
              <a:rPr lang="en-US" sz="2200" b="0" dirty="0">
                <a:solidFill>
                  <a:srgbClr val="008000"/>
                </a:solidFill>
                <a:latin typeface="Calibri"/>
              </a:rPr>
              <a:t> × </a:t>
            </a:r>
            <a:r>
              <a:rPr lang="en-US" sz="2200" b="1" dirty="0">
                <a:solidFill>
                  <a:srgbClr val="008000"/>
                </a:solidFill>
                <a:latin typeface="Calibri"/>
              </a:rPr>
              <a:t>k</a:t>
            </a:r>
            <a:r>
              <a:rPr lang="en-US" sz="2200" b="0" dirty="0">
                <a:solidFill>
                  <a:srgbClr val="008000"/>
                </a:solidFill>
                <a:latin typeface="Calibri"/>
              </a:rPr>
              <a:t>] is the solution of an integral (Schwinger-Dyson) equation describing how |p − k; k⟩⟨p| evolves with t due to collisions and the energy difference between the two states. </a:t>
            </a: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lang="en-US" sz="1000" b="0" dirty="0">
              <a:solidFill>
                <a:srgbClr val="008000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r>
              <a:rPr sz="2200" b="0" dirty="0">
                <a:solidFill>
                  <a:srgbClr val="000090"/>
                </a:solidFill>
                <a:latin typeface="Calibri"/>
              </a:rPr>
              <a:t>Elastic </a:t>
            </a:r>
            <a:r>
              <a:rPr lang="en-US" sz="2200" b="0" dirty="0">
                <a:solidFill>
                  <a:srgbClr val="000090"/>
                </a:solidFill>
                <a:latin typeface="Calibri"/>
              </a:rPr>
              <a:t>scattering </a:t>
            </a:r>
            <a:r>
              <a:rPr sz="2200" b="0" dirty="0">
                <a:solidFill>
                  <a:srgbClr val="000090"/>
                </a:solidFill>
                <a:latin typeface="Calibri"/>
              </a:rPr>
              <a:t>rate for 2-</a:t>
            </a:r>
            <a:r>
              <a:rPr lang="en-US" sz="2200" b="0" dirty="0">
                <a:solidFill>
                  <a:srgbClr val="000090"/>
                </a:solidFill>
                <a:latin typeface="Calibri"/>
              </a:rPr>
              <a:t>&gt;</a:t>
            </a:r>
            <a:r>
              <a:rPr sz="2200" b="0" dirty="0">
                <a:solidFill>
                  <a:srgbClr val="000090"/>
                </a:solidFill>
                <a:latin typeface="Calibri"/>
              </a:rPr>
              <a:t>2 scattering process: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98751" y="2326719"/>
            <a:ext cx="8119532" cy="1745166"/>
            <a:chOff x="638435" y="2639559"/>
            <a:chExt cx="8119532" cy="1745166"/>
          </a:xfrm>
        </p:grpSpPr>
        <p:grpSp>
          <p:nvGrpSpPr>
            <p:cNvPr id="10" name="Group"/>
            <p:cNvGrpSpPr>
              <a:grpSpLocks noChangeAspect="1"/>
            </p:cNvGrpSpPr>
            <p:nvPr/>
          </p:nvGrpSpPr>
          <p:grpSpPr>
            <a:xfrm>
              <a:off x="638435" y="2639559"/>
              <a:ext cx="8119532" cy="1339104"/>
              <a:chOff x="0" y="0"/>
              <a:chExt cx="11099800" cy="1830625"/>
            </a:xfrm>
          </p:grpSpPr>
          <p:pic>
            <p:nvPicPr>
              <p:cNvPr id="11" name="pasted-image.png" descr="pasted-imag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6130" b="32370"/>
              <a:stretch>
                <a:fillRect/>
              </a:stretch>
            </p:blipFill>
            <p:spPr>
              <a:xfrm>
                <a:off x="0" y="0"/>
                <a:ext cx="7851481" cy="1830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asted-image.png" descr="pasted-imag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8108" t="63199" r="30948" b="4119"/>
              <a:stretch>
                <a:fillRect/>
              </a:stretch>
            </p:blipFill>
            <p:spPr>
              <a:xfrm>
                <a:off x="7810883" y="473052"/>
                <a:ext cx="3288917" cy="8846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040970" y="4015393"/>
              <a:ext cx="72382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spcBef>
                  <a:spcPts val="300"/>
                </a:spcBef>
                <a:buSzTx/>
                <a:buNone/>
                <a:defRPr sz="3000"/>
              </a:pPr>
              <a:r>
                <a:rPr lang="en-US" sz="1800" dirty="0">
                  <a:latin typeface="Calibri"/>
                  <a:ea typeface="+mn-ea"/>
                  <a:cs typeface="+mn-cs"/>
                </a:rPr>
                <a:t>[</a:t>
              </a:r>
              <a:r>
                <a:rPr lang="en-US" sz="1800" dirty="0">
                  <a:latin typeface="Calibri"/>
                </a:rPr>
                <a:t>S. </a:t>
              </a:r>
              <a:r>
                <a:rPr lang="en-US" sz="1800" dirty="0" err="1">
                  <a:latin typeface="Calibri"/>
                </a:rPr>
                <a:t>Jeon</a:t>
              </a:r>
              <a:r>
                <a:rPr lang="en-US" sz="1800" dirty="0">
                  <a:latin typeface="Calibri"/>
                </a:rPr>
                <a:t> and G. Moore PRC 71 (2005) 034901, </a:t>
              </a:r>
              <a:r>
                <a:rPr lang="en-US" sz="1800" dirty="0">
                  <a:latin typeface="Calibri"/>
                  <a:ea typeface="+mn-ea"/>
                  <a:cs typeface="+mn-cs"/>
                </a:rPr>
                <a:t>S. </a:t>
              </a:r>
              <a:r>
                <a:rPr lang="en-US" sz="1800" dirty="0" err="1">
                  <a:latin typeface="Calibri"/>
                  <a:ea typeface="+mn-ea"/>
                  <a:cs typeface="+mn-cs"/>
                </a:rPr>
                <a:t>Jeon</a:t>
              </a:r>
              <a:r>
                <a:rPr lang="en-US" sz="1800" dirty="0">
                  <a:latin typeface="Calibri"/>
                  <a:ea typeface="+mn-ea"/>
                  <a:cs typeface="+mn-cs"/>
                </a:rPr>
                <a:t> NPA 830 (2009) 107 ]</a:t>
              </a:r>
            </a:p>
          </p:txBody>
        </p:sp>
      </p:grpSp>
      <p:grpSp>
        <p:nvGrpSpPr>
          <p:cNvPr id="3" name="Group"/>
          <p:cNvGrpSpPr/>
          <p:nvPr/>
        </p:nvGrpSpPr>
        <p:grpSpPr>
          <a:xfrm>
            <a:off x="1182218" y="5960693"/>
            <a:ext cx="6779565" cy="628156"/>
            <a:chOff x="0" y="0"/>
            <a:chExt cx="9642047" cy="893376"/>
          </a:xfrm>
        </p:grpSpPr>
        <p:pic>
          <p:nvPicPr>
            <p:cNvPr id="123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935" b="44565"/>
            <a:stretch>
              <a:fillRect/>
            </a:stretch>
          </p:blipFill>
          <p:spPr>
            <a:xfrm>
              <a:off x="0" y="0"/>
              <a:ext cx="6583320" cy="893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9721" t="58130" r="3981"/>
            <a:stretch>
              <a:fillRect/>
            </a:stretch>
          </p:blipFill>
          <p:spPr>
            <a:xfrm>
              <a:off x="6500565" y="192728"/>
              <a:ext cx="3141483" cy="674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392798" y="119067"/>
            <a:ext cx="8549893" cy="6485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Stage 2: low </a:t>
            </a:r>
            <a:r>
              <a:rPr kumimoji="0" lang="en-US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Q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and high </a:t>
            </a:r>
            <a:r>
              <a:rPr kumimoji="0" lang="en-US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0D814-DA6F-C145-B72E-CC91FDDD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676D5-D7F1-D540-A524-142D3F21AC4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790119"/>
      </p:ext>
    </p:extLst>
  </p:cSld>
  <p:clrMapOvr>
    <a:masterClrMapping/>
  </p:clrMapOvr>
  <p:transition spd="med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2798" y="124670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LBT vs. MARTINI at different times</a:t>
            </a:r>
          </a:p>
        </p:txBody>
      </p:sp>
      <p:pic>
        <p:nvPicPr>
          <p:cNvPr id="6" name="Picture 5" descr="plot-multi-emis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0" y="1296071"/>
            <a:ext cx="5029200" cy="3886200"/>
          </a:xfrm>
          <a:prstGeom prst="rect">
            <a:avLst/>
          </a:prstGeom>
        </p:spPr>
      </p:pic>
      <p:pic>
        <p:nvPicPr>
          <p:cNvPr id="7" name="Picture 6" descr="plot-larg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31" y="1295330"/>
            <a:ext cx="5029200" cy="388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076" y="5265350"/>
            <a:ext cx="8495615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Parton energy loss in LBT (HT) is weaker than in MARTINI (AMY) at early </a:t>
            </a:r>
            <a:r>
              <a:rPr lang="en-US" sz="2200" i="1" dirty="0">
                <a:solidFill>
                  <a:srgbClr val="008000"/>
                </a:solidFill>
              </a:rPr>
              <a:t>t</a:t>
            </a:r>
            <a:r>
              <a:rPr lang="en-US" sz="2200" dirty="0">
                <a:solidFill>
                  <a:srgbClr val="008000"/>
                </a:solidFill>
              </a:rPr>
              <a:t>, but catches up and becomes stronger when </a:t>
            </a:r>
            <a:r>
              <a:rPr lang="en-US" sz="2200" i="1" dirty="0">
                <a:solidFill>
                  <a:srgbClr val="008000"/>
                </a:solidFill>
              </a:rPr>
              <a:t>t</a:t>
            </a:r>
            <a:r>
              <a:rPr lang="en-US" sz="2200" dirty="0">
                <a:solidFill>
                  <a:srgbClr val="008000"/>
                </a:solidFill>
              </a:rPr>
              <a:t> is large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At </a:t>
            </a:r>
            <a:r>
              <a:rPr lang="en-US" sz="2200" i="1" dirty="0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 around the QGP lifetime, LBT and MARTINI are indistinguishable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858C8D-F9D7-814B-B784-99D2D34D0E4D}"/>
              </a:ext>
            </a:extLst>
          </p:cNvPr>
          <p:cNvSpPr/>
          <p:nvPr/>
        </p:nvSpPr>
        <p:spPr>
          <a:xfrm>
            <a:off x="454061" y="870922"/>
            <a:ext cx="8318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 dirty="0"/>
              <a:t>Energy spectra of daughter partons initiated by a single quark at 50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3D218-B4B4-1548-B439-321E5BB58236}"/>
              </a:ext>
            </a:extLst>
          </p:cNvPr>
          <p:cNvSpPr txBox="1"/>
          <p:nvPr/>
        </p:nvSpPr>
        <p:spPr>
          <a:xfrm>
            <a:off x="6901618" y="3140894"/>
            <a:ext cx="13590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brick 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T</a:t>
            </a:r>
            <a:r>
              <a:rPr lang="en-US" sz="1800" dirty="0">
                <a:solidFill>
                  <a:srgbClr val="FF0000"/>
                </a:solidFill>
              </a:rPr>
              <a:t> = 250 MeV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BE8D4-5937-9947-AFBD-A13A08EC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86212"/>
      </p:ext>
    </p:extLst>
  </p:cSld>
  <p:clrMapOvr>
    <a:masterClrMapping/>
  </p:clrMapOvr>
  <p:transition spd="med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ARTINI (Modular Algorithm for Relativistic Treatment of heavy IoN Interactions) [B. Schenke, C. Gale, and S. Jeon, Phys.Rev. C80, 054913 (2009), arXiv:0909.2037]…"/>
          <p:cNvSpPr>
            <a:spLocks noGrp="1"/>
          </p:cNvSpPr>
          <p:nvPr>
            <p:ph type="body" idx="4294967295"/>
          </p:nvPr>
        </p:nvSpPr>
        <p:spPr>
          <a:xfrm>
            <a:off x="404990" y="3685423"/>
            <a:ext cx="8699478" cy="85858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spcBef>
                <a:spcPts val="600"/>
              </a:spcBef>
              <a:buSzTx/>
              <a:buNone/>
              <a:defRPr sz="3000"/>
            </a:pPr>
            <a:r>
              <a:rPr lang="en-US" sz="2200" b="0" dirty="0">
                <a:solidFill>
                  <a:srgbClr val="FF0000"/>
                </a:solidFill>
                <a:latin typeface="Calibri"/>
              </a:rPr>
              <a:t>Apply strongly coupled drag on partons</a:t>
            </a:r>
            <a:endParaRPr sz="2200" b="0" dirty="0">
              <a:solidFill>
                <a:srgbClr val="0000FF"/>
              </a:solidFill>
              <a:latin typeface="Calibri"/>
            </a:endParaRPr>
          </a:p>
          <a:p>
            <a:pPr marL="0" indent="0">
              <a:spcBef>
                <a:spcPts val="600"/>
              </a:spcBef>
              <a:buSzTx/>
              <a:buNone/>
              <a:defRPr sz="3000"/>
            </a:pPr>
            <a:endParaRPr sz="22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2798" y="180027"/>
            <a:ext cx="8549893" cy="6485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Stage 3: low </a:t>
            </a:r>
            <a:r>
              <a:rPr kumimoji="0" lang="en-US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Q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and 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low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US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E </a:t>
            </a:r>
            <a:r>
              <a:rPr kumimoji="0" lang="en-US" altLang="zh-CN" sz="3000" b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charset="0"/>
                <a:ea typeface="宋体" charset="0"/>
                <a:cs typeface="宋体" charset="0"/>
              </a:rPr>
              <a:t>(near thermal)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33DB3-871F-7443-8331-7D30932E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23" y="1779630"/>
            <a:ext cx="4520903" cy="178043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DA30804-9FF7-064F-8B65-56653529B6EB}"/>
              </a:ext>
            </a:extLst>
          </p:cNvPr>
          <p:cNvSpPr/>
          <p:nvPr/>
        </p:nvSpPr>
        <p:spPr>
          <a:xfrm>
            <a:off x="404990" y="1048830"/>
            <a:ext cx="83739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b="1" dirty="0">
                <a:solidFill>
                  <a:srgbClr val="008000"/>
                </a:solidFill>
              </a:rPr>
              <a:t>Strongly coupled approach </a:t>
            </a:r>
            <a:r>
              <a:rPr lang="en-US" sz="2200" dirty="0">
                <a:solidFill>
                  <a:srgbClr val="008000"/>
                </a:solidFill>
              </a:rPr>
              <a:t>(</a:t>
            </a:r>
            <a:r>
              <a:rPr lang="en-US" sz="2200" dirty="0" err="1">
                <a:solidFill>
                  <a:srgbClr val="008000"/>
                </a:solidFill>
              </a:rPr>
              <a:t>AdS</a:t>
            </a:r>
            <a:r>
              <a:rPr lang="en-US" sz="2200" dirty="0">
                <a:solidFill>
                  <a:srgbClr val="008000"/>
                </a:solidFill>
              </a:rPr>
              <a:t>/CFT based model) </a:t>
            </a:r>
            <a:r>
              <a:rPr lang="en-US" sz="2000" dirty="0">
                <a:latin typeface="Calibri"/>
              </a:rPr>
              <a:t>[</a:t>
            </a:r>
            <a:r>
              <a:rPr lang="en-US" sz="2000" dirty="0"/>
              <a:t>JHEP 03 (2016) 053, JHEP 10 (2014) 019</a:t>
            </a:r>
            <a:r>
              <a:rPr lang="en-US" sz="2000" dirty="0">
                <a:latin typeface="Calibri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6CE70-5FE2-2A41-B595-8DA8CAD11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19" y="4255941"/>
            <a:ext cx="6922910" cy="1065063"/>
          </a:xfrm>
          <a:prstGeom prst="rect">
            <a:avLst/>
          </a:prstGeom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id="{926A58A8-E8A2-954B-9508-EE73A153FEDE}"/>
              </a:ext>
            </a:extLst>
          </p:cNvPr>
          <p:cNvSpPr/>
          <p:nvPr/>
        </p:nvSpPr>
        <p:spPr>
          <a:xfrm>
            <a:off x="7144512" y="4766900"/>
            <a:ext cx="341376" cy="347622"/>
          </a:xfrm>
          <a:prstGeom prst="frame">
            <a:avLst>
              <a:gd name="adj1" fmla="val 7323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32682-5A4A-9547-B310-64E40B232315}"/>
              </a:ext>
            </a:extLst>
          </p:cNvPr>
          <p:cNvSpPr txBox="1"/>
          <p:nvPr/>
        </p:nvSpPr>
        <p:spPr>
          <a:xfrm>
            <a:off x="5810172" y="5103984"/>
            <a:ext cx="266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strong coupling parameter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040255-903D-7D4B-98A4-00F1E56D47CC}"/>
              </a:ext>
            </a:extLst>
          </p:cNvPr>
          <p:cNvSpPr/>
          <p:nvPr/>
        </p:nvSpPr>
        <p:spPr>
          <a:xfrm>
            <a:off x="1048601" y="5682472"/>
            <a:ext cx="7238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 sz="3000"/>
            </a:pPr>
            <a:r>
              <a:rPr lang="en-US" sz="1800" dirty="0">
                <a:latin typeface="Calibri"/>
                <a:ea typeface="+mn-ea"/>
                <a:cs typeface="+mn-cs"/>
              </a:rPr>
              <a:t>[P</a:t>
            </a:r>
            <a:r>
              <a:rPr lang="en-US" sz="1800" dirty="0">
                <a:latin typeface="Calibri"/>
              </a:rPr>
              <a:t>. </a:t>
            </a:r>
            <a:r>
              <a:rPr lang="en-US" sz="1800" dirty="0" err="1">
                <a:latin typeface="Calibri"/>
              </a:rPr>
              <a:t>Chesler</a:t>
            </a:r>
            <a:r>
              <a:rPr lang="en-US" sz="1800" dirty="0">
                <a:latin typeface="Calibri"/>
              </a:rPr>
              <a:t> and K. Rajagopal PRD 90 (2014) 025033, JHEP 1605 (2016) 098</a:t>
            </a:r>
            <a:r>
              <a:rPr lang="en-US" sz="1800" dirty="0"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7F5187-EF62-844D-9166-F0C4057B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676D5-D7F1-D540-A524-142D3F21AC4A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399055"/>
      </p:ext>
    </p:extLst>
  </p:cSld>
  <p:clrMapOvr>
    <a:masterClrMapping/>
  </p:clrMapOvr>
  <p:transition spd="med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8" y="303023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Parameter space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FABA12-16F5-564D-9BBE-B41B4B621534}"/>
              </a:ext>
            </a:extLst>
          </p:cNvPr>
          <p:cNvSpPr txBox="1"/>
          <p:nvPr/>
        </p:nvSpPr>
        <p:spPr>
          <a:xfrm>
            <a:off x="854226" y="4524293"/>
            <a:ext cx="7855230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Physics model: </a:t>
            </a:r>
            <a:r>
              <a:rPr lang="en-US" sz="2200" dirty="0">
                <a:solidFill>
                  <a:srgbClr val="0432FF"/>
                </a:solidFill>
              </a:rPr>
              <a:t>MATTER</a:t>
            </a:r>
            <a:r>
              <a:rPr lang="en-US" sz="2200" dirty="0">
                <a:solidFill>
                  <a:srgbClr val="002060"/>
                </a:solidFill>
              </a:rPr>
              <a:t>, </a:t>
            </a:r>
            <a:r>
              <a:rPr lang="en-US" sz="2200" dirty="0">
                <a:solidFill>
                  <a:srgbClr val="009C00"/>
                </a:solidFill>
              </a:rPr>
              <a:t>LBT</a:t>
            </a:r>
            <a:r>
              <a:rPr lang="en-US" sz="2200" dirty="0">
                <a:solidFill>
                  <a:srgbClr val="002060"/>
                </a:solidFill>
              </a:rPr>
              <a:t>, </a:t>
            </a:r>
            <a:r>
              <a:rPr lang="en-US" sz="2200" dirty="0">
                <a:solidFill>
                  <a:srgbClr val="000000"/>
                </a:solidFill>
              </a:rPr>
              <a:t>MATTER+LBT (with additional </a:t>
            </a:r>
            <a:r>
              <a:rPr lang="en-US" sz="2200" i="1" dirty="0">
                <a:solidFill>
                  <a:srgbClr val="000000"/>
                </a:solidFill>
              </a:rPr>
              <a:t>Q</a:t>
            </a:r>
            <a:r>
              <a:rPr lang="en-US" sz="2200" baseline="-25000" dirty="0">
                <a:solidFill>
                  <a:srgbClr val="000000"/>
                </a:solidFill>
              </a:rPr>
              <a:t>0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/>
              <a:t>Data: single inclusive hadron </a:t>
            </a:r>
            <a:r>
              <a:rPr lang="en-US" sz="2200" i="1" dirty="0"/>
              <a:t>R</a:t>
            </a:r>
            <a:r>
              <a:rPr lang="en-US" sz="2200" baseline="-25000" dirty="0"/>
              <a:t>AA </a:t>
            </a:r>
            <a:r>
              <a:rPr lang="en-US" sz="2200" dirty="0"/>
              <a:t>at RHIC and LHC</a:t>
            </a:r>
            <a:endParaRPr lang="en-US" sz="500" dirty="0"/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Model to data comparison: Bayesian method (see STAT report)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6E68FB-A049-B548-B0BC-E4CF049F83CA}"/>
              </a:ext>
            </a:extLst>
          </p:cNvPr>
          <p:cNvGrpSpPr/>
          <p:nvPr/>
        </p:nvGrpSpPr>
        <p:grpSpPr>
          <a:xfrm>
            <a:off x="980287" y="1839601"/>
            <a:ext cx="7922460" cy="2154420"/>
            <a:chOff x="992479" y="1230001"/>
            <a:chExt cx="7922460" cy="21544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3C4C6C-9E1B-5B45-B25F-CE1AABFBB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479" y="1230001"/>
              <a:ext cx="7578725" cy="77533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B2704EC-8A39-FD49-8DCE-832CC1B2786C}"/>
                </a:ext>
              </a:extLst>
            </p:cNvPr>
            <p:cNvCxnSpPr/>
            <p:nvPr/>
          </p:nvCxnSpPr>
          <p:spPr>
            <a:xfrm>
              <a:off x="6327648" y="2292096"/>
              <a:ext cx="1987296" cy="0"/>
            </a:xfrm>
            <a:prstGeom prst="line">
              <a:avLst/>
            </a:prstGeom>
            <a:ln w="63500" cmpd="sng">
              <a:solidFill>
                <a:srgbClr val="0432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3F7213-E6CD-9248-B33F-B03D47BBC565}"/>
                </a:ext>
              </a:extLst>
            </p:cNvPr>
            <p:cNvCxnSpPr/>
            <p:nvPr/>
          </p:nvCxnSpPr>
          <p:spPr>
            <a:xfrm>
              <a:off x="3931823" y="2292096"/>
              <a:ext cx="1987296" cy="0"/>
            </a:xfrm>
            <a:prstGeom prst="line">
              <a:avLst/>
            </a:prstGeom>
            <a:ln w="63500" cmpd="sng">
              <a:solidFill>
                <a:srgbClr val="009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4E4E81-0E1C-E24F-9197-480CBB37488B}"/>
                </a:ext>
              </a:extLst>
            </p:cNvPr>
            <p:cNvSpPr txBox="1"/>
            <p:nvPr/>
          </p:nvSpPr>
          <p:spPr>
            <a:xfrm>
              <a:off x="6263082" y="2320027"/>
              <a:ext cx="2651857" cy="1064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endParaRPr lang="en-US" sz="500" dirty="0">
                <a:solidFill>
                  <a:srgbClr val="002060"/>
                </a:solidFill>
              </a:endParaRPr>
            </a:p>
            <a:p>
              <a:pPr>
                <a:spcBef>
                  <a:spcPts val="500"/>
                </a:spcBef>
              </a:pPr>
              <a:r>
                <a:rPr lang="en-US" sz="1800" dirty="0">
                  <a:solidFill>
                    <a:srgbClr val="0432FF"/>
                  </a:solidFill>
                </a:rPr>
                <a:t>Perturbative scattering with quasi-particles from a thermal medium (</a:t>
              </a:r>
              <a:r>
                <a:rPr lang="en-US" sz="1800" i="1" dirty="0">
                  <a:solidFill>
                    <a:srgbClr val="0432FF"/>
                  </a:solidFill>
                </a:rPr>
                <a:t>T</a:t>
              </a:r>
              <a:r>
                <a:rPr lang="en-US" sz="1800" dirty="0">
                  <a:solidFill>
                    <a:srgbClr val="0432FF"/>
                  </a:solidFill>
                </a:rPr>
                <a:t>)</a:t>
              </a:r>
              <a:endParaRPr lang="en-US" sz="1800" baseline="-25000" dirty="0">
                <a:solidFill>
                  <a:srgbClr val="0432FF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3F6E68-CCD9-374E-A458-1D55B5EB36CD}"/>
                </a:ext>
              </a:extLst>
            </p:cNvPr>
            <p:cNvSpPr txBox="1"/>
            <p:nvPr/>
          </p:nvSpPr>
          <p:spPr>
            <a:xfrm>
              <a:off x="3675791" y="2323281"/>
              <a:ext cx="2651857" cy="787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endParaRPr lang="en-US" sz="500" dirty="0">
                <a:solidFill>
                  <a:srgbClr val="002060"/>
                </a:solidFill>
              </a:endParaRPr>
            </a:p>
            <a:p>
              <a:pPr>
                <a:spcBef>
                  <a:spcPts val="500"/>
                </a:spcBef>
              </a:pPr>
              <a:r>
                <a:rPr lang="en-US" sz="1800" dirty="0">
                  <a:solidFill>
                    <a:srgbClr val="009C00"/>
                  </a:solidFill>
                </a:rPr>
                <a:t>Pure dependence on the scale of jet when Q &gt;&gt; T</a:t>
              </a:r>
              <a:endParaRPr lang="en-US" sz="1800" baseline="-25000" dirty="0">
                <a:solidFill>
                  <a:srgbClr val="009C0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85BD4-1235-FF45-A255-0585C42B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5636943"/>
      </p:ext>
    </p:extLst>
  </p:cSld>
  <p:clrMapOvr>
    <a:masterClrMapping/>
  </p:clrMapOvr>
  <p:transition spd="med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2798" y="12437"/>
            <a:ext cx="8549893" cy="933541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Before Bayesian calibration</a:t>
            </a:r>
          </a:p>
        </p:txBody>
      </p:sp>
      <p:pic>
        <p:nvPicPr>
          <p:cNvPr id="8" name="Picture 7" descr="AuAu200-cen-00-1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92798" y="1083540"/>
            <a:ext cx="2752344" cy="2752344"/>
          </a:xfrm>
          <a:prstGeom prst="rect">
            <a:avLst/>
          </a:prstGeom>
        </p:spPr>
      </p:pic>
      <p:pic>
        <p:nvPicPr>
          <p:cNvPr id="9" name="Picture 8" descr="AuAu200-cen-40-5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4417" y="3635667"/>
            <a:ext cx="2752344" cy="2752344"/>
          </a:xfrm>
          <a:prstGeom prst="rect">
            <a:avLst/>
          </a:prstGeom>
        </p:spPr>
      </p:pic>
      <p:pic>
        <p:nvPicPr>
          <p:cNvPr id="10" name="Picture 9" descr="PbPb2760-cen-00-05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245578" y="1087785"/>
            <a:ext cx="2752344" cy="2752344"/>
          </a:xfrm>
          <a:prstGeom prst="rect">
            <a:avLst/>
          </a:prstGeom>
        </p:spPr>
      </p:pic>
      <p:pic>
        <p:nvPicPr>
          <p:cNvPr id="11" name="Picture 10" descr="PbPb2760-cen-30-4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224510" y="3635667"/>
            <a:ext cx="2752344" cy="2752344"/>
          </a:xfrm>
          <a:prstGeom prst="rect">
            <a:avLst/>
          </a:prstGeom>
        </p:spPr>
      </p:pic>
      <p:pic>
        <p:nvPicPr>
          <p:cNvPr id="12" name="Picture 11" descr="PbPb5020-cen-00-1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044839" y="1082502"/>
            <a:ext cx="2752344" cy="2752344"/>
          </a:xfrm>
          <a:prstGeom prst="rect">
            <a:avLst/>
          </a:prstGeom>
        </p:spPr>
      </p:pic>
      <p:pic>
        <p:nvPicPr>
          <p:cNvPr id="15" name="Picture 14" descr="PbPb5020-cen-30-5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6044839" y="3635667"/>
            <a:ext cx="2752344" cy="2752344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6430" y="6316353"/>
            <a:ext cx="48660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461" y="1444008"/>
            <a:ext cx="1198748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systematic</a:t>
            </a:r>
          </a:p>
          <a:p>
            <a:r>
              <a:rPr lang="en-US" sz="1600" dirty="0"/>
              <a:t>statistic</a:t>
            </a:r>
          </a:p>
        </p:txBody>
      </p:sp>
    </p:spTree>
    <p:extLst>
      <p:ext uri="{BB962C8B-B14F-4D97-AF65-F5344CB8AC3E}">
        <p14:creationId xmlns:p14="http://schemas.microsoft.com/office/powerpoint/2010/main" val="4249062888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jumde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15095" y="795283"/>
            <a:ext cx="5778500" cy="2600325"/>
          </a:xfrm>
          <a:prstGeom prst="rect">
            <a:avLst/>
          </a:prstGeom>
        </p:spPr>
      </p:pic>
      <p:pic>
        <p:nvPicPr>
          <p:cNvPr id="8" name="Picture 7" descr="Q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850" y="3541220"/>
            <a:ext cx="2964180" cy="30403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4702" y="76682"/>
            <a:ext cx="8549893" cy="648567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Multistage jet evolution in heavy-ion collisions</a:t>
            </a:r>
            <a:endParaRPr lang="en-US" altLang="zh-CN" sz="3000" b="1" i="1" dirty="0">
              <a:solidFill>
                <a:srgbClr val="3366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185" y="3460160"/>
            <a:ext cx="5020915" cy="322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Stage 1: High </a:t>
            </a:r>
            <a:r>
              <a:rPr lang="en-US" sz="2200" i="1" dirty="0">
                <a:solidFill>
                  <a:srgbClr val="008000"/>
                </a:solidFill>
              </a:rPr>
              <a:t>Q</a:t>
            </a:r>
            <a:r>
              <a:rPr lang="en-US" sz="2200" dirty="0">
                <a:solidFill>
                  <a:srgbClr val="008000"/>
                </a:solidFill>
              </a:rPr>
              <a:t> and high </a:t>
            </a:r>
            <a:r>
              <a:rPr lang="en-US" sz="2200" i="1" dirty="0">
                <a:solidFill>
                  <a:srgbClr val="008000"/>
                </a:solidFill>
              </a:rPr>
              <a:t>E</a:t>
            </a:r>
            <a:r>
              <a:rPr lang="en-US" sz="2200" dirty="0">
                <a:solidFill>
                  <a:srgbClr val="008000"/>
                </a:solidFill>
              </a:rPr>
              <a:t> (</a:t>
            </a:r>
            <a:r>
              <a:rPr lang="en-US" sz="2200" b="1" dirty="0">
                <a:solidFill>
                  <a:srgbClr val="008000"/>
                </a:solidFill>
              </a:rPr>
              <a:t>DGLAP, higher-twist</a:t>
            </a:r>
            <a:r>
              <a:rPr lang="en-US" sz="2200" dirty="0">
                <a:solidFill>
                  <a:srgbClr val="008000"/>
                </a:solidFill>
              </a:rPr>
              <a:t>); </a:t>
            </a:r>
            <a:r>
              <a:rPr lang="en-US" sz="2200" dirty="0">
                <a:solidFill>
                  <a:srgbClr val="FF0000"/>
                </a:solidFill>
              </a:rPr>
              <a:t>lose </a:t>
            </a:r>
            <a:r>
              <a:rPr lang="en-US" sz="2200" i="1" dirty="0">
                <a:solidFill>
                  <a:srgbClr val="FF0000"/>
                </a:solidFill>
              </a:rPr>
              <a:t>Q</a:t>
            </a:r>
            <a:r>
              <a:rPr lang="en-US" sz="2200" dirty="0">
                <a:solidFill>
                  <a:srgbClr val="FF0000"/>
                </a:solidFill>
              </a:rPr>
              <a:t> faster than </a:t>
            </a:r>
            <a:r>
              <a:rPr lang="en-US" sz="2200" i="1" dirty="0">
                <a:solidFill>
                  <a:srgbClr val="FF0000"/>
                </a:solidFill>
              </a:rPr>
              <a:t>E </a:t>
            </a:r>
            <a:r>
              <a:rPr lang="en-US" sz="2000" dirty="0">
                <a:solidFill>
                  <a:srgbClr val="FF0000"/>
                </a:solidFill>
              </a:rPr>
              <a:t>[ </a:t>
            </a:r>
            <a:r>
              <a:rPr lang="en-US" sz="2000" dirty="0" err="1">
                <a:solidFill>
                  <a:srgbClr val="FF0000"/>
                </a:solidFill>
              </a:rPr>
              <a:t>Majumder</a:t>
            </a:r>
            <a:r>
              <a:rPr lang="en-US" sz="2000" dirty="0">
                <a:solidFill>
                  <a:srgbClr val="FF0000"/>
                </a:solidFill>
              </a:rPr>
              <a:t> and </a:t>
            </a:r>
            <a:r>
              <a:rPr lang="en-US" sz="2000" dirty="0" err="1">
                <a:solidFill>
                  <a:srgbClr val="FF0000"/>
                </a:solidFill>
              </a:rPr>
              <a:t>Putschke</a:t>
            </a:r>
            <a:r>
              <a:rPr lang="en-US" sz="2000" dirty="0">
                <a:solidFill>
                  <a:srgbClr val="FF0000"/>
                </a:solidFill>
              </a:rPr>
              <a:t>, PRC 93 (2016) ] </a:t>
            </a:r>
          </a:p>
          <a:p>
            <a:pPr marL="342900" indent="-342900">
              <a:spcBef>
                <a:spcPts val="300"/>
              </a:spcBef>
              <a:buFont typeface="Arial"/>
              <a:buChar char="•"/>
            </a:pPr>
            <a:r>
              <a:rPr lang="en-US" sz="2200" dirty="0">
                <a:solidFill>
                  <a:srgbClr val="000090"/>
                </a:solidFill>
              </a:rPr>
              <a:t>Stage 2: low </a:t>
            </a:r>
            <a:r>
              <a:rPr lang="en-US" sz="2200" i="1" dirty="0">
                <a:solidFill>
                  <a:srgbClr val="000090"/>
                </a:solidFill>
              </a:rPr>
              <a:t>Q</a:t>
            </a:r>
            <a:r>
              <a:rPr lang="en-US" sz="2200" dirty="0">
                <a:solidFill>
                  <a:srgbClr val="000090"/>
                </a:solidFill>
              </a:rPr>
              <a:t> and high </a:t>
            </a:r>
            <a:r>
              <a:rPr lang="en-US" sz="2200" i="1" dirty="0">
                <a:solidFill>
                  <a:srgbClr val="000090"/>
                </a:solidFill>
              </a:rPr>
              <a:t>E</a:t>
            </a:r>
            <a:r>
              <a:rPr lang="en-US" sz="2200" dirty="0">
                <a:solidFill>
                  <a:srgbClr val="000090"/>
                </a:solidFill>
              </a:rPr>
              <a:t> (</a:t>
            </a:r>
            <a:r>
              <a:rPr lang="en-US" sz="2200" b="1" dirty="0">
                <a:solidFill>
                  <a:srgbClr val="000090"/>
                </a:solidFill>
              </a:rPr>
              <a:t>Transport, higher-twist, AMY</a:t>
            </a:r>
            <a:r>
              <a:rPr lang="en-US" sz="2200" dirty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spcBef>
                <a:spcPts val="300"/>
              </a:spcBef>
              <a:buFont typeface="Arial"/>
              <a:buChar char="•"/>
            </a:pPr>
            <a:r>
              <a:rPr lang="en-US" sz="2200" dirty="0"/>
              <a:t>Stage 3: low </a:t>
            </a:r>
            <a:r>
              <a:rPr lang="en-US" sz="2200" i="1" dirty="0"/>
              <a:t>Q</a:t>
            </a:r>
            <a:r>
              <a:rPr lang="en-US" sz="2200" dirty="0"/>
              <a:t> and low </a:t>
            </a:r>
            <a:r>
              <a:rPr lang="en-US" sz="2200" i="1" dirty="0"/>
              <a:t>E</a:t>
            </a:r>
            <a:r>
              <a:rPr lang="en-US" sz="2200" dirty="0"/>
              <a:t> (near thermal) (</a:t>
            </a:r>
            <a:r>
              <a:rPr lang="en-US" sz="2200" b="1" dirty="0"/>
              <a:t>strongly coupled approach</a:t>
            </a:r>
            <a:r>
              <a:rPr lang="en-US" sz="2200" dirty="0"/>
              <a:t>)</a:t>
            </a:r>
          </a:p>
          <a:p>
            <a:pPr marL="342900" indent="-342900">
              <a:spcBef>
                <a:spcPts val="300"/>
              </a:spcBef>
              <a:buFont typeface="Arial"/>
              <a:buChar char="•"/>
            </a:pPr>
            <a:r>
              <a:rPr lang="en-US" sz="2200" dirty="0">
                <a:solidFill>
                  <a:srgbClr val="660066"/>
                </a:solidFill>
              </a:rPr>
              <a:t>However, one usually applies a single theory through all stages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479667" y="3259723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/>
              <a:t>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B5A2C7-2334-F248-B0DC-D4B6D948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5095102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uAu200-cen-00-1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92798" y="1075091"/>
            <a:ext cx="2752344" cy="2752344"/>
          </a:xfrm>
          <a:prstGeom prst="rect">
            <a:avLst/>
          </a:prstGeom>
        </p:spPr>
      </p:pic>
      <p:pic>
        <p:nvPicPr>
          <p:cNvPr id="9" name="Picture 8" descr="AuAu200-cen-40-5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4417" y="3615026"/>
            <a:ext cx="2752344" cy="2752344"/>
          </a:xfrm>
          <a:prstGeom prst="rect">
            <a:avLst/>
          </a:prstGeom>
        </p:spPr>
      </p:pic>
      <p:pic>
        <p:nvPicPr>
          <p:cNvPr id="10" name="Picture 9" descr="PbPb2760-cen-00-05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245578" y="1067144"/>
            <a:ext cx="2752344" cy="2752344"/>
          </a:xfrm>
          <a:prstGeom prst="rect">
            <a:avLst/>
          </a:prstGeom>
        </p:spPr>
      </p:pic>
      <p:pic>
        <p:nvPicPr>
          <p:cNvPr id="11" name="Picture 10" descr="PbPb2760-cen-30-4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224510" y="3615026"/>
            <a:ext cx="2752344" cy="2752344"/>
          </a:xfrm>
          <a:prstGeom prst="rect">
            <a:avLst/>
          </a:prstGeom>
        </p:spPr>
      </p:pic>
      <p:pic>
        <p:nvPicPr>
          <p:cNvPr id="12" name="Picture 11" descr="PbPb5020-cen-00-1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044839" y="1061861"/>
            <a:ext cx="2752344" cy="2752344"/>
          </a:xfrm>
          <a:prstGeom prst="rect">
            <a:avLst/>
          </a:prstGeom>
        </p:spPr>
      </p:pic>
      <p:pic>
        <p:nvPicPr>
          <p:cNvPr id="15" name="Picture 14" descr="PbPb5020-cen-30-50_Pri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6044839" y="3615026"/>
            <a:ext cx="2752344" cy="2752344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6430" y="6316353"/>
            <a:ext cx="48660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2077" y="1452106"/>
            <a:ext cx="1198748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systematic</a:t>
            </a:r>
          </a:p>
          <a:p>
            <a:r>
              <a:rPr lang="en-US" sz="1600" dirty="0"/>
              <a:t>statistic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7AC1190-FB77-5845-8254-104C2BD5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98" y="12437"/>
            <a:ext cx="8549893" cy="933541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After Bayesian calibration</a:t>
            </a:r>
          </a:p>
        </p:txBody>
      </p:sp>
    </p:spTree>
    <p:extLst>
      <p:ext uri="{BB962C8B-B14F-4D97-AF65-F5344CB8AC3E}">
        <p14:creationId xmlns:p14="http://schemas.microsoft.com/office/powerpoint/2010/main" val="2229545271"/>
      </p:ext>
    </p:extLst>
  </p:cSld>
  <p:clrMapOvr>
    <a:masterClrMapping/>
  </p:clrMapOvr>
  <p:transition spd="med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8" y="205487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Extracted parameter space distribution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1CC71A-099A-1343-AA7F-F1851094B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35" y="2625685"/>
            <a:ext cx="3840480" cy="3840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5B7C8-FD36-4142-BE65-ED42B6A8D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58" y="2625685"/>
            <a:ext cx="3840480" cy="3840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613AE7-45A0-254B-A8ED-C9095D346F43}"/>
              </a:ext>
            </a:extLst>
          </p:cNvPr>
          <p:cNvSpPr txBox="1"/>
          <p:nvPr/>
        </p:nvSpPr>
        <p:spPr>
          <a:xfrm>
            <a:off x="6712497" y="3022174"/>
            <a:ext cx="2162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432FF"/>
                </a:solidFill>
              </a:rPr>
              <a:t>LBT</a:t>
            </a:r>
          </a:p>
          <a:p>
            <a:r>
              <a:rPr lang="en-US" sz="2200" dirty="0">
                <a:solidFill>
                  <a:srgbClr val="0432FF"/>
                </a:solidFill>
              </a:rPr>
              <a:t>prefer the </a:t>
            </a:r>
            <a:r>
              <a:rPr lang="en-US" sz="2200" i="1" dirty="0">
                <a:solidFill>
                  <a:srgbClr val="0432FF"/>
                </a:solidFill>
              </a:rPr>
              <a:t>C</a:t>
            </a:r>
            <a:r>
              <a:rPr lang="en-US" sz="2200" dirty="0">
                <a:solidFill>
                  <a:srgbClr val="0432FF"/>
                </a:solidFill>
              </a:rPr>
              <a:t> term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3ED3F-7FA8-C943-85AB-5053577588F2}"/>
              </a:ext>
            </a:extLst>
          </p:cNvPr>
          <p:cNvSpPr txBox="1"/>
          <p:nvPr/>
        </p:nvSpPr>
        <p:spPr>
          <a:xfrm>
            <a:off x="9725026" y="2071687"/>
            <a:ext cx="1482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MATTER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529148-F284-D74E-9236-B07C8CD71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90" y="1139385"/>
            <a:ext cx="7578725" cy="77533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7F4B08-177C-FA48-9D97-2363ACD92B3F}"/>
              </a:ext>
            </a:extLst>
          </p:cNvPr>
          <p:cNvCxnSpPr/>
          <p:nvPr/>
        </p:nvCxnSpPr>
        <p:spPr>
          <a:xfrm>
            <a:off x="6321259" y="2201480"/>
            <a:ext cx="1987296" cy="0"/>
          </a:xfrm>
          <a:prstGeom prst="line">
            <a:avLst/>
          </a:prstGeom>
          <a:ln w="63500" cmpd="sng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BACD46-C063-1747-9055-9B06DA9EEDC0}"/>
              </a:ext>
            </a:extLst>
          </p:cNvPr>
          <p:cNvCxnSpPr/>
          <p:nvPr/>
        </p:nvCxnSpPr>
        <p:spPr>
          <a:xfrm>
            <a:off x="3925434" y="2201480"/>
            <a:ext cx="1987296" cy="0"/>
          </a:xfrm>
          <a:prstGeom prst="line">
            <a:avLst/>
          </a:prstGeom>
          <a:ln w="63500" cmpd="sng">
            <a:solidFill>
              <a:srgbClr val="009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938F42-F7CC-2140-9B76-3C0A30FE75E3}"/>
              </a:ext>
            </a:extLst>
          </p:cNvPr>
          <p:cNvSpPr txBox="1"/>
          <p:nvPr/>
        </p:nvSpPr>
        <p:spPr>
          <a:xfrm>
            <a:off x="2036865" y="3022173"/>
            <a:ext cx="2178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9C00"/>
                </a:solidFill>
              </a:rPr>
              <a:t>MATTER</a:t>
            </a:r>
          </a:p>
          <a:p>
            <a:r>
              <a:rPr lang="en-US" sz="2200" dirty="0">
                <a:solidFill>
                  <a:srgbClr val="009C00"/>
                </a:solidFill>
              </a:rPr>
              <a:t>prefer the </a:t>
            </a:r>
            <a:r>
              <a:rPr lang="en-US" sz="2200" i="1" dirty="0">
                <a:solidFill>
                  <a:srgbClr val="009C00"/>
                </a:solidFill>
              </a:rPr>
              <a:t>A</a:t>
            </a:r>
            <a:r>
              <a:rPr lang="en-US" sz="2200" dirty="0">
                <a:solidFill>
                  <a:srgbClr val="009C00"/>
                </a:solidFill>
              </a:rPr>
              <a:t> term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CA6832-DA38-0C4C-A25D-2D2FDE42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7078027"/>
      </p:ext>
    </p:extLst>
  </p:cSld>
  <p:clrMapOvr>
    <a:masterClrMapping/>
  </p:clrMapOvr>
  <p:transition spd="med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8" y="242063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Extracted jet transport coefficient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6F4DF-8E2E-B24B-9756-4CC6B93E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795" y="1324048"/>
            <a:ext cx="4389120" cy="3291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78F2A-0333-5845-B9DC-9D809291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99" y="1319168"/>
            <a:ext cx="4389120" cy="32918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EBCC18-256F-8441-8AFF-3E0416261456}"/>
              </a:ext>
            </a:extLst>
          </p:cNvPr>
          <p:cNvGrpSpPr/>
          <p:nvPr/>
        </p:nvGrpSpPr>
        <p:grpSpPr>
          <a:xfrm>
            <a:off x="918113" y="4892780"/>
            <a:ext cx="8065802" cy="1278741"/>
            <a:chOff x="918113" y="4892780"/>
            <a:chExt cx="8065802" cy="12787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9A715B-DD15-104D-BB4E-DCE0FB5A99DC}"/>
                </a:ext>
              </a:extLst>
            </p:cNvPr>
            <p:cNvSpPr txBox="1"/>
            <p:nvPr/>
          </p:nvSpPr>
          <p:spPr>
            <a:xfrm>
              <a:off x="918113" y="4935285"/>
              <a:ext cx="8065802" cy="123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4320" indent="-27432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/>
                <a:t>Smooth functions of </a:t>
              </a:r>
              <a:r>
                <a:rPr lang="en-US" sz="2200" i="1" dirty="0"/>
                <a:t>q</a:t>
              </a:r>
              <a:r>
                <a:rPr lang="en-US" sz="2200" dirty="0"/>
                <a:t> (mean value together with a 90% C.R.)</a:t>
              </a:r>
            </a:p>
            <a:p>
              <a:pPr marL="274320" indent="-27432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002060"/>
                  </a:solidFill>
                </a:rPr>
                <a:t>Larger value extracted from MATTER than from LBT</a:t>
              </a:r>
              <a:endParaRPr lang="en-US" sz="500" baseline="-25000" dirty="0"/>
            </a:p>
            <a:p>
              <a:pPr marL="274320" indent="-27432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Stronger </a:t>
              </a:r>
              <a:r>
                <a:rPr lang="en-US" sz="2200" i="1" dirty="0">
                  <a:solidFill>
                    <a:srgbClr val="FF0000"/>
                  </a:solidFill>
                </a:rPr>
                <a:t>T</a:t>
              </a:r>
              <a:r>
                <a:rPr lang="en-US" sz="2200" dirty="0">
                  <a:solidFill>
                    <a:srgbClr val="FF0000"/>
                  </a:solidFill>
                </a:rPr>
                <a:t> dependence extracted from LBT than from MATTER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E578A0-4849-AB4F-A9BE-42FCCCA8BAE8}"/>
                </a:ext>
              </a:extLst>
            </p:cNvPr>
            <p:cNvSpPr txBox="1"/>
            <p:nvPr/>
          </p:nvSpPr>
          <p:spPr>
            <a:xfrm>
              <a:off x="3584448" y="489278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^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64B66-2F4F-704E-831E-3F4EB7A4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5095168"/>
      </p:ext>
    </p:extLst>
  </p:cSld>
  <p:clrMapOvr>
    <a:masterClrMapping/>
  </p:clrMapOvr>
  <p:transition spd="med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58" y="205487"/>
            <a:ext cx="8042275" cy="63824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Calibration with MATTER+LBT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3ED3F-7FA8-C943-85AB-5053577588F2}"/>
              </a:ext>
            </a:extLst>
          </p:cNvPr>
          <p:cNvSpPr txBox="1"/>
          <p:nvPr/>
        </p:nvSpPr>
        <p:spPr>
          <a:xfrm>
            <a:off x="9725026" y="2071687"/>
            <a:ext cx="1482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28CA1-13F9-2647-8181-9A804CEF03F4}"/>
              </a:ext>
            </a:extLst>
          </p:cNvPr>
          <p:cNvSpPr txBox="1"/>
          <p:nvPr/>
        </p:nvSpPr>
        <p:spPr>
          <a:xfrm>
            <a:off x="5398795" y="1723325"/>
            <a:ext cx="3296208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First constraint on </a:t>
            </a:r>
            <a:r>
              <a:rPr lang="en-US" sz="2200" i="1" dirty="0">
                <a:solidFill>
                  <a:srgbClr val="FF0000"/>
                </a:solidFill>
              </a:rPr>
              <a:t>Q</a:t>
            </a:r>
            <a:r>
              <a:rPr lang="en-US" sz="2200" baseline="-25000" dirty="0">
                <a:solidFill>
                  <a:srgbClr val="FF0000"/>
                </a:solidFill>
              </a:rPr>
              <a:t>0 </a:t>
            </a:r>
            <a:r>
              <a:rPr lang="en-US" sz="2200" dirty="0">
                <a:solidFill>
                  <a:srgbClr val="FF0000"/>
                </a:solidFill>
              </a:rPr>
              <a:t>(around 1.5 GeV)</a:t>
            </a: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endParaRPr lang="en-US" sz="1000" baseline="-25000" dirty="0">
              <a:solidFill>
                <a:srgbClr val="FF0000"/>
              </a:solidFill>
            </a:endParaRP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09C00"/>
                </a:solidFill>
              </a:rPr>
              <a:t>Larger </a:t>
            </a:r>
            <a:r>
              <a:rPr lang="en-US" sz="2200" i="1" dirty="0">
                <a:solidFill>
                  <a:srgbClr val="009C00"/>
                </a:solidFill>
              </a:rPr>
              <a:t>Q</a:t>
            </a:r>
            <a:r>
              <a:rPr lang="en-US" sz="2200" baseline="-25000" dirty="0">
                <a:solidFill>
                  <a:srgbClr val="009C00"/>
                </a:solidFill>
              </a:rPr>
              <a:t>0</a:t>
            </a:r>
            <a:r>
              <a:rPr lang="en-US" sz="2200" dirty="0">
                <a:solidFill>
                  <a:srgbClr val="009C00"/>
                </a:solidFill>
              </a:rPr>
              <a:t> at LHC than at RHIC if conducting separate calibration</a:t>
            </a: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endParaRPr lang="en-US" sz="1000" dirty="0">
              <a:solidFill>
                <a:srgbClr val="009C00"/>
              </a:solidFill>
            </a:endParaRPr>
          </a:p>
          <a:p>
            <a:pPr marL="274320" indent="-274320">
              <a:spcBef>
                <a:spcPts val="500"/>
              </a:spcBef>
              <a:buFont typeface="Arial"/>
              <a:buChar char="•"/>
            </a:pPr>
            <a:r>
              <a:rPr lang="en-US" sz="2200" dirty="0"/>
              <a:t>Better constraint on parameters if more data are included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3D40E-4267-984A-B15E-7BFF3F972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3" y="1034011"/>
            <a:ext cx="4735380" cy="554002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F3F53E-8BEB-1442-8CEA-3035AE321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305" y="1430337"/>
            <a:ext cx="876300" cy="1282700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0F9AA8AE-B0E1-F34D-B315-8FD7A9E184BA}"/>
              </a:ext>
            </a:extLst>
          </p:cNvPr>
          <p:cNvSpPr/>
          <p:nvPr/>
        </p:nvSpPr>
        <p:spPr>
          <a:xfrm>
            <a:off x="3583081" y="4929416"/>
            <a:ext cx="1781399" cy="1834896"/>
          </a:xfrm>
          <a:prstGeom prst="donut">
            <a:avLst>
              <a:gd name="adj" fmla="val 284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867B9-388E-A74D-A558-08749AE165C8}"/>
              </a:ext>
            </a:extLst>
          </p:cNvPr>
          <p:cNvSpPr txBox="1"/>
          <p:nvPr/>
        </p:nvSpPr>
        <p:spPr>
          <a:xfrm>
            <a:off x="4289455" y="445008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Q</a:t>
            </a:r>
            <a:r>
              <a:rPr lang="en-US" baseline="-250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FAD3F8-9ABA-0A46-A323-5CFF5183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7252118"/>
      </p:ext>
    </p:extLst>
  </p:cSld>
  <p:clrMapOvr>
    <a:masterClrMapping/>
  </p:clrMapOvr>
  <p:transition spd="med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2798" y="112478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000" b="1" i="1" dirty="0" err="1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dN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/</a:t>
            </a:r>
            <a:r>
              <a:rPr lang="en-US" altLang="zh-CN" sz="3000" b="1" i="1" dirty="0" err="1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dE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 of daughter </a:t>
            </a:r>
            <a:r>
              <a:rPr lang="en-US" altLang="zh-CN" sz="3000" b="1" dirty="0" err="1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partons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 (jet FF)</a:t>
            </a:r>
          </a:p>
        </p:txBody>
      </p:sp>
      <p:pic>
        <p:nvPicPr>
          <p:cNvPr id="9" name="Picture 8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93" y="1679157"/>
            <a:ext cx="6423236" cy="4963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798" y="1651907"/>
            <a:ext cx="3993021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b="1" i="1" dirty="0">
                <a:solidFill>
                  <a:srgbClr val="FF0000"/>
                </a:solidFill>
              </a:rPr>
              <a:t>Four model setups: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b="1" dirty="0">
                <a:solidFill>
                  <a:srgbClr val="008000"/>
                </a:solidFill>
              </a:rPr>
              <a:t>Vacuum</a:t>
            </a:r>
            <a:r>
              <a:rPr lang="en-US" sz="2200" dirty="0">
                <a:solidFill>
                  <a:srgbClr val="008000"/>
                </a:solidFill>
              </a:rPr>
              <a:t>: </a:t>
            </a:r>
            <a:r>
              <a:rPr lang="en-US" sz="2200" dirty="0" err="1">
                <a:solidFill>
                  <a:srgbClr val="008000"/>
                </a:solidFill>
              </a:rPr>
              <a:t>Sudakov</a:t>
            </a:r>
            <a:r>
              <a:rPr lang="en-US" sz="2200" dirty="0">
                <a:solidFill>
                  <a:srgbClr val="008000"/>
                </a:solidFill>
              </a:rPr>
              <a:t> type of shower with vacuum </a:t>
            </a:r>
            <a:r>
              <a:rPr lang="en-US" sz="2200" i="1" dirty="0">
                <a:solidFill>
                  <a:srgbClr val="008000"/>
                </a:solidFill>
              </a:rPr>
              <a:t>P</a:t>
            </a:r>
            <a:r>
              <a:rPr lang="en-US" sz="2200" dirty="0">
                <a:solidFill>
                  <a:srgbClr val="008000"/>
                </a:solidFill>
              </a:rPr>
              <a:t>(</a:t>
            </a:r>
            <a:r>
              <a:rPr lang="en-US" sz="2200" i="1" dirty="0">
                <a:solidFill>
                  <a:srgbClr val="008000"/>
                </a:solidFill>
              </a:rPr>
              <a:t>z</a:t>
            </a:r>
            <a:r>
              <a:rPr lang="en-US" sz="2200" dirty="0">
                <a:solidFill>
                  <a:srgbClr val="008000"/>
                </a:solidFill>
              </a:rPr>
              <a:t>)</a:t>
            </a:r>
            <a:endParaRPr lang="en-US" sz="2200" dirty="0">
              <a:solidFill>
                <a:srgbClr val="000090"/>
              </a:solidFill>
            </a:endParaRP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MATTER</a:t>
            </a:r>
            <a:r>
              <a:rPr lang="en-US" sz="2200" dirty="0">
                <a:solidFill>
                  <a:srgbClr val="0000FF"/>
                </a:solidFill>
              </a:rPr>
              <a:t>: </a:t>
            </a:r>
            <a:r>
              <a:rPr lang="en-US" sz="2200" dirty="0" err="1">
                <a:solidFill>
                  <a:srgbClr val="0000FF"/>
                </a:solidFill>
              </a:rPr>
              <a:t>Sudakov</a:t>
            </a:r>
            <a:r>
              <a:rPr lang="en-US" sz="2200" dirty="0">
                <a:solidFill>
                  <a:srgbClr val="0000FF"/>
                </a:solidFill>
              </a:rPr>
              <a:t> type of shower with vacuum + medium induced </a:t>
            </a:r>
            <a:r>
              <a:rPr lang="en-US" sz="2200" i="1" dirty="0">
                <a:solidFill>
                  <a:srgbClr val="0000FF"/>
                </a:solidFill>
              </a:rPr>
              <a:t>P</a:t>
            </a:r>
            <a:r>
              <a:rPr lang="en-US" sz="2200" dirty="0">
                <a:solidFill>
                  <a:srgbClr val="0000FF"/>
                </a:solidFill>
              </a:rPr>
              <a:t>(</a:t>
            </a:r>
            <a:r>
              <a:rPr lang="en-US" sz="2200" i="1" dirty="0">
                <a:solidFill>
                  <a:srgbClr val="0000FF"/>
                </a:solidFill>
              </a:rPr>
              <a:t>z</a:t>
            </a:r>
            <a:r>
              <a:rPr lang="en-US" sz="2200" dirty="0">
                <a:solidFill>
                  <a:srgbClr val="0000FF"/>
                </a:solidFill>
              </a:rPr>
              <a:t>)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b="1" dirty="0"/>
              <a:t>LBT/MARTINI</a:t>
            </a:r>
            <a:r>
              <a:rPr lang="en-US" sz="2200" dirty="0"/>
              <a:t>: Partons from vacuum shower evolve the entire 4 fm in LBT/MARTINI</a:t>
            </a:r>
            <a:endParaRPr lang="en-US" sz="2200" dirty="0">
              <a:solidFill>
                <a:srgbClr val="000090"/>
              </a:solidFill>
            </a:endParaRP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MATTER+LBT/MARTINI</a:t>
            </a:r>
            <a:r>
              <a:rPr lang="en-US" sz="2200" dirty="0">
                <a:solidFill>
                  <a:srgbClr val="FF0000"/>
                </a:solidFill>
              </a:rPr>
              <a:t>: Combined scheme – partons evolve in MATTER up to </a:t>
            </a:r>
            <a:r>
              <a:rPr lang="en-US" sz="2200" i="1" dirty="0">
                <a:solidFill>
                  <a:srgbClr val="FF0000"/>
                </a:solidFill>
              </a:rPr>
              <a:t>t</a:t>
            </a:r>
            <a:r>
              <a:rPr lang="en-US" sz="2200" baseline="-25000" dirty="0">
                <a:solidFill>
                  <a:srgbClr val="FF0000"/>
                </a:solidFill>
              </a:rPr>
              <a:t>0</a:t>
            </a:r>
            <a:r>
              <a:rPr lang="en-US" sz="2200" dirty="0">
                <a:solidFill>
                  <a:srgbClr val="FF0000"/>
                </a:solidFill>
              </a:rPr>
              <a:t> and then in LBT/MARTINI till 4 fm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4118" y="860244"/>
            <a:ext cx="8352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Energy distribution of final shower partons from a single quark with a fixed initial energy </a:t>
            </a:r>
            <a:r>
              <a:rPr lang="en-US" sz="2000" i="1" dirty="0" err="1"/>
              <a:t>E</a:t>
            </a:r>
            <a:r>
              <a:rPr lang="en-US" sz="2000" baseline="-25000" dirty="0" err="1"/>
              <a:t>init</a:t>
            </a:r>
            <a:r>
              <a:rPr lang="en-US" sz="2000" i="1" dirty="0"/>
              <a:t> </a:t>
            </a:r>
            <a:r>
              <a:rPr lang="en-US" sz="2000" dirty="0"/>
              <a:t>through a brick with length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CF4CB-7E78-2E4D-ADFE-E526FA00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4964522"/>
      </p:ext>
    </p:extLst>
  </p:cSld>
  <p:clrMapOvr>
    <a:masterClrMapping/>
  </p:clrMapOvr>
  <p:transition spd="med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05" y="756380"/>
            <a:ext cx="5532120" cy="4274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2798" y="112478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000" dirty="0">
                <a:ea typeface="宋体" charset="0"/>
                <a:cs typeface="宋体" charset="0"/>
              </a:rPr>
              <a:t>MATTER vs. vacuum shower</a:t>
            </a:r>
            <a:endParaRPr lang="en-US" altLang="zh-CN" sz="3000" b="1" dirty="0">
              <a:solidFill>
                <a:srgbClr val="3366FF"/>
              </a:solidFill>
              <a:ea typeface="宋体" charset="0"/>
              <a:cs typeface="宋体" charset="0"/>
            </a:endParaRPr>
          </a:p>
        </p:txBody>
      </p:sp>
      <p:pic>
        <p:nvPicPr>
          <p:cNvPr id="9" name="Picture 8" descr="plot-t0v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241" y="756380"/>
            <a:ext cx="5532120" cy="4274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55" y="3114766"/>
            <a:ext cx="1270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5987" y="3132228"/>
            <a:ext cx="1400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200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7076" y="4875206"/>
            <a:ext cx="8495615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Energy loss in MATTER is stronger when </a:t>
            </a:r>
            <a:r>
              <a:rPr lang="en-US" sz="2200" i="1" dirty="0">
                <a:solidFill>
                  <a:srgbClr val="008000"/>
                </a:solidFill>
              </a:rPr>
              <a:t>Q</a:t>
            </a:r>
            <a:r>
              <a:rPr lang="en-US" sz="2200" baseline="-25000" dirty="0">
                <a:solidFill>
                  <a:srgbClr val="008000"/>
                </a:solidFill>
              </a:rPr>
              <a:t>0</a:t>
            </a:r>
            <a:r>
              <a:rPr lang="en-US" sz="2200" dirty="0">
                <a:solidFill>
                  <a:srgbClr val="008000"/>
                </a:solidFill>
              </a:rPr>
              <a:t> is smaller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Energy loss in MATTER disappears when         </a:t>
            </a:r>
            <a:r>
              <a:rPr lang="en-US" sz="2200" i="1" dirty="0">
                <a:solidFill>
                  <a:srgbClr val="FF0000"/>
                </a:solidFill>
              </a:rPr>
              <a:t>   </a:t>
            </a:r>
            <a:r>
              <a:rPr lang="en-US" sz="2200" dirty="0">
                <a:solidFill>
                  <a:srgbClr val="FF0000"/>
                </a:solidFill>
              </a:rPr>
              <a:t>        (medium scale).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/>
              <a:t>        increases with the jet energy; MATTER evolution is more important to high energy </a:t>
            </a:r>
            <a:r>
              <a:rPr lang="en-US" sz="2200" dirty="0" err="1"/>
              <a:t>partons</a:t>
            </a:r>
            <a:r>
              <a:rPr lang="en-US" sz="2200" dirty="0"/>
              <a:t> than to low energy ones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5" y="5859159"/>
            <a:ext cx="387985" cy="305435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451990" y="5403078"/>
            <a:ext cx="1066800" cy="3276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016C27-D278-4842-9CF2-D9D2151A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3497335"/>
      </p:ext>
    </p:extLst>
  </p:cSld>
  <p:clrMapOvr>
    <a:masterClrMapping/>
  </p:clrMapOvr>
  <p:transition spd="med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2798" y="112478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000" dirty="0">
                <a:ea typeface="宋体" charset="0"/>
                <a:cs typeface="宋体" charset="0"/>
              </a:rPr>
              <a:t>Pure MATTER vs. Pure LBT/MARTINI</a:t>
            </a:r>
            <a:endParaRPr lang="en-US" altLang="zh-CN" sz="3000" b="1" dirty="0">
              <a:solidFill>
                <a:srgbClr val="3366FF"/>
              </a:solidFill>
              <a:ea typeface="宋体" charset="0"/>
              <a:cs typeface="宋体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076" y="5154279"/>
            <a:ext cx="849561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On-shell time-ordered transport models are NOT constrained by any </a:t>
            </a:r>
            <a:r>
              <a:rPr lang="en-US" sz="2400" dirty="0" err="1">
                <a:solidFill>
                  <a:srgbClr val="FF0000"/>
                </a:solidFill>
              </a:rPr>
              <a:t>virtuality</a:t>
            </a:r>
            <a:r>
              <a:rPr lang="en-US" sz="2400" dirty="0">
                <a:solidFill>
                  <a:srgbClr val="FF0000"/>
                </a:solidFill>
              </a:rPr>
              <a:t> scale in the phase space </a:t>
            </a:r>
            <a:r>
              <a:rPr lang="en-US" sz="2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energy loss in pure LBT/MARTINI evolution is stronger than that in pure MATTER</a:t>
            </a:r>
          </a:p>
        </p:txBody>
      </p:sp>
      <p:pic>
        <p:nvPicPr>
          <p:cNvPr id="16" name="Picture 15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05" y="858573"/>
            <a:ext cx="5532120" cy="42748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DE39A-3F7D-E640-B4E7-DF7B4089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5062427"/>
      </p:ext>
    </p:extLst>
  </p:cSld>
  <p:clrMapOvr>
    <a:masterClrMapping/>
  </p:clrMapOvr>
  <p:transition spd="med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05" y="946167"/>
            <a:ext cx="5532120" cy="4274820"/>
          </a:xfrm>
          <a:prstGeom prst="rect">
            <a:avLst/>
          </a:prstGeom>
        </p:spPr>
      </p:pic>
      <p:pic>
        <p:nvPicPr>
          <p:cNvPr id="17" name="Picture 16" descr="plot-t0v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241" y="946167"/>
            <a:ext cx="5532120" cy="4274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0294" y="24883"/>
            <a:ext cx="8549893" cy="967867"/>
          </a:xfrm>
        </p:spPr>
        <p:txBody>
          <a:bodyPr>
            <a:noAutofit/>
          </a:bodyPr>
          <a:lstStyle/>
          <a:p>
            <a:r>
              <a:rPr lang="en-US" altLang="zh-CN" sz="3000" dirty="0">
                <a:ea typeface="宋体" charset="0"/>
                <a:cs typeface="宋体" charset="0"/>
              </a:rPr>
              <a:t>MATTER vs. LBT/MARTINI in the combined </a:t>
            </a:r>
            <a:br>
              <a:rPr lang="en-US" altLang="zh-CN" sz="3000" dirty="0">
                <a:ea typeface="宋体" charset="0"/>
                <a:cs typeface="宋体" charset="0"/>
              </a:rPr>
            </a:br>
            <a:r>
              <a:rPr lang="en-US" altLang="zh-CN" sz="3000" dirty="0">
                <a:ea typeface="宋体" charset="0"/>
                <a:cs typeface="宋体" charset="0"/>
              </a:rPr>
              <a:t>approach (dependence on jet energy)</a:t>
            </a:r>
            <a:endParaRPr lang="en-US" altLang="zh-CN" sz="3000" b="1" dirty="0">
              <a:solidFill>
                <a:srgbClr val="3366FF"/>
              </a:solidFill>
              <a:ea typeface="宋体" charset="0"/>
              <a:cs typeface="宋体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7245" y="3062889"/>
            <a:ext cx="1270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5183" y="3113298"/>
            <a:ext cx="1400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200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7076" y="5129399"/>
            <a:ext cx="8495615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Recall: It takes longer time for high </a:t>
            </a:r>
            <a:r>
              <a:rPr lang="en-US" sz="2200" i="1" dirty="0">
                <a:solidFill>
                  <a:srgbClr val="008000"/>
                </a:solidFill>
              </a:rPr>
              <a:t>E</a:t>
            </a:r>
            <a:r>
              <a:rPr lang="en-US" sz="2200" dirty="0">
                <a:solidFill>
                  <a:srgbClr val="008000"/>
                </a:solidFill>
              </a:rPr>
              <a:t> partons to hit </a:t>
            </a:r>
            <a:r>
              <a:rPr lang="en-US" sz="2200" i="1" dirty="0">
                <a:solidFill>
                  <a:srgbClr val="008000"/>
                </a:solidFill>
              </a:rPr>
              <a:t>Q</a:t>
            </a:r>
            <a:r>
              <a:rPr lang="en-US" sz="2200" baseline="-25000" dirty="0">
                <a:solidFill>
                  <a:srgbClr val="008000"/>
                </a:solidFill>
              </a:rPr>
              <a:t>0</a:t>
            </a:r>
            <a:r>
              <a:rPr lang="en-US" sz="2200" dirty="0">
                <a:solidFill>
                  <a:srgbClr val="008000"/>
                </a:solidFill>
              </a:rPr>
              <a:t> in MATTER and leaves shorter time for the subsequent LBT/MARTINI.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Energy loss from LBT/MARTINI in MATTER + LBT/MARTINI is weak for high </a:t>
            </a:r>
            <a:r>
              <a:rPr lang="en-US" sz="2200" i="1" dirty="0">
                <a:solidFill>
                  <a:srgbClr val="FF0000"/>
                </a:solidFill>
              </a:rPr>
              <a:t>E</a:t>
            </a:r>
            <a:r>
              <a:rPr lang="en-US" sz="2200" dirty="0">
                <a:solidFill>
                  <a:srgbClr val="FF0000"/>
                </a:solidFill>
              </a:rPr>
              <a:t> partons, but becomes stronger for low </a:t>
            </a:r>
            <a:r>
              <a:rPr lang="en-US" sz="2200" i="1" dirty="0">
                <a:solidFill>
                  <a:srgbClr val="FF0000"/>
                </a:solidFill>
              </a:rPr>
              <a:t>E</a:t>
            </a:r>
            <a:r>
              <a:rPr lang="en-US" sz="2200" dirty="0">
                <a:solidFill>
                  <a:srgbClr val="FF0000"/>
                </a:solidFill>
              </a:rPr>
              <a:t> ones.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DC0B25-3D36-D94E-BF4B-5BB9E6FE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7815002"/>
      </p:ext>
    </p:extLst>
  </p:cSld>
  <p:clrMapOvr>
    <a:masterClrMapping/>
  </p:clrMapOvr>
  <p:transition spd="med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441" y="1313370"/>
            <a:ext cx="6537960" cy="50520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798" y="1313370"/>
            <a:ext cx="3873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7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For pure MATTER, when </a:t>
            </a:r>
            <a:r>
              <a:rPr lang="en-US" sz="2000" i="1" dirty="0">
                <a:solidFill>
                  <a:srgbClr val="FF0000"/>
                </a:solidFill>
              </a:rPr>
              <a:t>Q</a:t>
            </a:r>
            <a:r>
              <a:rPr lang="en-US" sz="2000" baseline="-25000" dirty="0">
                <a:solidFill>
                  <a:srgbClr val="FF0000"/>
                </a:solidFill>
              </a:rPr>
              <a:t>0 </a:t>
            </a:r>
            <a:r>
              <a:rPr lang="en-US" sz="2000" dirty="0">
                <a:solidFill>
                  <a:srgbClr val="FF0000"/>
                </a:solidFill>
              </a:rPr>
              <a:t>= 1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, stronger energy loss of hard parton is observed when </a:t>
            </a:r>
            <a:r>
              <a:rPr lang="en-US" sz="2000" i="1" dirty="0">
                <a:solidFill>
                  <a:srgbClr val="FF0000"/>
                </a:solidFill>
              </a:rPr>
              <a:t>L</a:t>
            </a:r>
            <a:r>
              <a:rPr lang="en-US" sz="2000" dirty="0">
                <a:solidFill>
                  <a:srgbClr val="FF0000"/>
                </a:solidFill>
              </a:rPr>
              <a:t> is extended from 4 to 8 fm. However, for </a:t>
            </a:r>
            <a:r>
              <a:rPr lang="en-US" sz="2000" i="1" dirty="0">
                <a:solidFill>
                  <a:srgbClr val="FF0000"/>
                </a:solidFill>
              </a:rPr>
              <a:t>Q</a:t>
            </a:r>
            <a:r>
              <a:rPr lang="en-US" sz="2000" baseline="-25000" dirty="0">
                <a:solidFill>
                  <a:srgbClr val="FF0000"/>
                </a:solidFill>
              </a:rPr>
              <a:t>0 </a:t>
            </a:r>
            <a:r>
              <a:rPr lang="en-US" sz="2000" dirty="0">
                <a:solidFill>
                  <a:srgbClr val="FF0000"/>
                </a:solidFill>
              </a:rPr>
              <a:t>≥ 2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, no obvious difference can be observed since most partons hit </a:t>
            </a:r>
            <a:r>
              <a:rPr lang="en-US" sz="2000" i="1" dirty="0">
                <a:solidFill>
                  <a:srgbClr val="FF0000"/>
                </a:solidFill>
              </a:rPr>
              <a:t>Q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 before </a:t>
            </a:r>
            <a:r>
              <a:rPr lang="en-US" sz="2000" i="1" dirty="0">
                <a:solidFill>
                  <a:srgbClr val="FF0000"/>
                </a:solidFill>
              </a:rPr>
              <a:t>L</a:t>
            </a:r>
            <a:r>
              <a:rPr lang="en-US" sz="2000" dirty="0">
                <a:solidFill>
                  <a:srgbClr val="FF0000"/>
                </a:solidFill>
              </a:rPr>
              <a:t> = 4 fm (no more effect between 4 and 8 fm).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2798" y="10286"/>
            <a:ext cx="8549893" cy="1230089"/>
          </a:xfrm>
        </p:spPr>
        <p:txBody>
          <a:bodyPr>
            <a:noAutofit/>
          </a:bodyPr>
          <a:lstStyle/>
          <a:p>
            <a:r>
              <a:rPr lang="en-US" altLang="zh-CN" sz="3000" dirty="0">
                <a:ea typeface="宋体" charset="0"/>
                <a:cs typeface="宋体" charset="0"/>
              </a:rPr>
              <a:t>MATTER vs. LBT/MARTINI in the combined </a:t>
            </a:r>
            <a:br>
              <a:rPr lang="en-US" altLang="zh-CN" sz="3000" dirty="0">
                <a:ea typeface="宋体" charset="0"/>
                <a:cs typeface="宋体" charset="0"/>
              </a:rPr>
            </a:br>
            <a:r>
              <a:rPr lang="en-US" altLang="zh-CN" sz="3000" dirty="0">
                <a:ea typeface="宋体" charset="0"/>
                <a:cs typeface="宋体" charset="0"/>
              </a:rPr>
              <a:t>approach (dependence on medium length)</a:t>
            </a:r>
            <a:endParaRPr lang="en-US" altLang="zh-CN" sz="3000" b="1" dirty="0">
              <a:solidFill>
                <a:srgbClr val="3366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831175-B8BC-3046-BE8E-1F8DD66F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4222332"/>
      </p:ext>
    </p:extLst>
  </p:cSld>
  <p:clrMapOvr>
    <a:masterClrMapping/>
  </p:clrMapOvr>
  <p:transition spd="med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441" y="1308252"/>
            <a:ext cx="6537960" cy="50520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2798" y="58396"/>
            <a:ext cx="8549893" cy="1124143"/>
          </a:xfrm>
        </p:spPr>
        <p:txBody>
          <a:bodyPr>
            <a:noAutofit/>
          </a:bodyPr>
          <a:lstStyle/>
          <a:p>
            <a:r>
              <a:rPr lang="en-US" altLang="zh-CN" sz="3000" dirty="0">
                <a:ea typeface="宋体" charset="0"/>
                <a:cs typeface="宋体" charset="0"/>
              </a:rPr>
              <a:t>MATTER vs. LBT/MARTINI in the combined </a:t>
            </a:r>
            <a:br>
              <a:rPr lang="en-US" altLang="zh-CN" sz="3000" dirty="0">
                <a:ea typeface="宋体" charset="0"/>
                <a:cs typeface="宋体" charset="0"/>
              </a:rPr>
            </a:br>
            <a:r>
              <a:rPr lang="en-US" altLang="zh-CN" sz="3000" dirty="0">
                <a:ea typeface="宋体" charset="0"/>
                <a:cs typeface="宋体" charset="0"/>
              </a:rPr>
              <a:t>approach (dependence on medium length)</a:t>
            </a:r>
            <a:endParaRPr lang="en-US" altLang="zh-CN" sz="3000" b="1" dirty="0">
              <a:solidFill>
                <a:srgbClr val="3366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798" y="1313370"/>
            <a:ext cx="3873185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700"/>
              </a:spcBef>
              <a:buFont typeface="Arial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For pure MATTER, when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Q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= 1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GeV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stronger energy loss of hard parton is observed when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is extended from 4 to 8 fm. However, for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Q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≥ 2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GeV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no obvious difference can be observed since most partons hit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Q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before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4 fm (no more effect between 4 and 8 fm).</a:t>
            </a:r>
          </a:p>
          <a:p>
            <a:pPr marL="274320" indent="-274320">
              <a:spcBef>
                <a:spcPts val="700"/>
              </a:spcBef>
              <a:buFont typeface="Arial"/>
              <a:buChar char="•"/>
            </a:pP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  <a:p>
            <a:pPr marL="274320" indent="-274320">
              <a:spcBef>
                <a:spcPts val="700"/>
              </a:spcBef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Extending </a:t>
            </a:r>
            <a:r>
              <a:rPr lang="en-US" sz="2000" i="1" dirty="0">
                <a:solidFill>
                  <a:srgbClr val="FF0000"/>
                </a:solidFill>
              </a:rPr>
              <a:t>L</a:t>
            </a:r>
            <a:r>
              <a:rPr lang="en-US" sz="2000" dirty="0">
                <a:solidFill>
                  <a:srgbClr val="FF0000"/>
                </a:solidFill>
              </a:rPr>
              <a:t> from 4 to 8 fm leaves longer time for LBT/MARTINI evolution. Time-ordered transport model is more important if the medium path length is longer.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883876-9DF3-C349-B10C-9B2CB7BA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615102"/>
      </p:ext>
    </p:extLst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21449" y="5473492"/>
            <a:ext cx="8176969" cy="1107996"/>
            <a:chOff x="301306" y="5506820"/>
            <a:chExt cx="8176969" cy="1107996"/>
          </a:xfrm>
        </p:grpSpPr>
        <p:sp>
          <p:nvSpPr>
            <p:cNvPr id="14" name="Rectangle 13"/>
            <p:cNvSpPr/>
            <p:nvPr/>
          </p:nvSpPr>
          <p:spPr>
            <a:xfrm>
              <a:off x="301306" y="5506820"/>
              <a:ext cx="649504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200" b="1" dirty="0">
                  <a:solidFill>
                    <a:srgbClr val="FF0000"/>
                  </a:solidFill>
                </a:rPr>
                <a:t>JETSCAPE</a:t>
              </a:r>
              <a:r>
                <a:rPr lang="en-US" sz="2200" dirty="0">
                  <a:solidFill>
                    <a:srgbClr val="FF0000"/>
                  </a:solidFill>
                </a:rPr>
                <a:t>: to </a:t>
              </a:r>
              <a:r>
                <a:rPr lang="en-US" sz="2200" b="1" i="1" dirty="0">
                  <a:solidFill>
                    <a:srgbClr val="FF0000"/>
                  </a:solidFill>
                </a:rPr>
                <a:t>combine</a:t>
              </a:r>
              <a:r>
                <a:rPr lang="en-US" sz="2200" dirty="0">
                  <a:solidFill>
                    <a:srgbClr val="FF0000"/>
                  </a:solidFill>
                </a:rPr>
                <a:t> theories from different stages into a unified approach: DGLAP (high </a:t>
              </a:r>
              <a:r>
                <a:rPr lang="en-US" sz="2200" i="1" dirty="0">
                  <a:solidFill>
                    <a:srgbClr val="FF0000"/>
                  </a:solidFill>
                </a:rPr>
                <a:t>Q</a:t>
              </a:r>
              <a:r>
                <a:rPr lang="en-US" sz="2200" dirty="0">
                  <a:solidFill>
                    <a:srgbClr val="FF0000"/>
                  </a:solidFill>
                </a:rPr>
                <a:t>) + transport (low </a:t>
              </a:r>
              <a:r>
                <a:rPr lang="en-US" sz="2200" i="1" dirty="0">
                  <a:solidFill>
                    <a:srgbClr val="FF0000"/>
                  </a:solidFill>
                </a:rPr>
                <a:t>Q</a:t>
              </a:r>
              <a:r>
                <a:rPr lang="en-US" sz="2200" dirty="0">
                  <a:solidFill>
                    <a:srgbClr val="FF0000"/>
                  </a:solidFill>
                </a:rPr>
                <a:t>) + strongly coupled (thermal) </a:t>
              </a:r>
              <a:r>
                <a:rPr lang="en-US" sz="2000" dirty="0">
                  <a:solidFill>
                    <a:srgbClr val="FF0000"/>
                  </a:solidFill>
                </a:rPr>
                <a:t>[PRC 96 (2017)]</a:t>
              </a:r>
            </a:p>
          </p:txBody>
        </p:sp>
        <p:pic>
          <p:nvPicPr>
            <p:cNvPr id="15" name="Picture 14" descr="Joern_logo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403" y="5572043"/>
              <a:ext cx="1642872" cy="1025957"/>
            </a:xfrm>
            <a:prstGeom prst="rect">
              <a:avLst/>
            </a:prstGeom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2798" y="63172"/>
            <a:ext cx="8549893" cy="648567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Goals of different collaboration work</a:t>
            </a:r>
            <a:endParaRPr lang="en-US" altLang="zh-CN" sz="3000" b="1" i="1" dirty="0">
              <a:solidFill>
                <a:srgbClr val="3366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5686" y="784242"/>
            <a:ext cx="8197118" cy="3772230"/>
            <a:chOff x="505686" y="879827"/>
            <a:chExt cx="8197118" cy="3772230"/>
          </a:xfrm>
        </p:grpSpPr>
        <p:pic>
          <p:nvPicPr>
            <p:cNvPr id="5" name="Picture 4" descr="TECHQ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686" y="1232252"/>
              <a:ext cx="3731260" cy="3417570"/>
            </a:xfrm>
            <a:prstGeom prst="rect">
              <a:avLst/>
            </a:prstGeom>
          </p:spPr>
        </p:pic>
        <p:pic>
          <p:nvPicPr>
            <p:cNvPr id="9" name="Picture 8" descr="JE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5634" y="1300527"/>
              <a:ext cx="4027170" cy="33515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2236" y="879827"/>
              <a:ext cx="38158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[ </a:t>
              </a:r>
              <a:r>
                <a:rPr lang="en-US" sz="2000" b="1" dirty="0">
                  <a:solidFill>
                    <a:srgbClr val="008000"/>
                  </a:solidFill>
                </a:rPr>
                <a:t>TECHQM</a:t>
              </a:r>
              <a:r>
                <a:rPr lang="en-US" sz="2000" dirty="0"/>
                <a:t>: PRC 86 (2012) 064904 ]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96611" y="879827"/>
              <a:ext cx="32172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[ </a:t>
              </a:r>
              <a:r>
                <a:rPr lang="en-US" sz="2000" b="1" dirty="0">
                  <a:solidFill>
                    <a:srgbClr val="000090"/>
                  </a:solidFill>
                </a:rPr>
                <a:t>JET</a:t>
              </a:r>
              <a:r>
                <a:rPr lang="en-US" sz="2000" dirty="0"/>
                <a:t>: PRC 90 (2014) 014909 ]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1449" y="4684598"/>
            <a:ext cx="8151986" cy="833562"/>
            <a:chOff x="313353" y="4684598"/>
            <a:chExt cx="8151986" cy="833562"/>
          </a:xfrm>
        </p:grpSpPr>
        <p:sp>
          <p:nvSpPr>
            <p:cNvPr id="13" name="TextBox 12"/>
            <p:cNvSpPr txBox="1"/>
            <p:nvPr/>
          </p:nvSpPr>
          <p:spPr>
            <a:xfrm>
              <a:off x="313353" y="4684598"/>
              <a:ext cx="8151986" cy="833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200" b="1" dirty="0">
                  <a:solidFill>
                    <a:srgbClr val="008000"/>
                  </a:solidFill>
                </a:rPr>
                <a:t>TECHQM</a:t>
              </a:r>
              <a:r>
                <a:rPr lang="en-US" sz="2200" dirty="0">
                  <a:solidFill>
                    <a:srgbClr val="008000"/>
                  </a:solidFill>
                </a:rPr>
                <a:t>: comparison of medium-induced gluon spectra in a brick</a:t>
              </a:r>
            </a:p>
            <a:p>
              <a:pPr>
                <a:spcBef>
                  <a:spcPts val="500"/>
                </a:spcBef>
              </a:pPr>
              <a:r>
                <a:rPr lang="en-US" sz="2200" b="1" dirty="0">
                  <a:solidFill>
                    <a:srgbClr val="000090"/>
                  </a:solidFill>
                </a:rPr>
                <a:t>JET</a:t>
              </a:r>
              <a:r>
                <a:rPr lang="en-US" sz="2200" dirty="0">
                  <a:solidFill>
                    <a:srgbClr val="000090"/>
                  </a:solidFill>
                </a:rPr>
                <a:t>: constraint on </a:t>
              </a:r>
              <a:r>
                <a:rPr lang="en-US" sz="2200" i="1" dirty="0">
                  <a:solidFill>
                    <a:srgbClr val="000090"/>
                  </a:solidFill>
                </a:rPr>
                <a:t>q</a:t>
              </a:r>
              <a:r>
                <a:rPr lang="en-US" sz="2200" dirty="0">
                  <a:solidFill>
                    <a:srgbClr val="000090"/>
                  </a:solidFill>
                </a:rPr>
                <a:t> in realistic hydro medium using different theories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04303" y="5024780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90"/>
                  </a:solidFill>
                </a:rPr>
                <a:t>^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86346B-92B4-3047-9061-6AE09A37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7954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05" y="756380"/>
            <a:ext cx="5532120" cy="4274820"/>
          </a:xfrm>
          <a:prstGeom prst="rect">
            <a:avLst/>
          </a:prstGeom>
        </p:spPr>
      </p:pic>
      <p:pic>
        <p:nvPicPr>
          <p:cNvPr id="10" name="Picture 9" descr="plot-t0v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241" y="756380"/>
            <a:ext cx="5532120" cy="4274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1416" y="112478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000" dirty="0">
                <a:ea typeface="宋体" charset="0"/>
                <a:cs typeface="宋体" charset="0"/>
              </a:rPr>
              <a:t>Range of the dynamical </a:t>
            </a:r>
            <a:r>
              <a:rPr lang="en-US" altLang="zh-CN" sz="3000" i="1" dirty="0">
                <a:ea typeface="宋体" charset="0"/>
                <a:cs typeface="宋体" charset="0"/>
              </a:rPr>
              <a:t>Q</a:t>
            </a:r>
            <a:r>
              <a:rPr lang="en-US" altLang="zh-CN" sz="3000" baseline="-25000" dirty="0">
                <a:ea typeface="宋体" charset="0"/>
                <a:cs typeface="宋体" charset="0"/>
              </a:rPr>
              <a:t>0</a:t>
            </a:r>
            <a:endParaRPr lang="en-US" altLang="zh-CN" sz="3000" b="1" baseline="-25000" dirty="0">
              <a:solidFill>
                <a:srgbClr val="3366FF"/>
              </a:solidFill>
              <a:ea typeface="宋体" charset="0"/>
              <a:cs typeface="宋体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5637" y="3114766"/>
            <a:ext cx="1270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74379" y="3088431"/>
            <a:ext cx="1400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200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433" y="5102828"/>
            <a:ext cx="8495615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Result from the dynamical </a:t>
            </a:r>
            <a:r>
              <a:rPr lang="en-US" sz="2200" i="1" dirty="0">
                <a:solidFill>
                  <a:srgbClr val="FF0000"/>
                </a:solidFill>
              </a:rPr>
              <a:t>Q</a:t>
            </a:r>
            <a:r>
              <a:rPr lang="en-US" sz="2200" baseline="-25000" dirty="0">
                <a:solidFill>
                  <a:srgbClr val="FF0000"/>
                </a:solidFill>
              </a:rPr>
              <a:t>0</a:t>
            </a:r>
            <a:r>
              <a:rPr lang="en-US" sz="2200" dirty="0">
                <a:solidFill>
                  <a:srgbClr val="FF0000"/>
                </a:solidFill>
              </a:rPr>
              <a:t> is close to that from the fixed </a:t>
            </a:r>
            <a:r>
              <a:rPr lang="en-US" sz="2200" i="1" dirty="0">
                <a:solidFill>
                  <a:srgbClr val="FF0000"/>
                </a:solidFill>
              </a:rPr>
              <a:t>Q</a:t>
            </a:r>
            <a:r>
              <a:rPr lang="en-US" sz="2200" baseline="-25000" dirty="0">
                <a:solidFill>
                  <a:srgbClr val="FF0000"/>
                </a:solidFill>
              </a:rPr>
              <a:t>0 </a:t>
            </a:r>
            <a:r>
              <a:rPr lang="en-US" sz="2200" dirty="0">
                <a:solidFill>
                  <a:srgbClr val="FF0000"/>
                </a:solidFill>
              </a:rPr>
              <a:t>= 2 </a:t>
            </a:r>
            <a:r>
              <a:rPr lang="en-US" sz="2200" dirty="0" err="1">
                <a:solidFill>
                  <a:srgbClr val="FF0000"/>
                </a:solidFill>
              </a:rPr>
              <a:t>GeV</a:t>
            </a:r>
            <a:r>
              <a:rPr lang="en-US" sz="2200" dirty="0">
                <a:solidFill>
                  <a:srgbClr val="FF0000"/>
                </a:solidFill>
              </a:rPr>
              <a:t> for 50 </a:t>
            </a:r>
            <a:r>
              <a:rPr lang="en-US" sz="2200" dirty="0" err="1">
                <a:solidFill>
                  <a:srgbClr val="FF0000"/>
                </a:solidFill>
              </a:rPr>
              <a:t>GeV</a:t>
            </a:r>
            <a:r>
              <a:rPr lang="en-US" sz="2200" dirty="0">
                <a:solidFill>
                  <a:srgbClr val="FF0000"/>
                </a:solidFill>
              </a:rPr>
              <a:t> quark jet, and close to 3 </a:t>
            </a:r>
            <a:r>
              <a:rPr lang="en-US" sz="2200" dirty="0" err="1">
                <a:solidFill>
                  <a:srgbClr val="FF0000"/>
                </a:solidFill>
              </a:rPr>
              <a:t>GeV</a:t>
            </a:r>
            <a:r>
              <a:rPr lang="en-US" sz="2200" dirty="0">
                <a:solidFill>
                  <a:srgbClr val="FF0000"/>
                </a:solidFill>
              </a:rPr>
              <a:t> for 200 </a:t>
            </a:r>
            <a:r>
              <a:rPr lang="en-US" sz="2200" dirty="0" err="1">
                <a:solidFill>
                  <a:srgbClr val="FF0000"/>
                </a:solidFill>
              </a:rPr>
              <a:t>GeV</a:t>
            </a:r>
            <a:r>
              <a:rPr lang="en-US" sz="2200" dirty="0">
                <a:solidFill>
                  <a:srgbClr val="FF0000"/>
                </a:solidFill>
              </a:rPr>
              <a:t> quark jet.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/>
              <a:t>Energy dependence of the dynamical </a:t>
            </a:r>
            <a:r>
              <a:rPr lang="en-US" sz="2200" i="1" dirty="0"/>
              <a:t>Q</a:t>
            </a:r>
            <a:r>
              <a:rPr lang="en-US" sz="2200" baseline="-25000" dirty="0"/>
              <a:t>0</a:t>
            </a:r>
            <a:r>
              <a:rPr lang="en-US" sz="2200" dirty="0"/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55" y="5947110"/>
            <a:ext cx="1552448" cy="3576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1EC964-2944-AC43-951D-EB62740F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2807711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622" y="478855"/>
            <a:ext cx="8042275" cy="803814"/>
          </a:xfrm>
        </p:spPr>
        <p:txBody>
          <a:bodyPr/>
          <a:lstStyle/>
          <a:p>
            <a:r>
              <a:rPr lang="en-US" sz="3000" b="1" dirty="0">
                <a:solidFill>
                  <a:srgbClr val="3366FF"/>
                </a:solidFill>
                <a:latin typeface="Calibri" charset="0"/>
                <a:ea typeface="宋体" charset="0"/>
              </a:rPr>
              <a:t>Accomplishments of PHYS WG in Year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465" y="1611536"/>
            <a:ext cx="8546591" cy="4569808"/>
          </a:xfrm>
        </p:spPr>
        <p:txBody>
          <a:bodyPr/>
          <a:lstStyle/>
          <a:p>
            <a:pPr marL="274320" indent="-274320">
              <a:buClrTx/>
              <a:buSzPct val="100000"/>
              <a:buFont typeface="Arial"/>
              <a:buChar char="•"/>
            </a:pPr>
            <a:r>
              <a:rPr lang="en-US" b="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 developing the multi-stage approach of jet evolution in static medium and published the 1</a:t>
            </a:r>
            <a:r>
              <a:rPr lang="en-US" b="0" baseline="30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b="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ollaboration paper</a:t>
            </a:r>
          </a:p>
          <a:p>
            <a:pPr marL="274320" indent="-274320">
              <a:buClrTx/>
              <a:buSzPct val="100000"/>
              <a:buFont typeface="Arial"/>
              <a:buChar char="•"/>
            </a:pPr>
            <a:r>
              <a:rPr lang="en-US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 working with COMP and SIMS to embed the jet evolution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hadronization models </a:t>
            </a:r>
            <a:r>
              <a:rPr lang="en-US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JETSCAPE framework</a:t>
            </a:r>
          </a:p>
          <a:p>
            <a:pPr marL="274320" indent="-274320">
              <a:buClrTx/>
              <a:buSzPct val="100000"/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 calibrating JETSCAPE on p-p data (ready for publication)</a:t>
            </a:r>
          </a:p>
          <a:p>
            <a:pPr marL="274320" indent="-274320">
              <a:buClrTx/>
              <a:buSzPct val="100000"/>
              <a:buFont typeface="Arial"/>
              <a:buChar char="•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Obtained preliminary results in A-A using JETSCAPE</a:t>
            </a:r>
          </a:p>
          <a:p>
            <a:pPr marL="274320" indent="-274320">
              <a:buClrTx/>
              <a:buSzPct val="100000"/>
              <a:buFont typeface="Arial"/>
              <a:buChar char="•"/>
            </a:pPr>
            <a:r>
              <a:rPr lang="en-US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Worked with STAT to set up the statistical analysis framework to extract jet transport parameter in QGP (ready for publication)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8E247-FDFD-124D-A235-DC9C86AF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5290168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1337" y="2078949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Part I: A multi-stage approach for jet evolution</a:t>
            </a:r>
          </a:p>
        </p:txBody>
      </p:sp>
      <p:pic>
        <p:nvPicPr>
          <p:cNvPr id="7" name="Picture 6" descr="3D31382D-BDAF-4EF9-A1A1-5C70CC670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5" y="3295935"/>
            <a:ext cx="8976995" cy="2118741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44169755-0801-714A-B07E-65F01189EBB0}"/>
              </a:ext>
            </a:extLst>
          </p:cNvPr>
          <p:cNvSpPr/>
          <p:nvPr/>
        </p:nvSpPr>
        <p:spPr>
          <a:xfrm>
            <a:off x="3267456" y="5071872"/>
            <a:ext cx="2645664" cy="451104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56CB4-0BA6-1745-8F7A-5FBFE40A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1009368"/>
      </p:ext>
    </p:extLst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 bwMode="auto">
          <a:xfrm>
            <a:off x="433024" y="289637"/>
            <a:ext cx="8549893" cy="64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sz="3600" b="1" kern="1200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66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3000" dirty="0">
                <a:ea typeface="宋体" charset="0"/>
                <a:cs typeface="宋体" charset="0"/>
              </a:rPr>
              <a:t>Stage 1: high </a:t>
            </a:r>
            <a:r>
              <a:rPr lang="en-US" altLang="zh-CN" sz="3000" i="1" dirty="0">
                <a:ea typeface="宋体" charset="0"/>
                <a:cs typeface="宋体" charset="0"/>
              </a:rPr>
              <a:t>Q </a:t>
            </a:r>
            <a:r>
              <a:rPr lang="en-US" altLang="zh-CN" sz="3000" dirty="0">
                <a:ea typeface="宋体" charset="0"/>
                <a:cs typeface="宋体" charset="0"/>
              </a:rPr>
              <a:t>and high </a:t>
            </a:r>
            <a:r>
              <a:rPr lang="en-US" altLang="zh-CN" sz="3000" i="1" dirty="0">
                <a:ea typeface="宋体" charset="0"/>
                <a:cs typeface="宋体" charset="0"/>
              </a:rPr>
              <a:t>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7544" y="1023041"/>
            <a:ext cx="7930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b="1" dirty="0"/>
              <a:t>MATTER </a:t>
            </a:r>
            <a:r>
              <a:rPr lang="en-US" sz="2200" dirty="0"/>
              <a:t>(The </a:t>
            </a:r>
            <a:r>
              <a:rPr lang="en-US" sz="2200" b="1" dirty="0"/>
              <a:t>M</a:t>
            </a:r>
            <a:r>
              <a:rPr lang="en-US" sz="2200" dirty="0"/>
              <a:t>odular </a:t>
            </a:r>
            <a:r>
              <a:rPr lang="en-US" sz="2200" b="1" dirty="0"/>
              <a:t>A</a:t>
            </a:r>
            <a:r>
              <a:rPr lang="en-US" sz="2200" dirty="0"/>
              <a:t>ll </a:t>
            </a:r>
            <a:r>
              <a:rPr lang="en-US" sz="2200" b="1" dirty="0"/>
              <a:t>T</a:t>
            </a:r>
            <a:r>
              <a:rPr lang="en-US" sz="2200" dirty="0"/>
              <a:t>wist </a:t>
            </a:r>
            <a:r>
              <a:rPr lang="en-US" sz="2200" b="1" dirty="0"/>
              <a:t>T</a:t>
            </a:r>
            <a:r>
              <a:rPr lang="en-US" sz="2200" dirty="0"/>
              <a:t>ransverse-scattering </a:t>
            </a:r>
            <a:r>
              <a:rPr lang="en-US" sz="2200" b="1" dirty="0"/>
              <a:t>E</a:t>
            </a:r>
            <a:r>
              <a:rPr lang="en-US" sz="2200" dirty="0"/>
              <a:t>lastic-drag and </a:t>
            </a:r>
            <a:r>
              <a:rPr lang="en-US" sz="2200" b="1" dirty="0"/>
              <a:t>R</a:t>
            </a:r>
            <a:r>
              <a:rPr lang="en-US" sz="2200" dirty="0"/>
              <a:t>adiation) </a:t>
            </a:r>
            <a:r>
              <a:rPr lang="en-US" sz="2000" dirty="0"/>
              <a:t>[Wayne: PRC 88, 014909, arXiv:1702.05862)]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DCA21-F90D-2A46-B342-7E74A68954AC}"/>
              </a:ext>
            </a:extLst>
          </p:cNvPr>
          <p:cNvGrpSpPr/>
          <p:nvPr/>
        </p:nvGrpSpPr>
        <p:grpSpPr>
          <a:xfrm>
            <a:off x="560563" y="3668753"/>
            <a:ext cx="8294814" cy="1597427"/>
            <a:chOff x="560564" y="4195090"/>
            <a:chExt cx="8294814" cy="1597427"/>
          </a:xfrm>
        </p:grpSpPr>
        <p:grpSp>
          <p:nvGrpSpPr>
            <p:cNvPr id="4" name="Group 3"/>
            <p:cNvGrpSpPr/>
            <p:nvPr/>
          </p:nvGrpSpPr>
          <p:grpSpPr>
            <a:xfrm>
              <a:off x="560564" y="4195090"/>
              <a:ext cx="8294814" cy="1597427"/>
              <a:chOff x="687673" y="4042623"/>
              <a:chExt cx="8294814" cy="159742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87673" y="4042623"/>
                <a:ext cx="829481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rgbClr val="FF0000"/>
                    </a:solidFill>
                  </a:rPr>
                  <a:t>Splitting function (from the higher-twist formalism):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7604" y="4602755"/>
                <a:ext cx="2780030" cy="258445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7604" y="4990445"/>
                <a:ext cx="6049010" cy="649605"/>
              </a:xfrm>
              <a:prstGeom prst="rect">
                <a:avLst/>
              </a:prstGeom>
            </p:spPr>
          </p:pic>
        </p:grpSp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1CD8C48D-811C-A74B-9AAB-5A95E66A886A}"/>
                </a:ext>
              </a:extLst>
            </p:cNvPr>
            <p:cNvSpPr/>
            <p:nvPr/>
          </p:nvSpPr>
          <p:spPr>
            <a:xfrm>
              <a:off x="5515304" y="5193792"/>
              <a:ext cx="470968" cy="549956"/>
            </a:xfrm>
            <a:prstGeom prst="frame">
              <a:avLst>
                <a:gd name="adj1" fmla="val 732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2B41DB-C854-704D-907B-F4517719E600}"/>
                </a:ext>
              </a:extLst>
            </p:cNvPr>
            <p:cNvSpPr/>
            <p:nvPr/>
          </p:nvSpPr>
          <p:spPr>
            <a:xfrm>
              <a:off x="5515304" y="4763956"/>
              <a:ext cx="24553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jet transport parameter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439B60B-3906-014A-9705-BB29F6254639}"/>
              </a:ext>
            </a:extLst>
          </p:cNvPr>
          <p:cNvSpPr/>
          <p:nvPr/>
        </p:nvSpPr>
        <p:spPr>
          <a:xfrm>
            <a:off x="569054" y="5505947"/>
            <a:ext cx="7885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dirty="0"/>
              <a:t>Use MATTER to simulate virtuality-ordered parton showers from initial </a:t>
            </a:r>
            <a:r>
              <a:rPr lang="en-US" sz="2200" i="1" dirty="0" err="1"/>
              <a:t>Q</a:t>
            </a:r>
            <a:r>
              <a:rPr lang="en-US" sz="2200" baseline="-25000" dirty="0" err="1"/>
              <a:t>max</a:t>
            </a:r>
            <a:r>
              <a:rPr lang="en-US" sz="2200" dirty="0"/>
              <a:t> to </a:t>
            </a:r>
            <a:r>
              <a:rPr lang="en-US" sz="2200" i="1" dirty="0"/>
              <a:t>Q</a:t>
            </a:r>
            <a:r>
              <a:rPr lang="en-US" sz="2200" baseline="-25000" dirty="0"/>
              <a:t>0</a:t>
            </a:r>
            <a:r>
              <a:rPr lang="en-US" sz="2200" dirty="0"/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3E0A7-596F-CB4E-A1D9-45DC673CC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BB5F65-4AC4-5949-8878-6194A10D57F9}"/>
              </a:ext>
            </a:extLst>
          </p:cNvPr>
          <p:cNvGrpSpPr/>
          <p:nvPr/>
        </p:nvGrpSpPr>
        <p:grpSpPr>
          <a:xfrm>
            <a:off x="593413" y="2102289"/>
            <a:ext cx="7902570" cy="1256656"/>
            <a:chOff x="595075" y="1848055"/>
            <a:chExt cx="7902570" cy="125665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CECE92-51B5-3740-B3F1-D6A080A5B764}"/>
                </a:ext>
              </a:extLst>
            </p:cNvPr>
            <p:cNvSpPr/>
            <p:nvPr/>
          </p:nvSpPr>
          <p:spPr>
            <a:xfrm>
              <a:off x="595075" y="1848055"/>
              <a:ext cx="790257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 err="1">
                  <a:solidFill>
                    <a:srgbClr val="000090"/>
                  </a:solidFill>
                </a:rPr>
                <a:t>Sudakov</a:t>
              </a:r>
              <a:r>
                <a:rPr lang="en-US" sz="2200" dirty="0">
                  <a:solidFill>
                    <a:srgbClr val="000090"/>
                  </a:solidFill>
                </a:rPr>
                <a:t> form factor ( probability of NO splitting in [ </a:t>
              </a:r>
              <a:r>
                <a:rPr lang="en-US" sz="2200" i="1" dirty="0">
                  <a:solidFill>
                    <a:srgbClr val="000090"/>
                  </a:solidFill>
                </a:rPr>
                <a:t>Q ,</a:t>
              </a:r>
              <a:r>
                <a:rPr lang="en-US" sz="2200" dirty="0">
                  <a:solidFill>
                    <a:srgbClr val="000090"/>
                  </a:solidFill>
                </a:rPr>
                <a:t> </a:t>
              </a:r>
              <a:r>
                <a:rPr lang="en-US" sz="2200" i="1" dirty="0" err="1">
                  <a:solidFill>
                    <a:srgbClr val="000090"/>
                  </a:solidFill>
                </a:rPr>
                <a:t>Q</a:t>
              </a:r>
              <a:r>
                <a:rPr lang="en-US" sz="2200" baseline="-25000" dirty="0" err="1">
                  <a:solidFill>
                    <a:srgbClr val="000090"/>
                  </a:solidFill>
                </a:rPr>
                <a:t>max</a:t>
              </a:r>
              <a:r>
                <a:rPr lang="en-US" sz="2200" baseline="-25000" dirty="0">
                  <a:solidFill>
                    <a:srgbClr val="000090"/>
                  </a:solidFill>
                </a:rPr>
                <a:t> </a:t>
              </a:r>
              <a:r>
                <a:rPr lang="en-US" sz="2200" dirty="0">
                  <a:solidFill>
                    <a:srgbClr val="000090"/>
                  </a:solidFill>
                </a:rPr>
                <a:t>] ):</a:t>
              </a:r>
              <a:endParaRPr lang="en-US" sz="2200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57A7F58-7557-F545-9A01-10B2C251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911" y="2343346"/>
              <a:ext cx="6209665" cy="76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333309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-910872" y="286057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92798" y="158757"/>
            <a:ext cx="8549893" cy="648567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Stage 2: low </a:t>
            </a:r>
            <a:r>
              <a:rPr lang="en-US" altLang="zh-CN" sz="3000" b="1" i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Q </a:t>
            </a:r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and high </a:t>
            </a:r>
            <a:r>
              <a:rPr lang="en-US" altLang="zh-CN" sz="3000" b="1" i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798" y="809995"/>
            <a:ext cx="83739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200" b="1" dirty="0">
                <a:solidFill>
                  <a:srgbClr val="008000"/>
                </a:solidFill>
              </a:rPr>
              <a:t>LBT</a:t>
            </a:r>
            <a:r>
              <a:rPr lang="en-US" sz="2200" dirty="0">
                <a:solidFill>
                  <a:srgbClr val="008000"/>
                </a:solidFill>
              </a:rPr>
              <a:t> or </a:t>
            </a:r>
            <a:r>
              <a:rPr lang="en-US" sz="2200" b="1" dirty="0">
                <a:solidFill>
                  <a:srgbClr val="008000"/>
                </a:solidFill>
              </a:rPr>
              <a:t>MARTINI</a:t>
            </a:r>
            <a:r>
              <a:rPr lang="en-US" sz="2200" dirty="0">
                <a:solidFill>
                  <a:srgbClr val="008000"/>
                </a:solidFill>
              </a:rPr>
              <a:t> (time-ordered transport model) simulates parton showers at (or below) </a:t>
            </a:r>
            <a:r>
              <a:rPr lang="en-US" sz="2200" i="1" dirty="0">
                <a:solidFill>
                  <a:srgbClr val="008000"/>
                </a:solidFill>
              </a:rPr>
              <a:t>Q</a:t>
            </a:r>
            <a:r>
              <a:rPr lang="en-US" sz="2200" baseline="-25000" dirty="0">
                <a:solidFill>
                  <a:srgbClr val="008000"/>
                </a:solidFill>
              </a:rPr>
              <a:t>0</a:t>
            </a:r>
            <a:r>
              <a:rPr lang="en-US" sz="2200" dirty="0">
                <a:solidFill>
                  <a:srgbClr val="008000"/>
                </a:solidFill>
              </a:rPr>
              <a:t> (with on-shell approximation)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0681" y="1642759"/>
            <a:ext cx="8533193" cy="4797518"/>
            <a:chOff x="340681" y="1557415"/>
            <a:chExt cx="8533193" cy="4797518"/>
          </a:xfrm>
        </p:grpSpPr>
        <p:sp>
          <p:nvSpPr>
            <p:cNvPr id="44" name="Rectangle 43"/>
            <p:cNvSpPr/>
            <p:nvPr/>
          </p:nvSpPr>
          <p:spPr>
            <a:xfrm>
              <a:off x="383014" y="1557415"/>
              <a:ext cx="837397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200" b="1" dirty="0">
                  <a:solidFill>
                    <a:srgbClr val="FF0000"/>
                  </a:solidFill>
                </a:rPr>
                <a:t>LBT</a:t>
              </a:r>
              <a:r>
                <a:rPr lang="en-US" sz="2200" dirty="0">
                  <a:solidFill>
                    <a:srgbClr val="FF0000"/>
                  </a:solidFill>
                </a:rPr>
                <a:t> (</a:t>
              </a:r>
              <a:r>
                <a:rPr lang="en-US" sz="2200" b="1" dirty="0">
                  <a:solidFill>
                    <a:srgbClr val="FF0000"/>
                  </a:solidFill>
                </a:rPr>
                <a:t>L</a:t>
              </a:r>
              <a:r>
                <a:rPr lang="en-US" sz="2200" dirty="0">
                  <a:solidFill>
                    <a:srgbClr val="FF0000"/>
                  </a:solidFill>
                </a:rPr>
                <a:t>inear </a:t>
              </a:r>
              <a:r>
                <a:rPr lang="en-US" sz="2200" b="1" dirty="0">
                  <a:solidFill>
                    <a:srgbClr val="FF0000"/>
                  </a:solidFill>
                </a:rPr>
                <a:t>B</a:t>
              </a:r>
              <a:r>
                <a:rPr lang="en-US" sz="2200" dirty="0">
                  <a:solidFill>
                    <a:srgbClr val="FF0000"/>
                  </a:solidFill>
                </a:rPr>
                <a:t>oltzmann </a:t>
              </a:r>
              <a:r>
                <a:rPr lang="en-US" sz="2200" b="1" dirty="0">
                  <a:solidFill>
                    <a:srgbClr val="FF0000"/>
                  </a:solidFill>
                </a:rPr>
                <a:t>T</a:t>
              </a:r>
              <a:r>
                <a:rPr lang="en-US" sz="2200" dirty="0">
                  <a:solidFill>
                    <a:srgbClr val="FF0000"/>
                  </a:solidFill>
                </a:rPr>
                <a:t>ransport) </a:t>
              </a:r>
              <a:r>
                <a:rPr lang="en-US" sz="2000" dirty="0"/>
                <a:t>[LBL-CCNU: PRL 111 (2013) 062301, PRC 94 (2016) 014909, PLB 777 (2018) 255-259, PLB 777 (2018) 255-259, etc.]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70551" y="2433288"/>
              <a:ext cx="7163229" cy="430887"/>
              <a:chOff x="370551" y="2433288"/>
              <a:chExt cx="7163229" cy="430887"/>
            </a:xfrm>
          </p:grpSpPr>
          <p:sp>
            <p:nvSpPr>
              <p:cNvPr id="35" name="TextBox 4"/>
              <p:cNvSpPr txBox="1">
                <a:spLocks noChangeArrowheads="1"/>
              </p:cNvSpPr>
              <p:nvPr/>
            </p:nvSpPr>
            <p:spPr bwMode="auto">
              <a:xfrm>
                <a:off x="370551" y="2433288"/>
                <a:ext cx="3347867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dirty="0">
                    <a:solidFill>
                      <a:srgbClr val="000090"/>
                    </a:solidFill>
                  </a:rPr>
                  <a:t>Evolution of jet parton “1”:</a:t>
                </a:r>
              </a:p>
            </p:txBody>
          </p:sp>
          <p:pic>
            <p:nvPicPr>
              <p:cNvPr id="49" name="Picture 48" descr="latex-image-1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6640" y="2515433"/>
                <a:ext cx="3787140" cy="281940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367359" y="2931938"/>
              <a:ext cx="8107404" cy="1630629"/>
              <a:chOff x="367359" y="2931938"/>
              <a:chExt cx="8107404" cy="1630629"/>
            </a:xfrm>
          </p:grpSpPr>
          <p:sp>
            <p:nvSpPr>
              <p:cNvPr id="45" name="TextBox 4"/>
              <p:cNvSpPr txBox="1">
                <a:spLocks noChangeArrowheads="1"/>
              </p:cNvSpPr>
              <p:nvPr/>
            </p:nvSpPr>
            <p:spPr bwMode="auto">
              <a:xfrm>
                <a:off x="367359" y="2931938"/>
                <a:ext cx="271431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dirty="0">
                    <a:solidFill>
                      <a:srgbClr val="008000"/>
                    </a:solidFill>
                  </a:rPr>
                  <a:t>Elastic Scattering rate:</a:t>
                </a:r>
                <a:r>
                  <a:rPr lang="en-US" b="1" dirty="0">
                    <a:solidFill>
                      <a:srgbClr val="008000"/>
                    </a:solidFill>
                  </a:rPr>
                  <a:t> </a:t>
                </a:r>
              </a:p>
            </p:txBody>
          </p:sp>
          <p:pic>
            <p:nvPicPr>
              <p:cNvPr id="51" name="Picture 50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5243" y="3450047"/>
                <a:ext cx="7589520" cy="1112520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340681" y="4684550"/>
              <a:ext cx="8533193" cy="1670383"/>
              <a:chOff x="340681" y="4684550"/>
              <a:chExt cx="8533193" cy="1670383"/>
            </a:xfrm>
          </p:grpSpPr>
          <p:sp>
            <p:nvSpPr>
              <p:cNvPr id="38" name="TextBox 6"/>
              <p:cNvSpPr txBox="1">
                <a:spLocks noChangeArrowheads="1"/>
              </p:cNvSpPr>
              <p:nvPr/>
            </p:nvSpPr>
            <p:spPr bwMode="auto">
              <a:xfrm>
                <a:off x="340681" y="4684550"/>
                <a:ext cx="6493296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dirty="0">
                    <a:solidFill>
                      <a:srgbClr val="FF0000"/>
                    </a:solidFill>
                  </a:rPr>
                  <a:t>Inelastic scattering rate (average gluon number per </a:t>
                </a:r>
                <a:r>
                  <a:rPr lang="en-US" sz="2200" i="1" dirty="0" err="1">
                    <a:solidFill>
                      <a:srgbClr val="FF0000"/>
                    </a:solidFill>
                  </a:rPr>
                  <a:t>Δt</a:t>
                </a:r>
                <a:r>
                  <a:rPr lang="en-US" sz="2200" dirty="0">
                    <a:solidFill>
                      <a:srgbClr val="FF0000"/>
                    </a:solidFill>
                  </a:rPr>
                  <a:t>):</a:t>
                </a:r>
              </a:p>
            </p:txBody>
          </p:sp>
          <p:sp>
            <p:nvSpPr>
              <p:cNvPr id="41" name="TextBox 24"/>
              <p:cNvSpPr txBox="1">
                <a:spLocks noChangeArrowheads="1"/>
              </p:cNvSpPr>
              <p:nvPr/>
            </p:nvSpPr>
            <p:spPr bwMode="auto">
              <a:xfrm>
                <a:off x="349233" y="5924046"/>
                <a:ext cx="8524641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indent="-180000">
                  <a:buFont typeface="Arial"/>
                  <a:buChar char="•"/>
                </a:pPr>
                <a:r>
                  <a:rPr lang="en-US" sz="2200" dirty="0">
                    <a:solidFill>
                      <a:srgbClr val="000090"/>
                    </a:solidFill>
                  </a:rPr>
                  <a:t>Medium-induced gluon spectrum: HT (single scattering single emission)</a:t>
                </a:r>
              </a:p>
            </p:txBody>
          </p:sp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4027" y="5195722"/>
                <a:ext cx="5806440" cy="655320"/>
              </a:xfrm>
              <a:prstGeom prst="rect">
                <a:avLst/>
              </a:prstGeom>
            </p:spPr>
          </p:pic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4A409-BDFF-1840-84ED-DED1F787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247781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10647</TotalTime>
  <Words>2950</Words>
  <Application>Microsoft Macintosh PowerPoint</Application>
  <PresentationFormat>On-screen Show (4:3)</PresentationFormat>
  <Paragraphs>363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Brush Script MT</vt:lpstr>
      <vt:lpstr>Californian FB</vt:lpstr>
      <vt:lpstr>ＭＳ Ｐゴシック</vt:lpstr>
      <vt:lpstr>宋体</vt:lpstr>
      <vt:lpstr>Arial</vt:lpstr>
      <vt:lpstr>Calibri</vt:lpstr>
      <vt:lpstr>Chalkboard</vt:lpstr>
      <vt:lpstr>Helvetica</vt:lpstr>
      <vt:lpstr>News Gothic MT</vt:lpstr>
      <vt:lpstr>Symbol</vt:lpstr>
      <vt:lpstr>Wingdings</vt:lpstr>
      <vt:lpstr>Wingdings 2</vt:lpstr>
      <vt:lpstr>Breeze</vt:lpstr>
      <vt:lpstr>Status Update from the PHYS WG</vt:lpstr>
      <vt:lpstr>Nuclear matter under extreme conditions</vt:lpstr>
      <vt:lpstr>PowerPoint Presentation</vt:lpstr>
      <vt:lpstr>Multistage jet evolution in heavy-ion collisions</vt:lpstr>
      <vt:lpstr>Goals of different collaboration work</vt:lpstr>
      <vt:lpstr>Accomplishments of PHYS WG in Year 2</vt:lpstr>
      <vt:lpstr>Part I: A multi-stage approach for jet evolution</vt:lpstr>
      <vt:lpstr>PowerPoint Presentation</vt:lpstr>
      <vt:lpstr>Stage 2: low Q and high E</vt:lpstr>
      <vt:lpstr>PowerPoint Presentation</vt:lpstr>
      <vt:lpstr>PowerPoint Presentation</vt:lpstr>
      <vt:lpstr>Separation scales</vt:lpstr>
      <vt:lpstr>Separation time between MATTER and LBT/MARTINI</vt:lpstr>
      <vt:lpstr>MATTER vs. LBT/MARTINI contribution</vt:lpstr>
      <vt:lpstr>dE/dθ of daughter partons (jet shape)</vt:lpstr>
      <vt:lpstr>Part II: Physics results from JETSCAPE 1.0</vt:lpstr>
      <vt:lpstr>Embed 4 energy loss modules into JETSCAPE</vt:lpstr>
      <vt:lpstr>Embed 2 hadronization modules into JETSCAPE</vt:lpstr>
      <vt:lpstr>Hybrid hadronization (recombination-string)</vt:lpstr>
      <vt:lpstr>Bulk profiles of the hot nuclear matter</vt:lpstr>
      <vt:lpstr>Flow chart of p-p and A-A simulations</vt:lpstr>
      <vt:lpstr>Jet observables in p-p collisions</vt:lpstr>
      <vt:lpstr>Single inclusive jet spectra</vt:lpstr>
      <vt:lpstr>Dijets and γ-jets</vt:lpstr>
      <vt:lpstr>Jet fragmentation function and shape</vt:lpstr>
      <vt:lpstr>Nuclear modification of jets in A+A collisions</vt:lpstr>
      <vt:lpstr>Part III: Bayesian extraction of q</vt:lpstr>
      <vt:lpstr>Paradigm shift of model to data comparison</vt:lpstr>
      <vt:lpstr>Extraction of Q0 in MATTER+LBT</vt:lpstr>
      <vt:lpstr>Summary</vt:lpstr>
      <vt:lpstr>Thank you!</vt:lpstr>
      <vt:lpstr>backup</vt:lpstr>
      <vt:lpstr>PowerPoint Presentation</vt:lpstr>
      <vt:lpstr>Stage 2: low Q and high E</vt:lpstr>
      <vt:lpstr>PowerPoint Presentation</vt:lpstr>
      <vt:lpstr>LBT vs. MARTINI at different times</vt:lpstr>
      <vt:lpstr>PowerPoint Presentation</vt:lpstr>
      <vt:lpstr>Parameter space design</vt:lpstr>
      <vt:lpstr>Before Bayesian calibration</vt:lpstr>
      <vt:lpstr>After Bayesian calibration</vt:lpstr>
      <vt:lpstr>Extracted parameter space distribution</vt:lpstr>
      <vt:lpstr>Extracted jet transport coefficient</vt:lpstr>
      <vt:lpstr>Calibration with MATTER+LBT</vt:lpstr>
      <vt:lpstr>dN/dE of daughter partons (jet FF)</vt:lpstr>
      <vt:lpstr>MATTER vs. vacuum shower</vt:lpstr>
      <vt:lpstr>Pure MATTER vs. Pure LBT/MARTINI</vt:lpstr>
      <vt:lpstr>MATTER vs. LBT/MARTINI in the combined  approach (dependence on jet energy)</vt:lpstr>
      <vt:lpstr>MATTER vs. LBT/MARTINI in the combined  approach (dependence on medium length)</vt:lpstr>
      <vt:lpstr>MATTER vs. LBT/MARTINI in the combined  approach (dependence on medium length)</vt:lpstr>
      <vt:lpstr>Range of the dynamical Q0</vt:lpstr>
    </vt:vector>
  </TitlesOfParts>
  <Company>Duke Physics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Shanshan Cao</dc:creator>
  <cp:lastModifiedBy>Shanshan Cao</cp:lastModifiedBy>
  <cp:revision>345</cp:revision>
  <cp:lastPrinted>2018-06-26T19:04:06Z</cp:lastPrinted>
  <dcterms:created xsi:type="dcterms:W3CDTF">2017-02-07T14:10:06Z</dcterms:created>
  <dcterms:modified xsi:type="dcterms:W3CDTF">2018-06-29T06:28:03Z</dcterms:modified>
</cp:coreProperties>
</file>