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1"/>
  </p:sldMasterIdLst>
  <p:notesMasterIdLst>
    <p:notesMasterId r:id="rId19"/>
  </p:notesMasterIdLst>
  <p:sldIdLst>
    <p:sldId id="256" r:id="rId2"/>
    <p:sldId id="269" r:id="rId3"/>
    <p:sldId id="268" r:id="rId4"/>
    <p:sldId id="261" r:id="rId5"/>
    <p:sldId id="271" r:id="rId6"/>
    <p:sldId id="270" r:id="rId7"/>
    <p:sldId id="276" r:id="rId8"/>
    <p:sldId id="282" r:id="rId9"/>
    <p:sldId id="274" r:id="rId10"/>
    <p:sldId id="275" r:id="rId11"/>
    <p:sldId id="273" r:id="rId12"/>
    <p:sldId id="278" r:id="rId13"/>
    <p:sldId id="280" r:id="rId14"/>
    <p:sldId id="281" r:id="rId15"/>
    <p:sldId id="277" r:id="rId16"/>
    <p:sldId id="283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7"/>
    <p:restoredTop sz="94647"/>
  </p:normalViewPr>
  <p:slideViewPr>
    <p:cSldViewPr snapToGrid="0" snapToObjects="1">
      <p:cViewPr>
        <p:scale>
          <a:sx n="139" d="100"/>
          <a:sy n="139" d="100"/>
        </p:scale>
        <p:origin x="3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19FB96-0E4F-43CD-9F91-69B7673E6B3A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5D048F-F307-43D4-ACA0-F31150505C21}">
      <dgm:prSet/>
      <dgm:spPr/>
      <dgm:t>
        <a:bodyPr/>
        <a:lstStyle/>
        <a:p>
          <a:r>
            <a:rPr lang="en-US" dirty="0"/>
            <a:t> Fluctuating background</a:t>
          </a:r>
        </a:p>
      </dgm:t>
    </dgm:pt>
    <dgm:pt modelId="{4A8683F2-8885-46E3-9440-68B2A0152048}" type="sibTrans" cxnId="{EDCC0635-6992-466D-A51B-0FE79E3599A1}">
      <dgm:prSet/>
      <dgm:spPr/>
      <dgm:t>
        <a:bodyPr/>
        <a:lstStyle/>
        <a:p>
          <a:endParaRPr lang="en-US"/>
        </a:p>
      </dgm:t>
    </dgm:pt>
    <dgm:pt modelId="{E5CB2119-0F9F-43C2-B62A-5B4D932C5529}" type="parTrans" cxnId="{EDCC0635-6992-466D-A51B-0FE79E3599A1}">
      <dgm:prSet/>
      <dgm:spPr/>
      <dgm:t>
        <a:bodyPr/>
        <a:lstStyle/>
        <a:p>
          <a:endParaRPr lang="en-US"/>
        </a:p>
      </dgm:t>
    </dgm:pt>
    <dgm:pt modelId="{9C667D6A-CAE2-4F96-9F33-5919BDF09831}">
      <dgm:prSet/>
      <dgm:spPr/>
      <dgm:t>
        <a:bodyPr/>
        <a:lstStyle/>
        <a:p>
          <a:r>
            <a:rPr lang="en-US" dirty="0"/>
            <a:t>Jet shower instead of single jet</a:t>
          </a:r>
        </a:p>
      </dgm:t>
    </dgm:pt>
    <dgm:pt modelId="{731D8D69-479B-4EAC-85EF-FCBEA29E00BB}" type="sibTrans" cxnId="{46D73ADC-F3D8-4BE1-9419-2D18AACE6CF6}">
      <dgm:prSet/>
      <dgm:spPr/>
      <dgm:t>
        <a:bodyPr/>
        <a:lstStyle/>
        <a:p>
          <a:endParaRPr lang="en-US"/>
        </a:p>
      </dgm:t>
    </dgm:pt>
    <dgm:pt modelId="{49701C76-8498-41D1-8059-911A03742E1D}" type="parTrans" cxnId="{46D73ADC-F3D8-4BE1-9419-2D18AACE6CF6}">
      <dgm:prSet/>
      <dgm:spPr/>
      <dgm:t>
        <a:bodyPr/>
        <a:lstStyle/>
        <a:p>
          <a:endParaRPr lang="en-US"/>
        </a:p>
      </dgm:t>
    </dgm:pt>
    <dgm:pt modelId="{593544D1-D399-4760-B140-F107668C9C36}">
      <dgm:prSet/>
      <dgm:spPr/>
      <dgm:t>
        <a:bodyPr/>
        <a:lstStyle/>
        <a:p>
          <a:r>
            <a:rPr lang="en-US" dirty="0"/>
            <a:t>Jet flies with different momenta</a:t>
          </a:r>
        </a:p>
      </dgm:t>
    </dgm:pt>
    <dgm:pt modelId="{C4640A1F-7FC9-4C28-8D15-96F0BB6FD81D}" type="sibTrans" cxnId="{FABB886E-8580-4B7D-AF5C-761AACFDFE5C}">
      <dgm:prSet/>
      <dgm:spPr/>
      <dgm:t>
        <a:bodyPr/>
        <a:lstStyle/>
        <a:p>
          <a:endParaRPr lang="en-US"/>
        </a:p>
      </dgm:t>
    </dgm:pt>
    <dgm:pt modelId="{F602FC5A-BBF4-44EF-8722-FB6C446DE2D8}" type="parTrans" cxnId="{FABB886E-8580-4B7D-AF5C-761AACFDFE5C}">
      <dgm:prSet/>
      <dgm:spPr/>
      <dgm:t>
        <a:bodyPr/>
        <a:lstStyle/>
        <a:p>
          <a:endParaRPr lang="en-US"/>
        </a:p>
      </dgm:t>
    </dgm:pt>
    <dgm:pt modelId="{79D66B44-6BDC-4851-8E80-DE6912628489}">
      <dgm:prSet/>
      <dgm:spPr/>
      <dgm:t>
        <a:bodyPr/>
        <a:lstStyle/>
        <a:p>
          <a:r>
            <a:rPr lang="en-US" dirty="0"/>
            <a:t>Jet starts from random position</a:t>
          </a:r>
        </a:p>
      </dgm:t>
    </dgm:pt>
    <dgm:pt modelId="{6001799E-6C00-41EA-A095-F0AC332D53A0}" type="sibTrans" cxnId="{46D2B293-8A19-4C4F-A240-EED227E0D7D4}">
      <dgm:prSet/>
      <dgm:spPr/>
      <dgm:t>
        <a:bodyPr/>
        <a:lstStyle/>
        <a:p>
          <a:endParaRPr lang="en-US"/>
        </a:p>
      </dgm:t>
    </dgm:pt>
    <dgm:pt modelId="{44893049-FEB2-4371-96FD-9840403ED68B}" type="parTrans" cxnId="{46D2B293-8A19-4C4F-A240-EED227E0D7D4}">
      <dgm:prSet/>
      <dgm:spPr/>
      <dgm:t>
        <a:bodyPr/>
        <a:lstStyle/>
        <a:p>
          <a:endParaRPr lang="en-US"/>
        </a:p>
      </dgm:t>
    </dgm:pt>
    <dgm:pt modelId="{2EDCA46E-8D12-C145-9E25-BDC3D7CDFBE0}" type="pres">
      <dgm:prSet presAssocID="{D919FB96-0E4F-43CD-9F91-69B7673E6B3A}" presName="matrix" presStyleCnt="0">
        <dgm:presLayoutVars>
          <dgm:chMax val="1"/>
          <dgm:dir/>
          <dgm:resizeHandles val="exact"/>
        </dgm:presLayoutVars>
      </dgm:prSet>
      <dgm:spPr/>
    </dgm:pt>
    <dgm:pt modelId="{835078B3-F3ED-B842-9531-C2A429A426A1}" type="pres">
      <dgm:prSet presAssocID="{D919FB96-0E4F-43CD-9F91-69B7673E6B3A}" presName="axisShape" presStyleLbl="bgShp" presStyleIdx="0" presStyleCnt="1"/>
      <dgm:spPr/>
    </dgm:pt>
    <dgm:pt modelId="{6B9DCA9D-BCF7-054D-B477-4C5833A8F4CB}" type="pres">
      <dgm:prSet presAssocID="{D919FB96-0E4F-43CD-9F91-69B7673E6B3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F70C64D-6095-F947-81A5-4777EC610BAE}" type="pres">
      <dgm:prSet presAssocID="{D919FB96-0E4F-43CD-9F91-69B7673E6B3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71A61BF-C886-6346-A91D-C4EA63FC1D2F}" type="pres">
      <dgm:prSet presAssocID="{D919FB96-0E4F-43CD-9F91-69B7673E6B3A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DEC5F16-AF50-9942-AB68-5BFA53CBD283}" type="pres">
      <dgm:prSet presAssocID="{D919FB96-0E4F-43CD-9F91-69B7673E6B3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72BB609-C843-464B-ACAA-AA8AE94FBBAD}" type="presOf" srcId="{D919FB96-0E4F-43CD-9F91-69B7673E6B3A}" destId="{2EDCA46E-8D12-C145-9E25-BDC3D7CDFBE0}" srcOrd="0" destOrd="0" presId="urn:microsoft.com/office/officeart/2005/8/layout/matrix2"/>
    <dgm:cxn modelId="{EDCC0635-6992-466D-A51B-0FE79E3599A1}" srcId="{D919FB96-0E4F-43CD-9F91-69B7673E6B3A}" destId="{DA5D048F-F307-43D4-ACA0-F31150505C21}" srcOrd="0" destOrd="0" parTransId="{E5CB2119-0F9F-43C2-B62A-5B4D932C5529}" sibTransId="{4A8683F2-8885-46E3-9440-68B2A0152048}"/>
    <dgm:cxn modelId="{FABB886E-8580-4B7D-AF5C-761AACFDFE5C}" srcId="{D919FB96-0E4F-43CD-9F91-69B7673E6B3A}" destId="{593544D1-D399-4760-B140-F107668C9C36}" srcOrd="2" destOrd="0" parTransId="{F602FC5A-BBF4-44EF-8722-FB6C446DE2D8}" sibTransId="{C4640A1F-7FC9-4C28-8D15-96F0BB6FD81D}"/>
    <dgm:cxn modelId="{E1DC636F-F9F3-1C43-932B-89A83804E632}" type="presOf" srcId="{593544D1-D399-4760-B140-F107668C9C36}" destId="{E71A61BF-C886-6346-A91D-C4EA63FC1D2F}" srcOrd="0" destOrd="0" presId="urn:microsoft.com/office/officeart/2005/8/layout/matrix2"/>
    <dgm:cxn modelId="{46D2B293-8A19-4C4F-A240-EED227E0D7D4}" srcId="{D919FB96-0E4F-43CD-9F91-69B7673E6B3A}" destId="{79D66B44-6BDC-4851-8E80-DE6912628489}" srcOrd="1" destOrd="0" parTransId="{44893049-FEB2-4371-96FD-9840403ED68B}" sibTransId="{6001799E-6C00-41EA-A095-F0AC332D53A0}"/>
    <dgm:cxn modelId="{4EF1D89A-4844-8447-82FF-3B9682597895}" type="presOf" srcId="{9C667D6A-CAE2-4F96-9F33-5919BDF09831}" destId="{FDEC5F16-AF50-9942-AB68-5BFA53CBD283}" srcOrd="0" destOrd="0" presId="urn:microsoft.com/office/officeart/2005/8/layout/matrix2"/>
    <dgm:cxn modelId="{FCE6F2CB-3810-6F4C-8DEC-23A2D4AAC71F}" type="presOf" srcId="{79D66B44-6BDC-4851-8E80-DE6912628489}" destId="{BF70C64D-6095-F947-81A5-4777EC610BAE}" srcOrd="0" destOrd="0" presId="urn:microsoft.com/office/officeart/2005/8/layout/matrix2"/>
    <dgm:cxn modelId="{46D73ADC-F3D8-4BE1-9419-2D18AACE6CF6}" srcId="{D919FB96-0E4F-43CD-9F91-69B7673E6B3A}" destId="{9C667D6A-CAE2-4F96-9F33-5919BDF09831}" srcOrd="3" destOrd="0" parTransId="{49701C76-8498-41D1-8059-911A03742E1D}" sibTransId="{731D8D69-479B-4EAC-85EF-FCBEA29E00BB}"/>
    <dgm:cxn modelId="{69922BFE-28C2-EC4A-89FE-4289767D5E7A}" type="presOf" srcId="{DA5D048F-F307-43D4-ACA0-F31150505C21}" destId="{6B9DCA9D-BCF7-054D-B477-4C5833A8F4CB}" srcOrd="0" destOrd="0" presId="urn:microsoft.com/office/officeart/2005/8/layout/matrix2"/>
    <dgm:cxn modelId="{81201209-CEE1-1747-93CF-44571CEDFC5C}" type="presParOf" srcId="{2EDCA46E-8D12-C145-9E25-BDC3D7CDFBE0}" destId="{835078B3-F3ED-B842-9531-C2A429A426A1}" srcOrd="0" destOrd="0" presId="urn:microsoft.com/office/officeart/2005/8/layout/matrix2"/>
    <dgm:cxn modelId="{5491C155-4C12-DB40-89C4-4C72EB601FC9}" type="presParOf" srcId="{2EDCA46E-8D12-C145-9E25-BDC3D7CDFBE0}" destId="{6B9DCA9D-BCF7-054D-B477-4C5833A8F4CB}" srcOrd="1" destOrd="0" presId="urn:microsoft.com/office/officeart/2005/8/layout/matrix2"/>
    <dgm:cxn modelId="{27AAD800-4AB8-A74F-B6AA-C2EE5A973CF5}" type="presParOf" srcId="{2EDCA46E-8D12-C145-9E25-BDC3D7CDFBE0}" destId="{BF70C64D-6095-F947-81A5-4777EC610BAE}" srcOrd="2" destOrd="0" presId="urn:microsoft.com/office/officeart/2005/8/layout/matrix2"/>
    <dgm:cxn modelId="{B094E9ED-3D19-1147-A76C-DE0C5726479F}" type="presParOf" srcId="{2EDCA46E-8D12-C145-9E25-BDC3D7CDFBE0}" destId="{E71A61BF-C886-6346-A91D-C4EA63FC1D2F}" srcOrd="3" destOrd="0" presId="urn:microsoft.com/office/officeart/2005/8/layout/matrix2"/>
    <dgm:cxn modelId="{42085E25-A893-9541-8389-E0951BF1FC1A}" type="presParOf" srcId="{2EDCA46E-8D12-C145-9E25-BDC3D7CDFBE0}" destId="{FDEC5F16-AF50-9942-AB68-5BFA53CBD28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078B3-F3ED-B842-9531-C2A429A426A1}">
      <dsp:nvSpPr>
        <dsp:cNvPr id="0" name=""/>
        <dsp:cNvSpPr/>
      </dsp:nvSpPr>
      <dsp:spPr>
        <a:xfrm>
          <a:off x="3082131" y="0"/>
          <a:ext cx="4351338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DCA9D-BCF7-054D-B477-4C5833A8F4CB}">
      <dsp:nvSpPr>
        <dsp:cNvPr id="0" name=""/>
        <dsp:cNvSpPr/>
      </dsp:nvSpPr>
      <dsp:spPr>
        <a:xfrm>
          <a:off x="3364967" y="282836"/>
          <a:ext cx="1740535" cy="1740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Fluctuating background</a:t>
          </a:r>
        </a:p>
      </dsp:txBody>
      <dsp:txXfrm>
        <a:off x="3449933" y="367802"/>
        <a:ext cx="1570603" cy="1570603"/>
      </dsp:txXfrm>
    </dsp:sp>
    <dsp:sp modelId="{BF70C64D-6095-F947-81A5-4777EC610BAE}">
      <dsp:nvSpPr>
        <dsp:cNvPr id="0" name=""/>
        <dsp:cNvSpPr/>
      </dsp:nvSpPr>
      <dsp:spPr>
        <a:xfrm>
          <a:off x="5410096" y="282836"/>
          <a:ext cx="1740535" cy="1740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Jet starts from random position</a:t>
          </a:r>
        </a:p>
      </dsp:txBody>
      <dsp:txXfrm>
        <a:off x="5495062" y="367802"/>
        <a:ext cx="1570603" cy="1570603"/>
      </dsp:txXfrm>
    </dsp:sp>
    <dsp:sp modelId="{E71A61BF-C886-6346-A91D-C4EA63FC1D2F}">
      <dsp:nvSpPr>
        <dsp:cNvPr id="0" name=""/>
        <dsp:cNvSpPr/>
      </dsp:nvSpPr>
      <dsp:spPr>
        <a:xfrm>
          <a:off x="3364967" y="2327965"/>
          <a:ext cx="1740535" cy="1740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Jet flies with different momenta</a:t>
          </a:r>
        </a:p>
      </dsp:txBody>
      <dsp:txXfrm>
        <a:off x="3449933" y="2412931"/>
        <a:ext cx="1570603" cy="1570603"/>
      </dsp:txXfrm>
    </dsp:sp>
    <dsp:sp modelId="{FDEC5F16-AF50-9942-AB68-5BFA53CBD283}">
      <dsp:nvSpPr>
        <dsp:cNvPr id="0" name=""/>
        <dsp:cNvSpPr/>
      </dsp:nvSpPr>
      <dsp:spPr>
        <a:xfrm>
          <a:off x="5410096" y="2327965"/>
          <a:ext cx="1740535" cy="1740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Jet shower instead of single jet</a:t>
          </a:r>
        </a:p>
      </dsp:txBody>
      <dsp:txXfrm>
        <a:off x="5495062" y="2412931"/>
        <a:ext cx="1570603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65DE4-C191-754F-8936-B886B91AD64E}" type="datetimeFigureOut">
              <a:rPr lang="en-US" smtClean="0"/>
              <a:t>6/26/18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B271C-234A-244B-A621-B4A41F892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BFE1-8545-FD4D-A423-6A8A0FDE1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E053C-CD96-514D-9D82-1333F95D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DD0DE-A4F5-7545-B435-5109D50E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AE9B-AE8A-ED4E-898B-492732067874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53C47-639F-EA4B-A669-CD1EAF97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9EFA-DF80-464C-88A3-511A2FBA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6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6E84-76AD-9443-9F94-C4636FA6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6C0FC-3ED5-9541-A7D9-0EE9610D5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F58E-FBC8-FE4F-B1DD-01AA20C5B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C5266-4CBD-5D46-9717-FFC9963A295C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7C280-99F6-2448-96BD-F9A092B7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5E0C1-5E1D-C646-A8CE-18A51AF2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1E3FB-F74D-7441-A9B0-F3E756F73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1B5EA-FE10-534D-99A3-EACDA8067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F4AEC-B1EB-6147-A9E0-E31DB56F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46EF-A8E0-7B4D-AE5C-C59DD2C697AD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59D3B-C5C0-F84D-8D80-CAB9FA27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C9D56-1721-234F-B70D-38B0B877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3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2BD8-3556-0342-8111-03A421AC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B708-C054-3C40-AF84-BE69B72E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CD9A6-9AC7-9243-BAAA-29EE55F3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FA4-AA54-B046-9878-1E9563A1E595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25AC-61C9-9F41-BAF7-D9D9A016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DA6D-8F46-394E-BE27-FDF2164E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1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7DD4-175A-A94B-89CD-4639872A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C0F50-86FF-F345-B225-7027E526B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F51FE-4AF4-274A-A8FE-2B5A88F7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C6354-01D6-DC48-9CB2-0ADFAB131E66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71D3F-DAED-0F4C-A4AD-32196C1D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CD779-6555-0546-A95B-62D4397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1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6401-D8D9-5342-AD4E-B6FCA92C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948D7-42D2-0648-B5CF-5531A32A2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512DB-1AA5-4A42-8BAE-D4DE169C7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5DE89-4D81-014C-B0AF-3338FD83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B2AB-22B4-434D-A96F-A7A259B7BF4B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75837-8F5E-E348-9149-65B1319C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5C36F-A913-184A-98EC-ED73F9A3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8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9329-DAA4-3F48-812D-3652A91E8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7C39D-F2D6-E240-98BC-6DA892AD3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60E54-0B24-9D46-9704-AF870636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D4C4-C633-284C-8341-0EB13CFDF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1D4C2-5532-7A41-8CA6-D5E3337F1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227B66-481A-CE49-817C-3E23F3EC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F196-3794-644A-9812-4229FB1E3907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D3DE7-3A37-3742-AA8C-F07C1721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94748-F7FF-B043-B5B1-5D119029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2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3FC7-6B3B-9944-AE35-22132755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4E4BF-39A1-774C-9481-A5BB00B7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0062A-C892-0643-96B1-38EAF1688E8B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A7272-9D28-F94A-BB23-5BEAD1A3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0D03-4617-A24D-9D64-3E15749A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1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7B9E1-476A-5A4A-9625-1D393EA6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BAF4-33A7-0841-9078-623E9FFBD3CA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EE18-89A4-AD43-9423-573F185F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C7CF0-2527-6B4A-B34B-ED290A76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22F6-EAF3-034A-8333-DA7ECCBD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95AB3-07ED-1042-BA6F-ECF879AAD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257E-415E-D24A-A05E-BE0EDDB0E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426DA-EA7C-E849-9057-A5B36289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2D15-70FD-B846-8B34-20FDC197FB83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F413-132E-6549-B029-2DAC48DB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C859E-0115-304A-83A8-0A4B6EEF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7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5B0A-A862-AC40-A743-56F836BC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128961-C879-1148-A92A-858D16605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9AB26-8097-BA41-B8A2-FBDBC8F4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58E42-1FD9-0E45-8226-1B55F100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C280-8A83-CD4F-B8F7-1AF9624FC24C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84571-4772-6641-B835-C18898C2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0871B-18E0-8345-B401-21060507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5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12993-D62E-254B-B752-8461F262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70C73-FC1B-D942-83AD-0458CF46D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8B05-83C8-364B-8F7E-88429A028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8B30-0F89-CD4B-AD2F-E37756CEA28F}" type="datetime1">
              <a:rPr lang="en-US" smtClean="0"/>
              <a:t>6/26/18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B73FB-E2F2-FB47-9EA8-6A8A1FC50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D899-7661-7544-B8AA-8466DEF63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10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5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3FDAE-0B7B-9848-9989-BFB9A255D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6" r="3" b="3"/>
          <a:stretch/>
        </p:blipFill>
        <p:spPr>
          <a:xfrm>
            <a:off x="419382" y="1604779"/>
            <a:ext cx="4047843" cy="2280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55E20-9EBB-8C47-8680-4FE9BEC7B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JETSCAPE Future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30208-6435-C745-92E2-35E527116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</a:rPr>
              <a:t>By COMP Group, Convener </a:t>
            </a:r>
          </a:p>
          <a:p>
            <a:pPr algn="l"/>
            <a:r>
              <a:rPr lang="en-US" sz="1900" dirty="0">
                <a:solidFill>
                  <a:schemeClr val="bg1"/>
                </a:solidFill>
              </a:rPr>
              <a:t>Long-Gang Pang</a:t>
            </a:r>
          </a:p>
          <a:p>
            <a:pPr algn="l"/>
            <a:r>
              <a:rPr lang="en-US" sz="1900" dirty="0">
                <a:solidFill>
                  <a:schemeClr val="bg1"/>
                </a:solidFill>
              </a:rPr>
              <a:t>UC Berkeley &amp; LBNL</a:t>
            </a:r>
          </a:p>
        </p:txBody>
      </p:sp>
    </p:spTree>
    <p:extLst>
      <p:ext uri="{BB962C8B-B14F-4D97-AF65-F5344CB8AC3E}">
        <p14:creationId xmlns:p14="http://schemas.microsoft.com/office/powerpoint/2010/main" val="378853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C9F407A-CD6C-E14B-9DF6-CBBB1D617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Speed up hydro with GPU parallel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04C17C-2DB9-6D40-BA9F-5B0D0878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6521" y="131497"/>
            <a:ext cx="4257266" cy="319295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4DC074-7241-AB47-BF30-A4AA537F6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38" y="3509113"/>
            <a:ext cx="4864100" cy="2501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DFF1BE-215C-124C-A886-59653A254BC5}"/>
              </a:ext>
            </a:extLst>
          </p:cNvPr>
          <p:cNvSpPr txBox="1"/>
          <p:nvPr/>
        </p:nvSpPr>
        <p:spPr>
          <a:xfrm>
            <a:off x="4574331" y="1473349"/>
            <a:ext cx="21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CLVisc</a:t>
            </a:r>
            <a:r>
              <a:rPr lang="en-US" dirty="0"/>
              <a:t>: using OpenCL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A5D605-48EA-7D48-BBA5-4CB515ED86D8}"/>
              </a:ext>
            </a:extLst>
          </p:cNvPr>
          <p:cNvSpPr txBox="1"/>
          <p:nvPr/>
        </p:nvSpPr>
        <p:spPr>
          <a:xfrm>
            <a:off x="8590276" y="4575397"/>
            <a:ext cx="21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GPU-VH: using CUDA</a:t>
            </a:r>
          </a:p>
        </p:txBody>
      </p:sp>
      <p:sp>
        <p:nvSpPr>
          <p:cNvPr id="45" name="Content Placeholder 9">
            <a:extLst>
              <a:ext uri="{FF2B5EF4-FFF2-40B4-BE49-F238E27FC236}">
                <a16:creationId xmlns:a16="http://schemas.microsoft.com/office/drawing/2014/main" id="{39C8D7D1-B9C9-154E-AB3F-1B2E2937F2EC}"/>
              </a:ext>
            </a:extLst>
          </p:cNvPr>
          <p:cNvSpPr txBox="1">
            <a:spLocks/>
          </p:cNvSpPr>
          <p:nvPr/>
        </p:nvSpPr>
        <p:spPr>
          <a:xfrm>
            <a:off x="2211521" y="6011013"/>
            <a:ext cx="9737463" cy="66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JETSCAPE associated (3+1)D relativistic hydrodynamic codes that are parallelized on GPU using OpenCL or CUDA.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8CD05-9F4D-7741-A265-BEAA99E2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extBox 12">
            <a:extLst>
              <a:ext uri="{FF2B5EF4-FFF2-40B4-BE49-F238E27FC236}">
                <a16:creationId xmlns:a16="http://schemas.microsoft.com/office/drawing/2014/main" id="{9F0F877C-7B9C-486A-A88A-8271B03D1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63583"/>
              </p:ext>
            </p:extLst>
          </p:nvPr>
        </p:nvGraphicFramePr>
        <p:xfrm>
          <a:off x="2417884" y="9235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E93D0C1-DF59-2E4D-A563-F4B2129CF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23902" t="5523" r="23603" b="5523"/>
          <a:stretch/>
        </p:blipFill>
        <p:spPr>
          <a:xfrm>
            <a:off x="3325905" y="9571"/>
            <a:ext cx="2436812" cy="28082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694AE3-76C7-6941-8D94-222930E46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D3794522-D89A-1B40-9C23-853C60EED7AE}"/>
              </a:ext>
            </a:extLst>
          </p:cNvPr>
          <p:cNvSpPr txBox="1">
            <a:spLocks/>
          </p:cNvSpPr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FFFFFF"/>
                </a:solidFill>
              </a:rPr>
              <a:t>Realistic simulations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A27E20E3-2B52-5546-96CE-F14C0CDC2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884" y="5420415"/>
            <a:ext cx="9345748" cy="1292090"/>
          </a:xfrm>
        </p:spPr>
        <p:txBody>
          <a:bodyPr>
            <a:noAutofit/>
          </a:bodyPr>
          <a:lstStyle/>
          <a:p>
            <a:r>
              <a:rPr lang="en-US" sz="2400" dirty="0"/>
              <a:t>Event-by-event simulations to accumulate big data.</a:t>
            </a:r>
          </a:p>
          <a:p>
            <a:r>
              <a:rPr lang="en-US" sz="2400" dirty="0"/>
              <a:t>The JETSCAPE event-generator must be efficient (reuse medium info).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72EB0C-2887-9645-A793-340B15759B2F}"/>
              </a:ext>
            </a:extLst>
          </p:cNvPr>
          <p:cNvGrpSpPr/>
          <p:nvPr/>
        </p:nvGrpSpPr>
        <p:grpSpPr>
          <a:xfrm>
            <a:off x="9755188" y="2194423"/>
            <a:ext cx="2436812" cy="3080497"/>
            <a:chOff x="9755188" y="145495"/>
            <a:chExt cx="2436812" cy="308049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8527B7-48D3-F842-999A-FE75BBDA0B90}"/>
                </a:ext>
              </a:extLst>
            </p:cNvPr>
            <p:cNvGrpSpPr/>
            <p:nvPr/>
          </p:nvGrpSpPr>
          <p:grpSpPr>
            <a:xfrm>
              <a:off x="9755188" y="145495"/>
              <a:ext cx="2436812" cy="2808260"/>
              <a:chOff x="9326820" y="0"/>
              <a:chExt cx="2436812" cy="280826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7C9A93B-1B2C-E343-A99C-635AA33831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/>
              </a:blip>
              <a:srcRect l="23902" t="5523" r="23603" b="5523"/>
              <a:stretch/>
            </p:blipFill>
            <p:spPr>
              <a:xfrm>
                <a:off x="9326820" y="0"/>
                <a:ext cx="2436812" cy="2808260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7819FA8-165E-F843-9D10-2C34709780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42389" y="1050324"/>
                <a:ext cx="996779" cy="136203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9496C1F-ECB4-1D42-B31E-21760F12C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2736" y="1643449"/>
              <a:ext cx="1" cy="72790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F49A62-F825-1541-8A41-73F9E8A8D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0822" y="2319103"/>
              <a:ext cx="481915" cy="90688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C2BDEF4-150A-7746-91CC-ADB027CE7CA0}"/>
                </a:ext>
              </a:extLst>
            </p:cNvPr>
            <p:cNvCxnSpPr>
              <a:cxnSpLocks/>
            </p:cNvCxnSpPr>
            <p:nvPr/>
          </p:nvCxnSpPr>
          <p:spPr>
            <a:xfrm>
              <a:off x="10791888" y="2292557"/>
              <a:ext cx="271214" cy="85915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B9279BD-9E79-8340-9A82-2F8C05E2AB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366" y="1982685"/>
              <a:ext cx="639699" cy="17558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1BB29-1C7F-6144-A50D-E195B39D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6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5BC4237-456B-5C44-B94C-729BB6336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D3794522-D89A-1B40-9C23-853C60EED7AE}"/>
              </a:ext>
            </a:extLst>
          </p:cNvPr>
          <p:cNvSpPr txBox="1">
            <a:spLocks/>
          </p:cNvSpPr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FFFFFF"/>
                </a:solidFill>
              </a:rPr>
              <a:t>Realistic simulations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11F5FE-15A0-0F47-B5D5-21C3701A8797}"/>
              </a:ext>
            </a:extLst>
          </p:cNvPr>
          <p:cNvGrpSpPr/>
          <p:nvPr/>
        </p:nvGrpSpPr>
        <p:grpSpPr>
          <a:xfrm>
            <a:off x="3897442" y="-638090"/>
            <a:ext cx="5941663" cy="7496090"/>
            <a:chOff x="3897442" y="-638090"/>
            <a:chExt cx="5941663" cy="7496090"/>
          </a:xfrm>
          <a:scene3d>
            <a:camera prst="orthographicFront">
              <a:rot lat="0" lon="17699982" rev="0"/>
            </a:camera>
            <a:lightRig rig="threePt" dir="t"/>
          </a:scene3d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93D0C1-DF59-2E4D-A563-F4B2129CF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3902" t="5523" r="23603" b="5523"/>
            <a:stretch/>
          </p:blipFill>
          <p:spPr>
            <a:xfrm>
              <a:off x="3897442" y="0"/>
              <a:ext cx="5941663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AE26E9-E18C-2449-9C68-646C8C636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624554" y="-638090"/>
              <a:ext cx="5124928" cy="699392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E1707DD-0858-DC45-AE90-2CACB1845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</a:blip>
          <a:srcRect l="23902" t="5523" r="23603" b="5523"/>
          <a:stretch/>
        </p:blipFill>
        <p:spPr>
          <a:xfrm>
            <a:off x="7013118" y="274938"/>
            <a:ext cx="5122678" cy="5912709"/>
          </a:xfrm>
          <a:prstGeom prst="rect">
            <a:avLst/>
          </a:prstGeom>
          <a:scene3d>
            <a:camera prst="orthographicFront">
              <a:rot lat="0" lon="17699982" rev="0"/>
            </a:camera>
            <a:lightRig rig="threePt" dir="t"/>
          </a:scene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6E2EB8-90D6-654E-AB61-A0C6E466C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902" t="5523" r="23603" b="5523"/>
          <a:stretch/>
        </p:blipFill>
        <p:spPr>
          <a:xfrm>
            <a:off x="2013557" y="543697"/>
            <a:ext cx="4999561" cy="5770605"/>
          </a:xfrm>
          <a:prstGeom prst="rect">
            <a:avLst/>
          </a:prstGeom>
          <a:scene3d>
            <a:camera prst="orthographicFront">
              <a:rot lat="0" lon="17699982" rev="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44382-0222-434A-BA82-398BB77EBE9E}"/>
              </a:ext>
            </a:extLst>
          </p:cNvPr>
          <p:cNvSpPr txBox="1"/>
          <p:nvPr/>
        </p:nvSpPr>
        <p:spPr>
          <a:xfrm>
            <a:off x="6317457" y="36896"/>
            <a:ext cx="13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mid-rapidity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0F06B7-C3FD-EB46-84DC-20D25BE48CFC}"/>
              </a:ext>
            </a:extLst>
          </p:cNvPr>
          <p:cNvSpPr txBox="1"/>
          <p:nvPr/>
        </p:nvSpPr>
        <p:spPr>
          <a:xfrm>
            <a:off x="8777330" y="36896"/>
            <a:ext cx="171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forward-rapidity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9BAB69-66DE-514A-B49B-1B4C1F563D85}"/>
              </a:ext>
            </a:extLst>
          </p:cNvPr>
          <p:cNvSpPr txBox="1"/>
          <p:nvPr/>
        </p:nvSpPr>
        <p:spPr>
          <a:xfrm>
            <a:off x="3579615" y="36896"/>
            <a:ext cx="187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backward-rapidity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D599AF-BAFD-C843-8574-809A69FB055B}"/>
              </a:ext>
            </a:extLst>
          </p:cNvPr>
          <p:cNvSpPr txBox="1"/>
          <p:nvPr/>
        </p:nvSpPr>
        <p:spPr>
          <a:xfrm>
            <a:off x="9259609" y="5901375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25D0D4-3BEC-5F44-A5DD-14F271E2A146}"/>
              </a:ext>
            </a:extLst>
          </p:cNvPr>
          <p:cNvSpPr txBox="1"/>
          <p:nvPr/>
        </p:nvSpPr>
        <p:spPr>
          <a:xfrm>
            <a:off x="3973681" y="5818315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C10D5F-6779-9E45-9D20-8CA27E56AE1B}"/>
              </a:ext>
            </a:extLst>
          </p:cNvPr>
          <p:cNvSpPr txBox="1"/>
          <p:nvPr/>
        </p:nvSpPr>
        <p:spPr>
          <a:xfrm>
            <a:off x="6456795" y="6195707"/>
            <a:ext cx="87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7A726-5D90-C547-8B92-7F94D561F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36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164C35-B3BD-1046-AA97-3AD342C92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D3794522-D89A-1B40-9C23-853C60EED7AE}"/>
              </a:ext>
            </a:extLst>
          </p:cNvPr>
          <p:cNvSpPr txBox="1">
            <a:spLocks/>
          </p:cNvSpPr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FFFFFF"/>
                </a:solidFill>
              </a:rPr>
              <a:t>Hadronic cascade (SMASH)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75C79-98E4-3142-87ED-BDDC7D1D2D08}"/>
              </a:ext>
            </a:extLst>
          </p:cNvPr>
          <p:cNvGrpSpPr/>
          <p:nvPr/>
        </p:nvGrpSpPr>
        <p:grpSpPr>
          <a:xfrm>
            <a:off x="4221299" y="275688"/>
            <a:ext cx="5379902" cy="4238989"/>
            <a:chOff x="3294541" y="-8517"/>
            <a:chExt cx="8897459" cy="68665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90869A-827A-7841-9A15-220888371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4541" y="-8517"/>
              <a:ext cx="8897459" cy="686651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6D196B-1FFC-8647-8C24-068AC3600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0855" y="3094541"/>
              <a:ext cx="508000" cy="6604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163C55-96A4-4840-9762-4E580CD23F25}"/>
              </a:ext>
            </a:extLst>
          </p:cNvPr>
          <p:cNvSpPr txBox="1"/>
          <p:nvPr/>
        </p:nvSpPr>
        <p:spPr>
          <a:xfrm>
            <a:off x="2066110" y="5043611"/>
            <a:ext cx="10006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Quark Gluon Plasma </a:t>
            </a:r>
            <a:r>
              <a:rPr lang="en-US" sz="2400" dirty="0" err="1"/>
              <a:t>particalization</a:t>
            </a:r>
            <a:r>
              <a:rPr lang="en-US" sz="2400" dirty="0"/>
              <a:t>, before particles (tracks) being detected, there is a period when hadrons scatter with each other and decay.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physical process is important to describe soft particle distribution and jet energy loss at hadronic stage.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67BC2-3A0D-CF4D-B386-22647859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2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3A7EC9-543C-7047-BCF5-7215F6D4B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D3794522-D89A-1B40-9C23-853C60EED7AE}"/>
              </a:ext>
            </a:extLst>
          </p:cNvPr>
          <p:cNvSpPr txBox="1">
            <a:spLocks/>
          </p:cNvSpPr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FFFFFF"/>
                </a:solidFill>
              </a:rPr>
              <a:t>Hadronic cascade (SMASH)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E8088-3477-104A-8B30-0B345A6EDB05}"/>
              </a:ext>
            </a:extLst>
          </p:cNvPr>
          <p:cNvSpPr/>
          <p:nvPr/>
        </p:nvSpPr>
        <p:spPr>
          <a:xfrm>
            <a:off x="3573039" y="2475976"/>
            <a:ext cx="8456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MSS8"/>
              </a:rPr>
              <a:t>C++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MSS8"/>
              </a:rPr>
              <a:t>Well documented and tested.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MSS8"/>
              </a:rPr>
              <a:t>Will be open sourced this fall.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MSS8"/>
              </a:rPr>
              <a:t>Efficient.</a:t>
            </a:r>
            <a:endParaRPr lang="en-US" sz="24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510B6-343C-4A43-90BC-2FC2E61B58E2}"/>
              </a:ext>
            </a:extLst>
          </p:cNvPr>
          <p:cNvSpPr txBox="1"/>
          <p:nvPr/>
        </p:nvSpPr>
        <p:spPr>
          <a:xfrm>
            <a:off x="3573039" y="1853837"/>
            <a:ext cx="843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SMASH: a new Hadronic Transport Approach from Frankfurt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7E78D5-9926-DC49-AF91-183F9A1258FF}"/>
              </a:ext>
            </a:extLst>
          </p:cNvPr>
          <p:cNvSpPr txBox="1"/>
          <p:nvPr/>
        </p:nvSpPr>
        <p:spPr>
          <a:xfrm>
            <a:off x="3573039" y="4702068"/>
            <a:ext cx="7539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Most importantly,  we have developers from SMASH group</a:t>
            </a:r>
          </a:p>
          <a:p>
            <a:r>
              <a:rPr lang="en-US" sz="2400" dirty="0"/>
              <a:t>and are migrating SMASH to JETSCAPE, which will finish</a:t>
            </a:r>
          </a:p>
          <a:p>
            <a:r>
              <a:rPr lang="en-US" sz="2400" dirty="0"/>
              <a:t>in several weeks.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89EB59-5A83-E44D-A74C-B13CED96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5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0E54D8-117C-6640-B565-8BC77D328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Goal: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Release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JETSCAPE 2.0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697C55-58E1-D54F-9612-655644C7197F}"/>
              </a:ext>
            </a:extLst>
          </p:cNvPr>
          <p:cNvGrpSpPr/>
          <p:nvPr/>
        </p:nvGrpSpPr>
        <p:grpSpPr>
          <a:xfrm>
            <a:off x="3685029" y="0"/>
            <a:ext cx="8618027" cy="7239342"/>
            <a:chOff x="3071993" y="687005"/>
            <a:chExt cx="8541862" cy="65310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3789E6-B2BD-AA4D-85D9-DE7E58E3CEDB}"/>
                </a:ext>
              </a:extLst>
            </p:cNvPr>
            <p:cNvSpPr/>
            <p:nvPr/>
          </p:nvSpPr>
          <p:spPr>
            <a:xfrm>
              <a:off x="6500433" y="687005"/>
              <a:ext cx="5113421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Menlo" panose="020B0609030804020204" pitchFamily="49" charset="0"/>
                </a:rPr>
                <a:t>[Info] *--------------------------------------------------------------*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/\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  /  \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/ |  \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/  |   \              /\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/   |    \          /\/  \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/ \  |  /  \      /\/   |  \/\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/   \ | /    \    /    % | %   \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__/     \|/      \__/      %|%     \/\__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 JETSCAPE beta release 1.0rc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The Jet Energy-loss Tomography with a Statistically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and Computationally Advanced Program Envelope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http://</a:t>
              </a:r>
              <a:r>
                <a:rPr lang="en-US" sz="900" dirty="0" err="1">
                  <a:latin typeface="Menlo" panose="020B0609030804020204" pitchFamily="49" charset="0"/>
                </a:rPr>
                <a:t>jetscape.wayne.edu</a:t>
              </a:r>
              <a:r>
                <a:rPr lang="en-US" sz="900" dirty="0">
                  <a:latin typeface="Menlo" panose="020B0609030804020204" pitchFamily="49" charset="0"/>
                </a:rPr>
                <a:t>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Please cite xxx if you use this package for scientific work.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JETSCAPE is provided without warranty under the terms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of the GNU GPLv3. It uses xxx code(s).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See COPYING file for details.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*--------------------------------------------------------------*</a:t>
              </a:r>
              <a:endParaRPr lang="en-US" sz="900" dirty="0">
                <a:effectLst/>
                <a:latin typeface="Menlo" panose="020B0609030804020204" pitchFamily="49" charset="0"/>
              </a:endParaRP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AD3B4DC3-67D9-564E-A939-EDE1F7E3CB62}"/>
                </a:ext>
              </a:extLst>
            </p:cNvPr>
            <p:cNvSpPr/>
            <p:nvPr/>
          </p:nvSpPr>
          <p:spPr>
            <a:xfrm rot="5400000">
              <a:off x="8611867" y="3834798"/>
              <a:ext cx="890553" cy="229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88FB811-3C56-1A4A-A777-D9B05DD4AC70}"/>
                </a:ext>
              </a:extLst>
            </p:cNvPr>
            <p:cNvSpPr/>
            <p:nvPr/>
          </p:nvSpPr>
          <p:spPr>
            <a:xfrm>
              <a:off x="6500434" y="3801745"/>
              <a:ext cx="5113421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Menlo" panose="020B0609030804020204" pitchFamily="49" charset="0"/>
                </a:rPr>
                <a:t>[Info] *--------------------------------------------------------------*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/\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  /  \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/ |  \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/  |   \              /\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/   |    \          /\/  \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/ \  |  /  \      /\/   |  \/\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/   \ | /    \    /    % | %   \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__/     \|/      \__/      %|%     \/\__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          JETSCAPE beta release </a:t>
              </a:r>
              <a:r>
                <a:rPr lang="en-US" sz="900" dirty="0">
                  <a:highlight>
                    <a:srgbClr val="FFFF00"/>
                  </a:highlight>
                  <a:latin typeface="Menlo" panose="020B0609030804020204" pitchFamily="49" charset="0"/>
                </a:rPr>
                <a:t>2.0 </a:t>
              </a:r>
              <a:r>
                <a:rPr lang="en-US" sz="900" dirty="0">
                  <a:latin typeface="Menlo" panose="020B0609030804020204" pitchFamily="49" charset="0"/>
                </a:rPr>
                <a:t>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The Jet Energy-loss Tomography with a Statistically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      and Computationally Advanced Program Envelope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http://</a:t>
              </a:r>
              <a:r>
                <a:rPr lang="en-US" sz="900" dirty="0" err="1">
                  <a:latin typeface="Menlo" panose="020B0609030804020204" pitchFamily="49" charset="0"/>
                </a:rPr>
                <a:t>jetscape.wayne.edu</a:t>
              </a:r>
              <a:r>
                <a:rPr lang="en-US" sz="900" dirty="0">
                  <a:latin typeface="Menlo" panose="020B0609030804020204" pitchFamily="49" charset="0"/>
                </a:rPr>
                <a:t>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Please cite xxx if you use this package for scientific work.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JETSCAPE is provided without warranty under the terms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of the GNU GPLv3. It uses xxx code(s).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 See COPYING file for details.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|                                                              |</a:t>
              </a:r>
            </a:p>
            <a:p>
              <a:r>
                <a:rPr lang="en-US" sz="900" dirty="0">
                  <a:latin typeface="Menlo" panose="020B0609030804020204" pitchFamily="49" charset="0"/>
                </a:rPr>
                <a:t>[Info] *--------------------------------------------------------------*</a:t>
              </a:r>
              <a:endParaRPr lang="en-US" sz="900" dirty="0">
                <a:effectLst/>
                <a:latin typeface="Menlo" panose="020B0609030804020204" pitchFamily="49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C6A9AA-9F72-4240-9BDB-0AECF7F9B502}"/>
                </a:ext>
              </a:extLst>
            </p:cNvPr>
            <p:cNvSpPr/>
            <p:nvPr/>
          </p:nvSpPr>
          <p:spPr>
            <a:xfrm>
              <a:off x="3071993" y="1036733"/>
              <a:ext cx="3428439" cy="183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dirty="0"/>
                <a:t>The framework</a:t>
              </a:r>
            </a:p>
            <a:p>
              <a:pPr marL="342900" indent="-342900">
                <a:buAutoNum type="arabicParenBoth"/>
              </a:pPr>
              <a:r>
                <a:rPr lang="en-US" dirty="0"/>
                <a:t>Trento initial condition</a:t>
              </a:r>
            </a:p>
            <a:p>
              <a:pPr marL="342900" indent="-342900">
                <a:buAutoNum type="arabicParenBoth"/>
              </a:pPr>
              <a:r>
                <a:rPr lang="en-US" dirty="0"/>
                <a:t>Pre-equilibrium evolution</a:t>
              </a:r>
            </a:p>
            <a:p>
              <a:pPr marL="342900" indent="-342900">
                <a:buAutoNum type="arabicParenBoth"/>
              </a:pPr>
              <a:r>
                <a:rPr lang="en-US" dirty="0"/>
                <a:t>MATTER, LBT/MARTINI, </a:t>
              </a:r>
              <a:r>
                <a:rPr lang="en-US" dirty="0" err="1"/>
                <a:t>AdS</a:t>
              </a:r>
              <a:r>
                <a:rPr lang="en-US" dirty="0"/>
                <a:t>/CFT jet </a:t>
              </a:r>
              <a:r>
                <a:rPr lang="en-US" dirty="0" err="1"/>
                <a:t>eloss</a:t>
              </a:r>
              <a:endParaRPr lang="en-US" dirty="0"/>
            </a:p>
            <a:p>
              <a:pPr marL="342900" indent="-342900">
                <a:buAutoNum type="arabicParenBoth"/>
              </a:pPr>
              <a:r>
                <a:rPr lang="en-US" dirty="0"/>
                <a:t>(3+1)D hydrodynamics</a:t>
              </a:r>
            </a:p>
            <a:p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8D3ADA9-DACD-C948-B069-C6A37F44EA55}"/>
                </a:ext>
              </a:extLst>
            </p:cNvPr>
            <p:cNvSpPr/>
            <p:nvPr/>
          </p:nvSpPr>
          <p:spPr>
            <a:xfrm>
              <a:off x="3071993" y="4863574"/>
              <a:ext cx="5460334" cy="58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dirty="0"/>
                <a:t>Concurrent running Jet + Hydro</a:t>
              </a:r>
            </a:p>
            <a:p>
              <a:pPr marL="342900" indent="-342900">
                <a:buAutoNum type="arabicParenBoth"/>
              </a:pPr>
              <a:r>
                <a:rPr lang="en-US" dirty="0"/>
                <a:t>Hadronic cascade (SMASH)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C7007-4AFB-F242-B6F0-5FE2BF0F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5F67A-5DE8-EE41-BA38-1A44A98465BF}"/>
              </a:ext>
            </a:extLst>
          </p:cNvPr>
          <p:cNvSpPr txBox="1"/>
          <p:nvPr/>
        </p:nvSpPr>
        <p:spPr>
          <a:xfrm>
            <a:off x="3595456" y="5656874"/>
            <a:ext cx="3548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physics included in JETSCAPE 2.0</a:t>
            </a:r>
          </a:p>
          <a:p>
            <a:r>
              <a:rPr lang="en-US" dirty="0"/>
              <a:t>6 months for implementation, more for testing.</a:t>
            </a:r>
          </a:p>
        </p:txBody>
      </p:sp>
    </p:spTree>
    <p:extLst>
      <p:ext uri="{BB962C8B-B14F-4D97-AF65-F5344CB8AC3E}">
        <p14:creationId xmlns:p14="http://schemas.microsoft.com/office/powerpoint/2010/main" val="1928316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157400-897B-4B4D-AD72-3202F7451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Goal: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Release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JETSCAPE 2.0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C6A9AA-9F72-4240-9BDB-0AECF7F9B502}"/>
              </a:ext>
            </a:extLst>
          </p:cNvPr>
          <p:cNvSpPr/>
          <p:nvPr/>
        </p:nvSpPr>
        <p:spPr>
          <a:xfrm>
            <a:off x="3895341" y="4098786"/>
            <a:ext cx="7123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More tests</a:t>
            </a:r>
          </a:p>
          <a:p>
            <a:pPr marL="342900" indent="-342900">
              <a:buAutoNum type="arabicParenBoth"/>
            </a:pPr>
            <a:r>
              <a:rPr lang="en-US" dirty="0"/>
              <a:t>More users</a:t>
            </a:r>
          </a:p>
          <a:p>
            <a:pPr marL="342900" indent="-342900">
              <a:buAutoNum type="arabicParenBoth"/>
            </a:pPr>
            <a:r>
              <a:rPr lang="en-US" dirty="0"/>
              <a:t>More physical studies using JETSCAPE 2.0</a:t>
            </a:r>
          </a:p>
          <a:p>
            <a:pPr marL="342900" indent="-342900">
              <a:buAutoNum type="arabicParenBoth"/>
            </a:pPr>
            <a:r>
              <a:rPr lang="en-US" dirty="0"/>
              <a:t>Framework that is more modular such that new physics can be easily integrated (such as EIC).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C7007-4AFB-F242-B6F0-5FE2BF0F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5C1205-A68A-7E4B-A152-6AE4B9990243}"/>
              </a:ext>
            </a:extLst>
          </p:cNvPr>
          <p:cNvSpPr/>
          <p:nvPr/>
        </p:nvSpPr>
        <p:spPr>
          <a:xfrm>
            <a:off x="3895341" y="443658"/>
            <a:ext cx="5159016" cy="3786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Menlo" panose="020B0609030804020204" pitchFamily="49" charset="0"/>
              </a:rPr>
              <a:t>[Info] *--------------------------------------------------------------*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/\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          /  \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/ |  \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        /  |   \              /\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/   |    \          /\/  \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      / \  |  /  \      /\/   |  \/\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/   \ | /    \    /    % | %   \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  __/     \|/      \__/      %|%     \/\__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          JETSCAPE beta release </a:t>
            </a:r>
            <a:r>
              <a:rPr lang="en-US" sz="900" dirty="0">
                <a:highlight>
                  <a:srgbClr val="FFFF00"/>
                </a:highlight>
                <a:latin typeface="Menlo" panose="020B0609030804020204" pitchFamily="49" charset="0"/>
              </a:rPr>
              <a:t>2.0 </a:t>
            </a:r>
            <a:r>
              <a:rPr lang="en-US" sz="900" dirty="0">
                <a:latin typeface="Menlo" panose="020B0609030804020204" pitchFamily="49" charset="0"/>
              </a:rPr>
              <a:t>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The Jet Energy-loss Tomography with a Statistically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      and Computationally Advanced Program Envelope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http://</a:t>
            </a:r>
            <a:r>
              <a:rPr lang="en-US" sz="900" dirty="0" err="1">
                <a:latin typeface="Menlo" panose="020B0609030804020204" pitchFamily="49" charset="0"/>
              </a:rPr>
              <a:t>jetscape.wayne.edu</a:t>
            </a:r>
            <a:r>
              <a:rPr lang="en-US" sz="900" dirty="0">
                <a:latin typeface="Menlo" panose="020B0609030804020204" pitchFamily="49" charset="0"/>
              </a:rPr>
              <a:t>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Please cite xxx if you use this package for scientific work.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JETSCAPE is provided without warranty under the terms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of the GNU GPLv3. It uses xxx code(s).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 See COPYING file for details.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|                                                              |</a:t>
            </a:r>
          </a:p>
          <a:p>
            <a:r>
              <a:rPr lang="en-US" sz="900" dirty="0">
                <a:latin typeface="Menlo" panose="020B0609030804020204" pitchFamily="49" charset="0"/>
              </a:rPr>
              <a:t>[Info] *--------------------------------------------------------------*</a:t>
            </a:r>
            <a:endParaRPr lang="en-US" sz="900" dirty="0"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4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7B3CC4-F24E-1440-906E-085429EDB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9AA18-1E3B-EE4E-851B-46ABF149B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710" y="407772"/>
            <a:ext cx="8754290" cy="5917685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D3794522-D89A-1B40-9C23-853C60EED7AE}"/>
              </a:ext>
            </a:extLst>
          </p:cNvPr>
          <p:cNvSpPr txBox="1">
            <a:spLocks/>
          </p:cNvSpPr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rgbClr val="FFFFFF"/>
                </a:solidFill>
              </a:rPr>
              <a:t>Framework</a:t>
            </a:r>
          </a:p>
          <a:p>
            <a:pPr algn="ctr"/>
            <a:r>
              <a:rPr lang="en-US" sz="2600" dirty="0">
                <a:solidFill>
                  <a:srgbClr val="FFFFFF"/>
                </a:solidFill>
              </a:rPr>
              <a:t>Reuse in EIC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66498-9684-694E-A0CB-85973514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3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E7AF27-5677-D74E-BD61-C569BAA23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Future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85279A8-6FA1-44AE-9F1E-B562750D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613822" cy="1292090"/>
          </a:xfrm>
        </p:spPr>
        <p:txBody>
          <a:bodyPr>
            <a:normAutofit/>
          </a:bodyPr>
          <a:lstStyle/>
          <a:p>
            <a:r>
              <a:rPr lang="en-US" sz="2400" dirty="0"/>
              <a:t>Concurrent running Jet + Hydro.</a:t>
            </a:r>
          </a:p>
          <a:p>
            <a:r>
              <a:rPr lang="en-US" sz="2400" dirty="0"/>
              <a:t>Hadronic cascade.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A4252-0014-B440-82DC-74B30CF2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1168" y="1350049"/>
            <a:ext cx="7385969" cy="27721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8E1D1-FC11-484A-A829-7262D73B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3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E7AF27-5677-D74E-BD61-C569BAA23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733F68D-B12C-564B-B0B6-5404FF8D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572184"/>
            <a:ext cx="7188199" cy="257337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What is concurrent running?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85279A8-6FA1-44AE-9F1E-B562750D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613822" cy="1292090"/>
          </a:xfrm>
        </p:spPr>
        <p:txBody>
          <a:bodyPr>
            <a:normAutofit/>
          </a:bodyPr>
          <a:lstStyle/>
          <a:p>
            <a:r>
              <a:rPr lang="en-US" sz="2400" dirty="0"/>
              <a:t>No concurrent running, no jet-induced medium excitation.</a:t>
            </a:r>
          </a:p>
          <a:p>
            <a:r>
              <a:rPr lang="en-US" sz="2400" dirty="0"/>
              <a:t>Just like stone-skipping without fluid ripples.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72E76-198F-4C43-B4B2-49BD3A3C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68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9F26C-0085-364D-82E1-6D92AB6F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8600" y="1313299"/>
            <a:ext cx="5772242" cy="3091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The known effect of concurrent running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DAF37E-A167-1043-9C5E-50C48328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Enhancement of particles carrying small momentum fraction -&gt; recoiled </a:t>
            </a:r>
            <a:r>
              <a:rPr lang="en-US" sz="2000" dirty="0" err="1">
                <a:solidFill>
                  <a:srgbClr val="C00000"/>
                </a:solidFill>
              </a:rPr>
              <a:t>partons</a:t>
            </a:r>
            <a:r>
              <a:rPr lang="en-US" sz="2000" dirty="0">
                <a:solidFill>
                  <a:srgbClr val="C00000"/>
                </a:solidFill>
              </a:rPr>
              <a:t> that are knocked out of the medium by jet shower.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579C1-0D2A-B64D-943B-4599BD9147DD}"/>
              </a:ext>
            </a:extLst>
          </p:cNvPr>
          <p:cNvSpPr/>
          <p:nvPr/>
        </p:nvSpPr>
        <p:spPr>
          <a:xfrm>
            <a:off x="7864344" y="111794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arXiv:1801.04895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6655D1-5D22-7745-BAF6-BED092A541ED}"/>
              </a:ext>
            </a:extLst>
          </p:cNvPr>
          <p:cNvSpPr/>
          <p:nvPr/>
        </p:nvSpPr>
        <p:spPr>
          <a:xfrm>
            <a:off x="9678128" y="1511986"/>
            <a:ext cx="219634" cy="650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E866A-E43E-884D-95A7-7592B2CFB56F}"/>
              </a:ext>
            </a:extLst>
          </p:cNvPr>
          <p:cNvSpPr/>
          <p:nvPr/>
        </p:nvSpPr>
        <p:spPr>
          <a:xfrm>
            <a:off x="4709628" y="1117940"/>
            <a:ext cx="3191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CMS Talk @ Quark Matter 2018,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F9015A2-8465-334C-BFF4-A09474574CB5}"/>
              </a:ext>
            </a:extLst>
          </p:cNvPr>
          <p:cNvCxnSpPr/>
          <p:nvPr/>
        </p:nvCxnSpPr>
        <p:spPr>
          <a:xfrm rot="5400000">
            <a:off x="8650751" y="3845140"/>
            <a:ext cx="1548549" cy="530918"/>
          </a:xfrm>
          <a:prstGeom prst="curvedConnector3">
            <a:avLst>
              <a:gd name="adj1" fmla="val 52394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827F2-E37F-9343-B4D5-EBE1EDA1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F7FAE-9C9B-6344-A716-5852C41CD11E}"/>
              </a:ext>
            </a:extLst>
          </p:cNvPr>
          <p:cNvSpPr/>
          <p:nvPr/>
        </p:nvSpPr>
        <p:spPr>
          <a:xfrm>
            <a:off x="5499409" y="6038463"/>
            <a:ext cx="3483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CoLBT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-hydro: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Phys.Lett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. B777 (2018) 86-90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482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9AB65B-8B78-9140-A72D-271C9E3C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Simple simulations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86E04E-169C-A84D-AE11-6C5984CE20DF}"/>
              </a:ext>
            </a:extLst>
          </p:cNvPr>
          <p:cNvGrpSpPr/>
          <p:nvPr/>
        </p:nvGrpSpPr>
        <p:grpSpPr>
          <a:xfrm>
            <a:off x="4132220" y="897037"/>
            <a:ext cx="6452386" cy="4494465"/>
            <a:chOff x="4359825" y="439837"/>
            <a:chExt cx="6452386" cy="44944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0738B2-8A3B-3940-A92B-D1BAE1D3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393" y="439837"/>
              <a:ext cx="6328818" cy="440796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1E3A70-1720-FA46-ACD5-ECA8CB7C1834}"/>
                </a:ext>
              </a:extLst>
            </p:cNvPr>
            <p:cNvGrpSpPr/>
            <p:nvPr/>
          </p:nvGrpSpPr>
          <p:grpSpPr>
            <a:xfrm>
              <a:off x="4359825" y="2154538"/>
              <a:ext cx="3733851" cy="2779764"/>
              <a:chOff x="4359825" y="2154538"/>
              <a:chExt cx="3733851" cy="27797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36EC27-5C7F-D64E-989C-8225253D5246}"/>
                  </a:ext>
                </a:extLst>
              </p:cNvPr>
              <p:cNvSpPr/>
              <p:nvPr/>
            </p:nvSpPr>
            <p:spPr>
              <a:xfrm>
                <a:off x="4359825" y="2154538"/>
                <a:ext cx="595233" cy="1181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 [</a:t>
                </a:r>
                <a:r>
                  <a:rPr lang="en-US" dirty="0" err="1">
                    <a:solidFill>
                      <a:schemeClr val="tx1"/>
                    </a:solidFill>
                  </a:rPr>
                  <a:t>fm</a:t>
                </a:r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1BBDF2-ED29-744C-946C-A12D09FCA106}"/>
                  </a:ext>
                </a:extLst>
              </p:cNvPr>
              <p:cNvSpPr/>
              <p:nvPr/>
            </p:nvSpPr>
            <p:spPr>
              <a:xfrm>
                <a:off x="6649945" y="4625890"/>
                <a:ext cx="1443731" cy="3084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 [</a:t>
                </a:r>
                <a:r>
                  <a:rPr lang="en-US" dirty="0" err="1">
                    <a:solidFill>
                      <a:schemeClr val="tx1"/>
                    </a:solidFill>
                  </a:rPr>
                  <a:t>fm</a:t>
                </a:r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F3F21-4C5E-2A43-94DC-2A896766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8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8CE23EA-E440-4A41-9DDA-5C5D84D28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F817D5-8BF8-C24B-874B-5943974D9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The raw idea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DAF37E-A167-1043-9C5E-50C48328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3501" y="5148379"/>
            <a:ext cx="8443705" cy="1292090"/>
          </a:xfrm>
        </p:spPr>
        <p:txBody>
          <a:bodyPr>
            <a:noAutofit/>
          </a:bodyPr>
          <a:lstStyle/>
          <a:p>
            <a:r>
              <a:rPr lang="en-US" sz="2400" dirty="0"/>
              <a:t>Add energy-momentum deposition as source terms of the fluid</a:t>
            </a:r>
          </a:p>
          <a:p>
            <a:r>
              <a:rPr lang="en-US" sz="2400" dirty="0"/>
              <a:t>The long-term plan set up in the very beginning, now comes to its implementation stage.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30682C-DDB9-3345-8BC1-1B16E387FCA1}"/>
              </a:ext>
            </a:extLst>
          </p:cNvPr>
          <p:cNvGrpSpPr/>
          <p:nvPr/>
        </p:nvGrpSpPr>
        <p:grpSpPr>
          <a:xfrm>
            <a:off x="4013242" y="2630198"/>
            <a:ext cx="6446640" cy="1099897"/>
            <a:chOff x="2312823" y="2312185"/>
            <a:chExt cx="6446640" cy="109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C5C01D-A362-D546-9972-D379CC75A01A}"/>
                    </a:ext>
                  </a:extLst>
                </p:cNvPr>
                <p:cNvSpPr txBox="1"/>
                <p:nvPr/>
              </p:nvSpPr>
              <p:spPr>
                <a:xfrm>
                  <a:off x="5536143" y="2402670"/>
                  <a:ext cx="2926080" cy="6400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C5C01D-A362-D546-9972-D379CC75A0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143" y="2402670"/>
                  <a:ext cx="2926080" cy="6400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E9C3358-A4F8-0B40-BDA9-E62EA5EFD480}"/>
                    </a:ext>
                  </a:extLst>
                </p:cNvPr>
                <p:cNvSpPr/>
                <p:nvPr/>
              </p:nvSpPr>
              <p:spPr>
                <a:xfrm>
                  <a:off x="7942923" y="2312185"/>
                  <a:ext cx="645023" cy="64633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cap="none" spc="0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cap="none" spc="0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3600" b="1" i="1" cap="none" spc="0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oMath>
                    </m:oMathPara>
                  </a14:m>
                  <a:endParaRPr lang="en-US" sz="36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E9C3358-A4F8-0B40-BDA9-E62EA5EFD4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2923" y="2312185"/>
                  <a:ext cx="645023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421BD7-451B-8445-8CB2-526AEB5992CE}"/>
                </a:ext>
              </a:extLst>
            </p:cNvPr>
            <p:cNvSpPr txBox="1"/>
            <p:nvPr/>
          </p:nvSpPr>
          <p:spPr>
            <a:xfrm>
              <a:off x="7617612" y="3041931"/>
              <a:ext cx="1141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Jet Source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E20F3F-B550-AA46-A075-117C6D23FDC8}"/>
                </a:ext>
              </a:extLst>
            </p:cNvPr>
            <p:cNvSpPr/>
            <p:nvPr/>
          </p:nvSpPr>
          <p:spPr>
            <a:xfrm>
              <a:off x="3121826" y="3042750"/>
              <a:ext cx="1787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Fluid evolution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B628620-0783-0748-9BF3-FDDAEDA1DDDF}"/>
                    </a:ext>
                  </a:extLst>
                </p:cNvPr>
                <p:cNvSpPr txBox="1"/>
                <p:nvPr/>
              </p:nvSpPr>
              <p:spPr>
                <a:xfrm>
                  <a:off x="2312823" y="2426511"/>
                  <a:ext cx="2926080" cy="5320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B628620-0783-0748-9BF3-FDDAEDA1DD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2823" y="2426511"/>
                  <a:ext cx="2926080" cy="532005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CA727B3-F81C-3F4C-BF4B-5DEB722EB4D1}"/>
                </a:ext>
              </a:extLst>
            </p:cNvPr>
            <p:cNvSpPr/>
            <p:nvPr/>
          </p:nvSpPr>
          <p:spPr>
            <a:xfrm>
              <a:off x="5016843" y="2531657"/>
              <a:ext cx="976184" cy="2632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B1BA9-36D7-4A42-9859-DAAE65BE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8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A903B6EE-862B-E749-9E46-BBF0FAF7D35A}"/>
              </a:ext>
            </a:extLst>
          </p:cNvPr>
          <p:cNvSpPr/>
          <p:nvPr/>
        </p:nvSpPr>
        <p:spPr>
          <a:xfrm>
            <a:off x="8774094" y="1077910"/>
            <a:ext cx="1922487" cy="3000567"/>
          </a:xfrm>
          <a:prstGeom prst="round2Diag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AE8D1-4B9F-594A-ADD4-3B9EE02F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Current status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65DD-355E-714C-8B25-187A4889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60" y="4631692"/>
            <a:ext cx="9533900" cy="2012055"/>
          </a:xfrm>
        </p:spPr>
        <p:txBody>
          <a:bodyPr>
            <a:normAutofit/>
          </a:bodyPr>
          <a:lstStyle/>
          <a:p>
            <a:r>
              <a:rPr lang="en-US" dirty="0"/>
              <a:t>Run hydrodynamic simulations twice  to study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jet energy loss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jet induced medium excitation </a:t>
            </a:r>
            <a:r>
              <a:rPr lang="en-US" dirty="0"/>
              <a:t>separately.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EB6EF-4B5F-1940-A6F3-B9DA47A3C238}"/>
              </a:ext>
            </a:extLst>
          </p:cNvPr>
          <p:cNvSpPr txBox="1"/>
          <p:nvPr/>
        </p:nvSpPr>
        <p:spPr>
          <a:xfrm>
            <a:off x="4310985" y="1371077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Jet shower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BFA3E-ED48-014E-ACED-5561DAA937CD}"/>
              </a:ext>
            </a:extLst>
          </p:cNvPr>
          <p:cNvSpPr txBox="1"/>
          <p:nvPr/>
        </p:nvSpPr>
        <p:spPr>
          <a:xfrm>
            <a:off x="3983911" y="571886"/>
            <a:ext cx="184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Eloss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Modules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7022B9F-245B-CD47-B561-4160EC0AA754}"/>
              </a:ext>
            </a:extLst>
          </p:cNvPr>
          <p:cNvSpPr/>
          <p:nvPr/>
        </p:nvSpPr>
        <p:spPr>
          <a:xfrm>
            <a:off x="4832346" y="1826908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ACBE4-1494-4D40-A53B-534B2D3EE33A}"/>
              </a:ext>
            </a:extLst>
          </p:cNvPr>
          <p:cNvSpPr txBox="1"/>
          <p:nvPr/>
        </p:nvSpPr>
        <p:spPr>
          <a:xfrm>
            <a:off x="4293530" y="2433732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E &gt; </a:t>
            </a:r>
            <a:r>
              <a:rPr lang="en-US" dirty="0" err="1"/>
              <a:t>E</a:t>
            </a:r>
            <a:r>
              <a:rPr lang="en-US" baseline="-25000" dirty="0" err="1"/>
              <a:t>cut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BB06F-3F1F-CE4D-8904-1385A384B727}"/>
              </a:ext>
            </a:extLst>
          </p:cNvPr>
          <p:cNvSpPr txBox="1"/>
          <p:nvPr/>
        </p:nvSpPr>
        <p:spPr>
          <a:xfrm>
            <a:off x="4283413" y="3481677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Jet shower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3CA1C3CF-90CC-7943-B0C1-96F1AE66D393}"/>
              </a:ext>
            </a:extLst>
          </p:cNvPr>
          <p:cNvSpPr/>
          <p:nvPr/>
        </p:nvSpPr>
        <p:spPr>
          <a:xfrm>
            <a:off x="4827063" y="2922165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C6B4B-19E1-B14A-8D5D-A57B16511131}"/>
              </a:ext>
            </a:extLst>
          </p:cNvPr>
          <p:cNvSpPr txBox="1"/>
          <p:nvPr/>
        </p:nvSpPr>
        <p:spPr>
          <a:xfrm>
            <a:off x="4905189" y="2999393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223FB560-263C-5941-BDB6-E1ABDC5B780B}"/>
              </a:ext>
            </a:extLst>
          </p:cNvPr>
          <p:cNvSpPr/>
          <p:nvPr/>
        </p:nvSpPr>
        <p:spPr>
          <a:xfrm rot="16200000">
            <a:off x="7084712" y="969639"/>
            <a:ext cx="235784" cy="3287165"/>
          </a:xfrm>
          <a:prstGeom prst="down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3FB25-8899-8F44-98A4-CF984C8E43A9}"/>
              </a:ext>
            </a:extLst>
          </p:cNvPr>
          <p:cNvSpPr txBox="1"/>
          <p:nvPr/>
        </p:nvSpPr>
        <p:spPr>
          <a:xfrm>
            <a:off x="6742788" y="220886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95B012-A8C4-A44B-953F-84B87978EFEA}"/>
                  </a:ext>
                </a:extLst>
              </p:cNvPr>
              <p:cNvSpPr txBox="1"/>
              <p:nvPr/>
            </p:nvSpPr>
            <p:spPr>
              <a:xfrm>
                <a:off x="8861996" y="2401253"/>
                <a:ext cx="1763723" cy="39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95B012-A8C4-A44B-953F-84B87978E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996" y="2401253"/>
                <a:ext cx="1763723" cy="391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26262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4CDA4E-37DD-8B4E-A0C4-B8456A40AE7C}"/>
                  </a:ext>
                </a:extLst>
              </p:cNvPr>
              <p:cNvSpPr txBox="1"/>
              <p:nvPr/>
            </p:nvSpPr>
            <p:spPr>
              <a:xfrm>
                <a:off x="5859019" y="2788696"/>
                <a:ext cx="3479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energy momentum deposition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4CDA4E-37DD-8B4E-A0C4-B8456A40A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019" y="2788696"/>
                <a:ext cx="3479735" cy="369332"/>
              </a:xfrm>
              <a:prstGeom prst="rect">
                <a:avLst/>
              </a:prstGeom>
              <a:blipFill>
                <a:blip r:embed="rId5"/>
                <a:stretch>
                  <a:fillRect t="-6667" r="-3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7586590-4CB8-C042-9F83-360349718300}"/>
              </a:ext>
            </a:extLst>
          </p:cNvPr>
          <p:cNvSpPr txBox="1"/>
          <p:nvPr/>
        </p:nvSpPr>
        <p:spPr>
          <a:xfrm>
            <a:off x="8749757" y="584198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(3+1)D Hydrodynamics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871631-ADFD-DC44-B1F6-41337220707F}"/>
              </a:ext>
            </a:extLst>
          </p:cNvPr>
          <p:cNvSpPr txBox="1"/>
          <p:nvPr/>
        </p:nvSpPr>
        <p:spPr>
          <a:xfrm>
            <a:off x="6278493" y="1392999"/>
            <a:ext cx="1785234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Thermal </a:t>
            </a:r>
            <a:r>
              <a:rPr lang="en-US" dirty="0" err="1"/>
              <a:t>partons</a:t>
            </a:r>
            <a:endParaRPr lang="en-US" dirty="0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DE51100A-D109-AA4D-8972-4858608BA058}"/>
              </a:ext>
            </a:extLst>
          </p:cNvPr>
          <p:cNvSpPr/>
          <p:nvPr/>
        </p:nvSpPr>
        <p:spPr>
          <a:xfrm rot="5400000">
            <a:off x="8292235" y="1300400"/>
            <a:ext cx="225434" cy="599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B6AFDA80-B5A7-B744-9066-4673618347CE}"/>
              </a:ext>
            </a:extLst>
          </p:cNvPr>
          <p:cNvSpPr/>
          <p:nvPr/>
        </p:nvSpPr>
        <p:spPr>
          <a:xfrm>
            <a:off x="5583735" y="1498767"/>
            <a:ext cx="657084" cy="190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A319A-57EF-D84C-B8CF-0555E465A530}"/>
              </a:ext>
            </a:extLst>
          </p:cNvPr>
          <p:cNvSpPr txBox="1"/>
          <p:nvPr/>
        </p:nvSpPr>
        <p:spPr>
          <a:xfrm>
            <a:off x="8001071" y="1068402"/>
            <a:ext cx="78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T, u, 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DC3059-AC82-5747-BCD5-672B815E39CA}"/>
              </a:ext>
            </a:extLst>
          </p:cNvPr>
          <p:cNvSpPr txBox="1"/>
          <p:nvPr/>
        </p:nvSpPr>
        <p:spPr>
          <a:xfrm>
            <a:off x="5959336" y="107287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 with</a:t>
            </a:r>
          </a:p>
        </p:txBody>
      </p:sp>
      <p:sp>
        <p:nvSpPr>
          <p:cNvPr id="35" name="Round Diagonal Corner Rectangle 34">
            <a:extLst>
              <a:ext uri="{FF2B5EF4-FFF2-40B4-BE49-F238E27FC236}">
                <a16:creationId xmlns:a16="http://schemas.microsoft.com/office/drawing/2014/main" id="{F6BF5813-8A4E-0240-90D8-E0F4D1553EF8}"/>
              </a:ext>
            </a:extLst>
          </p:cNvPr>
          <p:cNvSpPr/>
          <p:nvPr/>
        </p:nvSpPr>
        <p:spPr>
          <a:xfrm>
            <a:off x="3983911" y="1068402"/>
            <a:ext cx="1922487" cy="3000567"/>
          </a:xfrm>
          <a:prstGeom prst="round2Diag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B207704B-2C6C-364D-B2CA-A14B68127D60}"/>
              </a:ext>
            </a:extLst>
          </p:cNvPr>
          <p:cNvSpPr/>
          <p:nvPr/>
        </p:nvSpPr>
        <p:spPr>
          <a:xfrm rot="3126519">
            <a:off x="5833302" y="1695530"/>
            <a:ext cx="178625" cy="878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F3AB2C-37DB-8C45-A748-3B3AA2EE31A0}"/>
                  </a:ext>
                </a:extLst>
              </p:cNvPr>
              <p:cNvSpPr txBox="1"/>
              <p:nvPr/>
            </p:nvSpPr>
            <p:spPr>
              <a:xfrm>
                <a:off x="8872416" y="1375041"/>
                <a:ext cx="1763723" cy="39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F3AB2C-37DB-8C45-A748-3B3AA2EE3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416" y="1375041"/>
                <a:ext cx="1763723" cy="391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26262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C810AC-7A00-DE41-A183-85A53AE10265}"/>
              </a:ext>
            </a:extLst>
          </p:cNvPr>
          <p:cNvSpPr txBox="1"/>
          <p:nvPr/>
        </p:nvSpPr>
        <p:spPr>
          <a:xfrm>
            <a:off x="10870688" y="1369869"/>
            <a:ext cx="7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6F0C3-1FA7-674D-9EF7-728421C28CA1}"/>
              </a:ext>
            </a:extLst>
          </p:cNvPr>
          <p:cNvSpPr txBox="1"/>
          <p:nvPr/>
        </p:nvSpPr>
        <p:spPr>
          <a:xfrm>
            <a:off x="10853233" y="243967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run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8B38A-0827-CD42-ABFF-DC75885B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7F72F-AAAC-4548-A00F-0A7F391E5788}"/>
              </a:ext>
            </a:extLst>
          </p:cNvPr>
          <p:cNvSpPr txBox="1"/>
          <p:nvPr/>
        </p:nvSpPr>
        <p:spPr>
          <a:xfrm>
            <a:off x="6695350" y="568081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slots</a:t>
            </a:r>
          </a:p>
        </p:txBody>
      </p:sp>
    </p:spTree>
    <p:extLst>
      <p:ext uri="{BB962C8B-B14F-4D97-AF65-F5344CB8AC3E}">
        <p14:creationId xmlns:p14="http://schemas.microsoft.com/office/powerpoint/2010/main" val="208374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1E187BC-3981-8146-8F2A-42A725A81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Where con-current running is needed?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65DD-355E-714C-8B25-187A4889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231" y="5357611"/>
            <a:ext cx="4134118" cy="1363864"/>
          </a:xfrm>
        </p:spPr>
        <p:txBody>
          <a:bodyPr>
            <a:normAutofit/>
          </a:bodyPr>
          <a:lstStyle/>
          <a:p>
            <a:r>
              <a:rPr lang="en-US" sz="2400" dirty="0"/>
              <a:t>The sound waves caused by </a:t>
            </a:r>
            <a:r>
              <a:rPr lang="en-US" sz="2400" dirty="0">
                <a:solidFill>
                  <a:srgbClr val="C00000"/>
                </a:solidFill>
              </a:rPr>
              <a:t>multiple light jets</a:t>
            </a:r>
            <a:r>
              <a:rPr lang="en-US" sz="2400" dirty="0"/>
              <a:t> (jet shower) will affect each other.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8B38A-0827-CD42-ABFF-DC75885B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BAD232-081E-1140-8471-C505429755D8}"/>
              </a:ext>
            </a:extLst>
          </p:cNvPr>
          <p:cNvGrpSpPr/>
          <p:nvPr/>
        </p:nvGrpSpPr>
        <p:grpSpPr>
          <a:xfrm>
            <a:off x="8029903" y="671696"/>
            <a:ext cx="3477298" cy="3647582"/>
            <a:chOff x="7615827" y="586821"/>
            <a:chExt cx="4155465" cy="4155465"/>
          </a:xfrm>
        </p:grpSpPr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4393F9C8-5AD2-6C47-8C65-0F6B4A7C99D3}"/>
                </a:ext>
              </a:extLst>
            </p:cNvPr>
            <p:cNvSpPr/>
            <p:nvPr/>
          </p:nvSpPr>
          <p:spPr>
            <a:xfrm>
              <a:off x="9184603" y="2229056"/>
              <a:ext cx="1000617" cy="1000617"/>
            </a:xfrm>
            <a:prstGeom prst="donut">
              <a:avLst>
                <a:gd name="adj" fmla="val 986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Donut 42">
              <a:extLst>
                <a:ext uri="{FF2B5EF4-FFF2-40B4-BE49-F238E27FC236}">
                  <a16:creationId xmlns:a16="http://schemas.microsoft.com/office/drawing/2014/main" id="{B71CC5C4-7519-A149-B44E-DA50203298C8}"/>
                </a:ext>
              </a:extLst>
            </p:cNvPr>
            <p:cNvSpPr/>
            <p:nvPr/>
          </p:nvSpPr>
          <p:spPr>
            <a:xfrm>
              <a:off x="8739389" y="1674254"/>
              <a:ext cx="1955441" cy="1955441"/>
            </a:xfrm>
            <a:prstGeom prst="donut">
              <a:avLst>
                <a:gd name="adj" fmla="val 6563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Donut 44">
              <a:extLst>
                <a:ext uri="{FF2B5EF4-FFF2-40B4-BE49-F238E27FC236}">
                  <a16:creationId xmlns:a16="http://schemas.microsoft.com/office/drawing/2014/main" id="{E6B3A379-0F05-E545-9FA0-83BD46F29316}"/>
                </a:ext>
              </a:extLst>
            </p:cNvPr>
            <p:cNvSpPr/>
            <p:nvPr/>
          </p:nvSpPr>
          <p:spPr>
            <a:xfrm>
              <a:off x="7615827" y="586821"/>
              <a:ext cx="4155465" cy="4155465"/>
            </a:xfrm>
            <a:prstGeom prst="donut">
              <a:avLst>
                <a:gd name="adj" fmla="val 368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007EA8-EAF2-0744-BF18-8B73C4A3DE9A}"/>
                </a:ext>
              </a:extLst>
            </p:cNvPr>
            <p:cNvCxnSpPr/>
            <p:nvPr/>
          </p:nvCxnSpPr>
          <p:spPr>
            <a:xfrm flipV="1">
              <a:off x="9684912" y="1854559"/>
              <a:ext cx="1009918" cy="874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1A7808-A823-1E49-BAE9-8E6F4E678AF6}"/>
                </a:ext>
              </a:extLst>
            </p:cNvPr>
            <p:cNvSpPr/>
            <p:nvPr/>
          </p:nvSpPr>
          <p:spPr>
            <a:xfrm>
              <a:off x="9590527" y="2599741"/>
              <a:ext cx="206063" cy="206898"/>
            </a:xfrm>
            <a:prstGeom prst="ellipse">
              <a:avLst/>
            </a:prstGeom>
            <a:solidFill>
              <a:srgbClr val="FF0000">
                <a:alpha val="7000"/>
              </a:srgbClr>
            </a:solidFill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highlight>
                  <a:srgbClr val="FF00FF"/>
                </a:highlight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0D0A8D-77BD-054D-94FC-F8EFD23F376B}"/>
                </a:ext>
              </a:extLst>
            </p:cNvPr>
            <p:cNvSpPr txBox="1"/>
            <p:nvPr/>
          </p:nvSpPr>
          <p:spPr>
            <a:xfrm>
              <a:off x="9456644" y="2729365"/>
              <a:ext cx="456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old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983D39-B08C-C840-A7D8-D74DFF632C05}"/>
                </a:ext>
              </a:extLst>
            </p:cNvPr>
            <p:cNvSpPr txBox="1"/>
            <p:nvPr/>
          </p:nvSpPr>
          <p:spPr>
            <a:xfrm>
              <a:off x="10690596" y="1914531"/>
              <a:ext cx="528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</a:t>
              </a:r>
              <a:r>
                <a:rPr lang="en-US" baseline="-25000" dirty="0" err="1"/>
                <a:t>new</a:t>
              </a:r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C3BC0C-BBC4-5C41-BD5B-BA7DCA457DAE}"/>
                </a:ext>
              </a:extLst>
            </p:cNvPr>
            <p:cNvSpPr/>
            <p:nvPr/>
          </p:nvSpPr>
          <p:spPr>
            <a:xfrm>
              <a:off x="10689752" y="1673837"/>
              <a:ext cx="206063" cy="206898"/>
            </a:xfrm>
            <a:prstGeom prst="ellipse">
              <a:avLst/>
            </a:prstGeom>
            <a:solidFill>
              <a:srgbClr val="FF0000">
                <a:alpha val="33000"/>
              </a:srgbClr>
            </a:solidFill>
            <a:ln>
              <a:solidFill>
                <a:schemeClr val="accent1">
                  <a:shade val="50000"/>
                  <a:alpha val="5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highlight>
                  <a:srgbClr val="FF00FF"/>
                </a:highlight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DAFFF2-21E4-274E-B289-90927E161744}"/>
              </a:ext>
            </a:extLst>
          </p:cNvPr>
          <p:cNvGrpSpPr/>
          <p:nvPr/>
        </p:nvGrpSpPr>
        <p:grpSpPr>
          <a:xfrm>
            <a:off x="3433678" y="571183"/>
            <a:ext cx="2439673" cy="2384041"/>
            <a:chOff x="7615827" y="586821"/>
            <a:chExt cx="4460676" cy="4155465"/>
          </a:xfrm>
        </p:grpSpPr>
        <p:sp>
          <p:nvSpPr>
            <p:cNvPr id="53" name="Donut 52">
              <a:extLst>
                <a:ext uri="{FF2B5EF4-FFF2-40B4-BE49-F238E27FC236}">
                  <a16:creationId xmlns:a16="http://schemas.microsoft.com/office/drawing/2014/main" id="{6C52CE78-F087-6D42-9C71-D5503603BA7B}"/>
                </a:ext>
              </a:extLst>
            </p:cNvPr>
            <p:cNvSpPr/>
            <p:nvPr/>
          </p:nvSpPr>
          <p:spPr>
            <a:xfrm>
              <a:off x="9184603" y="2229056"/>
              <a:ext cx="1000617" cy="1000617"/>
            </a:xfrm>
            <a:prstGeom prst="donut">
              <a:avLst>
                <a:gd name="adj" fmla="val 986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Donut 53">
              <a:extLst>
                <a:ext uri="{FF2B5EF4-FFF2-40B4-BE49-F238E27FC236}">
                  <a16:creationId xmlns:a16="http://schemas.microsoft.com/office/drawing/2014/main" id="{55E10A49-6F83-2649-8A1F-592FE9410356}"/>
                </a:ext>
              </a:extLst>
            </p:cNvPr>
            <p:cNvSpPr/>
            <p:nvPr/>
          </p:nvSpPr>
          <p:spPr>
            <a:xfrm>
              <a:off x="8739389" y="1674254"/>
              <a:ext cx="1955441" cy="1955441"/>
            </a:xfrm>
            <a:prstGeom prst="donut">
              <a:avLst>
                <a:gd name="adj" fmla="val 6563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Donut 54">
              <a:extLst>
                <a:ext uri="{FF2B5EF4-FFF2-40B4-BE49-F238E27FC236}">
                  <a16:creationId xmlns:a16="http://schemas.microsoft.com/office/drawing/2014/main" id="{E57171D6-B260-1044-BBBE-3E5B6B45C647}"/>
                </a:ext>
              </a:extLst>
            </p:cNvPr>
            <p:cNvSpPr/>
            <p:nvPr/>
          </p:nvSpPr>
          <p:spPr>
            <a:xfrm>
              <a:off x="7615827" y="586821"/>
              <a:ext cx="4155465" cy="4155465"/>
            </a:xfrm>
            <a:prstGeom prst="donut">
              <a:avLst>
                <a:gd name="adj" fmla="val 368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3B96400-3FEE-664B-81B2-B894090728FA}"/>
                </a:ext>
              </a:extLst>
            </p:cNvPr>
            <p:cNvCxnSpPr>
              <a:cxnSpLocks/>
            </p:cNvCxnSpPr>
            <p:nvPr/>
          </p:nvCxnSpPr>
          <p:spPr>
            <a:xfrm>
              <a:off x="9684911" y="2729249"/>
              <a:ext cx="2391592" cy="1875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23E1C75-A10D-BB4C-BF9C-34848950EBB0}"/>
                </a:ext>
              </a:extLst>
            </p:cNvPr>
            <p:cNvSpPr/>
            <p:nvPr/>
          </p:nvSpPr>
          <p:spPr>
            <a:xfrm>
              <a:off x="9590527" y="2599741"/>
              <a:ext cx="206063" cy="206898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highlight>
                  <a:srgbClr val="FF00FF"/>
                </a:highlight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6901FA4-544E-8249-9B7C-DDED83FE1836}"/>
              </a:ext>
            </a:extLst>
          </p:cNvPr>
          <p:cNvGrpSpPr/>
          <p:nvPr/>
        </p:nvGrpSpPr>
        <p:grpSpPr>
          <a:xfrm>
            <a:off x="4565320" y="2553571"/>
            <a:ext cx="2272744" cy="2690899"/>
            <a:chOff x="7615827" y="51957"/>
            <a:chExt cx="4155465" cy="4690329"/>
          </a:xfrm>
        </p:grpSpPr>
        <p:sp>
          <p:nvSpPr>
            <p:cNvPr id="73" name="Donut 72">
              <a:extLst>
                <a:ext uri="{FF2B5EF4-FFF2-40B4-BE49-F238E27FC236}">
                  <a16:creationId xmlns:a16="http://schemas.microsoft.com/office/drawing/2014/main" id="{7B55EA45-8254-2C43-97FF-34F9527DE97C}"/>
                </a:ext>
              </a:extLst>
            </p:cNvPr>
            <p:cNvSpPr/>
            <p:nvPr/>
          </p:nvSpPr>
          <p:spPr>
            <a:xfrm>
              <a:off x="9184603" y="2229056"/>
              <a:ext cx="1000617" cy="1000617"/>
            </a:xfrm>
            <a:prstGeom prst="donut">
              <a:avLst>
                <a:gd name="adj" fmla="val 986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Donut 73">
              <a:extLst>
                <a:ext uri="{FF2B5EF4-FFF2-40B4-BE49-F238E27FC236}">
                  <a16:creationId xmlns:a16="http://schemas.microsoft.com/office/drawing/2014/main" id="{5090E2B1-F456-2548-A30F-2D55F74D1AB4}"/>
                </a:ext>
              </a:extLst>
            </p:cNvPr>
            <p:cNvSpPr/>
            <p:nvPr/>
          </p:nvSpPr>
          <p:spPr>
            <a:xfrm>
              <a:off x="8739389" y="1674254"/>
              <a:ext cx="1955441" cy="1955441"/>
            </a:xfrm>
            <a:prstGeom prst="donut">
              <a:avLst>
                <a:gd name="adj" fmla="val 6563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Donut 74">
              <a:extLst>
                <a:ext uri="{FF2B5EF4-FFF2-40B4-BE49-F238E27FC236}">
                  <a16:creationId xmlns:a16="http://schemas.microsoft.com/office/drawing/2014/main" id="{61914910-EE58-8D44-BD8A-E3263157A54D}"/>
                </a:ext>
              </a:extLst>
            </p:cNvPr>
            <p:cNvSpPr/>
            <p:nvPr/>
          </p:nvSpPr>
          <p:spPr>
            <a:xfrm>
              <a:off x="7615827" y="586821"/>
              <a:ext cx="4155465" cy="4155465"/>
            </a:xfrm>
            <a:prstGeom prst="donut">
              <a:avLst>
                <a:gd name="adj" fmla="val 3681"/>
              </a:avLst>
            </a:prstGeom>
            <a:pattFill prst="diagBrick">
              <a:fgClr>
                <a:schemeClr val="accent1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A6ED4EA-B276-7748-B002-A91F3356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4066" y="51957"/>
              <a:ext cx="1170845" cy="26772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2862BF4-6ECC-574D-AA8D-80DD1952E64D}"/>
                </a:ext>
              </a:extLst>
            </p:cNvPr>
            <p:cNvSpPr/>
            <p:nvPr/>
          </p:nvSpPr>
          <p:spPr>
            <a:xfrm>
              <a:off x="9590527" y="2599741"/>
              <a:ext cx="206063" cy="206898"/>
            </a:xfrm>
            <a:prstGeom prst="ellipse">
              <a:avLst/>
            </a:prstGeom>
            <a:solidFill>
              <a:srgbClr val="FF0000">
                <a:alpha val="44000"/>
              </a:srgbClr>
            </a:solidFill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highlight>
                  <a:srgbClr val="FF00FF"/>
                </a:highlight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1B0266E-08DE-1949-BE54-7F98254452DD}"/>
              </a:ext>
            </a:extLst>
          </p:cNvPr>
          <p:cNvSpPr/>
          <p:nvPr/>
        </p:nvSpPr>
        <p:spPr>
          <a:xfrm>
            <a:off x="8029902" y="4786690"/>
            <a:ext cx="39989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nonrelativistic </a:t>
            </a:r>
            <a:r>
              <a:rPr lang="en-US" sz="2400" dirty="0">
                <a:solidFill>
                  <a:srgbClr val="C00000"/>
                </a:solidFill>
              </a:rPr>
              <a:t>heavy quark jet, </a:t>
            </a:r>
            <a:r>
              <a:rPr lang="en-US" sz="2400" dirty="0"/>
              <a:t>the next collision might be affected by the sound wave of a previous collision.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C446775-D50C-C843-870E-845B8A984CE3}"/>
              </a:ext>
            </a:extLst>
          </p:cNvPr>
          <p:cNvSpPr txBox="1"/>
          <p:nvPr/>
        </p:nvSpPr>
        <p:spPr>
          <a:xfrm>
            <a:off x="4771842" y="1569671"/>
            <a:ext cx="61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1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C6CC502-570F-D740-B6EF-80DCF140FEB1}"/>
              </a:ext>
            </a:extLst>
          </p:cNvPr>
          <p:cNvSpPr/>
          <p:nvPr/>
        </p:nvSpPr>
        <p:spPr>
          <a:xfrm>
            <a:off x="5873351" y="4015266"/>
            <a:ext cx="61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Jet 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77E536-BAAB-A446-BE37-01886B9D5EF1}"/>
              </a:ext>
            </a:extLst>
          </p:cNvPr>
          <p:cNvSpPr txBox="1"/>
          <p:nvPr/>
        </p:nvSpPr>
        <p:spPr>
          <a:xfrm>
            <a:off x="9845120" y="1307291"/>
            <a:ext cx="135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quark</a:t>
            </a:r>
          </a:p>
        </p:txBody>
      </p:sp>
      <p:pic>
        <p:nvPicPr>
          <p:cNvPr id="87" name="Content Placeholder 4">
            <a:extLst>
              <a:ext uri="{FF2B5EF4-FFF2-40B4-BE49-F238E27FC236}">
                <a16:creationId xmlns:a16="http://schemas.microsoft.com/office/drawing/2014/main" id="{E9AE9DD3-BA99-7544-8C4C-441D4BAF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6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A11E4168-7A32-D24B-A02F-4144A89E58A4}"/>
              </a:ext>
            </a:extLst>
          </p:cNvPr>
          <p:cNvSpPr/>
          <p:nvPr/>
        </p:nvSpPr>
        <p:spPr>
          <a:xfrm>
            <a:off x="8922403" y="1704508"/>
            <a:ext cx="1922487" cy="3000567"/>
          </a:xfrm>
          <a:prstGeom prst="round2Diag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C5C78-99E9-624F-A3DE-3739088A8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B8639D-6AD0-FF44-AE16-214CAA17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More detailed 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concurrent running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BE048-9BD1-6A44-BD77-4567F678DEEC}"/>
              </a:ext>
            </a:extLst>
          </p:cNvPr>
          <p:cNvSpPr txBox="1"/>
          <p:nvPr/>
        </p:nvSpPr>
        <p:spPr>
          <a:xfrm>
            <a:off x="4459294" y="1997675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Jet shower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EF9B2-B167-FC42-B1B8-54BD3DC7BF2F}"/>
              </a:ext>
            </a:extLst>
          </p:cNvPr>
          <p:cNvSpPr txBox="1"/>
          <p:nvPr/>
        </p:nvSpPr>
        <p:spPr>
          <a:xfrm>
            <a:off x="4132220" y="1198484"/>
            <a:ext cx="184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Eloss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Modules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462CE533-3DD5-5142-A596-93973424E881}"/>
              </a:ext>
            </a:extLst>
          </p:cNvPr>
          <p:cNvSpPr/>
          <p:nvPr/>
        </p:nvSpPr>
        <p:spPr>
          <a:xfrm>
            <a:off x="4980655" y="2453506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68F663-DAE9-744F-8C2B-F3EF63BFBE77}"/>
              </a:ext>
            </a:extLst>
          </p:cNvPr>
          <p:cNvSpPr txBox="1"/>
          <p:nvPr/>
        </p:nvSpPr>
        <p:spPr>
          <a:xfrm>
            <a:off x="4441839" y="3060330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E &gt; </a:t>
            </a:r>
            <a:r>
              <a:rPr lang="en-US" dirty="0" err="1"/>
              <a:t>E</a:t>
            </a:r>
            <a:r>
              <a:rPr lang="en-US" baseline="-25000" dirty="0" err="1"/>
              <a:t>cut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2CCC62-BE0E-E140-8040-909D9CF5FC06}"/>
              </a:ext>
            </a:extLst>
          </p:cNvPr>
          <p:cNvSpPr txBox="1"/>
          <p:nvPr/>
        </p:nvSpPr>
        <p:spPr>
          <a:xfrm>
            <a:off x="4431722" y="4108275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Jet shower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B17D09E4-64E2-8E42-9B58-1E5C5CDA591F}"/>
              </a:ext>
            </a:extLst>
          </p:cNvPr>
          <p:cNvSpPr/>
          <p:nvPr/>
        </p:nvSpPr>
        <p:spPr>
          <a:xfrm>
            <a:off x="4975372" y="3548763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27C42-0933-8E49-9A05-87CE8F33D472}"/>
              </a:ext>
            </a:extLst>
          </p:cNvPr>
          <p:cNvSpPr txBox="1"/>
          <p:nvPr/>
        </p:nvSpPr>
        <p:spPr>
          <a:xfrm>
            <a:off x="5053498" y="3625991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58548E61-941F-7C47-9D9F-B469DC3E2684}"/>
              </a:ext>
            </a:extLst>
          </p:cNvPr>
          <p:cNvSpPr/>
          <p:nvPr/>
        </p:nvSpPr>
        <p:spPr>
          <a:xfrm rot="16200000">
            <a:off x="7233021" y="1596237"/>
            <a:ext cx="235784" cy="3287165"/>
          </a:xfrm>
          <a:prstGeom prst="down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BCCC6-0501-124E-9EB2-78C1D271F3AE}"/>
              </a:ext>
            </a:extLst>
          </p:cNvPr>
          <p:cNvSpPr txBox="1"/>
          <p:nvPr/>
        </p:nvSpPr>
        <p:spPr>
          <a:xfrm>
            <a:off x="6891097" y="283546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16A4C1-C89B-9143-8D21-76C980A1DA4A}"/>
                  </a:ext>
                </a:extLst>
              </p:cNvPr>
              <p:cNvSpPr txBox="1"/>
              <p:nvPr/>
            </p:nvSpPr>
            <p:spPr>
              <a:xfrm>
                <a:off x="9010305" y="3027851"/>
                <a:ext cx="1763723" cy="39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16A4C1-C89B-9143-8D21-76C980A1D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305" y="3027851"/>
                <a:ext cx="1763723" cy="391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26262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1E69D-36C0-5E41-B0E5-DA18F10E1443}"/>
                  </a:ext>
                </a:extLst>
              </p:cNvPr>
              <p:cNvSpPr txBox="1"/>
              <p:nvPr/>
            </p:nvSpPr>
            <p:spPr>
              <a:xfrm>
                <a:off x="6007328" y="3415294"/>
                <a:ext cx="3479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energy momentum deposition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1E69D-36C0-5E41-B0E5-DA18F10E1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328" y="3415294"/>
                <a:ext cx="3479735" cy="369332"/>
              </a:xfrm>
              <a:prstGeom prst="rect">
                <a:avLst/>
              </a:prstGeom>
              <a:blipFill>
                <a:blip r:embed="rId3"/>
                <a:stretch>
                  <a:fillRect t="-6667" r="-3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FFF02A6-9D08-CF41-ACD0-61A5D98DC592}"/>
              </a:ext>
            </a:extLst>
          </p:cNvPr>
          <p:cNvSpPr txBox="1"/>
          <p:nvPr/>
        </p:nvSpPr>
        <p:spPr>
          <a:xfrm>
            <a:off x="9280506" y="2019597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Medium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E143F9-D0A5-3B4B-82D1-8ABF9D60738B}"/>
              </a:ext>
            </a:extLst>
          </p:cNvPr>
          <p:cNvSpPr txBox="1"/>
          <p:nvPr/>
        </p:nvSpPr>
        <p:spPr>
          <a:xfrm>
            <a:off x="9275694" y="4111222"/>
            <a:ext cx="1223319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Medium</a:t>
            </a: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D568F468-B87B-2B4D-99AE-86B2F10FEE5B}"/>
              </a:ext>
            </a:extLst>
          </p:cNvPr>
          <p:cNvSpPr/>
          <p:nvPr/>
        </p:nvSpPr>
        <p:spPr>
          <a:xfrm>
            <a:off x="9819344" y="2446799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ACE2D856-DE1E-C942-9E34-41BDCABF9781}"/>
              </a:ext>
            </a:extLst>
          </p:cNvPr>
          <p:cNvSpPr/>
          <p:nvPr/>
        </p:nvSpPr>
        <p:spPr>
          <a:xfrm>
            <a:off x="9829744" y="3526525"/>
            <a:ext cx="136018" cy="52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B37DCE-352A-9045-A91D-540FA12F162D}"/>
              </a:ext>
            </a:extLst>
          </p:cNvPr>
          <p:cNvSpPr txBox="1"/>
          <p:nvPr/>
        </p:nvSpPr>
        <p:spPr>
          <a:xfrm>
            <a:off x="8898066" y="1210796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(3+1)D Hydrodynamics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D447CB-1B17-6640-B9E8-1F401CCE38D5}"/>
              </a:ext>
            </a:extLst>
          </p:cNvPr>
          <p:cNvSpPr txBox="1"/>
          <p:nvPr/>
        </p:nvSpPr>
        <p:spPr>
          <a:xfrm>
            <a:off x="6426802" y="2019597"/>
            <a:ext cx="1785234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Thermal </a:t>
            </a:r>
            <a:r>
              <a:rPr lang="en-US" dirty="0" err="1"/>
              <a:t>partons</a:t>
            </a:r>
            <a:endParaRPr lang="en-US" dirty="0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35F4C1A1-ACE4-CB4B-8003-02B9E58A9FEC}"/>
              </a:ext>
            </a:extLst>
          </p:cNvPr>
          <p:cNvSpPr/>
          <p:nvPr/>
        </p:nvSpPr>
        <p:spPr>
          <a:xfrm rot="5400000">
            <a:off x="8689539" y="1775411"/>
            <a:ext cx="178625" cy="878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55568251-3D55-204C-A839-114012E6AAE5}"/>
              </a:ext>
            </a:extLst>
          </p:cNvPr>
          <p:cNvSpPr/>
          <p:nvPr/>
        </p:nvSpPr>
        <p:spPr>
          <a:xfrm>
            <a:off x="5732044" y="2125365"/>
            <a:ext cx="657084" cy="190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1EAD5A-F0D2-D347-9499-772B43427D2E}"/>
              </a:ext>
            </a:extLst>
          </p:cNvPr>
          <p:cNvSpPr txBox="1"/>
          <p:nvPr/>
        </p:nvSpPr>
        <p:spPr>
          <a:xfrm>
            <a:off x="8149380" y="1695000"/>
            <a:ext cx="78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T, u, 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15370C-2D9B-2F43-9B02-81C589AE36F6}"/>
              </a:ext>
            </a:extLst>
          </p:cNvPr>
          <p:cNvSpPr txBox="1"/>
          <p:nvPr/>
        </p:nvSpPr>
        <p:spPr>
          <a:xfrm>
            <a:off x="6107645" y="1699471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 with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EC33A4D4-8D16-984D-A9BD-927FB9A12D63}"/>
              </a:ext>
            </a:extLst>
          </p:cNvPr>
          <p:cNvSpPr/>
          <p:nvPr/>
        </p:nvSpPr>
        <p:spPr>
          <a:xfrm>
            <a:off x="4132220" y="1695000"/>
            <a:ext cx="1922487" cy="3000567"/>
          </a:xfrm>
          <a:prstGeom prst="round2Diag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3545CB77-0C35-C042-AA29-C00AA8C2C6B3}"/>
              </a:ext>
            </a:extLst>
          </p:cNvPr>
          <p:cNvSpPr/>
          <p:nvPr/>
        </p:nvSpPr>
        <p:spPr>
          <a:xfrm rot="3126519">
            <a:off x="5981611" y="2322128"/>
            <a:ext cx="178625" cy="878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B66B87A0-1EC8-494F-9C4E-9167F75BF562}"/>
              </a:ext>
            </a:extLst>
          </p:cNvPr>
          <p:cNvSpPr/>
          <p:nvPr/>
        </p:nvSpPr>
        <p:spPr>
          <a:xfrm rot="5400000">
            <a:off x="8689538" y="3875028"/>
            <a:ext cx="178625" cy="878533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-Right Arrow 43">
            <a:extLst>
              <a:ext uri="{FF2B5EF4-FFF2-40B4-BE49-F238E27FC236}">
                <a16:creationId xmlns:a16="http://schemas.microsoft.com/office/drawing/2014/main" id="{4EBD8313-4D2C-4D4F-937A-92DED67D7543}"/>
              </a:ext>
            </a:extLst>
          </p:cNvPr>
          <p:cNvSpPr/>
          <p:nvPr/>
        </p:nvSpPr>
        <p:spPr>
          <a:xfrm>
            <a:off x="5697625" y="4225691"/>
            <a:ext cx="657084" cy="190505"/>
          </a:xfrm>
          <a:prstGeom prst="leftRightArrow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CC58F7-0E34-4E4F-81E9-7EA771034C3C}"/>
              </a:ext>
            </a:extLst>
          </p:cNvPr>
          <p:cNvSpPr txBox="1"/>
          <p:nvPr/>
        </p:nvSpPr>
        <p:spPr>
          <a:xfrm>
            <a:off x="6454529" y="4099684"/>
            <a:ext cx="1785234" cy="369332"/>
          </a:xfrm>
          <a:prstGeom prst="rect">
            <a:avLst/>
          </a:prstGeom>
          <a:solidFill>
            <a:schemeClr val="bg1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Thermal </a:t>
            </a:r>
            <a:r>
              <a:rPr lang="en-US" dirty="0" err="1"/>
              <a:t>partons</a:t>
            </a:r>
            <a:endParaRPr lang="en-US" dirty="0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7D870857-6071-C648-9E32-D1C1EE86D4F9}"/>
              </a:ext>
            </a:extLst>
          </p:cNvPr>
          <p:cNvSpPr/>
          <p:nvPr/>
        </p:nvSpPr>
        <p:spPr>
          <a:xfrm>
            <a:off x="9829744" y="4771130"/>
            <a:ext cx="136018" cy="52378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48DA052D-7BFE-E044-8C63-83AB644FE25F}"/>
              </a:ext>
            </a:extLst>
          </p:cNvPr>
          <p:cNvSpPr/>
          <p:nvPr/>
        </p:nvSpPr>
        <p:spPr>
          <a:xfrm>
            <a:off x="5002944" y="4736347"/>
            <a:ext cx="136018" cy="52378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26E9B2-5130-1B4A-9F5A-D2D5FD969A1B}"/>
              </a:ext>
            </a:extLst>
          </p:cNvPr>
          <p:cNvSpPr txBox="1"/>
          <p:nvPr/>
        </p:nvSpPr>
        <p:spPr>
          <a:xfrm>
            <a:off x="6823698" y="1186906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slots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7CAA3-E6BA-D446-84E0-6EB2D9CA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33EDF1-B5C6-014A-84FB-390937783C71}"/>
                  </a:ext>
                </a:extLst>
              </p:cNvPr>
              <p:cNvSpPr/>
              <p:nvPr/>
            </p:nvSpPr>
            <p:spPr>
              <a:xfrm>
                <a:off x="2514600" y="5513504"/>
                <a:ext cx="94030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 framework has already implemented the interfaces (links). </a:t>
                </a:r>
              </a:p>
              <a:p>
                <a:r>
                  <a:rPr lang="en-US" sz="2400" dirty="0"/>
                  <a:t>Physically, COMP and PHYS will collaborate to write jet energy loss equations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/>
                  <a:t> coordinates.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33EDF1-B5C6-014A-84FB-390937783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513504"/>
                <a:ext cx="9403080" cy="1200329"/>
              </a:xfrm>
              <a:prstGeom prst="rect">
                <a:avLst/>
              </a:prstGeom>
              <a:blipFill>
                <a:blip r:embed="rId4"/>
                <a:stretch>
                  <a:fillRect l="-945" t="-31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423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5721</TotalTime>
  <Words>642</Words>
  <Application>Microsoft Macintosh PowerPoint</Application>
  <PresentationFormat>Widescreen</PresentationFormat>
  <Paragraphs>207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CMSS8</vt:lpstr>
      <vt:lpstr>Arial</vt:lpstr>
      <vt:lpstr>Arial</vt:lpstr>
      <vt:lpstr>Calibri</vt:lpstr>
      <vt:lpstr>Calibri Light</vt:lpstr>
      <vt:lpstr>Cambria Math</vt:lpstr>
      <vt:lpstr>Menlo</vt:lpstr>
      <vt:lpstr>Office Theme</vt:lpstr>
      <vt:lpstr>JETSCAPE Future plan</vt:lpstr>
      <vt:lpstr>Future Plan</vt:lpstr>
      <vt:lpstr>What is concurrent running?</vt:lpstr>
      <vt:lpstr>The known effect of concurrent running</vt:lpstr>
      <vt:lpstr>Simple simulations</vt:lpstr>
      <vt:lpstr>The raw idea</vt:lpstr>
      <vt:lpstr>Current status</vt:lpstr>
      <vt:lpstr>Where con-current running is needed? </vt:lpstr>
      <vt:lpstr>More detailed  concurrent running plan</vt:lpstr>
      <vt:lpstr>Speed up hydro with GPU parallel</vt:lpstr>
      <vt:lpstr>PowerPoint Presentation</vt:lpstr>
      <vt:lpstr>PowerPoint Presentation</vt:lpstr>
      <vt:lpstr>PowerPoint Presentation</vt:lpstr>
      <vt:lpstr>PowerPoint Presentation</vt:lpstr>
      <vt:lpstr>Goal: Release JETSCAPE 2.0</vt:lpstr>
      <vt:lpstr>Goal: Release JETSCAPE 2.0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plan</dc:title>
  <dc:creator>longgang pang</dc:creator>
  <cp:lastModifiedBy>longgang pang</cp:lastModifiedBy>
  <cp:revision>74</cp:revision>
  <dcterms:created xsi:type="dcterms:W3CDTF">2018-06-21T18:55:25Z</dcterms:created>
  <dcterms:modified xsi:type="dcterms:W3CDTF">2018-06-29T04:44:31Z</dcterms:modified>
</cp:coreProperties>
</file>