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80" r:id="rId3"/>
    <p:sldId id="284" r:id="rId4"/>
    <p:sldId id="285" r:id="rId5"/>
    <p:sldId id="272" r:id="rId6"/>
    <p:sldId id="274" r:id="rId7"/>
    <p:sldId id="275" r:id="rId8"/>
    <p:sldId id="276" r:id="rId9"/>
    <p:sldId id="268" r:id="rId10"/>
    <p:sldId id="269" r:id="rId11"/>
    <p:sldId id="270" r:id="rId12"/>
    <p:sldId id="282" r:id="rId13"/>
    <p:sldId id="271" r:id="rId14"/>
    <p:sldId id="283" r:id="rId15"/>
    <p:sldId id="281" r:id="rId16"/>
    <p:sldId id="279" r:id="rId17"/>
    <p:sldId id="263" r:id="rId18"/>
    <p:sldId id="264" r:id="rId19"/>
    <p:sldId id="265" r:id="rId20"/>
    <p:sldId id="266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82"/>
  </p:normalViewPr>
  <p:slideViewPr>
    <p:cSldViewPr snapToGrid="0" snapToObjects="1">
      <p:cViewPr>
        <p:scale>
          <a:sx n="106" d="100"/>
          <a:sy n="106" d="100"/>
        </p:scale>
        <p:origin x="60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AE64-F6D7-4448-871B-C85769ACFD18}" type="datetimeFigureOut">
              <a:rPr lang="pl-PL" smtClean="0"/>
              <a:t>03.04.2018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3649-7EFD-D940-80DF-B4DF9B89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053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AE64-F6D7-4448-871B-C85769ACFD18}" type="datetimeFigureOut">
              <a:rPr lang="pl-PL" smtClean="0"/>
              <a:t>03.04.2018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3649-7EFD-D940-80DF-B4DF9B89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1687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AE64-F6D7-4448-871B-C85769ACFD18}" type="datetimeFigureOut">
              <a:rPr lang="pl-PL" smtClean="0"/>
              <a:t>03.04.2018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3649-7EFD-D940-80DF-B4DF9B89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1776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6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AE64-F6D7-4448-871B-C85769ACFD18}" type="datetimeFigureOut">
              <a:rPr lang="pl-PL" smtClean="0"/>
              <a:t>03.04.2018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3649-7EFD-D940-80DF-B4DF9B89FAC9}" type="slidenum">
              <a:rPr lang="pl-PL" smtClean="0"/>
              <a:t>‹#›</a:t>
            </a:fld>
            <a:endParaRPr lang="pl-PL"/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03461E1B-5C9C-2C47-A571-BFD9330C8789}"/>
              </a:ext>
            </a:extLst>
          </p:cNvPr>
          <p:cNvSpPr/>
          <p:nvPr userDrawn="1"/>
        </p:nvSpPr>
        <p:spPr>
          <a:xfrm>
            <a:off x="1386587" y="6445331"/>
            <a:ext cx="618013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0000" tIns="44999" rIns="90000" bIns="44999" anchor="ctr" anchorCtr="1" compatLnSpc="0"/>
          <a:lstStyle/>
          <a:p>
            <a:pPr defTabSz="777606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8CD33F-C764-3744-8CB4-73F03F4DE58F}"/>
              </a:ext>
            </a:extLst>
          </p:cNvPr>
          <p:cNvSpPr txBox="1"/>
          <p:nvPr userDrawn="1"/>
        </p:nvSpPr>
        <p:spPr>
          <a:xfrm>
            <a:off x="998643" y="6447477"/>
            <a:ext cx="6948715" cy="392688"/>
          </a:xfrm>
          <a:prstGeom prst="rect">
            <a:avLst/>
          </a:prstGeom>
          <a:noFill/>
          <a:ln>
            <a:noFill/>
          </a:ln>
        </p:spPr>
        <p:txBody>
          <a:bodyPr wrap="square" lIns="108000" tIns="63000" rIns="108000" bIns="63000" compatLnSpc="0">
            <a:spAutoFit/>
          </a:bodyPr>
          <a:lstStyle/>
          <a:p>
            <a:pPr algn="ctr" defTabSz="777606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800" dirty="0">
                <a:solidFill>
                  <a:srgbClr val="80808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Greg Kalicy, </a:t>
            </a:r>
            <a:r>
              <a:rPr lang="en-US" sz="1800" noProof="0" dirty="0">
                <a:solidFill>
                  <a:srgbClr val="80808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April 4</a:t>
            </a:r>
            <a:r>
              <a:rPr lang="pl-PL" sz="1800" baseline="30000" dirty="0">
                <a:solidFill>
                  <a:srgbClr val="80808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th</a:t>
            </a:r>
            <a:r>
              <a:rPr lang="pl-PL" sz="1800" dirty="0">
                <a:solidFill>
                  <a:srgbClr val="80808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, 2018</a:t>
            </a:r>
            <a:endParaRPr lang="en-US" sz="1800" dirty="0">
              <a:solidFill>
                <a:srgbClr val="808080"/>
              </a:solidFill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037386-16BF-254C-9F97-5732ADA28DFE}"/>
              </a:ext>
            </a:extLst>
          </p:cNvPr>
          <p:cNvSpPr txBox="1"/>
          <p:nvPr userDrawn="1"/>
        </p:nvSpPr>
        <p:spPr>
          <a:xfrm>
            <a:off x="7370166" y="6542801"/>
            <a:ext cx="4197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B32707-55C3-4008-91EA-9092CA0F5839}" type="slidenum">
              <a:rPr lang="de-DE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 descr="JLab_logo_white1.jpg">
            <a:extLst>
              <a:ext uri="{FF2B5EF4-FFF2-40B4-BE49-F238E27FC236}">
                <a16:creationId xmlns:a16="http://schemas.microsoft.com/office/drawing/2014/main" id="{A0B98E27-5559-C546-838B-505AE4DE3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494" y="6435160"/>
            <a:ext cx="1353087" cy="422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44F0F6-F4C6-5C44-BF31-D8336FD58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1952"/>
          <a:stretch/>
        </p:blipFill>
        <p:spPr>
          <a:xfrm>
            <a:off x="112840" y="6424398"/>
            <a:ext cx="285960" cy="3553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53FD12-CFCD-4B4E-882F-F441C0EEE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75782"/>
          <a:stretch/>
        </p:blipFill>
        <p:spPr>
          <a:xfrm>
            <a:off x="427836" y="6495871"/>
            <a:ext cx="661125" cy="2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8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AE64-F6D7-4448-871B-C85769ACFD18}" type="datetimeFigureOut">
              <a:rPr lang="pl-PL" smtClean="0"/>
              <a:t>03.04.2018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3649-7EFD-D940-80DF-B4DF9B89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892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AE64-F6D7-4448-871B-C85769ACFD18}" type="datetimeFigureOut">
              <a:rPr lang="pl-PL" smtClean="0"/>
              <a:t>03.04.2018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3649-7EFD-D940-80DF-B4DF9B89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93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AE64-F6D7-4448-871B-C85769ACFD18}" type="datetimeFigureOut">
              <a:rPr lang="pl-PL" smtClean="0"/>
              <a:t>03.04.2018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3649-7EFD-D940-80DF-B4DF9B89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395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AE64-F6D7-4448-871B-C85769ACFD18}" type="datetimeFigureOut">
              <a:rPr lang="pl-PL" smtClean="0"/>
              <a:t>03.04.2018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3649-7EFD-D940-80DF-B4DF9B89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732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AE64-F6D7-4448-871B-C85769ACFD18}" type="datetimeFigureOut">
              <a:rPr lang="pl-PL" smtClean="0"/>
              <a:t>03.04.2018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3649-7EFD-D940-80DF-B4DF9B89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0054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AE64-F6D7-4448-871B-C85769ACFD18}" type="datetimeFigureOut">
              <a:rPr lang="pl-PL" smtClean="0"/>
              <a:t>03.04.2018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3649-7EFD-D940-80DF-B4DF9B89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212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AE64-F6D7-4448-871B-C85769ACFD18}" type="datetimeFigureOut">
              <a:rPr lang="pl-PL" smtClean="0"/>
              <a:t>03.04.2018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23649-7EFD-D940-80DF-B4DF9B89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1427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1AE64-F6D7-4448-871B-C85769ACFD18}" type="datetimeFigureOut">
              <a:rPr lang="pl-PL" smtClean="0"/>
              <a:t>03.04.2018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23649-7EFD-D940-80DF-B4DF9B89FA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866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8678" y="52709"/>
            <a:ext cx="7281349" cy="1979376"/>
          </a:xfrm>
          <a:prstGeom prst="rect">
            <a:avLst/>
          </a:prstGeom>
          <a:noFill/>
          <a:ln>
            <a:noFill/>
          </a:ln>
        </p:spPr>
        <p:txBody>
          <a:bodyPr lIns="85715" tIns="50000" rIns="85715" bIns="50000" compatLnSpc="0">
            <a:spAutoFit/>
          </a:bodyPr>
          <a:lstStyle/>
          <a:p>
            <a:pPr algn="ctr"/>
            <a:r>
              <a:rPr lang="en-US" sz="4000" b="1" dirty="0"/>
              <a:t>High-Performance DIRC Detector for future EIC Detector</a:t>
            </a:r>
          </a:p>
          <a:p>
            <a:pPr algn="ctr"/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659104" y="1523453"/>
            <a:ext cx="5400492" cy="690625"/>
          </a:xfrm>
          <a:prstGeom prst="rect">
            <a:avLst/>
          </a:prstGeom>
          <a:noFill/>
          <a:ln>
            <a:noFill/>
          </a:ln>
        </p:spPr>
        <p:txBody>
          <a:bodyPr wrap="square" lIns="85715" tIns="50000" rIns="85715" bIns="50000" compatLnSpc="0">
            <a:spAutoFit/>
          </a:bodyPr>
          <a:lstStyle/>
          <a:p>
            <a:pPr algn="ctr" defTabSz="617147" hangingPunct="0">
              <a:defRPr/>
            </a:pPr>
            <a:r>
              <a:rPr lang="en-US" sz="2000" b="1" dirty="0">
                <a:latin typeface="Arial" pitchFamily="18"/>
                <a:ea typeface="Bitstream Vera Sans" pitchFamily="2"/>
                <a:cs typeface="Bitstream Vera Sans" pitchFamily="2"/>
              </a:rPr>
              <a:t>Greg Kalicy</a:t>
            </a:r>
            <a:endParaRPr lang="en-US" sz="2000" dirty="0"/>
          </a:p>
          <a:p>
            <a:pPr algn="ctr" defTabSz="617147" hangingPunct="0">
              <a:defRPr/>
            </a:pPr>
            <a:endParaRPr lang="en-US" sz="1875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50" y="2150966"/>
            <a:ext cx="4103118" cy="2811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8642" y="5726967"/>
            <a:ext cx="2697163" cy="958227"/>
          </a:xfrm>
          <a:prstGeom prst="rect">
            <a:avLst/>
          </a:prstGeom>
          <a:noFill/>
          <a:ln>
            <a:noFill/>
          </a:ln>
        </p:spPr>
        <p:txBody>
          <a:bodyPr lIns="108000" tIns="63000" rIns="108000" bIns="63000" compatLnSpc="0">
            <a:spAutoFit/>
          </a:bodyPr>
          <a:lstStyle/>
          <a:p>
            <a:pPr algn="ctr" defTabSz="777606" hangingPunct="0">
              <a:defRPr/>
            </a:pPr>
            <a:endParaRPr lang="en-US" b="1" dirty="0">
              <a:solidFill>
                <a:srgbClr val="000000"/>
              </a:solidFill>
              <a:latin typeface="Arial" pitchFamily="18"/>
              <a:ea typeface="Bitstream Vera Sans" pitchFamily="2"/>
              <a:cs typeface="Bitstream Vera Sans" pitchFamily="2"/>
            </a:endParaRPr>
          </a:p>
          <a:p>
            <a:pPr algn="ctr" defTabSz="777606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 </a:t>
            </a:r>
          </a:p>
          <a:p>
            <a:pPr algn="ctr" defTabSz="777606" hangingPunct="0">
              <a:defRPr/>
            </a:pPr>
            <a:r>
              <a:rPr lang="en-US" dirty="0">
                <a:solidFill>
                  <a:srgbClr val="00000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 April 4</a:t>
            </a:r>
            <a:r>
              <a:rPr lang="en-US" baseline="30000" dirty="0">
                <a:solidFill>
                  <a:srgbClr val="00000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th</a:t>
            </a:r>
            <a:r>
              <a:rPr lang="en-US" dirty="0">
                <a:solidFill>
                  <a:srgbClr val="00000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, 2018</a:t>
            </a:r>
          </a:p>
        </p:txBody>
      </p:sp>
      <p:pic>
        <p:nvPicPr>
          <p:cNvPr id="6" name="Picture 5" descr="JLab_logo_whit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92" y="6024532"/>
            <a:ext cx="2444126" cy="763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1952"/>
          <a:stretch/>
        </p:blipFill>
        <p:spPr>
          <a:xfrm>
            <a:off x="142074" y="6024530"/>
            <a:ext cx="614554" cy="763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75782"/>
          <a:stretch/>
        </p:blipFill>
        <p:spPr>
          <a:xfrm>
            <a:off x="841690" y="6137413"/>
            <a:ext cx="1420816" cy="5477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076" y="2150966"/>
            <a:ext cx="45857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77606">
              <a:defRPr/>
            </a:pPr>
            <a:r>
              <a:rPr lang="en-US" b="1" dirty="0"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Outline:</a:t>
            </a:r>
          </a:p>
          <a:p>
            <a:pPr defTabSz="777606">
              <a:defRPr/>
            </a:pPr>
            <a:endParaRPr lang="en-US" b="1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marL="285750" indent="-285750" defTabSz="777606">
              <a:buFont typeface="Arial" charset="0"/>
              <a:buChar char="•"/>
              <a:defRPr/>
            </a:pPr>
            <a:r>
              <a:rPr lang="en-US" b="1" dirty="0"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Simulations</a:t>
            </a:r>
          </a:p>
          <a:p>
            <a:pPr marL="285750" indent="-285750" defTabSz="777606">
              <a:buFont typeface="Arial" charset="0"/>
              <a:buChar char="•"/>
              <a:defRPr/>
            </a:pPr>
            <a:endParaRPr lang="en-US" b="1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marL="285750" indent="-285750" defTabSz="777606">
              <a:buFont typeface="Arial" charset="0"/>
              <a:buChar char="•"/>
              <a:defRPr/>
            </a:pPr>
            <a:r>
              <a:rPr lang="en-US" b="1" dirty="0"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3-layer lens prototypes</a:t>
            </a:r>
            <a:br>
              <a:rPr lang="en-US" b="1" dirty="0"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marL="285750" indent="-285750" defTabSz="777606">
              <a:buFont typeface="Arial" charset="0"/>
              <a:buChar char="•"/>
              <a:defRPr/>
            </a:pPr>
            <a:endParaRPr lang="en-US" b="1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679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 pitchFamily="18"/>
                <a:ea typeface="Bitstream Vera Sans" pitchFamily="2"/>
                <a:cs typeface="Bitstream Vera Sans" pitchFamily="2"/>
              </a:rPr>
              <a:t>3-layer Lens  </a:t>
            </a:r>
            <a:r>
              <a:rPr lang="en-US" sz="2100" b="1" dirty="0"/>
              <a:t>Performance verification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1" name="Straight Connector 30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49" y="595653"/>
            <a:ext cx="43561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Arial"/>
              <a:cs typeface="Arial"/>
            </a:endParaRPr>
          </a:p>
          <a:p>
            <a:r>
              <a:rPr lang="en-US" b="1" dirty="0">
                <a:latin typeface="Arial"/>
                <a:cs typeface="Arial"/>
              </a:rPr>
              <a:t>Mapping focal plane of 3-layer lens: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Lens holder designed to rotate in two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planes for the 3D mapping of the focal plane and shifts of lens in horizontal plane.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008000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008000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44516" y="6053582"/>
            <a:ext cx="27943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A6A6A6"/>
                </a:solidFill>
              </a:rPr>
              <a:t>L. Allison, R. </a:t>
            </a:r>
            <a:r>
              <a:rPr lang="en-US" sz="1100" dirty="0" err="1">
                <a:solidFill>
                  <a:srgbClr val="A6A6A6"/>
                </a:solidFill>
              </a:rPr>
              <a:t>Dzhygadlo</a:t>
            </a:r>
            <a:r>
              <a:rPr lang="en-US" sz="1100" dirty="0">
                <a:solidFill>
                  <a:srgbClr val="A6A6A6"/>
                </a:solidFill>
              </a:rPr>
              <a:t>, G. Kalicy, C. Schwarz  </a:t>
            </a:r>
          </a:p>
        </p:txBody>
      </p:sp>
      <p:pic>
        <p:nvPicPr>
          <p:cNvPr id="38" name="Picture 37" descr="set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5" y="3083444"/>
            <a:ext cx="3735229" cy="278518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341598" y="510412"/>
            <a:ext cx="2737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Laser setup to map the focal plane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5" y="818187"/>
            <a:ext cx="4124317" cy="2169562"/>
          </a:xfrm>
          <a:prstGeom prst="rect">
            <a:avLst/>
          </a:prstGeom>
        </p:spPr>
      </p:pic>
      <p:pic>
        <p:nvPicPr>
          <p:cNvPr id="42" name="Shape 1308" descr="1.png"/>
          <p:cNvPicPr preferRelativeResize="0"/>
          <p:nvPr/>
        </p:nvPicPr>
        <p:blipFill rotWithShape="1">
          <a:blip r:embed="rId4">
            <a:alphaModFix/>
          </a:blip>
          <a:srcRect l="23341" t="37710" r="12390"/>
          <a:stretch/>
        </p:blipFill>
        <p:spPr>
          <a:xfrm>
            <a:off x="1437365" y="4646428"/>
            <a:ext cx="1705835" cy="166876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/>
          <p:cNvSpPr txBox="1"/>
          <p:nvPr/>
        </p:nvSpPr>
        <p:spPr>
          <a:xfrm>
            <a:off x="1678218" y="4398348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/>
              <a:t>3D lens holder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35051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1" name="Straight Connector 30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49" y="595651"/>
            <a:ext cx="435613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Arial"/>
              <a:cs typeface="Arial"/>
            </a:endParaRPr>
          </a:p>
          <a:p>
            <a:r>
              <a:rPr lang="en-US" b="1" dirty="0">
                <a:latin typeface="Arial"/>
                <a:cs typeface="Arial"/>
              </a:rPr>
              <a:t>Mapping focal plane of 3-layer lens: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Lens holder designed to rotate in two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planes for the 3D mapping of the focal plane and shifts of lens in horizontal plane.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  <a:p>
            <a:r>
              <a:rPr lang="en-US" b="1" dirty="0">
                <a:solidFill>
                  <a:srgbClr val="008000"/>
                </a:solidFill>
                <a:latin typeface="Arial"/>
                <a:cs typeface="Arial"/>
              </a:rPr>
              <a:t>Spherical 3-layer lens:</a:t>
            </a:r>
          </a:p>
          <a:p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Results of measurements confirm desired flat focal plane for centered laser beams on the lens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008000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Off-center laser beams in agreement with simulation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008000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008000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44516" y="6053582"/>
            <a:ext cx="27943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A6A6A6"/>
                </a:solidFill>
              </a:rPr>
              <a:t>L. Allison, R. </a:t>
            </a:r>
            <a:r>
              <a:rPr lang="en-US" sz="1100" dirty="0" err="1">
                <a:solidFill>
                  <a:srgbClr val="A6A6A6"/>
                </a:solidFill>
              </a:rPr>
              <a:t>Dzhygadlo</a:t>
            </a:r>
            <a:r>
              <a:rPr lang="en-US" sz="1100" dirty="0">
                <a:solidFill>
                  <a:srgbClr val="A6A6A6"/>
                </a:solidFill>
              </a:rPr>
              <a:t>, G. Kalicy, C. Schwarz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5371" r="6695"/>
          <a:stretch/>
        </p:blipFill>
        <p:spPr>
          <a:xfrm>
            <a:off x="4482953" y="1102683"/>
            <a:ext cx="4583113" cy="23136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3382" y="725652"/>
            <a:ext cx="41199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Measured and simulated focal plane of</a:t>
            </a:r>
          </a:p>
          <a:p>
            <a:pPr algn="ctr"/>
            <a:r>
              <a:rPr lang="en-US" sz="1400" b="1" dirty="0"/>
              <a:t>spherical 3-layer lens </a:t>
            </a:r>
          </a:p>
          <a:p>
            <a:pPr algn="ctr"/>
            <a:r>
              <a:rPr lang="en-US" sz="1400" b="1" dirty="0"/>
              <a:t>                              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69258" t="6253" r="2479" b="28530"/>
          <a:stretch/>
        </p:blipFill>
        <p:spPr>
          <a:xfrm>
            <a:off x="7469475" y="1240027"/>
            <a:ext cx="1369611" cy="1694352"/>
          </a:xfrm>
          <a:prstGeom prst="rect">
            <a:avLst/>
          </a:prstGeom>
        </p:spPr>
      </p:pic>
      <p:pic>
        <p:nvPicPr>
          <p:cNvPr id="14" name="Shape 1340"/>
          <p:cNvPicPr preferRelativeResize="0"/>
          <p:nvPr/>
        </p:nvPicPr>
        <p:blipFill rotWithShape="1">
          <a:blip r:embed="rId4">
            <a:alphaModFix/>
          </a:blip>
          <a:srcRect t="7934" r="9633" b="17843"/>
          <a:stretch/>
        </p:blipFill>
        <p:spPr>
          <a:xfrm>
            <a:off x="5059199" y="3684759"/>
            <a:ext cx="3666380" cy="224820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68982A-8AD4-1F46-AC70-3BB855139BE3}"/>
              </a:ext>
            </a:extLst>
          </p:cNvPr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 pitchFamily="18"/>
                <a:ea typeface="Bitstream Vera Sans" pitchFamily="2"/>
                <a:cs typeface="Bitstream Vera Sans" pitchFamily="2"/>
              </a:rPr>
              <a:t>3-layer Lens  </a:t>
            </a:r>
            <a:r>
              <a:rPr lang="en-US" sz="2100" b="1" dirty="0"/>
              <a:t>Performance verification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15712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1" name="Straight Connector 30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43" y="552012"/>
            <a:ext cx="4356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rial"/>
                <a:cs typeface="Arial"/>
              </a:rPr>
              <a:t>Cylindrical 3-layer lens:</a:t>
            </a:r>
          </a:p>
          <a:p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68982A-8AD4-1F46-AC70-3BB855139BE3}"/>
              </a:ext>
            </a:extLst>
          </p:cNvPr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 pitchFamily="18"/>
                <a:ea typeface="Bitstream Vera Sans" pitchFamily="2"/>
                <a:cs typeface="Bitstream Vera Sans" pitchFamily="2"/>
              </a:rPr>
              <a:t>3-layer Lens  </a:t>
            </a:r>
            <a:r>
              <a:rPr lang="en-US" sz="2100" b="1" dirty="0"/>
              <a:t>Performance verification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B945C-6D49-774C-9717-455EF6E2C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53" t="28058"/>
          <a:stretch/>
        </p:blipFill>
        <p:spPr>
          <a:xfrm rot="16200000">
            <a:off x="6434855" y="616617"/>
            <a:ext cx="3259325" cy="2177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0ADB9E-12C6-EC41-9174-4570013EB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543" y="3519589"/>
            <a:ext cx="2177949" cy="2903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6C1EF1-5230-CF41-AAE7-286456BFD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311442"/>
            <a:ext cx="6816106" cy="511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60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 pitchFamily="18"/>
                <a:ea typeface="Bitstream Vera Sans" pitchFamily="2"/>
                <a:cs typeface="Bitstream Vera Sans" pitchFamily="2"/>
              </a:rPr>
              <a:t>3-layer Lens </a:t>
            </a:r>
            <a:r>
              <a:rPr lang="de-DE" sz="2100" b="1" dirty="0"/>
              <a:t>Radiation </a:t>
            </a:r>
            <a:r>
              <a:rPr lang="de-DE" sz="2100" b="1" dirty="0" err="1"/>
              <a:t>Hardness</a:t>
            </a:r>
            <a:r>
              <a:rPr lang="de-DE" sz="2100" b="1" dirty="0"/>
              <a:t> 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35EFE7-2035-AC4B-89AF-FD3AA3F65A2B}"/>
              </a:ext>
            </a:extLst>
          </p:cNvPr>
          <p:cNvSpPr txBox="1"/>
          <p:nvPr/>
        </p:nvSpPr>
        <p:spPr>
          <a:xfrm>
            <a:off x="187807" y="573400"/>
            <a:ext cx="3778757" cy="294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5" b="1" dirty="0">
                <a:latin typeface="Arial"/>
                <a:cs typeface="Arial"/>
              </a:rPr>
              <a:t>Radiation hardness tests of NLaK33 material at CUA</a:t>
            </a:r>
          </a:p>
          <a:p>
            <a:endParaRPr lang="en-US" sz="1905" dirty="0">
              <a:latin typeface="Arial"/>
              <a:cs typeface="Arial"/>
            </a:endParaRPr>
          </a:p>
          <a:p>
            <a:pPr marL="302381" indent="-302381">
              <a:buFont typeface="Wingdings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Measurements using X-Ray source show the transmission at 420 nm drops by over 1% per 100 rad.</a:t>
            </a:r>
          </a:p>
          <a:p>
            <a:pPr marL="302381" indent="-302381">
              <a:buFont typeface="Wingdings" charset="2"/>
              <a:buChar char="§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302381" indent="-302381">
              <a:buFont typeface="Wingdings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Annealing process of the transmission observed, is being further investigated.</a:t>
            </a:r>
          </a:p>
          <a:p>
            <a:pPr marL="302381" indent="-302381">
              <a:buFont typeface="Wingdings" charset="2"/>
              <a:buChar char="§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C88967D-4537-B34F-996C-8A5BBE25B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83" y="3388828"/>
            <a:ext cx="5177119" cy="346917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47C5D9F-8C6F-EE4F-B9EB-F6ACEC216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95" b="5659"/>
          <a:stretch/>
        </p:blipFill>
        <p:spPr>
          <a:xfrm>
            <a:off x="6930250" y="940427"/>
            <a:ext cx="1852196" cy="199453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02BCA3A-0C8C-CF4B-8E64-3172C29958BA}"/>
              </a:ext>
            </a:extLst>
          </p:cNvPr>
          <p:cNvSpPr txBox="1"/>
          <p:nvPr/>
        </p:nvSpPr>
        <p:spPr>
          <a:xfrm>
            <a:off x="6709428" y="382199"/>
            <a:ext cx="2249656" cy="775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1" b="1" dirty="0"/>
              <a:t>NLaK33 sample</a:t>
            </a:r>
          </a:p>
          <a:p>
            <a:pPr algn="ctr"/>
            <a:r>
              <a:rPr lang="en-US" sz="1481" b="1" dirty="0"/>
              <a:t>in CUA setup</a:t>
            </a:r>
          </a:p>
          <a:p>
            <a:pPr algn="ctr"/>
            <a:r>
              <a:rPr lang="en-US" sz="1481" b="1" dirty="0"/>
              <a:t>                              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1DE9DA7-4C82-3744-811A-4AF8C26AEB60}"/>
              </a:ext>
            </a:extLst>
          </p:cNvPr>
          <p:cNvSpPr txBox="1"/>
          <p:nvPr/>
        </p:nvSpPr>
        <p:spPr>
          <a:xfrm>
            <a:off x="4366763" y="2983250"/>
            <a:ext cx="4777556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1" b="1" dirty="0"/>
              <a:t>Measured transmission (not Fresnel corrected ) through the NLaK33 irradiation dose for 420 nm.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7C2634C-AC86-4440-A55F-BCC6DC645CD7}"/>
              </a:ext>
            </a:extLst>
          </p:cNvPr>
          <p:cNvSpPr txBox="1"/>
          <p:nvPr/>
        </p:nvSpPr>
        <p:spPr>
          <a:xfrm>
            <a:off x="4893263" y="601027"/>
            <a:ext cx="2249656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1" b="1"/>
              <a:t>Spherical 3-layer  </a:t>
            </a:r>
            <a:r>
              <a:rPr lang="en-US" sz="1481" b="1" dirty="0"/>
              <a:t>lens </a:t>
            </a:r>
          </a:p>
          <a:p>
            <a:pPr algn="ctr"/>
            <a:r>
              <a:rPr lang="en-US" sz="1481" b="1" dirty="0"/>
              <a:t>                                </a:t>
            </a:r>
          </a:p>
        </p:txBody>
      </p:sp>
      <p:pic>
        <p:nvPicPr>
          <p:cNvPr id="49" name="image09.png">
            <a:extLst>
              <a:ext uri="{FF2B5EF4-FFF2-40B4-BE49-F238E27FC236}">
                <a16:creationId xmlns:a16="http://schemas.microsoft.com/office/drawing/2014/main" id="{9F74BB7E-3FD3-1240-B764-380D54E94BBC}"/>
              </a:ext>
            </a:extLst>
          </p:cNvPr>
          <p:cNvPicPr/>
          <p:nvPr/>
        </p:nvPicPr>
        <p:blipFill rotWithShape="1">
          <a:blip r:embed="rId4"/>
          <a:srcRect r="60405"/>
          <a:stretch/>
        </p:blipFill>
        <p:spPr>
          <a:xfrm>
            <a:off x="4893265" y="863677"/>
            <a:ext cx="2039127" cy="20480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027874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 pitchFamily="18"/>
                <a:ea typeface="Bitstream Vera Sans" pitchFamily="2"/>
                <a:cs typeface="Bitstream Vera Sans" pitchFamily="2"/>
              </a:rPr>
              <a:t>3-layer Lens </a:t>
            </a:r>
            <a:r>
              <a:rPr lang="de-DE" sz="2100" b="1" dirty="0"/>
              <a:t>Radiation </a:t>
            </a:r>
            <a:r>
              <a:rPr lang="de-DE" sz="2100" b="1" dirty="0" err="1"/>
              <a:t>Hardness</a:t>
            </a:r>
            <a:r>
              <a:rPr lang="de-DE" sz="2100" b="1" dirty="0"/>
              <a:t> 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35EFE7-2035-AC4B-89AF-FD3AA3F65A2B}"/>
              </a:ext>
            </a:extLst>
          </p:cNvPr>
          <p:cNvSpPr txBox="1"/>
          <p:nvPr/>
        </p:nvSpPr>
        <p:spPr>
          <a:xfrm>
            <a:off x="187807" y="573400"/>
            <a:ext cx="5334688" cy="338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5" b="1" dirty="0">
                <a:latin typeface="Arial"/>
                <a:cs typeface="Arial"/>
              </a:rPr>
              <a:t>Radiation hardness tests of at BNL:</a:t>
            </a:r>
          </a:p>
          <a:p>
            <a:endParaRPr lang="en-US" sz="1905" dirty="0">
              <a:latin typeface="Arial"/>
              <a:cs typeface="Arial"/>
            </a:endParaRPr>
          </a:p>
          <a:p>
            <a:pPr marL="302381" indent="-302381">
              <a:buFont typeface="Wingdings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Irradiation with Co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60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possibility of testing with neutrons later.</a:t>
            </a:r>
          </a:p>
          <a:p>
            <a:pPr marL="302381" indent="-302381">
              <a:buFont typeface="Wingdings" charset="2"/>
              <a:buChar char="§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302381" indent="-302381">
              <a:buFont typeface="Wingdings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Monochromator to measure transmission.</a:t>
            </a:r>
          </a:p>
          <a:p>
            <a:pPr marL="302381" indent="-302381">
              <a:buFont typeface="Wingdings" charset="2"/>
              <a:buChar char="§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302381" lvl="1" indent="-302381">
              <a:buFont typeface="Wingdings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PbF</a:t>
            </a:r>
            <a:r>
              <a:rPr lang="en-US" sz="1600" baseline="-25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two glasses from Schott , NLaK33, and material for Fresnel Lens will be tested.</a:t>
            </a:r>
          </a:p>
          <a:p>
            <a:pPr marL="302381" lvl="1" indent="-302381">
              <a:buFont typeface="Wingdings" charset="2"/>
              <a:buChar char="§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302381" lvl="1" indent="-302381">
              <a:buFont typeface="Wingdings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Annealing process of the materials has to be understood as the measurement will take 1-2 weeks.</a:t>
            </a:r>
          </a:p>
          <a:p>
            <a:pPr marL="302381" lvl="1" indent="-302381">
              <a:buFont typeface="Wingdings" charset="2"/>
              <a:buChar char="§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02BCA3A-0C8C-CF4B-8E64-3172C29958BA}"/>
              </a:ext>
            </a:extLst>
          </p:cNvPr>
          <p:cNvSpPr txBox="1"/>
          <p:nvPr/>
        </p:nvSpPr>
        <p:spPr>
          <a:xfrm>
            <a:off x="6375123" y="854241"/>
            <a:ext cx="2249656" cy="3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Co</a:t>
            </a:r>
            <a:r>
              <a:rPr lang="en-US" sz="1400" b="1" baseline="30000" dirty="0">
                <a:latin typeface="Arial" charset="0"/>
                <a:ea typeface="Arial" charset="0"/>
                <a:cs typeface="Arial" charset="0"/>
              </a:rPr>
              <a:t>60  </a:t>
            </a:r>
            <a:r>
              <a:rPr lang="en-US" sz="1481" b="1" dirty="0"/>
              <a:t>Chamber                           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CABD4E-313C-1B42-9DBD-ED88C4B2D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902" y="1174457"/>
            <a:ext cx="3288098" cy="4384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B99F6C-EBC7-3449-B90A-D590E28E9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78" t="20001" b="10293"/>
          <a:stretch/>
        </p:blipFill>
        <p:spPr>
          <a:xfrm>
            <a:off x="1574121" y="4073186"/>
            <a:ext cx="4107449" cy="23335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A9261F-E416-4645-91B3-9D899950EF26}"/>
              </a:ext>
            </a:extLst>
          </p:cNvPr>
          <p:cNvSpPr txBox="1"/>
          <p:nvPr/>
        </p:nvSpPr>
        <p:spPr>
          <a:xfrm>
            <a:off x="2394252" y="3800373"/>
            <a:ext cx="2249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Monochromator</a:t>
            </a:r>
            <a:endParaRPr lang="en-US" sz="1481" b="1" dirty="0"/>
          </a:p>
        </p:txBody>
      </p:sp>
    </p:spTree>
    <p:extLst>
      <p:ext uri="{BB962C8B-B14F-4D97-AF65-F5344CB8AC3E}">
        <p14:creationId xmlns:p14="http://schemas.microsoft.com/office/powerpoint/2010/main" val="929619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 pitchFamily="18"/>
                <a:ea typeface="Bitstream Vera Sans" pitchFamily="2"/>
                <a:cs typeface="Bitstream Vera Sans" pitchFamily="2"/>
              </a:rPr>
              <a:t>High-Performance DIRC </a:t>
            </a:r>
            <a:r>
              <a:rPr lang="de-DE" sz="2100" b="1" dirty="0" err="1">
                <a:latin typeface="Arial" pitchFamily="18"/>
                <a:ea typeface="Bitstream Vera Sans" pitchFamily="2"/>
                <a:cs typeface="Bitstream Vera Sans" pitchFamily="2"/>
              </a:rPr>
              <a:t>Activities</a:t>
            </a:r>
            <a:r>
              <a:rPr lang="de-DE" sz="2100" b="1" dirty="0">
                <a:latin typeface="Arial" pitchFamily="18"/>
                <a:ea typeface="Bitstream Vera Sans" pitchFamily="2"/>
                <a:cs typeface="Bitstream Vera Sans" pitchFamily="2"/>
              </a:rPr>
              <a:t> 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707B75B-A48A-5F47-BEBD-381A605E5CCE}"/>
              </a:ext>
            </a:extLst>
          </p:cNvPr>
          <p:cNvSpPr txBox="1">
            <a:spLocks/>
          </p:cNvSpPr>
          <p:nvPr/>
        </p:nvSpPr>
        <p:spPr>
          <a:xfrm>
            <a:off x="72357" y="674357"/>
            <a:ext cx="9071643" cy="480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Simulation studies:</a:t>
            </a:r>
          </a:p>
          <a:p>
            <a:pPr lvl="1"/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Studies of design using stand alone Geant4 package. 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progress)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Implementing High-Performance DIRC into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sPHOENIX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BeAST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simulation. 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(early stage)</a:t>
            </a:r>
          </a:p>
          <a:p>
            <a:pPr marL="0" indent="0">
              <a:buNone/>
            </a:pPr>
            <a:endParaRPr lang="en-US" sz="1800" b="1" dirty="0">
              <a:latin typeface="Arial" panose="020B0604020202020204" pitchFamily="34" charset="0"/>
              <a:ea typeface="ＭＳ Ｐゴシック" pitchFamily="2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rPr>
              <a:t>Hardware activities: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prototype of  3-layer spherical and cylindrical lens validation in the test beam. 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(analysis in progress)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Mapping focal plane of the lenses. 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(already started)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Radiation hardness test of candidates for middle layer of the lens. 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(scheduled for May or August)</a:t>
            </a: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Preparing next prototype lens:</a:t>
            </a:r>
          </a:p>
          <a:p>
            <a:pPr lvl="1"/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Candidate to polish PbF2 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(waiting for the quote)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Discussion with RMI on 20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of April </a:t>
            </a:r>
            <a:endParaRPr lang="en-US" sz="1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84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pl-PL" sz="3400" b="1" dirty="0">
                <a:latin typeface="Arial" pitchFamily="18"/>
                <a:ea typeface="Bitstream Vera Sans" pitchFamily="2"/>
                <a:cs typeface="Bitstream Vera Sans" pitchFamily="2"/>
              </a:rPr>
              <a:t>Backup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A297DD94-1B53-AD4B-B90D-B6E59574EC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19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 pitchFamily="18"/>
                <a:ea typeface="Bitstream Vera Sans" pitchFamily="2"/>
                <a:cs typeface="Bitstream Vera Sans" pitchFamily="2"/>
              </a:rPr>
              <a:t>High-performance DIRC </a:t>
            </a:r>
            <a:r>
              <a:rPr lang="de-DE" sz="2100" b="1" dirty="0" err="1"/>
              <a:t>Reaching</a:t>
            </a:r>
            <a:r>
              <a:rPr lang="de-DE" sz="2100" b="1" dirty="0"/>
              <a:t> Performance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9359185-C07F-C04F-A136-AAC387ECB1A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846782" y="1208654"/>
            <a:ext cx="2468880" cy="20523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457CAA-8FFA-A74D-AA25-5A024363784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06704" y="934334"/>
            <a:ext cx="2696401" cy="24584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492927D-66E3-644E-A786-2D60BC84270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10799991">
            <a:off x="8041353" y="934332"/>
            <a:ext cx="1014115" cy="24357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D0098C3-8E22-D847-931F-3976344A37F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0384" y="984377"/>
            <a:ext cx="3657243" cy="24382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7" name="TextBox 6">
            <a:extLst>
              <a:ext uri="{FF2B5EF4-FFF2-40B4-BE49-F238E27FC236}">
                <a16:creationId xmlns:a16="http://schemas.microsoft.com/office/drawing/2014/main" id="{30C9A2B6-F55B-F94F-8AA6-FC169A709F39}"/>
              </a:ext>
            </a:extLst>
          </p:cNvPr>
          <p:cNvSpPr txBox="1"/>
          <p:nvPr/>
        </p:nvSpPr>
        <p:spPr>
          <a:xfrm>
            <a:off x="5023824" y="552012"/>
            <a:ext cx="1233849" cy="35613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Prototype:</a:t>
            </a: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D2C010A7-E527-5D4C-BF4F-E7EAB7B3DD61}"/>
              </a:ext>
            </a:extLst>
          </p:cNvPr>
          <p:cNvSpPr txBox="1"/>
          <p:nvPr/>
        </p:nvSpPr>
        <p:spPr>
          <a:xfrm>
            <a:off x="99384" y="574333"/>
            <a:ext cx="4492498" cy="35613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Improving focusing:  3-layer spherical lens</a:t>
            </a:r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36324AF9-E6D2-9642-86B3-E6C0C56A687E}"/>
              </a:ext>
            </a:extLst>
          </p:cNvPr>
          <p:cNvSpPr txBox="1"/>
          <p:nvPr/>
        </p:nvSpPr>
        <p:spPr>
          <a:xfrm>
            <a:off x="99741" y="3814335"/>
            <a:ext cx="2349732" cy="35613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Optimizing pixel size: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952FEC3-C980-BB4D-9FD7-D6F9A91E762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862542" y="3633615"/>
            <a:ext cx="4093201" cy="26819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4FEA49C-DEED-664E-AC46-C2A4A1D64EE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07743" y="4160657"/>
            <a:ext cx="4174199" cy="22186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2" name="Straight Connector 11">
            <a:extLst>
              <a:ext uri="{FF2B5EF4-FFF2-40B4-BE49-F238E27FC236}">
                <a16:creationId xmlns:a16="http://schemas.microsoft.com/office/drawing/2014/main" id="{51747CA3-16C0-9449-A6F1-78CED197C835}"/>
              </a:ext>
            </a:extLst>
          </p:cNvPr>
          <p:cNvSpPr/>
          <p:nvPr/>
        </p:nvSpPr>
        <p:spPr>
          <a:xfrm>
            <a:off x="3048141" y="4339932"/>
            <a:ext cx="118872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 cap="flat">
            <a:solidFill>
              <a:srgbClr val="000000"/>
            </a:solidFill>
            <a:prstDash val="solid"/>
            <a:miter/>
            <a:headEnd type="arrow"/>
            <a:tailEnd type="arrow"/>
          </a:ln>
        </p:spPr>
        <p:txBody>
          <a:bodyPr vert="horz" wrap="none" lIns="99002" tIns="54004" rIns="99002" bIns="54004" anchor="ctr" anchorCtr="0" compatLnSpc="0">
            <a:normAutofit fontScale="25000" lnSpcReduction="20000"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3" name="TextBox 12">
            <a:extLst>
              <a:ext uri="{FF2B5EF4-FFF2-40B4-BE49-F238E27FC236}">
                <a16:creationId xmlns:a16="http://schemas.microsoft.com/office/drawing/2014/main" id="{DE55C5CE-7780-B74D-A24C-AC91759FF407}"/>
              </a:ext>
            </a:extLst>
          </p:cNvPr>
          <p:cNvSpPr txBox="1"/>
          <p:nvPr/>
        </p:nvSpPr>
        <p:spPr>
          <a:xfrm>
            <a:off x="3341904" y="4016655"/>
            <a:ext cx="681967" cy="35613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6 cm</a:t>
            </a:r>
          </a:p>
        </p:txBody>
      </p:sp>
      <p:sp>
        <p:nvSpPr>
          <p:cNvPr id="54" name="Straight Connector 13">
            <a:extLst>
              <a:ext uri="{FF2B5EF4-FFF2-40B4-BE49-F238E27FC236}">
                <a16:creationId xmlns:a16="http://schemas.microsoft.com/office/drawing/2014/main" id="{D6176644-1DCE-2940-8D49-2443BF6CDD46}"/>
              </a:ext>
            </a:extLst>
          </p:cNvPr>
          <p:cNvSpPr/>
          <p:nvPr/>
        </p:nvSpPr>
        <p:spPr>
          <a:xfrm>
            <a:off x="5846784" y="3261014"/>
            <a:ext cx="1590479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18361" cap="flat">
            <a:solidFill>
              <a:srgbClr val="FFFFFF"/>
            </a:solidFill>
            <a:prstDash val="solid"/>
            <a:miter/>
            <a:headEnd type="arrow"/>
            <a:tailEnd type="arrow"/>
          </a:ln>
        </p:spPr>
        <p:txBody>
          <a:bodyPr vert="horz" wrap="none" lIns="99002" tIns="54004" rIns="99002" bIns="54004" anchor="ctr" anchorCtr="0" compatLnSpc="0">
            <a:normAutofit fontScale="25000" lnSpcReduction="20000"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5" name="TextBox 14">
            <a:extLst>
              <a:ext uri="{FF2B5EF4-FFF2-40B4-BE49-F238E27FC236}">
                <a16:creationId xmlns:a16="http://schemas.microsoft.com/office/drawing/2014/main" id="{A02DF502-7841-A34B-9D61-A71AA0CE5708}"/>
              </a:ext>
            </a:extLst>
          </p:cNvPr>
          <p:cNvSpPr txBox="1"/>
          <p:nvPr/>
        </p:nvSpPr>
        <p:spPr>
          <a:xfrm>
            <a:off x="6365907" y="2932333"/>
            <a:ext cx="681967" cy="35613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FFFFFF"/>
                </a:solidFill>
                <a:uFillTx/>
              </a:defRPr>
            </a:pPr>
            <a:r>
              <a:rPr lang="en-US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6 cm</a:t>
            </a:r>
          </a:p>
        </p:txBody>
      </p:sp>
    </p:spTree>
    <p:extLst>
      <p:ext uri="{BB962C8B-B14F-4D97-AF65-F5344CB8AC3E}">
        <p14:creationId xmlns:p14="http://schemas.microsoft.com/office/powerpoint/2010/main" val="8193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 pitchFamily="18"/>
                <a:ea typeface="Bitstream Vera Sans" pitchFamily="2"/>
                <a:cs typeface="Bitstream Vera Sans" pitchFamily="2"/>
              </a:rPr>
              <a:t>High-performance DIRC </a:t>
            </a:r>
            <a:r>
              <a:rPr lang="en-US" sz="2100" b="1" dirty="0"/>
              <a:t>Design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B296BFAA-C223-D141-9BC0-5332009EA37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23275" y="2434814"/>
            <a:ext cx="3987360" cy="34916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57F30C-7B42-9341-8198-2450F454FBEE}"/>
              </a:ext>
            </a:extLst>
          </p:cNvPr>
          <p:cNvSpPr/>
          <p:nvPr/>
        </p:nvSpPr>
        <p:spPr>
          <a:xfrm>
            <a:off x="524794" y="5800455"/>
            <a:ext cx="3276359" cy="62504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hangingPunct="0">
              <a:spcBef>
                <a:spcPts val="450"/>
              </a:spcBef>
              <a:buClr>
                <a:srgbClr val="004A4A"/>
              </a:buClr>
              <a:buSzPct val="75000"/>
              <a:tabLst>
                <a:tab pos="271439" algn="l"/>
                <a:tab pos="719276" algn="l"/>
                <a:tab pos="1168557" algn="l"/>
                <a:tab pos="1617838" algn="l"/>
                <a:tab pos="2066763" algn="l"/>
                <a:tab pos="2516035" algn="l"/>
                <a:tab pos="2965316" algn="l"/>
                <a:tab pos="3414598" algn="l"/>
                <a:tab pos="3863879" algn="l"/>
                <a:tab pos="4313160" algn="l"/>
                <a:tab pos="4762442" algn="l"/>
                <a:tab pos="5211723" algn="l"/>
                <a:tab pos="5660995" algn="l"/>
                <a:tab pos="6110276" algn="l"/>
                <a:tab pos="6559558" algn="l"/>
                <a:tab pos="7008839" algn="l"/>
                <a:tab pos="7458120" algn="l"/>
                <a:tab pos="7907402" algn="l"/>
                <a:tab pos="8356683" algn="l"/>
                <a:tab pos="8805955" algn="l"/>
                <a:tab pos="925523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000000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  11 </a:t>
            </a:r>
            <a:r>
              <a:rPr lang="en-US" dirty="0">
                <a:solidFill>
                  <a:srgbClr val="DC2300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narrow bars</a:t>
            </a:r>
            <a:r>
              <a:rPr lang="en-US" dirty="0">
                <a:solidFill>
                  <a:srgbClr val="000000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 in each section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0043592E-928A-3D43-9CFB-1665428B44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00395" y="2379375"/>
            <a:ext cx="3973680" cy="36305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A3688766-D280-9540-BB4A-1EE1FC77BC0E}"/>
              </a:ext>
            </a:extLst>
          </p:cNvPr>
          <p:cNvSpPr/>
          <p:nvPr/>
        </p:nvSpPr>
        <p:spPr>
          <a:xfrm>
            <a:off x="5348794" y="5800455"/>
            <a:ext cx="3276359" cy="62504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hangingPunct="0">
              <a:spcBef>
                <a:spcPts val="450"/>
              </a:spcBef>
              <a:buClr>
                <a:srgbClr val="004A4A"/>
              </a:buClr>
              <a:buSzPct val="75000"/>
              <a:tabLst>
                <a:tab pos="271439" algn="l"/>
                <a:tab pos="719276" algn="l"/>
                <a:tab pos="1168557" algn="l"/>
                <a:tab pos="1617838" algn="l"/>
                <a:tab pos="2066763" algn="l"/>
                <a:tab pos="2516035" algn="l"/>
                <a:tab pos="2965316" algn="l"/>
                <a:tab pos="3414598" algn="l"/>
                <a:tab pos="3863879" algn="l"/>
                <a:tab pos="4313160" algn="l"/>
                <a:tab pos="4762442" algn="l"/>
                <a:tab pos="5211723" algn="l"/>
                <a:tab pos="5660995" algn="l"/>
                <a:tab pos="6110276" algn="l"/>
                <a:tab pos="6559558" algn="l"/>
                <a:tab pos="7008839" algn="l"/>
                <a:tab pos="7458120" algn="l"/>
                <a:tab pos="7907402" algn="l"/>
                <a:tab pos="8356683" algn="l"/>
                <a:tab pos="8805955" algn="l"/>
                <a:tab pos="925523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000000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  1 wide bar </a:t>
            </a:r>
            <a:r>
              <a:rPr lang="en-US" dirty="0">
                <a:solidFill>
                  <a:srgbClr val="FF0000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(p</a:t>
            </a:r>
            <a:r>
              <a:rPr lang="en-US" dirty="0">
                <a:solidFill>
                  <a:srgbClr val="DC2300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late) </a:t>
            </a:r>
            <a:r>
              <a:rPr lang="en-US" dirty="0">
                <a:solidFill>
                  <a:srgbClr val="000000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in each section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B74DDC-A99E-C649-8C3A-5AE9140CC84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21272" y="569293"/>
            <a:ext cx="4539602" cy="17632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9F4707C3-4C18-384A-B94E-BF3A3FDE3A71}"/>
              </a:ext>
            </a:extLst>
          </p:cNvPr>
          <p:cNvSpPr txBox="1"/>
          <p:nvPr/>
        </p:nvSpPr>
        <p:spPr>
          <a:xfrm>
            <a:off x="204396" y="815530"/>
            <a:ext cx="3656164" cy="5363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 lnSpcReduction="10000"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000000"/>
                </a:solidFill>
                <a:latin typeface="Arial" pitchFamily="34"/>
                <a:ea typeface="Microsoft YaHei" pitchFamily="2"/>
                <a:cs typeface="Mangal" pitchFamily="2"/>
              </a:rPr>
              <a:t>16 section design with one prism in  each as expansion volume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714D9874-863E-5E4D-A7C1-FE3E571FAF18}"/>
              </a:ext>
            </a:extLst>
          </p:cNvPr>
          <p:cNvSpPr txBox="1"/>
          <p:nvPr/>
        </p:nvSpPr>
        <p:spPr>
          <a:xfrm>
            <a:off x="5599358" y="456978"/>
            <a:ext cx="3625559" cy="2566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 lnSpcReduction="10000"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Arial" pitchFamily="34"/>
                <a:ea typeface="Microsoft YaHei" pitchFamily="2"/>
                <a:cs typeface="Mangal" pitchFamily="2"/>
              </a:rPr>
              <a:t>Simplified view of one section: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0E943AF-EA66-644C-83CF-87B159372986}"/>
              </a:ext>
            </a:extLst>
          </p:cNvPr>
          <p:cNvSpPr txBox="1"/>
          <p:nvPr/>
        </p:nvSpPr>
        <p:spPr>
          <a:xfrm>
            <a:off x="147878" y="2158338"/>
            <a:ext cx="4445639" cy="2566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 lnSpcReduction="10000"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Arial" pitchFamily="34"/>
                <a:ea typeface="Microsoft YaHei" pitchFamily="2"/>
                <a:cs typeface="Mangal" pitchFamily="2"/>
              </a:rPr>
              <a:t>GEANT4 visualization of the designs:</a:t>
            </a:r>
          </a:p>
        </p:txBody>
      </p:sp>
    </p:spTree>
    <p:extLst>
      <p:ext uri="{BB962C8B-B14F-4D97-AF65-F5344CB8AC3E}">
        <p14:creationId xmlns:p14="http://schemas.microsoft.com/office/powerpoint/2010/main" val="96300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 pitchFamily="18"/>
                <a:ea typeface="Bitstream Vera Sans" pitchFamily="2"/>
                <a:cs typeface="Bitstream Vera Sans" pitchFamily="2"/>
              </a:rPr>
              <a:t>High-performance DIRC </a:t>
            </a:r>
            <a:r>
              <a:rPr lang="en-US" sz="2100" b="1" dirty="0"/>
              <a:t>Narrow bar design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pic>
        <p:nvPicPr>
          <p:cNvPr id="7" name="image44.png"/>
          <p:cNvPicPr/>
          <p:nvPr/>
        </p:nvPicPr>
        <p:blipFill rotWithShape="1">
          <a:blip r:embed="rId2"/>
          <a:srcRect r="47554"/>
          <a:stretch/>
        </p:blipFill>
        <p:spPr>
          <a:xfrm>
            <a:off x="4840915" y="2991831"/>
            <a:ext cx="3782387" cy="3467319"/>
          </a:xfrm>
          <a:prstGeom prst="rect">
            <a:avLst/>
          </a:prstGeom>
          <a:ln/>
        </p:spPr>
      </p:pic>
      <p:pic>
        <p:nvPicPr>
          <p:cNvPr id="6" name="image68.png" descr="lens-collage.png"/>
          <p:cNvPicPr/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5361612" y="1291632"/>
            <a:ext cx="3261688" cy="1839899"/>
          </a:xfrm>
          <a:prstGeom prst="rect">
            <a:avLst/>
          </a:prstGeom>
          <a:ln/>
        </p:spPr>
      </p:pic>
      <p:sp>
        <p:nvSpPr>
          <p:cNvPr id="16" name="TextBox 15"/>
          <p:cNvSpPr txBox="1"/>
          <p:nvPr/>
        </p:nvSpPr>
        <p:spPr>
          <a:xfrm>
            <a:off x="2" y="490856"/>
            <a:ext cx="4570781" cy="6167733"/>
          </a:xfrm>
          <a:prstGeom prst="rect">
            <a:avLst/>
          </a:prstGeom>
          <a:noFill/>
          <a:ln>
            <a:noFill/>
          </a:ln>
        </p:spPr>
        <p:txBody>
          <a:bodyPr wrap="square" lIns="90000" tIns="44999" rIns="90000" bIns="44999" compatLnSpc="0">
            <a:spAutoFit/>
          </a:bodyPr>
          <a:lstStyle/>
          <a:p>
            <a:pPr marL="285750" indent="-285750" defTabSz="777606">
              <a:buFont typeface="Arial" panose="020B0604020202020204" pitchFamily="34" charset="0"/>
              <a:buChar char="•"/>
              <a:defRPr/>
            </a:pPr>
            <a:endParaRPr lang="en-US" sz="2000" b="1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marL="285750" indent="-285750" defTabSz="777606">
              <a:buFont typeface="Arial" panose="020B0604020202020204" pitchFamily="34" charset="0"/>
              <a:buChar char="•"/>
              <a:defRPr/>
            </a:pPr>
            <a:endParaRPr lang="en-US" sz="2000" b="1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marL="285750" indent="-285750" defTabSz="777606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Radiator bars</a:t>
            </a:r>
            <a:endParaRPr lang="en-US" sz="2000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marL="742950" lvl="1" indent="-285750" defTabSz="777606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17 x 35 x 4200 mm</a:t>
            </a:r>
          </a:p>
          <a:p>
            <a:pPr marL="742950" lvl="1" indent="-285750" defTabSz="777606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11 bars per box</a:t>
            </a:r>
          </a:p>
          <a:p>
            <a:pPr marL="742950" lvl="1" indent="-285750" defTabSz="777606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16 bar boxes, 1m from IP</a:t>
            </a:r>
            <a:endParaRPr lang="en-US" sz="2000" b="1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marL="285750" indent="-285750" defTabSz="777606">
              <a:buFont typeface="Arial" panose="020B0604020202020204" pitchFamily="34" charset="0"/>
              <a:buChar char="•"/>
              <a:defRPr/>
            </a:pPr>
            <a:endParaRPr lang="en-US" sz="2000" b="1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marL="285750" indent="-285750" defTabSz="777606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3 component lens </a:t>
            </a:r>
            <a:endParaRPr lang="en-US" sz="2000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marL="742950" lvl="1" indent="-285750" defTabSz="777606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14 x 35 x 50 mm</a:t>
            </a:r>
          </a:p>
          <a:p>
            <a:pPr marL="742950" lvl="1" indent="-285750" defTabSz="777606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 radiuses: 47 mm, 29 mm</a:t>
            </a:r>
          </a:p>
          <a:p>
            <a:pPr marL="285750" indent="-285750" defTabSz="777606">
              <a:buFont typeface="Arial" panose="020B0604020202020204" pitchFamily="34" charset="0"/>
              <a:buChar char="•"/>
              <a:defRPr/>
            </a:pPr>
            <a:endParaRPr lang="en-US" sz="2000" b="1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marL="285750" indent="-285750" defTabSz="777606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Expansion volume</a:t>
            </a:r>
            <a:endParaRPr lang="en-US" sz="2000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marL="742950" lvl="1" indent="-285750" defTabSz="777606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Prism with 38° opening angle</a:t>
            </a:r>
          </a:p>
          <a:p>
            <a:pPr marL="742950" lvl="1" indent="-285750" defTabSz="777606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285 x 390 x 300 mm</a:t>
            </a:r>
          </a:p>
          <a:p>
            <a:pPr marL="285750" indent="-285750" defTabSz="777606">
              <a:buFont typeface="Arial" panose="020B0604020202020204" pitchFamily="34" charset="0"/>
              <a:buChar char="•"/>
              <a:defRPr/>
            </a:pPr>
            <a:endParaRPr lang="en-US" sz="2000" b="1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marL="285750" indent="-285750" defTabSz="777606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Sensors</a:t>
            </a:r>
            <a:endParaRPr lang="en-US" sz="2000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marL="742950" lvl="1" indent="-285750" defTabSz="777606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208k pixels, each 3 mm</a:t>
            </a:r>
            <a:r>
              <a:rPr lang="en-US" sz="2000" baseline="30000" dirty="0"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2</a:t>
            </a:r>
            <a:endParaRPr lang="en-US" sz="2000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marL="800100" lvl="1" indent="-342900" defTabSz="777606">
              <a:buFont typeface="Wingdings" charset="2"/>
              <a:buChar char="Ø"/>
              <a:defRPr/>
            </a:pPr>
            <a:endParaRPr lang="en-US" sz="2000" b="1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lvl="1" defTabSz="777606">
              <a:defRPr/>
            </a:pPr>
            <a:endParaRPr lang="en-US" sz="2000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defTabSz="777606">
              <a:defRPr/>
            </a:pPr>
            <a:endParaRPr lang="en-US" sz="800" b="1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marL="285750" indent="-285750" defTabSz="777606">
              <a:buFont typeface="Arial" panose="020B0604020202020204" pitchFamily="34" charset="0"/>
              <a:buChar char="•"/>
              <a:defRPr/>
            </a:pPr>
            <a:endParaRPr lang="en-US" sz="800" b="1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  <a:p>
            <a:pPr defTabSz="777606"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777606">
              <a:buFont typeface="Arial" panose="020B0604020202020204" pitchFamily="34" charset="0"/>
              <a:buChar char="•"/>
              <a:defRPr/>
            </a:pPr>
            <a:endParaRPr lang="en-US" sz="800" b="1" dirty="0">
              <a:latin typeface="Arial" panose="020B0604020202020204" pitchFamily="34" charset="0"/>
              <a:ea typeface="Bitstream Vera Sans" pitchFamily="2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61612" y="651213"/>
            <a:ext cx="3594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Geant4 simulation of High-Performance DIRC detector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643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 pitchFamily="18"/>
                <a:ea typeface="Bitstream Vera Sans" pitchFamily="2"/>
                <a:cs typeface="Bitstream Vera Sans" pitchFamily="2"/>
              </a:rPr>
              <a:t>High-Performance DIRC </a:t>
            </a:r>
            <a:r>
              <a:rPr lang="en-US" sz="2100" b="1" dirty="0">
                <a:latin typeface="Arial" pitchFamily="18"/>
                <a:ea typeface="Bitstream Vera Sans" pitchFamily="2"/>
                <a:cs typeface="Bitstream Vera Sans" pitchFamily="2"/>
              </a:rPr>
              <a:t>Activities</a:t>
            </a:r>
            <a:r>
              <a:rPr lang="de-DE" sz="2100" b="1" dirty="0">
                <a:latin typeface="Arial" pitchFamily="18"/>
                <a:ea typeface="Bitstream Vera Sans" pitchFamily="2"/>
                <a:cs typeface="Bitstream Vera Sans" pitchFamily="2"/>
              </a:rPr>
              <a:t> 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707B75B-A48A-5F47-BEBD-381A605E5CCE}"/>
              </a:ext>
            </a:extLst>
          </p:cNvPr>
          <p:cNvSpPr txBox="1">
            <a:spLocks/>
          </p:cNvSpPr>
          <p:nvPr/>
        </p:nvSpPr>
        <p:spPr>
          <a:xfrm>
            <a:off x="72357" y="674357"/>
            <a:ext cx="9071643" cy="480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Simulation studies:</a:t>
            </a:r>
          </a:p>
          <a:p>
            <a:pPr lvl="1"/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Studies of design using stand alone Geant4 package.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Implementing High-Performance DIRC into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sPHOENIX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BeAST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simulation.</a:t>
            </a:r>
          </a:p>
          <a:p>
            <a:endParaRPr lang="en-US" sz="1800" b="1" dirty="0">
              <a:latin typeface="Arial" panose="020B0604020202020204" pitchFamily="34" charset="0"/>
              <a:ea typeface="ＭＳ Ｐゴシック" pitchFamily="2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rPr>
              <a:t>Hardware activities: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prototype of  3-layer spherical and cylindrical lens validation in the test beam.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Mapping focal plane of the lenses.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Radiation hardness test of candidates for middle layer of the lens.</a:t>
            </a: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Preparing next prototype lens</a:t>
            </a:r>
          </a:p>
          <a:p>
            <a:pPr lvl="1"/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960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 pitchFamily="18"/>
                <a:ea typeface="Bitstream Vera Sans" pitchFamily="2"/>
                <a:cs typeface="Bitstream Vera Sans" pitchFamily="2"/>
              </a:rPr>
              <a:t>High-performance DIRC </a:t>
            </a:r>
            <a:r>
              <a:rPr lang="de-DE" sz="2100" b="1" dirty="0"/>
              <a:t>Performance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0389D5D-0AC0-3047-B149-E04F57FBC22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041" y="3477369"/>
            <a:ext cx="4754880" cy="23774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5" name="Freeform 4">
            <a:extLst>
              <a:ext uri="{FF2B5EF4-FFF2-40B4-BE49-F238E27FC236}">
                <a16:creationId xmlns:a16="http://schemas.microsoft.com/office/drawing/2014/main" id="{648572FF-F2C6-8B4A-ACA4-9BEBE4FC4D57}"/>
              </a:ext>
            </a:extLst>
          </p:cNvPr>
          <p:cNvSpPr/>
          <p:nvPr/>
        </p:nvSpPr>
        <p:spPr>
          <a:xfrm>
            <a:off x="1066323" y="3299300"/>
            <a:ext cx="181831" cy="35613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0004" tIns="44997" rIns="90004" bIns="44997" anchor="ctr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CF2A075D-DC53-934E-8F16-BEA6BB384B1F}"/>
              </a:ext>
            </a:extLst>
          </p:cNvPr>
          <p:cNvSpPr txBox="1"/>
          <p:nvPr/>
        </p:nvSpPr>
        <p:spPr>
          <a:xfrm>
            <a:off x="887160" y="3116249"/>
            <a:ext cx="3130394" cy="5625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DC2300"/>
                </a:solidFill>
                <a:latin typeface="Arial" pitchFamily="18"/>
                <a:ea typeface="Microsoft YaHei" pitchFamily="2"/>
                <a:cs typeface="Mangal" pitchFamily="2"/>
              </a:rPr>
              <a:t>~4.2 </a:t>
            </a:r>
            <a:r>
              <a:rPr lang="en-US" sz="1600" dirty="0" err="1">
                <a:solidFill>
                  <a:srgbClr val="DC2300"/>
                </a:solidFill>
                <a:latin typeface="Arial" pitchFamily="18"/>
                <a:ea typeface="Microsoft YaHei" pitchFamily="2"/>
                <a:cs typeface="Mangal" pitchFamily="2"/>
              </a:rPr>
              <a:t>s.d.</a:t>
            </a:r>
            <a:r>
              <a:rPr lang="en-US" sz="1600" dirty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pitchFamily="34"/>
                <a:ea typeface="Latin Modern Math" pitchFamily="2"/>
                <a:cs typeface="Latin Modern Math" pitchFamily="2"/>
              </a:rPr>
              <a:t> separation at 6 GeV/c,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000000"/>
                </a:solidFill>
                <a:latin typeface="Arial" pitchFamily="34"/>
                <a:ea typeface="Latin Modern Math" pitchFamily="2"/>
                <a:cs typeface="Latin Modern Math" pitchFamily="2"/>
              </a:rPr>
              <a:t>30</a:t>
            </a:r>
            <a:r>
              <a:rPr lang="en-US" sz="1600" baseline="33000" dirty="0">
                <a:solidFill>
                  <a:srgbClr val="000000"/>
                </a:solidFill>
                <a:latin typeface="Arial" pitchFamily="34"/>
                <a:ea typeface="Latin Modern Math" pitchFamily="2"/>
                <a:cs typeface="Latin Modern Math" pitchFamily="2"/>
              </a:rPr>
              <a:t>O </a:t>
            </a:r>
            <a:r>
              <a:rPr lang="en-US" sz="1600" dirty="0">
                <a:solidFill>
                  <a:srgbClr val="000000"/>
                </a:solidFill>
                <a:latin typeface="Arial" pitchFamily="34"/>
                <a:ea typeface="Latin Modern Math" pitchFamily="2"/>
                <a:cs typeface="Latin Modern Math" pitchFamily="2"/>
              </a:rPr>
              <a:t>polar angle</a:t>
            </a: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2EED58AC-F8E8-444A-95B5-1C34D51EF5CD}"/>
              </a:ext>
            </a:extLst>
          </p:cNvPr>
          <p:cNvSpPr txBox="1"/>
          <p:nvPr/>
        </p:nvSpPr>
        <p:spPr>
          <a:xfrm>
            <a:off x="230404" y="1058171"/>
            <a:ext cx="3017520" cy="119736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rmAutofit lnSpcReduction="10000"/>
          </a:bodyPr>
          <a:lstStyle/>
          <a:p>
            <a:pPr hangingPunct="0">
              <a:lnSpc>
                <a:spcPct val="93000"/>
              </a:lnSpc>
              <a:spcBef>
                <a:spcPts val="36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000000"/>
                </a:solidFill>
                <a:latin typeface="Arial" pitchFamily="18"/>
                <a:ea typeface="ＭＳ Ｐゴシック" pitchFamily="2"/>
                <a:cs typeface="Arial" pitchFamily="2"/>
              </a:rPr>
              <a:t>1</a:t>
            </a:r>
            <a:r>
              <a:rPr lang="en-US" dirty="0">
                <a:solidFill>
                  <a:srgbClr val="000000"/>
                </a:solidFill>
                <a:latin typeface="Arial" pitchFamily="34"/>
                <a:ea typeface="ＭＳ Ｐゴシック" pitchFamily="2"/>
                <a:cs typeface="Arial" pitchFamily="2"/>
              </a:rPr>
              <a:t>7x32x4200 mm</a:t>
            </a:r>
            <a:r>
              <a:rPr lang="en-US" baseline="33000" dirty="0">
                <a:solidFill>
                  <a:srgbClr val="000000"/>
                </a:solidFill>
                <a:latin typeface="Arial" pitchFamily="34"/>
                <a:ea typeface="ＭＳ Ｐゴシック" pitchFamily="2"/>
                <a:cs typeface="Arial" pitchFamily="2"/>
              </a:rPr>
              <a:t>3</a:t>
            </a:r>
            <a:r>
              <a:rPr lang="en-US" dirty="0">
                <a:solidFill>
                  <a:srgbClr val="000000"/>
                </a:solidFill>
                <a:latin typeface="Arial" pitchFamily="34"/>
                <a:ea typeface="ＭＳ Ｐゴシック" pitchFamily="2"/>
                <a:cs typeface="Arial" pitchFamily="2"/>
              </a:rPr>
              <a:t> bars</a:t>
            </a:r>
          </a:p>
          <a:p>
            <a:pPr hangingPunct="0">
              <a:lnSpc>
                <a:spcPct val="93000"/>
              </a:lnSpc>
              <a:spcBef>
                <a:spcPts val="36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000000"/>
                </a:solidFill>
                <a:latin typeface="Arial" pitchFamily="18"/>
                <a:ea typeface="ＭＳ Ｐゴシック" pitchFamily="2"/>
                <a:cs typeface="Arial" pitchFamily="2"/>
              </a:rPr>
              <a:t>3-layer spherical lens</a:t>
            </a:r>
          </a:p>
          <a:p>
            <a:pPr hangingPunct="0">
              <a:lnSpc>
                <a:spcPct val="93000"/>
              </a:lnSpc>
              <a:spcBef>
                <a:spcPts val="36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000000"/>
                </a:solidFill>
                <a:latin typeface="Arial" pitchFamily="18"/>
                <a:ea typeface="ＭＳ Ｐゴシック" pitchFamily="2"/>
                <a:cs typeface="Arial" pitchFamily="2"/>
              </a:rPr>
              <a:t>3x3 mm</a:t>
            </a:r>
            <a:r>
              <a:rPr lang="en-US" baseline="33000" dirty="0">
                <a:solidFill>
                  <a:srgbClr val="000000"/>
                </a:solidFill>
                <a:latin typeface="Arial" pitchFamily="18"/>
                <a:ea typeface="ＭＳ Ｐゴシック" pitchFamily="2"/>
                <a:cs typeface="Arial" pitchFamily="2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pitchFamily="18"/>
                <a:ea typeface="ＭＳ Ｐゴシック" pitchFamily="2"/>
                <a:cs typeface="Arial" pitchFamily="2"/>
              </a:rPr>
              <a:t> pixels</a:t>
            </a:r>
          </a:p>
          <a:p>
            <a:pPr hangingPunct="0">
              <a:lnSpc>
                <a:spcPct val="93000"/>
              </a:lnSpc>
              <a:spcBef>
                <a:spcPts val="36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000000"/>
                </a:solidFill>
                <a:latin typeface="Arial" pitchFamily="18"/>
                <a:ea typeface="ＭＳ Ｐゴシック" pitchFamily="2"/>
                <a:cs typeface="Arial" pitchFamily="2"/>
              </a:rPr>
              <a:t>100 </a:t>
            </a:r>
            <a:r>
              <a:rPr lang="en-US" dirty="0" err="1">
                <a:solidFill>
                  <a:srgbClr val="000000"/>
                </a:solidFill>
                <a:latin typeface="Arial" pitchFamily="18"/>
                <a:ea typeface="ＭＳ Ｐゴシック" pitchFamily="2"/>
                <a:cs typeface="Arial" pitchFamily="2"/>
              </a:rPr>
              <a:t>ps</a:t>
            </a:r>
            <a:r>
              <a:rPr lang="en-US" dirty="0">
                <a:solidFill>
                  <a:srgbClr val="000000"/>
                </a:solidFill>
                <a:latin typeface="Arial" pitchFamily="18"/>
                <a:ea typeface="ＭＳ Ｐゴシック" pitchFamily="2"/>
                <a:cs typeface="Arial" pitchFamily="2"/>
              </a:rPr>
              <a:t> time resolution</a:t>
            </a:r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049B0C3C-75E9-974D-B2BC-47CC6AD9212E}"/>
              </a:ext>
            </a:extLst>
          </p:cNvPr>
          <p:cNvSpPr txBox="1"/>
          <p:nvPr/>
        </p:nvSpPr>
        <p:spPr>
          <a:xfrm>
            <a:off x="1066321" y="3916567"/>
            <a:ext cx="307082" cy="3311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 fontScale="92500" lnSpcReduction="10000"/>
          </a:bodyPr>
          <a:lstStyle/>
          <a:p>
            <a:pPr hangingPunct="0">
              <a:spcAft>
                <a:spcPts val="1415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600">
                <a:solidFill>
                  <a:srgbClr val="0000FF"/>
                </a:solidFill>
                <a:latin typeface="Carlito" pitchFamily="34"/>
                <a:ea typeface="Carlito" pitchFamily="34"/>
                <a:cs typeface="Carlito" pitchFamily="34"/>
              </a:rPr>
              <a:t>π</a:t>
            </a:r>
          </a:p>
        </p:txBody>
      </p:sp>
      <p:sp>
        <p:nvSpPr>
          <p:cNvPr id="50" name="TextBox 9">
            <a:extLst>
              <a:ext uri="{FF2B5EF4-FFF2-40B4-BE49-F238E27FC236}">
                <a16:creationId xmlns:a16="http://schemas.microsoft.com/office/drawing/2014/main" id="{DB59CBB5-7C7A-634C-9A9D-E3A69E15639F}"/>
              </a:ext>
            </a:extLst>
          </p:cNvPr>
          <p:cNvSpPr txBox="1"/>
          <p:nvPr/>
        </p:nvSpPr>
        <p:spPr>
          <a:xfrm>
            <a:off x="3352323" y="3936371"/>
            <a:ext cx="369959" cy="41519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>
                <a:solidFill>
                  <a:srgbClr val="FF0000"/>
                </a:solidFill>
                <a:latin typeface="Arial" pitchFamily="18"/>
                <a:ea typeface="Microsoft YaHei" pitchFamily="2"/>
                <a:cs typeface="Mangal" pitchFamily="2"/>
              </a:rPr>
              <a:t>K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2D17C7D-C924-F44F-A9B7-77B1C711B4B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69205" y="3148887"/>
            <a:ext cx="4564081" cy="28519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46AA399-23CA-5F4D-87FE-E1FCADBB124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07727" y="552012"/>
            <a:ext cx="4184276" cy="27417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3" name="TextBox 12">
            <a:extLst>
              <a:ext uri="{FF2B5EF4-FFF2-40B4-BE49-F238E27FC236}">
                <a16:creationId xmlns:a16="http://schemas.microsoft.com/office/drawing/2014/main" id="{7C7B54BC-164E-3046-B331-216023097B54}"/>
              </a:ext>
            </a:extLst>
          </p:cNvPr>
          <p:cNvSpPr txBox="1"/>
          <p:nvPr/>
        </p:nvSpPr>
        <p:spPr>
          <a:xfrm>
            <a:off x="5304604" y="2042767"/>
            <a:ext cx="2805113" cy="79837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>
                <a:solidFill>
                  <a:srgbClr val="0000FF"/>
                </a:solidFill>
                <a:latin typeface="Arial" pitchFamily="18"/>
                <a:ea typeface="Microsoft YaHei" pitchFamily="2"/>
                <a:cs typeface="Mangal" pitchFamily="2"/>
              </a:rPr>
              <a:t>blue: 1 mrad track resoution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>
                <a:solidFill>
                  <a:srgbClr val="FF0000"/>
                </a:solidFill>
                <a:latin typeface="Arial" pitchFamily="18"/>
                <a:ea typeface="Microsoft YaHei" pitchFamily="2"/>
                <a:cs typeface="Mangal" pitchFamily="2"/>
              </a:rPr>
              <a:t>red: 0.5 mrad track resoution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black: ideal tracking</a:t>
            </a:r>
            <a:r>
              <a:rPr lang="en-US" sz="1600">
                <a:solidFill>
                  <a:srgbClr val="FF0000"/>
                </a:solidFill>
                <a:latin typeface="Arial" pitchFamily="18"/>
                <a:ea typeface="Microsoft YaHei" pitchFamily="2"/>
                <a:cs typeface="Mangal" pitchFamily="2"/>
              </a:rPr>
              <a:t>  </a:t>
            </a:r>
          </a:p>
        </p:txBody>
      </p:sp>
      <p:sp>
        <p:nvSpPr>
          <p:cNvPr id="54" name="TextBox 13">
            <a:extLst>
              <a:ext uri="{FF2B5EF4-FFF2-40B4-BE49-F238E27FC236}">
                <a16:creationId xmlns:a16="http://schemas.microsoft.com/office/drawing/2014/main" id="{607D437A-8B6E-8E4B-99E3-7E841462FDF9}"/>
              </a:ext>
            </a:extLst>
          </p:cNvPr>
          <p:cNvSpPr txBox="1"/>
          <p:nvPr/>
        </p:nvSpPr>
        <p:spPr>
          <a:xfrm>
            <a:off x="299526" y="711849"/>
            <a:ext cx="1618891" cy="35613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Configuration:</a:t>
            </a:r>
          </a:p>
        </p:txBody>
      </p:sp>
      <p:sp>
        <p:nvSpPr>
          <p:cNvPr id="55" name="Freeform 14">
            <a:extLst>
              <a:ext uri="{FF2B5EF4-FFF2-40B4-BE49-F238E27FC236}">
                <a16:creationId xmlns:a16="http://schemas.microsoft.com/office/drawing/2014/main" id="{EE0999ED-4746-C741-91FA-1A1FEFEE4E49}"/>
              </a:ext>
            </a:extLst>
          </p:cNvPr>
          <p:cNvSpPr/>
          <p:nvPr/>
        </p:nvSpPr>
        <p:spPr>
          <a:xfrm>
            <a:off x="8071926" y="3005179"/>
            <a:ext cx="181831" cy="35613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0004" tIns="44997" rIns="90004" bIns="44997" anchor="ctr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6" name="Freeform 15">
            <a:extLst>
              <a:ext uri="{FF2B5EF4-FFF2-40B4-BE49-F238E27FC236}">
                <a16:creationId xmlns:a16="http://schemas.microsoft.com/office/drawing/2014/main" id="{3658A7A5-840D-A84D-9176-0ABFF71C9872}"/>
              </a:ext>
            </a:extLst>
          </p:cNvPr>
          <p:cNvSpPr/>
          <p:nvPr/>
        </p:nvSpPr>
        <p:spPr>
          <a:xfrm>
            <a:off x="8071926" y="5651183"/>
            <a:ext cx="181831" cy="35613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0004" tIns="44997" rIns="90004" bIns="44997" anchor="ctr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7" name="TextBox 16">
            <a:extLst>
              <a:ext uri="{FF2B5EF4-FFF2-40B4-BE49-F238E27FC236}">
                <a16:creationId xmlns:a16="http://schemas.microsoft.com/office/drawing/2014/main" id="{45D1DD8F-E569-F941-9AD2-70808EE497EC}"/>
              </a:ext>
            </a:extLst>
          </p:cNvPr>
          <p:cNvSpPr txBox="1"/>
          <p:nvPr/>
        </p:nvSpPr>
        <p:spPr>
          <a:xfrm>
            <a:off x="7415286" y="3089531"/>
            <a:ext cx="1519183" cy="297211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dirty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polar angle [</a:t>
            </a:r>
            <a:r>
              <a:rPr lang="en-US" sz="1400" dirty="0" err="1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deg</a:t>
            </a:r>
            <a:r>
              <a:rPr lang="en-US" sz="1400" dirty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]</a:t>
            </a:r>
          </a:p>
        </p:txBody>
      </p:sp>
      <p:sp>
        <p:nvSpPr>
          <p:cNvPr id="58" name="TextBox 17">
            <a:extLst>
              <a:ext uri="{FF2B5EF4-FFF2-40B4-BE49-F238E27FC236}">
                <a16:creationId xmlns:a16="http://schemas.microsoft.com/office/drawing/2014/main" id="{1AAB9FB4-B2CA-FE43-9C82-86FA551D2EEF}"/>
              </a:ext>
            </a:extLst>
          </p:cNvPr>
          <p:cNvSpPr txBox="1"/>
          <p:nvPr/>
        </p:nvSpPr>
        <p:spPr>
          <a:xfrm>
            <a:off x="7415286" y="5840326"/>
            <a:ext cx="1519183" cy="297211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dirty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polar angle [</a:t>
            </a:r>
            <a:r>
              <a:rPr lang="en-US" sz="1400" dirty="0" err="1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deg</a:t>
            </a:r>
            <a:r>
              <a:rPr lang="en-US" sz="1400" dirty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]</a:t>
            </a:r>
          </a:p>
        </p:txBody>
      </p:sp>
      <p:sp>
        <p:nvSpPr>
          <p:cNvPr id="59" name="TextBox 18">
            <a:extLst>
              <a:ext uri="{FF2B5EF4-FFF2-40B4-BE49-F238E27FC236}">
                <a16:creationId xmlns:a16="http://schemas.microsoft.com/office/drawing/2014/main" id="{53CA1D0E-A56C-DF4F-A15B-DD0B5CF9697E}"/>
              </a:ext>
            </a:extLst>
          </p:cNvPr>
          <p:cNvSpPr txBox="1"/>
          <p:nvPr/>
        </p:nvSpPr>
        <p:spPr>
          <a:xfrm>
            <a:off x="881285" y="5995929"/>
            <a:ext cx="6180841" cy="35423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 design meets the requirements for PID in the barrel region</a:t>
            </a:r>
          </a:p>
        </p:txBody>
      </p:sp>
      <p:sp>
        <p:nvSpPr>
          <p:cNvPr id="60" name="Freeform 19">
            <a:extLst>
              <a:ext uri="{FF2B5EF4-FFF2-40B4-BE49-F238E27FC236}">
                <a16:creationId xmlns:a16="http://schemas.microsoft.com/office/drawing/2014/main" id="{786C3CE0-1CE7-DC43-9767-660E8B966F2A}"/>
              </a:ext>
            </a:extLst>
          </p:cNvPr>
          <p:cNvSpPr/>
          <p:nvPr/>
        </p:nvSpPr>
        <p:spPr>
          <a:xfrm>
            <a:off x="407523" y="5813562"/>
            <a:ext cx="206450" cy="707455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val f4"/>
              <a:gd name="f10" fmla="val f5"/>
              <a:gd name="f11" fmla="pin 0 f0 21600"/>
              <a:gd name="f12" fmla="pin 0 f1 10800"/>
              <a:gd name="f13" fmla="+- f10 0 f9"/>
              <a:gd name="f14" fmla="val f11"/>
              <a:gd name="f15" fmla="val f12"/>
              <a:gd name="f16" fmla="*/ f11 f7 1"/>
              <a:gd name="f17" fmla="*/ f12 f8 1"/>
              <a:gd name="f18" fmla="*/ f13 1 21600"/>
              <a:gd name="f19" fmla="+- 21600 0 f15"/>
              <a:gd name="f20" fmla="+- 21600 0 f14"/>
              <a:gd name="f21" fmla="*/ f15 f8 1"/>
              <a:gd name="f22" fmla="*/ 0 f18 1"/>
              <a:gd name="f23" fmla="*/ f20 f15 1"/>
              <a:gd name="f24" fmla="*/ f19 f8 1"/>
              <a:gd name="f25" fmla="*/ f23 1 10800"/>
              <a:gd name="f26" fmla="*/ f22 1 f18"/>
              <a:gd name="f27" fmla="+- f14 f25 0"/>
              <a:gd name="f28" fmla="*/ f26 f7 1"/>
              <a:gd name="f29" fmla="*/ f27 f7 1"/>
            </a:gdLst>
            <a:ahLst>
              <a:ahXY gdRefX="f0" minX="f4" maxX="f5" gdRefY="f1" minY="f4" maxY="f6">
                <a:pos x="f16" y="f1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" t="f21" r="f29" b="f24"/>
            <a:pathLst>
              <a:path w="21600" h="21600">
                <a:moveTo>
                  <a:pt x="f4" y="f15"/>
                </a:moveTo>
                <a:lnTo>
                  <a:pt x="f14" y="f15"/>
                </a:lnTo>
                <a:lnTo>
                  <a:pt x="f14" y="f4"/>
                </a:lnTo>
                <a:lnTo>
                  <a:pt x="f5" y="f6"/>
                </a:lnTo>
                <a:lnTo>
                  <a:pt x="f14" y="f5"/>
                </a:lnTo>
                <a:lnTo>
                  <a:pt x="f14" y="f19"/>
                </a:lnTo>
                <a:lnTo>
                  <a:pt x="f4" y="f19"/>
                </a:lnTo>
                <a:close/>
              </a:path>
            </a:pathLst>
          </a:custGeom>
          <a:solidFill>
            <a:srgbClr val="004A4A"/>
          </a:solidFill>
          <a:ln w="0" cap="flat">
            <a:solidFill>
              <a:srgbClr val="808080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20411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 pitchFamily="18"/>
                <a:ea typeface="Bitstream Vera Sans" pitchFamily="2"/>
                <a:cs typeface="Bitstream Vera Sans" pitchFamily="2"/>
              </a:rPr>
              <a:t>High-Performance DIRC </a:t>
            </a:r>
            <a:r>
              <a:rPr lang="en-US" sz="2100" b="1" dirty="0">
                <a:latin typeface="Arial" pitchFamily="18"/>
                <a:ea typeface="Bitstream Vera Sans" pitchFamily="2"/>
                <a:cs typeface="Bitstream Vera Sans" pitchFamily="2"/>
              </a:rPr>
              <a:t>Simulation</a:t>
            </a:r>
            <a:r>
              <a:rPr lang="de-DE" sz="2100" b="1" dirty="0">
                <a:latin typeface="Arial" pitchFamily="18"/>
                <a:ea typeface="Bitstream Vera Sans" pitchFamily="2"/>
                <a:cs typeface="Bitstream Vera Sans" pitchFamily="2"/>
              </a:rPr>
              <a:t> 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707B75B-A48A-5F47-BEBD-381A605E5CCE}"/>
              </a:ext>
            </a:extLst>
          </p:cNvPr>
          <p:cNvSpPr txBox="1">
            <a:spLocks/>
          </p:cNvSpPr>
          <p:nvPr/>
        </p:nvSpPr>
        <p:spPr>
          <a:xfrm>
            <a:off x="72358" y="674357"/>
            <a:ext cx="5089190" cy="480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Studies of design using stand alone Geant4 package.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Implementing High-Performance DIRC into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sPHOENIX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BeAST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simulation.</a:t>
            </a:r>
          </a:p>
          <a:p>
            <a:pPr lvl="1"/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F2F157-50A2-D14C-A099-8398DD1E8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37" y="2129591"/>
            <a:ext cx="5321488" cy="42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82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 pitchFamily="18"/>
                <a:ea typeface="Bitstream Vera Sans" pitchFamily="2"/>
                <a:cs typeface="Bitstream Vera Sans" pitchFamily="2"/>
              </a:rPr>
              <a:t>High-Performance DIRC </a:t>
            </a:r>
            <a:r>
              <a:rPr lang="en-US" sz="2100" b="1" dirty="0">
                <a:latin typeface="Arial" pitchFamily="18"/>
                <a:ea typeface="Bitstream Vera Sans" pitchFamily="2"/>
                <a:cs typeface="Bitstream Vera Sans" pitchFamily="2"/>
              </a:rPr>
              <a:t>Simulation</a:t>
            </a:r>
            <a:r>
              <a:rPr lang="de-DE" sz="2100" b="1" dirty="0">
                <a:latin typeface="Arial" pitchFamily="18"/>
                <a:ea typeface="Bitstream Vera Sans" pitchFamily="2"/>
                <a:cs typeface="Bitstream Vera Sans" pitchFamily="2"/>
              </a:rPr>
              <a:t> 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707B75B-A48A-5F47-BEBD-381A605E5CCE}"/>
              </a:ext>
            </a:extLst>
          </p:cNvPr>
          <p:cNvSpPr txBox="1">
            <a:spLocks/>
          </p:cNvSpPr>
          <p:nvPr/>
        </p:nvSpPr>
        <p:spPr>
          <a:xfrm>
            <a:off x="72358" y="674357"/>
            <a:ext cx="5089190" cy="480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Studies of design using stand alone Geant4 package.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Implementing High-Performance DIRC into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sPHOENIX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BeAST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simulation.</a:t>
            </a:r>
          </a:p>
          <a:p>
            <a:pPr lvl="1"/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1FC2F7-E84D-F341-BA17-C11752ACA748}"/>
              </a:ext>
            </a:extLst>
          </p:cNvPr>
          <p:cNvGrpSpPr/>
          <p:nvPr/>
        </p:nvGrpSpPr>
        <p:grpSpPr>
          <a:xfrm>
            <a:off x="1010652" y="3272589"/>
            <a:ext cx="7389765" cy="3009325"/>
            <a:chOff x="264926" y="1563916"/>
            <a:chExt cx="8432800" cy="34340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0EB5795-6014-064A-96B5-4C9E5B269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926" y="1563916"/>
              <a:ext cx="8432800" cy="343408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099335B-3A6F-9949-B79D-17A2E5C4B4AF}"/>
                </a:ext>
              </a:extLst>
            </p:cNvPr>
            <p:cNvSpPr/>
            <p:nvPr/>
          </p:nvSpPr>
          <p:spPr>
            <a:xfrm>
              <a:off x="5429618" y="3321424"/>
              <a:ext cx="1343965" cy="163623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5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223ACD7-34E8-3E46-84B6-01AF50F1BCAB}"/>
                </a:ext>
              </a:extLst>
            </p:cNvPr>
            <p:cNvSpPr/>
            <p:nvPr/>
          </p:nvSpPr>
          <p:spPr>
            <a:xfrm>
              <a:off x="2595282" y="4005263"/>
              <a:ext cx="818396" cy="71756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5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A501CF5-6E4E-8F4B-8508-2510C0139653}"/>
                </a:ext>
              </a:extLst>
            </p:cNvPr>
            <p:cNvSpPr/>
            <p:nvPr/>
          </p:nvSpPr>
          <p:spPr>
            <a:xfrm>
              <a:off x="3056529" y="3632333"/>
              <a:ext cx="2362635" cy="670725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5"/>
            </a:p>
          </p:txBody>
        </p:sp>
      </p:grpSp>
      <p:sp>
        <p:nvSpPr>
          <p:cNvPr id="12" name="Text Box 1">
            <a:extLst>
              <a:ext uri="{FF2B5EF4-FFF2-40B4-BE49-F238E27FC236}">
                <a16:creationId xmlns:a16="http://schemas.microsoft.com/office/drawing/2014/main" id="{02424A36-E0BB-6748-A0CA-551C9258F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984" y="2734980"/>
            <a:ext cx="3991329" cy="51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BNL </a:t>
            </a:r>
            <a:r>
              <a:rPr lang="en-US" sz="2000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ePHENIX</a:t>
            </a:r>
            <a:r>
              <a:rPr lang="en-US" sz="2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EIC central detector</a:t>
            </a:r>
          </a:p>
        </p:txBody>
      </p:sp>
    </p:spTree>
    <p:extLst>
      <p:ext uri="{BB962C8B-B14F-4D97-AF65-F5344CB8AC3E}">
        <p14:creationId xmlns:p14="http://schemas.microsoft.com/office/powerpoint/2010/main" val="309718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roto15_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64" y="456978"/>
            <a:ext cx="3834440" cy="3024029"/>
          </a:xfrm>
          <a:prstGeom prst="rect">
            <a:avLst/>
          </a:prstGeom>
        </p:spPr>
      </p:pic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 pitchFamily="18"/>
                <a:ea typeface="Bitstream Vera Sans" pitchFamily="2"/>
                <a:cs typeface="Bitstream Vera Sans" pitchFamily="2"/>
              </a:rPr>
              <a:t>3-layer Lens  </a:t>
            </a:r>
            <a:r>
              <a:rPr lang="en-US" sz="2100" b="1" dirty="0"/>
              <a:t>Performance verification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89943" y="2318580"/>
            <a:ext cx="12680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Readout 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electronics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32368" y="2373200"/>
            <a:ext cx="15905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Supporting 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structure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60031" y="459831"/>
            <a:ext cx="1998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Readout section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3912" y="1018437"/>
            <a:ext cx="2315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Optics section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5118" y="378281"/>
            <a:ext cx="47756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latin typeface="Arial"/>
              <a:cs typeface="Arial"/>
            </a:endParaRPr>
          </a:p>
          <a:p>
            <a:r>
              <a:rPr lang="en-US" b="1" dirty="0">
                <a:latin typeface="Arial"/>
                <a:cs typeface="Arial"/>
              </a:rPr>
              <a:t>Full system PANDA barrel DIRC prototype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New cylindrical lens tested!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  <a:p>
            <a:endParaRPr lang="en-US" b="1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101C1A-0850-B442-8F60-52CBC979360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6355" y="2887022"/>
            <a:ext cx="3668040" cy="22831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06FE54-C801-CE4D-A4AA-D6B86F204EE5}"/>
              </a:ext>
            </a:extLst>
          </p:cNvPr>
          <p:cNvSpPr txBox="1"/>
          <p:nvPr/>
        </p:nvSpPr>
        <p:spPr>
          <a:xfrm>
            <a:off x="1958289" y="5700644"/>
            <a:ext cx="2203919" cy="65808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Polar angle        90</a:t>
            </a:r>
            <a:r>
              <a:rPr lang="en-US" sz="1800" b="0" i="0" u="none" strike="noStrike" kern="1200" baseline="330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O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Azimuthal angle 0</a:t>
            </a:r>
            <a:r>
              <a:rPr lang="en-US" sz="1800" b="0" i="0" u="none" strike="noStrike" kern="1200" baseline="330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8543D0-44CD-2341-BD7C-78524CD9301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16548" y="3668208"/>
            <a:ext cx="4219355" cy="2686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4736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88C401-6EBF-D746-9983-09361C7FE26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505201" y="759438"/>
            <a:ext cx="2638801" cy="35143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A9946-F012-F94B-A2BE-E82DB76EA7E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05201" y="4395428"/>
            <a:ext cx="2638801" cy="15392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6D84F6-455C-C14C-AAE9-D0DB85BDBEA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3" y="1570151"/>
            <a:ext cx="6386763" cy="44164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57DB5F9F-8A38-4C49-9CC2-2CC3B4D8A766}"/>
              </a:ext>
            </a:extLst>
          </p:cNvPr>
          <p:cNvSpPr txBox="1"/>
          <p:nvPr/>
        </p:nvSpPr>
        <p:spPr>
          <a:xfrm>
            <a:off x="4199890" y="759438"/>
            <a:ext cx="682288" cy="35613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C5000B"/>
                </a:solidFill>
                <a:latin typeface="Arial" pitchFamily="18"/>
                <a:ea typeface="Microsoft YaHei" pitchFamily="2"/>
                <a:cs typeface="Mangal" pitchFamily="2"/>
              </a:rPr>
              <a:t>Lens</a:t>
            </a:r>
          </a:p>
        </p:txBody>
      </p:sp>
      <p:sp>
        <p:nvSpPr>
          <p:cNvPr id="8" name="Straight Connector 6">
            <a:extLst>
              <a:ext uri="{FF2B5EF4-FFF2-40B4-BE49-F238E27FC236}">
                <a16:creationId xmlns:a16="http://schemas.microsoft.com/office/drawing/2014/main" id="{703CA8CC-4810-EF45-BE4A-F4CA6B9BFD61}"/>
              </a:ext>
            </a:extLst>
          </p:cNvPr>
          <p:cNvSpPr/>
          <p:nvPr/>
        </p:nvSpPr>
        <p:spPr>
          <a:xfrm>
            <a:off x="4685040" y="1107192"/>
            <a:ext cx="623520" cy="131327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36722" cap="flat">
            <a:solidFill>
              <a:srgbClr val="C5000B"/>
            </a:solidFill>
            <a:prstDash val="solid"/>
            <a:miter/>
            <a:tailEnd type="arrow"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825218-06CC-8F43-AB4D-C2255827CBA7}"/>
              </a:ext>
            </a:extLst>
          </p:cNvPr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 pitchFamily="18"/>
                <a:ea typeface="Bitstream Vera Sans" pitchFamily="2"/>
                <a:cs typeface="Bitstream Vera Sans" pitchFamily="2"/>
              </a:rPr>
              <a:t>3-layer Lens </a:t>
            </a:r>
            <a:r>
              <a:rPr lang="de-DE" sz="2100" b="1" dirty="0"/>
              <a:t>CERN Beam Test 2017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59574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825218-06CC-8F43-AB4D-C2255827CBA7}"/>
              </a:ext>
            </a:extLst>
          </p:cNvPr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 pitchFamily="18"/>
                <a:ea typeface="Bitstream Vera Sans" pitchFamily="2"/>
                <a:cs typeface="Bitstream Vera Sans" pitchFamily="2"/>
              </a:rPr>
              <a:t>3-layer Lens </a:t>
            </a:r>
            <a:r>
              <a:rPr lang="de-DE" sz="2100" b="1" dirty="0"/>
              <a:t>CERN Beam Test 2017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0F87F5-6AFA-884F-9A4F-AEB58F10C22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14798" r="14798"/>
          <a:stretch>
            <a:fillRect/>
          </a:stretch>
        </p:blipFill>
        <p:spPr>
          <a:xfrm>
            <a:off x="4533676" y="513108"/>
            <a:ext cx="4478244" cy="26086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94D170-9BC4-AD4E-999A-30AB8FAEC2F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5161" r="15161"/>
          <a:stretch>
            <a:fillRect/>
          </a:stretch>
        </p:blipFill>
        <p:spPr>
          <a:xfrm>
            <a:off x="4518039" y="3425152"/>
            <a:ext cx="4469624" cy="26086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7BF72538-039B-2E4F-A5D7-8D84CA336B0D}"/>
              </a:ext>
            </a:extLst>
          </p:cNvPr>
          <p:cNvSpPr txBox="1"/>
          <p:nvPr/>
        </p:nvSpPr>
        <p:spPr>
          <a:xfrm>
            <a:off x="140439" y="810129"/>
            <a:ext cx="3999603" cy="213804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25 degree polar angle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beam data with pion tag @ 7 GeV/c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bar + 3 layer </a:t>
            </a:r>
            <a:r>
              <a:rPr lang="en-US" sz="1800" b="0" i="0" u="none" strike="noStrike" kern="1200" cap="none" spc="0" baseline="0">
                <a:solidFill>
                  <a:srgbClr val="DC23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spherical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 lens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bar + 3 layer </a:t>
            </a:r>
            <a:r>
              <a:rPr lang="en-US" sz="1800" b="0" i="0" u="none" strike="noStrike" kern="1200" cap="none" spc="0" baseline="0">
                <a:solidFill>
                  <a:srgbClr val="DC23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cylindrical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 lens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DC23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plate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 + 3LC lens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06CC99-D9EB-7D47-A2A5-2E52CA2DA52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5161" r="15161"/>
          <a:stretch>
            <a:fillRect/>
          </a:stretch>
        </p:blipFill>
        <p:spPr>
          <a:xfrm>
            <a:off x="0" y="3425152"/>
            <a:ext cx="4469624" cy="2608662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4" name="Group 6">
            <a:extLst>
              <a:ext uri="{FF2B5EF4-FFF2-40B4-BE49-F238E27FC236}">
                <a16:creationId xmlns:a16="http://schemas.microsoft.com/office/drawing/2014/main" id="{905A66F7-1406-7B4A-B61D-C30714653321}"/>
              </a:ext>
            </a:extLst>
          </p:cNvPr>
          <p:cNvGrpSpPr/>
          <p:nvPr/>
        </p:nvGrpSpPr>
        <p:grpSpPr>
          <a:xfrm>
            <a:off x="3333469" y="1960335"/>
            <a:ext cx="1290053" cy="1501563"/>
            <a:chOff x="3702789" y="2597042"/>
            <a:chExt cx="1290053" cy="1501563"/>
          </a:xfrm>
        </p:grpSpPr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70A16B1C-CEE7-2F4D-BBB8-FC3F101719F4}"/>
                </a:ext>
              </a:extLst>
            </p:cNvPr>
            <p:cNvGrpSpPr/>
            <p:nvPr/>
          </p:nvGrpSpPr>
          <p:grpSpPr>
            <a:xfrm>
              <a:off x="3713040" y="2597042"/>
              <a:ext cx="1279802" cy="148681"/>
              <a:chOff x="3713040" y="2597042"/>
              <a:chExt cx="1279802" cy="148681"/>
            </a:xfrm>
          </p:grpSpPr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D329B79A-0A5F-C547-8D07-0847990D2087}"/>
                  </a:ext>
                </a:extLst>
              </p:cNvPr>
              <p:cNvSpPr/>
              <p:nvPr/>
            </p:nvSpPr>
            <p:spPr>
              <a:xfrm>
                <a:off x="3713040" y="2597042"/>
                <a:ext cx="148681" cy="14868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600"/>
                  <a:gd name="f7" fmla="*/ 5419351 1 1725033"/>
                  <a:gd name="f8" fmla="*/ 10800 10800 1"/>
                  <a:gd name="f9" fmla="+- 0 0 360"/>
                  <a:gd name="f10" fmla="val 10800"/>
                  <a:gd name="f11" fmla="+- 0 0 0"/>
                  <a:gd name="f12" fmla="*/ f3 1 21600"/>
                  <a:gd name="f13" fmla="*/ f4 1 21600"/>
                  <a:gd name="f14" fmla="val f5"/>
                  <a:gd name="f15" fmla="val f6"/>
                  <a:gd name="f16" fmla="*/ 0 f7 1"/>
                  <a:gd name="f17" fmla="*/ f5 f0 1"/>
                  <a:gd name="f18" fmla="*/ f9 f0 1"/>
                  <a:gd name="f19" fmla="*/ f11 f0 1"/>
                  <a:gd name="f20" fmla="+- f15 0 f14"/>
                  <a:gd name="f21" fmla="*/ f16 1 f2"/>
                  <a:gd name="f22" fmla="*/ f17 1 f2"/>
                  <a:gd name="f23" fmla="*/ f18 1 f2"/>
                  <a:gd name="f24" fmla="*/ f19 1 f2"/>
                  <a:gd name="f25" fmla="*/ f20 1 21600"/>
                  <a:gd name="f26" fmla="+- 0 0 f21"/>
                  <a:gd name="f27" fmla="+- f22 0 f1"/>
                  <a:gd name="f28" fmla="+- f23 0 f1"/>
                  <a:gd name="f29" fmla="+- f24 0 f1"/>
                  <a:gd name="f30" fmla="*/ 3163 f25 1"/>
                  <a:gd name="f31" fmla="*/ 18437 f25 1"/>
                  <a:gd name="f32" fmla="*/ 10800 f25 1"/>
                  <a:gd name="f33" fmla="*/ 0 f25 1"/>
                  <a:gd name="f34" fmla="*/ 21600 f25 1"/>
                  <a:gd name="f35" fmla="*/ f26 f0 1"/>
                  <a:gd name="f36" fmla="+- f28 0 f27"/>
                  <a:gd name="f37" fmla="*/ f35 1 f7"/>
                  <a:gd name="f38" fmla="*/ f32 1 f25"/>
                  <a:gd name="f39" fmla="*/ f33 1 f25"/>
                  <a:gd name="f40" fmla="*/ f30 1 f25"/>
                  <a:gd name="f41" fmla="*/ f31 1 f25"/>
                  <a:gd name="f42" fmla="*/ f34 1 f25"/>
                  <a:gd name="f43" fmla="+- f37 0 f1"/>
                  <a:gd name="f44" fmla="*/ f40 f12 1"/>
                  <a:gd name="f45" fmla="*/ f41 f12 1"/>
                  <a:gd name="f46" fmla="*/ f41 f13 1"/>
                  <a:gd name="f47" fmla="*/ f40 f13 1"/>
                  <a:gd name="f48" fmla="*/ f38 f12 1"/>
                  <a:gd name="f49" fmla="*/ f39 f13 1"/>
                  <a:gd name="f50" fmla="*/ f39 f12 1"/>
                  <a:gd name="f51" fmla="*/ f38 f13 1"/>
                  <a:gd name="f52" fmla="*/ f42 f13 1"/>
                  <a:gd name="f53" fmla="*/ f42 f12 1"/>
                  <a:gd name="f54" fmla="+- f43 f1 0"/>
                  <a:gd name="f55" fmla="*/ f54 f7 1"/>
                  <a:gd name="f56" fmla="*/ f55 1 f0"/>
                  <a:gd name="f57" fmla="+- 0 0 f56"/>
                  <a:gd name="f58" fmla="+- 0 0 f57"/>
                  <a:gd name="f59" fmla="*/ f58 f0 1"/>
                  <a:gd name="f60" fmla="*/ f59 1 f7"/>
                  <a:gd name="f61" fmla="+- f60 0 f1"/>
                  <a:gd name="f62" fmla="cos 1 f61"/>
                  <a:gd name="f63" fmla="sin 1 f61"/>
                  <a:gd name="f64" fmla="+- 0 0 f62"/>
                  <a:gd name="f65" fmla="+- 0 0 f63"/>
                  <a:gd name="f66" fmla="+- 0 0 f64"/>
                  <a:gd name="f67" fmla="+- 0 0 f65"/>
                  <a:gd name="f68" fmla="val f66"/>
                  <a:gd name="f69" fmla="val f67"/>
                  <a:gd name="f70" fmla="+- 0 0 f68"/>
                  <a:gd name="f71" fmla="+- 0 0 f69"/>
                  <a:gd name="f72" fmla="*/ 10800 f70 1"/>
                  <a:gd name="f73" fmla="*/ 10800 f71 1"/>
                  <a:gd name="f74" fmla="*/ f72 f72 1"/>
                  <a:gd name="f75" fmla="*/ f73 f73 1"/>
                  <a:gd name="f76" fmla="+- f74 f75 0"/>
                  <a:gd name="f77" fmla="sqrt f76"/>
                  <a:gd name="f78" fmla="*/ f8 1 f77"/>
                  <a:gd name="f79" fmla="*/ f70 f78 1"/>
                  <a:gd name="f80" fmla="*/ f71 f78 1"/>
                  <a:gd name="f81" fmla="+- 10800 0 f79"/>
                  <a:gd name="f82" fmla="+- 10800 0 f8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48" y="f49"/>
                  </a:cxn>
                  <a:cxn ang="f29">
                    <a:pos x="f44" y="f47"/>
                  </a:cxn>
                  <a:cxn ang="f29">
                    <a:pos x="f50" y="f51"/>
                  </a:cxn>
                  <a:cxn ang="f29">
                    <a:pos x="f44" y="f46"/>
                  </a:cxn>
                  <a:cxn ang="f29">
                    <a:pos x="f48" y="f52"/>
                  </a:cxn>
                  <a:cxn ang="f29">
                    <a:pos x="f45" y="f46"/>
                  </a:cxn>
                  <a:cxn ang="f29">
                    <a:pos x="f53" y="f51"/>
                  </a:cxn>
                  <a:cxn ang="f29">
                    <a:pos x="f45" y="f47"/>
                  </a:cxn>
                </a:cxnLst>
                <a:rect l="f44" t="f47" r="f45" b="f46"/>
                <a:pathLst>
                  <a:path w="21600" h="21600">
                    <a:moveTo>
                      <a:pt x="f81" y="f82"/>
                    </a:moveTo>
                    <a:arcTo wR="f10" hR="f10" stAng="f27" swAng="f36"/>
                    <a:close/>
                  </a:path>
                </a:pathLst>
              </a:custGeom>
              <a:solidFill>
                <a:srgbClr val="004A4A"/>
              </a:solidFill>
              <a:ln cap="flat">
                <a:noFill/>
                <a:prstDash val="solid"/>
              </a:ln>
            </p:spPr>
            <p:txBody>
              <a:bodyPr vert="horz" wrap="none" lIns="90004" tIns="44997" rIns="90004" bIns="44997" anchor="ctr" anchorCtr="0" compatLnSpc="0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22" name="Straight Connector 9">
                <a:extLst>
                  <a:ext uri="{FF2B5EF4-FFF2-40B4-BE49-F238E27FC236}">
                    <a16:creationId xmlns:a16="http://schemas.microsoft.com/office/drawing/2014/main" id="{43A9D05A-0977-AD41-95C2-9FDDF2D158DF}"/>
                  </a:ext>
                </a:extLst>
              </p:cNvPr>
              <p:cNvSpPr/>
              <p:nvPr/>
            </p:nvSpPr>
            <p:spPr>
              <a:xfrm flipV="1">
                <a:off x="3749039" y="2661480"/>
                <a:ext cx="1243803" cy="180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36722" cap="flat">
                <a:solidFill>
                  <a:srgbClr val="004A4A"/>
                </a:solidFill>
                <a:prstDash val="solid"/>
                <a:miter/>
                <a:tailEnd type="arrow"/>
              </a:ln>
            </p:spPr>
            <p:txBody>
              <a:bodyPr vert="horz" wrap="none" lIns="107999" tIns="63002" rIns="107999" bIns="63002" anchor="ctr" anchorCtr="0" compatLnSpc="0">
                <a:normAutofit fontScale="25000" lnSpcReduction="20000"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  <p:grpSp>
          <p:nvGrpSpPr>
            <p:cNvPr id="16" name="Group 10">
              <a:extLst>
                <a:ext uri="{FF2B5EF4-FFF2-40B4-BE49-F238E27FC236}">
                  <a16:creationId xmlns:a16="http://schemas.microsoft.com/office/drawing/2014/main" id="{5179A3F9-4384-474D-84EB-D83CCDBDE5A5}"/>
                </a:ext>
              </a:extLst>
            </p:cNvPr>
            <p:cNvGrpSpPr/>
            <p:nvPr/>
          </p:nvGrpSpPr>
          <p:grpSpPr>
            <a:xfrm>
              <a:off x="3705908" y="2865410"/>
              <a:ext cx="1064086" cy="847629"/>
              <a:chOff x="3705908" y="2865410"/>
              <a:chExt cx="1064086" cy="847629"/>
            </a:xfrm>
          </p:grpSpPr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B12937AD-1136-0648-AAC3-914DC191C716}"/>
                  </a:ext>
                </a:extLst>
              </p:cNvPr>
              <p:cNvSpPr/>
              <p:nvPr/>
            </p:nvSpPr>
            <p:spPr>
              <a:xfrm rot="2290811">
                <a:off x="3705908" y="2865410"/>
                <a:ext cx="148681" cy="14868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600"/>
                  <a:gd name="f7" fmla="*/ 5419351 1 1725033"/>
                  <a:gd name="f8" fmla="*/ 10800 10800 1"/>
                  <a:gd name="f9" fmla="+- 0 0 360"/>
                  <a:gd name="f10" fmla="val 10800"/>
                  <a:gd name="f11" fmla="+- 0 0 0"/>
                  <a:gd name="f12" fmla="*/ f3 1 21600"/>
                  <a:gd name="f13" fmla="*/ f4 1 21600"/>
                  <a:gd name="f14" fmla="val f5"/>
                  <a:gd name="f15" fmla="val f6"/>
                  <a:gd name="f16" fmla="*/ 0 f7 1"/>
                  <a:gd name="f17" fmla="*/ f5 f0 1"/>
                  <a:gd name="f18" fmla="*/ f9 f0 1"/>
                  <a:gd name="f19" fmla="*/ f11 f0 1"/>
                  <a:gd name="f20" fmla="+- f15 0 f14"/>
                  <a:gd name="f21" fmla="*/ f16 1 f2"/>
                  <a:gd name="f22" fmla="*/ f17 1 f2"/>
                  <a:gd name="f23" fmla="*/ f18 1 f2"/>
                  <a:gd name="f24" fmla="*/ f19 1 f2"/>
                  <a:gd name="f25" fmla="*/ f20 1 21600"/>
                  <a:gd name="f26" fmla="+- 0 0 f21"/>
                  <a:gd name="f27" fmla="+- f22 0 f1"/>
                  <a:gd name="f28" fmla="+- f23 0 f1"/>
                  <a:gd name="f29" fmla="+- f24 0 f1"/>
                  <a:gd name="f30" fmla="*/ 3163 f25 1"/>
                  <a:gd name="f31" fmla="*/ 18437 f25 1"/>
                  <a:gd name="f32" fmla="*/ 10800 f25 1"/>
                  <a:gd name="f33" fmla="*/ 0 f25 1"/>
                  <a:gd name="f34" fmla="*/ 21600 f25 1"/>
                  <a:gd name="f35" fmla="*/ f26 f0 1"/>
                  <a:gd name="f36" fmla="+- f28 0 f27"/>
                  <a:gd name="f37" fmla="*/ f35 1 f7"/>
                  <a:gd name="f38" fmla="*/ f32 1 f25"/>
                  <a:gd name="f39" fmla="*/ f33 1 f25"/>
                  <a:gd name="f40" fmla="*/ f30 1 f25"/>
                  <a:gd name="f41" fmla="*/ f31 1 f25"/>
                  <a:gd name="f42" fmla="*/ f34 1 f25"/>
                  <a:gd name="f43" fmla="+- f37 0 f1"/>
                  <a:gd name="f44" fmla="*/ f40 f12 1"/>
                  <a:gd name="f45" fmla="*/ f41 f12 1"/>
                  <a:gd name="f46" fmla="*/ f41 f13 1"/>
                  <a:gd name="f47" fmla="*/ f40 f13 1"/>
                  <a:gd name="f48" fmla="*/ f38 f12 1"/>
                  <a:gd name="f49" fmla="*/ f39 f13 1"/>
                  <a:gd name="f50" fmla="*/ f39 f12 1"/>
                  <a:gd name="f51" fmla="*/ f38 f13 1"/>
                  <a:gd name="f52" fmla="*/ f42 f13 1"/>
                  <a:gd name="f53" fmla="*/ f42 f12 1"/>
                  <a:gd name="f54" fmla="+- f43 f1 0"/>
                  <a:gd name="f55" fmla="*/ f54 f7 1"/>
                  <a:gd name="f56" fmla="*/ f55 1 f0"/>
                  <a:gd name="f57" fmla="+- 0 0 f56"/>
                  <a:gd name="f58" fmla="+- 0 0 f57"/>
                  <a:gd name="f59" fmla="*/ f58 f0 1"/>
                  <a:gd name="f60" fmla="*/ f59 1 f7"/>
                  <a:gd name="f61" fmla="+- f60 0 f1"/>
                  <a:gd name="f62" fmla="cos 1 f61"/>
                  <a:gd name="f63" fmla="sin 1 f61"/>
                  <a:gd name="f64" fmla="+- 0 0 f62"/>
                  <a:gd name="f65" fmla="+- 0 0 f63"/>
                  <a:gd name="f66" fmla="+- 0 0 f64"/>
                  <a:gd name="f67" fmla="+- 0 0 f65"/>
                  <a:gd name="f68" fmla="val f66"/>
                  <a:gd name="f69" fmla="val f67"/>
                  <a:gd name="f70" fmla="+- 0 0 f68"/>
                  <a:gd name="f71" fmla="+- 0 0 f69"/>
                  <a:gd name="f72" fmla="*/ 10800 f70 1"/>
                  <a:gd name="f73" fmla="*/ 10800 f71 1"/>
                  <a:gd name="f74" fmla="*/ f72 f72 1"/>
                  <a:gd name="f75" fmla="*/ f73 f73 1"/>
                  <a:gd name="f76" fmla="+- f74 f75 0"/>
                  <a:gd name="f77" fmla="sqrt f76"/>
                  <a:gd name="f78" fmla="*/ f8 1 f77"/>
                  <a:gd name="f79" fmla="*/ f70 f78 1"/>
                  <a:gd name="f80" fmla="*/ f71 f78 1"/>
                  <a:gd name="f81" fmla="+- 10800 0 f79"/>
                  <a:gd name="f82" fmla="+- 10800 0 f8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48" y="f49"/>
                  </a:cxn>
                  <a:cxn ang="f29">
                    <a:pos x="f44" y="f47"/>
                  </a:cxn>
                  <a:cxn ang="f29">
                    <a:pos x="f50" y="f51"/>
                  </a:cxn>
                  <a:cxn ang="f29">
                    <a:pos x="f44" y="f46"/>
                  </a:cxn>
                  <a:cxn ang="f29">
                    <a:pos x="f48" y="f52"/>
                  </a:cxn>
                  <a:cxn ang="f29">
                    <a:pos x="f45" y="f46"/>
                  </a:cxn>
                  <a:cxn ang="f29">
                    <a:pos x="f53" y="f51"/>
                  </a:cxn>
                  <a:cxn ang="f29">
                    <a:pos x="f45" y="f47"/>
                  </a:cxn>
                </a:cxnLst>
                <a:rect l="f44" t="f47" r="f45" b="f46"/>
                <a:pathLst>
                  <a:path w="21600" h="21600">
                    <a:moveTo>
                      <a:pt x="f81" y="f82"/>
                    </a:moveTo>
                    <a:arcTo wR="f10" hR="f10" stAng="f27" swAng="f36"/>
                    <a:close/>
                  </a:path>
                </a:pathLst>
              </a:custGeom>
              <a:solidFill>
                <a:srgbClr val="004A4A"/>
              </a:solidFill>
              <a:ln cap="flat">
                <a:noFill/>
                <a:prstDash val="solid"/>
              </a:ln>
            </p:spPr>
            <p:txBody>
              <a:bodyPr vert="horz" wrap="none" lIns="90004" tIns="44997" rIns="90004" bIns="44997" anchor="ctr" anchorCtr="0" compatLnSpc="0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20" name="Straight Connector 12">
                <a:extLst>
                  <a:ext uri="{FF2B5EF4-FFF2-40B4-BE49-F238E27FC236}">
                    <a16:creationId xmlns:a16="http://schemas.microsoft.com/office/drawing/2014/main" id="{BFE01733-9C80-164C-939C-0DA337B102F7}"/>
                  </a:ext>
                </a:extLst>
              </p:cNvPr>
              <p:cNvSpPr/>
              <p:nvPr/>
            </p:nvSpPr>
            <p:spPr>
              <a:xfrm>
                <a:off x="3791157" y="2945520"/>
                <a:ext cx="978837" cy="76751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36722" cap="flat">
                <a:solidFill>
                  <a:srgbClr val="004A4A"/>
                </a:solidFill>
                <a:prstDash val="solid"/>
                <a:miter/>
                <a:tailEnd type="arrow"/>
              </a:ln>
            </p:spPr>
            <p:txBody>
              <a:bodyPr vert="horz" wrap="none" lIns="107999" tIns="63002" rIns="107999" bIns="63002" anchor="ctr" anchorCtr="0" compatLnSpc="0">
                <a:norm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4C1E764-429F-7C48-820B-58F0058EE11C}"/>
                </a:ext>
              </a:extLst>
            </p:cNvPr>
            <p:cNvSpPr/>
            <p:nvPr/>
          </p:nvSpPr>
          <p:spPr>
            <a:xfrm rot="5341812">
              <a:off x="3702789" y="3123170"/>
              <a:ext cx="148681" cy="1486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*/ 5419351 1 1725033"/>
                <a:gd name="f8" fmla="*/ 10800 10800 1"/>
                <a:gd name="f9" fmla="+- 0 0 360"/>
                <a:gd name="f10" fmla="val 10800"/>
                <a:gd name="f11" fmla="+- 0 0 0"/>
                <a:gd name="f12" fmla="*/ f3 1 21600"/>
                <a:gd name="f13" fmla="*/ f4 1 21600"/>
                <a:gd name="f14" fmla="val f5"/>
                <a:gd name="f15" fmla="val f6"/>
                <a:gd name="f16" fmla="*/ 0 f7 1"/>
                <a:gd name="f17" fmla="*/ f5 f0 1"/>
                <a:gd name="f18" fmla="*/ f9 f0 1"/>
                <a:gd name="f19" fmla="*/ f11 f0 1"/>
                <a:gd name="f20" fmla="+- f15 0 f14"/>
                <a:gd name="f21" fmla="*/ f16 1 f2"/>
                <a:gd name="f22" fmla="*/ f17 1 f2"/>
                <a:gd name="f23" fmla="*/ f18 1 f2"/>
                <a:gd name="f24" fmla="*/ f19 1 f2"/>
                <a:gd name="f25" fmla="*/ f20 1 21600"/>
                <a:gd name="f26" fmla="+- 0 0 f21"/>
                <a:gd name="f27" fmla="+- f22 0 f1"/>
                <a:gd name="f28" fmla="+- f23 0 f1"/>
                <a:gd name="f29" fmla="+- f24 0 f1"/>
                <a:gd name="f30" fmla="*/ 3163 f25 1"/>
                <a:gd name="f31" fmla="*/ 18437 f25 1"/>
                <a:gd name="f32" fmla="*/ 10800 f25 1"/>
                <a:gd name="f33" fmla="*/ 0 f25 1"/>
                <a:gd name="f34" fmla="*/ 21600 f25 1"/>
                <a:gd name="f35" fmla="*/ f26 f0 1"/>
                <a:gd name="f36" fmla="+- f28 0 f27"/>
                <a:gd name="f37" fmla="*/ f35 1 f7"/>
                <a:gd name="f38" fmla="*/ f32 1 f25"/>
                <a:gd name="f39" fmla="*/ f33 1 f25"/>
                <a:gd name="f40" fmla="*/ f30 1 f25"/>
                <a:gd name="f41" fmla="*/ f31 1 f25"/>
                <a:gd name="f42" fmla="*/ f34 1 f25"/>
                <a:gd name="f43" fmla="+- f37 0 f1"/>
                <a:gd name="f44" fmla="*/ f40 f12 1"/>
                <a:gd name="f45" fmla="*/ f41 f12 1"/>
                <a:gd name="f46" fmla="*/ f41 f13 1"/>
                <a:gd name="f47" fmla="*/ f40 f13 1"/>
                <a:gd name="f48" fmla="*/ f38 f12 1"/>
                <a:gd name="f49" fmla="*/ f39 f13 1"/>
                <a:gd name="f50" fmla="*/ f39 f12 1"/>
                <a:gd name="f51" fmla="*/ f38 f13 1"/>
                <a:gd name="f52" fmla="*/ f42 f13 1"/>
                <a:gd name="f53" fmla="*/ f42 f12 1"/>
                <a:gd name="f54" fmla="+- f43 f1 0"/>
                <a:gd name="f55" fmla="*/ f54 f7 1"/>
                <a:gd name="f56" fmla="*/ f55 1 f0"/>
                <a:gd name="f57" fmla="+- 0 0 f56"/>
                <a:gd name="f58" fmla="+- 0 0 f57"/>
                <a:gd name="f59" fmla="*/ f58 f0 1"/>
                <a:gd name="f60" fmla="*/ f59 1 f7"/>
                <a:gd name="f61" fmla="+- f60 0 f1"/>
                <a:gd name="f62" fmla="cos 1 f61"/>
                <a:gd name="f63" fmla="sin 1 f61"/>
                <a:gd name="f64" fmla="+- 0 0 f62"/>
                <a:gd name="f65" fmla="+- 0 0 f63"/>
                <a:gd name="f66" fmla="+- 0 0 f64"/>
                <a:gd name="f67" fmla="+- 0 0 f65"/>
                <a:gd name="f68" fmla="val f66"/>
                <a:gd name="f69" fmla="val f67"/>
                <a:gd name="f70" fmla="+- 0 0 f68"/>
                <a:gd name="f71" fmla="+- 0 0 f69"/>
                <a:gd name="f72" fmla="*/ 10800 f70 1"/>
                <a:gd name="f73" fmla="*/ 10800 f71 1"/>
                <a:gd name="f74" fmla="*/ f72 f72 1"/>
                <a:gd name="f75" fmla="*/ f73 f73 1"/>
                <a:gd name="f76" fmla="+- f74 f75 0"/>
                <a:gd name="f77" fmla="sqrt f76"/>
                <a:gd name="f78" fmla="*/ f8 1 f77"/>
                <a:gd name="f79" fmla="*/ f70 f78 1"/>
                <a:gd name="f80" fmla="*/ f71 f78 1"/>
                <a:gd name="f81" fmla="+- 10800 0 f79"/>
                <a:gd name="f82" fmla="+- 10800 0 f8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8" y="f49"/>
                </a:cxn>
                <a:cxn ang="f29">
                  <a:pos x="f44" y="f47"/>
                </a:cxn>
                <a:cxn ang="f29">
                  <a:pos x="f50" y="f51"/>
                </a:cxn>
                <a:cxn ang="f29">
                  <a:pos x="f44" y="f46"/>
                </a:cxn>
                <a:cxn ang="f29">
                  <a:pos x="f48" y="f52"/>
                </a:cxn>
                <a:cxn ang="f29">
                  <a:pos x="f45" y="f46"/>
                </a:cxn>
                <a:cxn ang="f29">
                  <a:pos x="f53" y="f51"/>
                </a:cxn>
                <a:cxn ang="f29">
                  <a:pos x="f45" y="f47"/>
                </a:cxn>
              </a:cxnLst>
              <a:rect l="f44" t="f47" r="f45" b="f46"/>
              <a:pathLst>
                <a:path w="21600" h="21600">
                  <a:moveTo>
                    <a:pt x="f81" y="f82"/>
                  </a:moveTo>
                  <a:arcTo wR="f10" hR="f10" stAng="f27" swAng="f36"/>
                  <a:close/>
                </a:path>
              </a:pathLst>
            </a:custGeom>
            <a:solidFill>
              <a:srgbClr val="004A4A"/>
            </a:solidFill>
            <a:ln cap="flat">
              <a:noFill/>
              <a:prstDash val="solid"/>
            </a:ln>
          </p:spPr>
          <p:txBody>
            <a:bodyPr vert="horz" wrap="none" lIns="90004" tIns="44997" rIns="90004" bIns="44997" anchor="ctr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8" name="Straight Connector 14">
              <a:extLst>
                <a:ext uri="{FF2B5EF4-FFF2-40B4-BE49-F238E27FC236}">
                  <a16:creationId xmlns:a16="http://schemas.microsoft.com/office/drawing/2014/main" id="{7297A62D-1FD9-7B42-B883-3A7EAE4E9B75}"/>
                </a:ext>
              </a:extLst>
            </p:cNvPr>
            <p:cNvSpPr/>
            <p:nvPr/>
          </p:nvSpPr>
          <p:spPr>
            <a:xfrm>
              <a:off x="3776398" y="3155402"/>
              <a:ext cx="23042" cy="9432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36722" cap="flat">
              <a:solidFill>
                <a:srgbClr val="004A4A"/>
              </a:solidFill>
              <a:prstDash val="solid"/>
              <a:miter/>
              <a:tailEnd type="arrow"/>
            </a:ln>
          </p:spPr>
          <p:txBody>
            <a:bodyPr vert="horz" wrap="none" lIns="107999" tIns="63002" rIns="107999" bIns="63002" anchor="ctr" anchorCtr="0" compatLnSpc="0">
              <a:norm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3327F88-2828-2B43-9299-8BA1BFD0640D}"/>
              </a:ext>
            </a:extLst>
          </p:cNvPr>
          <p:cNvSpPr txBox="1"/>
          <p:nvPr/>
        </p:nvSpPr>
        <p:spPr>
          <a:xfrm>
            <a:off x="7766065" y="6075586"/>
            <a:ext cx="1245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A6A6A6"/>
                </a:solidFill>
              </a:rPr>
              <a:t> Roman </a:t>
            </a:r>
            <a:r>
              <a:rPr lang="en-US" sz="1100" dirty="0" err="1">
                <a:solidFill>
                  <a:srgbClr val="A6A6A6"/>
                </a:solidFill>
              </a:rPr>
              <a:t>Dzhygadlo</a:t>
            </a:r>
            <a:endParaRPr lang="en-US" sz="11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9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825218-06CC-8F43-AB4D-C2255827CBA7}"/>
              </a:ext>
            </a:extLst>
          </p:cNvPr>
          <p:cNvSpPr txBox="1"/>
          <p:nvPr/>
        </p:nvSpPr>
        <p:spPr>
          <a:xfrm>
            <a:off x="-90717" y="-105844"/>
            <a:ext cx="8581214" cy="657856"/>
          </a:xfrm>
          <a:prstGeom prst="rect">
            <a:avLst/>
          </a:prstGeom>
          <a:noFill/>
          <a:ln>
            <a:noFill/>
          </a:ln>
        </p:spPr>
        <p:txBody>
          <a:bodyPr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 pitchFamily="18"/>
                <a:ea typeface="Bitstream Vera Sans" pitchFamily="2"/>
                <a:cs typeface="Bitstream Vera Sans" pitchFamily="2"/>
              </a:rPr>
              <a:t>3-layer Lens </a:t>
            </a:r>
            <a:r>
              <a:rPr lang="de-DE" sz="2100" b="1" dirty="0"/>
              <a:t>CERN Beam Test 2017</a:t>
            </a:r>
            <a:endParaRPr lang="en-US" sz="2100" b="1" dirty="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12D89D5-C1C3-2146-8AC7-E072BA775F1C}"/>
              </a:ext>
            </a:extLst>
          </p:cNvPr>
          <p:cNvSpPr txBox="1"/>
          <p:nvPr/>
        </p:nvSpPr>
        <p:spPr>
          <a:xfrm>
            <a:off x="6900557" y="1204692"/>
            <a:ext cx="1206358" cy="602278"/>
          </a:xfrm>
          <a:prstGeom prst="rect">
            <a:avLst/>
          </a:prstGeom>
          <a:noFill/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geant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simulation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26931-A86D-C347-9460-9AEE0AE436F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" y="3533532"/>
            <a:ext cx="4621920" cy="23107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E284DA-C8E2-DA4A-AB61-71F58010D8B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641" y="966017"/>
            <a:ext cx="4620249" cy="230945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E675773A-DC27-934F-A4AC-BE3603222C40}"/>
              </a:ext>
            </a:extLst>
          </p:cNvPr>
          <p:cNvSpPr txBox="1"/>
          <p:nvPr/>
        </p:nvSpPr>
        <p:spPr>
          <a:xfrm>
            <a:off x="420478" y="882129"/>
            <a:ext cx="4164479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Photon yield: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93CA8FE-74BB-E444-9505-EAFAF762A84B}"/>
              </a:ext>
            </a:extLst>
          </p:cNvPr>
          <p:cNvSpPr txBox="1"/>
          <p:nvPr/>
        </p:nvSpPr>
        <p:spPr>
          <a:xfrm>
            <a:off x="514798" y="1253293"/>
            <a:ext cx="1950122" cy="60227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data ~82 photons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sim ~80 photons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3C7D4E43-535E-EB4E-A305-16F6C33213EB}"/>
              </a:ext>
            </a:extLst>
          </p:cNvPr>
          <p:cNvSpPr txBox="1"/>
          <p:nvPr/>
        </p:nvSpPr>
        <p:spPr>
          <a:xfrm>
            <a:off x="551155" y="3881287"/>
            <a:ext cx="1438195" cy="60227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data 3.9 s.d.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sim 4.2 s.d.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8E51A2-DFCD-0948-B2BF-6F7BDAA0E63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71281" y="3533532"/>
            <a:ext cx="4621920" cy="23107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489D3B-DB4D-4B4C-A081-E9E14A567AF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479921" y="966017"/>
            <a:ext cx="4620249" cy="230945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6CF7ABE8-DE16-2543-B45B-ED9B3C5D9CD5}"/>
              </a:ext>
            </a:extLst>
          </p:cNvPr>
          <p:cNvSpPr txBox="1"/>
          <p:nvPr/>
        </p:nvSpPr>
        <p:spPr>
          <a:xfrm>
            <a:off x="5023315" y="1253293"/>
            <a:ext cx="1950122" cy="60227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data ~93 photons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sim ~90 photons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F5231F7-FD01-0347-8097-40F1FF4DA110}"/>
              </a:ext>
            </a:extLst>
          </p:cNvPr>
          <p:cNvSpPr txBox="1"/>
          <p:nvPr/>
        </p:nvSpPr>
        <p:spPr>
          <a:xfrm rot="722408">
            <a:off x="3553151" y="2424085"/>
            <a:ext cx="1808280" cy="346319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3333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   Preliminary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C414A7D4-B440-1B46-BEDB-6D9E0E6509E5}"/>
              </a:ext>
            </a:extLst>
          </p:cNvPr>
          <p:cNvSpPr txBox="1"/>
          <p:nvPr/>
        </p:nvSpPr>
        <p:spPr>
          <a:xfrm rot="722408">
            <a:off x="3411267" y="4914846"/>
            <a:ext cx="1808280" cy="346319"/>
          </a:xfrm>
          <a:prstGeom prst="rect">
            <a:avLst/>
          </a:prstGeom>
          <a:solidFill>
            <a:srgbClr val="FFFFFF"/>
          </a:solidFill>
          <a:ln w="0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3333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   Preliminary</a:t>
            </a: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831DB697-EAD8-934A-A643-8CA7B7FB0924}"/>
              </a:ext>
            </a:extLst>
          </p:cNvPr>
          <p:cNvSpPr/>
          <p:nvPr/>
        </p:nvSpPr>
        <p:spPr>
          <a:xfrm>
            <a:off x="1861198" y="3442092"/>
            <a:ext cx="1371600" cy="27432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0004" tIns="44997" rIns="90004" bIns="44997" anchor="ctr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4FAFCEA5-D93B-5345-A4AD-A15C35F5339D}"/>
              </a:ext>
            </a:extLst>
          </p:cNvPr>
          <p:cNvSpPr/>
          <p:nvPr/>
        </p:nvSpPr>
        <p:spPr>
          <a:xfrm>
            <a:off x="6368477" y="3442092"/>
            <a:ext cx="1371600" cy="27432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0004" tIns="44997" rIns="90004" bIns="44997" anchor="ctr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15BFCC54-200B-1147-9867-80C18F805FEC}"/>
              </a:ext>
            </a:extLst>
          </p:cNvPr>
          <p:cNvSpPr txBox="1"/>
          <p:nvPr/>
        </p:nvSpPr>
        <p:spPr>
          <a:xfrm>
            <a:off x="4951681" y="3881287"/>
            <a:ext cx="1438195" cy="60227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data 3.1 </a:t>
            </a: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s.d.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sim 3.4 </a:t>
            </a: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s.d.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05C26E25-E260-C34D-BB95-A152A66BF33E}"/>
              </a:ext>
            </a:extLst>
          </p:cNvPr>
          <p:cNvSpPr txBox="1"/>
          <p:nvPr/>
        </p:nvSpPr>
        <p:spPr>
          <a:xfrm>
            <a:off x="420478" y="3438133"/>
            <a:ext cx="5921279" cy="3463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rmAutofit lnSpcReduction="10000"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π/p separation power @ 7 GeV/c (~ π/K @ 3.5 GeV/c):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E7204BE3-3B37-F142-8647-4D48DF0702A6}"/>
              </a:ext>
            </a:extLst>
          </p:cNvPr>
          <p:cNvSpPr txBox="1"/>
          <p:nvPr/>
        </p:nvSpPr>
        <p:spPr>
          <a:xfrm>
            <a:off x="414717" y="552012"/>
            <a:ext cx="2910242" cy="3463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bar + 3 layer spherical lens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3C248896-1E37-F742-9A91-C2047ADCA8A6}"/>
              </a:ext>
            </a:extLst>
          </p:cNvPr>
          <p:cNvSpPr txBox="1"/>
          <p:nvPr/>
        </p:nvSpPr>
        <p:spPr>
          <a:xfrm>
            <a:off x="5094717" y="552012"/>
            <a:ext cx="3160074" cy="3463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plate + 3 layer cylindrical lens</a:t>
            </a:r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3CF5862E-8643-784D-9810-F2683E0B462D}"/>
              </a:ext>
            </a:extLst>
          </p:cNvPr>
          <p:cNvSpPr/>
          <p:nvPr/>
        </p:nvSpPr>
        <p:spPr>
          <a:xfrm>
            <a:off x="536753" y="6161536"/>
            <a:ext cx="329760" cy="27432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val f4"/>
              <a:gd name="f10" fmla="val f5"/>
              <a:gd name="f11" fmla="pin 0 f0 21600"/>
              <a:gd name="f12" fmla="pin 0 f1 10800"/>
              <a:gd name="f13" fmla="+- f10 0 f9"/>
              <a:gd name="f14" fmla="val f11"/>
              <a:gd name="f15" fmla="val f12"/>
              <a:gd name="f16" fmla="*/ f11 f7 1"/>
              <a:gd name="f17" fmla="*/ f12 f8 1"/>
              <a:gd name="f18" fmla="*/ f13 1 21600"/>
              <a:gd name="f19" fmla="+- 21600 0 f15"/>
              <a:gd name="f20" fmla="+- 21600 0 f14"/>
              <a:gd name="f21" fmla="*/ f15 f8 1"/>
              <a:gd name="f22" fmla="*/ 0 f18 1"/>
              <a:gd name="f23" fmla="*/ f20 f15 1"/>
              <a:gd name="f24" fmla="*/ f19 f8 1"/>
              <a:gd name="f25" fmla="*/ f23 1 10800"/>
              <a:gd name="f26" fmla="*/ f22 1 f18"/>
              <a:gd name="f27" fmla="+- f14 f25 0"/>
              <a:gd name="f28" fmla="*/ f26 f7 1"/>
              <a:gd name="f29" fmla="*/ f27 f7 1"/>
            </a:gdLst>
            <a:ahLst>
              <a:ahXY gdRefX="f0" minX="f4" maxX="f5" gdRefY="f1" minY="f4" maxY="f6">
                <a:pos x="f16" y="f1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" t="f21" r="f29" b="f24"/>
            <a:pathLst>
              <a:path w="21600" h="21600">
                <a:moveTo>
                  <a:pt x="f4" y="f15"/>
                </a:moveTo>
                <a:lnTo>
                  <a:pt x="f14" y="f15"/>
                </a:lnTo>
                <a:lnTo>
                  <a:pt x="f14" y="f4"/>
                </a:lnTo>
                <a:lnTo>
                  <a:pt x="f5" y="f6"/>
                </a:lnTo>
                <a:lnTo>
                  <a:pt x="f14" y="f5"/>
                </a:lnTo>
                <a:lnTo>
                  <a:pt x="f14" y="f19"/>
                </a:lnTo>
                <a:lnTo>
                  <a:pt x="f4" y="f19"/>
                </a:lnTo>
                <a:close/>
              </a:path>
            </a:pathLst>
          </a:custGeom>
          <a:solidFill>
            <a:srgbClr val="004A4A"/>
          </a:solidFill>
          <a:ln w="0" cap="flat">
            <a:solidFill>
              <a:srgbClr val="808080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20036716-1E9B-DC4C-8700-ED1A36216298}"/>
              </a:ext>
            </a:extLst>
          </p:cNvPr>
          <p:cNvSpPr txBox="1"/>
          <p:nvPr/>
        </p:nvSpPr>
        <p:spPr>
          <a:xfrm>
            <a:off x="866513" y="6126972"/>
            <a:ext cx="3737884" cy="35423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good agreement with simulations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E08107-B68C-9C4D-A346-8C4CB6C558F4}"/>
              </a:ext>
            </a:extLst>
          </p:cNvPr>
          <p:cNvSpPr txBox="1"/>
          <p:nvPr/>
        </p:nvSpPr>
        <p:spPr>
          <a:xfrm>
            <a:off x="7766065" y="6075586"/>
            <a:ext cx="1245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A6A6A6"/>
                </a:solidFill>
              </a:rPr>
              <a:t> Roman </a:t>
            </a:r>
            <a:r>
              <a:rPr lang="en-US" sz="1100" dirty="0" err="1">
                <a:solidFill>
                  <a:srgbClr val="A6A6A6"/>
                </a:solidFill>
              </a:rPr>
              <a:t>Dzhygadlo</a:t>
            </a:r>
            <a:endParaRPr lang="en-US" sz="11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6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traight Connector 31"/>
          <p:cNvSpPr/>
          <p:nvPr/>
        </p:nvSpPr>
        <p:spPr>
          <a:xfrm>
            <a:off x="5043" y="456976"/>
            <a:ext cx="3138157" cy="0"/>
          </a:xfrm>
          <a:prstGeom prst="line">
            <a:avLst/>
          </a:prstGeom>
          <a:noFill/>
          <a:ln w="0">
            <a:solidFill>
              <a:srgbClr val="B3B3B3"/>
            </a:solidFill>
            <a:prstDash val="solid"/>
          </a:ln>
        </p:spPr>
        <p:txBody>
          <a:bodyPr lIns="95238" tIns="47618" rIns="95238" bIns="47618" anchor="ctr" anchorCtr="1" compatLnSpc="0"/>
          <a:lstStyle/>
          <a:p>
            <a:pPr defTabSz="822863" hangingPunct="0">
              <a:defRPr/>
            </a:pPr>
            <a:endParaRPr lang="en-US" sz="1900"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90717" y="-105844"/>
            <a:ext cx="9498264" cy="657856"/>
          </a:xfrm>
          <a:prstGeom prst="rect">
            <a:avLst/>
          </a:prstGeom>
          <a:noFill/>
          <a:ln>
            <a:noFill/>
          </a:ln>
        </p:spPr>
        <p:txBody>
          <a:bodyPr wrap="square" lIns="114286" tIns="66667" rIns="114286" bIns="66667" compatLnSpc="0">
            <a:spAutoFit/>
          </a:bodyPr>
          <a:lstStyle/>
          <a:p>
            <a:pPr defTabSz="822863" hangingPunct="0">
              <a:defRPr/>
            </a:pPr>
            <a:r>
              <a:rPr lang="en-US" sz="3400" b="1" dirty="0">
                <a:latin typeface="Arial"/>
                <a:ea typeface="Bitstream Vera Sans" pitchFamily="2"/>
                <a:cs typeface="Arial"/>
              </a:rPr>
              <a:t>DIRC@EIC </a:t>
            </a:r>
            <a:r>
              <a:rPr lang="de-DE" sz="2100" b="1" dirty="0">
                <a:latin typeface="Arial"/>
                <a:cs typeface="Arial"/>
              </a:rPr>
              <a:t>Prototype 3-component </a:t>
            </a:r>
            <a:r>
              <a:rPr lang="de-DE" sz="2100" b="1" dirty="0" err="1">
                <a:latin typeface="Arial"/>
                <a:cs typeface="Arial"/>
              </a:rPr>
              <a:t>lens</a:t>
            </a:r>
            <a:endParaRPr lang="en-US" sz="2100" b="1" dirty="0">
              <a:latin typeface="Arial"/>
              <a:ea typeface="Bitstream Vera Sans" pitchFamily="2"/>
              <a:cs typeface="Arial"/>
            </a:endParaRPr>
          </a:p>
        </p:txBody>
      </p:sp>
      <p:pic>
        <p:nvPicPr>
          <p:cNvPr id="36" name="image09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869411" y="918339"/>
            <a:ext cx="4077296" cy="1621435"/>
          </a:xfrm>
          <a:prstGeom prst="rect">
            <a:avLst/>
          </a:prstGeom>
          <a:ln/>
        </p:spPr>
      </p:pic>
      <p:pic>
        <p:nvPicPr>
          <p:cNvPr id="2" name="Picture 1" descr="fp_3cle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92" y="3634547"/>
            <a:ext cx="3511804" cy="2165217"/>
          </a:xfrm>
          <a:prstGeom prst="rect">
            <a:avLst/>
          </a:prstGeom>
        </p:spPr>
      </p:pic>
      <p:pic>
        <p:nvPicPr>
          <p:cNvPr id="7" name="Picture 6" descr="fp_regle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2" y="3634547"/>
            <a:ext cx="3522011" cy="21652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1925" y="3121175"/>
            <a:ext cx="465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Geant4 simulation of focal plane:</a:t>
            </a:r>
          </a:p>
          <a:p>
            <a:pPr algn="ctr"/>
            <a:r>
              <a:rPr lang="en-US" sz="1400" b="1" dirty="0"/>
              <a:t>Standard lens                                                     3 component lens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23176" y="5965450"/>
            <a:ext cx="2822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R. </a:t>
            </a:r>
            <a:r>
              <a:rPr lang="en-US" sz="1400" b="1" dirty="0" err="1"/>
              <a:t>Dzhygadlo</a:t>
            </a:r>
            <a:r>
              <a:rPr lang="en-US" sz="1400" b="1" dirty="0"/>
              <a:t>, G. Kalicy, C. Schwarz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1202" y="2963333"/>
            <a:ext cx="7779297" cy="3301994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41123" y="5923999"/>
            <a:ext cx="2550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Simulated data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097" y="585712"/>
            <a:ext cx="48013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latin typeface="Arial"/>
              <a:cs typeface="Arial"/>
            </a:endParaRPr>
          </a:p>
          <a:p>
            <a:r>
              <a:rPr lang="en-US" b="1" dirty="0">
                <a:latin typeface="Arial"/>
                <a:cs typeface="Arial"/>
              </a:rPr>
              <a:t>Limitations of standard focusing lenses: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Significant photon yield loss around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90° particle track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Aberration for photons with steeper angles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68947" y="550509"/>
            <a:ext cx="403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Spherical 3-layer </a:t>
            </a:r>
            <a:r>
              <a:rPr lang="en-US" b="1">
                <a:latin typeface="Arial"/>
                <a:cs typeface="Arial"/>
              </a:rPr>
              <a:t>lens prototype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219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1020</TotalTime>
  <Words>884</Words>
  <Application>Microsoft Macintosh PowerPoint</Application>
  <PresentationFormat>On-screen Show (4:3)</PresentationFormat>
  <Paragraphs>207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 Unicode MS</vt:lpstr>
      <vt:lpstr>Microsoft YaHei</vt:lpstr>
      <vt:lpstr>ＭＳ Ｐゴシック</vt:lpstr>
      <vt:lpstr>Arial</vt:lpstr>
      <vt:lpstr>Bitstream Vera Sans</vt:lpstr>
      <vt:lpstr>Calibri</vt:lpstr>
      <vt:lpstr>Calibri Light</vt:lpstr>
      <vt:lpstr>Carlito</vt:lpstr>
      <vt:lpstr>Latin Modern Math</vt:lpstr>
      <vt:lpstr>Mangal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25</cp:revision>
  <cp:lastPrinted>2018-02-28T18:35:46Z</cp:lastPrinted>
  <dcterms:created xsi:type="dcterms:W3CDTF">2018-02-28T15:11:41Z</dcterms:created>
  <dcterms:modified xsi:type="dcterms:W3CDTF">2018-04-04T17:00:44Z</dcterms:modified>
</cp:coreProperties>
</file>