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44" r:id="rId3"/>
    <p:sldId id="491" r:id="rId4"/>
    <p:sldId id="423" r:id="rId5"/>
    <p:sldId id="422" r:id="rId6"/>
    <p:sldId id="493" r:id="rId7"/>
    <p:sldId id="478" r:id="rId8"/>
    <p:sldId id="484" r:id="rId9"/>
    <p:sldId id="481" r:id="rId10"/>
    <p:sldId id="477" r:id="rId11"/>
    <p:sldId id="445" r:id="rId12"/>
    <p:sldId id="446" r:id="rId13"/>
    <p:sldId id="447" r:id="rId14"/>
    <p:sldId id="449" r:id="rId15"/>
    <p:sldId id="450" r:id="rId16"/>
    <p:sldId id="451" r:id="rId17"/>
    <p:sldId id="452" r:id="rId18"/>
    <p:sldId id="486" r:id="rId19"/>
    <p:sldId id="448" r:id="rId20"/>
    <p:sldId id="437" r:id="rId21"/>
    <p:sldId id="487" r:id="rId22"/>
    <p:sldId id="485" r:id="rId23"/>
    <p:sldId id="457" r:id="rId24"/>
    <p:sldId id="458" r:id="rId25"/>
    <p:sldId id="488" r:id="rId26"/>
    <p:sldId id="490" r:id="rId27"/>
    <p:sldId id="468" r:id="rId28"/>
    <p:sldId id="443" r:id="rId29"/>
    <p:sldId id="492" r:id="rId30"/>
  </p:sldIdLst>
  <p:sldSz cx="9144000" cy="6858000" type="screen4x3"/>
  <p:notesSz cx="6781800" cy="9880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7FF9A"/>
    <a:srgbClr val="F300FF"/>
    <a:srgbClr val="23FF0C"/>
    <a:srgbClr val="FD960C"/>
    <a:srgbClr val="0900F8"/>
    <a:srgbClr val="FCFF0B"/>
    <a:srgbClr val="FC0008"/>
    <a:srgbClr val="5DFF52"/>
    <a:srgbClr val="FEC867"/>
    <a:srgbClr val="FD7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32" autoAdjust="0"/>
  </p:normalViewPr>
  <p:slideViewPr>
    <p:cSldViewPr>
      <p:cViewPr>
        <p:scale>
          <a:sx n="100" d="100"/>
          <a:sy n="100" d="100"/>
        </p:scale>
        <p:origin x="-4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530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38530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1370D4A-14D2-F242-A021-6C07B9B70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58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1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1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692650"/>
            <a:ext cx="5426075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1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530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1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38530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38C8B17-E05B-AD4E-BD93-678E714CD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44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FC7A5-0A74-114F-80A3-9C473CBF6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2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ABCC1-A6C0-0C4A-B4C2-EB719675F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8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0BD24-385C-E646-B5FD-5692A5733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8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96434-E389-8644-9D3F-ED4DC431D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4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75349-4C0C-A24A-AA4C-5DB52A517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F5535-951E-B340-8EC8-EF3B58965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7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4658D-C160-8741-B7FA-B922B7DB2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3BEA7-6F26-6A41-84C2-38BE1C915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26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BB45F-77E2-E343-AA89-93E93D1F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5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00298-ADBE-294E-BE52-9B45C0767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4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1F4C1-92DE-7449-8936-E13EAAC43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8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0"/>
            <a:ext cx="8153400" cy="838200"/>
          </a:xfrm>
          <a:prstGeom prst="rect">
            <a:avLst/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1FECAED-3ADE-5644-8444-EFE973700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12"/>
          <p:cNvGrpSpPr>
            <a:grpSpLocks/>
          </p:cNvGrpSpPr>
          <p:nvPr userDrawn="1"/>
        </p:nvGrpSpPr>
        <p:grpSpPr bwMode="auto">
          <a:xfrm>
            <a:off x="76200" y="38100"/>
            <a:ext cx="838200" cy="800100"/>
            <a:chOff x="96" y="96"/>
            <a:chExt cx="768" cy="683"/>
          </a:xfrm>
        </p:grpSpPr>
        <p:sp>
          <p:nvSpPr>
            <p:cNvPr id="1032" name="Oval 8"/>
            <p:cNvSpPr>
              <a:spLocks noChangeArrowheads="1"/>
            </p:cNvSpPr>
            <p:nvPr userDrawn="1"/>
          </p:nvSpPr>
          <p:spPr bwMode="auto">
            <a:xfrm>
              <a:off x="192" y="96"/>
              <a:ext cx="480" cy="443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tint val="5372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 userDrawn="1"/>
          </p:nvSpPr>
          <p:spPr bwMode="auto">
            <a:xfrm>
              <a:off x="96" y="336"/>
              <a:ext cx="480" cy="443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tint val="63529"/>
                    <a:invGamma/>
                    <a:alpha val="0"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 userDrawn="1"/>
          </p:nvSpPr>
          <p:spPr bwMode="auto">
            <a:xfrm>
              <a:off x="384" y="240"/>
              <a:ext cx="480" cy="442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63529"/>
                    <a:invGamma/>
                    <a:alpha val="0"/>
                  </a:srgbClr>
                </a:gs>
                <a:gs pos="100000">
                  <a:srgbClr val="FF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" name="Rectangle 2"/>
          <p:cNvSpPr txBox="1">
            <a:spLocks noChangeArrowheads="1"/>
          </p:cNvSpPr>
          <p:nvPr userDrawn="1"/>
        </p:nvSpPr>
        <p:spPr bwMode="auto">
          <a:xfrm>
            <a:off x="0" y="12700"/>
            <a:ext cx="990600" cy="838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ahoma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1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8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emf"/><Relationship Id="rId13" Type="http://schemas.openxmlformats.org/officeDocument/2006/relationships/image" Target="../media/image38.emf"/><Relationship Id="rId14" Type="http://schemas.openxmlformats.org/officeDocument/2006/relationships/image" Target="../media/image39.emf"/><Relationship Id="rId15" Type="http://schemas.openxmlformats.org/officeDocument/2006/relationships/image" Target="../media/image40.emf"/><Relationship Id="rId16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emf"/><Relationship Id="rId12" Type="http://schemas.openxmlformats.org/officeDocument/2006/relationships/image" Target="../media/image53.emf"/><Relationship Id="rId13" Type="http://schemas.openxmlformats.org/officeDocument/2006/relationships/image" Target="../media/image54.emf"/><Relationship Id="rId1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0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0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9" Type="http://schemas.openxmlformats.org/officeDocument/2006/relationships/image" Target="../media/image6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emf"/><Relationship Id="rId12" Type="http://schemas.openxmlformats.org/officeDocument/2006/relationships/image" Target="../media/image74.emf"/><Relationship Id="rId13" Type="http://schemas.openxmlformats.org/officeDocument/2006/relationships/image" Target="../media/image75.emf"/><Relationship Id="rId14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9" Type="http://schemas.openxmlformats.org/officeDocument/2006/relationships/image" Target="../media/image71.emf"/><Relationship Id="rId10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83.emf"/><Relationship Id="rId9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emf"/><Relationship Id="rId20" Type="http://schemas.openxmlformats.org/officeDocument/2006/relationships/image" Target="../media/image90.emf"/><Relationship Id="rId10" Type="http://schemas.openxmlformats.org/officeDocument/2006/relationships/image" Target="../media/image37.emf"/><Relationship Id="rId11" Type="http://schemas.openxmlformats.org/officeDocument/2006/relationships/image" Target="../media/image38.emf"/><Relationship Id="rId12" Type="http://schemas.openxmlformats.org/officeDocument/2006/relationships/image" Target="../media/image39.emf"/><Relationship Id="rId13" Type="http://schemas.openxmlformats.org/officeDocument/2006/relationships/image" Target="../media/image40.emf"/><Relationship Id="rId14" Type="http://schemas.openxmlformats.org/officeDocument/2006/relationships/image" Target="../media/image85.emf"/><Relationship Id="rId15" Type="http://schemas.openxmlformats.org/officeDocument/2006/relationships/image" Target="../media/image80.emf"/><Relationship Id="rId16" Type="http://schemas.openxmlformats.org/officeDocument/2006/relationships/image" Target="../media/image86.emf"/><Relationship Id="rId17" Type="http://schemas.openxmlformats.org/officeDocument/2006/relationships/image" Target="../media/image87.emf"/><Relationship Id="rId18" Type="http://schemas.openxmlformats.org/officeDocument/2006/relationships/image" Target="../media/image88.emf"/><Relationship Id="rId19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emf"/><Relationship Id="rId20" Type="http://schemas.openxmlformats.org/officeDocument/2006/relationships/image" Target="../media/image112.emf"/><Relationship Id="rId21" Type="http://schemas.openxmlformats.org/officeDocument/2006/relationships/image" Target="../media/image113.emf"/><Relationship Id="rId22" Type="http://schemas.openxmlformats.org/officeDocument/2006/relationships/image" Target="../media/image114.emf"/><Relationship Id="rId23" Type="http://schemas.openxmlformats.org/officeDocument/2006/relationships/image" Target="../media/image115.emf"/><Relationship Id="rId24" Type="http://schemas.openxmlformats.org/officeDocument/2006/relationships/image" Target="../media/image116.emf"/><Relationship Id="rId25" Type="http://schemas.openxmlformats.org/officeDocument/2006/relationships/image" Target="../media/image1.png"/><Relationship Id="rId26" Type="http://schemas.openxmlformats.org/officeDocument/2006/relationships/image" Target="../media/image2.png"/><Relationship Id="rId27" Type="http://schemas.openxmlformats.org/officeDocument/2006/relationships/image" Target="../media/image3.png"/><Relationship Id="rId10" Type="http://schemas.openxmlformats.org/officeDocument/2006/relationships/image" Target="../media/image102.emf"/><Relationship Id="rId11" Type="http://schemas.openxmlformats.org/officeDocument/2006/relationships/image" Target="../media/image103.emf"/><Relationship Id="rId12" Type="http://schemas.openxmlformats.org/officeDocument/2006/relationships/image" Target="../media/image104.emf"/><Relationship Id="rId13" Type="http://schemas.openxmlformats.org/officeDocument/2006/relationships/image" Target="../media/image105.emf"/><Relationship Id="rId14" Type="http://schemas.openxmlformats.org/officeDocument/2006/relationships/image" Target="../media/image106.emf"/><Relationship Id="rId15" Type="http://schemas.openxmlformats.org/officeDocument/2006/relationships/image" Target="../media/image107.emf"/><Relationship Id="rId16" Type="http://schemas.openxmlformats.org/officeDocument/2006/relationships/image" Target="../media/image108.emf"/><Relationship Id="rId17" Type="http://schemas.openxmlformats.org/officeDocument/2006/relationships/image" Target="../media/image109.emf"/><Relationship Id="rId18" Type="http://schemas.openxmlformats.org/officeDocument/2006/relationships/image" Target="../media/image110.emf"/><Relationship Id="rId19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7" Type="http://schemas.openxmlformats.org/officeDocument/2006/relationships/image" Target="../media/image99.emf"/><Relationship Id="rId8" Type="http://schemas.openxmlformats.org/officeDocument/2006/relationships/image" Target="../media/image100.emf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0.emf"/><Relationship Id="rId12" Type="http://schemas.openxmlformats.org/officeDocument/2006/relationships/image" Target="../media/image121.emf"/><Relationship Id="rId13" Type="http://schemas.openxmlformats.org/officeDocument/2006/relationships/image" Target="../media/image122.emf"/><Relationship Id="rId14" Type="http://schemas.openxmlformats.org/officeDocument/2006/relationships/image" Target="../media/image123.emf"/><Relationship Id="rId15" Type="http://schemas.openxmlformats.org/officeDocument/2006/relationships/image" Target="../media/image124.emf"/><Relationship Id="rId16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Relationship Id="rId3" Type="http://schemas.openxmlformats.org/officeDocument/2006/relationships/image" Target="../media/image118.emf"/><Relationship Id="rId4" Type="http://schemas.openxmlformats.org/officeDocument/2006/relationships/image" Target="../media/image59.emf"/><Relationship Id="rId5" Type="http://schemas.openxmlformats.org/officeDocument/2006/relationships/image" Target="../media/image61.emf"/><Relationship Id="rId6" Type="http://schemas.openxmlformats.org/officeDocument/2006/relationships/image" Target="../media/image31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0" Type="http://schemas.openxmlformats.org/officeDocument/2006/relationships/image" Target="../media/image119.em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emf"/><Relationship Id="rId12" Type="http://schemas.openxmlformats.org/officeDocument/2006/relationships/image" Target="../media/image123.emf"/><Relationship Id="rId13" Type="http://schemas.openxmlformats.org/officeDocument/2006/relationships/image" Target="../media/image128.emf"/><Relationship Id="rId14" Type="http://schemas.openxmlformats.org/officeDocument/2006/relationships/image" Target="../media/image129.emf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Relationship Id="rId3" Type="http://schemas.openxmlformats.org/officeDocument/2006/relationships/image" Target="../media/image127.emf"/><Relationship Id="rId4" Type="http://schemas.openxmlformats.org/officeDocument/2006/relationships/image" Target="../media/image31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119.emf"/><Relationship Id="rId9" Type="http://schemas.openxmlformats.org/officeDocument/2006/relationships/image" Target="../media/image120.emf"/><Relationship Id="rId10" Type="http://schemas.openxmlformats.org/officeDocument/2006/relationships/image" Target="../media/image1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38600" y="6324600"/>
            <a:ext cx="2133600" cy="381000"/>
          </a:xfrm>
        </p:spPr>
        <p:txBody>
          <a:bodyPr/>
          <a:lstStyle/>
          <a:p>
            <a:pPr>
              <a:defRPr/>
            </a:pPr>
            <a:fld id="{8E048E2A-C09E-6841-8564-1F6E3F689BAD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5638800"/>
            <a:ext cx="63881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nl-NL">
              <a:cs typeface="+mn-cs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2701"/>
            <a:ext cx="8153400" cy="8255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1800" dirty="0" smtClean="0"/>
              <a:t>Inaugural Symposium CFNS, 28-30 November 2018</a:t>
            </a:r>
            <a:br>
              <a:rPr lang="en-US" sz="1800" dirty="0" smtClean="0"/>
            </a:br>
            <a:endParaRPr lang="en-US" sz="1800" b="1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990600" y="2438400"/>
            <a:ext cx="7467600" cy="92333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dirty="0" smtClean="0">
              <a:solidFill>
                <a:srgbClr val="009900"/>
              </a:solidFill>
              <a:cs typeface="+mn-cs"/>
            </a:endParaRP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3</a:t>
            </a:r>
            <a:r>
              <a:rPr lang="en-US" dirty="0" smtClean="0">
                <a:solidFill>
                  <a:srgbClr val="FF0000"/>
                </a:solidFill>
                <a:cs typeface="+mn-cs"/>
              </a:rPr>
              <a:t>D structure of QCD and entanglement</a:t>
            </a:r>
          </a:p>
          <a:p>
            <a:pPr algn="ctr">
              <a:defRPr/>
            </a:pPr>
            <a:endParaRPr lang="en-US" dirty="0">
              <a:solidFill>
                <a:srgbClr val="009900"/>
              </a:solidFill>
              <a:cs typeface="+mn-cs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130332" y="6519446"/>
            <a:ext cx="20009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 smtClean="0">
                <a:cs typeface="+mn-cs"/>
              </a:rPr>
              <a:t>p.j.g.mulders@vu.nl</a:t>
            </a:r>
            <a:endParaRPr lang="en-US" sz="1600" dirty="0">
              <a:cs typeface="+mn-c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581400"/>
            <a:ext cx="7467600" cy="457200"/>
          </a:xfrm>
          <a:solidFill>
            <a:srgbClr val="FFFFFF"/>
          </a:solidFill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nl-NL" dirty="0" smtClean="0">
                <a:cs typeface="+mn-cs"/>
              </a:rPr>
              <a:t>Piet Mulders</a:t>
            </a:r>
          </a:p>
        </p:txBody>
      </p:sp>
      <p:pic>
        <p:nvPicPr>
          <p:cNvPr id="17" name="Picture 1" descr="VUlogo_EN_Wit_HR_RGB_tcm9-2013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5867400"/>
            <a:ext cx="1736483" cy="53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5791200"/>
            <a:ext cx="1600200" cy="904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0" y="5867400"/>
            <a:ext cx="1143000" cy="636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0" y="5943600"/>
            <a:ext cx="1295400" cy="510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6466" y="914400"/>
            <a:ext cx="5377534" cy="990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r>
              <a:rPr lang="en-US" sz="1600" dirty="0" smtClean="0"/>
              <a:t>Two classes of maximally entangled ABC states: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     </a:t>
            </a:r>
            <a:r>
              <a:rPr lang="en-US" sz="1600" dirty="0"/>
              <a:t>(</a:t>
            </a:r>
            <a:r>
              <a:rPr lang="en-US" sz="1600" dirty="0" err="1">
                <a:solidFill>
                  <a:srgbClr val="B91CFF"/>
                </a:solidFill>
              </a:rPr>
              <a:t>Dur</a:t>
            </a:r>
            <a:r>
              <a:rPr lang="en-US" sz="1600" dirty="0">
                <a:solidFill>
                  <a:srgbClr val="B91CFF"/>
                </a:solidFill>
              </a:rPr>
              <a:t>, Vidal, </a:t>
            </a:r>
            <a:r>
              <a:rPr lang="en-US" sz="1600" dirty="0" err="1">
                <a:solidFill>
                  <a:srgbClr val="B91CFF"/>
                </a:solidFill>
              </a:rPr>
              <a:t>Cirac</a:t>
            </a:r>
            <a:r>
              <a:rPr lang="en-US" sz="1600" dirty="0">
                <a:solidFill>
                  <a:srgbClr val="B91CFF"/>
                </a:solidFill>
              </a:rPr>
              <a:t> 2000</a:t>
            </a:r>
            <a:r>
              <a:rPr lang="en-US" sz="1600" dirty="0"/>
              <a:t>)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Beyond </a:t>
            </a:r>
            <a:r>
              <a:rPr lang="en-US" sz="1600" dirty="0" err="1" smtClean="0"/>
              <a:t>tripartites</a:t>
            </a:r>
            <a:r>
              <a:rPr lang="en-US" sz="1600" dirty="0" smtClean="0"/>
              <a:t> there is an infinite number of classes!                                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Tripartite entangled chiral states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187225"/>
            <a:ext cx="2819400" cy="3098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524000"/>
            <a:ext cx="3505200" cy="3114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495800"/>
            <a:ext cx="4368800" cy="279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114800"/>
            <a:ext cx="4533900" cy="279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67600" y="5029200"/>
            <a:ext cx="1404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GHZ: </a:t>
            </a:r>
            <a:r>
              <a:rPr lang="en-US" dirty="0" smtClean="0">
                <a:solidFill>
                  <a:srgbClr val="FF0000"/>
                </a:solidFill>
              </a:rPr>
              <a:t>fragile</a:t>
            </a:r>
            <a:endParaRPr lang="en-US" dirty="0" smtClean="0"/>
          </a:p>
          <a:p>
            <a:r>
              <a:rPr lang="en-US" dirty="0" smtClean="0"/>
              <a:t>W: </a:t>
            </a:r>
            <a:r>
              <a:rPr lang="en-US" dirty="0" smtClean="0">
                <a:solidFill>
                  <a:srgbClr val="FF0000"/>
                </a:solidFill>
              </a:rPr>
              <a:t>robust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09600" y="1828800"/>
            <a:ext cx="4267200" cy="3200400"/>
            <a:chOff x="609600" y="1828800"/>
            <a:chExt cx="4572000" cy="3289300"/>
          </a:xfrm>
        </p:grpSpPr>
        <p:cxnSp>
          <p:nvCxnSpPr>
            <p:cNvPr id="34" name="Straight Arrow Connector 33"/>
            <p:cNvCxnSpPr>
              <a:stCxn id="51" idx="2"/>
            </p:cNvCxnSpPr>
            <p:nvPr/>
          </p:nvCxnSpPr>
          <p:spPr>
            <a:xfrm>
              <a:off x="1219200" y="2209800"/>
              <a:ext cx="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51" idx="2"/>
            </p:cNvCxnSpPr>
            <p:nvPr/>
          </p:nvCxnSpPr>
          <p:spPr>
            <a:xfrm>
              <a:off x="1219200" y="22098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51" idx="2"/>
            </p:cNvCxnSpPr>
            <p:nvPr/>
          </p:nvCxnSpPr>
          <p:spPr>
            <a:xfrm>
              <a:off x="1219200" y="2209800"/>
              <a:ext cx="27432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572000" y="2209800"/>
              <a:ext cx="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3505200" y="22098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53" idx="2"/>
            </p:cNvCxnSpPr>
            <p:nvPr/>
          </p:nvCxnSpPr>
          <p:spPr>
            <a:xfrm flipH="1">
              <a:off x="1828800" y="2209800"/>
              <a:ext cx="27432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59" idx="2"/>
            </p:cNvCxnSpPr>
            <p:nvPr/>
          </p:nvCxnSpPr>
          <p:spPr>
            <a:xfrm>
              <a:off x="1219200" y="35052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47" idx="2"/>
            </p:cNvCxnSpPr>
            <p:nvPr/>
          </p:nvCxnSpPr>
          <p:spPr>
            <a:xfrm flipH="1">
              <a:off x="3505200" y="35052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895600" y="3505200"/>
              <a:ext cx="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3962400" y="34290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962400" y="31242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7200" y="3200400"/>
              <a:ext cx="558800" cy="190500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609600" y="21336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09600" y="18288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962400" y="21336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962400" y="18288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600" y="2286000"/>
              <a:ext cx="482600" cy="1905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5800" y="2286000"/>
              <a:ext cx="228600" cy="177800"/>
            </a:xfrm>
            <a:prstGeom prst="rect">
              <a:avLst/>
            </a:prstGeom>
          </p:spPr>
        </p:pic>
        <p:sp>
          <p:nvSpPr>
            <p:cNvPr id="58" name="Rounded Rectangle 57"/>
            <p:cNvSpPr/>
            <p:nvPr/>
          </p:nvSpPr>
          <p:spPr>
            <a:xfrm>
              <a:off x="609600" y="34290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609600" y="31242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286000" y="34290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2286000" y="31242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400" y="3200400"/>
              <a:ext cx="571500" cy="1905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0800" y="3200400"/>
              <a:ext cx="571500" cy="190500"/>
            </a:xfrm>
            <a:prstGeom prst="rect">
              <a:avLst/>
            </a:prstGeom>
          </p:spPr>
        </p:pic>
        <p:sp>
          <p:nvSpPr>
            <p:cNvPr id="67" name="Rounded Rectangle 66"/>
            <p:cNvSpPr/>
            <p:nvPr/>
          </p:nvSpPr>
          <p:spPr>
            <a:xfrm>
              <a:off x="2286000" y="47244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2286000" y="44196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14600" y="4495800"/>
              <a:ext cx="635000" cy="1905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90800" y="4876800"/>
              <a:ext cx="571500" cy="241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600" y="3581400"/>
              <a:ext cx="419100" cy="2159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90800" y="3581400"/>
              <a:ext cx="571500" cy="215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67200" y="3581400"/>
              <a:ext cx="584200" cy="2159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1905000"/>
              <a:ext cx="482600" cy="190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43400" y="1905000"/>
              <a:ext cx="4826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81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124200"/>
            <a:ext cx="7467600" cy="762000"/>
          </a:xfrm>
        </p:spPr>
        <p:txBody>
          <a:bodyPr/>
          <a:lstStyle/>
          <a:p>
            <a:r>
              <a:rPr lang="en-US" dirty="0" smtClean="0"/>
              <a:t>EMERGENCE OF SPACE-TIME DEPENDENCE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8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2571" b="12571"/>
          <a:stretch>
            <a:fillRect/>
          </a:stretch>
        </p:blipFill>
        <p:spPr>
          <a:xfrm>
            <a:off x="-1" y="762000"/>
            <a:ext cx="9144001" cy="5534527"/>
          </a:xfrm>
          <a:ln>
            <a:solidFill>
              <a:schemeClr val="tx1">
                <a:alpha val="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581400" y="2057400"/>
            <a:ext cx="411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47800" y="22098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5715000"/>
            <a:ext cx="228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48200" y="5943600"/>
            <a:ext cx="388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48200" y="6096000"/>
            <a:ext cx="1752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3886200"/>
            <a:ext cx="6248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15200" y="3733800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47800" y="4038600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61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4754563"/>
          </a:xfrm>
        </p:spPr>
        <p:txBody>
          <a:bodyPr/>
          <a:lstStyle/>
          <a:p>
            <a:r>
              <a:rPr lang="en-US" sz="1600" dirty="0" smtClean="0"/>
              <a:t>Hilbert space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Supercharges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For boson and fermion fields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</a:rPr>
              <a:t>Implement symmetries via </a:t>
            </a:r>
            <a:r>
              <a:rPr lang="en-US" sz="1600" dirty="0" smtClean="0">
                <a:solidFill>
                  <a:srgbClr val="FF0000"/>
                </a:solidFill>
              </a:rPr>
              <a:t>constraints F</a:t>
            </a:r>
          </a:p>
          <a:p>
            <a:pPr marL="0" indent="0">
              <a:buNone/>
            </a:pPr>
            <a:r>
              <a:rPr lang="en-US" sz="1600" dirty="0" smtClean="0"/>
              <a:t>     </a:t>
            </a:r>
            <a:r>
              <a:rPr lang="en-US" sz="1600" dirty="0">
                <a:solidFill>
                  <a:srgbClr val="FF0000"/>
                </a:solidFill>
              </a:rPr>
              <a:t>... and a nontrivial </a:t>
            </a:r>
            <a:r>
              <a:rPr lang="en-US" sz="1600" dirty="0" smtClean="0">
                <a:solidFill>
                  <a:srgbClr val="FF0000"/>
                </a:solidFill>
              </a:rPr>
              <a:t>vacuum (not everything is for free!)</a:t>
            </a:r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390426"/>
            <a:ext cx="2362200" cy="291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399822"/>
            <a:ext cx="1600201" cy="276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981200"/>
            <a:ext cx="2819400" cy="3140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462560"/>
            <a:ext cx="1295400" cy="4107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2362200"/>
            <a:ext cx="1295400" cy="497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2590800"/>
            <a:ext cx="38322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hamiltonian</a:t>
            </a:r>
            <a:r>
              <a:rPr lang="en-US" sz="1600" dirty="0" smtClean="0"/>
              <a:t>/number operators (</a:t>
            </a:r>
            <a:r>
              <a:rPr lang="en-US" sz="1600" dirty="0" err="1" smtClean="0"/>
              <a:t>i</a:t>
            </a:r>
            <a:r>
              <a:rPr lang="en-US" sz="1600" dirty="0" smtClean="0"/>
              <a:t>=j, k=l)</a:t>
            </a:r>
          </a:p>
          <a:p>
            <a:r>
              <a:rPr lang="en-US" sz="1600" dirty="0" smtClean="0"/>
              <a:t>                              &amp; </a:t>
            </a:r>
            <a:r>
              <a:rPr lang="en-US" sz="1600" dirty="0" smtClean="0">
                <a:solidFill>
                  <a:srgbClr val="FF0000"/>
                </a:solidFill>
              </a:rPr>
              <a:t>unitary rotations 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981200"/>
            <a:ext cx="4114800" cy="32538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29400" y="3352800"/>
            <a:ext cx="2209800" cy="1143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124200"/>
            <a:ext cx="4305300" cy="5365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4800600"/>
            <a:ext cx="1524000" cy="2432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4191000"/>
            <a:ext cx="4876800" cy="2495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4572000"/>
            <a:ext cx="2667000" cy="24365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781800" y="3352800"/>
            <a:ext cx="194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(free) field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8001000" y="51054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86600" y="5410200"/>
            <a:ext cx="1670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unitary rotations</a:t>
            </a:r>
            <a:endParaRPr lang="en-US" sz="1600" dirty="0"/>
          </a:p>
        </p:txBody>
      </p:sp>
      <p:sp>
        <p:nvSpPr>
          <p:cNvPr id="30" name="Rounded Rectangle 29"/>
          <p:cNvSpPr/>
          <p:nvPr/>
        </p:nvSpPr>
        <p:spPr>
          <a:xfrm>
            <a:off x="609600" y="4114800"/>
            <a:ext cx="52578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3657600"/>
            <a:ext cx="1981200" cy="281116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09600" y="5715000"/>
            <a:ext cx="35814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0" y="3810000"/>
            <a:ext cx="15875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0" y="5791200"/>
            <a:ext cx="3263900" cy="64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symmetries including SUSY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14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7974" y="1665287"/>
            <a:ext cx="8759826" cy="5040313"/>
          </a:xfrm>
        </p:spPr>
        <p:txBody>
          <a:bodyPr/>
          <a:lstStyle/>
          <a:p>
            <a:r>
              <a:rPr lang="en-US" sz="1800" dirty="0" smtClean="0">
                <a:cs typeface="Symbol" charset="2"/>
              </a:rPr>
              <a:t>Real/</a:t>
            </a:r>
            <a:r>
              <a:rPr lang="en-US" sz="1800" dirty="0" err="1" smtClean="0">
                <a:cs typeface="Symbol" charset="2"/>
              </a:rPr>
              <a:t>Majorana</a:t>
            </a:r>
            <a:r>
              <a:rPr lang="en-US" sz="1800" dirty="0" smtClean="0">
                <a:cs typeface="Symbol" charset="2"/>
              </a:rPr>
              <a:t>:</a:t>
            </a:r>
          </a:p>
          <a:p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(</a:t>
            </a:r>
            <a:r>
              <a:rPr lang="en-US" sz="1800" dirty="0" err="1" smtClean="0"/>
              <a:t>Wess-Zumino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175" y="914400"/>
            <a:ext cx="4040188" cy="639762"/>
          </a:xfrm>
        </p:spPr>
        <p:txBody>
          <a:bodyPr/>
          <a:lstStyle/>
          <a:p>
            <a:r>
              <a:rPr lang="en-US" sz="1800" b="0" dirty="0" smtClean="0"/>
              <a:t>Fields</a:t>
            </a:r>
            <a:endParaRPr lang="en-US" sz="18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914400"/>
            <a:ext cx="3584575" cy="639762"/>
          </a:xfrm>
        </p:spPr>
        <p:txBody>
          <a:bodyPr/>
          <a:lstStyle/>
          <a:p>
            <a:r>
              <a:rPr lang="en-US" sz="1800" b="0" dirty="0" smtClean="0"/>
              <a:t>Generators</a:t>
            </a:r>
          </a:p>
          <a:p>
            <a:r>
              <a:rPr lang="en-US" sz="1800" b="0" dirty="0" smtClean="0"/>
              <a:t>Space-time     &amp;    Internal</a:t>
            </a:r>
            <a:endParaRPr lang="en-US" sz="180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665287"/>
            <a:ext cx="4114800" cy="4149725"/>
          </a:xfrm>
        </p:spPr>
        <p:txBody>
          <a:bodyPr/>
          <a:lstStyle/>
          <a:p>
            <a:pPr>
              <a:spcAft>
                <a:spcPts val="100"/>
              </a:spcAft>
            </a:pPr>
            <a:r>
              <a:rPr lang="en-US" sz="1800" dirty="0" smtClean="0"/>
              <a:t>H</a:t>
            </a:r>
          </a:p>
          <a:p>
            <a:pPr>
              <a:spcAft>
                <a:spcPts val="100"/>
              </a:spcAft>
            </a:pPr>
            <a:r>
              <a:rPr lang="en-US" sz="1800" dirty="0" smtClean="0"/>
              <a:t>P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, P</a:t>
            </a:r>
            <a:r>
              <a:rPr lang="en-US" sz="18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800" dirty="0" smtClean="0"/>
              <a:t>             K, </a:t>
            </a:r>
            <a:r>
              <a:rPr lang="en-US" sz="1800" u="sng" dirty="0" smtClean="0"/>
              <a:t>SU(3)</a:t>
            </a:r>
            <a:r>
              <a:rPr lang="en-US" sz="1800" dirty="0" smtClean="0"/>
              <a:t>     </a:t>
            </a:r>
          </a:p>
          <a:p>
            <a:pPr marL="0" indent="0">
              <a:spcAft>
                <a:spcPts val="100"/>
              </a:spcAft>
              <a:buNone/>
            </a:pPr>
            <a:endParaRPr lang="en-US" sz="1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4658D-C160-8741-B7FA-B922B7DB241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84175" y="1589087"/>
            <a:ext cx="4264025" cy="111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29200" y="1589088"/>
            <a:ext cx="3584575" cy="1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752600"/>
            <a:ext cx="1981200" cy="261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1480"/>
            <a:ext cx="4038600" cy="3137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05400" y="2590800"/>
            <a:ext cx="23167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U(1)</a:t>
            </a:r>
            <a:r>
              <a:rPr lang="en-US" baseline="-25000" dirty="0"/>
              <a:t>R </a:t>
            </a:r>
            <a:r>
              <a:rPr lang="en-US" dirty="0"/>
              <a:t>x U(1)</a:t>
            </a:r>
            <a:r>
              <a:rPr lang="en-US" baseline="-25000" dirty="0"/>
              <a:t>L </a:t>
            </a:r>
            <a:r>
              <a:rPr lang="en-US" dirty="0"/>
              <a:t>x SU(3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838200"/>
          </a:xfrm>
        </p:spPr>
        <p:txBody>
          <a:bodyPr/>
          <a:lstStyle/>
          <a:p>
            <a:r>
              <a:rPr lang="en-US" dirty="0" smtClean="0"/>
              <a:t>Emerging symmetries and space-time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3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7974" y="1665287"/>
            <a:ext cx="8759826" cy="5040313"/>
          </a:xfrm>
        </p:spPr>
        <p:txBody>
          <a:bodyPr/>
          <a:lstStyle/>
          <a:p>
            <a:r>
              <a:rPr lang="en-US" sz="1800" dirty="0" smtClean="0">
                <a:cs typeface="Symbol" charset="2"/>
              </a:rPr>
              <a:t>Real/</a:t>
            </a:r>
            <a:r>
              <a:rPr lang="en-US" sz="1800" dirty="0" err="1" smtClean="0">
                <a:cs typeface="Symbol" charset="2"/>
              </a:rPr>
              <a:t>Majorana</a:t>
            </a:r>
            <a:r>
              <a:rPr lang="en-US" sz="1800" dirty="0" smtClean="0">
                <a:cs typeface="Symbol" charset="2"/>
              </a:rPr>
              <a:t>:</a:t>
            </a:r>
          </a:p>
          <a:p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(</a:t>
            </a:r>
            <a:r>
              <a:rPr lang="en-US" sz="1800" dirty="0" err="1" smtClean="0"/>
              <a:t>Wess-Zumino</a:t>
            </a:r>
            <a:r>
              <a:rPr lang="en-US" sz="1800" dirty="0" smtClean="0"/>
              <a:t> </a:t>
            </a:r>
            <a:r>
              <a:rPr lang="en-US" sz="1800" dirty="0" smtClean="0">
                <a:sym typeface="Wingdings"/>
              </a:rPr>
              <a:t> gauge theory)</a:t>
            </a:r>
            <a:endParaRPr lang="en-US" sz="1800" dirty="0" smtClean="0"/>
          </a:p>
          <a:p>
            <a:r>
              <a:rPr lang="en-US" sz="1800" dirty="0">
                <a:cs typeface="Symbol" charset="2"/>
              </a:rPr>
              <a:t>1</a:t>
            </a:r>
            <a:r>
              <a:rPr lang="en-US" sz="1800" dirty="0" smtClean="0">
                <a:cs typeface="Symbol" charset="2"/>
              </a:rPr>
              <a:t>D:  </a:t>
            </a:r>
            <a:r>
              <a:rPr lang="en-US" sz="1800" dirty="0" smtClean="0"/>
              <a:t> </a:t>
            </a:r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   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685800" y="3200400"/>
            <a:ext cx="4114800" cy="6096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175" y="914400"/>
            <a:ext cx="4040188" cy="639762"/>
          </a:xfrm>
        </p:spPr>
        <p:txBody>
          <a:bodyPr/>
          <a:lstStyle/>
          <a:p>
            <a:r>
              <a:rPr lang="en-US" sz="1800" b="0" dirty="0" smtClean="0"/>
              <a:t>Fields</a:t>
            </a:r>
            <a:endParaRPr lang="en-US" sz="18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914400"/>
            <a:ext cx="3584575" cy="639762"/>
          </a:xfrm>
        </p:spPr>
        <p:txBody>
          <a:bodyPr/>
          <a:lstStyle/>
          <a:p>
            <a:r>
              <a:rPr lang="en-US" sz="1800" b="0" dirty="0" smtClean="0"/>
              <a:t>Generators</a:t>
            </a:r>
          </a:p>
          <a:p>
            <a:r>
              <a:rPr lang="en-US" sz="1800" b="0" dirty="0" smtClean="0"/>
              <a:t>Space-time     &amp;    Internal</a:t>
            </a:r>
            <a:endParaRPr lang="en-US" sz="180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665287"/>
            <a:ext cx="4114800" cy="4149725"/>
          </a:xfrm>
        </p:spPr>
        <p:txBody>
          <a:bodyPr/>
          <a:lstStyle/>
          <a:p>
            <a:pPr>
              <a:spcAft>
                <a:spcPts val="100"/>
              </a:spcAft>
            </a:pPr>
            <a:r>
              <a:rPr lang="en-US" sz="1800" dirty="0" smtClean="0"/>
              <a:t>H</a:t>
            </a:r>
          </a:p>
          <a:p>
            <a:pPr>
              <a:spcAft>
                <a:spcPts val="100"/>
              </a:spcAft>
            </a:pPr>
            <a:r>
              <a:rPr lang="en-US" sz="1800" dirty="0" smtClean="0"/>
              <a:t>P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, P</a:t>
            </a:r>
            <a:r>
              <a:rPr lang="en-US" sz="18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800" dirty="0" smtClean="0"/>
              <a:t>             K, </a:t>
            </a:r>
            <a:r>
              <a:rPr lang="en-US" sz="1800" u="sng" dirty="0" smtClean="0"/>
              <a:t>SU(3)</a:t>
            </a:r>
            <a:r>
              <a:rPr lang="en-US" sz="1800" dirty="0" smtClean="0"/>
              <a:t> </a:t>
            </a:r>
            <a:r>
              <a:rPr lang="en-US" sz="1800" dirty="0"/>
              <a:t> </a:t>
            </a:r>
            <a:r>
              <a:rPr lang="en-US" sz="1800" dirty="0" smtClean="0"/>
              <a:t>        </a:t>
            </a:r>
          </a:p>
          <a:p>
            <a:pPr marL="0" indent="0">
              <a:spcAft>
                <a:spcPts val="100"/>
              </a:spcAft>
              <a:buNone/>
            </a:pPr>
            <a:r>
              <a:rPr lang="en-US" sz="1800" dirty="0" smtClean="0"/>
              <a:t>                                                Z(2)</a:t>
            </a:r>
          </a:p>
          <a:p>
            <a:pPr>
              <a:spcAft>
                <a:spcPts val="100"/>
              </a:spcAft>
            </a:pPr>
            <a:r>
              <a:rPr lang="en-US" sz="1800" dirty="0"/>
              <a:t>H</a:t>
            </a:r>
            <a:r>
              <a:rPr lang="en-US" sz="1800" dirty="0" smtClean="0"/>
              <a:t>, P, K           </a:t>
            </a:r>
            <a:r>
              <a:rPr lang="en-US" sz="1800" u="sng" dirty="0" smtClean="0"/>
              <a:t>SU</a:t>
            </a:r>
            <a:r>
              <a:rPr lang="en-US" sz="1800" u="sng" dirty="0"/>
              <a:t>(3</a:t>
            </a:r>
            <a:r>
              <a:rPr lang="en-US" sz="1800" u="sng" dirty="0" smtClean="0"/>
              <a:t>)</a:t>
            </a:r>
            <a:endParaRPr lang="en-US" sz="1800" dirty="0" smtClean="0"/>
          </a:p>
          <a:p>
            <a:pPr marL="0" indent="0">
              <a:spcAft>
                <a:spcPts val="100"/>
              </a:spcAft>
              <a:buNone/>
            </a:pPr>
            <a:endParaRPr lang="en-US" sz="1800" dirty="0"/>
          </a:p>
          <a:p>
            <a:pPr marL="0" indent="0">
              <a:spcAft>
                <a:spcPts val="100"/>
              </a:spcAft>
              <a:buNone/>
            </a:pPr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4658D-C160-8741-B7FA-B922B7DB241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84175" y="1589087"/>
            <a:ext cx="4264025" cy="111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29200" y="1589088"/>
            <a:ext cx="3584575" cy="1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H="1">
            <a:off x="6248400" y="2286000"/>
            <a:ext cx="68580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>
            <a:off x="2133600" y="2895600"/>
            <a:ext cx="3810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752600"/>
            <a:ext cx="1981200" cy="261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1480"/>
            <a:ext cx="4038600" cy="313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743200"/>
            <a:ext cx="2273300" cy="2832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05400" y="3505200"/>
            <a:ext cx="16758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P(1,1)</a:t>
            </a:r>
            <a:r>
              <a:rPr lang="en-US" baseline="-25000" dirty="0" smtClean="0"/>
              <a:t>  </a:t>
            </a:r>
            <a:r>
              <a:rPr lang="en-US" dirty="0"/>
              <a:t>x SU(3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276600"/>
            <a:ext cx="3733800" cy="5207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838200"/>
          </a:xfrm>
        </p:spPr>
        <p:txBody>
          <a:bodyPr/>
          <a:lstStyle/>
          <a:p>
            <a:r>
              <a:rPr lang="en-US" dirty="0" smtClean="0"/>
              <a:t>Emerging symmetries and space-time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2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7974" y="1665287"/>
            <a:ext cx="8759826" cy="5040313"/>
          </a:xfrm>
        </p:spPr>
        <p:txBody>
          <a:bodyPr/>
          <a:lstStyle/>
          <a:p>
            <a:r>
              <a:rPr lang="en-US" sz="1800" dirty="0" smtClean="0">
                <a:cs typeface="Symbol" charset="2"/>
              </a:rPr>
              <a:t>Real/</a:t>
            </a:r>
            <a:r>
              <a:rPr lang="en-US" sz="1800" dirty="0" err="1" smtClean="0">
                <a:cs typeface="Symbol" charset="2"/>
              </a:rPr>
              <a:t>Majorana</a:t>
            </a:r>
            <a:r>
              <a:rPr lang="en-US" sz="1800" dirty="0" smtClean="0">
                <a:cs typeface="Symbol" charset="2"/>
              </a:rPr>
              <a:t>:</a:t>
            </a:r>
          </a:p>
          <a:p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(</a:t>
            </a:r>
            <a:r>
              <a:rPr lang="en-US" sz="1800" dirty="0" err="1" smtClean="0"/>
              <a:t>Wess-Zumino</a:t>
            </a:r>
            <a:r>
              <a:rPr lang="en-US" sz="1800" dirty="0" smtClean="0"/>
              <a:t> </a:t>
            </a:r>
            <a:r>
              <a:rPr lang="en-US" sz="1800" dirty="0" smtClean="0">
                <a:sym typeface="Wingdings"/>
              </a:rPr>
              <a:t> gauge theory)</a:t>
            </a:r>
            <a:endParaRPr lang="en-US" sz="1800" dirty="0" smtClean="0"/>
          </a:p>
          <a:p>
            <a:r>
              <a:rPr lang="en-US" sz="1800" dirty="0">
                <a:cs typeface="Symbol" charset="2"/>
              </a:rPr>
              <a:t>1</a:t>
            </a:r>
            <a:r>
              <a:rPr lang="en-US" sz="1800" dirty="0" smtClean="0">
                <a:cs typeface="Symbol" charset="2"/>
              </a:rPr>
              <a:t>D:  </a:t>
            </a:r>
            <a:r>
              <a:rPr lang="en-US" sz="1800" dirty="0" smtClean="0"/>
              <a:t> </a:t>
            </a:r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   </a:t>
            </a:r>
            <a:endParaRPr lang="en-US" sz="1800" dirty="0"/>
          </a:p>
          <a:p>
            <a:r>
              <a:rPr lang="en-US" sz="1800" dirty="0" smtClean="0">
                <a:cs typeface="Symbol" charset="2"/>
              </a:rPr>
              <a:t>3D: </a:t>
            </a:r>
            <a:r>
              <a:rPr lang="en-US" sz="1800" dirty="0" smtClean="0"/>
              <a:t> 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>
            <a:off x="1981200" y="3048000"/>
            <a:ext cx="609600" cy="990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85800" y="3200400"/>
            <a:ext cx="4114800" cy="6096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85800" y="4419600"/>
            <a:ext cx="4114800" cy="6096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175" y="914400"/>
            <a:ext cx="4040188" cy="639762"/>
          </a:xfrm>
        </p:spPr>
        <p:txBody>
          <a:bodyPr/>
          <a:lstStyle/>
          <a:p>
            <a:r>
              <a:rPr lang="en-US" sz="1800" b="0" dirty="0" smtClean="0"/>
              <a:t>Fields</a:t>
            </a:r>
            <a:endParaRPr lang="en-US" sz="18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914400"/>
            <a:ext cx="3584575" cy="639762"/>
          </a:xfrm>
        </p:spPr>
        <p:txBody>
          <a:bodyPr/>
          <a:lstStyle/>
          <a:p>
            <a:r>
              <a:rPr lang="en-US" sz="1800" b="0" dirty="0" smtClean="0"/>
              <a:t>Generators</a:t>
            </a:r>
          </a:p>
          <a:p>
            <a:r>
              <a:rPr lang="en-US" sz="1800" b="0" dirty="0" smtClean="0"/>
              <a:t>Space-time     &amp;    Internal</a:t>
            </a:r>
            <a:endParaRPr lang="en-US" sz="180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665287"/>
            <a:ext cx="4114800" cy="4149725"/>
          </a:xfrm>
        </p:spPr>
        <p:txBody>
          <a:bodyPr/>
          <a:lstStyle/>
          <a:p>
            <a:pPr>
              <a:spcAft>
                <a:spcPts val="100"/>
              </a:spcAft>
            </a:pPr>
            <a:r>
              <a:rPr lang="en-US" sz="1800" dirty="0" smtClean="0"/>
              <a:t>H</a:t>
            </a:r>
          </a:p>
          <a:p>
            <a:pPr>
              <a:spcAft>
                <a:spcPts val="100"/>
              </a:spcAft>
            </a:pPr>
            <a:r>
              <a:rPr lang="en-US" sz="1800" dirty="0" smtClean="0"/>
              <a:t>P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, P</a:t>
            </a:r>
            <a:r>
              <a:rPr lang="en-US" sz="18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800" dirty="0" smtClean="0"/>
              <a:t>             K, </a:t>
            </a:r>
            <a:r>
              <a:rPr lang="en-US" sz="1800" u="sng" dirty="0" smtClean="0"/>
              <a:t>SU(3)</a:t>
            </a:r>
            <a:r>
              <a:rPr lang="en-US" sz="1800" dirty="0" smtClean="0"/>
              <a:t>          </a:t>
            </a:r>
          </a:p>
          <a:p>
            <a:pPr marL="0" indent="0">
              <a:spcAft>
                <a:spcPts val="100"/>
              </a:spcAft>
              <a:buNone/>
            </a:pPr>
            <a:r>
              <a:rPr lang="en-US" sz="1800" dirty="0" smtClean="0"/>
              <a:t>                                                </a:t>
            </a:r>
            <a:r>
              <a:rPr lang="en-US" sz="1800" dirty="0"/>
              <a:t>Z(2)</a:t>
            </a:r>
            <a:endParaRPr lang="en-US" sz="1800" dirty="0" smtClean="0"/>
          </a:p>
          <a:p>
            <a:pPr>
              <a:spcAft>
                <a:spcPts val="100"/>
              </a:spcAft>
            </a:pPr>
            <a:r>
              <a:rPr lang="en-US" sz="1800" dirty="0"/>
              <a:t>H</a:t>
            </a:r>
            <a:r>
              <a:rPr lang="en-US" sz="1800" dirty="0" smtClean="0"/>
              <a:t>, P, K           </a:t>
            </a:r>
            <a:r>
              <a:rPr lang="en-US" sz="1800" u="sng" dirty="0" smtClean="0"/>
              <a:t>SU</a:t>
            </a:r>
            <a:r>
              <a:rPr lang="en-US" sz="1800" u="sng" dirty="0"/>
              <a:t>(3)</a:t>
            </a:r>
            <a:r>
              <a:rPr lang="en-US" sz="1800" dirty="0"/>
              <a:t> </a:t>
            </a:r>
            <a:r>
              <a:rPr lang="en-US" sz="1800" dirty="0" smtClean="0"/>
              <a:t>=        </a:t>
            </a:r>
          </a:p>
          <a:p>
            <a:pPr marL="0" indent="0">
              <a:spcAft>
                <a:spcPts val="100"/>
              </a:spcAft>
              <a:buNone/>
            </a:pPr>
            <a:r>
              <a:rPr lang="en-US" sz="1800" dirty="0" smtClean="0"/>
              <a:t>                          [</a:t>
            </a:r>
            <a:r>
              <a:rPr lang="en-US" sz="1800" u="sng" dirty="0" smtClean="0"/>
              <a:t>SO(3)</a:t>
            </a:r>
            <a:r>
              <a:rPr lang="en-US" sz="1800" dirty="0" smtClean="0"/>
              <a:t>,</a:t>
            </a:r>
            <a:r>
              <a:rPr lang="en-US" sz="1800" u="sng" dirty="0" smtClean="0"/>
              <a:t>SU</a:t>
            </a:r>
            <a:r>
              <a:rPr lang="en-US" sz="1800" u="sng" dirty="0"/>
              <a:t>(2)</a:t>
            </a:r>
            <a:r>
              <a:rPr lang="en-US" sz="1800" u="sng" dirty="0" err="1"/>
              <a:t>xU</a:t>
            </a:r>
            <a:r>
              <a:rPr lang="en-US" sz="1800" u="sng" dirty="0"/>
              <a:t>(1</a:t>
            </a:r>
            <a:r>
              <a:rPr lang="en-US" sz="1800" u="sng" dirty="0" smtClean="0"/>
              <a:t>)</a:t>
            </a:r>
            <a:r>
              <a:rPr lang="en-US" sz="1800" dirty="0" smtClean="0"/>
              <a:t>]</a:t>
            </a:r>
          </a:p>
          <a:p>
            <a:pPr marL="0" indent="0">
              <a:spcAft>
                <a:spcPts val="100"/>
              </a:spcAft>
              <a:buNone/>
            </a:pPr>
            <a:endParaRPr lang="en-US" sz="1800" dirty="0" smtClean="0"/>
          </a:p>
          <a:p>
            <a:pPr marL="0" indent="0">
              <a:spcAft>
                <a:spcPts val="100"/>
              </a:spcAft>
              <a:buNone/>
            </a:pPr>
            <a:r>
              <a:rPr lang="en-US" sz="1800" dirty="0" smtClean="0"/>
              <a:t>                                                Z(3)                                               </a:t>
            </a:r>
            <a:endParaRPr lang="en-US" sz="1800" dirty="0"/>
          </a:p>
          <a:p>
            <a:pPr>
              <a:spcAft>
                <a:spcPts val="100"/>
              </a:spcAft>
            </a:pPr>
            <a:r>
              <a:rPr lang="en-US" sz="1800" dirty="0" smtClean="0"/>
              <a:t>H, </a:t>
            </a:r>
            <a:r>
              <a:rPr lang="en-US" sz="1800" b="1" dirty="0" smtClean="0"/>
              <a:t>P</a:t>
            </a:r>
            <a:r>
              <a:rPr lang="en-US" sz="1800" dirty="0" smtClean="0"/>
              <a:t>, </a:t>
            </a:r>
            <a:r>
              <a:rPr lang="en-US" sz="1800" b="1" dirty="0" smtClean="0"/>
              <a:t>K</a:t>
            </a:r>
            <a:r>
              <a:rPr lang="en-US" sz="1800" dirty="0" smtClean="0"/>
              <a:t>, </a:t>
            </a:r>
            <a:r>
              <a:rPr lang="en-US" sz="1800" b="1" dirty="0" smtClean="0"/>
              <a:t>J</a:t>
            </a:r>
            <a:r>
              <a:rPr lang="en-US" sz="1800" dirty="0" smtClean="0"/>
              <a:t>       </a:t>
            </a:r>
            <a:r>
              <a:rPr lang="en-US" sz="1800" u="sng" dirty="0" smtClean="0"/>
              <a:t>SU(2)</a:t>
            </a:r>
            <a:r>
              <a:rPr lang="en-US" sz="1800" u="sng" dirty="0" err="1" smtClean="0"/>
              <a:t>xU</a:t>
            </a:r>
            <a:r>
              <a:rPr lang="en-US" sz="1800" u="sng" dirty="0" smtClean="0"/>
              <a:t>(1)</a:t>
            </a:r>
            <a:endParaRPr lang="en-US" sz="1800" u="sng" dirty="0"/>
          </a:p>
          <a:p>
            <a:pPr marL="0" indent="0">
              <a:spcAft>
                <a:spcPts val="100"/>
              </a:spcAft>
              <a:buNone/>
            </a:pPr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4658D-C160-8741-B7FA-B922B7DB241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84175" y="1589087"/>
            <a:ext cx="4264025" cy="111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29200" y="1589088"/>
            <a:ext cx="3584575" cy="1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H="1">
            <a:off x="6248400" y="2286000"/>
            <a:ext cx="68580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>
            <a:off x="7543800" y="3429000"/>
            <a:ext cx="68580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H="1">
            <a:off x="6477000" y="3429000"/>
            <a:ext cx="68580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>
            <a:off x="2133600" y="2895600"/>
            <a:ext cx="3810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084320"/>
            <a:ext cx="1295400" cy="259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752600"/>
            <a:ext cx="1981200" cy="261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051480"/>
            <a:ext cx="4038600" cy="313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2743200"/>
            <a:ext cx="2273300" cy="2832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05400" y="4648200"/>
            <a:ext cx="23885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P(1,3)</a:t>
            </a:r>
            <a:r>
              <a:rPr lang="en-US" baseline="-25000" dirty="0" smtClean="0"/>
              <a:t>  </a:t>
            </a:r>
            <a:r>
              <a:rPr lang="en-US" dirty="0"/>
              <a:t>x SU</a:t>
            </a:r>
            <a:r>
              <a:rPr lang="en-US" dirty="0" smtClean="0"/>
              <a:t>(2) x U(1)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276600"/>
            <a:ext cx="3733800" cy="520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4495800"/>
            <a:ext cx="3759200" cy="520700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838200"/>
          </a:xfrm>
        </p:spPr>
        <p:txBody>
          <a:bodyPr/>
          <a:lstStyle/>
          <a:p>
            <a:r>
              <a:rPr lang="en-US" dirty="0" smtClean="0"/>
              <a:t>Emerging symmetries and space-time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1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7974" y="1665287"/>
            <a:ext cx="8759826" cy="5040313"/>
          </a:xfrm>
        </p:spPr>
        <p:txBody>
          <a:bodyPr/>
          <a:lstStyle/>
          <a:p>
            <a:r>
              <a:rPr lang="en-US" sz="1800" dirty="0" smtClean="0">
                <a:cs typeface="Symbol" charset="2"/>
              </a:rPr>
              <a:t>Real/</a:t>
            </a:r>
            <a:r>
              <a:rPr lang="en-US" sz="1800" dirty="0" err="1" smtClean="0">
                <a:cs typeface="Symbol" charset="2"/>
              </a:rPr>
              <a:t>Majorana</a:t>
            </a:r>
            <a:r>
              <a:rPr lang="en-US" sz="1800" dirty="0" smtClean="0">
                <a:cs typeface="Symbol" charset="2"/>
              </a:rPr>
              <a:t>:</a:t>
            </a:r>
          </a:p>
          <a:p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(</a:t>
            </a:r>
            <a:r>
              <a:rPr lang="en-US" sz="1800" dirty="0" err="1" smtClean="0"/>
              <a:t>Wess-Zumino</a:t>
            </a:r>
            <a:r>
              <a:rPr lang="en-US" sz="1800" dirty="0" smtClean="0"/>
              <a:t> </a:t>
            </a:r>
            <a:r>
              <a:rPr lang="en-US" sz="1800" dirty="0" smtClean="0">
                <a:sym typeface="Wingdings"/>
              </a:rPr>
              <a:t> gauge theory)</a:t>
            </a:r>
            <a:endParaRPr lang="en-US" sz="1800" dirty="0" smtClean="0"/>
          </a:p>
          <a:p>
            <a:r>
              <a:rPr lang="en-US" sz="1800" dirty="0">
                <a:cs typeface="Symbol" charset="2"/>
              </a:rPr>
              <a:t>1</a:t>
            </a:r>
            <a:r>
              <a:rPr lang="en-US" sz="1800" dirty="0" smtClean="0">
                <a:cs typeface="Symbol" charset="2"/>
              </a:rPr>
              <a:t>D:  </a:t>
            </a:r>
            <a:r>
              <a:rPr lang="en-US" sz="1800" dirty="0" smtClean="0"/>
              <a:t> </a:t>
            </a:r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   </a:t>
            </a:r>
            <a:endParaRPr lang="en-US" sz="1800" dirty="0"/>
          </a:p>
          <a:p>
            <a:r>
              <a:rPr lang="en-US" sz="1800" dirty="0" smtClean="0">
                <a:cs typeface="Symbol" charset="2"/>
              </a:rPr>
              <a:t>3D: </a:t>
            </a:r>
            <a:r>
              <a:rPr lang="en-US" sz="1800" dirty="0" smtClean="0"/>
              <a:t> 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>
              <a:lnSpc>
                <a:spcPct val="120000"/>
              </a:lnSpc>
            </a:pPr>
            <a:r>
              <a:rPr lang="en-US" sz="1800" dirty="0"/>
              <a:t>a</a:t>
            </a:r>
            <a:r>
              <a:rPr lang="en-US" sz="1800" dirty="0" smtClean="0"/>
              <a:t>nd ....</a:t>
            </a:r>
          </a:p>
          <a:p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     in order to match space-time and field symmetries</a:t>
            </a:r>
            <a:r>
              <a:rPr lang="en-US" sz="1800" dirty="0">
                <a:solidFill>
                  <a:srgbClr val="FF827A"/>
                </a:solidFill>
              </a:rPr>
              <a:t> </a:t>
            </a:r>
            <a:r>
              <a:rPr lang="en-US" sz="1800" dirty="0" smtClean="0"/>
              <a:t>and respect </a:t>
            </a:r>
            <a:r>
              <a:rPr lang="en-US" sz="1800" dirty="0" smtClean="0">
                <a:solidFill>
                  <a:srgbClr val="B91CFF"/>
                </a:solidFill>
              </a:rPr>
              <a:t>Coleman</a:t>
            </a:r>
            <a:r>
              <a:rPr lang="en-US" sz="1800" dirty="0">
                <a:solidFill>
                  <a:srgbClr val="B91CFF"/>
                </a:solidFill>
              </a:rPr>
              <a:t>-</a:t>
            </a:r>
            <a:r>
              <a:rPr lang="en-US" sz="1800" dirty="0" err="1" smtClean="0">
                <a:solidFill>
                  <a:srgbClr val="B91CFF"/>
                </a:solidFill>
              </a:rPr>
              <a:t>Mandula</a:t>
            </a:r>
            <a:r>
              <a:rPr lang="en-US" sz="1800" dirty="0" smtClean="0">
                <a:solidFill>
                  <a:srgbClr val="B91CFF"/>
                </a:solidFill>
              </a:rPr>
              <a:t>  </a:t>
            </a:r>
            <a:r>
              <a:rPr lang="en-US" sz="1800" dirty="0" smtClean="0"/>
              <a:t> 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>
            <a:off x="1981200" y="3048000"/>
            <a:ext cx="609600" cy="990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85800" y="3200400"/>
            <a:ext cx="4114800" cy="6096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85800" y="4419600"/>
            <a:ext cx="4114800" cy="6096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175" y="914400"/>
            <a:ext cx="4040188" cy="639762"/>
          </a:xfrm>
        </p:spPr>
        <p:txBody>
          <a:bodyPr/>
          <a:lstStyle/>
          <a:p>
            <a:r>
              <a:rPr lang="en-US" sz="1800" b="0" dirty="0" smtClean="0"/>
              <a:t>Fields</a:t>
            </a:r>
            <a:endParaRPr lang="en-US" sz="18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914400"/>
            <a:ext cx="3584575" cy="639762"/>
          </a:xfrm>
        </p:spPr>
        <p:txBody>
          <a:bodyPr/>
          <a:lstStyle/>
          <a:p>
            <a:r>
              <a:rPr lang="en-US" sz="1800" b="0" dirty="0" smtClean="0"/>
              <a:t>Generators</a:t>
            </a:r>
          </a:p>
          <a:p>
            <a:r>
              <a:rPr lang="en-US" sz="1800" b="0" dirty="0" smtClean="0"/>
              <a:t>Space-time     &amp;    Internal</a:t>
            </a:r>
            <a:endParaRPr lang="en-US" sz="180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665287"/>
            <a:ext cx="4114800" cy="4149725"/>
          </a:xfrm>
        </p:spPr>
        <p:txBody>
          <a:bodyPr/>
          <a:lstStyle/>
          <a:p>
            <a:pPr>
              <a:spcAft>
                <a:spcPts val="100"/>
              </a:spcAft>
            </a:pPr>
            <a:r>
              <a:rPr lang="en-US" sz="1800" dirty="0" smtClean="0"/>
              <a:t>H</a:t>
            </a:r>
          </a:p>
          <a:p>
            <a:pPr>
              <a:spcAft>
                <a:spcPts val="100"/>
              </a:spcAft>
            </a:pPr>
            <a:r>
              <a:rPr lang="en-US" sz="1800" dirty="0" smtClean="0"/>
              <a:t>P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, P</a:t>
            </a:r>
            <a:r>
              <a:rPr lang="en-US" sz="18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800" dirty="0" smtClean="0"/>
              <a:t>             K, </a:t>
            </a:r>
            <a:r>
              <a:rPr lang="en-US" sz="1800" u="sng" dirty="0" smtClean="0"/>
              <a:t>SU(3)</a:t>
            </a:r>
            <a:r>
              <a:rPr lang="en-US" sz="1800" dirty="0" smtClean="0"/>
              <a:t> </a:t>
            </a:r>
          </a:p>
          <a:p>
            <a:pPr marL="0" indent="0">
              <a:spcAft>
                <a:spcPts val="100"/>
              </a:spcAft>
              <a:buNone/>
            </a:pPr>
            <a:r>
              <a:rPr lang="en-US" sz="1800" dirty="0" smtClean="0"/>
              <a:t>                                                Z(2)</a:t>
            </a:r>
          </a:p>
          <a:p>
            <a:pPr>
              <a:spcAft>
                <a:spcPts val="100"/>
              </a:spcAft>
            </a:pPr>
            <a:r>
              <a:rPr lang="en-US" sz="1800" dirty="0"/>
              <a:t>H</a:t>
            </a:r>
            <a:r>
              <a:rPr lang="en-US" sz="1800" dirty="0" smtClean="0"/>
              <a:t>, P, K           </a:t>
            </a:r>
            <a:r>
              <a:rPr lang="en-US" sz="1800" u="sng" dirty="0" smtClean="0"/>
              <a:t>SU</a:t>
            </a:r>
            <a:r>
              <a:rPr lang="en-US" sz="1800" u="sng" dirty="0"/>
              <a:t>(3)</a:t>
            </a:r>
            <a:r>
              <a:rPr lang="en-US" sz="1800" dirty="0"/>
              <a:t> </a:t>
            </a:r>
            <a:r>
              <a:rPr lang="en-US" sz="1800" dirty="0" smtClean="0"/>
              <a:t>=</a:t>
            </a:r>
          </a:p>
          <a:p>
            <a:pPr marL="0" indent="0">
              <a:spcAft>
                <a:spcPts val="100"/>
              </a:spcAft>
              <a:buNone/>
            </a:pPr>
            <a:r>
              <a:rPr lang="en-US" sz="1800" dirty="0" smtClean="0"/>
              <a:t>                          [</a:t>
            </a:r>
            <a:r>
              <a:rPr lang="en-US" sz="1800" u="sng" dirty="0" smtClean="0"/>
              <a:t>SO(3)</a:t>
            </a:r>
            <a:r>
              <a:rPr lang="en-US" sz="1800" dirty="0" smtClean="0"/>
              <a:t>,</a:t>
            </a:r>
            <a:r>
              <a:rPr lang="en-US" sz="1800" u="sng" dirty="0" smtClean="0"/>
              <a:t>SU</a:t>
            </a:r>
            <a:r>
              <a:rPr lang="en-US" sz="1800" u="sng" dirty="0"/>
              <a:t>(2)</a:t>
            </a:r>
            <a:r>
              <a:rPr lang="en-US" sz="1800" u="sng" dirty="0" err="1"/>
              <a:t>xU</a:t>
            </a:r>
            <a:r>
              <a:rPr lang="en-US" sz="1800" u="sng" dirty="0"/>
              <a:t>(1</a:t>
            </a:r>
            <a:r>
              <a:rPr lang="en-US" sz="1800" u="sng" dirty="0" smtClean="0"/>
              <a:t>)</a:t>
            </a:r>
            <a:r>
              <a:rPr lang="en-US" sz="1800" dirty="0" smtClean="0"/>
              <a:t>]</a:t>
            </a:r>
          </a:p>
          <a:p>
            <a:pPr marL="0" indent="0">
              <a:spcAft>
                <a:spcPts val="100"/>
              </a:spcAft>
              <a:buNone/>
            </a:pPr>
            <a:endParaRPr lang="en-US" sz="1800" dirty="0" smtClean="0"/>
          </a:p>
          <a:p>
            <a:pPr marL="0" indent="0">
              <a:spcAft>
                <a:spcPts val="100"/>
              </a:spcAft>
              <a:buNone/>
            </a:pPr>
            <a:r>
              <a:rPr lang="en-US" sz="1800" dirty="0" smtClean="0"/>
              <a:t>                                                Z(3)</a:t>
            </a:r>
            <a:endParaRPr lang="en-US" sz="1800" dirty="0"/>
          </a:p>
          <a:p>
            <a:pPr>
              <a:spcAft>
                <a:spcPts val="100"/>
              </a:spcAft>
            </a:pPr>
            <a:r>
              <a:rPr lang="en-US" sz="1800" dirty="0" smtClean="0"/>
              <a:t>H, </a:t>
            </a:r>
            <a:r>
              <a:rPr lang="en-US" sz="1800" b="1" dirty="0" smtClean="0"/>
              <a:t>P</a:t>
            </a:r>
            <a:r>
              <a:rPr lang="en-US" sz="1800" dirty="0" smtClean="0"/>
              <a:t>, </a:t>
            </a:r>
            <a:r>
              <a:rPr lang="en-US" sz="1800" b="1" dirty="0" smtClean="0"/>
              <a:t>K</a:t>
            </a:r>
            <a:r>
              <a:rPr lang="en-US" sz="1800" dirty="0" smtClean="0"/>
              <a:t>, </a:t>
            </a:r>
            <a:r>
              <a:rPr lang="en-US" sz="1800" b="1" dirty="0" smtClean="0"/>
              <a:t>J</a:t>
            </a:r>
            <a:r>
              <a:rPr lang="en-US" sz="1800" dirty="0" smtClean="0"/>
              <a:t>       </a:t>
            </a:r>
            <a:r>
              <a:rPr lang="en-US" sz="1800" u="sng" dirty="0" smtClean="0"/>
              <a:t>SU(2)</a:t>
            </a:r>
            <a:r>
              <a:rPr lang="en-US" sz="1800" u="sng" dirty="0" err="1" smtClean="0"/>
              <a:t>xU</a:t>
            </a:r>
            <a:r>
              <a:rPr lang="en-US" sz="1800" u="sng" dirty="0" smtClean="0"/>
              <a:t>(1)</a:t>
            </a:r>
            <a:endParaRPr lang="en-US" sz="1800" u="sng" dirty="0"/>
          </a:p>
          <a:p>
            <a:pPr marL="0" indent="0">
              <a:spcAft>
                <a:spcPts val="100"/>
              </a:spcAft>
              <a:buNone/>
            </a:pPr>
            <a:endParaRPr lang="en-US" sz="1800" dirty="0" smtClean="0"/>
          </a:p>
          <a:p>
            <a:pPr marL="0" indent="0">
              <a:spcAft>
                <a:spcPts val="100"/>
              </a:spcAft>
              <a:buNone/>
            </a:pPr>
            <a:endParaRPr lang="en-US" sz="1800" dirty="0"/>
          </a:p>
          <a:p>
            <a:pPr marL="0" indent="0">
              <a:spcAft>
                <a:spcPts val="100"/>
              </a:spcAft>
              <a:buNone/>
            </a:pPr>
            <a:r>
              <a:rPr lang="en-US" sz="1800" dirty="0" smtClean="0"/>
              <a:t>                                               A(4)</a:t>
            </a:r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4658D-C160-8741-B7FA-B922B7DB241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84175" y="1589087"/>
            <a:ext cx="4264025" cy="111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29200" y="1589088"/>
            <a:ext cx="3584575" cy="1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H="1">
            <a:off x="6248400" y="2286000"/>
            <a:ext cx="68580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>
            <a:off x="7543800" y="3429000"/>
            <a:ext cx="68580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H="1">
            <a:off x="6477000" y="3429000"/>
            <a:ext cx="685800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>
            <a:off x="2133600" y="2895600"/>
            <a:ext cx="3810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486400"/>
            <a:ext cx="1066800" cy="243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334000"/>
            <a:ext cx="3962400" cy="522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084320"/>
            <a:ext cx="1295400" cy="259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752600"/>
            <a:ext cx="1981200" cy="261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051480"/>
            <a:ext cx="4038600" cy="313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2743200"/>
            <a:ext cx="2273300" cy="2832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05400" y="4648200"/>
            <a:ext cx="23885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P(</a:t>
            </a:r>
            <a:r>
              <a:rPr lang="en-US" dirty="0"/>
              <a:t>1</a:t>
            </a:r>
            <a:r>
              <a:rPr lang="en-US" dirty="0" smtClean="0"/>
              <a:t>,3)</a:t>
            </a:r>
            <a:r>
              <a:rPr lang="en-US" baseline="-25000" dirty="0" smtClean="0"/>
              <a:t>  </a:t>
            </a:r>
            <a:r>
              <a:rPr lang="en-US" dirty="0"/>
              <a:t>x SU</a:t>
            </a:r>
            <a:r>
              <a:rPr lang="en-US" dirty="0" smtClean="0"/>
              <a:t>(2) x U(1)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276600"/>
            <a:ext cx="3733800" cy="5207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4495800"/>
            <a:ext cx="3759200" cy="5207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838200"/>
          </a:xfrm>
        </p:spPr>
        <p:txBody>
          <a:bodyPr/>
          <a:lstStyle/>
          <a:p>
            <a:r>
              <a:rPr lang="en-US" dirty="0" smtClean="0"/>
              <a:t>Emerging symmetries and space-time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47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24200"/>
            <a:ext cx="7543800" cy="762000"/>
          </a:xfrm>
        </p:spPr>
        <p:txBody>
          <a:bodyPr/>
          <a:lstStyle/>
          <a:p>
            <a:r>
              <a:rPr lang="en-US" dirty="0" smtClean="0"/>
              <a:t>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800600" cy="4754563"/>
          </a:xfrm>
        </p:spPr>
        <p:txBody>
          <a:bodyPr/>
          <a:lstStyle/>
          <a:p>
            <a:r>
              <a:rPr lang="en-US" sz="1800" dirty="0" smtClean="0"/>
              <a:t>Right-Left symmetry </a:t>
            </a:r>
          </a:p>
          <a:p>
            <a:r>
              <a:rPr lang="en-US" sz="1800" dirty="0" err="1" smtClean="0"/>
              <a:t>Supersymmetry</a:t>
            </a:r>
            <a:r>
              <a:rPr lang="en-US" sz="1800" dirty="0" smtClean="0"/>
              <a:t> (</a:t>
            </a:r>
            <a:r>
              <a:rPr lang="en-US" sz="1800" dirty="0" err="1" smtClean="0"/>
              <a:t>Wess-Zumino</a:t>
            </a:r>
            <a:r>
              <a:rPr lang="en-US" sz="1800" dirty="0"/>
              <a:t> </a:t>
            </a:r>
            <a:r>
              <a:rPr lang="en-US" sz="1800" dirty="0" smtClean="0"/>
              <a:t>structure)</a:t>
            </a:r>
            <a:endParaRPr lang="en-US" sz="1800" dirty="0"/>
          </a:p>
          <a:p>
            <a:pPr lvl="1"/>
            <a:r>
              <a:rPr lang="en-US" sz="1800" dirty="0" smtClean="0"/>
              <a:t>Bosons:</a:t>
            </a:r>
          </a:p>
          <a:p>
            <a:pPr marL="0" indent="0">
              <a:buNone/>
            </a:pPr>
            <a:endParaRPr lang="en-US" sz="1800" dirty="0" smtClean="0"/>
          </a:p>
          <a:p>
            <a:pPr lvl="1"/>
            <a:r>
              <a:rPr lang="en-US" sz="1800" dirty="0" smtClean="0"/>
              <a:t>Fermions:</a:t>
            </a:r>
          </a:p>
          <a:p>
            <a:pPr lvl="1"/>
            <a:endParaRPr lang="en-US" dirty="0"/>
          </a:p>
          <a:p>
            <a:r>
              <a:rPr lang="en-US" dirty="0" err="1" smtClean="0"/>
              <a:t>Wess-Zumino</a:t>
            </a:r>
            <a:r>
              <a:rPr lang="en-US" dirty="0" smtClean="0"/>
              <a:t> in 1+1 dim including potential and </a:t>
            </a:r>
            <a:r>
              <a:rPr lang="en-US" dirty="0" err="1" smtClean="0"/>
              <a:t>vev</a:t>
            </a:r>
            <a:r>
              <a:rPr lang="en-US" dirty="0" smtClean="0"/>
              <a:t> determining symmetry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Pseudoscalar</a:t>
            </a:r>
            <a:r>
              <a:rPr lang="en-US" dirty="0" smtClean="0"/>
              <a:t> fields (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gauge fields</a:t>
            </a: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... + masses through symmetry breaking</a:t>
            </a:r>
          </a:p>
          <a:p>
            <a:r>
              <a:rPr lang="en-US" dirty="0" smtClean="0">
                <a:sym typeface="Wingdings"/>
              </a:rPr>
              <a:t>Link to gravity (?) via constraint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514600"/>
            <a:ext cx="1663700" cy="55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752600"/>
            <a:ext cx="2667000" cy="647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34000" y="1905000"/>
            <a:ext cx="3657600" cy="2819400"/>
            <a:chOff x="152400" y="1880532"/>
            <a:chExt cx="4572000" cy="3391123"/>
          </a:xfrm>
        </p:grpSpPr>
        <p:pic>
          <p:nvPicPr>
            <p:cNvPr id="10" name="Picture 9" descr="potentialplot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209800"/>
              <a:ext cx="4572000" cy="30353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1880532"/>
              <a:ext cx="685800" cy="23279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4600" y="2057400"/>
              <a:ext cx="747585" cy="228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5600" y="2819401"/>
              <a:ext cx="747584" cy="2286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14800" y="4343400"/>
              <a:ext cx="533400" cy="18213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6600" y="3604701"/>
              <a:ext cx="762000" cy="2330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47800" y="2057400"/>
              <a:ext cx="762000" cy="23300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72000" y="5105400"/>
              <a:ext cx="152400" cy="16625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200" y="6019800"/>
            <a:ext cx="1828800" cy="292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3810000"/>
            <a:ext cx="4508500" cy="673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" y="5029200"/>
            <a:ext cx="1828800" cy="29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5334000"/>
            <a:ext cx="263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SO(3) symmetry via </a:t>
            </a:r>
            <a:r>
              <a:rPr lang="en-US" dirty="0" err="1" smtClean="0">
                <a:solidFill>
                  <a:srgbClr val="FF0000"/>
                </a:solidFill>
              </a:rPr>
              <a:t>vev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4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cont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95400"/>
            <a:ext cx="5257800" cy="4476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6654800" cy="4754563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i="1" dirty="0" smtClean="0"/>
              <a:t>Could the</a:t>
            </a:r>
            <a:r>
              <a:rPr lang="en-US" sz="1800" i="1" dirty="0" smtClean="0"/>
              <a:t> 3D structure of QCD and the symmetries of </a:t>
            </a:r>
          </a:p>
          <a:p>
            <a:pPr marL="0" indent="0">
              <a:buNone/>
            </a:pPr>
            <a:r>
              <a:rPr lang="en-US" i="1" dirty="0"/>
              <a:t>t</a:t>
            </a:r>
            <a:r>
              <a:rPr lang="en-US" i="1" dirty="0" smtClean="0"/>
              <a:t>he </a:t>
            </a:r>
            <a:r>
              <a:rPr lang="en-US" sz="1800" i="1" dirty="0" smtClean="0"/>
              <a:t>Standard Model </a:t>
            </a:r>
            <a:r>
              <a:rPr lang="en-US" i="1" dirty="0" smtClean="0"/>
              <a:t>be linked to entanglement?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dirty="0" smtClean="0"/>
              <a:t>Look</a:t>
            </a:r>
            <a:r>
              <a:rPr lang="en-US" sz="1800" dirty="0" smtClean="0"/>
              <a:t> at a possible </a:t>
            </a:r>
            <a:r>
              <a:rPr lang="en-US" dirty="0" smtClean="0"/>
              <a:t>e</a:t>
            </a:r>
            <a:r>
              <a:rPr lang="en-US" sz="1800" dirty="0" smtClean="0"/>
              <a:t>mergence of </a:t>
            </a:r>
            <a:r>
              <a:rPr lang="en-US" sz="1800" dirty="0"/>
              <a:t>symmetries in </a:t>
            </a:r>
            <a:endParaRPr lang="en-US" sz="1800" dirty="0" smtClean="0"/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sz="1800" dirty="0" smtClean="0"/>
              <a:t>he </a:t>
            </a:r>
            <a:r>
              <a:rPr lang="en-US" dirty="0" smtClean="0"/>
              <a:t>s</a:t>
            </a:r>
            <a:r>
              <a:rPr lang="en-US" sz="1800" dirty="0" smtClean="0"/>
              <a:t>tandard model from a simpler basis and </a:t>
            </a:r>
          </a:p>
          <a:p>
            <a:pPr marL="0" indent="0">
              <a:buNone/>
            </a:pPr>
            <a:r>
              <a:rPr lang="en-US" dirty="0" smtClean="0"/>
              <a:t>l</a:t>
            </a:r>
            <a:r>
              <a:rPr lang="en-US" sz="1800" dirty="0" smtClean="0"/>
              <a:t>ess </a:t>
            </a:r>
            <a:r>
              <a:rPr lang="en-US" sz="1800" dirty="0"/>
              <a:t>dimensions. </a:t>
            </a:r>
            <a:r>
              <a:rPr lang="en-US" sz="1800" dirty="0" smtClean="0"/>
              <a:t>Even </a:t>
            </a:r>
            <a:r>
              <a:rPr lang="en-US" sz="1800" dirty="0"/>
              <a:t>if at this </a:t>
            </a:r>
            <a:r>
              <a:rPr lang="en-US" sz="1800" dirty="0" smtClean="0"/>
              <a:t>stage it </a:t>
            </a:r>
          </a:p>
          <a:p>
            <a:pPr marL="0" indent="0">
              <a:buNone/>
            </a:pPr>
            <a:r>
              <a:rPr lang="en-US" dirty="0"/>
              <a:t>m</a:t>
            </a:r>
            <a:r>
              <a:rPr lang="en-US" sz="1800" dirty="0" smtClean="0"/>
              <a:t>ay not make </a:t>
            </a:r>
            <a:r>
              <a:rPr lang="en-US" sz="1800" dirty="0"/>
              <a:t>striking </a:t>
            </a:r>
            <a:r>
              <a:rPr lang="en-US" sz="1800" dirty="0" smtClean="0"/>
              <a:t>predictions, </a:t>
            </a:r>
          </a:p>
          <a:p>
            <a:pPr marL="0" indent="0">
              <a:buNone/>
            </a:pPr>
            <a:r>
              <a:rPr lang="en-US" dirty="0" smtClean="0"/>
              <a:t>my</a:t>
            </a:r>
            <a:r>
              <a:rPr lang="en-US" sz="1800" dirty="0" smtClean="0"/>
              <a:t> hope </a:t>
            </a:r>
            <a:r>
              <a:rPr lang="en-US" sz="1800" dirty="0"/>
              <a:t>is that it could shed light </a:t>
            </a:r>
            <a:r>
              <a:rPr lang="en-US" sz="1800" dirty="0" smtClean="0"/>
              <a:t>on </a:t>
            </a:r>
          </a:p>
          <a:p>
            <a:pPr marL="0" indent="0">
              <a:buNone/>
            </a:pPr>
            <a:r>
              <a:rPr lang="en-US" sz="1800" dirty="0" smtClean="0"/>
              <a:t>the peculiarities of the spectrum and </a:t>
            </a:r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sz="1800" dirty="0" smtClean="0"/>
              <a:t>ymmetries of the Standard Model </a:t>
            </a:r>
            <a:r>
              <a:rPr lang="en-US" sz="1800" dirty="0"/>
              <a:t>and </a:t>
            </a:r>
            <a:endParaRPr lang="en-US" sz="1800" dirty="0" smtClean="0"/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sz="1800" dirty="0" smtClean="0"/>
              <a:t>implify our </a:t>
            </a:r>
            <a:r>
              <a:rPr lang="en-US" sz="1800" dirty="0"/>
              <a:t>understanding </a:t>
            </a:r>
            <a:r>
              <a:rPr lang="en-US" sz="1800" dirty="0" smtClean="0"/>
              <a:t>of </a:t>
            </a:r>
            <a:r>
              <a:rPr lang="en-US" sz="1800" dirty="0"/>
              <a:t>the </a:t>
            </a:r>
            <a:r>
              <a:rPr lang="en-US" sz="1800" dirty="0" smtClean="0"/>
              <a:t>3D </a:t>
            </a:r>
            <a:r>
              <a:rPr lang="en-US" sz="1800" dirty="0"/>
              <a:t>quark </a:t>
            </a:r>
            <a:r>
              <a:rPr lang="en-US" sz="1800" dirty="0" smtClean="0"/>
              <a:t>and </a:t>
            </a:r>
          </a:p>
          <a:p>
            <a:pPr marL="0" indent="0">
              <a:buNone/>
            </a:pPr>
            <a:r>
              <a:rPr lang="en-US" sz="1800" dirty="0" smtClean="0"/>
              <a:t>gluon structure </a:t>
            </a:r>
            <a:r>
              <a:rPr lang="en-US" sz="1800" dirty="0"/>
              <a:t>of hadrons at low </a:t>
            </a:r>
            <a:r>
              <a:rPr lang="en-US" sz="1800" dirty="0" smtClean="0"/>
              <a:t>and </a:t>
            </a:r>
            <a:r>
              <a:rPr lang="en-US" sz="1800" dirty="0"/>
              <a:t>high energies</a:t>
            </a:r>
            <a:r>
              <a:rPr lang="en-US" sz="1800" dirty="0" smtClean="0"/>
              <a:t>.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5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352800"/>
            <a:ext cx="3270250" cy="261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24200"/>
            <a:ext cx="7543800" cy="762000"/>
          </a:xfrm>
        </p:spPr>
        <p:txBody>
          <a:bodyPr/>
          <a:lstStyle/>
          <a:p>
            <a:r>
              <a:rPr lang="en-US" dirty="0" smtClean="0"/>
              <a:t>FERMIONS AND BOSONS AS TRIPARTITE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5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839200" cy="4754563"/>
          </a:xfrm>
        </p:spPr>
        <p:txBody>
          <a:bodyPr/>
          <a:lstStyle/>
          <a:p>
            <a:r>
              <a:rPr lang="en-US" sz="1600" dirty="0" smtClean="0"/>
              <a:t>GHZ class,                                               has same symmetry as basis (including chirality)</a:t>
            </a:r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1600" dirty="0" smtClean="0"/>
              <a:t>Using                    note that                      is LU equivalent to                    and the aligned GHZ states can be </a:t>
            </a:r>
            <a:r>
              <a:rPr lang="en-US" sz="1600" dirty="0" smtClean="0">
                <a:solidFill>
                  <a:srgbClr val="FF0000"/>
                </a:solidFill>
              </a:rPr>
              <a:t>SO(3)</a:t>
            </a:r>
            <a:r>
              <a:rPr lang="en-US" sz="1600" dirty="0" smtClean="0"/>
              <a:t> </a:t>
            </a:r>
            <a:r>
              <a:rPr lang="en-US" sz="1600" dirty="0" err="1" smtClean="0"/>
              <a:t>multiplets</a:t>
            </a:r>
            <a:r>
              <a:rPr lang="en-US" sz="1600" dirty="0" smtClean="0"/>
              <a:t> (living in 3D) identified with leptons</a:t>
            </a:r>
          </a:p>
          <a:p>
            <a:r>
              <a:rPr lang="en-US" sz="1600" dirty="0" smtClean="0"/>
              <a:t>Embedding symmetry A(4) has three singlet representations: families</a:t>
            </a:r>
          </a:p>
          <a:p>
            <a:r>
              <a:rPr lang="en-US" sz="1600" dirty="0" smtClean="0"/>
              <a:t>This gives tri-</a:t>
            </a:r>
            <a:r>
              <a:rPr lang="en-US" sz="1600" dirty="0" err="1" smtClean="0"/>
              <a:t>bimaximal</a:t>
            </a:r>
            <a:r>
              <a:rPr lang="en-US" sz="1600" dirty="0" smtClean="0"/>
              <a:t> family </a:t>
            </a:r>
            <a:r>
              <a:rPr lang="mr-IN" sz="1600" dirty="0" smtClean="0"/>
              <a:t>–</a:t>
            </a:r>
            <a:r>
              <a:rPr lang="en-US" sz="1600" dirty="0" smtClean="0"/>
              <a:t> electroweak mixing </a:t>
            </a:r>
            <a:r>
              <a:rPr lang="en-US" sz="1600" dirty="0" smtClean="0"/>
              <a:t>[slightly </a:t>
            </a:r>
            <a:r>
              <a:rPr lang="en-US" sz="1600" dirty="0" smtClean="0"/>
              <a:t>different from the </a:t>
            </a:r>
            <a:r>
              <a:rPr lang="en-US" sz="1600" dirty="0" smtClean="0"/>
              <a:t>way  </a:t>
            </a:r>
            <a:r>
              <a:rPr lang="en-US" sz="1600" dirty="0" smtClean="0"/>
              <a:t>obtained by </a:t>
            </a:r>
            <a:r>
              <a:rPr lang="en-US" sz="1600" dirty="0" smtClean="0">
                <a:solidFill>
                  <a:srgbClr val="B91CFF"/>
                </a:solidFill>
              </a:rPr>
              <a:t>Fritsch </a:t>
            </a:r>
            <a:r>
              <a:rPr lang="en-US" sz="1600" dirty="0">
                <a:solidFill>
                  <a:srgbClr val="B91CFF"/>
                </a:solidFill>
              </a:rPr>
              <a:t>&amp; </a:t>
            </a:r>
            <a:r>
              <a:rPr lang="en-US" sz="1600" dirty="0" smtClean="0">
                <a:solidFill>
                  <a:srgbClr val="B91CFF"/>
                </a:solidFill>
              </a:rPr>
              <a:t>Xing</a:t>
            </a:r>
            <a:r>
              <a:rPr lang="en-US" sz="1600" dirty="0" smtClean="0">
                <a:solidFill>
                  <a:srgbClr val="000000"/>
                </a:solidFill>
              </a:rPr>
              <a:t>, or</a:t>
            </a:r>
            <a:r>
              <a:rPr lang="en-US" sz="1600" dirty="0" smtClean="0">
                <a:solidFill>
                  <a:srgbClr val="B91CFF"/>
                </a:solidFill>
              </a:rPr>
              <a:t> Harrison, Perkins &amp; Scott</a:t>
            </a:r>
            <a:r>
              <a:rPr lang="en-US" sz="1600" dirty="0" smtClean="0"/>
              <a:t>]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2819400" cy="309891"/>
          </a:xfrm>
          <a:prstGeom prst="rect">
            <a:avLst/>
          </a:prstGeom>
        </p:spPr>
      </p:pic>
      <p:pic>
        <p:nvPicPr>
          <p:cNvPr id="6" name="Picture 5" descr="FPL-basisstates-x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2022964" cy="2514600"/>
          </a:xfrm>
          <a:prstGeom prst="rect">
            <a:avLst/>
          </a:prstGeom>
        </p:spPr>
      </p:pic>
      <p:pic>
        <p:nvPicPr>
          <p:cNvPr id="7" name="Picture 6" descr="lepton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47800"/>
            <a:ext cx="2022963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4038600"/>
            <a:ext cx="1206500" cy="19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4038600"/>
            <a:ext cx="1104900" cy="1905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505200" y="259080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5486400"/>
            <a:ext cx="8242300" cy="8230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62800" y="25908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2667000"/>
            <a:ext cx="381000" cy="334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038600"/>
            <a:ext cx="1079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2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r>
              <a:rPr lang="en-US" sz="1600" dirty="0" smtClean="0"/>
              <a:t>For W-class chirality is more complex</a:t>
            </a:r>
          </a:p>
          <a:p>
            <a:r>
              <a:rPr lang="en-US" sz="1600" dirty="0"/>
              <a:t>again employ SU(3) and SU(2) x U(1)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     subgroups (</a:t>
            </a:r>
            <a:r>
              <a:rPr lang="en-US" sz="1600" dirty="0"/>
              <a:t>I, U, V) </a:t>
            </a:r>
            <a:r>
              <a:rPr lang="en-US" sz="1600"/>
              <a:t>in </a:t>
            </a:r>
            <a:r>
              <a:rPr lang="en-US" sz="1600" smtClean="0"/>
              <a:t>bipartite classes</a:t>
            </a:r>
            <a:endParaRPr lang="en-US" sz="1600" dirty="0" smtClean="0"/>
          </a:p>
          <a:p>
            <a:r>
              <a:rPr lang="en-US" sz="1600" dirty="0" smtClean="0"/>
              <a:t>                    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smtClean="0"/>
              <a:t> 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A</a:t>
            </a:r>
            <a:r>
              <a:rPr lang="en-US" sz="1600" dirty="0"/>
              <a:t>(4) symmetry: three </a:t>
            </a:r>
            <a:r>
              <a:rPr lang="en-US" sz="1600" dirty="0" err="1"/>
              <a:t>singlets</a:t>
            </a:r>
            <a:r>
              <a:rPr lang="en-US" sz="1600" dirty="0"/>
              <a:t> and three triplets</a:t>
            </a:r>
          </a:p>
          <a:p>
            <a:r>
              <a:rPr lang="en-US" sz="1600" dirty="0" smtClean="0"/>
              <a:t>Construct SU(3) root diagram to see all GHZ- and W-states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143000"/>
            <a:ext cx="2819400" cy="3098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479775"/>
            <a:ext cx="3505200" cy="31143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9600" y="2590800"/>
            <a:ext cx="3276600" cy="2590800"/>
            <a:chOff x="609600" y="1828800"/>
            <a:chExt cx="4572000" cy="3289300"/>
          </a:xfrm>
        </p:grpSpPr>
        <p:cxnSp>
          <p:nvCxnSpPr>
            <p:cNvPr id="34" name="Straight Arrow Connector 33"/>
            <p:cNvCxnSpPr>
              <a:stCxn id="51" idx="2"/>
            </p:cNvCxnSpPr>
            <p:nvPr/>
          </p:nvCxnSpPr>
          <p:spPr>
            <a:xfrm>
              <a:off x="1219200" y="2209800"/>
              <a:ext cx="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51" idx="2"/>
            </p:cNvCxnSpPr>
            <p:nvPr/>
          </p:nvCxnSpPr>
          <p:spPr>
            <a:xfrm>
              <a:off x="1219200" y="22098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51" idx="2"/>
            </p:cNvCxnSpPr>
            <p:nvPr/>
          </p:nvCxnSpPr>
          <p:spPr>
            <a:xfrm>
              <a:off x="1219200" y="2209800"/>
              <a:ext cx="27432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572000" y="2209800"/>
              <a:ext cx="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3505200" y="22098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53" idx="2"/>
            </p:cNvCxnSpPr>
            <p:nvPr/>
          </p:nvCxnSpPr>
          <p:spPr>
            <a:xfrm flipH="1">
              <a:off x="1828800" y="2209800"/>
              <a:ext cx="27432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59" idx="2"/>
            </p:cNvCxnSpPr>
            <p:nvPr/>
          </p:nvCxnSpPr>
          <p:spPr>
            <a:xfrm>
              <a:off x="1219200" y="35052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47" idx="2"/>
            </p:cNvCxnSpPr>
            <p:nvPr/>
          </p:nvCxnSpPr>
          <p:spPr>
            <a:xfrm flipH="1">
              <a:off x="3505200" y="35052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895600" y="3505200"/>
              <a:ext cx="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3962400" y="34290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962400" y="31242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3200400"/>
              <a:ext cx="558800" cy="190500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609600" y="21336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09600" y="18288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962400" y="21336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962400" y="18288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600" y="1981200"/>
              <a:ext cx="482600" cy="1905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1981200"/>
              <a:ext cx="228600" cy="177800"/>
            </a:xfrm>
            <a:prstGeom prst="rect">
              <a:avLst/>
            </a:prstGeom>
          </p:spPr>
        </p:pic>
        <p:sp>
          <p:nvSpPr>
            <p:cNvPr id="58" name="Rounded Rectangle 57"/>
            <p:cNvSpPr/>
            <p:nvPr/>
          </p:nvSpPr>
          <p:spPr>
            <a:xfrm>
              <a:off x="609600" y="34290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609600" y="31242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286000" y="34290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2286000" y="31242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400" y="3200400"/>
              <a:ext cx="571500" cy="1905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0800" y="3200400"/>
              <a:ext cx="571500" cy="190500"/>
            </a:xfrm>
            <a:prstGeom prst="rect">
              <a:avLst/>
            </a:prstGeom>
          </p:spPr>
        </p:pic>
        <p:sp>
          <p:nvSpPr>
            <p:cNvPr id="67" name="Rounded Rectangle 66"/>
            <p:cNvSpPr/>
            <p:nvPr/>
          </p:nvSpPr>
          <p:spPr>
            <a:xfrm>
              <a:off x="2286000" y="47244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2286000" y="44196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4600" y="4495800"/>
              <a:ext cx="635000" cy="1905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0800" y="4876800"/>
              <a:ext cx="571500" cy="241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600" y="3581400"/>
              <a:ext cx="419100" cy="2159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90800" y="3581400"/>
              <a:ext cx="571500" cy="215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67200" y="3581400"/>
              <a:ext cx="584200" cy="2159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200" y="1981200"/>
            <a:ext cx="1104900" cy="279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" y="2057400"/>
            <a:ext cx="1206500" cy="1905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5562600" y="2514600"/>
            <a:ext cx="3276600" cy="2590800"/>
            <a:chOff x="609600" y="1828800"/>
            <a:chExt cx="4572000" cy="3289300"/>
          </a:xfrm>
        </p:grpSpPr>
        <p:cxnSp>
          <p:nvCxnSpPr>
            <p:cNvPr id="57" name="Straight Arrow Connector 56"/>
            <p:cNvCxnSpPr>
              <a:stCxn id="80" idx="2"/>
            </p:cNvCxnSpPr>
            <p:nvPr/>
          </p:nvCxnSpPr>
          <p:spPr>
            <a:xfrm>
              <a:off x="1219200" y="2209800"/>
              <a:ext cx="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80" idx="2"/>
            </p:cNvCxnSpPr>
            <p:nvPr/>
          </p:nvCxnSpPr>
          <p:spPr>
            <a:xfrm>
              <a:off x="1219200" y="22098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80" idx="2"/>
            </p:cNvCxnSpPr>
            <p:nvPr/>
          </p:nvCxnSpPr>
          <p:spPr>
            <a:xfrm>
              <a:off x="1219200" y="2209800"/>
              <a:ext cx="27432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4572000" y="2209800"/>
              <a:ext cx="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>
              <a:off x="3505200" y="22098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82" idx="2"/>
            </p:cNvCxnSpPr>
            <p:nvPr/>
          </p:nvCxnSpPr>
          <p:spPr>
            <a:xfrm flipH="1">
              <a:off x="1828800" y="2209800"/>
              <a:ext cx="27432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88" idx="2"/>
            </p:cNvCxnSpPr>
            <p:nvPr/>
          </p:nvCxnSpPr>
          <p:spPr>
            <a:xfrm>
              <a:off x="1219200" y="35052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77" idx="2"/>
            </p:cNvCxnSpPr>
            <p:nvPr/>
          </p:nvCxnSpPr>
          <p:spPr>
            <a:xfrm flipH="1">
              <a:off x="3505200" y="3505200"/>
              <a:ext cx="106680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2895600" y="3505200"/>
              <a:ext cx="0" cy="91440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75"/>
            <p:cNvSpPr/>
            <p:nvPr/>
          </p:nvSpPr>
          <p:spPr>
            <a:xfrm>
              <a:off x="3962400" y="34290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3962400" y="31242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3200400"/>
              <a:ext cx="558800" cy="190500"/>
            </a:xfrm>
            <a:prstGeom prst="rect">
              <a:avLst/>
            </a:prstGeom>
          </p:spPr>
        </p:pic>
        <p:sp>
          <p:nvSpPr>
            <p:cNvPr id="79" name="Rounded Rectangle 78"/>
            <p:cNvSpPr/>
            <p:nvPr/>
          </p:nvSpPr>
          <p:spPr>
            <a:xfrm>
              <a:off x="609600" y="21336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609600" y="18288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3962400" y="21336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3962400" y="18288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600" y="1981200"/>
              <a:ext cx="482600" cy="19050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1981200"/>
              <a:ext cx="228600" cy="177800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8200" y="2286000"/>
              <a:ext cx="901700" cy="21590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14800" y="2286000"/>
              <a:ext cx="889000" cy="215900"/>
            </a:xfrm>
            <a:prstGeom prst="rect">
              <a:avLst/>
            </a:prstGeom>
          </p:spPr>
        </p:pic>
        <p:sp>
          <p:nvSpPr>
            <p:cNvPr id="87" name="Rounded Rectangle 86"/>
            <p:cNvSpPr/>
            <p:nvPr/>
          </p:nvSpPr>
          <p:spPr>
            <a:xfrm>
              <a:off x="609600" y="34290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609600" y="31242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2286000" y="34290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2286000" y="31242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400" y="3200400"/>
              <a:ext cx="571500" cy="190500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0800" y="3200400"/>
              <a:ext cx="571500" cy="190500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2000" y="3581400"/>
              <a:ext cx="965200" cy="22860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038600" y="3581400"/>
              <a:ext cx="1079500" cy="228600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362200" y="3581400"/>
              <a:ext cx="1054100" cy="254000"/>
            </a:xfrm>
            <a:prstGeom prst="rect">
              <a:avLst/>
            </a:prstGeom>
          </p:spPr>
        </p:pic>
        <p:sp>
          <p:nvSpPr>
            <p:cNvPr id="96" name="Rounded Rectangle 95"/>
            <p:cNvSpPr/>
            <p:nvPr/>
          </p:nvSpPr>
          <p:spPr>
            <a:xfrm>
              <a:off x="2286000" y="4724400"/>
              <a:ext cx="1219200" cy="381000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286000" y="4419600"/>
              <a:ext cx="1219200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4600" y="4495800"/>
              <a:ext cx="635000" cy="190500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0800" y="4876800"/>
              <a:ext cx="571500" cy="241300"/>
            </a:xfrm>
            <a:prstGeom prst="rect">
              <a:avLst/>
            </a:prstGeom>
          </p:spPr>
        </p:pic>
      </p:grpSp>
      <p:sp>
        <p:nvSpPr>
          <p:cNvPr id="100" name="Right Arrow 99"/>
          <p:cNvSpPr/>
          <p:nvPr/>
        </p:nvSpPr>
        <p:spPr>
          <a:xfrm>
            <a:off x="4191000" y="342900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</a:t>
            </a:r>
            <a:r>
              <a:rPr lang="en-US" dirty="0" err="1" smtClean="0"/>
              <a:t>ermionic</a:t>
            </a:r>
            <a:r>
              <a:rPr lang="en-US" dirty="0" smtClean="0"/>
              <a:t> excitations: tripartite entanglement</a:t>
            </a:r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52400" y="914400"/>
            <a:ext cx="4495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r>
              <a:rPr lang="en-US" dirty="0" smtClean="0">
                <a:sym typeface="Wingdings"/>
              </a:rPr>
              <a:t>Tripartite states (</a:t>
            </a:r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: 1 2 3 &amp; L: </a:t>
            </a:r>
            <a:r>
              <a:rPr lang="en-US" u="sng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 </a:t>
            </a:r>
            <a:r>
              <a:rPr lang="en-US" u="sng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u="sng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</a:t>
            </a:r>
          </a:p>
          <a:p>
            <a:pPr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r>
              <a:rPr lang="en-US" dirty="0" smtClean="0">
                <a:sym typeface="Wingdings"/>
              </a:rPr>
              <a:t>Aligned (RRR, LLL): GHZ states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I, U, </a:t>
            </a:r>
            <a:r>
              <a:rPr lang="en-US" i="1" dirty="0" smtClean="0">
                <a:sym typeface="Wingdings"/>
              </a:rPr>
              <a:t>and</a:t>
            </a:r>
            <a:r>
              <a:rPr lang="en-US" dirty="0" smtClean="0">
                <a:sym typeface="Wingdings"/>
              </a:rPr>
              <a:t> V allowed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SO(3)  asymptotic/space 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Three A(4) </a:t>
            </a:r>
            <a:r>
              <a:rPr lang="en-US" dirty="0" err="1" smtClean="0">
                <a:sym typeface="Wingdings"/>
              </a:rPr>
              <a:t>singlets</a:t>
            </a:r>
            <a:endParaRPr lang="en-US" dirty="0">
              <a:sym typeface="Wingdings"/>
            </a:endParaRPr>
          </a:p>
          <a:p>
            <a:pPr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r>
              <a:rPr lang="en-US" dirty="0" smtClean="0">
                <a:sym typeface="Wingdings"/>
              </a:rPr>
              <a:t>Mingled (RRL, RLL): W-states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I, U, </a:t>
            </a:r>
            <a:r>
              <a:rPr lang="en-US" i="1" dirty="0" smtClean="0">
                <a:sym typeface="Wingdings"/>
              </a:rPr>
              <a:t>or</a:t>
            </a:r>
            <a:r>
              <a:rPr lang="en-US" dirty="0" smtClean="0">
                <a:sym typeface="Wingdings"/>
              </a:rPr>
              <a:t> V allowed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non-asymptotic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Three A(4) triplets (color)</a:t>
            </a:r>
          </a:p>
          <a:p>
            <a:pPr marL="0" indent="0">
              <a:buNone/>
              <a:defRPr/>
            </a:pPr>
            <a:endParaRPr lang="en-US" dirty="0" smtClean="0">
              <a:sym typeface="Wingdings"/>
            </a:endParaRPr>
          </a:p>
          <a:p>
            <a:pPr marL="0" indent="0">
              <a:buNone/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endParaRPr lang="en-US" dirty="0" smtClean="0">
              <a:sym typeface="Wingdings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sym typeface="Wingdings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sym typeface="Wingdings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 smtClean="0"/>
              <a:t>                                                                          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 descr="FPLroots-euclidea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97" y="1295400"/>
            <a:ext cx="4943203" cy="4343400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8610600" y="33528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315200" y="13716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800600" y="13716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295400"/>
            <a:ext cx="457200" cy="31568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1295400"/>
            <a:ext cx="457200" cy="32338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3352800"/>
            <a:ext cx="381000" cy="3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Fermionic</a:t>
            </a:r>
            <a:r>
              <a:rPr lang="en-US" dirty="0" smtClean="0"/>
              <a:t> excitations: electroweak identification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8600" y="1295400"/>
            <a:ext cx="4724400" cy="4114800"/>
            <a:chOff x="1905000" y="838200"/>
            <a:chExt cx="5715000" cy="5053361"/>
          </a:xfrm>
        </p:grpSpPr>
        <p:cxnSp>
          <p:nvCxnSpPr>
            <p:cNvPr id="10" name="Straight Arrow Connector 9"/>
            <p:cNvCxnSpPr/>
            <p:nvPr/>
          </p:nvCxnSpPr>
          <p:spPr>
            <a:xfrm rot="10800000" flipH="1" flipV="1">
              <a:off x="5486400" y="5029200"/>
              <a:ext cx="533400" cy="838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5486400" y="1371600"/>
              <a:ext cx="476506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2667000" y="1447800"/>
              <a:ext cx="3956304" cy="4267200"/>
              <a:chOff x="1371600" y="1524000"/>
              <a:chExt cx="3956304" cy="4267200"/>
            </a:xfrm>
          </p:grpSpPr>
          <p:sp>
            <p:nvSpPr>
              <p:cNvPr id="62" name="Hexagon 61"/>
              <p:cNvSpPr/>
              <p:nvPr/>
            </p:nvSpPr>
            <p:spPr>
              <a:xfrm>
                <a:off x="1371600" y="24384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F2F2F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Hexagon 62"/>
              <p:cNvSpPr/>
              <p:nvPr/>
            </p:nvSpPr>
            <p:spPr>
              <a:xfrm>
                <a:off x="1905000" y="21336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6E89E9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Hexagon 63"/>
              <p:cNvSpPr/>
              <p:nvPr/>
            </p:nvSpPr>
            <p:spPr>
              <a:xfrm>
                <a:off x="1905000" y="27432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8AFF7A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/>
              <p:cNvSpPr/>
              <p:nvPr/>
            </p:nvSpPr>
            <p:spPr>
              <a:xfrm>
                <a:off x="2438400" y="18288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6E89E9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Hexagon 65"/>
              <p:cNvSpPr/>
              <p:nvPr/>
            </p:nvSpPr>
            <p:spPr>
              <a:xfrm>
                <a:off x="2971800" y="21336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FF827A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exagon 66"/>
              <p:cNvSpPr/>
              <p:nvPr/>
            </p:nvSpPr>
            <p:spPr>
              <a:xfrm>
                <a:off x="2438400" y="30480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8AFF7A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Hexagon 67"/>
              <p:cNvSpPr/>
              <p:nvPr/>
            </p:nvSpPr>
            <p:spPr>
              <a:xfrm>
                <a:off x="2971800" y="27432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FF827A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Hexagon 68"/>
              <p:cNvSpPr/>
              <p:nvPr/>
            </p:nvSpPr>
            <p:spPr>
              <a:xfrm>
                <a:off x="2971800" y="15240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chemeClr val="bg1">
                  <a:lumMod val="9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Hexagon 69"/>
              <p:cNvSpPr/>
              <p:nvPr/>
            </p:nvSpPr>
            <p:spPr>
              <a:xfrm>
                <a:off x="1371600" y="30480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FF827A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Hexagon 70"/>
              <p:cNvSpPr/>
              <p:nvPr/>
            </p:nvSpPr>
            <p:spPr>
              <a:xfrm>
                <a:off x="1371600" y="36576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FF827A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Hexagon 71"/>
              <p:cNvSpPr/>
              <p:nvPr/>
            </p:nvSpPr>
            <p:spPr>
              <a:xfrm>
                <a:off x="2438400" y="36576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6E89E9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exagon 72"/>
              <p:cNvSpPr/>
              <p:nvPr/>
            </p:nvSpPr>
            <p:spPr>
              <a:xfrm>
                <a:off x="1905000" y="39624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6E89E9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Hexagon 73"/>
              <p:cNvSpPr/>
              <p:nvPr/>
            </p:nvSpPr>
            <p:spPr>
              <a:xfrm>
                <a:off x="1371600" y="42672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F2F2F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Hexagon 74"/>
              <p:cNvSpPr/>
              <p:nvPr/>
            </p:nvSpPr>
            <p:spPr>
              <a:xfrm>
                <a:off x="1905000" y="45720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8AFF7A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Hexagon 75"/>
              <p:cNvSpPr/>
              <p:nvPr/>
            </p:nvSpPr>
            <p:spPr>
              <a:xfrm>
                <a:off x="2438400" y="48768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8AFF7A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Hexagon 76"/>
              <p:cNvSpPr/>
              <p:nvPr/>
            </p:nvSpPr>
            <p:spPr>
              <a:xfrm>
                <a:off x="2971800" y="39624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FF827A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Hexagon 77"/>
              <p:cNvSpPr/>
              <p:nvPr/>
            </p:nvSpPr>
            <p:spPr>
              <a:xfrm>
                <a:off x="2971800" y="45720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FF827A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Hexagon 78"/>
              <p:cNvSpPr/>
              <p:nvPr/>
            </p:nvSpPr>
            <p:spPr>
              <a:xfrm>
                <a:off x="2971800" y="51816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F2F2F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exagon 79"/>
              <p:cNvSpPr/>
              <p:nvPr/>
            </p:nvSpPr>
            <p:spPr>
              <a:xfrm>
                <a:off x="3505200" y="18288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8AFF7A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Hexagon 80"/>
              <p:cNvSpPr/>
              <p:nvPr/>
            </p:nvSpPr>
            <p:spPr>
              <a:xfrm>
                <a:off x="3505200" y="30480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6E89E9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Hexagon 81"/>
              <p:cNvSpPr/>
              <p:nvPr/>
            </p:nvSpPr>
            <p:spPr>
              <a:xfrm>
                <a:off x="3505200" y="36576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8AFF7A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Hexagon 82"/>
              <p:cNvSpPr/>
              <p:nvPr/>
            </p:nvSpPr>
            <p:spPr>
              <a:xfrm>
                <a:off x="3505200" y="48768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6E89E9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Hexagon 83"/>
              <p:cNvSpPr/>
              <p:nvPr/>
            </p:nvSpPr>
            <p:spPr>
              <a:xfrm>
                <a:off x="4038600" y="21336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8AFF7A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Hexagon 84"/>
              <p:cNvSpPr/>
              <p:nvPr/>
            </p:nvSpPr>
            <p:spPr>
              <a:xfrm>
                <a:off x="4038600" y="27432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6E89E9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Hexagon 85"/>
              <p:cNvSpPr/>
              <p:nvPr/>
            </p:nvSpPr>
            <p:spPr>
              <a:xfrm>
                <a:off x="4038600" y="39624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8AFF7A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Hexagon 86"/>
              <p:cNvSpPr/>
              <p:nvPr/>
            </p:nvSpPr>
            <p:spPr>
              <a:xfrm>
                <a:off x="4038600" y="45720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6E89E9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Hexagon 87"/>
              <p:cNvSpPr/>
              <p:nvPr/>
            </p:nvSpPr>
            <p:spPr>
              <a:xfrm>
                <a:off x="4572000" y="24384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F2F2F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Hexagon 88"/>
              <p:cNvSpPr/>
              <p:nvPr/>
            </p:nvSpPr>
            <p:spPr>
              <a:xfrm>
                <a:off x="4572000" y="30480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FF827A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Hexagon 89"/>
              <p:cNvSpPr/>
              <p:nvPr/>
            </p:nvSpPr>
            <p:spPr>
              <a:xfrm>
                <a:off x="4572000" y="36576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pattFill prst="pct75">
                <a:fgClr>
                  <a:srgbClr val="FF827A"/>
                </a:fgClr>
                <a:bgClr>
                  <a:prstClr val="white"/>
                </a:bgClr>
              </a:patt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Hexagon 90"/>
              <p:cNvSpPr/>
              <p:nvPr/>
            </p:nvSpPr>
            <p:spPr>
              <a:xfrm>
                <a:off x="4572000" y="4267200"/>
                <a:ext cx="755904" cy="609600"/>
              </a:xfrm>
              <a:prstGeom prst="hexagon">
                <a:avLst>
                  <a:gd name="adj" fmla="val 33333"/>
                  <a:gd name="vf" fmla="val 115470"/>
                </a:avLst>
              </a:prstGeom>
              <a:solidFill>
                <a:srgbClr val="F2F2F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5800" y="1635760"/>
              <a:ext cx="304800" cy="2438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575168"/>
              <a:ext cx="304800" cy="2188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1981200"/>
              <a:ext cx="340179" cy="2215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2600" y="4724400"/>
              <a:ext cx="340179" cy="22151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5600" y="3733800"/>
              <a:ext cx="340179" cy="22151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6200" y="1905000"/>
              <a:ext cx="337751" cy="3048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9000" y="4648200"/>
              <a:ext cx="337751" cy="3048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3733800"/>
              <a:ext cx="337751" cy="3048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2400" y="3733800"/>
              <a:ext cx="304800" cy="3048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9200" y="3733800"/>
              <a:ext cx="304800" cy="3048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2819400"/>
              <a:ext cx="304800" cy="3048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9000" y="2819400"/>
              <a:ext cx="348344" cy="24384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5800" y="4648200"/>
              <a:ext cx="348344" cy="24384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2600" y="2819400"/>
              <a:ext cx="348344" cy="24384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2400" y="5029200"/>
              <a:ext cx="304801" cy="1764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29000" y="2286000"/>
              <a:ext cx="304801" cy="1764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3200400"/>
              <a:ext cx="304801" cy="17646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9200" y="4953000"/>
              <a:ext cx="304800" cy="27093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95600" y="3124200"/>
              <a:ext cx="304800" cy="27093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209800"/>
              <a:ext cx="304800" cy="27093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9600" y="2244272"/>
              <a:ext cx="380999" cy="2086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6400" y="4114800"/>
              <a:ext cx="380999" cy="20864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29000" y="4114800"/>
              <a:ext cx="380999" cy="20864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29200" y="3124200"/>
              <a:ext cx="304800" cy="24384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95800" y="4038600"/>
              <a:ext cx="304800" cy="24384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86200" y="3124200"/>
              <a:ext cx="304800" cy="24384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95601" y="2590800"/>
              <a:ext cx="304800" cy="18448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96000" y="4419600"/>
              <a:ext cx="304800" cy="19158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95601" y="4419600"/>
              <a:ext cx="304800" cy="19722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95800" y="5303920"/>
              <a:ext cx="301487" cy="182479"/>
            </a:xfrm>
            <a:prstGeom prst="rect">
              <a:avLst/>
            </a:prstGeom>
          </p:spPr>
        </p:pic>
        <p:cxnSp>
          <p:nvCxnSpPr>
            <p:cNvPr id="43" name="Straight Arrow Connector 42"/>
            <p:cNvCxnSpPr/>
            <p:nvPr/>
          </p:nvCxnSpPr>
          <p:spPr>
            <a:xfrm flipV="1">
              <a:off x="4648200" y="838200"/>
              <a:ext cx="0" cy="609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81800" y="5105400"/>
              <a:ext cx="304800" cy="19594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57401" y="4572000"/>
              <a:ext cx="304800" cy="25146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19400" y="1143000"/>
              <a:ext cx="212651" cy="3048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71800" y="5486400"/>
              <a:ext cx="243840" cy="304800"/>
            </a:xfrm>
            <a:prstGeom prst="rect">
              <a:avLst/>
            </a:prstGeom>
          </p:spPr>
        </p:pic>
        <p:cxnSp>
          <p:nvCxnSpPr>
            <p:cNvPr id="48" name="Straight Arrow Connector 47"/>
            <p:cNvCxnSpPr>
              <a:stCxn id="90" idx="5"/>
            </p:cNvCxnSpPr>
            <p:nvPr/>
          </p:nvCxnSpPr>
          <p:spPr>
            <a:xfrm>
              <a:off x="6420106" y="3581400"/>
              <a:ext cx="9712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2057400" y="4648200"/>
              <a:ext cx="68580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65" idx="3"/>
            </p:cNvCxnSpPr>
            <p:nvPr/>
          </p:nvCxnSpPr>
          <p:spPr>
            <a:xfrm flipH="1" flipV="1">
              <a:off x="3200400" y="1219200"/>
              <a:ext cx="533400" cy="838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75" idx="1"/>
            </p:cNvCxnSpPr>
            <p:nvPr/>
          </p:nvCxnSpPr>
          <p:spPr>
            <a:xfrm flipH="1">
              <a:off x="3276600" y="5105400"/>
              <a:ext cx="476506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6553200" y="4648200"/>
              <a:ext cx="6858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1905000" y="3581400"/>
              <a:ext cx="9712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410201" y="5638800"/>
              <a:ext cx="304800" cy="252761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905001" y="3124200"/>
              <a:ext cx="304800" cy="31261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019800" y="1371600"/>
              <a:ext cx="304800" cy="259080"/>
            </a:xfrm>
            <a:prstGeom prst="rect">
              <a:avLst/>
            </a:prstGeom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2895600" y="3581400"/>
              <a:ext cx="17526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endCxn id="84" idx="4"/>
            </p:cNvCxnSpPr>
            <p:nvPr/>
          </p:nvCxnSpPr>
          <p:spPr>
            <a:xfrm flipV="1">
              <a:off x="4648200" y="2057400"/>
              <a:ext cx="888998" cy="15240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83" idx="0"/>
            </p:cNvCxnSpPr>
            <p:nvPr/>
          </p:nvCxnSpPr>
          <p:spPr>
            <a:xfrm>
              <a:off x="4648200" y="3581400"/>
              <a:ext cx="908304" cy="15240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781800" y="3175000"/>
              <a:ext cx="838200" cy="2794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800600" y="838200"/>
              <a:ext cx="914400" cy="207469"/>
            </a:xfrm>
            <a:prstGeom prst="rect">
              <a:avLst/>
            </a:prstGeom>
          </p:spPr>
        </p:pic>
      </p:grpSp>
      <p:sp>
        <p:nvSpPr>
          <p:cNvPr id="92" name="Content Placeholder 2"/>
          <p:cNvSpPr txBox="1">
            <a:spLocks/>
          </p:cNvSpPr>
          <p:nvPr/>
        </p:nvSpPr>
        <p:spPr bwMode="auto">
          <a:xfrm>
            <a:off x="152400" y="914400"/>
            <a:ext cx="4495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5"/>
              </a:buBlip>
              <a:defRPr sz="1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6"/>
              </a:buBlip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7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7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r>
              <a:rPr lang="en-US" dirty="0" smtClean="0">
                <a:sym typeface="Wingdings"/>
              </a:rPr>
              <a:t>Tripartite states (</a:t>
            </a:r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: 1 2 3 &amp; L: </a:t>
            </a:r>
            <a:r>
              <a:rPr lang="en-US" u="sng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 </a:t>
            </a:r>
            <a:r>
              <a:rPr lang="en-US" u="sng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u="sng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</a:t>
            </a:r>
          </a:p>
          <a:p>
            <a:pPr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r>
              <a:rPr lang="en-US" dirty="0" smtClean="0">
                <a:sym typeface="Wingdings"/>
              </a:rPr>
              <a:t>Aligned (RRR, LLL): LEPTONS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I, U, </a:t>
            </a:r>
            <a:r>
              <a:rPr lang="en-US" i="1" dirty="0" smtClean="0">
                <a:sym typeface="Wingdings"/>
              </a:rPr>
              <a:t>and</a:t>
            </a:r>
            <a:r>
              <a:rPr lang="en-US" dirty="0" smtClean="0">
                <a:sym typeface="Wingdings"/>
              </a:rPr>
              <a:t> V allowed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SO(3)  asymptotic/space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Three A(4) </a:t>
            </a:r>
            <a:r>
              <a:rPr lang="en-US" dirty="0" err="1" smtClean="0">
                <a:sym typeface="Wingdings"/>
              </a:rPr>
              <a:t>singlets</a:t>
            </a:r>
            <a:endParaRPr lang="en-US" dirty="0">
              <a:sym typeface="Wingdings"/>
            </a:endParaRPr>
          </a:p>
          <a:p>
            <a:pPr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r>
              <a:rPr lang="en-US" dirty="0" smtClean="0">
                <a:sym typeface="Wingdings"/>
              </a:rPr>
              <a:t>Mingled (RRL, RLL): QUARKS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I, U, </a:t>
            </a:r>
            <a:r>
              <a:rPr lang="en-US" i="1" dirty="0" smtClean="0">
                <a:sym typeface="Wingdings"/>
              </a:rPr>
              <a:t>or</a:t>
            </a:r>
            <a:r>
              <a:rPr lang="en-US" dirty="0" smtClean="0">
                <a:sym typeface="Wingdings"/>
              </a:rPr>
              <a:t> V allowed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non-asymptotic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Three A(4) triplets (color)</a:t>
            </a:r>
          </a:p>
          <a:p>
            <a:pPr>
              <a:defRPr/>
            </a:pPr>
            <a:endParaRPr lang="en-US" dirty="0">
              <a:sym typeface="Wingdings"/>
            </a:endParaRPr>
          </a:p>
          <a:p>
            <a:pPr>
              <a:defRPr/>
            </a:pPr>
            <a:r>
              <a:rPr lang="en-US" dirty="0">
                <a:sym typeface="Wingdings"/>
              </a:rPr>
              <a:t>Resembles the </a:t>
            </a:r>
            <a:r>
              <a:rPr lang="en-US" dirty="0" err="1">
                <a:sym typeface="Wingdings"/>
              </a:rPr>
              <a:t>rishon</a:t>
            </a:r>
            <a:r>
              <a:rPr lang="en-US" dirty="0">
                <a:sym typeface="Wingdings"/>
              </a:rPr>
              <a:t> model </a:t>
            </a:r>
            <a:r>
              <a:rPr lang="en-US" dirty="0"/>
              <a:t>(</a:t>
            </a:r>
            <a:r>
              <a:rPr lang="en-US" dirty="0" err="1">
                <a:solidFill>
                  <a:srgbClr val="B91CFF"/>
                </a:solidFill>
              </a:rPr>
              <a:t>Harari</a:t>
            </a:r>
            <a:r>
              <a:rPr lang="en-US" dirty="0">
                <a:solidFill>
                  <a:srgbClr val="B91CFF"/>
                </a:solidFill>
              </a:rPr>
              <a:t> &amp; </a:t>
            </a:r>
            <a:r>
              <a:rPr lang="en-US" dirty="0" err="1">
                <a:solidFill>
                  <a:srgbClr val="B91CFF"/>
                </a:solidFill>
              </a:rPr>
              <a:t>Seiberg</a:t>
            </a:r>
            <a:r>
              <a:rPr lang="en-US" dirty="0">
                <a:solidFill>
                  <a:srgbClr val="B91CFF"/>
                </a:solidFill>
              </a:rPr>
              <a:t> 1982</a:t>
            </a:r>
            <a:r>
              <a:rPr lang="en-US" dirty="0"/>
              <a:t>)</a:t>
            </a:r>
            <a:endParaRPr lang="en-US" dirty="0">
              <a:sym typeface="Wingdings"/>
            </a:endParaRPr>
          </a:p>
          <a:p>
            <a:pPr marL="0" indent="0">
              <a:buNone/>
              <a:defRPr/>
            </a:pPr>
            <a:endParaRPr lang="en-US" dirty="0" smtClean="0">
              <a:sym typeface="Wingdings"/>
            </a:endParaRPr>
          </a:p>
          <a:p>
            <a:pPr marL="0" indent="0">
              <a:buNone/>
              <a:defRPr/>
            </a:pPr>
            <a:endParaRPr lang="en-US" dirty="0" smtClean="0">
              <a:sym typeface="Wingdings"/>
            </a:endParaRPr>
          </a:p>
          <a:p>
            <a:pPr marL="0" indent="0">
              <a:buNone/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endParaRPr lang="en-US" dirty="0" smtClean="0">
              <a:sym typeface="Wingdings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sym typeface="Wingdings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sym typeface="Wingdings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 smtClean="0"/>
              <a:t>                                                                          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5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562600"/>
          </a:xfrm>
        </p:spPr>
        <p:txBody>
          <a:bodyPr/>
          <a:lstStyle/>
          <a:p>
            <a:r>
              <a:rPr lang="en-US" sz="1600" dirty="0" smtClean="0"/>
              <a:t>Boson fields appear as Higgs field and in covariant derivatives: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Depending on implementation: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Gauge fields linked to symmetry 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     generators</a:t>
            </a:r>
          </a:p>
          <a:p>
            <a:endParaRPr lang="en-US" sz="1600" dirty="0"/>
          </a:p>
          <a:p>
            <a:r>
              <a:rPr lang="en-US" sz="1600" dirty="0" smtClean="0"/>
              <a:t>More or less like SM starting with</a:t>
            </a:r>
          </a:p>
          <a:p>
            <a:pPr lvl="1"/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Need for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corrections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1181100" cy="26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447800"/>
            <a:ext cx="18161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362200"/>
            <a:ext cx="37338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048000"/>
            <a:ext cx="3759200" cy="52070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27" idx="2"/>
          </p:cNvCxnSpPr>
          <p:nvPr/>
        </p:nvCxnSpPr>
        <p:spPr>
          <a:xfrm>
            <a:off x="5044440" y="4035287"/>
            <a:ext cx="960120" cy="795130"/>
          </a:xfrm>
          <a:prstGeom prst="straightConnector1">
            <a:avLst/>
          </a:prstGeom>
          <a:ln>
            <a:solidFill>
              <a:schemeClr val="bg1">
                <a:lumMod val="75000"/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7" idx="2"/>
          </p:cNvCxnSpPr>
          <p:nvPr/>
        </p:nvCxnSpPr>
        <p:spPr>
          <a:xfrm>
            <a:off x="5044440" y="4035287"/>
            <a:ext cx="2537460" cy="795130"/>
          </a:xfrm>
          <a:prstGeom prst="straightConnector1">
            <a:avLst/>
          </a:prstGeom>
          <a:ln>
            <a:solidFill>
              <a:schemeClr val="bg1">
                <a:lumMod val="75000"/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24" idx="0"/>
          </p:cNvCxnSpPr>
          <p:nvPr/>
        </p:nvCxnSpPr>
        <p:spPr>
          <a:xfrm>
            <a:off x="8061960" y="4035287"/>
            <a:ext cx="0" cy="795130"/>
          </a:xfrm>
          <a:prstGeom prst="straightConnector1">
            <a:avLst/>
          </a:prstGeom>
          <a:ln>
            <a:solidFill>
              <a:schemeClr val="bg1">
                <a:lumMod val="75000"/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101840" y="4035287"/>
            <a:ext cx="960120" cy="795130"/>
          </a:xfrm>
          <a:prstGeom prst="straightConnector1">
            <a:avLst/>
          </a:prstGeom>
          <a:ln>
            <a:solidFill>
              <a:schemeClr val="bg1">
                <a:lumMod val="75000"/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1" idx="2"/>
          </p:cNvCxnSpPr>
          <p:nvPr/>
        </p:nvCxnSpPr>
        <p:spPr>
          <a:xfrm flipH="1">
            <a:off x="5593080" y="4035287"/>
            <a:ext cx="2468880" cy="795130"/>
          </a:xfrm>
          <a:prstGeom prst="straightConnector1">
            <a:avLst/>
          </a:prstGeom>
          <a:ln>
            <a:solidFill>
              <a:schemeClr val="bg1">
                <a:lumMod val="75000"/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3" idx="2"/>
          </p:cNvCxnSpPr>
          <p:nvPr/>
        </p:nvCxnSpPr>
        <p:spPr>
          <a:xfrm>
            <a:off x="5044440" y="5161722"/>
            <a:ext cx="960120" cy="795130"/>
          </a:xfrm>
          <a:prstGeom prst="straightConnector1">
            <a:avLst/>
          </a:prstGeom>
          <a:ln>
            <a:solidFill>
              <a:schemeClr val="bg1">
                <a:lumMod val="75000"/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4" idx="2"/>
          </p:cNvCxnSpPr>
          <p:nvPr/>
        </p:nvCxnSpPr>
        <p:spPr>
          <a:xfrm flipH="1">
            <a:off x="7101840" y="5161722"/>
            <a:ext cx="960120" cy="795130"/>
          </a:xfrm>
          <a:prstGeom prst="straightConnector1">
            <a:avLst/>
          </a:prstGeom>
          <a:ln>
            <a:solidFill>
              <a:schemeClr val="bg1">
                <a:lumMod val="75000"/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44440" y="4035287"/>
            <a:ext cx="0" cy="795130"/>
          </a:xfrm>
          <a:prstGeom prst="straightConnector1">
            <a:avLst/>
          </a:prstGeom>
          <a:ln>
            <a:solidFill>
              <a:schemeClr val="bg1">
                <a:lumMod val="75000"/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553200" y="5161722"/>
            <a:ext cx="0" cy="795130"/>
          </a:xfrm>
          <a:prstGeom prst="straightConnector1">
            <a:avLst/>
          </a:prstGeom>
          <a:ln>
            <a:solidFill>
              <a:schemeClr val="bg1">
                <a:lumMod val="75000"/>
                <a:alpha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7924800" y="5095461"/>
            <a:ext cx="685800" cy="331304"/>
          </a:xfrm>
          <a:prstGeom prst="roundRect">
            <a:avLst/>
          </a:prstGeom>
          <a:pattFill prst="dkHorz">
            <a:fgClr>
              <a:schemeClr val="bg1">
                <a:lumMod val="85000"/>
              </a:schemeClr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210300" y="5095461"/>
            <a:ext cx="685800" cy="331304"/>
          </a:xfrm>
          <a:prstGeom prst="roundRect">
            <a:avLst/>
          </a:prstGeom>
          <a:pattFill prst="dkHorz">
            <a:fgClr>
              <a:schemeClr val="bg1">
                <a:lumMod val="85000"/>
              </a:schemeClr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33260" y="5095461"/>
            <a:ext cx="685800" cy="331304"/>
          </a:xfrm>
          <a:prstGeom prst="roundRect">
            <a:avLst/>
          </a:prstGeom>
          <a:pattFill prst="dkHorz">
            <a:fgClr>
              <a:schemeClr val="bg1">
                <a:lumMod val="85000"/>
              </a:schemeClr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87340" y="5095461"/>
            <a:ext cx="685800" cy="331304"/>
          </a:xfrm>
          <a:prstGeom prst="roundRect">
            <a:avLst/>
          </a:prstGeom>
          <a:pattFill prst="dkHorz">
            <a:fgClr>
              <a:schemeClr val="bg1">
                <a:lumMod val="85000"/>
              </a:schemeClr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513320" y="4830417"/>
            <a:ext cx="1097280" cy="3313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640" y="4896678"/>
            <a:ext cx="502920" cy="16565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495800" y="3969026"/>
            <a:ext cx="1097280" cy="331304"/>
          </a:xfrm>
          <a:prstGeom prst="roundRect">
            <a:avLst/>
          </a:prstGeom>
          <a:pattFill prst="dkHorz">
            <a:fgClr>
              <a:schemeClr val="bg1">
                <a:lumMod val="85000"/>
              </a:schemeClr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495800" y="3703983"/>
            <a:ext cx="1097280" cy="3313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7513320" y="3969026"/>
            <a:ext cx="1097280" cy="331304"/>
          </a:xfrm>
          <a:prstGeom prst="roundRect">
            <a:avLst/>
          </a:prstGeom>
          <a:pattFill prst="dkHorz">
            <a:fgClr>
              <a:schemeClr val="bg1">
                <a:lumMod val="85000"/>
              </a:schemeClr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513320" y="3703983"/>
            <a:ext cx="1097280" cy="3313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4495800" y="5095461"/>
            <a:ext cx="685800" cy="331304"/>
          </a:xfrm>
          <a:prstGeom prst="roundRect">
            <a:avLst/>
          </a:prstGeom>
          <a:pattFill prst="dkHorz">
            <a:fgClr>
              <a:schemeClr val="bg1">
                <a:lumMod val="85000"/>
              </a:schemeClr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495800" y="4830417"/>
            <a:ext cx="1097280" cy="3313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004560" y="4830417"/>
            <a:ext cx="1097280" cy="3313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120" y="4896678"/>
            <a:ext cx="514350" cy="165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8880" y="4896678"/>
            <a:ext cx="514350" cy="165652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004560" y="6221896"/>
            <a:ext cx="1097280" cy="331304"/>
          </a:xfrm>
          <a:prstGeom prst="roundRect">
            <a:avLst/>
          </a:prstGeom>
          <a:pattFill prst="dkHorz">
            <a:fgClr>
              <a:schemeClr val="bg1">
                <a:lumMod val="85000"/>
              </a:schemeClr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004560" y="5956852"/>
            <a:ext cx="1097280" cy="3313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0300" y="6023113"/>
            <a:ext cx="571500" cy="1656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9060" y="3770243"/>
            <a:ext cx="594360" cy="18773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1540" y="3770243"/>
            <a:ext cx="640080" cy="1877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1720" y="6354417"/>
            <a:ext cx="148590" cy="14356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6040" y="6354417"/>
            <a:ext cx="571500" cy="1877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4380" y="5227983"/>
            <a:ext cx="605790" cy="18773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5920" y="5227983"/>
            <a:ext cx="571500" cy="18773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8880" y="5227983"/>
            <a:ext cx="605790" cy="18773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1840" y="5227983"/>
            <a:ext cx="571500" cy="1877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3380" y="5227983"/>
            <a:ext cx="605790" cy="1877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7640" y="4101548"/>
            <a:ext cx="571500" cy="1877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1540" y="4101548"/>
            <a:ext cx="605790" cy="18773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799" y="4935474"/>
            <a:ext cx="1295401" cy="2461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800" y="5181600"/>
            <a:ext cx="2590800" cy="29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3048000"/>
            <a:ext cx="435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D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609600" y="2362200"/>
            <a:ext cx="435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228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Composites </a:t>
            </a:r>
            <a:r>
              <a:rPr lang="en-US" dirty="0"/>
              <a:t>&amp;</a:t>
            </a:r>
            <a:r>
              <a:rPr lang="en-US" dirty="0" smtClean="0"/>
              <a:t> local versus global symmetries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1"/>
            <a:ext cx="8763000" cy="2362200"/>
          </a:xfrm>
        </p:spPr>
        <p:txBody>
          <a:bodyPr/>
          <a:lstStyle/>
          <a:p>
            <a:r>
              <a:rPr lang="en-US" sz="1600" dirty="0" smtClean="0"/>
              <a:t>Strong Interactions: resembles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>
                <a:sym typeface="Wingdings"/>
              </a:rPr>
              <a:t>XQCD</a:t>
            </a:r>
            <a:r>
              <a:rPr lang="en-US" sz="1600" baseline="-25000" dirty="0">
                <a:sym typeface="Wingdings"/>
              </a:rPr>
              <a:t>1+1</a:t>
            </a:r>
            <a:r>
              <a:rPr lang="en-US" sz="1600" dirty="0">
                <a:sym typeface="Wingdings"/>
              </a:rPr>
              <a:t> (analogous to </a:t>
            </a:r>
            <a:r>
              <a:rPr lang="en-US" sz="1600" dirty="0">
                <a:solidFill>
                  <a:srgbClr val="B91CFF"/>
                </a:solidFill>
                <a:sym typeface="Wingdings"/>
              </a:rPr>
              <a:t>Kaplan 1306.5818</a:t>
            </a:r>
            <a:r>
              <a:rPr lang="en-US" sz="1600" dirty="0">
                <a:sym typeface="Wingdings"/>
              </a:rPr>
              <a:t>), while dynamics </a:t>
            </a:r>
            <a:r>
              <a:rPr lang="en-US" sz="1600" dirty="0" smtClean="0">
                <a:sym typeface="Wingdings"/>
              </a:rPr>
              <a:t>governed </a:t>
            </a:r>
            <a:r>
              <a:rPr lang="en-US" sz="1600" dirty="0">
                <a:sym typeface="Wingdings"/>
              </a:rPr>
              <a:t>via Wilson </a:t>
            </a:r>
            <a:r>
              <a:rPr lang="en-US" sz="1600" dirty="0" smtClean="0">
                <a:sym typeface="Wingdings"/>
              </a:rPr>
              <a:t>loop (including freezing of color at small x/high energies)</a:t>
            </a:r>
          </a:p>
          <a:p>
            <a:endParaRPr lang="en-US" sz="1600" dirty="0">
              <a:sym typeface="Wingdings"/>
            </a:endParaRPr>
          </a:p>
          <a:p>
            <a:pPr marL="0" indent="0">
              <a:buNone/>
            </a:pPr>
            <a:endParaRPr lang="en-US" sz="1600" dirty="0">
              <a:sym typeface="Wingdings"/>
            </a:endParaRPr>
          </a:p>
          <a:p>
            <a:endParaRPr lang="en-US" sz="1600" dirty="0" smtClean="0">
              <a:sym typeface="Wingdings"/>
            </a:endParaRP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Elementary constituents only involve entanglement in discrete R/L and 1,2,3 degrees of freedom; composites entangled in the continuous space-time degrees of freedom</a:t>
            </a:r>
            <a:endParaRPr lang="en-US" sz="1600" dirty="0">
              <a:sym typeface="Wingdings"/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2819400" cy="490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09800"/>
            <a:ext cx="2057400" cy="239383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4419600" y="3429000"/>
            <a:ext cx="4114800" cy="3276600"/>
            <a:chOff x="4495800" y="2971800"/>
            <a:chExt cx="4114800" cy="3276600"/>
          </a:xfrm>
        </p:grpSpPr>
        <p:cxnSp>
          <p:nvCxnSpPr>
            <p:cNvPr id="8" name="Straight Arrow Connector 7"/>
            <p:cNvCxnSpPr>
              <a:stCxn id="24" idx="2"/>
            </p:cNvCxnSpPr>
            <p:nvPr/>
          </p:nvCxnSpPr>
          <p:spPr>
            <a:xfrm>
              <a:off x="5044440" y="3730487"/>
              <a:ext cx="960120" cy="79513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24" idx="2"/>
            </p:cNvCxnSpPr>
            <p:nvPr/>
          </p:nvCxnSpPr>
          <p:spPr>
            <a:xfrm>
              <a:off x="5044440" y="3730487"/>
              <a:ext cx="2537460" cy="79513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endCxn id="21" idx="0"/>
            </p:cNvCxnSpPr>
            <p:nvPr/>
          </p:nvCxnSpPr>
          <p:spPr>
            <a:xfrm>
              <a:off x="8061960" y="3730487"/>
              <a:ext cx="0" cy="79513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7101840" y="3730487"/>
              <a:ext cx="960120" cy="79513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28" idx="2"/>
            </p:cNvCxnSpPr>
            <p:nvPr/>
          </p:nvCxnSpPr>
          <p:spPr>
            <a:xfrm flipH="1">
              <a:off x="5593080" y="3730487"/>
              <a:ext cx="2468880" cy="79513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30" idx="2"/>
            </p:cNvCxnSpPr>
            <p:nvPr/>
          </p:nvCxnSpPr>
          <p:spPr>
            <a:xfrm>
              <a:off x="5044440" y="4856922"/>
              <a:ext cx="960120" cy="79513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21" idx="2"/>
            </p:cNvCxnSpPr>
            <p:nvPr/>
          </p:nvCxnSpPr>
          <p:spPr>
            <a:xfrm flipH="1">
              <a:off x="7101840" y="4856922"/>
              <a:ext cx="960120" cy="79513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044440" y="3730487"/>
              <a:ext cx="0" cy="79513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553200" y="4856922"/>
              <a:ext cx="0" cy="795130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7924800" y="4790661"/>
              <a:ext cx="685800" cy="331304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210300" y="4790661"/>
              <a:ext cx="685800" cy="331304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033260" y="4790661"/>
              <a:ext cx="685800" cy="331304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387340" y="4790661"/>
              <a:ext cx="685800" cy="331304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513320" y="4525617"/>
              <a:ext cx="1097280" cy="33130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7640" y="4591878"/>
              <a:ext cx="502920" cy="165652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4495800" y="3664226"/>
              <a:ext cx="1097280" cy="331304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495800" y="3399183"/>
              <a:ext cx="1097280" cy="33130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004560" y="3465443"/>
              <a:ext cx="1097280" cy="331304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513320" y="3664226"/>
              <a:ext cx="1097280" cy="331304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019800" y="2971800"/>
              <a:ext cx="1066800" cy="55990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513320" y="3399183"/>
              <a:ext cx="1097280" cy="33130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495800" y="4790661"/>
              <a:ext cx="685800" cy="331304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495800" y="4525617"/>
              <a:ext cx="1097280" cy="33130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004560" y="4525617"/>
              <a:ext cx="1097280" cy="33130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0120" y="4591878"/>
              <a:ext cx="514350" cy="16565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8880" y="4591878"/>
              <a:ext cx="514350" cy="165652"/>
            </a:xfrm>
            <a:prstGeom prst="rect">
              <a:avLst/>
            </a:prstGeom>
          </p:spPr>
        </p:pic>
        <p:sp>
          <p:nvSpPr>
            <p:cNvPr id="34" name="Rounded Rectangle 33"/>
            <p:cNvSpPr/>
            <p:nvPr/>
          </p:nvSpPr>
          <p:spPr>
            <a:xfrm>
              <a:off x="6004560" y="5917096"/>
              <a:ext cx="1097280" cy="331304"/>
            </a:xfrm>
            <a:prstGeom prst="roundRect">
              <a:avLst/>
            </a:prstGeom>
            <a:pattFill prst="dkHorz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6004560" y="5652052"/>
              <a:ext cx="1097280" cy="33130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10300" y="5718313"/>
              <a:ext cx="571500" cy="16565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19060" y="3465443"/>
              <a:ext cx="594360" cy="18773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1540" y="3465443"/>
              <a:ext cx="640080" cy="18773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41720" y="6049617"/>
              <a:ext cx="148590" cy="14356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16040" y="6049617"/>
              <a:ext cx="571500" cy="18773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64380" y="4923183"/>
              <a:ext cx="605790" cy="18773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55920" y="4923183"/>
              <a:ext cx="571500" cy="18773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78880" y="4923183"/>
              <a:ext cx="605790" cy="18773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01840" y="4923183"/>
              <a:ext cx="571500" cy="18773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93380" y="4923183"/>
              <a:ext cx="605790" cy="187739"/>
            </a:xfrm>
            <a:prstGeom prst="rect">
              <a:avLst/>
            </a:prstGeom>
          </p:spPr>
        </p:pic>
        <p:cxnSp>
          <p:nvCxnSpPr>
            <p:cNvPr id="47" name="Straight Arrow Connector 46"/>
            <p:cNvCxnSpPr>
              <a:stCxn id="27" idx="3"/>
              <a:endCxn id="28" idx="1"/>
            </p:cNvCxnSpPr>
            <p:nvPr/>
          </p:nvCxnSpPr>
          <p:spPr>
            <a:xfrm>
              <a:off x="7086600" y="3251752"/>
              <a:ext cx="426720" cy="313083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87640" y="3796748"/>
              <a:ext cx="571500" cy="18773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78880" y="3597965"/>
              <a:ext cx="605790" cy="18773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1540" y="3796748"/>
              <a:ext cx="605790" cy="187739"/>
            </a:xfrm>
            <a:prstGeom prst="rect">
              <a:avLst/>
            </a:prstGeom>
          </p:spPr>
        </p:pic>
        <p:cxnSp>
          <p:nvCxnSpPr>
            <p:cNvPr id="51" name="Straight Arrow Connector 50"/>
            <p:cNvCxnSpPr>
              <a:stCxn id="27" idx="1"/>
              <a:endCxn id="24" idx="3"/>
            </p:cNvCxnSpPr>
            <p:nvPr/>
          </p:nvCxnSpPr>
          <p:spPr>
            <a:xfrm flipH="1">
              <a:off x="5593080" y="3251752"/>
              <a:ext cx="426720" cy="313083"/>
            </a:xfrm>
            <a:prstGeom prst="straightConnector1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24600" y="3048000"/>
              <a:ext cx="482600" cy="19050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72200" y="3276600"/>
              <a:ext cx="787400" cy="165100"/>
            </a:xfrm>
            <a:prstGeom prst="rect">
              <a:avLst/>
            </a:prstGeom>
          </p:spPr>
        </p:pic>
      </p:grp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228600" y="3429000"/>
            <a:ext cx="3962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6"/>
              </a:buBlip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7"/>
              </a:buBlip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7"/>
              </a:buBlip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 smtClean="0">
                <a:sym typeface="Wingdings"/>
              </a:rPr>
              <a:t>Quark-entangled states form hadrons that are global SU(3) color </a:t>
            </a:r>
            <a:r>
              <a:rPr lang="en-US" sz="1600" dirty="0" err="1" smtClean="0">
                <a:sym typeface="Wingdings"/>
              </a:rPr>
              <a:t>singlets</a:t>
            </a:r>
            <a:r>
              <a:rPr lang="en-US" sz="1600" dirty="0" smtClean="0">
                <a:sym typeface="Wingdings"/>
              </a:rPr>
              <a:t>. Color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local</a:t>
            </a:r>
            <a:r>
              <a:rPr lang="en-US" sz="1600" dirty="0" smtClean="0">
                <a:sym typeface="Wingdings"/>
              </a:rPr>
              <a:t> in 1D and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global</a:t>
            </a:r>
            <a:r>
              <a:rPr lang="en-US" sz="1600" dirty="0" smtClean="0">
                <a:sym typeface="Wingdings"/>
              </a:rPr>
              <a:t> in 3D	       valence </a:t>
            </a:r>
            <a:r>
              <a:rPr lang="mr-IN" sz="1600" dirty="0" smtClean="0">
                <a:sym typeface="Wingdings"/>
              </a:rPr>
              <a:t>–</a:t>
            </a:r>
            <a:r>
              <a:rPr lang="en-US" sz="1600" dirty="0" smtClean="0">
                <a:sym typeface="Wingdings"/>
              </a:rPr>
              <a:t> current quarks          (ontological basis choice, </a:t>
            </a:r>
            <a:r>
              <a:rPr lang="en-US" sz="1600" dirty="0" smtClean="0">
                <a:solidFill>
                  <a:srgbClr val="B91CFF"/>
                </a:solidFill>
                <a:sym typeface="Wingdings"/>
              </a:rPr>
              <a:t>G ‘t </a:t>
            </a:r>
            <a:r>
              <a:rPr lang="en-US" sz="1600" dirty="0" err="1" smtClean="0">
                <a:solidFill>
                  <a:srgbClr val="B91CFF"/>
                </a:solidFill>
                <a:sym typeface="Wingdings"/>
              </a:rPr>
              <a:t>Hooft</a:t>
            </a:r>
            <a:r>
              <a:rPr lang="en-US" sz="1600" dirty="0" smtClean="0">
                <a:sym typeface="Wingdings"/>
              </a:rPr>
              <a:t>)</a:t>
            </a:r>
            <a:endParaRPr lang="en-US" sz="1600" dirty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More </a:t>
            </a:r>
            <a:r>
              <a:rPr lang="en-US" sz="1600" dirty="0" smtClean="0">
                <a:sym typeface="Wingdings"/>
              </a:rPr>
              <a:t>to incorporate in </a:t>
            </a:r>
            <a:r>
              <a:rPr lang="en-US" sz="1600" dirty="0" smtClean="0">
                <a:sym typeface="Wingdings"/>
              </a:rPr>
              <a:t>QCD:</a:t>
            </a:r>
          </a:p>
          <a:p>
            <a:pPr lvl="1"/>
            <a:r>
              <a:rPr lang="en-US" sz="1600" dirty="0" err="1">
                <a:sym typeface="Wingdings"/>
              </a:rPr>
              <a:t>c</a:t>
            </a:r>
            <a:r>
              <a:rPr lang="en-US" sz="1600" dirty="0" err="1" smtClean="0">
                <a:sym typeface="Wingdings"/>
              </a:rPr>
              <a:t>ollinearity</a:t>
            </a:r>
            <a:r>
              <a:rPr lang="en-US" sz="1600" dirty="0" smtClean="0">
                <a:sym typeface="Wingdings"/>
              </a:rPr>
              <a:t> and TMD</a:t>
            </a:r>
          </a:p>
          <a:p>
            <a:pPr lvl="1"/>
            <a:r>
              <a:rPr lang="en-US" sz="1600" dirty="0">
                <a:sym typeface="Wingdings"/>
              </a:rPr>
              <a:t>l</a:t>
            </a:r>
            <a:r>
              <a:rPr lang="en-US" sz="1600" dirty="0" smtClean="0">
                <a:sym typeface="Wingdings"/>
              </a:rPr>
              <a:t>ight-front dominance, OPE</a:t>
            </a:r>
          </a:p>
          <a:p>
            <a:pPr lvl="1"/>
            <a:r>
              <a:rPr lang="en-US" sz="1600" dirty="0">
                <a:sym typeface="Wingdings"/>
              </a:rPr>
              <a:t>j</a:t>
            </a:r>
            <a:r>
              <a:rPr lang="en-US" sz="1600" dirty="0" smtClean="0">
                <a:sym typeface="Wingdings"/>
              </a:rPr>
              <a:t>ets, SCET</a:t>
            </a:r>
          </a:p>
          <a:p>
            <a:pPr lvl="1"/>
            <a:r>
              <a:rPr lang="en-US" sz="1600" dirty="0" err="1" smtClean="0">
                <a:sym typeface="Wingdings"/>
              </a:rPr>
              <a:t>AdS</a:t>
            </a:r>
            <a:r>
              <a:rPr lang="en-US" sz="1600" dirty="0" smtClean="0">
                <a:sym typeface="Wingdings"/>
              </a:rPr>
              <a:t>/CFT</a:t>
            </a:r>
          </a:p>
          <a:p>
            <a:pPr lvl="1"/>
            <a:r>
              <a:rPr lang="en-US" sz="1600" dirty="0">
                <a:sym typeface="Wingdings"/>
              </a:rPr>
              <a:t>c</a:t>
            </a:r>
            <a:r>
              <a:rPr lang="en-US" sz="1600" dirty="0" smtClean="0">
                <a:sym typeface="Wingdings"/>
              </a:rPr>
              <a:t>olor-kinematic dualities</a:t>
            </a:r>
          </a:p>
          <a:p>
            <a:pPr lvl="1"/>
            <a:endParaRPr lang="en-US" sz="1600" dirty="0" smtClean="0">
              <a:sym typeface="Wingdings"/>
            </a:endParaRPr>
          </a:p>
          <a:p>
            <a:pPr marL="0" indent="0">
              <a:buFontTx/>
              <a:buNone/>
            </a:pPr>
            <a:endParaRPr lang="en-US" sz="16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4114800" y="1981199"/>
            <a:ext cx="4884906" cy="826532"/>
            <a:chOff x="1219200" y="4243096"/>
            <a:chExt cx="7671480" cy="1087981"/>
          </a:xfrm>
        </p:grpSpPr>
        <p:sp>
          <p:nvSpPr>
            <p:cNvPr id="79" name="Rectangle 78"/>
            <p:cNvSpPr/>
            <p:nvPr/>
          </p:nvSpPr>
          <p:spPr>
            <a:xfrm>
              <a:off x="1219200" y="4800600"/>
              <a:ext cx="6248400" cy="304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>
              <a:off x="2438400" y="5105400"/>
              <a:ext cx="9906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7467600" y="5105400"/>
              <a:ext cx="9144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4343400" y="4419600"/>
              <a:ext cx="0" cy="685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5410200" y="5105400"/>
              <a:ext cx="9906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H="1" flipV="1">
              <a:off x="2667000" y="4800600"/>
              <a:ext cx="9906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 flipV="1">
              <a:off x="5867400" y="4800600"/>
              <a:ext cx="9906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4267200" y="50292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334000" y="47244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07579" y="4243097"/>
              <a:ext cx="3111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x</a:t>
              </a:r>
              <a:endParaRPr lang="en-US" sz="2000" dirty="0">
                <a:latin typeface="Symbol" charset="2"/>
                <a:cs typeface="Symbol" charset="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851895" y="4243096"/>
              <a:ext cx="325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T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399278" y="4844918"/>
              <a:ext cx="491402" cy="486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Symbol" charset="2"/>
                  <a:cs typeface="Symbol" charset="2"/>
                </a:rPr>
                <a:t>-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38600" y="1676400"/>
            <a:ext cx="385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lightcone</a:t>
            </a:r>
            <a:r>
              <a:rPr lang="en-US" dirty="0" smtClean="0">
                <a:solidFill>
                  <a:srgbClr val="FF0000"/>
                </a:solidFill>
              </a:rPr>
              <a:t> (PDF)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light-front (TMD)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8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124200"/>
            <a:ext cx="7467600" cy="762000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Emergence in 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5257800"/>
          </a:xfrm>
        </p:spPr>
        <p:txBody>
          <a:bodyPr/>
          <a:lstStyle/>
          <a:p>
            <a:r>
              <a:rPr lang="en-US" dirty="0" smtClean="0"/>
              <a:t>Choice of b</a:t>
            </a:r>
            <a:r>
              <a:rPr lang="en-US" sz="1800" dirty="0" smtClean="0"/>
              <a:t>asic ‘internal’ degrees of freedom and embedding them in </a:t>
            </a:r>
            <a:r>
              <a:rPr lang="en-US" dirty="0" smtClean="0"/>
              <a:t>R</a:t>
            </a:r>
            <a:r>
              <a:rPr lang="en-US" baseline="30000" dirty="0" smtClean="0"/>
              <a:t>1,1</a:t>
            </a:r>
            <a:r>
              <a:rPr lang="en-US" sz="1800" dirty="0" smtClean="0"/>
              <a:t> or </a:t>
            </a:r>
            <a:r>
              <a:rPr lang="en-US" dirty="0" smtClean="0"/>
              <a:t>R</a:t>
            </a:r>
            <a:r>
              <a:rPr lang="en-US" baseline="30000" dirty="0" smtClean="0"/>
              <a:t>1,3 </a:t>
            </a:r>
            <a:r>
              <a:rPr lang="en-US" sz="1800" dirty="0" smtClean="0">
                <a:sym typeface="Wingdings"/>
              </a:rPr>
              <a:t>via tripartite </a:t>
            </a:r>
            <a:r>
              <a:rPr lang="en-US" sz="1800" dirty="0" smtClean="0">
                <a:sym typeface="Wingdings"/>
              </a:rPr>
              <a:t>entanglement:</a:t>
            </a:r>
            <a:endParaRPr lang="en-US" sz="18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Advantageous for c</a:t>
            </a:r>
            <a:r>
              <a:rPr lang="en-US" sz="1800" dirty="0" smtClean="0">
                <a:sym typeface="Wingdings"/>
              </a:rPr>
              <a:t>onvergence: </a:t>
            </a:r>
            <a:r>
              <a:rPr lang="en-US" sz="1800" dirty="0">
                <a:sym typeface="Wingdings"/>
              </a:rPr>
              <a:t>d[</a:t>
            </a:r>
            <a:r>
              <a:rPr lang="en-US" sz="1800" dirty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1800" dirty="0">
                <a:sym typeface="Wingdings"/>
              </a:rPr>
              <a:t>] = (d-2)/2  0, d</a:t>
            </a:r>
            <a:r>
              <a:rPr lang="en-US" sz="1800" dirty="0" smtClean="0">
                <a:sym typeface="Wingdings"/>
              </a:rPr>
              <a:t>[</a:t>
            </a:r>
            <a:r>
              <a:rPr lang="en-US" sz="1800" dirty="0">
                <a:latin typeface="Symbol" charset="2"/>
                <a:cs typeface="Symbol" charset="2"/>
                <a:sym typeface="Wingdings"/>
              </a:rPr>
              <a:t>x</a:t>
            </a:r>
            <a:r>
              <a:rPr lang="en-US" sz="1800" dirty="0" smtClean="0">
                <a:sym typeface="Wingdings"/>
              </a:rPr>
              <a:t>] </a:t>
            </a:r>
            <a:r>
              <a:rPr lang="en-US" sz="1800" dirty="0">
                <a:sym typeface="Wingdings"/>
              </a:rPr>
              <a:t>= (d-1)/2 </a:t>
            </a:r>
            <a:r>
              <a:rPr lang="en-US" sz="1800" dirty="0" smtClean="0">
                <a:sym typeface="Wingdings"/>
              </a:rPr>
              <a:t>½, naturalness, </a:t>
            </a:r>
            <a:r>
              <a:rPr lang="mr-IN" sz="1800" dirty="0" smtClean="0">
                <a:sym typeface="Wingdings"/>
              </a:rPr>
              <a:t>…</a:t>
            </a:r>
            <a:r>
              <a:rPr lang="en-US" sz="1800" dirty="0" smtClean="0">
                <a:sym typeface="Wingdings"/>
              </a:rPr>
              <a:t>  [see </a:t>
            </a:r>
            <a:r>
              <a:rPr lang="en-US" sz="1800" dirty="0" err="1" smtClean="0">
                <a:solidFill>
                  <a:srgbClr val="F300FF"/>
                </a:solidFill>
              </a:rPr>
              <a:t>Stojkovic</a:t>
            </a:r>
            <a:r>
              <a:rPr lang="en-US" sz="1800" dirty="0" smtClean="0">
                <a:solidFill>
                  <a:srgbClr val="F300FF"/>
                </a:solidFill>
              </a:rPr>
              <a:t> </a:t>
            </a:r>
            <a:r>
              <a:rPr lang="mr-IN" sz="1800" dirty="0">
                <a:solidFill>
                  <a:srgbClr val="F300FF"/>
                </a:solidFill>
              </a:rPr>
              <a:t>–</a:t>
            </a:r>
            <a:r>
              <a:rPr lang="en-US" sz="1800" dirty="0">
                <a:solidFill>
                  <a:srgbClr val="F300FF"/>
                </a:solidFill>
              </a:rPr>
              <a:t> </a:t>
            </a:r>
            <a:r>
              <a:rPr lang="en-US" sz="1800" dirty="0" smtClean="0">
                <a:solidFill>
                  <a:srgbClr val="F300FF"/>
                </a:solidFill>
              </a:rPr>
              <a:t>1406.2696</a:t>
            </a:r>
            <a:r>
              <a:rPr lang="en-US" sz="1800" dirty="0" smtClean="0"/>
              <a:t>]</a:t>
            </a:r>
          </a:p>
          <a:p>
            <a:pPr lvl="1"/>
            <a:r>
              <a:rPr lang="en-US" dirty="0" smtClean="0"/>
              <a:t>What are consequences in higher order corrections, e.g. g-2, </a:t>
            </a:r>
            <a:r>
              <a:rPr lang="en-US" dirty="0" err="1" smtClean="0"/>
              <a:t>EW+strong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sz="1800" dirty="0" err="1" smtClean="0"/>
              <a:t>Supersymmetry</a:t>
            </a:r>
            <a:r>
              <a:rPr lang="en-US" sz="1800" dirty="0" smtClean="0"/>
              <a:t> included, but invisible in 3D !</a:t>
            </a:r>
          </a:p>
          <a:p>
            <a:pPr lvl="1"/>
            <a:r>
              <a:rPr lang="en-US" dirty="0" smtClean="0"/>
              <a:t>Gravity also emerges in 1D </a:t>
            </a:r>
            <a:r>
              <a:rPr lang="en-US" dirty="0" smtClean="0">
                <a:sym typeface="Wingdings"/>
              </a:rPr>
              <a:t> 3D.</a:t>
            </a:r>
            <a:endParaRPr lang="en-US" sz="1800" dirty="0" smtClean="0"/>
          </a:p>
          <a:p>
            <a:r>
              <a:rPr lang="en-US" dirty="0" smtClean="0"/>
              <a:t>Does it provide a consistent framework to look at family structure and symmetries of standard model as emergent </a:t>
            </a:r>
            <a:r>
              <a:rPr lang="en-US" dirty="0" smtClean="0"/>
              <a:t>phenomena?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.g. tri-</a:t>
            </a:r>
            <a:r>
              <a:rPr lang="en-US" dirty="0" err="1" smtClean="0"/>
              <a:t>bimaximal</a:t>
            </a:r>
            <a:r>
              <a:rPr lang="en-US" dirty="0" smtClean="0"/>
              <a:t> mixing for leptons, </a:t>
            </a:r>
            <a:r>
              <a:rPr lang="en-US" dirty="0" err="1" smtClean="0"/>
              <a:t>zeroth</a:t>
            </a:r>
            <a:r>
              <a:rPr lang="en-US" dirty="0" smtClean="0"/>
              <a:t> order parameters in SM</a:t>
            </a:r>
          </a:p>
          <a:p>
            <a:r>
              <a:rPr lang="en-US" dirty="0"/>
              <a:t>Tripartite space for quarks naturally has color dual to space/</a:t>
            </a:r>
            <a:r>
              <a:rPr lang="en-US" dirty="0" smtClean="0"/>
              <a:t>electroweak:</a:t>
            </a:r>
            <a:endParaRPr lang="en-US" dirty="0"/>
          </a:p>
          <a:p>
            <a:pPr lvl="1"/>
            <a:r>
              <a:rPr lang="en-US" dirty="0"/>
              <a:t>explains why </a:t>
            </a:r>
            <a:r>
              <a:rPr lang="en-US" dirty="0" smtClean="0"/>
              <a:t>color </a:t>
            </a:r>
            <a:r>
              <a:rPr lang="en-US" dirty="0"/>
              <a:t>decoupled from electroweak </a:t>
            </a:r>
            <a:r>
              <a:rPr lang="en-US" dirty="0" smtClean="0"/>
              <a:t>interactions (no </a:t>
            </a:r>
            <a:r>
              <a:rPr lang="en-US" dirty="0" err="1" smtClean="0"/>
              <a:t>lepto</a:t>
            </a:r>
            <a:r>
              <a:rPr lang="en-US" dirty="0" smtClean="0"/>
              <a:t>-quarks)</a:t>
            </a:r>
            <a:endParaRPr lang="en-US" dirty="0"/>
          </a:p>
          <a:p>
            <a:pPr lvl="1"/>
            <a:r>
              <a:rPr lang="en-US" dirty="0"/>
              <a:t>color invisible in 3D: local gauge invariance! No asymptotic quarks or gluons!</a:t>
            </a:r>
          </a:p>
          <a:p>
            <a:pPr lvl="1"/>
            <a:r>
              <a:rPr lang="en-US" dirty="0"/>
              <a:t>global color remains visible in 3D via color factors such as N </a:t>
            </a:r>
            <a:r>
              <a:rPr lang="en-US" dirty="0" err="1"/>
              <a:t>vs</a:t>
            </a:r>
            <a:r>
              <a:rPr lang="en-US" dirty="0"/>
              <a:t> 1/N, f x D (distribution x fragmentation</a:t>
            </a:r>
            <a:r>
              <a:rPr lang="en-US" dirty="0" smtClean="0"/>
              <a:t>)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7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495800"/>
            <a:ext cx="7467600" cy="762000"/>
          </a:xfrm>
        </p:spPr>
        <p:txBody>
          <a:bodyPr/>
          <a:lstStyle/>
          <a:p>
            <a:r>
              <a:rPr lang="en-US" dirty="0" smtClean="0"/>
              <a:t>Let’s continue to look for new </a:t>
            </a:r>
            <a:r>
              <a:rPr lang="en-US" smtClean="0"/>
              <a:t>ways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0461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32" y="0"/>
            <a:ext cx="5139268" cy="4476136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7315200" y="1905000"/>
            <a:ext cx="685800" cy="381000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   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65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selection of basic questions about 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86400"/>
          </a:xfrm>
        </p:spPr>
        <p:txBody>
          <a:bodyPr/>
          <a:lstStyle/>
          <a:p>
            <a:r>
              <a:rPr lang="en-US" dirty="0" smtClean="0"/>
              <a:t>Why are leptons color-blind while quarks have electroweak structure?</a:t>
            </a:r>
          </a:p>
          <a:p>
            <a:r>
              <a:rPr lang="en-US" dirty="0" smtClean="0"/>
              <a:t>How is a pure nucleon state entangled, leading to ensemble of </a:t>
            </a:r>
            <a:r>
              <a:rPr lang="en-US" dirty="0" err="1" smtClean="0"/>
              <a:t>partons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Nucleons are composite and resolved at high energies!</a:t>
            </a:r>
          </a:p>
          <a:p>
            <a:r>
              <a:rPr lang="en-US" dirty="0" err="1" smtClean="0"/>
              <a:t>Partons</a:t>
            </a:r>
            <a:r>
              <a:rPr lang="en-US" dirty="0" smtClean="0"/>
              <a:t> are pure states that fragment into an ensemble of hadrons?</a:t>
            </a:r>
          </a:p>
          <a:p>
            <a:r>
              <a:rPr lang="en-US" dirty="0" smtClean="0"/>
              <a:t>What about the jet structure and substructure in QCD?</a:t>
            </a:r>
          </a:p>
          <a:p>
            <a:r>
              <a:rPr lang="en-US" dirty="0" smtClean="0"/>
              <a:t>Why is SCET so successful and are transverse modes less relevant?</a:t>
            </a:r>
          </a:p>
          <a:p>
            <a:pPr lvl="1"/>
            <a:r>
              <a:rPr lang="en-US" dirty="0" smtClean="0"/>
              <a:t>Confinement and scale of QCD!</a:t>
            </a:r>
          </a:p>
          <a:p>
            <a:r>
              <a:rPr lang="en-US" dirty="0" smtClean="0"/>
              <a:t>Phenomena at low x (saturation, color glass condensate)?</a:t>
            </a:r>
          </a:p>
          <a:p>
            <a:endParaRPr lang="en-US" dirty="0"/>
          </a:p>
          <a:p>
            <a:r>
              <a:rPr lang="en-US" dirty="0" smtClean="0"/>
              <a:t>Where is basic </a:t>
            </a:r>
            <a:r>
              <a:rPr lang="en-US" dirty="0" err="1" smtClean="0"/>
              <a:t>supersymmetry</a:t>
            </a:r>
            <a:r>
              <a:rPr lang="en-US" dirty="0" smtClean="0"/>
              <a:t> (essential,  even showing up in hadron spectrum, nuclear spectra)?</a:t>
            </a:r>
          </a:p>
          <a:p>
            <a:r>
              <a:rPr lang="en-US" dirty="0" smtClean="0"/>
              <a:t>What about scalar sector, naturalness, ... (Higgs, XQCD, ...)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18000000">
            <a:off x="6240373" y="2258063"/>
            <a:ext cx="34601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EIC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questions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25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92" y="0"/>
            <a:ext cx="553300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6096000" cy="4038599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dirty="0" smtClean="0"/>
              <a:t>Motivation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     (NOT) HAPPY WITH STANDARD MODEL</a:t>
            </a:r>
          </a:p>
          <a:p>
            <a:endParaRPr lang="en-US" sz="1800" dirty="0"/>
          </a:p>
          <a:p>
            <a:r>
              <a:rPr lang="en-US" dirty="0" smtClean="0"/>
              <a:t>In spite of the s</a:t>
            </a:r>
            <a:r>
              <a:rPr lang="en-US" sz="1800" dirty="0" smtClean="0"/>
              <a:t>uccess of Standard Model!</a:t>
            </a:r>
          </a:p>
          <a:p>
            <a:endParaRPr lang="en-US" sz="1800" dirty="0" smtClean="0"/>
          </a:p>
          <a:p>
            <a:r>
              <a:rPr lang="en-US" sz="1800" dirty="0" smtClean="0"/>
              <a:t>Three families, colors, space dimensions!</a:t>
            </a:r>
          </a:p>
          <a:p>
            <a:r>
              <a:rPr lang="en-US" sz="1800" dirty="0" smtClean="0"/>
              <a:t>Left-right (a)symmetry? B-L?</a:t>
            </a:r>
          </a:p>
          <a:p>
            <a:r>
              <a:rPr lang="en-US" sz="1800" dirty="0" smtClean="0"/>
              <a:t>Naturalness? </a:t>
            </a:r>
            <a:r>
              <a:rPr lang="en-US" dirty="0" smtClean="0"/>
              <a:t>Missing </a:t>
            </a:r>
            <a:r>
              <a:rPr lang="en-US" dirty="0" err="1" smtClean="0"/>
              <a:t>s</a:t>
            </a:r>
            <a:r>
              <a:rPr lang="en-US" sz="1800" dirty="0" err="1" smtClean="0"/>
              <a:t>upersymmetry</a:t>
            </a:r>
            <a:r>
              <a:rPr lang="en-US" sz="1800" dirty="0" smtClean="0"/>
              <a:t>?</a:t>
            </a:r>
          </a:p>
          <a:p>
            <a:r>
              <a:rPr lang="en-US" sz="1800" dirty="0" smtClean="0"/>
              <a:t>Confinement and </a:t>
            </a:r>
            <a:r>
              <a:rPr lang="en-US" sz="1800" dirty="0" err="1" smtClean="0"/>
              <a:t>Collinearity</a:t>
            </a:r>
            <a:r>
              <a:rPr lang="en-US" sz="1800" dirty="0" smtClean="0"/>
              <a:t> in QCD?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2600" cy="1840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27003"/>
            <a:ext cx="35814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/>
              <a:t>PJM 1601.00300 (POETIC)</a:t>
            </a:r>
          </a:p>
          <a:p>
            <a:pPr>
              <a:defRPr/>
            </a:pPr>
            <a:r>
              <a:rPr lang="en-US" sz="1600" dirty="0" smtClean="0"/>
              <a:t>PJM 1801.03664 (</a:t>
            </a:r>
            <a:r>
              <a:rPr lang="en-US" sz="1600" dirty="0" err="1" smtClean="0"/>
              <a:t>Lightcone</a:t>
            </a:r>
            <a:r>
              <a:rPr lang="en-US" sz="1600" dirty="0" smtClean="0"/>
              <a:t>)</a:t>
            </a:r>
          </a:p>
          <a:p>
            <a:pPr>
              <a:defRPr/>
            </a:pPr>
            <a:r>
              <a:rPr lang="en-US" sz="1600" dirty="0" smtClean="0"/>
              <a:t>PJM </a:t>
            </a:r>
            <a:r>
              <a:rPr lang="is-IS" sz="1600" dirty="0" smtClean="0"/>
              <a:t>1806.09797 (Phys. Lett. B)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1631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</a:t>
            </a:r>
            <a:r>
              <a:rPr lang="mr-IN" dirty="0" smtClean="0"/>
              <a:t>–</a:t>
            </a:r>
            <a:r>
              <a:rPr lang="en-US" dirty="0" smtClean="0"/>
              <a:t> entangled states and QIT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715000"/>
          </a:xfrm>
        </p:spPr>
        <p:txBody>
          <a:bodyPr/>
          <a:lstStyle/>
          <a:p>
            <a:r>
              <a:rPr lang="en-US" sz="1800" dirty="0" smtClean="0"/>
              <a:t>Parton-hadron duality </a:t>
            </a:r>
            <a:r>
              <a:rPr lang="en-US" sz="1800" dirty="0"/>
              <a:t>in hard QCD scattering: </a:t>
            </a:r>
            <a:r>
              <a:rPr lang="en-US" sz="1800" dirty="0">
                <a:solidFill>
                  <a:srgbClr val="FF0000"/>
                </a:solidFill>
              </a:rPr>
              <a:t>PDFs x FFs</a:t>
            </a:r>
          </a:p>
          <a:p>
            <a:pPr lvl="1"/>
            <a:r>
              <a:rPr lang="en-US" sz="1800" dirty="0"/>
              <a:t>nucleon is pure state </a:t>
            </a:r>
            <a:r>
              <a:rPr lang="en-US" sz="1800" dirty="0">
                <a:sym typeface="Wingdings"/>
              </a:rPr>
              <a:t> ensemble of </a:t>
            </a:r>
            <a:r>
              <a:rPr lang="en-US" sz="1800" dirty="0" err="1">
                <a:sym typeface="Wingdings"/>
              </a:rPr>
              <a:t>partons</a:t>
            </a:r>
            <a:r>
              <a:rPr lang="en-US" sz="1800" dirty="0">
                <a:sym typeface="Wingdings"/>
              </a:rPr>
              <a:t> (good light-front states)</a:t>
            </a:r>
            <a:r>
              <a:rPr lang="en-US" sz="1800" dirty="0"/>
              <a:t> </a:t>
            </a:r>
          </a:p>
          <a:p>
            <a:pPr marL="457200" lvl="1" indent="0">
              <a:buNone/>
            </a:pPr>
            <a:r>
              <a:rPr lang="en-US" sz="1800" dirty="0" smtClean="0"/>
              <a:t>    [see for instance </a:t>
            </a:r>
            <a:r>
              <a:rPr lang="en-US" sz="1800" dirty="0" err="1" smtClean="0">
                <a:solidFill>
                  <a:srgbClr val="B91CFF"/>
                </a:solidFill>
              </a:rPr>
              <a:t>Kharzeev</a:t>
            </a:r>
            <a:r>
              <a:rPr lang="en-US" sz="1800" dirty="0" smtClean="0">
                <a:solidFill>
                  <a:srgbClr val="B91CFF"/>
                </a:solidFill>
              </a:rPr>
              <a:t> &amp; Levin (1702.03489)</a:t>
            </a:r>
            <a:r>
              <a:rPr lang="en-US" sz="1800" dirty="0" smtClean="0"/>
              <a:t>] </a:t>
            </a:r>
          </a:p>
          <a:p>
            <a:pPr lvl="1"/>
            <a:r>
              <a:rPr lang="en-US" sz="1800" dirty="0" smtClean="0"/>
              <a:t>hard </a:t>
            </a:r>
            <a:r>
              <a:rPr lang="en-US" sz="1800" dirty="0"/>
              <a:t>(short distance) process: </a:t>
            </a:r>
            <a:r>
              <a:rPr lang="en-US" sz="1800" dirty="0" err="1"/>
              <a:t>partons</a:t>
            </a:r>
            <a:r>
              <a:rPr lang="en-US" sz="1800" dirty="0"/>
              <a:t> </a:t>
            </a:r>
            <a:r>
              <a:rPr lang="en-US" sz="1800" dirty="0">
                <a:sym typeface="Wingdings"/>
              </a:rPr>
              <a:t> </a:t>
            </a:r>
            <a:r>
              <a:rPr lang="en-US" sz="1800" dirty="0" err="1">
                <a:sym typeface="Wingdings"/>
              </a:rPr>
              <a:t>partons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emerging </a:t>
            </a:r>
            <a:r>
              <a:rPr lang="en-US" sz="1800" dirty="0" err="1"/>
              <a:t>partons</a:t>
            </a:r>
            <a:r>
              <a:rPr lang="en-US" sz="1800" dirty="0"/>
              <a:t> are pure state(s) </a:t>
            </a:r>
            <a:r>
              <a:rPr lang="en-US" sz="1800" dirty="0">
                <a:sym typeface="Wingdings"/>
              </a:rPr>
              <a:t></a:t>
            </a:r>
            <a:r>
              <a:rPr lang="en-US" sz="1800" dirty="0"/>
              <a:t> ensemble of hadron </a:t>
            </a:r>
            <a:r>
              <a:rPr lang="en-US" sz="1800" dirty="0" smtClean="0"/>
              <a:t>states</a:t>
            </a:r>
            <a:endParaRPr lang="en-US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Entangled</a:t>
            </a:r>
            <a:r>
              <a:rPr lang="en-US" dirty="0" smtClean="0"/>
              <a:t> (pure) states |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&gt; in </a:t>
            </a:r>
            <a:r>
              <a:rPr lang="en-US" dirty="0" smtClean="0">
                <a:solidFill>
                  <a:srgbClr val="FF0000"/>
                </a:solidFill>
              </a:rPr>
              <a:t>multipartite </a:t>
            </a:r>
            <a:r>
              <a:rPr lang="en-US" dirty="0" smtClean="0"/>
              <a:t>space, with a density matrix</a:t>
            </a:r>
            <a:r>
              <a:rPr lang="en-US" dirty="0" smtClean="0">
                <a:latin typeface="Symbol" charset="2"/>
                <a:cs typeface="Symbol" charset="2"/>
              </a:rPr>
              <a:t> 	     r </a:t>
            </a:r>
            <a:r>
              <a:rPr lang="en-US" dirty="0" smtClean="0"/>
              <a:t>= |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&gt;&lt;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|, lead to ensembles (non-pure state) in the reduced spaces.</a:t>
            </a:r>
          </a:p>
          <a:p>
            <a:pPr lvl="1"/>
            <a:r>
              <a:rPr lang="en-US" sz="1800" dirty="0" smtClean="0"/>
              <a:t>EPR bipartite pure state leads to a 50% - 50% ensemble in both subspaces.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Both hadrons and </a:t>
            </a:r>
            <a:r>
              <a:rPr lang="en-US" dirty="0" err="1" smtClean="0">
                <a:solidFill>
                  <a:srgbClr val="FF0000"/>
                </a:solidFill>
              </a:rPr>
              <a:t>partons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might live in a tripartite                           space</a:t>
            </a:r>
            <a:r>
              <a:rPr lang="en-US" dirty="0" smtClean="0"/>
              <a:t>! </a:t>
            </a:r>
          </a:p>
          <a:p>
            <a:pPr marL="0" indent="0">
              <a:buNone/>
            </a:pPr>
            <a:endParaRPr lang="en-US" sz="1800" dirty="0" smtClean="0"/>
          </a:p>
          <a:p>
            <a:pPr>
              <a:spcBef>
                <a:spcPts val="500"/>
              </a:spcBef>
            </a:pPr>
            <a:r>
              <a:rPr lang="en-US" dirty="0" smtClean="0"/>
              <a:t>Possibly </a:t>
            </a:r>
            <a:r>
              <a:rPr lang="en-US" dirty="0"/>
              <a:t>combined with a principle of maximal entanglement (</a:t>
            </a:r>
            <a:r>
              <a:rPr lang="en-US" dirty="0" err="1"/>
              <a:t>MaxEnt</a:t>
            </a:r>
            <a:r>
              <a:rPr lang="en-US" dirty="0"/>
              <a:t>), such as hinted at in </a:t>
            </a:r>
            <a:r>
              <a:rPr lang="en-US" dirty="0" err="1">
                <a:solidFill>
                  <a:srgbClr val="B91CFF"/>
                </a:solidFill>
              </a:rPr>
              <a:t>Cervera-Lierta</a:t>
            </a:r>
            <a:r>
              <a:rPr lang="en-US" dirty="0">
                <a:solidFill>
                  <a:srgbClr val="B91CFF"/>
                </a:solidFill>
              </a:rPr>
              <a:t>, </a:t>
            </a:r>
            <a:r>
              <a:rPr lang="en-US" dirty="0" err="1">
                <a:solidFill>
                  <a:srgbClr val="B91CFF"/>
                </a:solidFill>
              </a:rPr>
              <a:t>Latorre</a:t>
            </a:r>
            <a:r>
              <a:rPr lang="en-US" dirty="0">
                <a:solidFill>
                  <a:srgbClr val="B91CFF"/>
                </a:solidFill>
              </a:rPr>
              <a:t>, </a:t>
            </a:r>
            <a:r>
              <a:rPr lang="en-US" dirty="0" err="1">
                <a:solidFill>
                  <a:srgbClr val="B91CFF"/>
                </a:solidFill>
              </a:rPr>
              <a:t>Rojo</a:t>
            </a:r>
            <a:r>
              <a:rPr lang="en-US" dirty="0">
                <a:solidFill>
                  <a:srgbClr val="B91CFF"/>
                </a:solidFill>
              </a:rPr>
              <a:t> &amp; </a:t>
            </a:r>
            <a:r>
              <a:rPr lang="en-US" dirty="0" err="1">
                <a:solidFill>
                  <a:srgbClr val="B91CFF"/>
                </a:solidFill>
              </a:rPr>
              <a:t>Rottoli</a:t>
            </a:r>
            <a:r>
              <a:rPr lang="en-US" dirty="0">
                <a:solidFill>
                  <a:srgbClr val="B91CFF"/>
                </a:solidFill>
              </a:rPr>
              <a:t> (1703.02989)</a:t>
            </a:r>
            <a:r>
              <a:rPr lang="en-US" dirty="0"/>
              <a:t>: maximally entangled chiral left/right two-particle states are consistent with QED (</a:t>
            </a:r>
            <a:r>
              <a:rPr lang="en-US" dirty="0" err="1"/>
              <a:t>g</a:t>
            </a:r>
            <a:r>
              <a:rPr lang="en-US" baseline="-25000" dirty="0" err="1"/>
              <a:t>A</a:t>
            </a:r>
            <a:r>
              <a:rPr lang="en-US" dirty="0"/>
              <a:t>=0) &amp; electroweak (</a:t>
            </a:r>
            <a:r>
              <a:rPr lang="en-US" dirty="0" err="1"/>
              <a:t>g</a:t>
            </a:r>
            <a:r>
              <a:rPr lang="en-US" baseline="-25000" dirty="0" err="1"/>
              <a:t>V</a:t>
            </a:r>
            <a:r>
              <a:rPr lang="en-US" dirty="0"/>
              <a:t>=0), at least if sin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baseline="-25000" dirty="0"/>
              <a:t>W</a:t>
            </a:r>
            <a:r>
              <a:rPr lang="en-US" dirty="0"/>
              <a:t> = </a:t>
            </a:r>
            <a:r>
              <a:rPr lang="en-US" dirty="0" smtClean="0"/>
              <a:t>½</a:t>
            </a:r>
            <a:endParaRPr lang="en-US" dirty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419600"/>
            <a:ext cx="1765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conjectures goes one step further:</a:t>
            </a:r>
          </a:p>
          <a:p>
            <a:endParaRPr lang="en-US" dirty="0"/>
          </a:p>
          <a:p>
            <a:r>
              <a:rPr lang="en-US" dirty="0" smtClean="0"/>
              <a:t>Quarks and leptons are entangled states belonging to different classes of maximally entangled (</a:t>
            </a:r>
            <a:r>
              <a:rPr lang="en-US" dirty="0" err="1" smtClean="0"/>
              <a:t>MaxEnt</a:t>
            </a:r>
            <a:r>
              <a:rPr lang="en-US" dirty="0" smtClean="0"/>
              <a:t>) states in a multipartite space </a:t>
            </a:r>
          </a:p>
          <a:p>
            <a:pPr lvl="1"/>
            <a:r>
              <a:rPr lang="en-US" dirty="0" smtClean="0"/>
              <a:t>Criterion for these classes is equivalence under</a:t>
            </a:r>
            <a:r>
              <a:rPr lang="en-US" dirty="0" smtClean="0">
                <a:solidFill>
                  <a:srgbClr val="FF0000"/>
                </a:solidFill>
              </a:rPr>
              <a:t> Stochastic Local Operations and Classical Communication</a:t>
            </a:r>
            <a:r>
              <a:rPr lang="en-US" dirty="0" smtClean="0"/>
              <a:t> (SLOCC), for our purposes </a:t>
            </a:r>
            <a:r>
              <a:rPr lang="en-US" dirty="0" smtClean="0">
                <a:solidFill>
                  <a:srgbClr val="FF0000"/>
                </a:solidFill>
              </a:rPr>
              <a:t>Local Unitary </a:t>
            </a:r>
            <a:r>
              <a:rPr lang="en-US" dirty="0" smtClean="0"/>
              <a:t>(LU) equivalence</a:t>
            </a:r>
          </a:p>
          <a:p>
            <a:pPr lvl="1"/>
            <a:r>
              <a:rPr lang="en-US" dirty="0" smtClean="0"/>
              <a:t>Nonequivalence of classes </a:t>
            </a:r>
            <a:r>
              <a:rPr lang="en-US" dirty="0"/>
              <a:t>(not locally connected) </a:t>
            </a:r>
            <a:r>
              <a:rPr lang="en-US" dirty="0" smtClean="0"/>
              <a:t>corresponds to absence of </a:t>
            </a:r>
            <a:r>
              <a:rPr lang="en-US" dirty="0" err="1" smtClean="0"/>
              <a:t>leptoquarks</a:t>
            </a:r>
            <a:r>
              <a:rPr lang="en-US" dirty="0" smtClean="0"/>
              <a:t> in SM</a:t>
            </a:r>
          </a:p>
          <a:p>
            <a:endParaRPr lang="en-US" dirty="0"/>
          </a:p>
          <a:p>
            <a:r>
              <a:rPr lang="en-US" dirty="0" smtClean="0"/>
              <a:t>Furthermore spatial degrees of freedom and internal degrees of freedom are intrinsically connected (as is the concept </a:t>
            </a:r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in QIT). This corresponds to local gauge invariance in 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2070100"/>
            <a:ext cx="12954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5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Bell states are maximally entangled (</a:t>
            </a:r>
            <a:r>
              <a:rPr lang="en-US" sz="1600" dirty="0" err="1" smtClean="0"/>
              <a:t>MaxEnt</a:t>
            </a:r>
            <a:r>
              <a:rPr lang="en-US" sz="1600" dirty="0" smtClean="0"/>
              <a:t>) states in product space                 :            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                </a:t>
            </a:r>
            <a:r>
              <a:rPr lang="en-US" sz="1600" dirty="0" smtClean="0">
                <a:solidFill>
                  <a:srgbClr val="FF0000"/>
                </a:solidFill>
              </a:rPr>
              <a:t>or</a:t>
            </a:r>
            <a:r>
              <a:rPr lang="en-US" sz="1600" dirty="0" smtClean="0"/>
              <a:t> </a:t>
            </a:r>
          </a:p>
          <a:p>
            <a:endParaRPr lang="en-US" sz="1600" dirty="0" smtClean="0"/>
          </a:p>
          <a:p>
            <a:r>
              <a:rPr lang="en-US" sz="1600" dirty="0" smtClean="0"/>
              <a:t>They belong to the same class (SLOCC, for us </a:t>
            </a:r>
            <a:r>
              <a:rPr lang="en-US" sz="1600" dirty="0" smtClean="0">
                <a:solidFill>
                  <a:srgbClr val="FF0000"/>
                </a:solidFill>
              </a:rPr>
              <a:t>local unitary</a:t>
            </a:r>
            <a:r>
              <a:rPr lang="en-US" sz="1600" dirty="0" smtClean="0"/>
              <a:t>, local = subspace)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Symmetry </a:t>
            </a:r>
            <a:r>
              <a:rPr lang="en-US" sz="1600" dirty="0" err="1" smtClean="0"/>
              <a:t>eigenstates</a:t>
            </a:r>
            <a:r>
              <a:rPr lang="en-US" sz="1600" dirty="0"/>
              <a:t> </a:t>
            </a:r>
            <a:r>
              <a:rPr lang="en-US" sz="1600" dirty="0" smtClean="0"/>
              <a:t>are in general aligned and/or entangled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29000" y="2819400"/>
            <a:ext cx="5410200" cy="16764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ipartite entangled states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95400" y="2362200"/>
            <a:ext cx="1600200" cy="762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Bell</a:t>
            </a:r>
          </a:p>
        </p:txBody>
      </p:sp>
      <p:sp>
        <p:nvSpPr>
          <p:cNvPr id="6" name="Oval 5"/>
          <p:cNvSpPr/>
          <p:nvPr/>
        </p:nvSpPr>
        <p:spPr>
          <a:xfrm>
            <a:off x="1295400" y="3733800"/>
            <a:ext cx="1600200" cy="762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products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 x 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57400" y="3200400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62200"/>
            <a:ext cx="4610100" cy="2794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209800" y="6057900"/>
            <a:ext cx="1600200" cy="762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Bell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905000" y="5981700"/>
            <a:ext cx="304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10000" y="5981700"/>
            <a:ext cx="304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371600" y="5600700"/>
            <a:ext cx="1219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singlet</a:t>
            </a:r>
          </a:p>
        </p:txBody>
      </p:sp>
      <p:sp>
        <p:nvSpPr>
          <p:cNvPr id="21" name="Oval 20"/>
          <p:cNvSpPr/>
          <p:nvPr/>
        </p:nvSpPr>
        <p:spPr>
          <a:xfrm>
            <a:off x="3352800" y="5600700"/>
            <a:ext cx="1219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triplet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419600" y="5372100"/>
            <a:ext cx="304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962400" y="4991100"/>
            <a:ext cx="1219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aligned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05400" y="5905500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334000" y="5219700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7400" y="49911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Generators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38800" y="5676900"/>
            <a:ext cx="127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enerators 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3352800"/>
            <a:ext cx="261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entanglement measure: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971800"/>
            <a:ext cx="3771900" cy="584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77000" y="3276600"/>
            <a:ext cx="210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(Schmidt </a:t>
            </a:r>
            <a:r>
              <a:rPr lang="en-US" dirty="0" err="1" smtClean="0"/>
              <a:t>decomp</a:t>
            </a:r>
            <a:r>
              <a:rPr lang="en-US" dirty="0" smtClean="0"/>
              <a:t>.)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038600"/>
            <a:ext cx="5207000" cy="292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143000"/>
            <a:ext cx="914400" cy="231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371600"/>
            <a:ext cx="1511300" cy="2667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1371600"/>
            <a:ext cx="1511300" cy="26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5029200"/>
            <a:ext cx="1320800" cy="22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0" y="5791200"/>
            <a:ext cx="13462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5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Symmetries and multipartite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8392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     Relevant symmetry in tripartite space is Z(3), S(3), SO(3), and SU(3)</a:t>
            </a:r>
          </a:p>
          <a:p>
            <a:pPr lvl="1"/>
            <a:r>
              <a:rPr lang="en-US" sz="1600" dirty="0" smtClean="0"/>
              <a:t>Example: a 3D harmonic </a:t>
            </a:r>
            <a:r>
              <a:rPr lang="en-US" sz="1600" dirty="0"/>
              <a:t>oscillator</a:t>
            </a:r>
            <a:r>
              <a:rPr lang="en-US" sz="1600" dirty="0" smtClean="0"/>
              <a:t>: </a:t>
            </a:r>
            <a:r>
              <a:rPr lang="en-US" sz="1600" dirty="0"/>
              <a:t>states |</a:t>
            </a:r>
            <a:r>
              <a:rPr lang="en-US" sz="1600" dirty="0" err="1"/>
              <a:t>n</a:t>
            </a:r>
            <a:r>
              <a:rPr lang="en-US" sz="1600" baseline="-25000" dirty="0" err="1"/>
              <a:t>x</a:t>
            </a:r>
            <a:r>
              <a:rPr lang="en-US" sz="1600" dirty="0" err="1"/>
              <a:t>n</a:t>
            </a:r>
            <a:r>
              <a:rPr lang="en-US" sz="1600" baseline="-25000" dirty="0" err="1"/>
              <a:t>y</a:t>
            </a:r>
            <a:r>
              <a:rPr lang="en-US" sz="1600" dirty="0" err="1"/>
              <a:t>n</a:t>
            </a:r>
            <a:r>
              <a:rPr lang="en-US" sz="1600" baseline="-25000" dirty="0" err="1"/>
              <a:t>z</a:t>
            </a:r>
            <a:r>
              <a:rPr lang="en-US" sz="1600" dirty="0"/>
              <a:t>&gt; </a:t>
            </a:r>
            <a:r>
              <a:rPr lang="en-US" sz="1600" dirty="0" smtClean="0"/>
              <a:t>or </a:t>
            </a:r>
            <a:r>
              <a:rPr lang="en-US" sz="1600" dirty="0"/>
              <a:t>|</a:t>
            </a:r>
            <a:r>
              <a:rPr lang="en-US" sz="1600" dirty="0" err="1"/>
              <a:t>n</a:t>
            </a:r>
            <a:r>
              <a:rPr lang="en-US" sz="1600" baseline="-25000" dirty="0" err="1"/>
              <a:t>r</a:t>
            </a:r>
            <a:r>
              <a:rPr lang="en-US" sz="1600" dirty="0" err="1"/>
              <a:t>lm</a:t>
            </a:r>
            <a:r>
              <a:rPr lang="en-US" sz="1600" dirty="0" smtClean="0"/>
              <a:t>&gt;  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3D HO is separable, has rotational [SO(3)] and more [SU(3)] symmetry. </a:t>
            </a:r>
            <a:r>
              <a:rPr lang="en-US" sz="1600" dirty="0"/>
              <a:t>S</a:t>
            </a:r>
            <a:r>
              <a:rPr lang="en-US" sz="1600" dirty="0" smtClean="0"/>
              <a:t>ymmetry </a:t>
            </a:r>
            <a:r>
              <a:rPr lang="en-US" sz="1600" dirty="0" err="1" smtClean="0"/>
              <a:t>eigenstates</a:t>
            </a:r>
            <a:r>
              <a:rPr lang="en-US" sz="1600" dirty="0" smtClean="0"/>
              <a:t> are in general entangled states (see </a:t>
            </a:r>
            <a:r>
              <a:rPr lang="en-US" sz="1600" dirty="0" smtClean="0">
                <a:solidFill>
                  <a:srgbClr val="B91CFF"/>
                </a:solidFill>
              </a:rPr>
              <a:t>H. </a:t>
            </a:r>
            <a:r>
              <a:rPr lang="en-US" sz="1600" dirty="0" err="1" smtClean="0">
                <a:solidFill>
                  <a:srgbClr val="B91CFF"/>
                </a:solidFill>
              </a:rPr>
              <a:t>Georgi</a:t>
            </a:r>
            <a:r>
              <a:rPr lang="en-US" sz="1600" dirty="0" smtClean="0"/>
              <a:t>, Group Theory, Ch. 13)</a:t>
            </a:r>
          </a:p>
          <a:p>
            <a:pPr lvl="1"/>
            <a:endParaRPr lang="en-US" sz="1600" dirty="0" smtClean="0"/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Bosons </a:t>
            </a:r>
            <a:r>
              <a:rPr lang="en-US" sz="1600" smtClean="0"/>
              <a:t>&amp; Fermions    </a:t>
            </a:r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990600" y="1752600"/>
            <a:ext cx="8001000" cy="18288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8077200" y="5715000"/>
            <a:ext cx="436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3</a:t>
            </a:r>
            <a:r>
              <a:rPr lang="en-US" dirty="0" smtClean="0"/>
              <a:t>*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781800" y="4495800"/>
            <a:ext cx="1606077" cy="2198132"/>
            <a:chOff x="4495800" y="4419600"/>
            <a:chExt cx="1606077" cy="2198132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5105400" y="4572000"/>
              <a:ext cx="0" cy="1981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724400" y="4419600"/>
              <a:ext cx="314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endParaRPr lang="en-US" dirty="0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5029200" y="60198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029200" y="58674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029200" y="57150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029200" y="55626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029200" y="54102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029200" y="52578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029200" y="51054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029200" y="49530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029200" y="61722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029200" y="48006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029200" y="63246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029200" y="64770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181600" y="6477000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181600" y="6172200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181600" y="5562600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181600" y="5867400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4495800" y="5943600"/>
              <a:ext cx="595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-1/2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95800" y="6248400"/>
              <a:ext cx="608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-3/2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495800" y="53340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+</a:t>
              </a:r>
              <a:r>
                <a:rPr lang="en-US" dirty="0" smtClean="0">
                  <a:latin typeface="Symbol" charset="2"/>
                  <a:cs typeface="Symbol" charset="2"/>
                </a:rPr>
                <a:t>3/2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495800" y="56388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+1/2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95800" y="50292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+5/2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91200" y="5334000"/>
              <a:ext cx="31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1</a:t>
              </a:r>
              <a:endParaRPr lang="en-US" u="sng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791200" y="5943600"/>
              <a:ext cx="31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3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791200" y="6248400"/>
              <a:ext cx="31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1</a:t>
              </a:r>
              <a:endParaRPr lang="en-US" u="sng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00600" y="4419600"/>
            <a:ext cx="1579688" cy="2274332"/>
            <a:chOff x="1905000" y="4343400"/>
            <a:chExt cx="1579688" cy="2274332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2514600" y="4419600"/>
              <a:ext cx="0" cy="2133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133600" y="4343400"/>
              <a:ext cx="314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438400" y="60198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38400" y="58674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38400" y="57150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38400" y="55626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438400" y="54102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438400" y="52578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438400" y="51054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438400" y="49530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438400" y="61722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438400" y="48006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438400" y="63246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38400" y="64770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590800" y="5562600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905000" y="5943600"/>
              <a:ext cx="595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-1/2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05000" y="6248400"/>
              <a:ext cx="608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-3/2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905000" y="53340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+</a:t>
              </a:r>
              <a:r>
                <a:rPr lang="en-US" dirty="0" smtClean="0">
                  <a:latin typeface="Symbol" charset="2"/>
                  <a:cs typeface="Symbol" charset="2"/>
                </a:rPr>
                <a:t>3/2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05000" y="56388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+1/2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5000" y="47244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+7/2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05000" y="50292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+5/2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590800" y="4953000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590800" y="5257800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3124200" y="5029200"/>
              <a:ext cx="31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3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24200" y="5334000"/>
              <a:ext cx="31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1</a:t>
              </a:r>
              <a:endParaRPr lang="en-US" u="sng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124200" y="4724400"/>
              <a:ext cx="31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6</a:t>
              </a:r>
              <a:endParaRPr lang="en-US" u="sng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2590800" y="4648200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438400" y="46482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3048000" y="4419600"/>
              <a:ext cx="436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10</a:t>
              </a:r>
              <a:endParaRPr lang="en-US" u="sng" dirty="0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4800600" y="6096000"/>
            <a:ext cx="3733800" cy="0"/>
          </a:xfrm>
          <a:prstGeom prst="line">
            <a:avLst/>
          </a:prstGeom>
          <a:ln w="12700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28800"/>
            <a:ext cx="7848600" cy="166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029200"/>
            <a:ext cx="33528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0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Hilbert space for 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754563"/>
          </a:xfrm>
        </p:spPr>
        <p:txBody>
          <a:bodyPr/>
          <a:lstStyle/>
          <a:p>
            <a:r>
              <a:rPr lang="en-US" sz="1600" dirty="0" smtClean="0"/>
              <a:t>Basic Hilbert space needs right- and left-states (R and L): </a:t>
            </a:r>
          </a:p>
          <a:p>
            <a:r>
              <a:rPr lang="en-US" sz="1600" dirty="0" smtClean="0"/>
              <a:t>Basic Hilbert space needs SU(3) symmetry </a:t>
            </a:r>
            <a:r>
              <a:rPr lang="en-US" sz="1600" dirty="0" err="1" smtClean="0"/>
              <a:t>eigenstates</a:t>
            </a:r>
            <a:r>
              <a:rPr lang="en-US" sz="1600" dirty="0" smtClean="0"/>
              <a:t>: (1, 2, 3) or (+, </a:t>
            </a:r>
            <a:r>
              <a:rPr lang="en-US" sz="16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, 0)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Spectrum in SM (quarks, leptons, gauge bosons, Higgs) is CP symmetric, thus also starting basis </a:t>
            </a:r>
          </a:p>
          <a:p>
            <a:r>
              <a:rPr lang="en-US" sz="1600" dirty="0" err="1" smtClean="0"/>
              <a:t>Supersymmetry</a:t>
            </a:r>
            <a:r>
              <a:rPr lang="en-US" sz="1600" dirty="0" smtClean="0"/>
              <a:t> is natural (bosons </a:t>
            </a:r>
            <a:r>
              <a:rPr lang="en-US" sz="1600" dirty="0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/>
              <a:t> and fermions </a:t>
            </a:r>
            <a:r>
              <a:rPr lang="en-US" sz="1600" dirty="0" smtClean="0">
                <a:latin typeface="Symbol" charset="2"/>
                <a:cs typeface="Symbol" charset="2"/>
              </a:rPr>
              <a:t>x</a:t>
            </a:r>
            <a:r>
              <a:rPr lang="en-US" sz="1600" dirty="0" smtClean="0"/>
              <a:t>) in basic space(s), but will be hidden in tripartite space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6434-E389-8644-9D3F-ED4DC431DB5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FPL-basissta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2209800" cy="2746845"/>
          </a:xfrm>
          <a:prstGeom prst="rect">
            <a:avLst/>
          </a:prstGeom>
        </p:spPr>
      </p:pic>
      <p:pic>
        <p:nvPicPr>
          <p:cNvPr id="7" name="Picture 6" descr="FPL-basisstates-x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52601"/>
            <a:ext cx="2206869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143000"/>
            <a:ext cx="1435100" cy="203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276600" y="3962400"/>
            <a:ext cx="1600200" cy="762000"/>
            <a:chOff x="3352800" y="1905000"/>
            <a:chExt cx="1600200" cy="762000"/>
          </a:xfrm>
        </p:grpSpPr>
        <p:sp>
          <p:nvSpPr>
            <p:cNvPr id="5" name="Oval 4"/>
            <p:cNvSpPr/>
            <p:nvPr/>
          </p:nvSpPr>
          <p:spPr>
            <a:xfrm>
              <a:off x="3352800" y="1905000"/>
              <a:ext cx="1600200" cy="762000"/>
            </a:xfrm>
            <a:prstGeom prst="ellipse">
              <a:avLst/>
            </a:prstGeom>
            <a:solidFill>
              <a:srgbClr val="FCFF0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2209800"/>
              <a:ext cx="11430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37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12877</TotalTime>
  <Words>2029</Words>
  <Application>Microsoft Macintosh PowerPoint</Application>
  <PresentationFormat>On-screen Show (4:3)</PresentationFormat>
  <Paragraphs>475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Inaugural Symposium CFNS, 28-30 November 2018 </vt:lpstr>
      <vt:lpstr>abstract</vt:lpstr>
      <vt:lpstr>A selection of basic questions about Standard Model</vt:lpstr>
      <vt:lpstr>PowerPoint Presentation</vt:lpstr>
      <vt:lpstr>QCD – entangled states and QIT</vt:lpstr>
      <vt:lpstr>Conjecture</vt:lpstr>
      <vt:lpstr>Bipartite entangled states</vt:lpstr>
      <vt:lpstr>Symmetries and multipartite states</vt:lpstr>
      <vt:lpstr>Basic Hilbert space for Standard Model</vt:lpstr>
      <vt:lpstr>Tripartite entangled chiral states</vt:lpstr>
      <vt:lpstr>EMERGENCE OF SPACE-TIME DEPENDENCE</vt:lpstr>
      <vt:lpstr>PowerPoint Presentation</vt:lpstr>
      <vt:lpstr>Basic symmetries including SUSY</vt:lpstr>
      <vt:lpstr>Emerging symmetries and space-time</vt:lpstr>
      <vt:lpstr>Emerging symmetries and space-time</vt:lpstr>
      <vt:lpstr>Emerging symmetries and space-time</vt:lpstr>
      <vt:lpstr>Emerging symmetries and space-time</vt:lpstr>
      <vt:lpstr>DYNAMICS</vt:lpstr>
      <vt:lpstr>Dynamics</vt:lpstr>
      <vt:lpstr>FERMIONS AND BOSONS AS TRIPARTITE STATES</vt:lpstr>
      <vt:lpstr>Leptons</vt:lpstr>
      <vt:lpstr>Quarks</vt:lpstr>
      <vt:lpstr>Fermionic excitations: tripartite entanglement</vt:lpstr>
      <vt:lpstr>Fermionic excitations: electroweak identification</vt:lpstr>
      <vt:lpstr>Bosons</vt:lpstr>
      <vt:lpstr>Composites &amp; local versus global symmetries</vt:lpstr>
      <vt:lpstr>SUMMARY AND OUTLOOK</vt:lpstr>
      <vt:lpstr>Emergence in Standard Model</vt:lpstr>
      <vt:lpstr>Let’s continue to look for new ways out</vt:lpstr>
    </vt:vector>
  </TitlesOfParts>
  <Company>vu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mulders</dc:creator>
  <cp:lastModifiedBy>Piet Mulders</cp:lastModifiedBy>
  <cp:revision>863</cp:revision>
  <cp:lastPrinted>2018-09-05T09:02:29Z</cp:lastPrinted>
  <dcterms:created xsi:type="dcterms:W3CDTF">2004-02-07T16:01:03Z</dcterms:created>
  <dcterms:modified xsi:type="dcterms:W3CDTF">2018-11-26T18:38:43Z</dcterms:modified>
</cp:coreProperties>
</file>