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5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6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7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8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19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0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2" r:id="rId2"/>
    <p:sldMasterId id="2147483776" r:id="rId3"/>
    <p:sldMasterId id="2147483796" r:id="rId4"/>
    <p:sldMasterId id="2147483864" r:id="rId5"/>
    <p:sldMasterId id="2147483871" r:id="rId6"/>
    <p:sldMasterId id="2147483889" r:id="rId7"/>
    <p:sldMasterId id="2147483907" r:id="rId8"/>
    <p:sldMasterId id="2147483913" r:id="rId9"/>
    <p:sldMasterId id="2147483927" r:id="rId10"/>
    <p:sldMasterId id="2147483945" r:id="rId11"/>
    <p:sldMasterId id="2147483951" r:id="rId12"/>
    <p:sldMasterId id="2147483989" r:id="rId13"/>
    <p:sldMasterId id="2147483995" r:id="rId14"/>
    <p:sldMasterId id="2147484015" r:id="rId15"/>
    <p:sldMasterId id="2147484035" r:id="rId16"/>
    <p:sldMasterId id="2147484053" r:id="rId17"/>
    <p:sldMasterId id="2147484065" r:id="rId18"/>
    <p:sldMasterId id="2147484085" r:id="rId19"/>
    <p:sldMasterId id="2147484105" r:id="rId20"/>
    <p:sldMasterId id="2147484110" r:id="rId21"/>
  </p:sldMasterIdLst>
  <p:notesMasterIdLst>
    <p:notesMasterId r:id="rId59"/>
  </p:notesMasterIdLst>
  <p:sldIdLst>
    <p:sldId id="256" r:id="rId22"/>
    <p:sldId id="266" r:id="rId23"/>
    <p:sldId id="323" r:id="rId24"/>
    <p:sldId id="306" r:id="rId25"/>
    <p:sldId id="331" r:id="rId26"/>
    <p:sldId id="350" r:id="rId27"/>
    <p:sldId id="332" r:id="rId28"/>
    <p:sldId id="307" r:id="rId29"/>
    <p:sldId id="335" r:id="rId30"/>
    <p:sldId id="336" r:id="rId31"/>
    <p:sldId id="309" r:id="rId32"/>
    <p:sldId id="286" r:id="rId33"/>
    <p:sldId id="325" r:id="rId34"/>
    <p:sldId id="326" r:id="rId35"/>
    <p:sldId id="351" r:id="rId36"/>
    <p:sldId id="316" r:id="rId37"/>
    <p:sldId id="352" r:id="rId38"/>
    <p:sldId id="353" r:id="rId39"/>
    <p:sldId id="333" r:id="rId40"/>
    <p:sldId id="324" r:id="rId41"/>
    <p:sldId id="345" r:id="rId42"/>
    <p:sldId id="327" r:id="rId43"/>
    <p:sldId id="346" r:id="rId44"/>
    <p:sldId id="347" r:id="rId45"/>
    <p:sldId id="329" r:id="rId46"/>
    <p:sldId id="343" r:id="rId47"/>
    <p:sldId id="319" r:id="rId48"/>
    <p:sldId id="330" r:id="rId49"/>
    <p:sldId id="339" r:id="rId50"/>
    <p:sldId id="340" r:id="rId51"/>
    <p:sldId id="342" r:id="rId52"/>
    <p:sldId id="341" r:id="rId53"/>
    <p:sldId id="344" r:id="rId54"/>
    <p:sldId id="348" r:id="rId55"/>
    <p:sldId id="349" r:id="rId56"/>
    <p:sldId id="338" r:id="rId57"/>
    <p:sldId id="285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DDE1"/>
    <a:srgbClr val="A4A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9" autoAdjust="0"/>
    <p:restoredTop sz="96408" autoAdjust="0"/>
  </p:normalViewPr>
  <p:slideViewPr>
    <p:cSldViewPr snapToGrid="0" snapToObjects="1">
      <p:cViewPr varScale="1">
        <p:scale>
          <a:sx n="84" d="100"/>
          <a:sy n="84" d="100"/>
        </p:scale>
        <p:origin x="-669" y="-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 University Users</c:v>
                </c:pt>
              </c:strCache>
            </c:strRef>
          </c:tx>
          <c:cat>
            <c:strRef>
              <c:f>Sheet1!$A$2:$A$14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584</c:v>
                </c:pt>
                <c:pt idx="1">
                  <c:v>555</c:v>
                </c:pt>
                <c:pt idx="2">
                  <c:v>545</c:v>
                </c:pt>
                <c:pt idx="3">
                  <c:v>527</c:v>
                </c:pt>
                <c:pt idx="4">
                  <c:v>574</c:v>
                </c:pt>
                <c:pt idx="5" formatCode="0">
                  <c:v>586</c:v>
                </c:pt>
                <c:pt idx="6" formatCode="0">
                  <c:v>605</c:v>
                </c:pt>
                <c:pt idx="7" formatCode="0">
                  <c:v>556</c:v>
                </c:pt>
                <c:pt idx="8" formatCode="0">
                  <c:v>657</c:v>
                </c:pt>
                <c:pt idx="9" formatCode="0">
                  <c:v>663</c:v>
                </c:pt>
                <c:pt idx="10" formatCode="0">
                  <c:v>692</c:v>
                </c:pt>
                <c:pt idx="11" formatCode="0">
                  <c:v>724</c:v>
                </c:pt>
                <c:pt idx="12">
                  <c:v>788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3A4-4709-93CA-50B12B2E20D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Foreign Users</c:v>
                </c:pt>
              </c:strCache>
            </c:strRef>
          </c:tx>
          <c:cat>
            <c:strRef>
              <c:f>Sheet1!$A$2:$A$14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429</c:v>
                </c:pt>
                <c:pt idx="1">
                  <c:v>445</c:v>
                </c:pt>
                <c:pt idx="2">
                  <c:v>442</c:v>
                </c:pt>
                <c:pt idx="3">
                  <c:v>407</c:v>
                </c:pt>
                <c:pt idx="4">
                  <c:v>402</c:v>
                </c:pt>
                <c:pt idx="5" formatCode="0">
                  <c:v>417</c:v>
                </c:pt>
                <c:pt idx="6" formatCode="0">
                  <c:v>408</c:v>
                </c:pt>
                <c:pt idx="7" formatCode="0">
                  <c:v>418</c:v>
                </c:pt>
                <c:pt idx="8" formatCode="0">
                  <c:v>482</c:v>
                </c:pt>
                <c:pt idx="9" formatCode="0">
                  <c:v>564</c:v>
                </c:pt>
                <c:pt idx="10" formatCode="0">
                  <c:v>543</c:v>
                </c:pt>
                <c:pt idx="11" formatCode="0">
                  <c:v>567</c:v>
                </c:pt>
                <c:pt idx="12">
                  <c:v>551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3A4-4709-93CA-50B12B2E20D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Other Users</c:v>
                </c:pt>
              </c:strCache>
            </c:strRef>
          </c:tx>
          <c:cat>
            <c:strRef>
              <c:f>Sheet1!$A$2:$A$14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0">
                  <c:v>240</c:v>
                </c:pt>
                <c:pt idx="1">
                  <c:v>247</c:v>
                </c:pt>
                <c:pt idx="2">
                  <c:v>253</c:v>
                </c:pt>
                <c:pt idx="3">
                  <c:v>269</c:v>
                </c:pt>
                <c:pt idx="4">
                  <c:v>286</c:v>
                </c:pt>
                <c:pt idx="5" formatCode="0">
                  <c:v>274</c:v>
                </c:pt>
                <c:pt idx="6" formatCode="0">
                  <c:v>265</c:v>
                </c:pt>
                <c:pt idx="7" formatCode="0">
                  <c:v>287</c:v>
                </c:pt>
                <c:pt idx="8" formatCode="0">
                  <c:v>241</c:v>
                </c:pt>
                <c:pt idx="9" formatCode="0">
                  <c:v>283</c:v>
                </c:pt>
                <c:pt idx="10" formatCode="0">
                  <c:v>295</c:v>
                </c:pt>
                <c:pt idx="11" formatCode="0">
                  <c:v>306</c:v>
                </c:pt>
                <c:pt idx="12" formatCode="0">
                  <c:v>276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3A4-4709-93CA-50B12B2E20D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Total Users</c:v>
                </c:pt>
              </c:strCache>
            </c:strRef>
          </c:tx>
          <c:cat>
            <c:strRef>
              <c:f>Sheet1!$A$2:$A$14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0">
                  <c:v>1253</c:v>
                </c:pt>
                <c:pt idx="1">
                  <c:v>1247</c:v>
                </c:pt>
                <c:pt idx="2">
                  <c:v>1240</c:v>
                </c:pt>
                <c:pt idx="3">
                  <c:v>1203</c:v>
                </c:pt>
                <c:pt idx="4">
                  <c:v>1262</c:v>
                </c:pt>
                <c:pt idx="5" formatCode="0">
                  <c:v>1277</c:v>
                </c:pt>
                <c:pt idx="6" formatCode="0">
                  <c:v>1278</c:v>
                </c:pt>
                <c:pt idx="7" formatCode="0">
                  <c:v>1261</c:v>
                </c:pt>
                <c:pt idx="8" formatCode="0">
                  <c:v>1380</c:v>
                </c:pt>
                <c:pt idx="9" formatCode="0">
                  <c:v>1510</c:v>
                </c:pt>
                <c:pt idx="10" formatCode="0">
                  <c:v>1530</c:v>
                </c:pt>
                <c:pt idx="11" formatCode="0">
                  <c:v>1597</c:v>
                </c:pt>
                <c:pt idx="12">
                  <c:v>1615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23A4-4709-93CA-50B12B2E20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430144"/>
        <c:axId val="205436032"/>
      </c:lineChart>
      <c:catAx>
        <c:axId val="205430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5436032"/>
        <c:crosses val="autoZero"/>
        <c:auto val="1"/>
        <c:lblAlgn val="ctr"/>
        <c:lblOffset val="100"/>
        <c:noMultiLvlLbl val="0"/>
      </c:catAx>
      <c:valAx>
        <c:axId val="205436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54301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x</c:v>
          </c:tx>
          <c:spPr>
            <a:ln w="28575">
              <a:noFill/>
            </a:ln>
          </c:spPr>
          <c:marker>
            <c:symbol val="none"/>
          </c:marker>
          <c:xVal>
            <c:numRef>
              <c:f>Sheet1!$A$3:$A$7</c:f>
              <c:numCache>
                <c:formatCode>General</c:formatCode>
                <c:ptCount val="5"/>
              </c:numCache>
            </c:numRef>
          </c:xVal>
          <c:yVal>
            <c:numRef>
              <c:f>Sheet1!$B$3:$B$11</c:f>
              <c:numCache>
                <c:formatCode>General</c:formatCode>
                <c:ptCount val="9"/>
                <c:pt idx="1">
                  <c:v>0</c:v>
                </c:pt>
                <c:pt idx="2" formatCode="0%">
                  <c:v>0.26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642-43C7-8667-F88A230656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3452928"/>
        <c:axId val="392315264"/>
      </c:scatterChart>
      <c:valAx>
        <c:axId val="413452928"/>
        <c:scaling>
          <c:logBase val="10"/>
          <c:orientation val="minMax"/>
          <c:max val="1"/>
          <c:min val="1.0000000000000009E-4"/>
        </c:scaling>
        <c:delete val="0"/>
        <c:axPos val="b"/>
        <c:majorGridlines>
          <c:spPr>
            <a:ln w="0"/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 i="0" baseline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392315264"/>
        <c:crosses val="autoZero"/>
        <c:crossBetween val="midCat"/>
      </c:valAx>
      <c:valAx>
        <c:axId val="392315264"/>
        <c:scaling>
          <c:logBase val="10"/>
          <c:orientation val="minMax"/>
          <c:max val="1.0000000000000002E+38"/>
          <c:min val="1E+3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 i="0" baseline="0"/>
            </a:pPr>
            <a:endParaRPr lang="en-US"/>
          </a:p>
        </c:txPr>
        <c:crossAx val="413452928"/>
        <c:crossesAt val="1.0000000000000009E-4"/>
        <c:crossBetween val="midCat"/>
      </c:valAx>
    </c:plotArea>
    <c:legend>
      <c:legendPos val="b"/>
      <c:legendEntry>
        <c:idx val="0"/>
        <c:txPr>
          <a:bodyPr/>
          <a:lstStyle/>
          <a:p>
            <a:pPr>
              <a:defRPr sz="1600" b="1" i="0" baseline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ayout/>
      <c:overlay val="0"/>
      <c:txPr>
        <a:bodyPr/>
        <a:lstStyle/>
        <a:p>
          <a:pPr>
            <a:defRPr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image" Target="../media/image9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0.15179</cdr:x>
      <cdr:y>0.64312</cdr:y>
    </cdr:from>
    <cdr:to>
      <cdr:x>0.17343</cdr:x>
      <cdr:y>0.79928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95400" y="1647825"/>
          <a:ext cx="18473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endParaRPr lang="en-US" sz="2000" b="1" dirty="0" smtClean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0.11429</cdr:x>
      <cdr:y>0.66088</cdr:y>
    </cdr:from>
    <cdr:to>
      <cdr:x>0.29464</cdr:x>
      <cdr:y>0.781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09600" y="2247275"/>
          <a:ext cx="961987" cy="40845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r>
            <a:rPr lang="en-US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HERA (no p pol.)</a:t>
          </a:r>
        </a:p>
      </cdr:txBody>
    </cdr:sp>
  </cdr:relSizeAnchor>
  <cdr:relSizeAnchor xmlns:cdr="http://schemas.openxmlformats.org/drawingml/2006/chartDrawing">
    <cdr:from>
      <cdr:x>0.42857</cdr:x>
      <cdr:y>0.58263</cdr:y>
    </cdr:from>
    <cdr:to>
      <cdr:x>0.96607</cdr:x>
      <cdr:y>0.67185</cdr:y>
    </cdr:to>
    <cdr:sp macro="" textlink="">
      <cdr:nvSpPr>
        <cdr:cNvPr id="4" name="Rectangle 3"/>
        <cdr:cNvSpPr/>
      </cdr:nvSpPr>
      <cdr:spPr bwMode="auto">
        <a:xfrm xmlns:a="http://schemas.openxmlformats.org/drawingml/2006/main">
          <a:off x="2286000" y="1981200"/>
          <a:ext cx="2867026" cy="303384"/>
        </a:xfrm>
        <a:prstGeom xmlns:a="http://schemas.openxmlformats.org/drawingml/2006/main" prst="rect">
          <a:avLst/>
        </a:prstGeom>
        <a:solidFill xmlns:a="http://schemas.openxmlformats.org/drawingml/2006/main">
          <a:srgbClr val="DAC4D7"/>
        </a:solidFill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rtlCol="0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r>
            <a:rPr lang="en-US" sz="1400" dirty="0" smtClean="0">
              <a:solidFill>
                <a:srgbClr val="7A0000"/>
              </a:solidFill>
              <a:latin typeface="Arial" pitchFamily="34" charset="0"/>
              <a:cs typeface="Arial" pitchFamily="34" charset="0"/>
            </a:rPr>
            <a:t>COMPASS</a:t>
          </a:r>
          <a:endParaRPr lang="en-US" sz="1400" dirty="0">
            <a:solidFill>
              <a:srgbClr val="7A0000"/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30766" indent="-281064" defTabSz="915018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24255" indent="-224851" defTabSz="915018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73957" indent="-224851" defTabSz="915018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23659" indent="-224851" defTabSz="915018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329A2FE-134A-564F-B7ED-539B4F43F8D2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6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5D57BF-9709-4F95-A032-C1177D04A7B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728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56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29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411" y="8685398"/>
            <a:ext cx="2973041" cy="457044"/>
          </a:xfrm>
          <a:noFill/>
        </p:spPr>
        <p:txBody>
          <a:bodyPr lIns="88833" tIns="44419" rIns="88833" bIns="44419"/>
          <a:lstStyle/>
          <a:p>
            <a:pPr algn="ctr" defTabSz="911490" eaLnBrk="0" hangingPunct="0"/>
            <a:fld id="{0CC94999-4282-4461-AA4F-245A3DF72D44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 algn="ctr" defTabSz="911490" eaLnBrk="0" hangingPunct="0"/>
              <a:t>10</a:t>
            </a:fld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91298" name="Rectangle 7"/>
          <p:cNvSpPr txBox="1">
            <a:spLocks noGrp="1" noChangeArrowheads="1"/>
          </p:cNvSpPr>
          <p:nvPr/>
        </p:nvSpPr>
        <p:spPr bwMode="auto">
          <a:xfrm>
            <a:off x="3883411" y="8685398"/>
            <a:ext cx="2973041" cy="45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78" tIns="46441" rIns="92878" bIns="46441" anchor="b"/>
          <a:lstStyle/>
          <a:p>
            <a:pPr algn="r" defTabSz="925490" eaLnBrk="0" hangingPunct="0"/>
            <a:fld id="{C93DE99C-546B-49BA-8005-88C3B4655004}" type="slidenum">
              <a:rPr lang="en-US" sz="1200">
                <a:solidFill>
                  <a:srgbClr val="000000"/>
                </a:solidFill>
              </a:rPr>
              <a:pPr algn="r" defTabSz="925490" eaLnBrk="0" hangingPunct="0"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9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0563"/>
            <a:ext cx="4560888" cy="3419475"/>
          </a:xfrm>
          <a:ln/>
        </p:spPr>
      </p:sp>
      <p:sp>
        <p:nvSpPr>
          <p:cNvPr id="159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24" y="4344260"/>
            <a:ext cx="5027960" cy="4113396"/>
          </a:xfrm>
          <a:noFill/>
          <a:ln/>
        </p:spPr>
        <p:txBody>
          <a:bodyPr lIns="92878" tIns="46441" rIns="92878" bIns="46441"/>
          <a:lstStyle/>
          <a:p>
            <a:pPr defTabSz="1188359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355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EB8CB-9141-864B-A8A4-74B892174D7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35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442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722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Bob reworked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005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650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93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3.jpg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4.jp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3.jp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4.jp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jpg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4.jp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jp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4.jp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3.jpg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4.jp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3.jp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4.jp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3.jpg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4.jp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3.jp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4.jp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3.jpg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4.jp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3.jpg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4.jpg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3.jpg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4.jpg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3.jpg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4.jpg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.jpg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4.jp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3.jpg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14.jpg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jp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jp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jp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jp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jp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jp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jp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jp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jp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jp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6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40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310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2636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  <a:latin typeface="Times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552974" y="6542660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380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  <a:latin typeface="Times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60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232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2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 lIns="91418" tIns="45709" rIns="91418" bIns="45709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2545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80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6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6209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24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9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005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36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41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552974" y="6542660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2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7278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405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08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596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05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935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952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47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5085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56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60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090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023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315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57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710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2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 lIns="91418" tIns="45709" rIns="91418" bIns="45709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1726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641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603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9032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773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3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67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41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591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2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36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381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4949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388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36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669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28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042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104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161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19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26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5085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553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037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948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6336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FED-1F11-D84D-828C-6F34F24F5CCA}" type="datetimeFigureOut">
              <a:rPr lang="en-US" smtClean="0">
                <a:solidFill>
                  <a:srgbClr val="000000"/>
                </a:solidFill>
              </a:rPr>
              <a:pPr/>
              <a:t>11/27/2018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EB0-8B6F-D24C-BF93-4192F4CAB39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1510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94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6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40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>
                <a:solidFill>
                  <a:srgbClr val="000000"/>
                </a:solidFill>
              </a:rPr>
              <a:pPr/>
              <a:t>Tuesday, November 27, 2018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287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6279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207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656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23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204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37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35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15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310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>
                <a:solidFill>
                  <a:srgbClr val="000000"/>
                </a:solidFill>
              </a:rPr>
              <a:pPr/>
              <a:t>Tuesday, November 27,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2636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559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42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FED-1F11-D84D-828C-6F34F24F5CCA}" type="datetimeFigureOut">
              <a:rPr lang="en-US" smtClean="0">
                <a:solidFill>
                  <a:srgbClr val="000000"/>
                </a:solidFill>
              </a:rPr>
              <a:pPr/>
              <a:t>11/27/2018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EB0-8B6F-D24C-BF93-4192F4CAB39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03738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302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1723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6380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021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304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422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23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36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053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6584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5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173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9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336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8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123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244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17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61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5085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92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4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3"/>
            <a:ext cx="2406093" cy="365125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9" y="1725955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22975482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43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016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4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6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Name,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9" y="659733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092" indent="0">
              <a:buFontTx/>
              <a:buNone/>
              <a:defRPr sz="3000" cap="none" baseline="0"/>
            </a:lvl2pPr>
            <a:lvl3pPr marL="914186" indent="0">
              <a:buFontTx/>
              <a:buNone/>
              <a:defRPr sz="3000" cap="none" baseline="0"/>
            </a:lvl3pPr>
            <a:lvl4pPr marL="1371279" indent="0">
              <a:buFontTx/>
              <a:buNone/>
              <a:defRPr sz="3000" cap="none" baseline="0"/>
            </a:lvl4pPr>
            <a:lvl5pPr marL="1828373" indent="0">
              <a:buFontTx/>
              <a:buNone/>
              <a:defRPr sz="3000" cap="none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9" y="5588001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092" indent="0">
              <a:buFontTx/>
              <a:buNone/>
              <a:defRPr sz="1000" baseline="0"/>
            </a:lvl2pPr>
            <a:lvl3pPr marL="914186" indent="0">
              <a:buFontTx/>
              <a:buNone/>
              <a:defRPr sz="1000" baseline="0"/>
            </a:lvl3pPr>
            <a:lvl4pPr marL="1371279" indent="0">
              <a:buFontTx/>
              <a:buNone/>
              <a:defRPr sz="1000" baseline="0"/>
            </a:lvl4pPr>
            <a:lvl5pPr marL="1828373" indent="0">
              <a:buFontTx/>
              <a:buNone/>
              <a:defRPr sz="1000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893140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247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3214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lIns="91418" tIns="45709" rIns="91418" bIns="45709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98145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4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24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8" tIns="45709" rIns="91418" bIns="45709">
            <a:spAutoFit/>
          </a:bodyPr>
          <a:lstStyle/>
          <a:p>
            <a:pPr algn="ctr" defTabSz="914186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defTabSz="914186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5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8424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64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5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618712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94226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33269582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2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84380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956278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919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6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75085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8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75739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3951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5531986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42668247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8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5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50851"/>
            <a:ext cx="4098242" cy="3861333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179329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October 9 - 11, 2018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51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October 9 - 11,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2018 JLAAC Review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5456" y="6356872"/>
            <a:ext cx="495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053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2018 JLAAC Review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4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2018 JLAAC Review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878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2018 JLAAC Review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571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5969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2018 JLAAC Review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33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2018 JLAAC Review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18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2018 JLAAC Review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83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2018 JLAAC Review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88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October 9 - 11, 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489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October 9 - 11, 2018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2018 JLAAC Review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830A-08ED-2C4A-8C06-9EED5011CB5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37202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558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80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4646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64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9366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45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150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822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645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22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3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190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3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543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791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91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041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71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02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466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449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60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98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50849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034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163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747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6728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7355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894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72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988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532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22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3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012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3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9595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34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49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768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05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458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072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428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45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58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50849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110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  <a:latin typeface="Times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722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49853506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sz="14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FY18 Mid-Year PEMP Self Assessment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73312"/>
            <a:ext cx="536158" cy="303364"/>
          </a:xfrm>
        </p:spPr>
        <p:txBody>
          <a:bodyPr/>
          <a:lstStyle>
            <a:lvl1pPr algn="ctr">
              <a:defRPr sz="10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43870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FY18 Mid-Year PEMP Self Assessment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73312"/>
            <a:ext cx="536158" cy="303364"/>
          </a:xfrm>
        </p:spPr>
        <p:txBody>
          <a:bodyPr/>
          <a:lstStyle>
            <a:lvl1pPr algn="ctr">
              <a:defRPr sz="10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1618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sz="14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FY18 Mid-Year PEMP Self Assessment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73312"/>
            <a:ext cx="536158" cy="303364"/>
          </a:xfrm>
        </p:spPr>
        <p:txBody>
          <a:bodyPr/>
          <a:lstStyle>
            <a:lvl1pPr algn="ctr">
              <a:defRPr sz="10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5018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9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13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525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4602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80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23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69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36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914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6743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884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23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871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14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36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17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725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706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32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9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5085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374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8736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974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83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938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21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737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636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8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6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5085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007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637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49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7539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395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941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002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073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445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36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138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5054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92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8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523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05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849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921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32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91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5085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102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sz="14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FY18 Mid-Year PEMP Self Assessment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73312"/>
            <a:ext cx="536158" cy="303364"/>
          </a:xfrm>
        </p:spPr>
        <p:txBody>
          <a:bodyPr/>
          <a:lstStyle>
            <a:lvl1pPr algn="ctr">
              <a:defRPr sz="10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1858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947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89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230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2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63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400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36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968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8125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957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91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451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43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054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362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83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39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5085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85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8" y="6459471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7"/>
            <a:ext cx="2406093" cy="365125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2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41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538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861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8" y="6459471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2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4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20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7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092" indent="0">
              <a:buFontTx/>
              <a:buNone/>
              <a:defRPr sz="3000" cap="none" baseline="0"/>
            </a:lvl2pPr>
            <a:lvl3pPr marL="914186" indent="0">
              <a:buFontTx/>
              <a:buNone/>
              <a:defRPr sz="3000" cap="none" baseline="0"/>
            </a:lvl3pPr>
            <a:lvl4pPr marL="1371279" indent="0">
              <a:buFontTx/>
              <a:buNone/>
              <a:defRPr sz="3000" cap="none" baseline="0"/>
            </a:lvl4pPr>
            <a:lvl5pPr marL="1828373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6" y="5588015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092" indent="0">
              <a:buFontTx/>
              <a:buNone/>
              <a:defRPr sz="1000" baseline="0"/>
            </a:lvl2pPr>
            <a:lvl3pPr marL="914186" indent="0">
              <a:buFontTx/>
              <a:buNone/>
              <a:defRPr sz="1000" baseline="0"/>
            </a:lvl3pPr>
            <a:lvl4pPr marL="1371279" indent="0">
              <a:buFontTx/>
              <a:buNone/>
              <a:defRPr sz="1000" baseline="0"/>
            </a:lvl4pPr>
            <a:lvl5pPr marL="1828373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7642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numCol="1" rtlCol="0" anchor="t" anchorCtr="0" compatLnSpc="1">
            <a:prstTxWarp prst="textNoShape">
              <a:avLst/>
            </a:prstTxWarp>
          </a:bodyPr>
          <a:lstStyle/>
          <a:p>
            <a:pPr defTabSz="914186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  <a:latin typeface="Times" pitchFamily="18" charset="0"/>
            </a:endParaRPr>
          </a:p>
          <a:p>
            <a:pPr defTabSz="914186"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8" tIns="45709" rIns="91418" bIns="45709" numCol="1" rtlCol="0" anchor="t" anchorCtr="0" compatLnSpc="1">
            <a:prstTxWarp prst="textNoShape">
              <a:avLst/>
            </a:prstTxWarp>
          </a:bodyPr>
          <a:lstStyle/>
          <a:p>
            <a:pPr algn="ctr" defTabSz="9141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519462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209809" y="6519461"/>
            <a:ext cx="2353485" cy="215421"/>
          </a:xfrm>
          <a:prstGeom prst="rect">
            <a:avLst/>
          </a:prstGeom>
        </p:spPr>
        <p:txBody>
          <a:bodyPr wrap="none" lIns="91418" tIns="45709" rIns="91418" bIns="45709">
            <a:spAutoFit/>
          </a:bodyPr>
          <a:lstStyle/>
          <a:p>
            <a:pPr defTabSz="914186">
              <a:defRPr/>
            </a:pPr>
            <a:r>
              <a:rPr lang="en-US" sz="800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JLab Annual Plan Presentation to SC 6/8/2017 </a:t>
            </a:r>
            <a:endParaRPr lang="en-US" sz="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866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9388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2" y="6467336"/>
            <a:ext cx="3917888" cy="311322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418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7435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7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122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561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2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 lIns="91418" tIns="45709" rIns="91418" bIns="45709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501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002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04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6825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EB0-8B6F-D24C-BF93-4192F4CAB39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194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670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6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40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42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564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51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19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774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41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39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33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30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310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2636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980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theme" Target="../theme/theme12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20" Type="http://schemas.openxmlformats.org/officeDocument/2006/relationships/theme" Target="../theme/theme15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19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17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1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17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07.xml"/><Relationship Id="rId16" Type="http://schemas.openxmlformats.org/officeDocument/2006/relationships/slideLayout" Target="../slideLayouts/slideLayout221.xml"/><Relationship Id="rId20" Type="http://schemas.openxmlformats.org/officeDocument/2006/relationships/theme" Target="../theme/theme18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15.xml"/><Relationship Id="rId19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slideLayout" Target="../slideLayouts/slideLayout237.xml"/><Relationship Id="rId1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17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26.xml"/><Relationship Id="rId16" Type="http://schemas.openxmlformats.org/officeDocument/2006/relationships/slideLayout" Target="../slideLayouts/slideLayout240.xml"/><Relationship Id="rId20" Type="http://schemas.openxmlformats.org/officeDocument/2006/relationships/theme" Target="../theme/theme19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34.xml"/><Relationship Id="rId19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Relationship Id="rId14" Type="http://schemas.openxmlformats.org/officeDocument/2006/relationships/slideLayout" Target="../slideLayouts/slideLayout23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5" Type="http://schemas.openxmlformats.org/officeDocument/2006/relationships/theme" Target="../theme/theme20.xml"/><Relationship Id="rId4" Type="http://schemas.openxmlformats.org/officeDocument/2006/relationships/slideLayout" Target="../slideLayouts/slideLayout24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slideLayout" Target="../slideLayouts/slideLayout260.xml"/><Relationship Id="rId18" Type="http://schemas.openxmlformats.org/officeDocument/2006/relationships/theme" Target="../theme/theme21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17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49.xml"/><Relationship Id="rId16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slideLayout" Target="../slideLayouts/slideLayout26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80" r:id="rId11"/>
    <p:sldLayoutId id="214748368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05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5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68" r:id="rId17"/>
    <p:sldLayoutId id="2147483969" r:id="rId18"/>
    <p:sldLayoutId id="2147483970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90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Tuesday, November 27, 2018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Jefferson Lab: Present and Future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8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8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  <p:sldLayoutId id="2147484028" r:id="rId13"/>
    <p:sldLayoutId id="2147484029" r:id="rId14"/>
    <p:sldLayoutId id="2147484030" r:id="rId15"/>
    <p:sldLayoutId id="2147484031" r:id="rId16"/>
    <p:sldLayoutId id="2147484032" r:id="rId17"/>
    <p:sldLayoutId id="2147484033" r:id="rId18"/>
    <p:sldLayoutId id="2147484034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186"/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186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23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  <p:sldLayoutId id="2147484048" r:id="rId13"/>
    <p:sldLayoutId id="2147484049" r:id="rId14"/>
    <p:sldLayoutId id="2147484050" r:id="rId15"/>
    <p:sldLayoutId id="2147484051" r:id="rId16"/>
    <p:sldLayoutId id="2147484052" r:id="rId17"/>
  </p:sldLayoutIdLst>
  <p:hf hdr="0" ftr="0" dt="0"/>
  <p:txStyles>
    <p:titleStyle>
      <a:lvl1pPr algn="l" defTabSz="91418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46" indent="-228546" algn="l" defTabSz="9141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3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33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25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1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1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6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8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October 9 - 11,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2018 JLAAC Review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2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98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  <p:sldLayoutId id="2147484078" r:id="rId13"/>
    <p:sldLayoutId id="2147484079" r:id="rId14"/>
    <p:sldLayoutId id="2147484080" r:id="rId15"/>
    <p:sldLayoutId id="2147484081" r:id="rId16"/>
    <p:sldLayoutId id="2147484082" r:id="rId17"/>
    <p:sldLayoutId id="2147484083" r:id="rId18"/>
    <p:sldLayoutId id="2147484084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87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  <p:sldLayoutId id="2147484097" r:id="rId12"/>
    <p:sldLayoutId id="2147484098" r:id="rId13"/>
    <p:sldLayoutId id="2147484099" r:id="rId14"/>
    <p:sldLayoutId id="2147484100" r:id="rId15"/>
    <p:sldLayoutId id="2147484101" r:id="rId16"/>
    <p:sldLayoutId id="2147484102" r:id="rId17"/>
    <p:sldLayoutId id="2147484103" r:id="rId18"/>
    <p:sldLayoutId id="2147484104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75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1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4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22" r:id="rId12"/>
    <p:sldLayoutId id="2147484123" r:id="rId13"/>
    <p:sldLayoutId id="2147484124" r:id="rId14"/>
    <p:sldLayoutId id="2147484125" r:id="rId15"/>
    <p:sldLayoutId id="2147484126" r:id="rId16"/>
    <p:sldLayoutId id="2147484127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8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94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40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7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186"/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186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23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18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46" indent="-228546" algn="l" defTabSz="9141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3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33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25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1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1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6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8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06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80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45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71.emf"/><Relationship Id="rId12" Type="http://schemas.openxmlformats.org/officeDocument/2006/relationships/image" Target="../media/image4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3.xml"/><Relationship Id="rId6" Type="http://schemas.openxmlformats.org/officeDocument/2006/relationships/image" Target="../media/image410.png"/><Relationship Id="rId11" Type="http://schemas.openxmlformats.org/officeDocument/2006/relationships/image" Target="../media/image470.png"/><Relationship Id="rId5" Type="http://schemas.openxmlformats.org/officeDocument/2006/relationships/image" Target="../media/image70.emf"/><Relationship Id="rId10" Type="http://schemas.openxmlformats.org/officeDocument/2006/relationships/image" Target="../media/image73.png"/><Relationship Id="rId4" Type="http://schemas.openxmlformats.org/officeDocument/2006/relationships/image" Target="../media/image420.png"/><Relationship Id="rId9" Type="http://schemas.openxmlformats.org/officeDocument/2006/relationships/image" Target="../media/image7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76.JP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2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34.xml"/><Relationship Id="rId5" Type="http://schemas.openxmlformats.org/officeDocument/2006/relationships/image" Target="../media/image91.png"/><Relationship Id="rId4" Type="http://schemas.openxmlformats.org/officeDocument/2006/relationships/image" Target="../media/image9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3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6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Relationship Id="rId9" Type="http://schemas.openxmlformats.org/officeDocument/2006/relationships/image" Target="../media/image1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1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7" y="1394379"/>
            <a:ext cx="8199457" cy="48038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7"/>
          <p:cNvSpPr txBox="1">
            <a:spLocks noGrp="1"/>
          </p:cNvSpPr>
          <p:nvPr>
            <p:ph type="ctrTitle"/>
          </p:nvPr>
        </p:nvSpPr>
        <p:spPr>
          <a:xfrm>
            <a:off x="304393" y="505598"/>
            <a:ext cx="7937298" cy="4801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 anchor="t">
            <a:spAutoFit/>
          </a:bodyPr>
          <a:lstStyle/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JLab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12 GeV science and evolution into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EIC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72272" y="1394380"/>
            <a:ext cx="3462916" cy="866205"/>
          </a:xfrm>
          <a:solidFill>
            <a:schemeClr val="bg2"/>
          </a:solidFill>
        </p:spPr>
        <p:txBody>
          <a:bodyPr>
            <a:normAutofit fontScale="77500" lnSpcReduction="20000"/>
          </a:bodyPr>
          <a:lstStyle/>
          <a:p>
            <a:endParaRPr lang="en-US" sz="100" b="1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Robert McKeown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solidFill>
                  <a:srgbClr val="5E5E5E"/>
                </a:solidFill>
                <a:latin typeface="Arial" charset="0"/>
                <a:cs typeface="+mn-cs"/>
              </a:rPr>
              <a:t>Center for Frontiers in Nuclear Science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solidFill>
                  <a:srgbClr val="5E5E5E"/>
                </a:solidFill>
                <a:latin typeface="Arial" charset="0"/>
                <a:cs typeface="+mn-cs"/>
              </a:rPr>
              <a:t>November 29, 2018</a:t>
            </a: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273" name="Rectangle 3"/>
          <p:cNvSpPr>
            <a:spLocks noChangeArrowheads="1"/>
          </p:cNvSpPr>
          <p:nvPr/>
        </p:nvSpPr>
        <p:spPr bwMode="auto">
          <a:xfrm>
            <a:off x="2237307" y="1369117"/>
            <a:ext cx="40352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D – exploring origin of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confinement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studying 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0" hangingPunct="0"/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exotic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mesons</a:t>
            </a:r>
          </a:p>
        </p:txBody>
      </p:sp>
      <p:sp>
        <p:nvSpPr>
          <p:cNvPr id="1590275" name="Rectangle 8"/>
          <p:cNvSpPr>
            <a:spLocks noChangeArrowheads="1"/>
          </p:cNvSpPr>
          <p:nvPr/>
        </p:nvSpPr>
        <p:spPr bwMode="auto">
          <a:xfrm>
            <a:off x="2202507" y="2819400"/>
            <a:ext cx="470938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B – understanding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nucleon structure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</a:t>
            </a:r>
            <a:r>
              <a:rPr 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generalized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parton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distributions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transverse momentum distributions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0276" name="Rectangle 10"/>
          <p:cNvSpPr>
            <a:spLocks noChangeArrowheads="1"/>
          </p:cNvSpPr>
          <p:nvPr/>
        </p:nvSpPr>
        <p:spPr bwMode="auto">
          <a:xfrm>
            <a:off x="2362207" y="4038600"/>
            <a:ext cx="423148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C – precision determination of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valence quark</a:t>
            </a:r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 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0" hangingPunct="0"/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nucleons and nuclei </a:t>
            </a:r>
          </a:p>
        </p:txBody>
      </p:sp>
      <p:sp>
        <p:nvSpPr>
          <p:cNvPr id="1590277" name="Rectangle 11"/>
          <p:cNvSpPr>
            <a:spLocks noChangeArrowheads="1"/>
          </p:cNvSpPr>
          <p:nvPr/>
        </p:nvSpPr>
        <p:spPr bwMode="auto">
          <a:xfrm>
            <a:off x="2246826" y="5257800"/>
            <a:ext cx="6411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A – short range correlations, 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factors, hyper-nuclear physics, </a:t>
            </a: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experiments (e.g., 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MOLLER)</a:t>
            </a:r>
          </a:p>
        </p:txBody>
      </p:sp>
      <p:pic>
        <p:nvPicPr>
          <p:cNvPr id="1590278" name="Picture 13" descr="hallacomb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976" y="4597581"/>
            <a:ext cx="1821502" cy="177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0279" name="Text Box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b="1" dirty="0" smtClean="0">
                <a:cs typeface="Arial" pitchFamily="34" charset="0"/>
              </a:rPr>
              <a:t>12 GeV Scientific Capabilities</a:t>
            </a:r>
          </a:p>
        </p:txBody>
      </p:sp>
      <p:pic>
        <p:nvPicPr>
          <p:cNvPr id="1590280" name="Picture 3"/>
          <p:cNvPicPr>
            <a:picLocks noChangeAspect="1"/>
          </p:cNvPicPr>
          <p:nvPr/>
        </p:nvPicPr>
        <p:blipFill>
          <a:blip r:embed="rId4" cstate="print"/>
          <a:srcRect l="20206" t="10916" r="12640" b="15477"/>
          <a:stretch>
            <a:fillRect/>
          </a:stretch>
        </p:blipFill>
        <p:spPr bwMode="auto">
          <a:xfrm>
            <a:off x="122089" y="1931437"/>
            <a:ext cx="1802606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6" descr="halla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6" y="4572014"/>
            <a:ext cx="2074545" cy="180548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t="9974" r="17039" b="16184"/>
          <a:stretch/>
        </p:blipFill>
        <p:spPr bwMode="auto">
          <a:xfrm>
            <a:off x="122089" y="1868555"/>
            <a:ext cx="2000250" cy="210026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54" b="32675"/>
          <a:stretch/>
        </p:blipFill>
        <p:spPr bwMode="auto">
          <a:xfrm>
            <a:off x="6732041" y="3742515"/>
            <a:ext cx="2214345" cy="165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6"/>
          <a:stretch/>
        </p:blipFill>
        <p:spPr bwMode="auto">
          <a:xfrm>
            <a:off x="6705601" y="3673578"/>
            <a:ext cx="2264552" cy="172790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204861" y="1006157"/>
            <a:ext cx="2947307" cy="1912528"/>
            <a:chOff x="6022557" y="773562"/>
            <a:chExt cx="3132364" cy="211765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4" r="2445" b="554"/>
            <a:stretch/>
          </p:blipFill>
          <p:spPr bwMode="auto">
            <a:xfrm>
              <a:off x="6022557" y="773562"/>
              <a:ext cx="3132364" cy="2117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8785621" y="1224785"/>
              <a:ext cx="90302" cy="177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785621" y="1982953"/>
              <a:ext cx="90302" cy="177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5" name="Picture 2" descr="M:\PhyCoord\cameras\halldcam3\201404\halldcam3-20140425-14000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847" y="881546"/>
            <a:ext cx="2632305" cy="197402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95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Theory at Jefferson Lab</a:t>
            </a:r>
            <a:endParaRPr lang="en-US" cap="non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1" y="781878"/>
            <a:ext cx="8529337" cy="564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32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72"/>
          <a:stretch/>
        </p:blipFill>
        <p:spPr>
          <a:xfrm>
            <a:off x="300465" y="1273731"/>
            <a:ext cx="8706287" cy="477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14684" y="2805056"/>
            <a:ext cx="1199841" cy="307777"/>
          </a:xfrm>
          <a:prstGeom prst="rect">
            <a:avLst/>
          </a:prstGeom>
          <a:solidFill>
            <a:srgbClr val="FFFF00">
              <a:alpha val="4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Installation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5400000">
            <a:off x="4113767" y="3255308"/>
            <a:ext cx="4170863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Pass Change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8968" y="440591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D up!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6941" y="1630292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A</a:t>
            </a:r>
            <a:r>
              <a:rPr lang="en-US" b="1" dirty="0" smtClean="0">
                <a:solidFill>
                  <a:srgbClr val="000000"/>
                </a:solidFill>
              </a:rPr>
              <a:t> up!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23368" y="2885594"/>
            <a:ext cx="689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B up!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10044" y="3908460"/>
            <a:ext cx="681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</a:t>
            </a:r>
            <a:r>
              <a:rPr lang="en-US" b="1" dirty="0" smtClean="0">
                <a:solidFill>
                  <a:srgbClr val="000000"/>
                </a:solidFill>
              </a:rPr>
              <a:t> up!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269" y="1910967"/>
            <a:ext cx="304800" cy="2725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34071" y="4877263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nA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47971" y="2700310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nA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347970" y="1581970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200" dirty="0" smtClean="0">
                <a:solidFill>
                  <a:srgbClr val="000000"/>
                </a:solidFill>
              </a:rPr>
              <a:t>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385677" y="3780486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200" dirty="0" smtClean="0">
                <a:solidFill>
                  <a:srgbClr val="000000"/>
                </a:solidFill>
              </a:rPr>
              <a:t>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Initiated Four Hall Operation!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983422" y="3202042"/>
            <a:ext cx="273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Beam Current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0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Approved experiments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442295"/>
              </p:ext>
            </p:extLst>
          </p:nvPr>
        </p:nvGraphicFramePr>
        <p:xfrm>
          <a:off x="308920" y="1289634"/>
          <a:ext cx="8373038" cy="4428566"/>
        </p:xfrm>
        <a:graphic>
          <a:graphicData uri="http://schemas.openxmlformats.org/drawingml/2006/table">
            <a:tbl>
              <a:tblPr/>
              <a:tblGrid>
                <a:gridCol w="3980624">
                  <a:extLst>
                    <a:ext uri="{9D8B030D-6E8A-4147-A177-3AD203B41FA5}">
                      <a16:colId xmlns="" xmlns:a16="http://schemas.microsoft.com/office/drawing/2014/main" val="902071444"/>
                    </a:ext>
                  </a:extLst>
                </a:gridCol>
                <a:gridCol w="732069">
                  <a:extLst>
                    <a:ext uri="{9D8B030D-6E8A-4147-A177-3AD203B41FA5}">
                      <a16:colId xmlns="" xmlns:a16="http://schemas.microsoft.com/office/drawing/2014/main" val="906279527"/>
                    </a:ext>
                  </a:extLst>
                </a:gridCol>
                <a:gridCol w="732069">
                  <a:extLst>
                    <a:ext uri="{9D8B030D-6E8A-4147-A177-3AD203B41FA5}">
                      <a16:colId xmlns="" xmlns:a16="http://schemas.microsoft.com/office/drawing/2014/main" val="3923966091"/>
                    </a:ext>
                  </a:extLst>
                </a:gridCol>
                <a:gridCol w="732069">
                  <a:extLst>
                    <a:ext uri="{9D8B030D-6E8A-4147-A177-3AD203B41FA5}">
                      <a16:colId xmlns="" xmlns:a16="http://schemas.microsoft.com/office/drawing/2014/main" val="1003744755"/>
                    </a:ext>
                  </a:extLst>
                </a:gridCol>
                <a:gridCol w="732069">
                  <a:extLst>
                    <a:ext uri="{9D8B030D-6E8A-4147-A177-3AD203B41FA5}">
                      <a16:colId xmlns="" xmlns:a16="http://schemas.microsoft.com/office/drawing/2014/main" val="2378522505"/>
                    </a:ext>
                  </a:extLst>
                </a:gridCol>
                <a:gridCol w="732069">
                  <a:extLst>
                    <a:ext uri="{9D8B030D-6E8A-4147-A177-3AD203B41FA5}">
                      <a16:colId xmlns="" xmlns:a16="http://schemas.microsoft.com/office/drawing/2014/main" val="158790458"/>
                    </a:ext>
                  </a:extLst>
                </a:gridCol>
                <a:gridCol w="732069">
                  <a:extLst>
                    <a:ext uri="{9D8B030D-6E8A-4147-A177-3AD203B41FA5}">
                      <a16:colId xmlns="" xmlns:a16="http://schemas.microsoft.com/office/drawing/2014/main" val="1654552305"/>
                    </a:ext>
                  </a:extLst>
                </a:gridCol>
              </a:tblGrid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Topic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Other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46401873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Hadron spectra as probes of QCD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47030870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transverse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6060417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longitudinal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88395686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3D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9082366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Hadrons and cold nuclear matter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07781592"/>
                  </a:ext>
                </a:extLst>
              </a:tr>
              <a:tr h="8051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Low-energy tests of the Standard Model and Fundamental Symmetries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20005727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13277887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2.7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2.1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0.8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10.2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7121746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Remaining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67.8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374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907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Approved Experiments – PAC Days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334955"/>
              </p:ext>
            </p:extLst>
          </p:nvPr>
        </p:nvGraphicFramePr>
        <p:xfrm>
          <a:off x="158482" y="967418"/>
          <a:ext cx="8875060" cy="5018226"/>
        </p:xfrm>
        <a:graphic>
          <a:graphicData uri="http://schemas.openxmlformats.org/drawingml/2006/table">
            <a:tbl>
              <a:tblPr/>
              <a:tblGrid>
                <a:gridCol w="4699588">
                  <a:extLst>
                    <a:ext uri="{9D8B030D-6E8A-4147-A177-3AD203B41FA5}">
                      <a16:colId xmlns="" xmlns:a16="http://schemas.microsoft.com/office/drawing/2014/main" val="948350383"/>
                    </a:ext>
                  </a:extLst>
                </a:gridCol>
                <a:gridCol w="698823">
                  <a:extLst>
                    <a:ext uri="{9D8B030D-6E8A-4147-A177-3AD203B41FA5}">
                      <a16:colId xmlns="" xmlns:a16="http://schemas.microsoft.com/office/drawing/2014/main" val="3352161806"/>
                    </a:ext>
                  </a:extLst>
                </a:gridCol>
                <a:gridCol w="663883">
                  <a:extLst>
                    <a:ext uri="{9D8B030D-6E8A-4147-A177-3AD203B41FA5}">
                      <a16:colId xmlns="" xmlns:a16="http://schemas.microsoft.com/office/drawing/2014/main" val="3253922997"/>
                    </a:ext>
                  </a:extLst>
                </a:gridCol>
                <a:gridCol w="663883">
                  <a:extLst>
                    <a:ext uri="{9D8B030D-6E8A-4147-A177-3AD203B41FA5}">
                      <a16:colId xmlns="" xmlns:a16="http://schemas.microsoft.com/office/drawing/2014/main" val="1595155650"/>
                    </a:ext>
                  </a:extLst>
                </a:gridCol>
                <a:gridCol w="768706">
                  <a:extLst>
                    <a:ext uri="{9D8B030D-6E8A-4147-A177-3AD203B41FA5}">
                      <a16:colId xmlns="" xmlns:a16="http://schemas.microsoft.com/office/drawing/2014/main" val="1305367736"/>
                    </a:ext>
                  </a:extLst>
                </a:gridCol>
                <a:gridCol w="646412">
                  <a:extLst>
                    <a:ext uri="{9D8B030D-6E8A-4147-A177-3AD203B41FA5}">
                      <a16:colId xmlns="" xmlns:a16="http://schemas.microsoft.com/office/drawing/2014/main" val="2956232111"/>
                    </a:ext>
                  </a:extLst>
                </a:gridCol>
                <a:gridCol w="733765">
                  <a:extLst>
                    <a:ext uri="{9D8B030D-6E8A-4147-A177-3AD203B41FA5}">
                      <a16:colId xmlns="" xmlns:a16="http://schemas.microsoft.com/office/drawing/2014/main" val="4006938269"/>
                    </a:ext>
                  </a:extLst>
                </a:gridCol>
              </a:tblGrid>
              <a:tr h="4675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Topic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Other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83726970"/>
                  </a:ext>
                </a:extLst>
              </a:tr>
              <a:tr h="374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Hadron spectra as probes of QCD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0694603"/>
                  </a:ext>
                </a:extLst>
              </a:tr>
              <a:tr h="374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transverse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370.5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4452274"/>
                  </a:ext>
                </a:extLst>
              </a:tr>
              <a:tr h="374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longitudinal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4997492"/>
                  </a:ext>
                </a:extLst>
              </a:tr>
              <a:tr h="374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3D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30964074"/>
                  </a:ext>
                </a:extLst>
              </a:tr>
              <a:tr h="374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Hadrons and cold nuclear matter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89101583"/>
                  </a:ext>
                </a:extLst>
              </a:tr>
              <a:tr h="3426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Low-energy tests of the Standard Model and Fundamental Symmetries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0489505"/>
                  </a:ext>
                </a:extLst>
              </a:tr>
              <a:tr h="374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4658.5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89328427"/>
                  </a:ext>
                </a:extLst>
              </a:tr>
              <a:tr h="374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- Without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SoLID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917.5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4139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63822108"/>
                  </a:ext>
                </a:extLst>
              </a:tr>
              <a:tr h="4571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Approved Run Group Days (includes MIE)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3581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96276775"/>
                  </a:ext>
                </a:extLst>
              </a:tr>
              <a:tr h="3844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Approved Run Group Days (without SoLID)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917.5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0321836"/>
                  </a:ext>
                </a:extLst>
              </a:tr>
              <a:tr h="374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138.4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44.5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327.9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9302632"/>
                  </a:ext>
                </a:extLst>
              </a:tr>
              <a:tr h="374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Remaining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974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600.5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7E7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676909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66067" y="6098004"/>
            <a:ext cx="265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A Decade of Experiments!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5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xmlns:lc="http://schemas.openxmlformats.org/drawingml/2006/lockedCanvas" id="{C7C2D0FE-6754-45E1-B782-0F9D9B4A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444" y="1085172"/>
            <a:ext cx="3424703" cy="17533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D5E418E-CA91-6644-8253-6372490BA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450" y="5287935"/>
            <a:ext cx="3691697" cy="11018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A 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4F193B-4B46-9444-91C0-C350C3143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32" y="990601"/>
            <a:ext cx="5545373" cy="3472931"/>
          </a:xfrm>
          <a:prstGeom prst="rect">
            <a:avLst/>
          </a:prstGeom>
        </p:spPr>
      </p:pic>
      <p:pic>
        <p:nvPicPr>
          <p:cNvPr id="34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1219207" y="1905001"/>
            <a:ext cx="1533701" cy="18524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5E75174-D8A1-4344-9744-6588C3C77971}"/>
              </a:ext>
            </a:extLst>
          </p:cNvPr>
          <p:cNvSpPr txBox="1"/>
          <p:nvPr/>
        </p:nvSpPr>
        <p:spPr>
          <a:xfrm>
            <a:off x="169631" y="4758556"/>
            <a:ext cx="50642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Running tritium family of experiments in 2018 – </a:t>
            </a:r>
            <a:r>
              <a:rPr lang="en-US" sz="2000" dirty="0" smtClean="0">
                <a:solidFill>
                  <a:srgbClr val="002060"/>
                </a:solidFill>
              </a:rPr>
              <a:t>all 4 </a:t>
            </a:r>
            <a:r>
              <a:rPr lang="en-US" sz="2000" dirty="0">
                <a:solidFill>
                  <a:srgbClr val="002060"/>
                </a:solidFill>
              </a:rPr>
              <a:t>complete</a:t>
            </a:r>
            <a:r>
              <a:rPr lang="en-US" sz="2000" dirty="0" smtClean="0">
                <a:solidFill>
                  <a:srgbClr val="002060"/>
                </a:solidFill>
              </a:rPr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Continue to publication results of previous 12 GeV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A0C21CD-041E-EA4B-A8C6-798DF716A98E}"/>
              </a:ext>
            </a:extLst>
          </p:cNvPr>
          <p:cNvCxnSpPr/>
          <p:nvPr/>
        </p:nvCxnSpPr>
        <p:spPr>
          <a:xfrm>
            <a:off x="8394511" y="765414"/>
            <a:ext cx="0" cy="19024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841C14DE-0F38-5C43-B731-6B375A991EEF}"/>
              </a:ext>
            </a:extLst>
          </p:cNvPr>
          <p:cNvCxnSpPr>
            <a:cxnSpLocks/>
          </p:cNvCxnSpPr>
          <p:nvPr/>
        </p:nvCxnSpPr>
        <p:spPr>
          <a:xfrm>
            <a:off x="4101152" y="1508078"/>
            <a:ext cx="1670593" cy="45378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4DA38F-F9B0-1949-B721-D140B1BEF6EB}"/>
              </a:ext>
            </a:extLst>
          </p:cNvPr>
          <p:cNvSpPr txBox="1"/>
          <p:nvPr/>
        </p:nvSpPr>
        <p:spPr>
          <a:xfrm>
            <a:off x="5518587" y="5181012"/>
            <a:ext cx="34428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200" b="1" dirty="0">
                <a:solidFill>
                  <a:srgbClr val="7030A0"/>
                </a:solidFill>
              </a:rPr>
              <a:t>Published in Phys. Rev. C98 (2018) no.1, 014617 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57888" y="5124748"/>
            <a:ext cx="3564252" cy="12650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558" y="2971802"/>
            <a:ext cx="3045542" cy="202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5B8C5500-08FC-9F42-A118-CE23C5D01B03}"/>
              </a:ext>
            </a:extLst>
          </p:cNvPr>
          <p:cNvCxnSpPr>
            <a:cxnSpLocks/>
          </p:cNvCxnSpPr>
          <p:nvPr/>
        </p:nvCxnSpPr>
        <p:spPr>
          <a:xfrm>
            <a:off x="5105407" y="2971801"/>
            <a:ext cx="1087877" cy="41991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8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Hall </a:t>
            </a:r>
            <a:r>
              <a:rPr lang="en-US" dirty="0" smtClean="0"/>
              <a:t>B – CLAS12: toward High Impact science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rcRect l="11764" b="65"/>
          <a:stretch>
            <a:fillRect/>
          </a:stretch>
        </p:blipFill>
        <p:spPr>
          <a:xfrm>
            <a:off x="342426" y="885467"/>
            <a:ext cx="3327515" cy="251246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up 25"/>
          <p:cNvGrpSpPr/>
          <p:nvPr/>
        </p:nvGrpSpPr>
        <p:grpSpPr>
          <a:xfrm>
            <a:off x="3646767" y="1025469"/>
            <a:ext cx="2778672" cy="3002698"/>
            <a:chOff x="4702305" y="1146732"/>
            <a:chExt cx="2988834" cy="300269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rcRect l="2001" t="3818" r="50027" b="3772"/>
            <a:stretch>
              <a:fillRect/>
            </a:stretch>
          </p:blipFill>
          <p:spPr>
            <a:xfrm>
              <a:off x="4937550" y="1146732"/>
              <a:ext cx="2753589" cy="295162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 rot="16200000">
              <a:off x="4427473" y="2232805"/>
              <a:ext cx="880719" cy="33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400" dirty="0" smtClean="0">
                  <a:solidFill>
                    <a:srgbClr val="000000"/>
                  </a:solidFill>
                </a:rPr>
                <a:t>Q</a:t>
              </a:r>
              <a:r>
                <a:rPr lang="en-US" sz="1400" baseline="30000" dirty="0" smtClean="0">
                  <a:solidFill>
                    <a:srgbClr val="000000"/>
                  </a:solidFill>
                </a:rPr>
                <a:t>2</a:t>
              </a:r>
              <a:r>
                <a:rPr lang="en-US" sz="1400" dirty="0" smtClean="0">
                  <a:solidFill>
                    <a:srgbClr val="000000"/>
                  </a:solidFill>
                </a:rPr>
                <a:t> (GeV</a:t>
              </a:r>
              <a:r>
                <a:rPr lang="en-US" sz="1400" baseline="30000" dirty="0" smtClean="0">
                  <a:solidFill>
                    <a:srgbClr val="000000"/>
                  </a:solidFill>
                </a:rPr>
                <a:t>2</a:t>
              </a:r>
              <a:r>
                <a:rPr lang="en-US" sz="1400" dirty="0" smtClean="0">
                  <a:solidFill>
                    <a:srgbClr val="000000"/>
                  </a:solidFill>
                </a:rPr>
                <a:t>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32697" y="3841653"/>
              <a:ext cx="3683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400" b="1" dirty="0" err="1" smtClean="0">
                  <a:solidFill>
                    <a:srgbClr val="000000"/>
                  </a:solidFill>
                </a:rPr>
                <a:t>x</a:t>
              </a:r>
              <a:r>
                <a:rPr lang="en-US" sz="1400" b="1" baseline="-25000" dirty="0" err="1" smtClean="0">
                  <a:solidFill>
                    <a:srgbClr val="000000"/>
                  </a:solidFill>
                </a:rPr>
                <a:t>B</a:t>
              </a:r>
              <a:endParaRPr lang="en-US" sz="1400" b="1" baseline="-25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563476" y="1362610"/>
            <a:ext cx="92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b="1" dirty="0" err="1" smtClean="0">
                <a:solidFill>
                  <a:srgbClr val="000000"/>
                </a:solidFill>
                <a:latin typeface="Arial"/>
                <a:cs typeface="Arial"/>
              </a:rPr>
              <a:t>p(e,e’)X</a:t>
            </a:r>
            <a:endParaRPr lang="en-US" sz="1600" b="1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99778" y="737692"/>
            <a:ext cx="2583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b="1" dirty="0" smtClean="0">
                <a:solidFill>
                  <a:srgbClr val="000090"/>
                </a:solidFill>
              </a:rPr>
              <a:t>Kinematic reach at 10.6 GeV</a:t>
            </a:r>
            <a:endParaRPr lang="en-US" sz="1600" b="1" baseline="-25000" dirty="0">
              <a:solidFill>
                <a:srgbClr val="00009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56" y="3510672"/>
            <a:ext cx="3032760" cy="2941320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 rot="5400000">
            <a:off x="-1279724" y="4981339"/>
            <a:ext cx="294132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13812" y="3511466"/>
            <a:ext cx="3325811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3268706" y="3784766"/>
            <a:ext cx="544204" cy="2383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90142" y="6465748"/>
            <a:ext cx="6062268" cy="7564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75"/>
          <p:cNvGrpSpPr/>
          <p:nvPr/>
        </p:nvGrpSpPr>
        <p:grpSpPr>
          <a:xfrm>
            <a:off x="3553651" y="4035548"/>
            <a:ext cx="2756900" cy="2414469"/>
            <a:chOff x="3541999" y="4058845"/>
            <a:chExt cx="2756900" cy="2414469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1599" y="4168357"/>
              <a:ext cx="2527300" cy="2223399"/>
            </a:xfrm>
            <a:prstGeom prst="rect">
              <a:avLst/>
            </a:prstGeom>
          </p:spPr>
        </p:pic>
        <p:cxnSp>
          <p:nvCxnSpPr>
            <p:cNvPr id="58" name="Straight Connector 57"/>
            <p:cNvCxnSpPr/>
            <p:nvPr/>
          </p:nvCxnSpPr>
          <p:spPr>
            <a:xfrm>
              <a:off x="3541999" y="4068112"/>
              <a:ext cx="2709616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5044382" y="5265285"/>
              <a:ext cx="2414469" cy="1589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rot="5400000">
              <a:off x="4481925" y="5802139"/>
              <a:ext cx="41943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rot="5400000">
              <a:off x="5106638" y="5778837"/>
              <a:ext cx="41943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447966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dirty="0" err="1" smtClean="0">
                <a:solidFill>
                  <a:srgbClr val="000000"/>
                </a:solidFill>
              </a:rPr>
              <a:t>￼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277" y="1338997"/>
            <a:ext cx="2675037" cy="26374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3168" y="3901046"/>
            <a:ext cx="2606103" cy="252043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256892" y="801210"/>
            <a:ext cx="106150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b="1" dirty="0" err="1" smtClean="0">
                <a:solidFill>
                  <a:srgbClr val="000090"/>
                </a:solidFill>
              </a:rPr>
              <a:t>p(e,e’π)X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243527" y="2717429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008000"/>
                </a:solidFill>
              </a:rPr>
              <a:t>π</a:t>
            </a:r>
            <a:r>
              <a:rPr lang="en-US" b="1" baseline="30000" dirty="0" smtClean="0">
                <a:solidFill>
                  <a:srgbClr val="008000"/>
                </a:solidFill>
              </a:rPr>
              <a:t>0</a:t>
            </a:r>
            <a:endParaRPr lang="en-US" b="1" baseline="30000" dirty="0">
              <a:solidFill>
                <a:srgbClr val="008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256888" y="5268627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err="1" smtClean="0">
                <a:solidFill>
                  <a:srgbClr val="0000FF"/>
                </a:solidFill>
              </a:rPr>
              <a:t>π</a:t>
            </a:r>
            <a:r>
              <a:rPr lang="en-US" b="1" baseline="30000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633779" y="3782126"/>
            <a:ext cx="361756" cy="2111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920989" y="1169719"/>
            <a:ext cx="208704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1600" b="1" dirty="0" smtClean="0">
                <a:solidFill>
                  <a:srgbClr val="000000"/>
                </a:solidFill>
              </a:rPr>
              <a:t>Beam-spin asymmetry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434234" y="801210"/>
            <a:ext cx="2675037" cy="567210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6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Hall C</a:t>
            </a:r>
            <a:endParaRPr lang="en-US" dirty="0">
              <a:latin typeface="Arial" pitchFamily="34" charset="0"/>
            </a:endParaRPr>
          </a:p>
        </p:txBody>
      </p:sp>
      <p:pic>
        <p:nvPicPr>
          <p:cNvPr id="11" name="Picture 6" descr="Picture 6">
            <a:extLst>
              <a:ext uri="{FF2B5EF4-FFF2-40B4-BE49-F238E27FC236}">
                <a16:creationId xmlns="" xmlns:a16="http://schemas.microsoft.com/office/drawing/2014/main" id="{19AF4E35-E2D8-2F44-A05D-BCA42E5AE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86402" y="1219200"/>
            <a:ext cx="3709827" cy="276838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eft Brace 5">
            <a:extLst>
              <a:ext uri="{FF2B5EF4-FFF2-40B4-BE49-F238E27FC236}">
                <a16:creationId xmlns="" xmlns:a16="http://schemas.microsoft.com/office/drawing/2014/main" id="{C6F8E729-F41D-5C4B-B25A-0629BFABAE0D}"/>
              </a:ext>
            </a:extLst>
          </p:cNvPr>
          <p:cNvSpPr/>
          <p:nvPr/>
        </p:nvSpPr>
        <p:spPr>
          <a:xfrm rot="16200000">
            <a:off x="7834884" y="2357627"/>
            <a:ext cx="164592" cy="438912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895E0AD-CFAF-7E4C-BA25-60D3E5E6042A}"/>
              </a:ext>
            </a:extLst>
          </p:cNvPr>
          <p:cNvSpPr txBox="1"/>
          <p:nvPr/>
        </p:nvSpPr>
        <p:spPr>
          <a:xfrm>
            <a:off x="7543807" y="2590799"/>
            <a:ext cx="12410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overlaps BNL data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76200" y="609601"/>
            <a:ext cx="5562600" cy="28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en-US" sz="2000" kern="0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spcBef>
                <a:spcPct val="20000"/>
              </a:spcBef>
              <a:buSzPct val="120000"/>
              <a:buFontTx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SHMS calibration initial physics data acquired</a:t>
            </a:r>
          </a:p>
          <a:p>
            <a:pPr marL="914400" lvl="1" indent="-34290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F</a:t>
            </a:r>
            <a:r>
              <a:rPr lang="en-US" sz="1600" kern="0" baseline="-25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600" kern="0" baseline="30000" dirty="0">
                <a:solidFill>
                  <a:srgbClr val="000000"/>
                </a:solidFill>
                <a:latin typeface="Arial"/>
              </a:rPr>
              <a:t>H,D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 structure functions, EMC effect</a:t>
            </a:r>
          </a:p>
          <a:p>
            <a:pPr marL="914400" lvl="1" indent="-34290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D(</a:t>
            </a:r>
            <a:r>
              <a:rPr lang="en-US" sz="1600" kern="0" dirty="0" err="1">
                <a:solidFill>
                  <a:srgbClr val="000000"/>
                </a:solidFill>
                <a:latin typeface="Arial"/>
              </a:rPr>
              <a:t>e,e’p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) at high missing momentum</a:t>
            </a:r>
          </a:p>
          <a:p>
            <a:pPr marL="914400" lvl="1" indent="-34290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Color Transparency (CT) – </a:t>
            </a:r>
            <a:r>
              <a:rPr lang="en-US" sz="1600" kern="0" baseline="30000" dirty="0">
                <a:solidFill>
                  <a:srgbClr val="000000"/>
                </a:solidFill>
                <a:latin typeface="Arial"/>
              </a:rPr>
              <a:t>12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C(</a:t>
            </a:r>
            <a:r>
              <a:rPr lang="en-US" sz="1600" kern="0" dirty="0" err="1">
                <a:solidFill>
                  <a:srgbClr val="000000"/>
                </a:solidFill>
                <a:latin typeface="Arial"/>
              </a:rPr>
              <a:t>e,e’p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)</a:t>
            </a:r>
            <a:endParaRPr lang="en-US" sz="1600" kern="0" baseline="30000" dirty="0">
              <a:solidFill>
                <a:srgbClr val="000000"/>
              </a:solidFill>
              <a:latin typeface="Arial"/>
            </a:endParaRPr>
          </a:p>
          <a:p>
            <a:pPr marL="1485900" lvl="2" indent="-342900">
              <a:spcBef>
                <a:spcPct val="20000"/>
              </a:spcBef>
              <a:buSzPct val="120000"/>
              <a:buFontTx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Data for 3 points acquired.</a:t>
            </a:r>
          </a:p>
          <a:p>
            <a:pPr marL="1485900" lvl="2" indent="-342900">
              <a:spcBef>
                <a:spcPct val="20000"/>
              </a:spcBef>
              <a:buSzPct val="120000"/>
              <a:buFontTx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Highest Q</a:t>
            </a:r>
            <a:r>
              <a:rPr lang="en-US" sz="1600" kern="0" baseline="30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 is where BNL A(p,2p) saw rise in transparency</a:t>
            </a:r>
          </a:p>
          <a:p>
            <a:pPr marL="914400" lvl="1" indent="-34290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 TMD studies (SIDIS) and Kaon electroproduction scaling measurement underway</a:t>
            </a:r>
          </a:p>
          <a:p>
            <a:pPr marL="342900" indent="-342900">
              <a:spcBef>
                <a:spcPct val="20000"/>
              </a:spcBef>
              <a:buSzPct val="120000"/>
              <a:buFontTx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Analyses of CT, F2, D(</a:t>
            </a:r>
            <a:r>
              <a:rPr lang="en-US" sz="1600" kern="0" dirty="0" err="1">
                <a:solidFill>
                  <a:srgbClr val="000000"/>
                </a:solidFill>
                <a:latin typeface="Arial"/>
              </a:rPr>
              <a:t>e,e’p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), EMC underway</a:t>
            </a:r>
          </a:p>
          <a:p>
            <a:pPr marL="114300">
              <a:spcBef>
                <a:spcPct val="20000"/>
              </a:spcBef>
              <a:defRPr/>
            </a:pPr>
            <a:endParaRPr lang="en-US" sz="1600" kern="0" dirty="0">
              <a:solidFill>
                <a:srgbClr val="000000"/>
              </a:solidFill>
              <a:latin typeface="Arial"/>
            </a:endParaRPr>
          </a:p>
          <a:p>
            <a:pPr lvl="2">
              <a:spcBef>
                <a:spcPct val="20000"/>
              </a:spcBef>
              <a:buFontTx/>
              <a:buChar char="–"/>
              <a:defRPr/>
            </a:pPr>
            <a:endParaRPr lang="en-US" sz="1600" kern="0" baseline="30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42767" y="838200"/>
            <a:ext cx="360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Projected Color Transparency errors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xmlns:lc="http://schemas.openxmlformats.org/drawingml/2006/lockedCanvas" id="{BF9F4794-76F6-46E1-B85F-A78425E4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62" y="3876495"/>
            <a:ext cx="6290553" cy="25398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4364477"/>
            <a:ext cx="1907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Preliminary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93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16" y="1330000"/>
            <a:ext cx="3087001" cy="296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6C928ADE-D5A7-AC41-8874-B4694FE8D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768" y="109182"/>
            <a:ext cx="8971559" cy="48749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Hall D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 analysis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as of </a:t>
            </a:r>
            <a:r>
              <a:rPr lang="en-US" dirty="0" smtClean="0">
                <a:solidFill>
                  <a:srgbClr val="34378C"/>
                </a:solidFill>
              </a:rPr>
              <a:t>Fall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A8F08F4-65D5-3141-8CA7-D829917DC1C4}"/>
                  </a:ext>
                </a:extLst>
              </p:cNvPr>
              <p:cNvSpPr txBox="1"/>
              <p:nvPr/>
            </p:nvSpPr>
            <p:spPr>
              <a:xfrm>
                <a:off x="511379" y="4520162"/>
                <a:ext cx="238670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sz="1600" b="1" i="1" dirty="0">
                    <a:solidFill>
                      <a:prstClr val="black"/>
                    </a:solidFill>
                  </a:rPr>
                  <a:t> cross section at threshold and limit on charm pentaquark photoproduction</a:t>
                </a:r>
              </a:p>
              <a:p>
                <a:pPr algn="ctr" defTabSz="457200"/>
                <a:r>
                  <a:rPr lang="en-US" sz="1600" i="1" dirty="0">
                    <a:solidFill>
                      <a:prstClr val="black"/>
                    </a:solidFill>
                  </a:rPr>
                  <a:t>(manuscript in </a:t>
                </a:r>
                <a:r>
                  <a:rPr lang="en-US" sz="1600" i="1" dirty="0" smtClean="0">
                    <a:solidFill>
                      <a:prstClr val="black"/>
                    </a:solidFill>
                  </a:rPr>
                  <a:t>preparation)</a:t>
                </a:r>
                <a:endParaRPr lang="en-US" sz="1600" i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A8F08F4-65D5-3141-8CA7-D829917DC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377" y="4520162"/>
                <a:ext cx="2386707" cy="1569660"/>
              </a:xfrm>
              <a:prstGeom prst="rect">
                <a:avLst/>
              </a:prstGeom>
              <a:blipFill rotWithShape="1">
                <a:blip r:embed="rId4"/>
                <a:stretch>
                  <a:fillRect t="-1163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72FC74-CADA-8F4C-A9D8-414953447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3328" y="0"/>
            <a:ext cx="1894929" cy="7307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35948" y="882944"/>
                <a:ext cx="28862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 xmlns:m="http://schemas.openxmlformats.org/officeDocument/2006/math">
                    <m:r>
                      <a:rPr lang="en-US" b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𝐉</m:t>
                    </m:r>
                    <m:r>
                      <a:rPr lang="en-US" b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𝛙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b="1" dirty="0" smtClean="0">
                    <a:solidFill>
                      <a:srgbClr val="0070C0"/>
                    </a:solidFill>
                  </a:rPr>
                  <a:t>production at threshold</a:t>
                </a:r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41" y="882944"/>
                <a:ext cx="2886239" cy="369332"/>
              </a:xfrm>
              <a:prstGeom prst="rect">
                <a:avLst/>
              </a:prstGeom>
              <a:blipFill>
                <a:blip r:embed="rId6"/>
                <a:stretch>
                  <a:fillRect l="-422" t="-10000" r="-105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8675" y="1275139"/>
            <a:ext cx="2827835" cy="2517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6510" y="1377875"/>
            <a:ext cx="2950915" cy="2311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042631" y="837147"/>
                <a:ext cx="29578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𝐏𝐫𝐨𝐝𝐮𝐜𝐭𝐢𝐨𝐧</m:t>
                      </m:r>
                      <m:r>
                        <a:rPr lang="en-US" b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𝐀𝐬𝐲𝐦𝐦𝐞𝐭𝐫𝐢𝐞𝐬</m:t>
                      </m:r>
                    </m:oMath>
                  </m:oMathPara>
                </a14:m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627" y="837147"/>
                <a:ext cx="2957861" cy="369332"/>
              </a:xfrm>
              <a:prstGeom prst="rect">
                <a:avLst/>
              </a:prstGeom>
              <a:blipFill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347647" y="1786673"/>
            <a:ext cx="448828" cy="33855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457200"/>
            <a:r>
              <a:rPr lang="el-GR" sz="1600" b="1" dirty="0" smtClean="0">
                <a:solidFill>
                  <a:srgbClr val="C00000"/>
                </a:solidFill>
                <a:latin typeface="Calibri Light" panose="020F0302020204030204"/>
              </a:rPr>
              <a:t>η</a:t>
            </a:r>
            <a:r>
              <a:rPr lang="el-GR" sz="1600" b="1" dirty="0" smtClean="0">
                <a:solidFill>
                  <a:srgbClr val="C00000"/>
                </a:solidFill>
                <a:latin typeface="Calibri Light" panose="020F0302020204030204"/>
                <a:sym typeface="Symbol" panose="05050102010706020507" pitchFamily="18" charset="2"/>
              </a:rPr>
              <a:t></a:t>
            </a:r>
            <a:endParaRPr lang="en-US" sz="16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910886" y="4520176"/>
            <a:ext cx="3126062" cy="1814093"/>
            <a:chOff x="6017938" y="5049233"/>
            <a:chExt cx="3126062" cy="181409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938" y="5049233"/>
              <a:ext cx="3126062" cy="1814093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6372339" y="5131585"/>
              <a:ext cx="2652264" cy="697906"/>
              <a:chOff x="6372339" y="5131585"/>
              <a:chExt cx="2652264" cy="697906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6521557" y="5352575"/>
                <a:ext cx="448828" cy="338554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l-GR" sz="1600" b="1" dirty="0" smtClean="0">
                    <a:solidFill>
                      <a:srgbClr val="C00000"/>
                    </a:solidFill>
                    <a:latin typeface="Calibri Light" panose="020F0302020204030204"/>
                  </a:rPr>
                  <a:t>η</a:t>
                </a:r>
                <a:r>
                  <a:rPr lang="el-GR" sz="1600" b="1" dirty="0" smtClean="0">
                    <a:solidFill>
                      <a:srgbClr val="C00000"/>
                    </a:solidFill>
                    <a:latin typeface="Calibri Light" panose="020F0302020204030204"/>
                    <a:sym typeface="Symbol" panose="05050102010706020507" pitchFamily="18" charset="2"/>
                  </a:rPr>
                  <a:t></a:t>
                </a:r>
                <a:endParaRPr lang="en-US" sz="1600" b="1" dirty="0">
                  <a:solidFill>
                    <a:srgbClr val="C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372339" y="5131585"/>
                <a:ext cx="1938454" cy="307777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400" b="1" kern="0" dirty="0" smtClean="0">
                    <a:solidFill>
                      <a:srgbClr val="C00000"/>
                    </a:solidFill>
                  </a:rPr>
                  <a:t>f</a:t>
                </a:r>
                <a:r>
                  <a:rPr lang="en-US" sz="1400" b="1" kern="0" baseline="-25000" dirty="0" smtClean="0">
                    <a:solidFill>
                      <a:srgbClr val="C00000"/>
                    </a:solidFill>
                  </a:rPr>
                  <a:t>1</a:t>
                </a:r>
                <a:r>
                  <a:rPr lang="en-US" sz="1400" b="1" kern="0" dirty="0" smtClean="0">
                    <a:solidFill>
                      <a:srgbClr val="C00000"/>
                    </a:solidFill>
                  </a:rPr>
                  <a:t>(1285)/</a:t>
                </a:r>
                <a:r>
                  <a:rPr lang="el-GR" sz="1400" b="1" kern="0" dirty="0" smtClean="0">
                    <a:solidFill>
                      <a:srgbClr val="C00000"/>
                    </a:solidFill>
                  </a:rPr>
                  <a:t>η</a:t>
                </a:r>
                <a:r>
                  <a:rPr lang="en-US" sz="1400" b="1" kern="0" dirty="0" smtClean="0">
                    <a:solidFill>
                      <a:srgbClr val="C00000"/>
                    </a:solidFill>
                  </a:rPr>
                  <a:t>(1295)</a:t>
                </a:r>
                <a:endParaRPr lang="en-US" sz="1400" b="1" kern="0" dirty="0" smtClean="0">
                  <a:solidFill>
                    <a:srgbClr val="C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119603" y="5521714"/>
                <a:ext cx="1905000" cy="307777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l-GR" sz="1400" b="1" dirty="0">
                    <a:solidFill>
                      <a:srgbClr val="C00000"/>
                    </a:solidFill>
                    <a:latin typeface="Calibri Light" panose="020F0302020204030204"/>
                  </a:rPr>
                  <a:t>γ</a:t>
                </a:r>
                <a:r>
                  <a:rPr lang="en-US" sz="1400" b="1" dirty="0" smtClean="0">
                    <a:solidFill>
                      <a:srgbClr val="C00000"/>
                    </a:solidFill>
                    <a:latin typeface="Calibri Light" panose="020F0302020204030204"/>
                  </a:rPr>
                  <a:t>p → p </a:t>
                </a:r>
                <a:r>
                  <a:rPr lang="el-GR" sz="1400" b="1" dirty="0" smtClean="0">
                    <a:solidFill>
                      <a:srgbClr val="C00000"/>
                    </a:solidFill>
                  </a:rPr>
                  <a:t>ηπ</a:t>
                </a:r>
                <a:r>
                  <a:rPr lang="en-US" sz="1400" b="1" baseline="30000" dirty="0" smtClean="0">
                    <a:solidFill>
                      <a:srgbClr val="C00000"/>
                    </a:solidFill>
                  </a:rPr>
                  <a:t>o</a:t>
                </a:r>
                <a:r>
                  <a:rPr lang="el-GR" sz="1400" b="1" dirty="0" smtClean="0">
                    <a:solidFill>
                      <a:srgbClr val="C00000"/>
                    </a:solidFill>
                  </a:rPr>
                  <a:t>π</a:t>
                </a:r>
                <a:r>
                  <a:rPr lang="en-US" sz="1400" b="1" baseline="30000" dirty="0" smtClean="0">
                    <a:solidFill>
                      <a:srgbClr val="C00000"/>
                    </a:solidFill>
                  </a:rPr>
                  <a:t>o </a:t>
                </a:r>
                <a:r>
                  <a:rPr lang="en-US" sz="1400" b="1" dirty="0" smtClean="0">
                    <a:solidFill>
                      <a:srgbClr val="C00000"/>
                    </a:solidFill>
                  </a:rPr>
                  <a:t> → p 6</a:t>
                </a:r>
                <a:r>
                  <a:rPr lang="el-GR" sz="1400" b="1" dirty="0" smtClean="0">
                    <a:solidFill>
                      <a:srgbClr val="C00000"/>
                    </a:solidFill>
                  </a:rPr>
                  <a:t>γ</a:t>
                </a:r>
                <a:r>
                  <a:rPr lang="en-US" sz="1400" b="1" baseline="300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1400" b="1" dirty="0" smtClean="0">
                    <a:solidFill>
                      <a:srgbClr val="C00000"/>
                    </a:solidFill>
                    <a:latin typeface="Calibri Light" panose="020F0302020204030204"/>
                  </a:rPr>
                  <a:t> </a:t>
                </a:r>
                <a:endParaRPr lang="en-US" sz="1400" b="1" dirty="0">
                  <a:solidFill>
                    <a:srgbClr val="C00000"/>
                  </a:solidFill>
                  <a:latin typeface="Comic Sans MS" pitchFamily="66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8A8F08F4-65D5-3141-8CA7-D829917DC1C4}"/>
                  </a:ext>
                </a:extLst>
              </p:cNvPr>
              <p:cNvSpPr txBox="1"/>
              <p:nvPr/>
            </p:nvSpPr>
            <p:spPr>
              <a:xfrm>
                <a:off x="3151834" y="3627699"/>
                <a:ext cx="2759054" cy="970681"/>
              </a:xfrm>
              <a:prstGeom prst="rect">
                <a:avLst/>
              </a:prstGeom>
              <a:noFill/>
            </p:spPr>
            <p:txBody>
              <a:bodyPr wrap="square" numCol="7" rtlCol="0">
                <a:no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𝑷𝒓𝒐𝒅𝒖𝒄𝒕𝒊𝒐𝒏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𝒂𝒔𝒚𝒎𝒎𝒆𝒕𝒓𝒚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1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algn="ctr" defTabSz="457200"/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𝒐𝒇</m:t>
                    </m:r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𝒕𝒉𝒆</m:t>
                    </m:r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𝒓𝒆𝒂𝒄𝒕𝒊𝒐𝒏</m:t>
                    </m:r>
                  </m:oMath>
                </a14:m>
                <a:r>
                  <a:rPr lang="en-US" sz="1600" b="1" i="1" dirty="0" smtClean="0">
                    <a:solidFill>
                      <a:prstClr val="black"/>
                    </a:solidFill>
                  </a:rPr>
                  <a:t> </a:t>
                </a:r>
                <a:r>
                  <a:rPr lang="el-GR" sz="1600" b="1" dirty="0">
                    <a:solidFill>
                      <a:srgbClr val="C00000"/>
                    </a:solidFill>
                  </a:rPr>
                  <a:t>γ</a:t>
                </a:r>
                <a:r>
                  <a:rPr lang="en-US" sz="1600" b="1" dirty="0">
                    <a:solidFill>
                      <a:srgbClr val="C00000"/>
                    </a:solidFill>
                  </a:rPr>
                  <a:t>p → p </a:t>
                </a:r>
                <a:r>
                  <a:rPr lang="el-GR" sz="1600" b="1" dirty="0" smtClean="0">
                    <a:solidFill>
                      <a:srgbClr val="C00000"/>
                    </a:solidFill>
                  </a:rPr>
                  <a:t>η</a:t>
                </a:r>
                <a:r>
                  <a:rPr lang="en-US" sz="1600" b="1" dirty="0" smtClean="0">
                    <a:solidFill>
                      <a:srgbClr val="C00000"/>
                    </a:solidFill>
                  </a:rPr>
                  <a:t>’ </a:t>
                </a:r>
              </a:p>
              <a:p>
                <a:pPr algn="ctr" defTabSz="457200"/>
                <a:r>
                  <a:rPr lang="en-US" sz="1600" i="1" dirty="0" smtClean="0">
                    <a:solidFill>
                      <a:prstClr val="black"/>
                    </a:solidFill>
                  </a:rPr>
                  <a:t>Preparing for internal review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A8F08F4-65D5-3141-8CA7-D829917DC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832" y="3627692"/>
                <a:ext cx="2759054" cy="97068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8A8F08F4-65D5-3141-8CA7-D829917DC1C4}"/>
                  </a:ext>
                </a:extLst>
              </p:cNvPr>
              <p:cNvSpPr txBox="1"/>
              <p:nvPr/>
            </p:nvSpPr>
            <p:spPr>
              <a:xfrm>
                <a:off x="6080244" y="3584043"/>
                <a:ext cx="2881758" cy="970681"/>
              </a:xfrm>
              <a:prstGeom prst="rect">
                <a:avLst/>
              </a:prstGeom>
              <a:noFill/>
            </p:spPr>
            <p:txBody>
              <a:bodyPr wrap="square" numCol="7" rtlCol="0">
                <a:no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𝑷𝒓𝒐𝒅𝒖𝒄𝒕𝒊𝒐𝒏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𝒂𝒔𝒚𝒎𝒎𝒆𝒕𝒓𝒚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𝒐𝒇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1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algn="ctr" defTabSz="457200"/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𝒕𝒉𝒆</m:t>
                    </m:r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𝒓𝒆𝒂𝒄𝒕𝒊𝒐𝒏</m:t>
                    </m:r>
                  </m:oMath>
                </a14:m>
                <a:r>
                  <a:rPr lang="en-US" sz="1600" b="1" i="1" dirty="0" smtClean="0">
                    <a:solidFill>
                      <a:prstClr val="black"/>
                    </a:solidFill>
                  </a:rPr>
                  <a:t> </a:t>
                </a:r>
                <a:r>
                  <a:rPr lang="el-GR" sz="1600" b="1" dirty="0">
                    <a:solidFill>
                      <a:srgbClr val="C00000"/>
                    </a:solidFill>
                  </a:rPr>
                  <a:t>γ</a:t>
                </a:r>
                <a:r>
                  <a:rPr lang="en-US" sz="1600" b="1" dirty="0">
                    <a:solidFill>
                      <a:srgbClr val="C00000"/>
                    </a:solidFill>
                  </a:rPr>
                  <a:t>p → </a:t>
                </a:r>
                <a:r>
                  <a:rPr lang="el-GR" sz="1600" b="1" dirty="0" smtClean="0">
                    <a:solidFill>
                      <a:srgbClr val="C00000"/>
                    </a:solidFill>
                  </a:rPr>
                  <a:t>π</a:t>
                </a:r>
                <a:r>
                  <a:rPr lang="en-US" sz="1600" b="1" baseline="30000" dirty="0" smtClean="0">
                    <a:solidFill>
                      <a:srgbClr val="C00000"/>
                    </a:solidFill>
                  </a:rPr>
                  <a:t>-</a:t>
                </a:r>
                <a:r>
                  <a:rPr lang="en-US" sz="1600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el-GR" sz="1600" b="1" dirty="0" smtClean="0">
                    <a:solidFill>
                      <a:srgbClr val="C00000"/>
                    </a:solidFill>
                  </a:rPr>
                  <a:t>Δ</a:t>
                </a:r>
                <a:r>
                  <a:rPr lang="en-US" sz="1600" b="1" baseline="30000" dirty="0" smtClean="0">
                    <a:solidFill>
                      <a:srgbClr val="C00000"/>
                    </a:solidFill>
                  </a:rPr>
                  <a:t>++</a:t>
                </a:r>
                <a:r>
                  <a:rPr lang="en-US" sz="1600" b="1" dirty="0" smtClean="0">
                    <a:solidFill>
                      <a:srgbClr val="C00000"/>
                    </a:solidFill>
                  </a:rPr>
                  <a:t> </a:t>
                </a:r>
              </a:p>
              <a:p>
                <a:pPr algn="ctr" defTabSz="457200"/>
                <a:r>
                  <a:rPr lang="en-US" sz="1600" i="1" dirty="0" smtClean="0">
                    <a:solidFill>
                      <a:prstClr val="black"/>
                    </a:solidFill>
                  </a:rPr>
                  <a:t>Preparing for internal review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A8F08F4-65D5-3141-8CA7-D829917DC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244" y="3584043"/>
                <a:ext cx="2881758" cy="97068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A8F08F4-65D5-3141-8CA7-D829917DC1C4}"/>
              </a:ext>
            </a:extLst>
          </p:cNvPr>
          <p:cNvSpPr txBox="1"/>
          <p:nvPr/>
        </p:nvSpPr>
        <p:spPr>
          <a:xfrm>
            <a:off x="3029128" y="4867248"/>
            <a:ext cx="2881758" cy="970681"/>
          </a:xfrm>
          <a:prstGeom prst="rect">
            <a:avLst/>
          </a:prstGeom>
          <a:noFill/>
        </p:spPr>
        <p:txBody>
          <a:bodyPr wrap="square" numCol="7" rtlCol="0">
            <a:noAutofit/>
          </a:bodyPr>
          <a:lstStyle/>
          <a:p>
            <a:pPr marL="285750" indent="-285750" algn="ctr" defTabSz="457200">
              <a:buFont typeface="Arial" panose="020B0604020202020204" pitchFamily="34" charset="0"/>
              <a:buChar char="•"/>
            </a:pPr>
            <a:endParaRPr lang="en-US" sz="1600" b="1" i="1" dirty="0" smtClean="0">
              <a:solidFill>
                <a:prstClr val="black"/>
              </a:solidFill>
              <a:latin typeface="Cambria Math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2804136" y="4910305"/>
            <a:ext cx="3072637" cy="132343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prstClr val="black"/>
                </a:solidFill>
              </a:rPr>
              <a:t>GlueX</a:t>
            </a:r>
            <a:r>
              <a:rPr lang="en-US" sz="1600" dirty="0" smtClean="0">
                <a:solidFill>
                  <a:prstClr val="black"/>
                </a:solidFill>
              </a:rPr>
              <a:t>-I is complete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25% of data analyzed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3 papers in preparation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Getting ready for </a:t>
            </a:r>
            <a:r>
              <a:rPr lang="en-US" sz="1600" dirty="0" err="1" smtClean="0">
                <a:solidFill>
                  <a:prstClr val="black"/>
                </a:solidFill>
              </a:rPr>
              <a:t>Primex</a:t>
            </a:r>
            <a:r>
              <a:rPr lang="en-US" sz="1600" dirty="0" smtClean="0">
                <a:solidFill>
                  <a:prstClr val="black"/>
                </a:solidFill>
              </a:rPr>
              <a:t>-</a:t>
            </a:r>
            <a:r>
              <a:rPr lang="el-GR" sz="1600" dirty="0" smtClean="0">
                <a:solidFill>
                  <a:prstClr val="black"/>
                </a:solidFill>
              </a:rPr>
              <a:t>η</a:t>
            </a:r>
            <a:r>
              <a:rPr lang="en-US" sz="1600" dirty="0" smtClean="0">
                <a:solidFill>
                  <a:prstClr val="black"/>
                </a:solidFill>
              </a:rPr>
              <a:t> and </a:t>
            </a:r>
            <a:r>
              <a:rPr lang="en-US" sz="1600" dirty="0" err="1" smtClean="0">
                <a:solidFill>
                  <a:prstClr val="black"/>
                </a:solidFill>
              </a:rPr>
              <a:t>GlueX</a:t>
            </a:r>
            <a:r>
              <a:rPr lang="en-US" sz="1600" dirty="0" smtClean="0">
                <a:solidFill>
                  <a:prstClr val="black"/>
                </a:solidFill>
              </a:rPr>
              <a:t>-II (with DIRC)</a:t>
            </a:r>
          </a:p>
        </p:txBody>
      </p:sp>
    </p:spTree>
    <p:extLst>
      <p:ext uri="{BB962C8B-B14F-4D97-AF65-F5344CB8AC3E}">
        <p14:creationId xmlns:p14="http://schemas.microsoft.com/office/powerpoint/2010/main" val="243609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-61913"/>
            <a:ext cx="9144000" cy="838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600" dirty="0" err="1" smtClean="0">
                <a:solidFill>
                  <a:srgbClr val="000000"/>
                </a:solidFill>
              </a:rPr>
              <a:t>Gluonic</a:t>
            </a:r>
            <a:r>
              <a:rPr lang="en-US" sz="2600" dirty="0" smtClean="0">
                <a:solidFill>
                  <a:srgbClr val="000000"/>
                </a:solidFill>
              </a:rPr>
              <a:t> Excitations and the Mechanism for Confinement</a:t>
            </a:r>
          </a:p>
        </p:txBody>
      </p:sp>
      <p:sp>
        <p:nvSpPr>
          <p:cNvPr id="32" name="Rectangle 5"/>
          <p:cNvSpPr>
            <a:spLocks/>
          </p:cNvSpPr>
          <p:nvPr/>
        </p:nvSpPr>
        <p:spPr bwMode="auto">
          <a:xfrm>
            <a:off x="1272023" y="3124200"/>
            <a:ext cx="2264337" cy="5261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b="1" i="1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States with Exotic Quantum Numbers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66469" y="896846"/>
            <a:ext cx="1875449" cy="1693954"/>
            <a:chOff x="2696551" y="840497"/>
            <a:chExt cx="1875449" cy="1693954"/>
          </a:xfrm>
        </p:grpSpPr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9353" t="9973" r="61652" b="50015"/>
            <a:stretch>
              <a:fillRect/>
            </a:stretch>
          </p:blipFill>
          <p:spPr bwMode="auto">
            <a:xfrm>
              <a:off x="2696551" y="840497"/>
              <a:ext cx="1875449" cy="169395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>
              <a:outerShdw blurRad="114300" dist="1270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8" name="Rectangle 17"/>
            <p:cNvSpPr/>
            <p:nvPr/>
          </p:nvSpPr>
          <p:spPr bwMode="auto">
            <a:xfrm>
              <a:off x="2991833" y="985838"/>
              <a:ext cx="12192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Excited Glue</a:t>
              </a:r>
            </a:p>
          </p:txBody>
        </p:sp>
      </p:grp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4442533" y="855662"/>
            <a:ext cx="3611562" cy="1735138"/>
            <a:chOff x="150" y="3220"/>
            <a:chExt cx="2275" cy="1093"/>
          </a:xfrm>
        </p:grpSpPr>
        <p:pic>
          <p:nvPicPr>
            <p:cNvPr id="21" name="Picture 18" descr="detecto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0" y="3220"/>
              <a:ext cx="1286" cy="1093"/>
            </a:xfrm>
            <a:prstGeom prst="rect">
              <a:avLst/>
            </a:prstGeom>
            <a:noFill/>
          </p:spPr>
        </p:pic>
        <p:grpSp>
          <p:nvGrpSpPr>
            <p:cNvPr id="22" name="Group 19"/>
            <p:cNvGrpSpPr>
              <a:grpSpLocks/>
            </p:cNvGrpSpPr>
            <p:nvPr/>
          </p:nvGrpSpPr>
          <p:grpSpPr bwMode="auto">
            <a:xfrm>
              <a:off x="1635" y="3798"/>
              <a:ext cx="790" cy="413"/>
              <a:chOff x="1635" y="3558"/>
              <a:chExt cx="790" cy="413"/>
            </a:xfrm>
          </p:grpSpPr>
          <p:pic>
            <p:nvPicPr>
              <p:cNvPr id="23" name="Picture 20" descr="hdnew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646" y="3558"/>
                <a:ext cx="765" cy="243"/>
              </a:xfrm>
              <a:prstGeom prst="rect">
                <a:avLst/>
              </a:prstGeom>
              <a:noFill/>
            </p:spPr>
          </p:pic>
          <p:sp>
            <p:nvSpPr>
              <p:cNvPr id="24" name="Rectangle 21"/>
              <p:cNvSpPr>
                <a:spLocks noChangeArrowheads="1"/>
              </p:cNvSpPr>
              <p:nvPr/>
            </p:nvSpPr>
            <p:spPr bwMode="auto">
              <a:xfrm>
                <a:off x="1649" y="3784"/>
                <a:ext cx="759" cy="16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Text Box 22"/>
              <p:cNvSpPr txBox="1">
                <a:spLocks noChangeArrowheads="1"/>
              </p:cNvSpPr>
              <p:nvPr/>
            </p:nvSpPr>
            <p:spPr bwMode="auto">
              <a:xfrm>
                <a:off x="1635" y="3777"/>
                <a:ext cx="790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400" b="1">
                    <a:solidFill>
                      <a:srgbClr val="FFFFFF"/>
                    </a:solidFill>
                    <a:latin typeface="Times New Roman" pitchFamily="18" charset="0"/>
                    <a:cs typeface="Arial" pitchFamily="34" charset="0"/>
                  </a:rPr>
                  <a:t>Hall D@JLab</a:t>
                </a:r>
                <a:endParaRPr lang="en-US" sz="1400" b="1">
                  <a:solidFill>
                    <a:srgbClr val="FFFFFF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5257802" y="3978996"/>
            <a:ext cx="3626271" cy="16414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230"/>
              </a:spcAft>
              <a:buClr>
                <a:srgbClr val="002060"/>
              </a:buClr>
            </a:pPr>
            <a:endParaRPr lang="en-US" sz="1600" b="1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230"/>
              </a:spcAft>
              <a:buClr>
                <a:srgbClr val="002060"/>
              </a:buClr>
            </a:pPr>
            <a:endParaRPr lang="en-US" sz="16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230"/>
              </a:spcAft>
              <a:buClr>
                <a:srgbClr val="002060"/>
              </a:buClr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Searching for the rules that govern hadron construction</a:t>
            </a:r>
          </a:p>
          <a:p>
            <a:pPr>
              <a:spcAft>
                <a:spcPts val="230"/>
              </a:spcAft>
              <a:buClr>
                <a:srgbClr val="002060"/>
              </a:buClr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M. R. </a:t>
            </a:r>
            <a:r>
              <a:rPr lang="en-US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Sheperd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J. J. </a:t>
            </a:r>
            <a:r>
              <a:rPr lang="en-US" sz="14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Dudek</a:t>
            </a: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R. E. Mitchell</a:t>
            </a:r>
          </a:p>
          <a:p>
            <a:pPr>
              <a:spcAft>
                <a:spcPts val="230"/>
              </a:spcAft>
              <a:buClr>
                <a:srgbClr val="002060"/>
              </a:buClr>
            </a:pPr>
            <a:r>
              <a:rPr lang="en-US" sz="16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600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2" y="3981856"/>
            <a:ext cx="2652603" cy="43774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57201" y="3886207"/>
            <a:ext cx="4456407" cy="2263391"/>
            <a:chOff x="4458993" y="990600"/>
            <a:chExt cx="4456407" cy="2263391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8993" y="1120391"/>
              <a:ext cx="4456407" cy="2133600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9" name="Oval 28"/>
            <p:cNvSpPr/>
            <p:nvPr/>
          </p:nvSpPr>
          <p:spPr bwMode="auto">
            <a:xfrm>
              <a:off x="7964193" y="990600"/>
              <a:ext cx="951207" cy="1066800"/>
            </a:xfrm>
            <a:prstGeom prst="ellips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cxnSp>
        <p:nvCxnSpPr>
          <p:cNvPr id="5" name="Straight Arrow Connector 4"/>
          <p:cNvCxnSpPr>
            <a:endCxn id="29" idx="1"/>
          </p:cNvCxnSpPr>
          <p:nvPr/>
        </p:nvCxnSpPr>
        <p:spPr bwMode="auto">
          <a:xfrm>
            <a:off x="3581407" y="3505201"/>
            <a:ext cx="520301" cy="53722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srgbClr val="000000"/>
                </a:solidFill>
              </a:rPr>
              <a:pPr defTabSz="457200"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9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1963" indent="-461963"/>
            <a:r>
              <a:rPr lang="en-US" dirty="0"/>
              <a:t>Recent </a:t>
            </a:r>
            <a:r>
              <a:rPr lang="en-US" dirty="0" smtClean="0"/>
              <a:t>Highlights</a:t>
            </a:r>
          </a:p>
          <a:p>
            <a:pPr marL="461963" indent="-461963"/>
            <a:endParaRPr lang="en-US" dirty="0" smtClean="0"/>
          </a:p>
          <a:p>
            <a:pPr marL="461963" indent="-461963"/>
            <a:r>
              <a:rPr lang="en-US" dirty="0" smtClean="0"/>
              <a:t>12 GeV Program </a:t>
            </a:r>
          </a:p>
          <a:p>
            <a:pPr marL="461963" indent="-461963"/>
            <a:endParaRPr lang="en-US" dirty="0" smtClean="0"/>
          </a:p>
          <a:p>
            <a:pPr marL="461963" indent="-461963"/>
            <a:r>
              <a:rPr lang="en-US" dirty="0" smtClean="0"/>
              <a:t>Future Projects</a:t>
            </a:r>
          </a:p>
          <a:p>
            <a:pPr marL="461963" indent="-461963"/>
            <a:endParaRPr lang="en-US" dirty="0" smtClean="0"/>
          </a:p>
          <a:p>
            <a:pPr marL="461963" indent="-461963"/>
            <a:r>
              <a:rPr lang="en-US" dirty="0" smtClean="0"/>
              <a:t>EIC</a:t>
            </a:r>
          </a:p>
          <a:p>
            <a:pPr marL="461963" indent="-461963"/>
            <a:endParaRPr lang="en-US" dirty="0" smtClean="0"/>
          </a:p>
          <a:p>
            <a:pPr marL="461963" indent="-461963"/>
            <a:r>
              <a:rPr lang="en-US" dirty="0" smtClean="0"/>
              <a:t>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2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 smtClean="0"/>
              <a:t>Nuclear </a:t>
            </a:r>
            <a:r>
              <a:rPr lang="en-US" sz="2800" cap="none" dirty="0" err="1" smtClean="0"/>
              <a:t>Femtography</a:t>
            </a:r>
            <a:endParaRPr lang="en-US" sz="2800" b="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5330" y="867053"/>
            <a:ext cx="475881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200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Transverse Momentum Distribution (TMD) </a:t>
            </a:r>
          </a:p>
          <a:p>
            <a:pPr marL="514350" indent="-171450">
              <a:buClr>
                <a:srgbClr val="7030A0"/>
              </a:buClr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Confined motion in a nucleon (semi-inclusive DIS)</a:t>
            </a:r>
          </a:p>
          <a:p>
            <a:pPr marL="514350" indent="-171450">
              <a:buClr>
                <a:srgbClr val="7030A0"/>
              </a:buClr>
              <a:tabLst>
                <a:tab pos="0" algn="l"/>
              </a:tabLst>
            </a:pPr>
            <a:endParaRPr lang="en-US" sz="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7718" indent="-307718">
              <a:buSzPct val="1200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Generalized Parton Distribution (GPD) </a:t>
            </a:r>
          </a:p>
          <a:p>
            <a:pPr marL="571500" indent="-228600">
              <a:buClr>
                <a:srgbClr val="7030A0"/>
              </a:buClr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Spatial imaging (exclusive DVCS)</a:t>
            </a:r>
            <a:endParaRPr lang="en-US" sz="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171450">
              <a:buClr>
                <a:srgbClr val="7030A0"/>
              </a:buClr>
              <a:tabLst>
                <a:tab pos="0" algn="l"/>
              </a:tabLst>
            </a:pPr>
            <a:endParaRPr lang="en-US" sz="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7718" indent="-307718">
              <a:buSzPct val="1200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</a:t>
            </a:r>
          </a:p>
          <a:p>
            <a:pPr marL="573088" indent="-231775">
              <a:buClr>
                <a:srgbClr val="7030A0"/>
              </a:buClr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High luminosity</a:t>
            </a:r>
          </a:p>
          <a:p>
            <a:pPr marL="573088" indent="-231775">
              <a:buClr>
                <a:srgbClr val="7030A0"/>
              </a:buClr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Polarized beams and targets</a:t>
            </a:r>
          </a:p>
          <a:p>
            <a:pPr marL="573088" indent="-231775">
              <a:buClr>
                <a:srgbClr val="7030A0"/>
              </a:buClr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Sophisticated detector systems</a:t>
            </a:r>
            <a:endParaRPr lang="en-U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228600">
              <a:buClr>
                <a:srgbClr val="7030A0"/>
              </a:buClr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642" y="5506486"/>
            <a:ext cx="4363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68325" algn="l"/>
              </a:tabLst>
            </a:pP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Wingdings 3"/>
              </a:rPr>
              <a:t>	Major new capability </a:t>
            </a:r>
          </a:p>
          <a:p>
            <a:pPr marL="574675">
              <a:tabLst>
                <a:tab pos="568325" algn="l"/>
              </a:tabLst>
            </a:pP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Wingdings 3"/>
              </a:rPr>
              <a:t>with </a:t>
            </a:r>
            <a:r>
              <a:rPr lang="en-US" sz="20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Wingdings 3"/>
              </a:rPr>
              <a:t>JLab</a:t>
            </a: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Wingdings 3"/>
              </a:rPr>
              <a:t> @ 12 GeV</a:t>
            </a:r>
            <a:endParaRPr lang="en-US" sz="2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9528" y="867055"/>
            <a:ext cx="3775616" cy="3974323"/>
            <a:chOff x="228600" y="963537"/>
            <a:chExt cx="4697506" cy="501155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9" r="2873" b="39727"/>
            <a:stretch/>
          </p:blipFill>
          <p:spPr bwMode="auto">
            <a:xfrm>
              <a:off x="228600" y="963537"/>
              <a:ext cx="4697506" cy="3152775"/>
            </a:xfrm>
            <a:prstGeom prst="rect">
              <a:avLst/>
            </a:prstGeom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428999" y="1095345"/>
              <a:ext cx="638610" cy="50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5D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50827" y="2283261"/>
              <a:ext cx="638610" cy="50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3D</a:t>
              </a:r>
            </a:p>
          </p:txBody>
        </p:sp>
        <p:pic>
          <p:nvPicPr>
            <p:cNvPr id="11" name="Picture 10" descr="profile.png"/>
            <p:cNvPicPr/>
            <p:nvPr/>
          </p:nvPicPr>
          <p:blipFill rotWithShape="1">
            <a:blip r:embed="rId4" cstate="print"/>
            <a:srcRect l="7356" t="49129" r="12267"/>
            <a:stretch/>
          </p:blipFill>
          <p:spPr>
            <a:xfrm>
              <a:off x="2819400" y="4291467"/>
              <a:ext cx="2091421" cy="168362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-484" t="1407" r="-506" b="-1202"/>
            <a:stretch/>
          </p:blipFill>
          <p:spPr bwMode="auto">
            <a:xfrm>
              <a:off x="228600" y="4382126"/>
              <a:ext cx="2150268" cy="1592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3" name="TextBox 12"/>
          <p:cNvSpPr txBox="1"/>
          <p:nvPr/>
        </p:nvSpPr>
        <p:spPr>
          <a:xfrm>
            <a:off x="4275330" y="2994600"/>
            <a:ext cx="4758810" cy="3367589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SzPct val="120000"/>
              <a:tabLst>
                <a:tab pos="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Nuclear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Femtography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>
              <a:buClr>
                <a:srgbClr val="7030A0"/>
              </a:buClr>
              <a:tabLst>
                <a:tab pos="0" algn="l"/>
              </a:tabLst>
            </a:pPr>
            <a:endParaRPr lang="en-US" sz="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Proposal to Commonwealth of Virginia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Initial request of $0.5M for pilot study awarded;                       funding of ~$2M/year envisioned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Consortium of Virginia universities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Theoretical physics, experimental physics, computation, data science, statistics – </a:t>
            </a:r>
            <a:r>
              <a:rPr lang="en-US" sz="1400" u="sng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interdisciplinary effort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Benefit to 12 GeV program and future EIC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studies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Symposium on Imaging and Visualization in Science’ , </a:t>
            </a:r>
            <a:r>
              <a:rPr lang="en-US" sz="1400" dirty="0" err="1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UVa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, Dec. 10-11, 2018.</a:t>
            </a:r>
            <a:endParaRPr lang="en-US" sz="1400" dirty="0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  <a:p>
            <a:pPr marL="571500" indent="-228600">
              <a:buClr>
                <a:srgbClr val="7030A0"/>
              </a:buClr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4" name="Right Arrow 13"/>
          <p:cNvSpPr/>
          <p:nvPr/>
        </p:nvSpPr>
        <p:spPr bwMode="auto">
          <a:xfrm rot="5400000">
            <a:off x="1778195" y="4556064"/>
            <a:ext cx="550315" cy="1344202"/>
          </a:xfrm>
          <a:prstGeom prst="right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6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16890"/>
            <a:ext cx="8464378" cy="487490"/>
          </a:xfrm>
        </p:spPr>
        <p:txBody>
          <a:bodyPr/>
          <a:lstStyle/>
          <a:p>
            <a:r>
              <a:rPr lang="en-US" cap="none" dirty="0" smtClean="0"/>
              <a:t>Imaging With </a:t>
            </a:r>
            <a:r>
              <a:rPr lang="en-US" cap="none" dirty="0" err="1" smtClean="0"/>
              <a:t>JLab</a:t>
            </a:r>
            <a:r>
              <a:rPr lang="en-US" cap="none" dirty="0" smtClean="0"/>
              <a:t> @ 12 GeV</a:t>
            </a:r>
            <a:endParaRPr lang="en-US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1596" t="10110" r="5309" b="7733"/>
          <a:stretch>
            <a:fillRect/>
          </a:stretch>
        </p:blipFill>
        <p:spPr>
          <a:xfrm>
            <a:off x="6877621" y="1039008"/>
            <a:ext cx="1980944" cy="1475592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7"/>
          <a:stretch/>
        </p:blipFill>
        <p:spPr bwMode="auto">
          <a:xfrm>
            <a:off x="6834106" y="4766943"/>
            <a:ext cx="2024459" cy="14814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3" descr="SHMS-HMS.JPG"/>
          <p:cNvPicPr>
            <a:picLocks noChangeAspect="1"/>
          </p:cNvPicPr>
          <p:nvPr/>
        </p:nvPicPr>
        <p:blipFill>
          <a:blip r:embed="rId5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863511" y="3047999"/>
            <a:ext cx="1995054" cy="147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152400" y="946942"/>
            <a:ext cx="651943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388" defTabSz="457200"/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Generalized  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Parton Distributions (GPDs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and Transverse Momentum Distributions (TMDs)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627063" indent="-393700" defTabSz="457200">
              <a:buFont typeface="Arial" panose="020B0604020202020204" pitchFamily="34" charset="0"/>
              <a:buChar char="•"/>
            </a:pPr>
            <a:endParaRPr lang="en-US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627063" indent="-393700" defTabSz="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CEBAF Large Acceptance Spectrometer (CLAS12) in Hall B: general survey experiments,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large acceptance and medium luminosity</a:t>
            </a:r>
          </a:p>
          <a:p>
            <a:pPr marL="627063" indent="-393700" defTabSz="457200">
              <a:buFont typeface="Arial" panose="020B0604020202020204" pitchFamily="34" charset="0"/>
              <a:buChar char="•"/>
            </a:pPr>
            <a:endParaRPr lang="en-US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627063" indent="-393700" defTabSz="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SHMS, High Momentum Spectrometer (HMS) and Neutral-Particle Spectrometer (NPS) in Hall C: precision cross sections for L-T studies and ratios, small acceptance and high luminosity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627063" indent="-393700" defTabSz="4572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576262" indent="-342900" defTabSz="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Super </a:t>
            </a:r>
            <a:r>
              <a:rPr lang="en-US" sz="20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Bigbite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Spectrometer (SBS) in Hall A :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dedicated large-x TMD study				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33362" defTabSz="457200"/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  medium acceptance and high luminosity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627063" indent="-393700" defTabSz="4572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627063" indent="-393700" defTabSz="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Future: Solenoidal 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Large Intensity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Device (</a:t>
            </a:r>
            <a:r>
              <a:rPr lang="en-US" sz="20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SoLID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   in Hall A: large acceptance and high luminosity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6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DVCS @ 11 GeV</a:t>
            </a:r>
            <a:endParaRPr lang="en-US" cap="non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2" y="3124200"/>
            <a:ext cx="4924425" cy="319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6096" y="3505200"/>
            <a:ext cx="520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A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LU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9422" y="2667000"/>
            <a:ext cx="220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CLAS12 (projected)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39" y="768238"/>
            <a:ext cx="6053362" cy="2348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8" y="3200400"/>
            <a:ext cx="3529885" cy="279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57199" y="3544285"/>
            <a:ext cx="3430455" cy="3289471"/>
            <a:chOff x="457198" y="3544284"/>
            <a:chExt cx="3430455" cy="328947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8" y="3544284"/>
              <a:ext cx="3430455" cy="3161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215893" y="6464423"/>
              <a:ext cx="2031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Published in Nature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764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20724" y="44655"/>
            <a:ext cx="8940064" cy="740705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</a:rPr>
              <a:t>JLab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: </a:t>
            </a:r>
            <a:r>
              <a:rPr lang="en-US" sz="2800" dirty="0">
                <a:solidFill>
                  <a:schemeClr val="accent1"/>
                </a:solidFill>
                <a:latin typeface="Arial" panose="020B0604020202020204" pitchFamily="34" charset="0"/>
              </a:rPr>
              <a:t>an ideal place for 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</a:rPr>
              <a:t>PV </a:t>
            </a:r>
            <a:r>
              <a:rPr lang="en-US" sz="2800" dirty="0">
                <a:solidFill>
                  <a:schemeClr val="accent1"/>
                </a:solidFill>
                <a:latin typeface="Arial" panose="020B0604020202020204" pitchFamily="34" charset="0"/>
              </a:rPr>
              <a:t>experiments </a:t>
            </a:r>
            <a:endParaRPr lang="en-US" sz="2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5413014" y="4787146"/>
            <a:ext cx="3653178" cy="1686616"/>
          </a:xfrm>
          <a:prstGeom prst="rect">
            <a:avLst/>
          </a:prstGeom>
          <a:noFill/>
        </p:spPr>
        <p:txBody>
          <a:bodyPr wrap="square" lIns="146304" tIns="73152" rIns="146304" bIns="73152"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000" dirty="0" smtClean="0">
                <a:solidFill>
                  <a:srgbClr val="BE1D1D"/>
                </a:solidFill>
                <a:latin typeface="Avenir Book"/>
                <a:cs typeface="Avenir Book"/>
              </a:rPr>
              <a:t>High</a:t>
            </a:r>
            <a:r>
              <a:rPr lang="en-US" sz="2000" dirty="0">
                <a:solidFill>
                  <a:srgbClr val="BE1D1D"/>
                </a:solidFill>
                <a:latin typeface="Avenir Book"/>
                <a:cs typeface="Avenir Book"/>
              </a:rPr>
              <a:t>-quality, intense, polarized electron </a:t>
            </a:r>
            <a:r>
              <a:rPr lang="en-US" sz="2000" dirty="0" smtClean="0">
                <a:solidFill>
                  <a:srgbClr val="BE1D1D"/>
                </a:solidFill>
                <a:latin typeface="Avenir Book"/>
                <a:cs typeface="Avenir Book"/>
              </a:rPr>
              <a:t>beam</a:t>
            </a:r>
          </a:p>
          <a:p>
            <a:pPr>
              <a:defRPr/>
            </a:pPr>
            <a:endParaRPr lang="en-US" sz="2000" dirty="0">
              <a:solidFill>
                <a:srgbClr val="BE1D1D"/>
              </a:solidFill>
              <a:latin typeface="Avenir Book"/>
              <a:cs typeface="Avenir Book"/>
            </a:endParaRPr>
          </a:p>
          <a:p>
            <a:pPr marL="358775" indent="-358775">
              <a:defRPr/>
            </a:pPr>
            <a:r>
              <a:rPr lang="en-US" sz="2000" dirty="0" smtClean="0">
                <a:solidFill>
                  <a:srgbClr val="BE1D1D"/>
                </a:solidFill>
                <a:latin typeface="Avenir Book"/>
                <a:cs typeface="Avenir Book"/>
              </a:rPr>
              <a:t>-   Statistical </a:t>
            </a:r>
            <a:r>
              <a:rPr lang="en-US" sz="2000" dirty="0">
                <a:solidFill>
                  <a:srgbClr val="BE1D1D"/>
                </a:solidFill>
                <a:latin typeface="Avenir Book"/>
                <a:cs typeface="Avenir Book"/>
              </a:rPr>
              <a:t>and systematic errors better than 1 ppb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329725" y="4446232"/>
            <a:ext cx="521594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T</a:t>
            </a:r>
            <a: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hree </a:t>
            </a:r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motivations for this program</a:t>
            </a:r>
            <a: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:</a:t>
            </a:r>
          </a:p>
          <a:p>
            <a:endParaRPr lang="en-US" sz="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457200" indent="-457200">
              <a:buFontTx/>
              <a:buAutoNum type="arabicParenR"/>
            </a:pPr>
            <a:r>
              <a:rPr lang="en-US" sz="2000" dirty="0" smtClean="0">
                <a:solidFill>
                  <a:srgbClr val="000090"/>
                </a:solidFill>
                <a:latin typeface="Avenir Book"/>
                <a:cs typeface="Avenir Book"/>
              </a:rPr>
              <a:t>To </a:t>
            </a:r>
            <a:r>
              <a:rPr lang="en-US" sz="2000" dirty="0">
                <a:solidFill>
                  <a:srgbClr val="000090"/>
                </a:solidFill>
                <a:latin typeface="Avenir Book"/>
                <a:cs typeface="Avenir Book"/>
              </a:rPr>
              <a:t>measure the parameters of the </a:t>
            </a:r>
            <a:r>
              <a:rPr lang="en-US" sz="2000" dirty="0" smtClean="0">
                <a:solidFill>
                  <a:srgbClr val="000090"/>
                </a:solidFill>
                <a:latin typeface="Avenir Book"/>
                <a:cs typeface="Avenir Book"/>
              </a:rPr>
              <a:t>SM</a:t>
            </a:r>
            <a:endParaRPr lang="en-US" sz="2000" dirty="0">
              <a:solidFill>
                <a:srgbClr val="000090"/>
              </a:solidFill>
              <a:latin typeface="Avenir Book"/>
              <a:cs typeface="Avenir Book"/>
            </a:endParaRPr>
          </a:p>
          <a:p>
            <a:pPr marL="457200" indent="-457200">
              <a:buFontTx/>
              <a:buAutoNum type="arabicParenR"/>
            </a:pPr>
            <a:endParaRPr lang="en-US" sz="600" dirty="0">
              <a:solidFill>
                <a:srgbClr val="000090"/>
              </a:solidFill>
              <a:latin typeface="Avenir Book"/>
              <a:cs typeface="Avenir Book"/>
            </a:endParaRPr>
          </a:p>
          <a:p>
            <a:pPr marL="457200" indent="-457200">
              <a:buFontTx/>
              <a:buAutoNum type="arabicParenR"/>
            </a:pPr>
            <a:r>
              <a:rPr lang="en-US" sz="2000" dirty="0" smtClean="0">
                <a:solidFill>
                  <a:srgbClr val="000090"/>
                </a:solidFill>
                <a:latin typeface="Avenir Book"/>
                <a:cs typeface="Avenir Book"/>
              </a:rPr>
              <a:t>To </a:t>
            </a:r>
            <a:r>
              <a:rPr lang="en-US" sz="2000" dirty="0">
                <a:solidFill>
                  <a:srgbClr val="000090"/>
                </a:solidFill>
                <a:latin typeface="Avenir Book"/>
                <a:cs typeface="Avenir Book"/>
              </a:rPr>
              <a:t>search for new parity-violating interactions (BSM physics) </a:t>
            </a:r>
          </a:p>
          <a:p>
            <a:pPr marL="457200" indent="-457200">
              <a:buFontTx/>
              <a:buAutoNum type="arabicParenR"/>
            </a:pPr>
            <a:endParaRPr lang="en-US" sz="600" dirty="0" smtClean="0">
              <a:solidFill>
                <a:srgbClr val="000090"/>
              </a:solidFill>
              <a:latin typeface="Avenir Book"/>
              <a:cs typeface="Avenir Book"/>
            </a:endParaRPr>
          </a:p>
          <a:p>
            <a:pPr marL="457200" indent="-457200">
              <a:buFontTx/>
              <a:buAutoNum type="arabicParenR"/>
            </a:pPr>
            <a:r>
              <a:rPr lang="en-US" sz="2000" dirty="0" smtClean="0">
                <a:solidFill>
                  <a:srgbClr val="000090"/>
                </a:solidFill>
                <a:latin typeface="Avenir Book"/>
                <a:cs typeface="Avenir Book"/>
              </a:rPr>
              <a:t>To constrain physics of the neutron stars</a:t>
            </a:r>
            <a:endParaRPr lang="en-US" sz="2000" dirty="0">
              <a:solidFill>
                <a:srgbClr val="000090"/>
              </a:solidFill>
              <a:latin typeface="Avenir Book"/>
              <a:cs typeface="Avenir Book"/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419" y="891771"/>
            <a:ext cx="4063597" cy="1698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Group 2"/>
          <p:cNvGrpSpPr/>
          <p:nvPr/>
        </p:nvGrpSpPr>
        <p:grpSpPr>
          <a:xfrm>
            <a:off x="95623" y="3290974"/>
            <a:ext cx="8902685" cy="801537"/>
            <a:chOff x="95623" y="2917142"/>
            <a:chExt cx="8902685" cy="801537"/>
          </a:xfrm>
        </p:grpSpPr>
        <p:sp>
          <p:nvSpPr>
            <p:cNvPr id="4" name="Rectangle 3"/>
            <p:cNvSpPr/>
            <p:nvPr/>
          </p:nvSpPr>
          <p:spPr>
            <a:xfrm>
              <a:off x="95623" y="2917142"/>
              <a:ext cx="8902685" cy="801537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satMod val="103000"/>
                    <a:lumMod val="102000"/>
                    <a:tint val="94000"/>
                    <a:alpha val="10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  <a:alpha val="1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  <a:alpha val="10000"/>
                  </a:schemeClr>
                </a:gs>
              </a:gsLst>
              <a:lin ang="5400000" scaled="0"/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10" name="Picture 109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84" y="2987688"/>
              <a:ext cx="2085569" cy="560892"/>
            </a:xfrm>
            <a:prstGeom prst="rect">
              <a:avLst/>
            </a:prstGeom>
          </p:spPr>
        </p:pic>
        <p:pic>
          <p:nvPicPr>
            <p:cNvPr id="115" name="Picture 114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598" y="2987688"/>
              <a:ext cx="2420727" cy="585660"/>
            </a:xfrm>
            <a:prstGeom prst="rect">
              <a:avLst/>
            </a:prstGeom>
          </p:spPr>
        </p:pic>
      </p:grpSp>
      <p:sp>
        <p:nvSpPr>
          <p:cNvPr id="2" name="Down Arrow 1"/>
          <p:cNvSpPr/>
          <p:nvPr/>
        </p:nvSpPr>
        <p:spPr>
          <a:xfrm>
            <a:off x="6773332" y="4176888"/>
            <a:ext cx="762001" cy="670025"/>
          </a:xfrm>
          <a:prstGeom prst="downArrow">
            <a:avLst/>
          </a:prstGeom>
          <a:gradFill flip="none" rotWithShape="1">
            <a:gsLst>
              <a:gs pos="51000">
                <a:schemeClr val="accent1">
                  <a:satMod val="103000"/>
                  <a:lumMod val="102000"/>
                  <a:tint val="94000"/>
                </a:schemeClr>
              </a:gs>
              <a:gs pos="62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path path="shape">
              <a:fillToRect l="50000" t="50000" r="50000" b="5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2742200"/>
            <a:ext cx="9144000" cy="455509"/>
          </a:xfrm>
          <a:prstGeom prst="rect">
            <a:avLst/>
          </a:prstGeom>
          <a:noFill/>
        </p:spPr>
        <p:txBody>
          <a:bodyPr wrap="square" lIns="146304" tIns="73152" rIns="146304" bIns="73152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rgbClr val="000090"/>
                </a:solidFill>
                <a:latin typeface="Avenir Black"/>
                <a:cs typeface="Avenir Black"/>
              </a:rPr>
              <a:t>Changing beam </a:t>
            </a:r>
            <a:r>
              <a:rPr lang="en-US" sz="2000" dirty="0" err="1" smtClean="0">
                <a:solidFill>
                  <a:srgbClr val="000090"/>
                </a:solidFill>
                <a:latin typeface="Avenir Black"/>
                <a:cs typeface="Avenir Black"/>
              </a:rPr>
              <a:t>helicity</a:t>
            </a:r>
            <a:r>
              <a:rPr lang="en-US" sz="2000" dirty="0" smtClean="0">
                <a:solidFill>
                  <a:srgbClr val="000090"/>
                </a:solidFill>
                <a:latin typeface="Avenir Black"/>
                <a:cs typeface="Avenir Black"/>
              </a:rPr>
              <a:t> is equivalent to changing parity  </a:t>
            </a:r>
          </a:p>
        </p:txBody>
      </p:sp>
      <p:pic>
        <p:nvPicPr>
          <p:cNvPr id="20" name="Picture 19" descr="Screen Shot 2018-01-21 at 09.58.50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"/>
          <a:stretch/>
        </p:blipFill>
        <p:spPr>
          <a:xfrm>
            <a:off x="657412" y="799476"/>
            <a:ext cx="2955462" cy="1942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181600" y="3411133"/>
            <a:ext cx="3017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10</a:t>
            </a:r>
            <a:r>
              <a:rPr lang="en-US" sz="24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</a:t>
            </a:r>
            <a:r>
              <a:rPr lang="en-US" sz="24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10</a:t>
            </a:r>
            <a:r>
              <a:rPr lang="en-US" sz="24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 10</a:t>
            </a:r>
            <a:r>
              <a:rPr lang="en-US" sz="24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-7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48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86713" y="9924"/>
            <a:ext cx="9144000" cy="838200"/>
          </a:xfrm>
        </p:spPr>
        <p:txBody>
          <a:bodyPr>
            <a:noAutofit/>
          </a:bodyPr>
          <a:lstStyle/>
          <a:p>
            <a:r>
              <a:rPr lang="en-US" b="1" dirty="0" smtClean="0"/>
              <a:t>Measuring the Neutron “Skin” in the </a:t>
            </a:r>
            <a:r>
              <a:rPr lang="en-US" b="1" dirty="0" err="1" smtClean="0"/>
              <a:t>P</a:t>
            </a:r>
            <a:r>
              <a:rPr lang="en-US" b="1" cap="none" dirty="0" err="1" smtClean="0"/>
              <a:t>b</a:t>
            </a:r>
            <a:r>
              <a:rPr lang="en-US" dirty="0" smtClean="0"/>
              <a:t> </a:t>
            </a:r>
            <a:r>
              <a:rPr lang="en-US" b="1" dirty="0" smtClean="0"/>
              <a:t>Nucleus</a:t>
            </a:r>
            <a:endParaRPr lang="en-US" dirty="0"/>
          </a:p>
        </p:txBody>
      </p:sp>
      <p:graphicFrame>
        <p:nvGraphicFramePr>
          <p:cNvPr id="94925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478660"/>
              </p:ext>
            </p:extLst>
          </p:nvPr>
        </p:nvGraphicFramePr>
        <p:xfrm>
          <a:off x="76199" y="1843957"/>
          <a:ext cx="3679177" cy="3205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Image" r:id="rId3" imgW="9454289" imgH="8234381" progId="">
                  <p:embed/>
                </p:oleObj>
              </mc:Choice>
              <mc:Fallback>
                <p:oleObj name="Image" r:id="rId3" imgW="9454289" imgH="82343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99" y="1843957"/>
                        <a:ext cx="3679177" cy="3205086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4267200" y="4343400"/>
            <a:ext cx="468429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00000"/>
              </a:buClr>
              <a:buSzPct val="100000"/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Parity violating electron scattering</a:t>
            </a:r>
          </a:p>
          <a:p>
            <a:pPr>
              <a:buClr>
                <a:srgbClr val="C00000"/>
              </a:buClr>
              <a:buSzPct val="100000"/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Sensitive to neutron distribution</a:t>
            </a:r>
          </a:p>
        </p:txBody>
      </p:sp>
      <p:sp>
        <p:nvSpPr>
          <p:cNvPr id="26" name="TextBox 23"/>
          <p:cNvSpPr txBox="1">
            <a:spLocks noChangeArrowheads="1"/>
          </p:cNvSpPr>
          <p:nvPr/>
        </p:nvSpPr>
        <p:spPr bwMode="auto">
          <a:xfrm>
            <a:off x="178068" y="5562600"/>
            <a:ext cx="883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Applications</a:t>
            </a:r>
            <a:r>
              <a:rPr lang="en-US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: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</a:t>
            </a:r>
            <a:r>
              <a:rPr lang="en-US" dirty="0">
                <a:solidFill>
                  <a:srgbClr val="0070C0"/>
                </a:solidFill>
                <a:latin typeface="Arial" charset="0"/>
                <a:cs typeface="Arial" charset="0"/>
              </a:rPr>
              <a:t>Nuclear  Physics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dirty="0">
                <a:solidFill>
                  <a:srgbClr val="C00000"/>
                </a:solidFill>
                <a:latin typeface="Arial" charset="0"/>
                <a:cs typeface="Arial" charset="0"/>
              </a:rPr>
              <a:t>Neutron Stars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Atomic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Parity,  Heavy Ion Collisions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2000" y="88483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24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400" b="1" baseline="30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24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=(1 – 4 sin</a:t>
            </a:r>
            <a:r>
              <a:rPr lang="en-US" sz="2400" b="1" baseline="30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Symbol" pitchFamily="18" charset="2"/>
                <a:cs typeface="Arial" pitchFamily="34" charset="0"/>
              </a:rPr>
              <a:t>q</a:t>
            </a:r>
            <a:r>
              <a:rPr lang="en-US" sz="24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24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lang="en-US" sz="2400" b="1" baseline="30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= -1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35229" y="1189632"/>
            <a:ext cx="4408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 Weak interaction selects neutrons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3733800" y="1113432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1"/>
            <a:tileRect/>
          </a:gra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996531" y="2235200"/>
            <a:ext cx="5043487" cy="1598613"/>
            <a:chOff x="747713" y="993775"/>
            <a:chExt cx="5043487" cy="1598613"/>
          </a:xfrm>
        </p:grpSpPr>
        <p:grpSp>
          <p:nvGrpSpPr>
            <p:cNvPr id="42" name="Group 10"/>
            <p:cNvGrpSpPr>
              <a:grpSpLocks/>
            </p:cNvGrpSpPr>
            <p:nvPr/>
          </p:nvGrpSpPr>
          <p:grpSpPr bwMode="auto">
            <a:xfrm>
              <a:off x="3497263" y="993775"/>
              <a:ext cx="998537" cy="760413"/>
              <a:chOff x="2094" y="1661"/>
              <a:chExt cx="629" cy="479"/>
            </a:xfrm>
          </p:grpSpPr>
          <p:sp>
            <p:nvSpPr>
              <p:cNvPr id="69" name="Line 11"/>
              <p:cNvSpPr>
                <a:spLocks noChangeShapeType="1"/>
              </p:cNvSpPr>
              <p:nvPr/>
            </p:nvSpPr>
            <p:spPr bwMode="auto">
              <a:xfrm>
                <a:off x="2118" y="1798"/>
                <a:ext cx="139" cy="1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Line 12"/>
              <p:cNvSpPr>
                <a:spLocks noChangeShapeType="1"/>
              </p:cNvSpPr>
              <p:nvPr/>
            </p:nvSpPr>
            <p:spPr bwMode="auto">
              <a:xfrm flipH="1">
                <a:off x="2094" y="1989"/>
                <a:ext cx="163" cy="1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Oval 13"/>
              <p:cNvSpPr>
                <a:spLocks noChangeArrowheads="1"/>
              </p:cNvSpPr>
              <p:nvPr/>
            </p:nvSpPr>
            <p:spPr bwMode="auto">
              <a:xfrm>
                <a:off x="2560" y="1963"/>
                <a:ext cx="70" cy="38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72" name="Freeform 14"/>
              <p:cNvSpPr>
                <a:spLocks/>
              </p:cNvSpPr>
              <p:nvPr/>
            </p:nvSpPr>
            <p:spPr bwMode="auto">
              <a:xfrm>
                <a:off x="2257" y="1973"/>
                <a:ext cx="303" cy="28"/>
              </a:xfrm>
              <a:custGeom>
                <a:avLst/>
                <a:gdLst>
                  <a:gd name="T0" fmla="*/ 0 w 624"/>
                  <a:gd name="T1" fmla="*/ 0 h 104"/>
                  <a:gd name="T2" fmla="*/ 2 w 624"/>
                  <a:gd name="T3" fmla="*/ 0 h 104"/>
                  <a:gd name="T4" fmla="*/ 5 w 624"/>
                  <a:gd name="T5" fmla="*/ 1 h 104"/>
                  <a:gd name="T6" fmla="*/ 8 w 624"/>
                  <a:gd name="T7" fmla="*/ 0 h 104"/>
                  <a:gd name="T8" fmla="*/ 11 w 624"/>
                  <a:gd name="T9" fmla="*/ 1 h 104"/>
                  <a:gd name="T10" fmla="*/ 14 w 624"/>
                  <a:gd name="T11" fmla="*/ 0 h 104"/>
                  <a:gd name="T12" fmla="*/ 16 w 624"/>
                  <a:gd name="T13" fmla="*/ 1 h 104"/>
                  <a:gd name="T14" fmla="*/ 18 w 624"/>
                  <a:gd name="T15" fmla="*/ 0 h 104"/>
                  <a:gd name="T16" fmla="*/ 21 w 624"/>
                  <a:gd name="T17" fmla="*/ 1 h 104"/>
                  <a:gd name="T18" fmla="*/ 24 w 624"/>
                  <a:gd name="T19" fmla="*/ 0 h 104"/>
                  <a:gd name="T20" fmla="*/ 27 w 624"/>
                  <a:gd name="T21" fmla="*/ 1 h 104"/>
                  <a:gd name="T22" fmla="*/ 29 w 624"/>
                  <a:gd name="T23" fmla="*/ 0 h 104"/>
                  <a:gd name="T24" fmla="*/ 32 w 624"/>
                  <a:gd name="T25" fmla="*/ 1 h 104"/>
                  <a:gd name="T26" fmla="*/ 34 w 624"/>
                  <a:gd name="T27" fmla="*/ 0 h 1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24"/>
                  <a:gd name="T43" fmla="*/ 0 h 104"/>
                  <a:gd name="T44" fmla="*/ 624 w 624"/>
                  <a:gd name="T45" fmla="*/ 104 h 1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24" h="104">
                    <a:moveTo>
                      <a:pt x="0" y="56"/>
                    </a:moveTo>
                    <a:cubicBezTo>
                      <a:pt x="16" y="28"/>
                      <a:pt x="32" y="0"/>
                      <a:pt x="48" y="8"/>
                    </a:cubicBezTo>
                    <a:cubicBezTo>
                      <a:pt x="64" y="16"/>
                      <a:pt x="80" y="104"/>
                      <a:pt x="96" y="104"/>
                    </a:cubicBezTo>
                    <a:cubicBezTo>
                      <a:pt x="112" y="104"/>
                      <a:pt x="128" y="8"/>
                      <a:pt x="144" y="8"/>
                    </a:cubicBezTo>
                    <a:cubicBezTo>
                      <a:pt x="160" y="8"/>
                      <a:pt x="176" y="104"/>
                      <a:pt x="192" y="104"/>
                    </a:cubicBezTo>
                    <a:cubicBezTo>
                      <a:pt x="208" y="104"/>
                      <a:pt x="224" y="8"/>
                      <a:pt x="240" y="8"/>
                    </a:cubicBezTo>
                    <a:cubicBezTo>
                      <a:pt x="256" y="8"/>
                      <a:pt x="272" y="104"/>
                      <a:pt x="288" y="104"/>
                    </a:cubicBezTo>
                    <a:cubicBezTo>
                      <a:pt x="304" y="104"/>
                      <a:pt x="320" y="8"/>
                      <a:pt x="336" y="8"/>
                    </a:cubicBezTo>
                    <a:cubicBezTo>
                      <a:pt x="352" y="8"/>
                      <a:pt x="368" y="104"/>
                      <a:pt x="384" y="104"/>
                    </a:cubicBezTo>
                    <a:cubicBezTo>
                      <a:pt x="400" y="104"/>
                      <a:pt x="416" y="8"/>
                      <a:pt x="432" y="8"/>
                    </a:cubicBezTo>
                    <a:cubicBezTo>
                      <a:pt x="448" y="8"/>
                      <a:pt x="464" y="104"/>
                      <a:pt x="480" y="104"/>
                    </a:cubicBezTo>
                    <a:cubicBezTo>
                      <a:pt x="496" y="104"/>
                      <a:pt x="512" y="8"/>
                      <a:pt x="528" y="8"/>
                    </a:cubicBezTo>
                    <a:cubicBezTo>
                      <a:pt x="544" y="8"/>
                      <a:pt x="560" y="104"/>
                      <a:pt x="576" y="104"/>
                    </a:cubicBezTo>
                    <a:cubicBezTo>
                      <a:pt x="592" y="104"/>
                      <a:pt x="616" y="24"/>
                      <a:pt x="624" y="8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73" name="Line 15"/>
              <p:cNvSpPr>
                <a:spLocks noChangeShapeType="1"/>
              </p:cNvSpPr>
              <p:nvPr/>
            </p:nvSpPr>
            <p:spPr bwMode="auto">
              <a:xfrm>
                <a:off x="2584" y="2001"/>
                <a:ext cx="116" cy="139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Line 16"/>
              <p:cNvSpPr>
                <a:spLocks noChangeShapeType="1"/>
              </p:cNvSpPr>
              <p:nvPr/>
            </p:nvSpPr>
            <p:spPr bwMode="auto">
              <a:xfrm>
                <a:off x="2607" y="2001"/>
                <a:ext cx="116" cy="139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Line 17"/>
              <p:cNvSpPr>
                <a:spLocks noChangeShapeType="1"/>
              </p:cNvSpPr>
              <p:nvPr/>
            </p:nvSpPr>
            <p:spPr bwMode="auto">
              <a:xfrm flipV="1">
                <a:off x="2584" y="1812"/>
                <a:ext cx="116" cy="151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Line 18"/>
              <p:cNvSpPr>
                <a:spLocks noChangeShapeType="1"/>
              </p:cNvSpPr>
              <p:nvPr/>
            </p:nvSpPr>
            <p:spPr bwMode="auto">
              <a:xfrm flipV="1">
                <a:off x="2607" y="1812"/>
                <a:ext cx="116" cy="151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Text Box 19"/>
              <p:cNvSpPr txBox="1">
                <a:spLocks noChangeArrowheads="1"/>
              </p:cNvSpPr>
              <p:nvPr/>
            </p:nvSpPr>
            <p:spPr bwMode="auto">
              <a:xfrm>
                <a:off x="2347" y="1661"/>
                <a:ext cx="20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ja-JP" sz="2800">
                    <a:solidFill>
                      <a:srgbClr val="FF0000"/>
                    </a:solidFill>
                    <a:latin typeface="Symbol" pitchFamily="18" charset="2"/>
                  </a:rPr>
                  <a:t>g</a:t>
                </a:r>
                <a:endParaRPr lang="en-US" altLang="ja-JP" sz="28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3" name="Group 20"/>
            <p:cNvGrpSpPr>
              <a:grpSpLocks/>
            </p:cNvGrpSpPr>
            <p:nvPr/>
          </p:nvGrpSpPr>
          <p:grpSpPr bwMode="auto">
            <a:xfrm>
              <a:off x="4648200" y="1068388"/>
              <a:ext cx="996950" cy="685800"/>
              <a:chOff x="3228" y="1708"/>
              <a:chExt cx="628" cy="432"/>
            </a:xfrm>
          </p:grpSpPr>
          <p:sp>
            <p:nvSpPr>
              <p:cNvPr id="60" name="Line 21"/>
              <p:cNvSpPr>
                <a:spLocks noChangeShapeType="1"/>
              </p:cNvSpPr>
              <p:nvPr/>
            </p:nvSpPr>
            <p:spPr bwMode="auto">
              <a:xfrm>
                <a:off x="3251" y="1798"/>
                <a:ext cx="140" cy="1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Line 22"/>
              <p:cNvSpPr>
                <a:spLocks noChangeShapeType="1"/>
              </p:cNvSpPr>
              <p:nvPr/>
            </p:nvSpPr>
            <p:spPr bwMode="auto">
              <a:xfrm flipH="1">
                <a:off x="3228" y="1989"/>
                <a:ext cx="163" cy="1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Oval 23"/>
              <p:cNvSpPr>
                <a:spLocks noChangeArrowheads="1"/>
              </p:cNvSpPr>
              <p:nvPr/>
            </p:nvSpPr>
            <p:spPr bwMode="auto">
              <a:xfrm>
                <a:off x="3694" y="1963"/>
                <a:ext cx="70" cy="38"/>
              </a:xfrm>
              <a:prstGeom prst="ellips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63" name="Line 24"/>
              <p:cNvSpPr>
                <a:spLocks noChangeShapeType="1"/>
              </p:cNvSpPr>
              <p:nvPr/>
            </p:nvSpPr>
            <p:spPr bwMode="auto">
              <a:xfrm>
                <a:off x="3716" y="2001"/>
                <a:ext cx="118" cy="139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Line 25"/>
              <p:cNvSpPr>
                <a:spLocks noChangeShapeType="1"/>
              </p:cNvSpPr>
              <p:nvPr/>
            </p:nvSpPr>
            <p:spPr bwMode="auto">
              <a:xfrm>
                <a:off x="3740" y="2001"/>
                <a:ext cx="116" cy="139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Line 26"/>
              <p:cNvSpPr>
                <a:spLocks noChangeShapeType="1"/>
              </p:cNvSpPr>
              <p:nvPr/>
            </p:nvSpPr>
            <p:spPr bwMode="auto">
              <a:xfrm flipV="1">
                <a:off x="3716" y="1812"/>
                <a:ext cx="118" cy="151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Line 27"/>
              <p:cNvSpPr>
                <a:spLocks noChangeShapeType="1"/>
              </p:cNvSpPr>
              <p:nvPr/>
            </p:nvSpPr>
            <p:spPr bwMode="auto">
              <a:xfrm flipV="1">
                <a:off x="3740" y="1812"/>
                <a:ext cx="116" cy="151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Text Box 28"/>
              <p:cNvSpPr txBox="1">
                <a:spLocks noChangeArrowheads="1"/>
              </p:cNvSpPr>
              <p:nvPr/>
            </p:nvSpPr>
            <p:spPr bwMode="auto">
              <a:xfrm>
                <a:off x="3479" y="1708"/>
                <a:ext cx="335" cy="333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ja-JP" sz="2800">
                    <a:solidFill>
                      <a:srgbClr val="FF0000"/>
                    </a:solidFill>
                    <a:latin typeface="Times New Roman" pitchFamily="18" charset="0"/>
                  </a:rPr>
                  <a:t>Z</a:t>
                </a:r>
                <a:r>
                  <a:rPr lang="en-US" altLang="ja-JP" sz="2800" baseline="30000">
                    <a:solidFill>
                      <a:srgbClr val="FF0000"/>
                    </a:solidFill>
                    <a:latin typeface="Times New Roman" pitchFamily="18" charset="0"/>
                  </a:rPr>
                  <a:t>0</a:t>
                </a:r>
                <a:endParaRPr lang="en-US" altLang="ja-JP" sz="280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8" name="Line 29"/>
              <p:cNvSpPr>
                <a:spLocks noChangeShapeType="1"/>
              </p:cNvSpPr>
              <p:nvPr/>
            </p:nvSpPr>
            <p:spPr bwMode="auto">
              <a:xfrm>
                <a:off x="3391" y="1989"/>
                <a:ext cx="303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747713" y="1339850"/>
              <a:ext cx="5043487" cy="1252538"/>
              <a:chOff x="747713" y="1339850"/>
              <a:chExt cx="5043487" cy="1252538"/>
            </a:xfrm>
          </p:grpSpPr>
          <p:graphicFrame>
            <p:nvGraphicFramePr>
              <p:cNvPr id="45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5139223"/>
                  </p:ext>
                </p:extLst>
              </p:nvPr>
            </p:nvGraphicFramePr>
            <p:xfrm>
              <a:off x="747713" y="1339850"/>
              <a:ext cx="2300287" cy="10429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1" name="Equation" r:id="rId5" imgW="952200" imgH="431640" progId="Equation.3">
                      <p:embed/>
                    </p:oleObj>
                  </mc:Choice>
                  <mc:Fallback>
                    <p:oleObj name="Equation" r:id="rId5" imgW="952200" imgH="431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47713" y="1339850"/>
                            <a:ext cx="2300287" cy="10429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6" name="Line 9"/>
              <p:cNvSpPr>
                <a:spLocks noChangeShapeType="1"/>
              </p:cNvSpPr>
              <p:nvPr/>
            </p:nvSpPr>
            <p:spPr bwMode="auto">
              <a:xfrm>
                <a:off x="3352800" y="1830388"/>
                <a:ext cx="24384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7" name="Group 30"/>
              <p:cNvGrpSpPr>
                <a:grpSpLocks/>
              </p:cNvGrpSpPr>
              <p:nvPr/>
            </p:nvGrpSpPr>
            <p:grpSpPr bwMode="auto">
              <a:xfrm>
                <a:off x="4106863" y="1755775"/>
                <a:ext cx="998537" cy="760413"/>
                <a:chOff x="2094" y="1661"/>
                <a:chExt cx="629" cy="479"/>
              </a:xfrm>
            </p:grpSpPr>
            <p:sp>
              <p:nvSpPr>
                <p:cNvPr id="51" name="Line 31"/>
                <p:cNvSpPr>
                  <a:spLocks noChangeShapeType="1"/>
                </p:cNvSpPr>
                <p:nvPr/>
              </p:nvSpPr>
              <p:spPr bwMode="auto">
                <a:xfrm>
                  <a:off x="2118" y="1798"/>
                  <a:ext cx="139" cy="19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2094" y="1989"/>
                  <a:ext cx="163" cy="15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" name="Oval 33"/>
                <p:cNvSpPr>
                  <a:spLocks noChangeArrowheads="1"/>
                </p:cNvSpPr>
                <p:nvPr/>
              </p:nvSpPr>
              <p:spPr bwMode="auto">
                <a:xfrm>
                  <a:off x="2560" y="1963"/>
                  <a:ext cx="70" cy="38"/>
                </a:xfrm>
                <a:prstGeom prst="ellipse">
                  <a:avLst/>
                </a:prstGeom>
                <a:noFill/>
                <a:ln w="1270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54" name="Freeform 34"/>
                <p:cNvSpPr>
                  <a:spLocks/>
                </p:cNvSpPr>
                <p:nvPr/>
              </p:nvSpPr>
              <p:spPr bwMode="auto">
                <a:xfrm>
                  <a:off x="2257" y="1973"/>
                  <a:ext cx="303" cy="28"/>
                </a:xfrm>
                <a:custGeom>
                  <a:avLst/>
                  <a:gdLst>
                    <a:gd name="T0" fmla="*/ 0 w 624"/>
                    <a:gd name="T1" fmla="*/ 0 h 104"/>
                    <a:gd name="T2" fmla="*/ 2 w 624"/>
                    <a:gd name="T3" fmla="*/ 0 h 104"/>
                    <a:gd name="T4" fmla="*/ 5 w 624"/>
                    <a:gd name="T5" fmla="*/ 1 h 104"/>
                    <a:gd name="T6" fmla="*/ 8 w 624"/>
                    <a:gd name="T7" fmla="*/ 0 h 104"/>
                    <a:gd name="T8" fmla="*/ 11 w 624"/>
                    <a:gd name="T9" fmla="*/ 1 h 104"/>
                    <a:gd name="T10" fmla="*/ 14 w 624"/>
                    <a:gd name="T11" fmla="*/ 0 h 104"/>
                    <a:gd name="T12" fmla="*/ 16 w 624"/>
                    <a:gd name="T13" fmla="*/ 1 h 104"/>
                    <a:gd name="T14" fmla="*/ 18 w 624"/>
                    <a:gd name="T15" fmla="*/ 0 h 104"/>
                    <a:gd name="T16" fmla="*/ 21 w 624"/>
                    <a:gd name="T17" fmla="*/ 1 h 104"/>
                    <a:gd name="T18" fmla="*/ 24 w 624"/>
                    <a:gd name="T19" fmla="*/ 0 h 104"/>
                    <a:gd name="T20" fmla="*/ 27 w 624"/>
                    <a:gd name="T21" fmla="*/ 1 h 104"/>
                    <a:gd name="T22" fmla="*/ 29 w 624"/>
                    <a:gd name="T23" fmla="*/ 0 h 104"/>
                    <a:gd name="T24" fmla="*/ 32 w 624"/>
                    <a:gd name="T25" fmla="*/ 1 h 104"/>
                    <a:gd name="T26" fmla="*/ 34 w 624"/>
                    <a:gd name="T27" fmla="*/ 0 h 1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24"/>
                    <a:gd name="T43" fmla="*/ 0 h 104"/>
                    <a:gd name="T44" fmla="*/ 624 w 624"/>
                    <a:gd name="T45" fmla="*/ 104 h 1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24" h="104">
                      <a:moveTo>
                        <a:pt x="0" y="56"/>
                      </a:moveTo>
                      <a:cubicBezTo>
                        <a:pt x="16" y="28"/>
                        <a:pt x="32" y="0"/>
                        <a:pt x="48" y="8"/>
                      </a:cubicBezTo>
                      <a:cubicBezTo>
                        <a:pt x="64" y="16"/>
                        <a:pt x="80" y="104"/>
                        <a:pt x="96" y="104"/>
                      </a:cubicBezTo>
                      <a:cubicBezTo>
                        <a:pt x="112" y="104"/>
                        <a:pt x="128" y="8"/>
                        <a:pt x="144" y="8"/>
                      </a:cubicBezTo>
                      <a:cubicBezTo>
                        <a:pt x="160" y="8"/>
                        <a:pt x="176" y="104"/>
                        <a:pt x="192" y="104"/>
                      </a:cubicBezTo>
                      <a:cubicBezTo>
                        <a:pt x="208" y="104"/>
                        <a:pt x="224" y="8"/>
                        <a:pt x="240" y="8"/>
                      </a:cubicBezTo>
                      <a:cubicBezTo>
                        <a:pt x="256" y="8"/>
                        <a:pt x="272" y="104"/>
                        <a:pt x="288" y="104"/>
                      </a:cubicBezTo>
                      <a:cubicBezTo>
                        <a:pt x="304" y="104"/>
                        <a:pt x="320" y="8"/>
                        <a:pt x="336" y="8"/>
                      </a:cubicBezTo>
                      <a:cubicBezTo>
                        <a:pt x="352" y="8"/>
                        <a:pt x="368" y="104"/>
                        <a:pt x="384" y="104"/>
                      </a:cubicBezTo>
                      <a:cubicBezTo>
                        <a:pt x="400" y="104"/>
                        <a:pt x="416" y="8"/>
                        <a:pt x="432" y="8"/>
                      </a:cubicBezTo>
                      <a:cubicBezTo>
                        <a:pt x="448" y="8"/>
                        <a:pt x="464" y="104"/>
                        <a:pt x="480" y="104"/>
                      </a:cubicBezTo>
                      <a:cubicBezTo>
                        <a:pt x="496" y="104"/>
                        <a:pt x="512" y="8"/>
                        <a:pt x="528" y="8"/>
                      </a:cubicBezTo>
                      <a:cubicBezTo>
                        <a:pt x="544" y="8"/>
                        <a:pt x="560" y="104"/>
                        <a:pt x="576" y="104"/>
                      </a:cubicBezTo>
                      <a:cubicBezTo>
                        <a:pt x="592" y="104"/>
                        <a:pt x="616" y="24"/>
                        <a:pt x="624" y="8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solidFill>
                      <a:srgbClr val="0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55" name="Line 35"/>
                <p:cNvSpPr>
                  <a:spLocks noChangeShapeType="1"/>
                </p:cNvSpPr>
                <p:nvPr/>
              </p:nvSpPr>
              <p:spPr bwMode="auto">
                <a:xfrm>
                  <a:off x="2584" y="2001"/>
                  <a:ext cx="116" cy="139"/>
                </a:xfrm>
                <a:prstGeom prst="line">
                  <a:avLst/>
                </a:prstGeom>
                <a:noFill/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" name="Line 36"/>
                <p:cNvSpPr>
                  <a:spLocks noChangeShapeType="1"/>
                </p:cNvSpPr>
                <p:nvPr/>
              </p:nvSpPr>
              <p:spPr bwMode="auto">
                <a:xfrm>
                  <a:off x="2607" y="2001"/>
                  <a:ext cx="116" cy="139"/>
                </a:xfrm>
                <a:prstGeom prst="line">
                  <a:avLst/>
                </a:prstGeom>
                <a:noFill/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7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2584" y="1812"/>
                  <a:ext cx="116" cy="151"/>
                </a:xfrm>
                <a:prstGeom prst="line">
                  <a:avLst/>
                </a:prstGeom>
                <a:noFill/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2607" y="1812"/>
                  <a:ext cx="116" cy="151"/>
                </a:xfrm>
                <a:prstGeom prst="line">
                  <a:avLst/>
                </a:prstGeom>
                <a:noFill/>
                <a:ln w="9525">
                  <a:solidFill>
                    <a:srgbClr val="FF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2347" y="1661"/>
                  <a:ext cx="208" cy="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altLang="ja-JP" sz="2800">
                      <a:solidFill>
                        <a:srgbClr val="FF0000"/>
                      </a:solidFill>
                      <a:latin typeface="Symbol" pitchFamily="18" charset="2"/>
                    </a:rPr>
                    <a:t>g</a:t>
                  </a:r>
                  <a:endParaRPr lang="en-US" altLang="ja-JP" sz="28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8" name="Line 40"/>
              <p:cNvSpPr>
                <a:spLocks noChangeShapeType="1"/>
              </p:cNvSpPr>
              <p:nvPr/>
            </p:nvSpPr>
            <p:spPr bwMode="auto">
              <a:xfrm>
                <a:off x="3962400" y="1906588"/>
                <a:ext cx="0" cy="685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Line 41"/>
              <p:cNvSpPr>
                <a:spLocks noChangeShapeType="1"/>
              </p:cNvSpPr>
              <p:nvPr/>
            </p:nvSpPr>
            <p:spPr bwMode="auto">
              <a:xfrm>
                <a:off x="5257800" y="1906588"/>
                <a:ext cx="0" cy="685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Text Box 42"/>
              <p:cNvSpPr txBox="1">
                <a:spLocks noChangeArrowheads="1"/>
              </p:cNvSpPr>
              <p:nvPr/>
            </p:nvSpPr>
            <p:spPr bwMode="auto">
              <a:xfrm>
                <a:off x="5318125" y="1768475"/>
                <a:ext cx="311150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17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 smtClean="0"/>
              <a:t>Nuclear Physics and Neutron Stars</a:t>
            </a:r>
            <a:endParaRPr lang="en-US" sz="2800" cap="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z="800" smtClean="0">
                <a:solidFill>
                  <a:srgbClr val="000000"/>
                </a:solidFill>
              </a:rPr>
              <a:pPr/>
              <a:t>25</a:t>
            </a:fld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233" y="685800"/>
            <a:ext cx="2303822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5" y="838201"/>
            <a:ext cx="3390777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3885" r="1587" b="6755"/>
          <a:stretch/>
        </p:blipFill>
        <p:spPr bwMode="auto">
          <a:xfrm>
            <a:off x="1055511" y="4862739"/>
            <a:ext cx="4154786" cy="1592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354650" y="2870774"/>
            <a:ext cx="3879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BE000A"/>
                </a:solidFill>
                <a:latin typeface="Avenir Black"/>
                <a:cs typeface="Avenir Black"/>
              </a:rPr>
              <a:t>Measurement of neutron skin at </a:t>
            </a:r>
            <a:r>
              <a:rPr lang="en-US" sz="2000" dirty="0" err="1">
                <a:solidFill>
                  <a:srgbClr val="BE000A"/>
                </a:solidFill>
                <a:latin typeface="Avenir Black"/>
                <a:cs typeface="Avenir Black"/>
              </a:rPr>
              <a:t>JLab</a:t>
            </a:r>
            <a:r>
              <a:rPr lang="en-US" sz="2000" dirty="0">
                <a:solidFill>
                  <a:srgbClr val="BE000A"/>
                </a:solidFill>
                <a:latin typeface="Avenir Black"/>
                <a:cs typeface="Avenir Black"/>
              </a:rPr>
              <a:t> constrains tidal polarizability of neutron stars</a:t>
            </a: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79" y="893133"/>
            <a:ext cx="3659493" cy="166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105234" y="2368924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(LIGO)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50142" y="2343904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 err="1">
                <a:solidFill>
                  <a:srgbClr val="000000"/>
                </a:solidFill>
              </a:rPr>
              <a:t>JLab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17" name="video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119" y="2827411"/>
            <a:ext cx="3237852" cy="181987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0422" y="4647281"/>
            <a:ext cx="239360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 of NASA/Goddard Space Flight Center</a:t>
            </a:r>
          </a:p>
        </p:txBody>
      </p:sp>
      <p:pic>
        <p:nvPicPr>
          <p:cNvPr id="2" name="Picture 1" descr="Screen Shot 2018-04-07 at 22.37.13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135" y="3867586"/>
            <a:ext cx="3257415" cy="29904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89801" y="6582407"/>
            <a:ext cx="11817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0000"/>
                </a:solidFill>
                <a:latin typeface="Avenir Black"/>
                <a:cs typeface="Avenir Black"/>
              </a:rPr>
              <a:t>arXiv:1711.06615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7451217" y="4647294"/>
            <a:ext cx="1159895" cy="1"/>
          </a:xfrm>
          <a:prstGeom prst="line">
            <a:avLst/>
          </a:prstGeom>
          <a:ln w="22225">
            <a:solidFill>
              <a:srgbClr val="710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961665" y="4557127"/>
            <a:ext cx="153918" cy="180335"/>
          </a:xfrm>
          <a:prstGeom prst="ellipse">
            <a:avLst/>
          </a:prstGeom>
          <a:solidFill>
            <a:srgbClr val="7100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50256" y="4506629"/>
            <a:ext cx="794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710070"/>
                </a:solidFill>
              </a:rPr>
              <a:t>PREX-II</a:t>
            </a:r>
          </a:p>
          <a:p>
            <a:r>
              <a:rPr lang="en-US" sz="1200" b="1" dirty="0">
                <a:solidFill>
                  <a:srgbClr val="710070"/>
                </a:solidFill>
              </a:rPr>
              <a:t>Projected</a:t>
            </a:r>
          </a:p>
        </p:txBody>
      </p:sp>
    </p:spTree>
    <p:extLst>
      <p:ext uri="{BB962C8B-B14F-4D97-AF65-F5344CB8AC3E}">
        <p14:creationId xmlns:p14="http://schemas.microsoft.com/office/powerpoint/2010/main" val="38860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FF278C20-4FC3-4C4A-9DC7-F86F9319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26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1D70EC4D-CB35-44AB-90B0-FE18DE5417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563" y="143542"/>
            <a:ext cx="8462962" cy="48736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>
                <a:solidFill>
                  <a:prstClr val="black"/>
                </a:solidFill>
              </a:rPr>
              <a:t>Heavy Photon Search</a:t>
            </a:r>
            <a:endParaRPr lang="en-US" sz="2000" dirty="0"/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B1C8FF8B-6B34-46A0-808C-50641810D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75" y="0"/>
            <a:ext cx="3107825" cy="2772169"/>
          </a:xfrm>
          <a:prstGeom prst="rect">
            <a:avLst/>
          </a:prstGeom>
          <a:solidFill>
            <a:srgbClr val="A4A4F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15BE22BE-29E6-4093-9202-34BF04717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903" y="2854325"/>
            <a:ext cx="3692359" cy="3462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69F9B19-20F9-4A04-912F-368479C59875}"/>
              </a:ext>
            </a:extLst>
          </p:cNvPr>
          <p:cNvSpPr txBox="1"/>
          <p:nvPr/>
        </p:nvSpPr>
        <p:spPr>
          <a:xfrm>
            <a:off x="197174" y="3095322"/>
            <a:ext cx="301877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86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HPS (Hall B)</a:t>
            </a:r>
          </a:p>
          <a:p>
            <a:pPr defTabSz="914186"/>
            <a:endParaRPr lang="en-US" sz="800" b="1" dirty="0">
              <a:solidFill>
                <a:srgbClr val="E33D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86"/>
            <a:r>
              <a:rPr lang="en-US" b="1" dirty="0">
                <a:solidFill>
                  <a:srgbClr val="E33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Engineering Run</a:t>
            </a:r>
          </a:p>
          <a:p>
            <a:pPr defTabSz="914186"/>
            <a:r>
              <a:rPr lang="en-US" b="1" dirty="0">
                <a:solidFill>
                  <a:srgbClr val="E33D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 PAC days @ 1.05 GeV</a:t>
            </a:r>
          </a:p>
          <a:p>
            <a:pPr defTabSz="914186"/>
            <a:endParaRPr lang="en-US" sz="800" b="1" dirty="0">
              <a:solidFill>
                <a:srgbClr val="433FE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186"/>
            <a:r>
              <a:rPr lang="en-US" b="1" dirty="0">
                <a:solidFill>
                  <a:srgbClr val="433F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GeV data taken in 2016, </a:t>
            </a:r>
          </a:p>
          <a:p>
            <a:pPr defTabSz="914186"/>
            <a:r>
              <a:rPr lang="en-US" b="1" dirty="0">
                <a:solidFill>
                  <a:srgbClr val="433F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under analysis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CBB0CC47-C7DF-41FE-8474-F495C238986C}"/>
              </a:ext>
            </a:extLst>
          </p:cNvPr>
          <p:cNvCxnSpPr>
            <a:cxnSpLocks/>
          </p:cNvCxnSpPr>
          <p:nvPr/>
        </p:nvCxnSpPr>
        <p:spPr>
          <a:xfrm flipV="1">
            <a:off x="2889308" y="3433378"/>
            <a:ext cx="2019410" cy="347887"/>
          </a:xfrm>
          <a:prstGeom prst="straightConnector1">
            <a:avLst/>
          </a:prstGeom>
          <a:ln w="31750">
            <a:solidFill>
              <a:srgbClr val="E33DC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 descr="hps_vertex.tiff">
            <a:extLst>
              <a:ext uri="{FF2B5EF4-FFF2-40B4-BE49-F238E27FC236}">
                <a16:creationId xmlns="" xmlns:a16="http://schemas.microsoft.com/office/drawing/2014/main" id="{B7F46B9E-CB77-4D02-848B-4368ED8FB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3"/>
          <a:stretch>
            <a:fillRect/>
          </a:stretch>
        </p:blipFill>
        <p:spPr bwMode="auto">
          <a:xfrm>
            <a:off x="485775" y="5515891"/>
            <a:ext cx="1954522" cy="8694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71ED464-D54C-4B27-A6D3-98A3B9298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812" y="4875716"/>
            <a:ext cx="217633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/>
          <a:p>
            <a:pPr defTabSz="914186"/>
            <a:r>
              <a:rPr lang="en-US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Displaced decay vertex search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B2CF01B1-8463-4868-83A3-0A2753FA4DB0}"/>
              </a:ext>
            </a:extLst>
          </p:cNvPr>
          <p:cNvCxnSpPr>
            <a:cxnSpLocks/>
          </p:cNvCxnSpPr>
          <p:nvPr/>
        </p:nvCxnSpPr>
        <p:spPr>
          <a:xfrm flipV="1">
            <a:off x="2222014" y="4732208"/>
            <a:ext cx="2490663" cy="394932"/>
          </a:xfrm>
          <a:prstGeom prst="straightConnector1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CB2643E-D566-40E1-9B83-EE3EB090B8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60" y="960528"/>
            <a:ext cx="2655048" cy="1991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Shape 29">
            <a:extLst>
              <a:ext uri="{FF2B5EF4-FFF2-40B4-BE49-F238E27FC236}">
                <a16:creationId xmlns="" xmlns:a16="http://schemas.microsoft.com/office/drawing/2014/main" id="{E409F3F4-DE27-4A63-919D-16539FDAA2B4}"/>
              </a:ext>
            </a:extLst>
          </p:cNvPr>
          <p:cNvSpPr/>
          <p:nvPr/>
        </p:nvSpPr>
        <p:spPr>
          <a:xfrm>
            <a:off x="3102077" y="1111401"/>
            <a:ext cx="2768395" cy="1287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algn="ctr">
              <a:spcBef>
                <a:spcPts val="1800"/>
              </a:spcBef>
              <a:buClr>
                <a:srgbClr val="D81E00"/>
              </a:buClr>
              <a:buFont typeface="Comic Sans MS"/>
              <a:defRPr sz="1700" b="1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914186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a U(1) Heavy Gauge Boson following up on cosmological observations     (PAMELA, AMS)</a:t>
            </a:r>
          </a:p>
          <a:p>
            <a:pPr defTabSz="914186"/>
            <a:endParaRPr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5313228-EBB9-4114-8E39-0112CDF66531}"/>
              </a:ext>
            </a:extLst>
          </p:cNvPr>
          <p:cNvSpPr txBox="1"/>
          <p:nvPr/>
        </p:nvSpPr>
        <p:spPr>
          <a:xfrm>
            <a:off x="6956857" y="5139883"/>
            <a:ext cx="2158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2019 Program: HPS (upgraded), APEX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B9D8F489-0238-444A-AAC5-BDA64EC6C4DC}"/>
              </a:ext>
            </a:extLst>
          </p:cNvPr>
          <p:cNvCxnSpPr>
            <a:cxnSpLocks/>
          </p:cNvCxnSpPr>
          <p:nvPr/>
        </p:nvCxnSpPr>
        <p:spPr>
          <a:xfrm flipH="1">
            <a:off x="5987077" y="3429000"/>
            <a:ext cx="990916" cy="744237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D188CA2-582B-4EBD-B4CF-16B46C1DC0F3}"/>
              </a:ext>
            </a:extLst>
          </p:cNvPr>
          <p:cNvSpPr/>
          <p:nvPr/>
        </p:nvSpPr>
        <p:spPr>
          <a:xfrm>
            <a:off x="6676804" y="3095322"/>
            <a:ext cx="246719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/>
                <a:cs typeface="Avenir Black"/>
              </a:rPr>
              <a:t>APEX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/>
                <a:cs typeface="Avenir Black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Arial" panose="020B0604020202020204"/>
                <a:cs typeface="Avenir Black"/>
              </a:rPr>
              <a:t>(Hall A)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/>
                <a:cs typeface="Avenir Book"/>
              </a:rPr>
              <a:t>Search for 50-500 MeV A’ decaying promptly to </a:t>
            </a:r>
            <a:r>
              <a:rPr lang="en-US" dirty="0" err="1">
                <a:solidFill>
                  <a:prstClr val="black"/>
                </a:solidFill>
                <a:latin typeface="Arial" panose="020B0604020202020204"/>
                <a:cs typeface="Avenir Book"/>
              </a:rPr>
              <a:t>e</a:t>
            </a:r>
            <a:r>
              <a:rPr lang="en-US" baseline="30000" dirty="0" err="1">
                <a:solidFill>
                  <a:prstClr val="black"/>
                </a:solidFill>
                <a:latin typeface="Arial" panose="020B0604020202020204"/>
                <a:cs typeface="Avenir Book"/>
              </a:rPr>
              <a:t>+</a:t>
            </a:r>
            <a:r>
              <a:rPr lang="en-US" dirty="0" err="1">
                <a:solidFill>
                  <a:prstClr val="black"/>
                </a:solidFill>
                <a:latin typeface="Arial" panose="020B0604020202020204"/>
                <a:cs typeface="Avenir Book"/>
              </a:rPr>
              <a:t>e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/>
                <a:cs typeface="Avenir Book"/>
              </a:rPr>
              <a:t>-</a:t>
            </a:r>
            <a:r>
              <a:rPr lang="en-US" dirty="0">
                <a:solidFill>
                  <a:prstClr val="black"/>
                </a:solidFill>
                <a:latin typeface="Arial" panose="020B0604020202020204"/>
                <a:cs typeface="Avenir Book"/>
              </a:rPr>
              <a:t> pairs</a:t>
            </a:r>
            <a:r>
              <a:rPr lang="en-US" b="1" dirty="0">
                <a:solidFill>
                  <a:srgbClr val="6AD474"/>
                </a:solidFill>
                <a:latin typeface="Arial" panose="020B0604020202020204"/>
                <a:cs typeface="Avenir Black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331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21" y="120253"/>
            <a:ext cx="7772400" cy="685800"/>
          </a:xfrm>
        </p:spPr>
        <p:txBody>
          <a:bodyPr>
            <a:normAutofit/>
          </a:bodyPr>
          <a:lstStyle/>
          <a:p>
            <a:r>
              <a:rPr lang="en-US" sz="2800" cap="none" dirty="0"/>
              <a:t>Future Projects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636" y="457200"/>
            <a:ext cx="8515164" cy="4955180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defTabSz="914186">
              <a:buClr>
                <a:srgbClr val="C00000"/>
              </a:buClr>
            </a:pP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4186">
              <a:buClr>
                <a:srgbClr val="C00000"/>
              </a:buClr>
              <a:buSzPct val="120000"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61855" indent="-461855" defTabSz="914186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MOLLER experiment </a:t>
            </a:r>
          </a:p>
          <a:p>
            <a:pPr defTabSz="914186">
              <a:buClr>
                <a:srgbClr val="C00000"/>
              </a:buClr>
              <a:tabLst>
                <a:tab pos="744364" algn="l"/>
                <a:tab pos="1084009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DOE science review (Sept. 2014) – strong endorsement</a:t>
            </a:r>
          </a:p>
          <a:p>
            <a:pPr defTabSz="914186">
              <a:buClr>
                <a:srgbClr val="C00000"/>
              </a:buClr>
              <a:tabLst>
                <a:tab pos="744364" algn="l"/>
                <a:tab pos="1084009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 	Director’s Cost, Schedule and Technical review held Dec. 2016</a:t>
            </a:r>
          </a:p>
          <a:p>
            <a:pPr defTabSz="914186">
              <a:buClr>
                <a:srgbClr val="C00000"/>
              </a:buClr>
              <a:tabLst>
                <a:tab pos="744364" algn="l"/>
                <a:tab pos="1084009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CD-0 approved, Dec. 2016</a:t>
            </a:r>
          </a:p>
          <a:p>
            <a:pPr defTabSz="914186">
              <a:buClr>
                <a:srgbClr val="C00000"/>
              </a:buClr>
              <a:tabLst>
                <a:tab pos="744364" algn="l"/>
                <a:tab pos="1084009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(project </a:t>
            </a:r>
            <a:r>
              <a:rPr lang="en-US" sz="2000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paused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due to budget)</a:t>
            </a:r>
          </a:p>
          <a:p>
            <a:pPr defTabSz="914186">
              <a:buClr>
                <a:srgbClr val="C00000"/>
              </a:buClr>
              <a:tabLst>
                <a:tab pos="744364" algn="l"/>
                <a:tab pos="1084009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Developing project structure in </a:t>
            </a:r>
          </a:p>
          <a:p>
            <a:pPr defTabSz="914186">
              <a:buClr>
                <a:srgbClr val="C00000"/>
              </a:buClr>
              <a:tabLst>
                <a:tab pos="744364" algn="l"/>
                <a:tab pos="1084009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preparation for FY19 Director’s Review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defTabSz="914186">
              <a:buClr>
                <a:srgbClr val="C00000"/>
              </a:buClr>
              <a:tabLst>
                <a:tab pos="744364" algn="l"/>
                <a:tab pos="1084009" algn="l"/>
              </a:tabLst>
            </a:pPr>
            <a:endParaRPr lang="en-US" sz="1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4186">
              <a:buClr>
                <a:srgbClr val="C00000"/>
              </a:buClr>
              <a:tabLst>
                <a:tab pos="744364" algn="l"/>
                <a:tab pos="1084009" algn="l"/>
              </a:tabLst>
            </a:pPr>
            <a:endParaRPr lang="en-US" sz="1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4186">
              <a:buClr>
                <a:srgbClr val="C00000"/>
              </a:buClr>
              <a:tabLst>
                <a:tab pos="744364" algn="l"/>
                <a:tab pos="1084009" algn="l"/>
              </a:tabLst>
            </a:pPr>
            <a:endParaRPr lang="en-US" sz="1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4186">
              <a:buClr>
                <a:srgbClr val="C00000"/>
              </a:buClr>
              <a:tabLst>
                <a:tab pos="744364" algn="l"/>
                <a:tab pos="1084009" algn="l"/>
              </a:tabLst>
            </a:pPr>
            <a:endParaRPr lang="en-US" sz="1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4186">
              <a:buClr>
                <a:srgbClr val="C00000"/>
              </a:buClr>
              <a:tabLst>
                <a:tab pos="744364" algn="l"/>
                <a:tab pos="1084009" algn="l"/>
              </a:tabLst>
            </a:pPr>
            <a:endParaRPr lang="en-US" sz="1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914186">
              <a:buClr>
                <a:srgbClr val="C00000"/>
              </a:buClr>
              <a:tabLst>
                <a:tab pos="744364" algn="l"/>
                <a:tab pos="1084009" algn="l"/>
              </a:tabLst>
            </a:pPr>
            <a:endParaRPr lang="en-US" sz="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61855" indent="-461855" defTabSz="914186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SoLID </a:t>
            </a:r>
          </a:p>
          <a:p>
            <a:pPr defTabSz="914186">
              <a:buClr>
                <a:srgbClr val="C00000"/>
              </a:buClr>
              <a:tabLst>
                <a:tab pos="744364" algn="l"/>
                <a:tab pos="1084009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N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ew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pre-CDR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completed</a:t>
            </a:r>
          </a:p>
          <a:p>
            <a:pPr defTabSz="914186">
              <a:buClr>
                <a:srgbClr val="C00000"/>
              </a:buClr>
              <a:tabLst>
                <a:tab pos="744364" algn="l"/>
                <a:tab pos="1084009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Briefed ONP, Pre-R&amp;D request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Wingdings 3"/>
            </a:endParaRPr>
          </a:p>
          <a:p>
            <a:pPr defTabSz="914186">
              <a:buClr>
                <a:srgbClr val="C00000"/>
              </a:buClr>
              <a:tabLst>
                <a:tab pos="744364" algn="l"/>
                <a:tab pos="1084009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Awaiting science review from ONP</a:t>
            </a:r>
          </a:p>
        </p:txBody>
      </p:sp>
      <p:pic>
        <p:nvPicPr>
          <p:cNvPr id="33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1315" y="4420910"/>
            <a:ext cx="2780050" cy="1873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740" y="2618856"/>
            <a:ext cx="3185835" cy="1568053"/>
          </a:xfrm>
          <a:prstGeom prst="rect">
            <a:avLst/>
          </a:prstGeom>
          <a:noFill/>
          <a:ln>
            <a:noFill/>
          </a:ln>
          <a:effectLst>
            <a:outerShdw blurRad="1524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61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5186" y="3710863"/>
            <a:ext cx="2996406" cy="2945845"/>
            <a:chOff x="-34953" y="3710862"/>
            <a:chExt cx="2996406" cy="294584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48" y="3710862"/>
              <a:ext cx="2061717" cy="13229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953" y="5040437"/>
              <a:ext cx="2996406" cy="161627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5" t="12333" r="39523" b="70055"/>
          <a:stretch/>
        </p:blipFill>
        <p:spPr>
          <a:xfrm>
            <a:off x="3352800" y="914402"/>
            <a:ext cx="1842654" cy="7383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 smtClean="0"/>
              <a:t>Precision Tests of the Standard Model at </a:t>
            </a:r>
            <a:r>
              <a:rPr lang="en-US" sz="2800" cap="none" dirty="0" err="1" smtClean="0"/>
              <a:t>JLab</a:t>
            </a:r>
            <a:endParaRPr lang="en-US" sz="2800" cap="non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srgbClr val="000000"/>
                </a:solidFill>
              </a:rPr>
              <a:pPr defTabSz="457200"/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069696" y="1905004"/>
            <a:ext cx="1471975" cy="2339163"/>
            <a:chOff x="4624025" y="1600200"/>
            <a:chExt cx="1471975" cy="2339163"/>
          </a:xfrm>
        </p:grpSpPr>
        <p:sp>
          <p:nvSpPr>
            <p:cNvPr id="10" name="Rectangle 9"/>
            <p:cNvSpPr/>
            <p:nvPr/>
          </p:nvSpPr>
          <p:spPr bwMode="auto">
            <a:xfrm>
              <a:off x="4800600" y="1600200"/>
              <a:ext cx="571962" cy="1295400"/>
            </a:xfrm>
            <a:prstGeom prst="rect">
              <a:avLst/>
            </a:prstGeom>
            <a:solidFill>
              <a:schemeClr val="bg1">
                <a:lumMod val="95000"/>
                <a:alpha val="53000"/>
              </a:schemeClr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524038" y="2286000"/>
              <a:ext cx="571962" cy="1653363"/>
            </a:xfrm>
            <a:prstGeom prst="rect">
              <a:avLst/>
            </a:prstGeom>
            <a:solidFill>
              <a:schemeClr val="bg1">
                <a:lumMod val="95000"/>
                <a:alpha val="53000"/>
              </a:schemeClr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24025" y="3113458"/>
              <a:ext cx="7841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JLab</a:t>
              </a:r>
              <a:endPara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Data</a:t>
              </a:r>
            </a:p>
          </p:txBody>
        </p:sp>
      </p:grp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776" y="826590"/>
            <a:ext cx="2027533" cy="1392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Picture 16" descr="halla_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39" y="2292725"/>
            <a:ext cx="2042966" cy="133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885" y="1792064"/>
            <a:ext cx="5119587" cy="354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82128" y="2514614"/>
            <a:ext cx="1340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Standard Model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117897" y="2514602"/>
            <a:ext cx="1137793" cy="1857729"/>
            <a:chOff x="5117897" y="2514602"/>
            <a:chExt cx="1137793" cy="1857729"/>
          </a:xfrm>
        </p:grpSpPr>
        <p:grpSp>
          <p:nvGrpSpPr>
            <p:cNvPr id="6" name="Group 5"/>
            <p:cNvGrpSpPr/>
            <p:nvPr/>
          </p:nvGrpSpPr>
          <p:grpSpPr>
            <a:xfrm>
              <a:off x="5342400" y="2514602"/>
              <a:ext cx="913290" cy="1857729"/>
              <a:chOff x="5342400" y="2514602"/>
              <a:chExt cx="913290" cy="1857729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5342400" y="2552700"/>
                <a:ext cx="524033" cy="647700"/>
              </a:xfrm>
              <a:prstGeom prst="rect">
                <a:avLst/>
              </a:prstGeom>
              <a:solidFill>
                <a:schemeClr val="bg1">
                  <a:lumMod val="95000"/>
                  <a:alpha val="53000"/>
                </a:schemeClr>
              </a:solidFill>
              <a:ln w="317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5867407" y="2514602"/>
                <a:ext cx="388283" cy="1857729"/>
              </a:xfrm>
              <a:prstGeom prst="rect">
                <a:avLst/>
              </a:prstGeom>
              <a:solidFill>
                <a:schemeClr val="bg1">
                  <a:lumMod val="95000"/>
                  <a:alpha val="53000"/>
                </a:schemeClr>
              </a:solidFill>
              <a:ln w="317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" pitchFamily="18" charset="0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5117897" y="3418258"/>
              <a:ext cx="7841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JLab</a:t>
              </a:r>
              <a:endPara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Data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438563" y="5241989"/>
            <a:ext cx="5629237" cy="125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Parity violating electron scattering provides a high precision test of the standard model.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Complementary to measurements at CERN’s Large Hadron Collider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07577" y="920649"/>
            <a:ext cx="2841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EW Radiative Corrections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+New Physics?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810000" y="4038600"/>
            <a:ext cx="3064788" cy="648783"/>
            <a:chOff x="4275812" y="2856417"/>
            <a:chExt cx="3064788" cy="648783"/>
          </a:xfrm>
        </p:grpSpPr>
        <p:sp>
          <p:nvSpPr>
            <p:cNvPr id="34" name="TextBox 33"/>
            <p:cNvSpPr txBox="1"/>
            <p:nvPr/>
          </p:nvSpPr>
          <p:spPr>
            <a:xfrm>
              <a:off x="4275812" y="2885446"/>
              <a:ext cx="1210588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1600" b="1" kern="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Projected</a:t>
              </a:r>
            </a:p>
            <a:p>
              <a:pPr defTabSz="457200">
                <a:defRPr/>
              </a:pPr>
              <a:r>
                <a:rPr lang="en-US" sz="1600" b="1" kern="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JLab</a:t>
              </a:r>
              <a:r>
                <a:rPr lang="en-US" sz="1600" b="1" kern="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data: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64" t="70280" r="27107" b="14860"/>
            <a:stretch/>
          </p:blipFill>
          <p:spPr>
            <a:xfrm>
              <a:off x="5486400" y="2869479"/>
              <a:ext cx="1828800" cy="6357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6" name="Rectangle 35"/>
            <p:cNvSpPr/>
            <p:nvPr/>
          </p:nvSpPr>
          <p:spPr bwMode="auto">
            <a:xfrm>
              <a:off x="4275812" y="2856417"/>
              <a:ext cx="3064788" cy="635721"/>
            </a:xfrm>
            <a:prstGeom prst="rect">
              <a:avLst/>
            </a:prstGeom>
            <a:noFill/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smtClean="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019800" y="3048000"/>
              <a:ext cx="457200" cy="3810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srgbClr val="FFFFFF"/>
                </a:solidFill>
                <a:latin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467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err="1">
                <a:latin typeface="Century Gothic" panose="020B0502020202020204" pitchFamily="34" charset="0"/>
              </a:rPr>
              <a:t>SoLID</a:t>
            </a:r>
            <a:r>
              <a:rPr lang="en-US" sz="2000" dirty="0">
                <a:latin typeface="Century Gothic" panose="020B0502020202020204" pitchFamily="34" charset="0"/>
              </a:rPr>
              <a:t>: a Bridge to EIC Science on full imaging of nucleons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6939" y="1121092"/>
            <a:ext cx="2960711" cy="2251852"/>
          </a:xfrm>
          <a:prstGeom prst="rect">
            <a:avLst/>
          </a:prstGeom>
          <a:solidFill>
            <a:srgbClr val="93F7F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8-03-22 at 5.17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1" y="885020"/>
            <a:ext cx="4206710" cy="2845336"/>
          </a:xfrm>
          <a:prstGeom prst="rect">
            <a:avLst/>
          </a:prstGeom>
          <a:effectLst/>
        </p:spPr>
      </p:pic>
      <p:sp>
        <p:nvSpPr>
          <p:cNvPr id="14" name="TextBox 13"/>
          <p:cNvSpPr txBox="1"/>
          <p:nvPr/>
        </p:nvSpPr>
        <p:spPr>
          <a:xfrm rot="18480000">
            <a:off x="996357" y="2105575"/>
            <a:ext cx="1514507" cy="369332"/>
          </a:xfrm>
          <a:prstGeom prst="rect">
            <a:avLst/>
          </a:prstGeom>
          <a:noFill/>
          <a:effectLst/>
          <a:scene3d>
            <a:camera prst="orthographicFront">
              <a:rot lat="960000" lon="228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EIC  Range </a:t>
            </a:r>
          </a:p>
        </p:txBody>
      </p:sp>
      <p:sp>
        <p:nvSpPr>
          <p:cNvPr id="15" name="TextBox 14"/>
          <p:cNvSpPr txBox="1"/>
          <p:nvPr/>
        </p:nvSpPr>
        <p:spPr>
          <a:xfrm rot="18491362">
            <a:off x="1590960" y="1545307"/>
            <a:ext cx="1514507" cy="307777"/>
          </a:xfrm>
          <a:prstGeom prst="rect">
            <a:avLst/>
          </a:prstGeom>
          <a:noFill/>
          <a:effectLst/>
          <a:scene3d>
            <a:camera prst="orthographicFront">
              <a:rot lat="960000" lon="228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CEBAF 12 Range</a:t>
            </a:r>
          </a:p>
        </p:txBody>
      </p:sp>
      <p:pic>
        <p:nvPicPr>
          <p:cNvPr id="27" name="Picture 26" descr="Screen shot 2013-02-10 at 4.38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" y="4325636"/>
            <a:ext cx="4215297" cy="229353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12757" y="3798307"/>
            <a:ext cx="391152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Polarized Quark 3D Momentum distributions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4203553" y="797622"/>
            <a:ext cx="48490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800000"/>
                </a:solidFill>
                <a:latin typeface="Century Gothic"/>
                <a:cs typeface="Century Gothic"/>
              </a:rPr>
              <a:t>SoLID</a:t>
            </a:r>
            <a:r>
              <a:rPr lang="en-US" dirty="0">
                <a:solidFill>
                  <a:srgbClr val="800000"/>
                </a:solidFill>
                <a:latin typeface="Century Gothic"/>
                <a:cs typeface="Century Gothic"/>
              </a:rPr>
              <a:t> - high precision extraction of </a:t>
            </a:r>
            <a:r>
              <a:rPr lang="en-US" dirty="0" err="1">
                <a:solidFill>
                  <a:srgbClr val="800000"/>
                </a:solidFill>
                <a:latin typeface="Century Gothic"/>
                <a:cs typeface="Century Gothic"/>
              </a:rPr>
              <a:t>Sivers</a:t>
            </a:r>
            <a:r>
              <a:rPr lang="en-US" dirty="0">
                <a:solidFill>
                  <a:srgbClr val="800000"/>
                </a:solidFill>
                <a:latin typeface="Century Gothic"/>
                <a:cs typeface="Century Gothic"/>
              </a:rPr>
              <a:t> </a:t>
            </a:r>
          </a:p>
          <a:p>
            <a:r>
              <a:rPr lang="en-US" dirty="0">
                <a:solidFill>
                  <a:srgbClr val="800000"/>
                </a:solidFill>
                <a:latin typeface="Century Gothic"/>
                <a:cs typeface="Century Gothic"/>
              </a:rPr>
              <a:t>function in the valence quark region</a:t>
            </a:r>
          </a:p>
          <a:p>
            <a:r>
              <a:rPr lang="en-US" dirty="0">
                <a:solidFill>
                  <a:srgbClr val="800000"/>
                </a:solidFill>
                <a:latin typeface="Century Gothic"/>
                <a:cs typeface="Century Gothic"/>
              </a:rPr>
              <a:t> – complementary to EIC </a:t>
            </a:r>
            <a:r>
              <a:rPr lang="en-US" dirty="0" err="1">
                <a:solidFill>
                  <a:srgbClr val="800000"/>
                </a:solidFill>
                <a:latin typeface="Century Gothic"/>
                <a:cs typeface="Century Gothic"/>
              </a:rPr>
              <a:t>Sivers</a:t>
            </a:r>
            <a:r>
              <a:rPr lang="en-US" dirty="0">
                <a:solidFill>
                  <a:srgbClr val="800000"/>
                </a:solidFill>
                <a:latin typeface="Century Gothic"/>
                <a:cs typeface="Century Gothic"/>
              </a:rPr>
              <a:t> measurement</a:t>
            </a:r>
          </a:p>
          <a:p>
            <a:endParaRPr lang="en-US" sz="2000" dirty="0">
              <a:solidFill>
                <a:srgbClr val="800000"/>
              </a:solidFill>
              <a:latin typeface="Century Gothic" panose="020B0502020202020204" pitchFamily="34" charset="0"/>
            </a:endParaRPr>
          </a:p>
          <a:p>
            <a:r>
              <a:rPr lang="en-US" dirty="0" err="1">
                <a:solidFill>
                  <a:srgbClr val="800000"/>
                </a:solidFill>
                <a:latin typeface="Century Gothic" panose="020B0502020202020204" pitchFamily="34" charset="0"/>
              </a:rPr>
              <a:t>Transversity</a:t>
            </a:r>
            <a:r>
              <a:rPr lang="en-US" dirty="0">
                <a:solidFill>
                  <a:srgbClr val="800000"/>
                </a:solidFill>
                <a:latin typeface="Century Gothic" panose="020B0502020202020204" pitchFamily="34" charset="0"/>
              </a:rPr>
              <a:t> distribution (valence quark dominant) and tensor charge – unique </a:t>
            </a:r>
            <a:r>
              <a:rPr lang="en-US" dirty="0" err="1">
                <a:solidFill>
                  <a:srgbClr val="800000"/>
                </a:solidFill>
                <a:latin typeface="Century Gothic" panose="020B0502020202020204" pitchFamily="34" charset="0"/>
              </a:rPr>
              <a:t>SoLID</a:t>
            </a:r>
            <a:r>
              <a:rPr lang="en-US" dirty="0">
                <a:solidFill>
                  <a:srgbClr val="800000"/>
                </a:solidFill>
                <a:latin typeface="Century Gothic" panose="020B0502020202020204" pitchFamily="34" charset="0"/>
              </a:rPr>
              <a:t> contribution</a:t>
            </a:r>
          </a:p>
          <a:p>
            <a:endParaRPr lang="en-US" sz="2400" b="1" dirty="0">
              <a:solidFill>
                <a:srgbClr val="800000"/>
              </a:solidFill>
            </a:endParaRPr>
          </a:p>
          <a:p>
            <a:r>
              <a:rPr lang="en-US" b="1" dirty="0">
                <a:solidFill>
                  <a:srgbClr val="800000"/>
                </a:solidFill>
              </a:rPr>
              <a:t> </a:t>
            </a:r>
          </a:p>
          <a:p>
            <a:endParaRPr lang="en-US" b="1" dirty="0">
              <a:solidFill>
                <a:srgbClr val="800000"/>
              </a:solidFill>
            </a:endParaRPr>
          </a:p>
          <a:p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69080" y="4471768"/>
            <a:ext cx="4831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dirty="0">
              <a:solidFill>
                <a:prstClr val="black"/>
              </a:solidFill>
              <a:latin typeface="Century Gothic" panose="020B0502020202020204" pitchFamily="34" charset="0"/>
              <a:cs typeface="Times New Roman" charset="0"/>
              <a:sym typeface="Times New Roman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446418-6445-A947-83AB-2B9D33AD1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430" y="3333501"/>
            <a:ext cx="3689158" cy="7937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04687" y="4334456"/>
            <a:ext cx="4268612" cy="1746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"/>
              </a:spcBef>
              <a:buFontTx/>
              <a:buAutoNum type="arabicPeriod"/>
            </a:pPr>
            <a:r>
              <a:rPr lang="en-US" altLang="zh-CN" sz="1400" b="1" dirty="0">
                <a:solidFill>
                  <a:prstClr val="black"/>
                </a:solidFill>
                <a:latin typeface="Century Gothic"/>
                <a:cs typeface="Century Gothic"/>
                <a:sym typeface="Times New Roman" charset="0"/>
              </a:rPr>
              <a:t>A fundamental QCD quantity </a:t>
            </a:r>
          </a:p>
          <a:p>
            <a:pPr marL="342900" indent="-342900">
              <a:lnSpc>
                <a:spcPct val="150000"/>
              </a:lnSpc>
              <a:spcBef>
                <a:spcPts val="120"/>
              </a:spcBef>
              <a:buFontTx/>
              <a:buAutoNum type="arabicPeriod"/>
            </a:pPr>
            <a:r>
              <a:rPr lang="en-US" altLang="zh-CN" sz="1400" b="1" dirty="0">
                <a:solidFill>
                  <a:prstClr val="black"/>
                </a:solidFill>
                <a:latin typeface="Century Gothic"/>
                <a:cs typeface="Century Gothic"/>
                <a:sym typeface="Times New Roman" charset="0"/>
              </a:rPr>
              <a:t>Matrix element of local operators</a:t>
            </a:r>
          </a:p>
          <a:p>
            <a:pPr>
              <a:lnSpc>
                <a:spcPct val="150000"/>
              </a:lnSpc>
              <a:spcBef>
                <a:spcPts val="120"/>
              </a:spcBef>
            </a:pPr>
            <a:r>
              <a:rPr lang="en-US" altLang="zh-CN" sz="1400" b="1" dirty="0">
                <a:solidFill>
                  <a:prstClr val="black"/>
                </a:solidFill>
                <a:latin typeface="Century Gothic"/>
                <a:cs typeface="Century Gothic"/>
                <a:sym typeface="Times New Roman" charset="0"/>
              </a:rPr>
              <a:t>3.   Calculable in lattice QCD.</a:t>
            </a:r>
          </a:p>
          <a:p>
            <a:pPr>
              <a:lnSpc>
                <a:spcPct val="150000"/>
              </a:lnSpc>
              <a:spcBef>
                <a:spcPts val="120"/>
              </a:spcBef>
            </a:pPr>
            <a:r>
              <a:rPr lang="en-US" altLang="zh-CN" sz="1400" b="1" dirty="0">
                <a:solidFill>
                  <a:prstClr val="black"/>
                </a:solidFill>
                <a:latin typeface="Century Gothic"/>
                <a:cs typeface="Century Gothic"/>
                <a:sym typeface="Times New Roman" charset="0"/>
              </a:rPr>
              <a:t>4.   Connects to quark electric dipole moment and sensitive to new physics beyond SM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1CA41BD9-4041-2945-AC9A-7D8F044001A3}"/>
              </a:ext>
            </a:extLst>
          </p:cNvPr>
          <p:cNvCxnSpPr>
            <a:cxnSpLocks/>
          </p:cNvCxnSpPr>
          <p:nvPr/>
        </p:nvCxnSpPr>
        <p:spPr>
          <a:xfrm flipH="1">
            <a:off x="2710928" y="1355464"/>
            <a:ext cx="1492623" cy="710006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E65EA1EB-C2DA-9A46-A1A2-C2997B62902C}"/>
              </a:ext>
            </a:extLst>
          </p:cNvPr>
          <p:cNvCxnSpPr>
            <a:cxnSpLocks/>
          </p:cNvCxnSpPr>
          <p:nvPr/>
        </p:nvCxnSpPr>
        <p:spPr>
          <a:xfrm flipH="1">
            <a:off x="2670588" y="1925622"/>
            <a:ext cx="1605580" cy="828339"/>
          </a:xfrm>
          <a:prstGeom prst="straightConnector1">
            <a:avLst/>
          </a:prstGeom>
          <a:ln w="1905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7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08F21AC-3534-492E-8951-0FB8C8B7F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D22C0985-B796-40DF-8AFC-169CAEFD77F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09563" y="94141"/>
            <a:ext cx="8462962" cy="53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Jefferson Lab User Growth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1F66EC-A016-4C88-97C3-9690F5024E18}"/>
              </a:ext>
            </a:extLst>
          </p:cNvPr>
          <p:cNvSpPr txBox="1"/>
          <p:nvPr/>
        </p:nvSpPr>
        <p:spPr>
          <a:xfrm>
            <a:off x="1905000" y="5879068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“Other Users” include US National Labs and Industry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5371042"/>
              </p:ext>
            </p:extLst>
          </p:nvPr>
        </p:nvGraphicFramePr>
        <p:xfrm>
          <a:off x="968711" y="1081913"/>
          <a:ext cx="7206579" cy="4694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449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err="1">
                <a:latin typeface="Century Gothic" panose="020B0502020202020204" pitchFamily="34" charset="0"/>
              </a:rPr>
              <a:t>SoLID</a:t>
            </a:r>
            <a:r>
              <a:rPr lang="en-US" sz="2000" dirty="0">
                <a:latin typeface="Century Gothic" panose="020B0502020202020204" pitchFamily="34" charset="0"/>
              </a:rPr>
              <a:t>: a Bridge to EIC Science on full imaging of nucleons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597401" y="6032506"/>
            <a:ext cx="4546600" cy="422275"/>
          </a:xfrm>
          <a:prstGeom prst="rect">
            <a:avLst/>
          </a:prstGeom>
        </p:spPr>
        <p:txBody>
          <a:bodyPr/>
          <a:lstStyle/>
          <a:p>
            <a:r>
              <a:rPr lang="en-US" sz="1800" dirty="0" err="1">
                <a:solidFill>
                  <a:srgbClr val="800000"/>
                </a:solidFill>
                <a:latin typeface="Century Gothic" panose="020B0502020202020204" pitchFamily="34" charset="0"/>
              </a:rPr>
              <a:t>Transversity</a:t>
            </a:r>
            <a:r>
              <a:rPr lang="en-US" sz="1800" dirty="0">
                <a:solidFill>
                  <a:srgbClr val="800000"/>
                </a:solidFill>
                <a:latin typeface="Century Gothic" panose="020B0502020202020204" pitchFamily="34" charset="0"/>
              </a:rPr>
              <a:t>: valence quark effect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6940" y="1121092"/>
            <a:ext cx="2960711" cy="2251852"/>
          </a:xfrm>
          <a:prstGeom prst="rect">
            <a:avLst/>
          </a:prstGeom>
          <a:solidFill>
            <a:srgbClr val="93F7F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8-03-22 at 5.17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1" y="885020"/>
            <a:ext cx="4206710" cy="2845336"/>
          </a:xfrm>
          <a:prstGeom prst="rect">
            <a:avLst/>
          </a:prstGeom>
          <a:effectLst/>
        </p:spPr>
      </p:pic>
      <p:sp>
        <p:nvSpPr>
          <p:cNvPr id="14" name="TextBox 13"/>
          <p:cNvSpPr txBox="1"/>
          <p:nvPr/>
        </p:nvSpPr>
        <p:spPr>
          <a:xfrm rot="18480000">
            <a:off x="996358" y="2105575"/>
            <a:ext cx="1514507" cy="369332"/>
          </a:xfrm>
          <a:prstGeom prst="rect">
            <a:avLst/>
          </a:prstGeom>
          <a:noFill/>
          <a:effectLst/>
          <a:scene3d>
            <a:camera prst="orthographicFront">
              <a:rot lat="960000" lon="228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EIC  Range </a:t>
            </a:r>
          </a:p>
        </p:txBody>
      </p:sp>
      <p:sp>
        <p:nvSpPr>
          <p:cNvPr id="15" name="TextBox 14"/>
          <p:cNvSpPr txBox="1"/>
          <p:nvPr/>
        </p:nvSpPr>
        <p:spPr>
          <a:xfrm rot="18491362">
            <a:off x="1590966" y="1545309"/>
            <a:ext cx="1514507" cy="307777"/>
          </a:xfrm>
          <a:prstGeom prst="rect">
            <a:avLst/>
          </a:prstGeom>
          <a:noFill/>
          <a:effectLst/>
          <a:scene3d>
            <a:camera prst="orthographicFront">
              <a:rot lat="960000" lon="228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CEBAF 12 Range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38616" y="3361024"/>
            <a:ext cx="205466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3D Gluon distributions</a:t>
            </a:r>
          </a:p>
        </p:txBody>
      </p:sp>
      <p:pic>
        <p:nvPicPr>
          <p:cNvPr id="27" name="Picture 26" descr="Screen shot 2013-02-10 at 4.38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" y="4142232"/>
            <a:ext cx="3709450" cy="225856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0873" y="3730356"/>
            <a:ext cx="391152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Polarized Quark 3D Momentum distributions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xmlns="" id="{A7EA9AC3-2A6D-864E-8C86-8F5924532E78}"/>
              </a:ext>
            </a:extLst>
          </p:cNvPr>
          <p:cNvSpPr/>
          <p:nvPr/>
        </p:nvSpPr>
        <p:spPr>
          <a:xfrm>
            <a:off x="2944433" y="791236"/>
            <a:ext cx="6055200" cy="6055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prstClr val="white"/>
              </a:solidFill>
            </a:endParaRPr>
          </a:p>
        </p:txBody>
      </p:sp>
      <p:pic>
        <p:nvPicPr>
          <p:cNvPr id="30" name="图片 29" descr="final_solidsyst.pdf">
            <a:extLst>
              <a:ext uri="{FF2B5EF4-FFF2-40B4-BE49-F238E27FC236}">
                <a16:creationId xmlns:a16="http://schemas.microsoft.com/office/drawing/2014/main" xmlns="" id="{C146BBA0-27C0-DD47-9FFB-8400F5BB0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394" y="1758462"/>
            <a:ext cx="2454644" cy="41251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0775B70-D110-D348-AF06-19B2129C6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019956" y="2278934"/>
            <a:ext cx="2352302" cy="3218569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xmlns="" id="{8213C857-150E-5846-9A33-9952B6648052}"/>
              </a:ext>
            </a:extLst>
          </p:cNvPr>
          <p:cNvSpPr/>
          <p:nvPr/>
        </p:nvSpPr>
        <p:spPr>
          <a:xfrm>
            <a:off x="2937347" y="791234"/>
            <a:ext cx="6062745" cy="6062400"/>
          </a:xfrm>
          <a:prstGeom prst="ellipse">
            <a:avLst/>
          </a:pr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70DC146-583F-7147-9F1C-393B6768496E}"/>
              </a:ext>
            </a:extLst>
          </p:cNvPr>
          <p:cNvSpPr txBox="1"/>
          <p:nvPr/>
        </p:nvSpPr>
        <p:spPr>
          <a:xfrm>
            <a:off x="2348219" y="824202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Century Gothic" panose="020B0502020202020204" pitchFamily="34" charset="0"/>
              </a:rPr>
              <a:t>(TMD example)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06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Mass of the Nucleon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27984" r="-27984"/>
          <a:stretch>
            <a:fillRect/>
          </a:stretch>
        </p:blipFill>
        <p:spPr>
          <a:xfrm>
            <a:off x="7553325" y="296863"/>
            <a:ext cx="1590675" cy="87471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6543" y="6310866"/>
            <a:ext cx="4315365" cy="365125"/>
          </a:xfrm>
          <a:prstGeom prst="rect">
            <a:avLst/>
          </a:prstGeom>
        </p:spPr>
        <p:txBody>
          <a:bodyPr/>
          <a:lstStyle/>
          <a:p>
            <a:r>
              <a:rPr lang="pl-PL" dirty="0" smtClean="0">
                <a:solidFill>
                  <a:prstClr val="black">
                    <a:tint val="75000"/>
                  </a:prstClr>
                </a:solidFill>
              </a:rPr>
              <a:t>Richard Milner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  NSAC  11/2/2018</a:t>
            </a: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410370"/>
            <a:ext cx="8324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“… The vast majority of the nucleon’s mass is due to quantum fluctuations </a:t>
            </a:r>
            <a:r>
              <a:rPr lang="en-US" dirty="0" smtClean="0">
                <a:solidFill>
                  <a:prstClr val="black"/>
                </a:solidFill>
              </a:rPr>
              <a:t>of quark-antiquark pairs</a:t>
            </a:r>
            <a:r>
              <a:rPr lang="en-US" dirty="0">
                <a:solidFill>
                  <a:prstClr val="black"/>
                </a:solidFill>
              </a:rPr>
              <a:t>, the gluons, and the energy associated with quarks moving around at </a:t>
            </a:r>
            <a:r>
              <a:rPr lang="en-US" dirty="0" smtClean="0">
                <a:solidFill>
                  <a:prstClr val="black"/>
                </a:solidFill>
              </a:rPr>
              <a:t>close to </a:t>
            </a:r>
            <a:r>
              <a:rPr lang="en-US" dirty="0">
                <a:solidFill>
                  <a:prstClr val="black"/>
                </a:solidFill>
              </a:rPr>
              <a:t>the speed of light. …” </a:t>
            </a:r>
            <a:r>
              <a:rPr lang="en-US" dirty="0" smtClean="0">
                <a:solidFill>
                  <a:prstClr val="black"/>
                </a:solidFill>
              </a:rPr>
              <a:t>            </a:t>
            </a:r>
            <a:r>
              <a:rPr lang="en-US" b="1" i="1" dirty="0" smtClean="0">
                <a:solidFill>
                  <a:prstClr val="black"/>
                </a:solidFill>
              </a:rPr>
              <a:t>The </a:t>
            </a:r>
            <a:r>
              <a:rPr lang="en-US" b="1" i="1" dirty="0">
                <a:solidFill>
                  <a:prstClr val="black"/>
                </a:solidFill>
              </a:rPr>
              <a:t>2015 Long Range Plan for Nuclear Science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594" y="1090656"/>
            <a:ext cx="8279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“The mass is the result of the equilibrium reached through dynamical processes.”   </a:t>
            </a:r>
            <a:r>
              <a:rPr lang="en-US" b="1" dirty="0" smtClean="0">
                <a:solidFill>
                  <a:prstClr val="black"/>
                </a:solidFill>
              </a:rPr>
              <a:t>X. </a:t>
            </a:r>
            <a:r>
              <a:rPr lang="en-US" b="1" dirty="0" err="1" smtClean="0">
                <a:solidFill>
                  <a:prstClr val="black"/>
                </a:solidFill>
              </a:rPr>
              <a:t>Ji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6031" y="3178788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b="1" dirty="0" smtClean="0">
                <a:solidFill>
                  <a:prstClr val="black"/>
                </a:solidFill>
              </a:rPr>
              <a:t>X. </a:t>
            </a:r>
            <a:r>
              <a:rPr lang="en-US" sz="1200" b="1" dirty="0" err="1" smtClean="0">
                <a:solidFill>
                  <a:prstClr val="black"/>
                </a:solidFill>
              </a:rPr>
              <a:t>Ji</a:t>
            </a:r>
            <a:r>
              <a:rPr lang="en-US" sz="1200" b="1" dirty="0" smtClean="0">
                <a:solidFill>
                  <a:prstClr val="black"/>
                </a:solidFill>
              </a:rPr>
              <a:t>, PRL 74 1071 (1995)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9012" y="4159187"/>
            <a:ext cx="80457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Criticisms: not scale-invariant, decompositions: Lorentz invariant vs. rest </a:t>
            </a:r>
            <a:r>
              <a:rPr lang="en-US" dirty="0" smtClean="0">
                <a:solidFill>
                  <a:prstClr val="black"/>
                </a:solidFill>
              </a:rPr>
              <a:t>frame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Great interest at workshops: Temple U., March 2016; ECT, April 2017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Community wide consensus on how to determine the different contributions not 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     yet  reached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Lattice QCD providing estimates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24527" y="6675991"/>
            <a:ext cx="111399" cy="186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 descr="Screen Shot 2018-10-24 at 2.29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26" y="3019272"/>
            <a:ext cx="4863573" cy="6497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89292" y="3795249"/>
            <a:ext cx="1479892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0000FF"/>
                </a:solidFill>
              </a:rPr>
              <a:t>Quark Energy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4811" y="3799109"/>
            <a:ext cx="1467068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0000FF"/>
                </a:solidFill>
              </a:rPr>
              <a:t>Gluon Energy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12903" y="3802969"/>
            <a:ext cx="1326004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0000FF"/>
                </a:solidFill>
              </a:rPr>
              <a:t>Quark Mass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98303" y="3802969"/>
            <a:ext cx="1620957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0000FF"/>
                </a:solidFill>
              </a:rPr>
              <a:t>Trace Anomaly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309672" y="3527873"/>
            <a:ext cx="759512" cy="1931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025217" y="3485495"/>
            <a:ext cx="96545" cy="2651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265459" y="3579863"/>
            <a:ext cx="200518" cy="1559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6668299" y="3527873"/>
            <a:ext cx="431530" cy="1931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870596" y="2566227"/>
            <a:ext cx="1626292" cy="30777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sz="1400" b="1" i="1" dirty="0" smtClean="0">
                <a:solidFill>
                  <a:srgbClr val="0000FF"/>
                </a:solidFill>
              </a:rPr>
              <a:t>Relativistic Motion</a:t>
            </a:r>
            <a:endParaRPr lang="en-US" sz="1400" b="1" i="1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20330" y="2332423"/>
            <a:ext cx="982924" cy="73866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sz="1400" b="1" i="1" dirty="0" smtClean="0">
                <a:solidFill>
                  <a:srgbClr val="0000FF"/>
                </a:solidFill>
              </a:rPr>
              <a:t>Chiral </a:t>
            </a:r>
          </a:p>
          <a:p>
            <a:pPr defTabSz="457200"/>
            <a:r>
              <a:rPr lang="en-US" sz="1400" b="1" i="1" dirty="0" smtClean="0">
                <a:solidFill>
                  <a:srgbClr val="0000FF"/>
                </a:solidFill>
              </a:rPr>
              <a:t>Symmetry</a:t>
            </a:r>
          </a:p>
          <a:p>
            <a:pPr defTabSz="457200"/>
            <a:r>
              <a:rPr lang="en-US" sz="1400" b="1" i="1" dirty="0" smtClean="0">
                <a:solidFill>
                  <a:srgbClr val="0000FF"/>
                </a:solidFill>
              </a:rPr>
              <a:t>Breaking</a:t>
            </a:r>
            <a:endParaRPr lang="en-US" sz="1400" b="1" i="1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42218" y="2417980"/>
            <a:ext cx="1140281" cy="52322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sz="1400" b="1" i="1" dirty="0" smtClean="0">
                <a:solidFill>
                  <a:srgbClr val="0000FF"/>
                </a:solidFill>
              </a:rPr>
              <a:t>Quantum</a:t>
            </a:r>
          </a:p>
          <a:p>
            <a:pPr defTabSz="457200"/>
            <a:r>
              <a:rPr lang="en-US" sz="1400" b="1" i="1" dirty="0" smtClean="0">
                <a:solidFill>
                  <a:srgbClr val="0000FF"/>
                </a:solidFill>
              </a:rPr>
              <a:t>Fluctuations</a:t>
            </a:r>
          </a:p>
        </p:txBody>
      </p:sp>
      <p:pic>
        <p:nvPicPr>
          <p:cNvPr id="37" name="Picture 36" descr="Screen Shot 2018-10-24 at 2.45.4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49" y="5629714"/>
            <a:ext cx="342378" cy="369613"/>
          </a:xfrm>
          <a:prstGeom prst="rect">
            <a:avLst/>
          </a:prstGeom>
        </p:spPr>
      </p:pic>
      <p:pic>
        <p:nvPicPr>
          <p:cNvPr id="38" name="Picture 37" descr="Screen Shot 2018-10-24 at 2.47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85" y="5616947"/>
            <a:ext cx="353640" cy="389808"/>
          </a:xfrm>
          <a:prstGeom prst="rect">
            <a:avLst/>
          </a:prstGeom>
        </p:spPr>
      </p:pic>
      <p:pic>
        <p:nvPicPr>
          <p:cNvPr id="39" name="Picture 38" descr="Screen Shot 2018-10-24 at 2.48.4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32" y="5600006"/>
            <a:ext cx="587468" cy="382537"/>
          </a:xfrm>
          <a:prstGeom prst="rect">
            <a:avLst/>
          </a:prstGeom>
        </p:spPr>
      </p:pic>
      <p:pic>
        <p:nvPicPr>
          <p:cNvPr id="40" name="Picture 39" descr="Screen Shot 2018-10-24 at 2.49.55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93" y="5639674"/>
            <a:ext cx="355574" cy="3447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906385" y="5577757"/>
            <a:ext cx="75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~ 25%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878023" y="5585569"/>
            <a:ext cx="6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~10%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45235" y="5585189"/>
            <a:ext cx="6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~40%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4926" y="5600041"/>
            <a:ext cx="6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~30%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93210" y="5954521"/>
            <a:ext cx="1522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b="1" dirty="0" err="1" smtClean="0">
                <a:solidFill>
                  <a:prstClr val="black"/>
                </a:solidFill>
              </a:rPr>
              <a:t>arXiv</a:t>
            </a:r>
            <a:r>
              <a:rPr lang="en-US" sz="1400" b="1" dirty="0" smtClean="0">
                <a:solidFill>
                  <a:prstClr val="black"/>
                </a:solidFill>
              </a:rPr>
              <a:t>: 1710.09011</a:t>
            </a:r>
            <a:endParaRPr lang="en-US" sz="1400" b="1" dirty="0">
              <a:solidFill>
                <a:prstClr val="black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F4970A8-BB08-4A68-B943-D3805CA28BB9}"/>
              </a:ext>
            </a:extLst>
          </p:cNvPr>
          <p:cNvGrpSpPr/>
          <p:nvPr/>
        </p:nvGrpSpPr>
        <p:grpSpPr>
          <a:xfrm>
            <a:off x="6612358" y="5077798"/>
            <a:ext cx="2169356" cy="1363823"/>
            <a:chOff x="7435142" y="3816616"/>
            <a:chExt cx="1708858" cy="1272487"/>
          </a:xfrm>
        </p:grpSpPr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A807275B-6C39-4F97-BDB1-7C931DAB4204}"/>
                </a:ext>
              </a:extLst>
            </p:cNvPr>
            <p:cNvSpPr txBox="1"/>
            <p:nvPr/>
          </p:nvSpPr>
          <p:spPr>
            <a:xfrm>
              <a:off x="8485682" y="3816616"/>
              <a:ext cx="658318" cy="240839"/>
            </a:xfrm>
            <a:prstGeom prst="rect">
              <a:avLst/>
            </a:prstGeom>
            <a:noFill/>
          </p:spPr>
          <p:txBody>
            <a:bodyPr wrap="square" lIns="82058" tIns="41029" rIns="82058" bIns="41029" rtlCol="0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J/</a:t>
              </a:r>
              <a:r>
                <a:rPr lang="en-US" sz="1400" dirty="0" err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Ψ</a:t>
              </a:r>
              <a:r>
                <a:rPr lang="en-US" sz="14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, </a:t>
              </a:r>
              <a:r>
                <a:rPr lang="en-US" sz="1400" dirty="0" err="1">
                  <a:solidFill>
                    <a:srgbClr val="FF0000"/>
                  </a:solidFill>
                  <a:latin typeface="Lucida Grande"/>
                  <a:ea typeface="Lucida Grande"/>
                  <a:cs typeface="Lucida Grande"/>
                </a:rPr>
                <a:t>Υ</a:t>
              </a:r>
              <a:r>
                <a:rPr lang="en-US" sz="14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, …</a:t>
              </a:r>
            </a:p>
          </p:txBody>
        </p:sp>
        <p:pic>
          <p:nvPicPr>
            <p:cNvPr id="47" name="Picture 46" descr="Screen Shot 2017-03-16 at 4.27.42 PM.png">
              <a:extLst>
                <a:ext uri="{FF2B5EF4-FFF2-40B4-BE49-F238E27FC236}">
                  <a16:creationId xmlns="" xmlns:a16="http://schemas.microsoft.com/office/drawing/2014/main" id="{475B639E-F461-450E-B475-FEB4890E5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5142" y="4027103"/>
              <a:ext cx="1428020" cy="1062000"/>
            </a:xfrm>
            <a:prstGeom prst="rect">
              <a:avLst/>
            </a:prstGeom>
          </p:spPr>
        </p:pic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5A93800F-F6A1-4336-ACDC-F8869572F9CA}"/>
                </a:ext>
              </a:extLst>
            </p:cNvPr>
            <p:cNvSpPr/>
            <p:nvPr/>
          </p:nvSpPr>
          <p:spPr>
            <a:xfrm>
              <a:off x="7743310" y="4743151"/>
              <a:ext cx="815724" cy="345952"/>
            </a:xfrm>
            <a:prstGeom prst="ellipse">
              <a:avLst/>
            </a:prstGeom>
            <a:solidFill>
              <a:srgbClr val="E68727"/>
            </a:solidFill>
            <a:ln>
              <a:solidFill>
                <a:srgbClr val="E6872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="" xmlns:a16="http://schemas.microsoft.com/office/drawing/2014/main" id="{AAF26BE7-7A8F-412F-9B4D-9BFA294DFC71}"/>
                </a:ext>
              </a:extLst>
            </p:cNvPr>
            <p:cNvSpPr/>
            <p:nvPr/>
          </p:nvSpPr>
          <p:spPr>
            <a:xfrm>
              <a:off x="8009242" y="4229413"/>
              <a:ext cx="312108" cy="258285"/>
            </a:xfrm>
            <a:prstGeom prst="ellipse">
              <a:avLst/>
            </a:prstGeom>
            <a:solidFill>
              <a:srgbClr val="E68727"/>
            </a:solidFill>
            <a:ln>
              <a:solidFill>
                <a:srgbClr val="E6872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50771" y="5036120"/>
            <a:ext cx="19807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FF0000"/>
                </a:solidFill>
              </a:rPr>
              <a:t>Trace anomaly: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Upsilon production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near threshold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56D669DB-3ED9-3841-B4F0-49955EAB4811}"/>
              </a:ext>
            </a:extLst>
          </p:cNvPr>
          <p:cNvSpPr txBox="1">
            <a:spLocks/>
          </p:cNvSpPr>
          <p:nvPr/>
        </p:nvSpPr>
        <p:spPr>
          <a:xfrm>
            <a:off x="209844" y="1"/>
            <a:ext cx="4592411" cy="522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Microsoft Sans Serif" panose="020B0604020202020204" pitchFamily="34" charset="0"/>
                <a:ea typeface="+mj-ea"/>
                <a:cs typeface="Microsoft Sans Serif" panose="020B0604020202020204" pitchFamily="34" charset="0"/>
              </a:defRPr>
            </a:lvl1pPr>
          </a:lstStyle>
          <a:p>
            <a:endParaRPr lang="en-US" b="1" dirty="0">
              <a:latin typeface="Calibri Light"/>
              <a:ea typeface="ＭＳ Ｐゴシック" charset="0"/>
              <a:cs typeface="Times New Roman" charset="0"/>
            </a:endParaRPr>
          </a:p>
        </p:txBody>
      </p:sp>
      <p:sp>
        <p:nvSpPr>
          <p:cNvPr id="891" name="TextBox 890">
            <a:extLst>
              <a:ext uri="{FF2B5EF4-FFF2-40B4-BE49-F238E27FC236}">
                <a16:creationId xmlns:a16="http://schemas.microsoft.com/office/drawing/2014/main" xmlns="" id="{3A418660-E19D-A543-B45A-A3891345D235}"/>
              </a:ext>
            </a:extLst>
          </p:cNvPr>
          <p:cNvSpPr txBox="1"/>
          <p:nvPr/>
        </p:nvSpPr>
        <p:spPr>
          <a:xfrm>
            <a:off x="1129165" y="5141368"/>
            <a:ext cx="6927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Trace of EMT </a:t>
            </a:r>
            <a:r>
              <a:rPr lang="en-US" b="1" dirty="0">
                <a:solidFill>
                  <a:srgbClr val="0432FF"/>
                </a:solidFill>
              </a:rPr>
              <a:t>proportional </a:t>
            </a:r>
            <a:r>
              <a:rPr lang="en-US" b="1" dirty="0">
                <a:solidFill>
                  <a:prstClr val="black"/>
                </a:solidFill>
              </a:rPr>
              <a:t>to Quarkonium-proton scattering amplitude</a:t>
            </a:r>
          </a:p>
          <a:p>
            <a:r>
              <a:rPr lang="en-US" dirty="0">
                <a:solidFill>
                  <a:prstClr val="black"/>
                </a:solidFill>
              </a:rPr>
              <a:t>          to be measured at </a:t>
            </a:r>
            <a:r>
              <a:rPr lang="en-US" dirty="0" err="1">
                <a:solidFill>
                  <a:prstClr val="black"/>
                </a:solidFill>
              </a:rPr>
              <a:t>JLab</a:t>
            </a:r>
            <a:r>
              <a:rPr lang="en-US" dirty="0">
                <a:solidFill>
                  <a:prstClr val="black"/>
                </a:solidFill>
              </a:rPr>
              <a:t> with J/psi at </a:t>
            </a:r>
            <a:r>
              <a:rPr lang="en-US" dirty="0" err="1">
                <a:solidFill>
                  <a:prstClr val="black"/>
                </a:solidFill>
              </a:rPr>
              <a:t>SoLID</a:t>
            </a:r>
            <a:r>
              <a:rPr lang="en-US" dirty="0">
                <a:solidFill>
                  <a:prstClr val="black"/>
                </a:solidFill>
              </a:rPr>
              <a:t> or Upsilon at EIC</a:t>
            </a:r>
          </a:p>
        </p:txBody>
      </p:sp>
      <p:pic>
        <p:nvPicPr>
          <p:cNvPr id="896" name="Picture 895">
            <a:extLst>
              <a:ext uri="{FF2B5EF4-FFF2-40B4-BE49-F238E27FC236}">
                <a16:creationId xmlns:a16="http://schemas.microsoft.com/office/drawing/2014/main" xmlns="" id="{78225C44-68B6-0345-9B90-0662DFA83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211" y="5491066"/>
            <a:ext cx="355487" cy="31024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Charm @ </a:t>
            </a:r>
            <a:r>
              <a:rPr lang="en-US" dirty="0" err="1"/>
              <a:t>SoLID</a:t>
            </a:r>
            <a:r>
              <a:rPr lang="en-US" dirty="0"/>
              <a:t> and Beauty @ EIC</a:t>
            </a:r>
            <a:br>
              <a:rPr lang="en-US" dirty="0"/>
            </a:br>
            <a:endParaRPr lang="en-US" dirty="0"/>
          </a:p>
        </p:txBody>
      </p:sp>
      <p:pic>
        <p:nvPicPr>
          <p:cNvPr id="32" name="Content Placeholder 3">
            <a:extLst>
              <a:ext uri="{FF2B5EF4-FFF2-40B4-BE49-F238E27FC236}">
                <a16:creationId xmlns:a16="http://schemas.microsoft.com/office/drawing/2014/main" xmlns="" id="{B8FD4552-C9CD-7E4F-831D-648B29884C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6"/>
          <a:stretch/>
        </p:blipFill>
        <p:spPr>
          <a:xfrm>
            <a:off x="463718" y="1293074"/>
            <a:ext cx="4091953" cy="37481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D74E853-F39D-ED4C-8E40-A6AA4B0AD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724" y="1497842"/>
            <a:ext cx="3948612" cy="346020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8D2B0E1-8B79-3B4E-999A-2DEB7BF25740}"/>
              </a:ext>
            </a:extLst>
          </p:cNvPr>
          <p:cNvSpPr txBox="1"/>
          <p:nvPr/>
        </p:nvSpPr>
        <p:spPr>
          <a:xfrm>
            <a:off x="6939024" y="2963438"/>
            <a:ext cx="139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EIC with Upsilon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6EBD827-83F4-8A4E-8F36-A9F37E27DAAD}"/>
              </a:ext>
            </a:extLst>
          </p:cNvPr>
          <p:cNvSpPr txBox="1"/>
          <p:nvPr/>
        </p:nvSpPr>
        <p:spPr>
          <a:xfrm>
            <a:off x="2263877" y="1663496"/>
            <a:ext cx="1448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C00000"/>
                </a:solidFill>
              </a:rPr>
              <a:t>SoLID</a:t>
            </a:r>
            <a:r>
              <a:rPr lang="en-US" sz="1400" b="1" dirty="0">
                <a:solidFill>
                  <a:srgbClr val="C00000"/>
                </a:solidFill>
              </a:rPr>
              <a:t>  with  J/psi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C0BC419-3A2B-564D-9880-C9025CB50EA7}"/>
              </a:ext>
            </a:extLst>
          </p:cNvPr>
          <p:cNvSpPr txBox="1"/>
          <p:nvPr/>
        </p:nvSpPr>
        <p:spPr>
          <a:xfrm>
            <a:off x="1129165" y="1390744"/>
            <a:ext cx="303320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Total elastic Electro and photo-Production of J/psi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03D4405-842A-1840-A14E-3B2B6414D4DA}"/>
              </a:ext>
            </a:extLst>
          </p:cNvPr>
          <p:cNvSpPr txBox="1"/>
          <p:nvPr/>
        </p:nvSpPr>
        <p:spPr>
          <a:xfrm>
            <a:off x="5337463" y="1401886"/>
            <a:ext cx="32031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Total elastic Electro and photo-Production of Upsilon</a:t>
            </a:r>
          </a:p>
        </p:txBody>
      </p:sp>
    </p:spTree>
    <p:extLst>
      <p:ext uri="{BB962C8B-B14F-4D97-AF65-F5344CB8AC3E}">
        <p14:creationId xmlns:p14="http://schemas.microsoft.com/office/powerpoint/2010/main" val="39619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25549"/>
            <a:ext cx="8464378" cy="487490"/>
          </a:xfrm>
        </p:spPr>
        <p:txBody>
          <a:bodyPr/>
          <a:lstStyle/>
          <a:p>
            <a:r>
              <a:rPr lang="en-US" dirty="0" smtClean="0"/>
              <a:t>EIC Science: Nuclei and quarks/gluons (Deuterons)</a:t>
            </a:r>
            <a:endParaRPr lang="en-US" dirty="0"/>
          </a:p>
        </p:txBody>
      </p:sp>
      <p:pic>
        <p:nvPicPr>
          <p:cNvPr id="3" name="Picture 2" descr="Screen Shot 2018-03-19 at 8.53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8" y="817318"/>
            <a:ext cx="2652301" cy="2140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7" y="5301074"/>
            <a:ext cx="1984665" cy="980252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13" name="TextBox 12"/>
          <p:cNvSpPr txBox="1"/>
          <p:nvPr/>
        </p:nvSpPr>
        <p:spPr>
          <a:xfrm>
            <a:off x="1783383" y="2006331"/>
            <a:ext cx="391883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Collider </a:t>
            </a:r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1400" dirty="0" smtClean="0">
                <a:solidFill>
                  <a:srgbClr val="000000"/>
                </a:solidFill>
              </a:rPr>
              <a:t> allows a </a:t>
            </a:r>
            <a:r>
              <a:rPr lang="en-US" sz="1400" i="1" dirty="0" smtClean="0">
                <a:solidFill>
                  <a:srgbClr val="000000"/>
                </a:solidFill>
              </a:rPr>
              <a:t>precision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i="1" dirty="0" smtClean="0">
                <a:solidFill>
                  <a:srgbClr val="000000"/>
                </a:solidFill>
              </a:rPr>
              <a:t>measurement </a:t>
            </a:r>
            <a:r>
              <a:rPr lang="en-US" sz="1400" dirty="0" smtClean="0">
                <a:solidFill>
                  <a:srgbClr val="000000"/>
                </a:solidFill>
              </a:rPr>
              <a:t>of</a:t>
            </a:r>
            <a:r>
              <a:rPr lang="en-US" sz="1400" i="1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the spectator nucleon.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35031" y="1025661"/>
            <a:ext cx="555862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JLEIC figure-8 design enable polarized (vector and tensor)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deuteron beams (&gt;80% polarization).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920" y="2570274"/>
            <a:ext cx="6979603" cy="307777"/>
          </a:xfrm>
          <a:prstGeom prst="rect">
            <a:avLst/>
          </a:prstGeom>
          <a:solidFill>
            <a:srgbClr val="93F7F4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First precision measurement of </a:t>
            </a:r>
            <a:r>
              <a:rPr lang="en-US" sz="1400" i="1" dirty="0" smtClean="0">
                <a:solidFill>
                  <a:srgbClr val="000000"/>
                </a:solidFill>
              </a:rPr>
              <a:t>polarized </a:t>
            </a:r>
            <a:r>
              <a:rPr lang="en-US" sz="1400" dirty="0" smtClean="0">
                <a:solidFill>
                  <a:srgbClr val="000000"/>
                </a:solidFill>
              </a:rPr>
              <a:t>(and unpolarized) neutron is possible at JLEIC (LDRD)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8920" y="4692159"/>
            <a:ext cx="6464655" cy="307777"/>
          </a:xfrm>
          <a:prstGeom prst="rect">
            <a:avLst/>
          </a:prstGeom>
          <a:solidFill>
            <a:srgbClr val="93F7F4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Investigate nuclear effects at the level of </a:t>
            </a:r>
            <a:r>
              <a:rPr lang="en-US" sz="1400" dirty="0" err="1" smtClean="0">
                <a:solidFill>
                  <a:srgbClr val="000000"/>
                </a:solidFill>
              </a:rPr>
              <a:t>partons</a:t>
            </a:r>
            <a:r>
              <a:rPr lang="en-US" sz="1400" dirty="0" smtClean="0">
                <a:solidFill>
                  <a:srgbClr val="000000"/>
                </a:solidFill>
              </a:rPr>
              <a:t> with Tensor Polarization Observables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14" name="Picture 13" descr="Screen Shot 2018-03-22 at 6.05.10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313" y="5474420"/>
            <a:ext cx="1226816" cy="1089632"/>
          </a:xfrm>
          <a:prstGeom prst="rect">
            <a:avLst/>
          </a:prstGeom>
        </p:spPr>
      </p:pic>
      <p:pic>
        <p:nvPicPr>
          <p:cNvPr id="21" name="Picture 20" descr="Screen Shot 2018-03-22 at 6.08.1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758" y="5365855"/>
            <a:ext cx="3053673" cy="1447900"/>
          </a:xfrm>
          <a:prstGeom prst="rect">
            <a:avLst/>
          </a:prstGeom>
        </p:spPr>
      </p:pic>
      <p:pic>
        <p:nvPicPr>
          <p:cNvPr id="23" name="Picture 22" descr="Screen Shot 2018-03-22 at 6.11.27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79" y="2768850"/>
            <a:ext cx="2812871" cy="207719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421759" y="5047175"/>
            <a:ext cx="2725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Polarized Deuteron St. Function </a:t>
            </a:r>
            <a:r>
              <a:rPr lang="en-US" sz="1400" dirty="0" smtClean="0">
                <a:solidFill>
                  <a:srgbClr val="FF0000"/>
                </a:solidFill>
              </a:rPr>
              <a:t>b1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05667" y="5603601"/>
            <a:ext cx="15343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Non-nucleonic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gluon component!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Lattice results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86302" y="3010398"/>
            <a:ext cx="10613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Polarized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Neutron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Structure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8" name="Picture 27" descr="Screen Shot 2018-03-22 at 6.35.48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8" y="2949858"/>
            <a:ext cx="2237430" cy="175940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47339" y="2949858"/>
            <a:ext cx="13607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Extrapolation to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from bound to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free neutron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under control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27251" y="4042409"/>
            <a:ext cx="3099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n can be extracted at % level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accuracy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5147635" y="3432720"/>
            <a:ext cx="545895" cy="3770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63730" y="5105088"/>
            <a:ext cx="1911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Gluon </a:t>
            </a:r>
            <a:r>
              <a:rPr lang="en-US" dirty="0" err="1" smtClean="0">
                <a:solidFill>
                  <a:srgbClr val="000000"/>
                </a:solidFill>
              </a:rPr>
              <a:t>Transversity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42721" y="5972933"/>
            <a:ext cx="15360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95728" y="6416831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October 9 - 11, 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6940446" y="6416832"/>
            <a:ext cx="495612" cy="365125"/>
          </a:xfrm>
        </p:spPr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6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953790" y="5410200"/>
            <a:ext cx="3959772" cy="304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53790" y="4419600"/>
            <a:ext cx="3426372" cy="990600"/>
            <a:chOff x="4495800" y="4495800"/>
            <a:chExt cx="3276600" cy="990600"/>
          </a:xfrm>
        </p:grpSpPr>
        <p:sp>
          <p:nvSpPr>
            <p:cNvPr id="9" name="Rectangle 8"/>
            <p:cNvSpPr/>
            <p:nvPr/>
          </p:nvSpPr>
          <p:spPr bwMode="auto">
            <a:xfrm>
              <a:off x="4495800" y="4495800"/>
              <a:ext cx="3276600" cy="990600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95800" y="4548128"/>
              <a:ext cx="5858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EIC</a:t>
              </a:r>
            </a:p>
          </p:txBody>
        </p:sp>
      </p:grp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803348084"/>
              </p:ext>
            </p:extLst>
          </p:nvPr>
        </p:nvGraphicFramePr>
        <p:xfrm>
          <a:off x="439416" y="3114093"/>
          <a:ext cx="5334000" cy="340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jlab12 to EIC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34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999162" y="3886200"/>
            <a:ext cx="1600200" cy="182880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JLab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627562" y="5410200"/>
            <a:ext cx="2667000" cy="304800"/>
          </a:xfrm>
          <a:prstGeom prst="rect">
            <a:avLst/>
          </a:prstGeom>
          <a:solidFill>
            <a:srgbClr val="DAC7C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EMC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618162" y="5410200"/>
            <a:ext cx="1981200" cy="304800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D7346"/>
                </a:solidFill>
                <a:latin typeface="Arial" pitchFamily="34" charset="0"/>
                <a:cs typeface="Arial" pitchFamily="34" charset="0"/>
              </a:rPr>
              <a:t>HERMES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13498" y="990603"/>
            <a:ext cx="33457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 Luminosity </a:t>
            </a:r>
          </a:p>
          <a:p>
            <a:pPr>
              <a:buClr>
                <a:srgbClr val="7A0000"/>
              </a:buClr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 3"/>
              </a:rPr>
              <a:t>	 10</a:t>
            </a:r>
            <a:r>
              <a:rPr lang="en-US" sz="28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 3"/>
              </a:rPr>
              <a:t>34 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 3"/>
              </a:rPr>
              <a:t>cm</a:t>
            </a:r>
            <a:r>
              <a:rPr lang="en-US" sz="28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 3"/>
              </a:rPr>
              <a:t>-2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 3"/>
              </a:rPr>
              <a:t>s</a:t>
            </a:r>
            <a:r>
              <a:rPr lang="en-US" sz="28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 3"/>
              </a:rPr>
              <a:t>-1</a:t>
            </a:r>
            <a:endParaRPr lang="en-US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13505" y="3450464"/>
            <a:ext cx="32287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 Polarization </a:t>
            </a:r>
          </a:p>
          <a:p>
            <a:pPr>
              <a:buClr>
                <a:srgbClr val="7A0000"/>
              </a:buClr>
              <a:tabLst>
                <a:tab pos="803275" algn="l"/>
              </a:tabLst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 3"/>
              </a:rPr>
              <a:t>	 70%</a:t>
            </a:r>
            <a:endParaRPr lang="en-US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13498" y="2133614"/>
            <a:ext cx="28523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Low x regime</a:t>
            </a: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858838">
              <a:buClr>
                <a:srgbClr val="7A0000"/>
              </a:buClr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x 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 3"/>
              </a:rPr>
              <a:t> 0.0001</a:t>
            </a:r>
            <a:endParaRPr lang="en-US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3580" y="4648200"/>
            <a:ext cx="30412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4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Discovery </a:t>
            </a:r>
          </a:p>
          <a:p>
            <a:pPr>
              <a:buClr>
                <a:srgbClr val="7A0000"/>
              </a:buClr>
            </a:pPr>
            <a:r>
              <a:rPr lang="en-US" sz="4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Potential!</a:t>
            </a:r>
            <a:endParaRPr lang="en-US" sz="54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769303" y="4616911"/>
            <a:ext cx="2193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Luminosity cm.</a:t>
            </a:r>
            <a:r>
              <a:rPr lang="en-US" sz="14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sec.</a:t>
            </a:r>
            <a:r>
              <a:rPr lang="en-US" sz="14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953791" y="3146749"/>
            <a:ext cx="4645572" cy="722293"/>
          </a:xfrm>
          <a:prstGeom prst="rect">
            <a:avLst/>
          </a:prstGeom>
          <a:solidFill>
            <a:srgbClr val="EFE8D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81203" y="3136110"/>
            <a:ext cx="472589" cy="592928"/>
          </a:xfrm>
          <a:prstGeom prst="rect">
            <a:avLst/>
          </a:prstGeom>
          <a:solidFill>
            <a:srgbClr val="EFE8D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3" name="Picture 2" descr="cteq-pdfs-10gev2-lin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314" y="819150"/>
            <a:ext cx="5274679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52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179579"/>
            <a:ext cx="6545580" cy="4157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 white paper Science goals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788" y="1052299"/>
            <a:ext cx="1921803" cy="2457306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 w="0" h="0"/>
          </a:sp3d>
        </p:spPr>
      </p:pic>
      <p:pic>
        <p:nvPicPr>
          <p:cNvPr id="7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6" b="13407"/>
          <a:stretch/>
        </p:blipFill>
        <p:spPr bwMode="auto">
          <a:xfrm>
            <a:off x="6414517" y="822960"/>
            <a:ext cx="2172572" cy="154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50292" y="4932616"/>
            <a:ext cx="36723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Note: Total of ~640 fb</a:t>
            </a:r>
            <a:r>
              <a:rPr lang="en-US" baseline="30000" dirty="0" smtClean="0">
                <a:solidFill>
                  <a:srgbClr val="002060"/>
                </a:solidFill>
              </a:rPr>
              <a:t>-1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10</a:t>
            </a:r>
            <a:r>
              <a:rPr lang="en-US" baseline="30000" dirty="0" smtClean="0">
                <a:solidFill>
                  <a:srgbClr val="002060"/>
                </a:solidFill>
              </a:rPr>
              <a:t>34 </a:t>
            </a:r>
            <a:r>
              <a:rPr lang="en-US" dirty="0" smtClean="0">
                <a:solidFill>
                  <a:srgbClr val="002060"/>
                </a:solidFill>
              </a:rPr>
              <a:t>cm</a:t>
            </a:r>
            <a:r>
              <a:rPr lang="en-US" baseline="30000" dirty="0" smtClean="0">
                <a:solidFill>
                  <a:srgbClr val="002060"/>
                </a:solidFill>
              </a:rPr>
              <a:t>-2</a:t>
            </a:r>
            <a:r>
              <a:rPr lang="en-US" dirty="0" smtClean="0">
                <a:solidFill>
                  <a:srgbClr val="002060"/>
                </a:solidFill>
              </a:rPr>
              <a:t>s</a:t>
            </a:r>
            <a:r>
              <a:rPr lang="en-US" baseline="30000" dirty="0" smtClean="0">
                <a:solidFill>
                  <a:srgbClr val="002060"/>
                </a:solidFill>
              </a:rPr>
              <a:t>-1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 6 fb</a:t>
            </a:r>
            <a:r>
              <a:rPr lang="en-US" baseline="30000" dirty="0" smtClean="0">
                <a:solidFill>
                  <a:srgbClr val="002060"/>
                </a:solidFill>
                <a:sym typeface="Wingdings 3"/>
              </a:rPr>
              <a:t>-1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/week,</a:t>
            </a:r>
          </a:p>
          <a:p>
            <a:pPr lvl="1"/>
            <a:r>
              <a:rPr lang="en-US" dirty="0">
                <a:solidFill>
                  <a:srgbClr val="002060"/>
                </a:solidFill>
                <a:sym typeface="Wingdings 3"/>
              </a:rPr>
              <a:t>	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( &gt;100 fb</a:t>
            </a:r>
            <a:r>
              <a:rPr lang="en-US" baseline="30000" dirty="0" smtClean="0">
                <a:solidFill>
                  <a:srgbClr val="002060"/>
                </a:solidFill>
                <a:sym typeface="Wingdings 3"/>
              </a:rPr>
              <a:t>-1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 /year)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sym typeface="Wingdings 3"/>
              </a:rPr>
              <a:t>10</a:t>
            </a:r>
            <a:r>
              <a:rPr lang="en-US" baseline="30000" dirty="0" smtClean="0">
                <a:solidFill>
                  <a:srgbClr val="002060"/>
                </a:solidFill>
                <a:sym typeface="Wingdings 3"/>
              </a:rPr>
              <a:t>33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cm</a:t>
            </a:r>
            <a:r>
              <a:rPr lang="en-US" baseline="30000" dirty="0">
                <a:solidFill>
                  <a:srgbClr val="002060"/>
                </a:solidFill>
              </a:rPr>
              <a:t>-2</a:t>
            </a:r>
            <a:r>
              <a:rPr lang="en-US" dirty="0">
                <a:solidFill>
                  <a:srgbClr val="002060"/>
                </a:solidFill>
              </a:rPr>
              <a:t>s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  <a:sym typeface="Wingdings 3"/>
              </a:rPr>
              <a:t> 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0.6 </a:t>
            </a:r>
            <a:r>
              <a:rPr lang="en-US" dirty="0">
                <a:solidFill>
                  <a:srgbClr val="002060"/>
                </a:solidFill>
                <a:sym typeface="Wingdings 3"/>
              </a:rPr>
              <a:t>fb</a:t>
            </a:r>
            <a:r>
              <a:rPr lang="en-US" baseline="30000" dirty="0">
                <a:solidFill>
                  <a:srgbClr val="002060"/>
                </a:solidFill>
                <a:sym typeface="Wingdings 3"/>
              </a:rPr>
              <a:t>-1</a:t>
            </a:r>
            <a:r>
              <a:rPr lang="en-US" dirty="0">
                <a:solidFill>
                  <a:srgbClr val="002060"/>
                </a:solidFill>
                <a:sym typeface="Wingdings 3"/>
              </a:rPr>
              <a:t>/week, </a:t>
            </a:r>
            <a:endParaRPr lang="en-US" dirty="0" smtClean="0">
              <a:solidFill>
                <a:srgbClr val="002060"/>
              </a:solidFill>
              <a:sym typeface="Wingdings 3"/>
            </a:endParaRPr>
          </a:p>
          <a:p>
            <a:pPr lvl="1"/>
            <a:r>
              <a:rPr lang="en-US" dirty="0">
                <a:solidFill>
                  <a:srgbClr val="002060"/>
                </a:solidFill>
                <a:sym typeface="Wingdings 3"/>
              </a:rPr>
              <a:t>	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( &gt;10 </a:t>
            </a:r>
            <a:r>
              <a:rPr lang="en-US" dirty="0">
                <a:solidFill>
                  <a:srgbClr val="002060"/>
                </a:solidFill>
                <a:sym typeface="Wingdings 3"/>
              </a:rPr>
              <a:t>fb</a:t>
            </a:r>
            <a:r>
              <a:rPr lang="en-US" baseline="30000" dirty="0">
                <a:solidFill>
                  <a:srgbClr val="002060"/>
                </a:solidFill>
                <a:sym typeface="Wingdings 3"/>
              </a:rPr>
              <a:t>-1</a:t>
            </a:r>
            <a:r>
              <a:rPr lang="en-US" dirty="0">
                <a:solidFill>
                  <a:srgbClr val="002060"/>
                </a:solidFill>
                <a:sym typeface="Wingdings 3"/>
              </a:rPr>
              <a:t> /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year)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6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58" y="3538327"/>
            <a:ext cx="3335856" cy="275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6215" y="1024166"/>
            <a:ext cx="4148607" cy="432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endParaRPr lang="en-US" sz="800" b="1" u="sng" dirty="0" smtClean="0">
              <a:solidFill>
                <a:srgbClr val="002060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en-US" sz="1700" b="1" u="sng" dirty="0" err="1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JLab</a:t>
            </a:r>
            <a:r>
              <a:rPr lang="en-US" sz="1700" b="1" u="sng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lang="en-US" sz="1700" b="1" u="sng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EIC Figure 8 Concept</a:t>
            </a:r>
          </a:p>
          <a:p>
            <a:pPr defTabSz="457200">
              <a:defRPr/>
            </a:pPr>
            <a:endParaRPr lang="en-US" sz="600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Polarization (including deuterons)</a:t>
            </a:r>
          </a:p>
          <a:p>
            <a:pPr marL="285750" lvl="2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Luminosity</a:t>
            </a:r>
          </a:p>
          <a:p>
            <a:pPr marL="285750" lvl="2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Energy Range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: √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s : 20 to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100-140 GeV (magnet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technology choice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)</a:t>
            </a:r>
          </a:p>
          <a:p>
            <a:pPr marL="285750" lvl="2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Low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technical risk</a:t>
            </a:r>
            <a:endParaRPr lang="en-US" sz="2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lvl="2" indent="-171450" defTabSz="457200">
              <a:buFont typeface="Arial" panose="020B0604020202020204" pitchFamily="34" charset="0"/>
              <a:buChar char="•"/>
              <a:defRPr/>
            </a:pPr>
            <a:endParaRPr lang="en-US" sz="2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Flexible timeframe for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construction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lvl="2" defTabSz="457200">
              <a:buSzPct val="100000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   consistent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w/running 12 GeV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CEBAF</a:t>
            </a:r>
          </a:p>
          <a:p>
            <a:pPr marL="0" lvl="2" defTabSz="457200">
              <a:buSzPct val="100000"/>
              <a:defRPr/>
            </a:pPr>
            <a:endParaRPr lang="en-US" sz="2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lvl="2" indent="-171450" defTabSz="457200">
              <a:buSzPct val="70000"/>
              <a:buFont typeface="Arial" panose="020B0604020202020204" pitchFamily="34" charset="0"/>
              <a:buChar char="•"/>
              <a:defRPr/>
            </a:pPr>
            <a:endParaRPr lang="en-US" sz="2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performance, low-risk, well-reviewed</a:t>
            </a:r>
            <a:endParaRPr lang="en-US" sz="7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buFont typeface="Arial" panose="020B0604020202020204" pitchFamily="34" charset="0"/>
              <a:buChar char="•"/>
              <a:defRPr/>
            </a:pPr>
            <a:endParaRPr lang="en-US" sz="7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Cost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effective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operations</a:t>
            </a:r>
            <a:endParaRPr lang="en-US" sz="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lvl="2" indent="-171450" defTabSz="457200">
              <a:buFont typeface="Arial" panose="020B0604020202020204" pitchFamily="34" charset="0"/>
              <a:buChar char="•"/>
              <a:defRPr/>
            </a:pPr>
            <a:endParaRPr lang="en-US" sz="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Fulfills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White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Paper, NAS Requirements</a:t>
            </a:r>
          </a:p>
          <a:p>
            <a:pPr defTabSz="457200">
              <a:lnSpc>
                <a:spcPct val="150000"/>
              </a:lnSpc>
              <a:defRPr/>
            </a:pP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153" y="1165860"/>
            <a:ext cx="4153654" cy="379476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70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994" y="1320140"/>
            <a:ext cx="4782314" cy="218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09927" y="220080"/>
            <a:ext cx="6652261" cy="48749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Electron Ion Collider </a:t>
            </a:r>
            <a:r>
              <a:rPr lang="en-US" dirty="0">
                <a:solidFill>
                  <a:prstClr val="black"/>
                </a:solidFill>
              </a:rPr>
              <a:t>at Jefferson Lab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8024" y="5252410"/>
            <a:ext cx="4024997" cy="584775"/>
          </a:xfrm>
          <a:prstGeom prst="rect">
            <a:avLst/>
          </a:prstGeom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multi-institutional effort including:</a:t>
            </a:r>
          </a:p>
          <a:p>
            <a:r>
              <a:rPr lang="en-US" sz="1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ANL, BNL, FNAL, LBNL, SLAC</a:t>
            </a:r>
            <a:endParaRPr lang="en-US" sz="1600" dirty="0">
              <a:solidFill>
                <a:srgbClr val="0033CC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261" y="1211613"/>
            <a:ext cx="4650184" cy="223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61214" y="3678144"/>
            <a:ext cx="3757669" cy="2619816"/>
            <a:chOff x="4461214" y="3678144"/>
            <a:chExt cx="3757669" cy="2619816"/>
          </a:xfrm>
        </p:grpSpPr>
        <p:grpSp>
          <p:nvGrpSpPr>
            <p:cNvPr id="14" name="Group 13"/>
            <p:cNvGrpSpPr/>
            <p:nvPr/>
          </p:nvGrpSpPr>
          <p:grpSpPr>
            <a:xfrm>
              <a:off x="4461214" y="3678144"/>
              <a:ext cx="3757669" cy="2619816"/>
              <a:chOff x="4115301" y="1008355"/>
              <a:chExt cx="4985504" cy="3949342"/>
            </a:xfrm>
          </p:grpSpPr>
          <p:pic>
            <p:nvPicPr>
              <p:cNvPr id="15" name="Picture 14" descr="Screen Shot 2018-10-05 at 4.07.18 PM.pn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15301" y="1008355"/>
                <a:ext cx="4985504" cy="3949342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009272" y="3497533"/>
                <a:ext cx="2641881" cy="6495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1100" b="1" dirty="0" smtClean="0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With DC and BB cooling</a:t>
                </a:r>
              </a:p>
              <a:p>
                <a:r>
                  <a:rPr lang="en-US" sz="11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× </a:t>
                </a:r>
                <a:r>
                  <a:rPr lang="en-US" sz="1100" b="1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With DC cooling only</a:t>
                </a:r>
                <a:endParaRPr lang="en-US" sz="11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222670" y="1132593"/>
                <a:ext cx="731520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6577654" y="3760558"/>
              <a:ext cx="1348740" cy="281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228914" y="3948422"/>
            <a:ext cx="3915086" cy="369332"/>
            <a:chOff x="5228914" y="3930134"/>
            <a:chExt cx="3915086" cy="369332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228914" y="4105656"/>
              <a:ext cx="2697480" cy="914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963869" y="3930134"/>
              <a:ext cx="1180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100 fb</a:t>
              </a:r>
              <a:r>
                <a:rPr lang="en-US" baseline="30000" dirty="0" smtClean="0">
                  <a:solidFill>
                    <a:srgbClr val="C00000"/>
                  </a:solidFill>
                </a:rPr>
                <a:t>-1</a:t>
              </a:r>
              <a:r>
                <a:rPr lang="en-US" dirty="0" smtClean="0">
                  <a:solidFill>
                    <a:srgbClr val="C00000"/>
                  </a:solidFill>
                </a:rPr>
                <a:t>/</a:t>
              </a:r>
              <a:r>
                <a:rPr lang="en-US" dirty="0" err="1" smtClean="0">
                  <a:solidFill>
                    <a:srgbClr val="C00000"/>
                  </a:solidFill>
                </a:rPr>
                <a:t>yr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27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807" y="1107143"/>
            <a:ext cx="8471424" cy="4285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 science program at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underway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9163" lvl="1" indent="-461963"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Hall operation is now routine</a:t>
            </a:r>
          </a:p>
          <a:p>
            <a:pPr marL="919163" lvl="1" indent="-461963" defTabSz="914400"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 program of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 experiments with many opportunities for discovery is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</a:p>
          <a:p>
            <a:pPr marL="919163" lvl="1" indent="-461963"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science results are already being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reported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Future Equipment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</a:p>
          <a:p>
            <a:pPr marL="914400" lvl="1" indent="-458788">
              <a:buFont typeface="Arial" panose="020B0604020202020204" pitchFamily="34" charset="0"/>
              <a:buChar char="–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MOLLER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CD0 – hope for FY20 start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8788">
              <a:buFont typeface="Arial" panose="020B0604020202020204" pitchFamily="34" charset="0"/>
              <a:buChar char="–"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Prepare for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DOE science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review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5613"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program builds a strong foundation for future studies at EIC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26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8791" y="3682"/>
            <a:ext cx="9144351" cy="676469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-8793" y="636713"/>
            <a:ext cx="9153144" cy="5791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r="54337"/>
          <a:stretch/>
        </p:blipFill>
        <p:spPr>
          <a:xfrm>
            <a:off x="2639798" y="627975"/>
            <a:ext cx="4218209" cy="579994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grpSp>
        <p:nvGrpSpPr>
          <p:cNvPr id="5" name="Group 4"/>
          <p:cNvGrpSpPr/>
          <p:nvPr/>
        </p:nvGrpSpPr>
        <p:grpSpPr>
          <a:xfrm>
            <a:off x="11582" y="2474851"/>
            <a:ext cx="2376231" cy="1797155"/>
            <a:chOff x="11582" y="2514600"/>
            <a:chExt cx="2376231" cy="1797155"/>
          </a:xfrm>
        </p:grpSpPr>
        <p:sp>
          <p:nvSpPr>
            <p:cNvPr id="18" name="TextBox 17"/>
            <p:cNvSpPr txBox="1"/>
            <p:nvPr/>
          </p:nvSpPr>
          <p:spPr>
            <a:xfrm>
              <a:off x="11582" y="3788535"/>
              <a:ext cx="23762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Medical Imaging Technology</a:t>
              </a:r>
            </a:p>
          </p:txBody>
        </p:sp>
        <p:pic>
          <p:nvPicPr>
            <p:cNvPr id="32" name="Picture 2" descr="P1080582.JPG"/>
            <p:cNvPicPr>
              <a:picLocks noChangeAspect="1"/>
            </p:cNvPicPr>
            <p:nvPr/>
          </p:nvPicPr>
          <p:blipFill rotWithShape="1">
            <a:blip r:embed="rId3" cstate="print"/>
            <a:srcRect t="6183" b="15185"/>
            <a:stretch/>
          </p:blipFill>
          <p:spPr bwMode="auto">
            <a:xfrm>
              <a:off x="152400" y="2514600"/>
              <a:ext cx="2215067" cy="1306691"/>
            </a:xfrm>
            <a:prstGeom prst="rect">
              <a:avLst/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0" name="Group 9"/>
          <p:cNvGrpSpPr/>
          <p:nvPr/>
        </p:nvGrpSpPr>
        <p:grpSpPr>
          <a:xfrm>
            <a:off x="6432187" y="685789"/>
            <a:ext cx="1896673" cy="2003010"/>
            <a:chOff x="6660773" y="725545"/>
            <a:chExt cx="1896673" cy="2003010"/>
          </a:xfrm>
        </p:grpSpPr>
        <p:sp>
          <p:nvSpPr>
            <p:cNvPr id="15" name="TextBox 14"/>
            <p:cNvSpPr txBox="1"/>
            <p:nvPr/>
          </p:nvSpPr>
          <p:spPr>
            <a:xfrm>
              <a:off x="6660773" y="2205335"/>
              <a:ext cx="18966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Fundamental</a:t>
              </a:r>
            </a:p>
            <a:p>
              <a:pPr algn="ctr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Forces &amp; Symmetries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6705600" y="725545"/>
              <a:ext cx="1828800" cy="1470806"/>
              <a:chOff x="5695457" y="593011"/>
              <a:chExt cx="3657600" cy="2611528"/>
            </a:xfrm>
            <a:effectLst/>
          </p:grpSpPr>
          <p:pic>
            <p:nvPicPr>
              <p:cNvPr id="49" name="Picture 4" descr="Elementary particles behave differently in the mirror worl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5457" y="593011"/>
                <a:ext cx="3657600" cy="2611528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Rectangle 49"/>
              <p:cNvSpPr/>
              <p:nvPr/>
            </p:nvSpPr>
            <p:spPr>
              <a:xfrm>
                <a:off x="6218709" y="1828800"/>
                <a:ext cx="821380" cy="655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Arial" charset="0"/>
                  </a:rPr>
                  <a:t>Z</a:t>
                </a:r>
                <a:r>
                  <a:rPr lang="en-US" baseline="30000" dirty="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en-US" baseline="30000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7162451" y="4761384"/>
            <a:ext cx="1981551" cy="1675860"/>
            <a:chOff x="7162799" y="4651813"/>
            <a:chExt cx="1981551" cy="1675860"/>
          </a:xfrm>
        </p:grpSpPr>
        <p:sp>
          <p:nvSpPr>
            <p:cNvPr id="31" name="TextBox 30"/>
            <p:cNvSpPr txBox="1"/>
            <p:nvPr/>
          </p:nvSpPr>
          <p:spPr>
            <a:xfrm>
              <a:off x="7162799" y="6019896"/>
              <a:ext cx="19815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Theory &amp; Computation</a:t>
              </a:r>
            </a:p>
          </p:txBody>
        </p:sp>
        <p:pic>
          <p:nvPicPr>
            <p:cNvPr id="54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99029" y="4651813"/>
              <a:ext cx="151558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9" name="Group 8"/>
          <p:cNvGrpSpPr/>
          <p:nvPr/>
        </p:nvGrpSpPr>
        <p:grpSpPr>
          <a:xfrm>
            <a:off x="7056318" y="2703252"/>
            <a:ext cx="1857946" cy="2072382"/>
            <a:chOff x="5024348" y="4246937"/>
            <a:chExt cx="1857946" cy="2072382"/>
          </a:xfrm>
        </p:grpSpPr>
        <p:sp>
          <p:nvSpPr>
            <p:cNvPr id="16" name="TextBox 15"/>
            <p:cNvSpPr txBox="1"/>
            <p:nvPr/>
          </p:nvSpPr>
          <p:spPr>
            <a:xfrm>
              <a:off x="5024348" y="6011542"/>
              <a:ext cx="18579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Nuclear Astrophysics</a:t>
              </a:r>
            </a:p>
          </p:txBody>
        </p:sp>
        <p:pic>
          <p:nvPicPr>
            <p:cNvPr id="52" name="Picture 2" descr="http://blogs.scientificamerican.com/basic-space/files/2012/04/casa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" t="1674" r="51910" b="1523"/>
            <a:stretch/>
          </p:blipFill>
          <p:spPr bwMode="auto">
            <a:xfrm>
              <a:off x="5048629" y="4246937"/>
              <a:ext cx="1809371" cy="177295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0" y="741080"/>
            <a:ext cx="2102602" cy="1660543"/>
            <a:chOff x="0" y="780834"/>
            <a:chExt cx="2102602" cy="1660543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780834"/>
              <a:ext cx="2102602" cy="1476943"/>
              <a:chOff x="152401" y="780834"/>
              <a:chExt cx="2102602" cy="1476943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407" y="780834"/>
                <a:ext cx="1786620" cy="1368836"/>
              </a:xfrm>
              <a:prstGeom prst="rect">
                <a:avLst/>
              </a:prstGeom>
            </p:spPr>
          </p:pic>
          <p:sp>
            <p:nvSpPr>
              <p:cNvPr id="51" name="Rectangle 50"/>
              <p:cNvSpPr/>
              <p:nvPr/>
            </p:nvSpPr>
            <p:spPr bwMode="auto">
              <a:xfrm>
                <a:off x="152401" y="2128467"/>
                <a:ext cx="2102602" cy="129310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28600" y="2133600"/>
              <a:ext cx="1577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Nuclear Structure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57040" y="4594916"/>
            <a:ext cx="2047506" cy="1704536"/>
            <a:chOff x="6934200" y="2819402"/>
            <a:chExt cx="2047506" cy="1704536"/>
          </a:xfrm>
        </p:grpSpPr>
        <p:sp>
          <p:nvSpPr>
            <p:cNvPr id="21" name="TextBox 20"/>
            <p:cNvSpPr txBox="1"/>
            <p:nvPr/>
          </p:nvSpPr>
          <p:spPr>
            <a:xfrm>
              <a:off x="6939435" y="4216161"/>
              <a:ext cx="20422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Accelerator S&amp;T</a:t>
              </a:r>
            </a:p>
          </p:txBody>
        </p:sp>
        <p:pic>
          <p:nvPicPr>
            <p:cNvPr id="64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4" t="18775" r="6656" b="10765"/>
            <a:stretch/>
          </p:blipFill>
          <p:spPr bwMode="auto">
            <a:xfrm>
              <a:off x="6934200" y="2819402"/>
              <a:ext cx="2047506" cy="135968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2625943" y="1027044"/>
            <a:ext cx="1835759" cy="1669776"/>
            <a:chOff x="2625936" y="1194934"/>
            <a:chExt cx="1835758" cy="1669776"/>
          </a:xfrm>
        </p:grpSpPr>
        <p:sp>
          <p:nvSpPr>
            <p:cNvPr id="20" name="TextBox 19"/>
            <p:cNvSpPr txBox="1"/>
            <p:nvPr/>
          </p:nvSpPr>
          <p:spPr>
            <a:xfrm>
              <a:off x="2625936" y="2556933"/>
              <a:ext cx="1835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Structure of Hadrons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7" t="555" r="3337" b="3091"/>
            <a:stretch/>
          </p:blipFill>
          <p:spPr>
            <a:xfrm>
              <a:off x="2859064" y="1194934"/>
              <a:ext cx="1397976" cy="1345990"/>
            </a:xfrm>
            <a:prstGeom prst="rect">
              <a:avLst/>
            </a:prstGeom>
          </p:spPr>
        </p:pic>
      </p:grpSp>
      <p:sp>
        <p:nvSpPr>
          <p:cNvPr id="36" name="Title 3"/>
          <p:cNvSpPr>
            <a:spLocks noGrp="1"/>
          </p:cNvSpPr>
          <p:nvPr>
            <p:ph type="title"/>
          </p:nvPr>
        </p:nvSpPr>
        <p:spPr>
          <a:xfrm>
            <a:off x="11583" y="158842"/>
            <a:ext cx="9123976" cy="487490"/>
          </a:xfrm>
        </p:spPr>
        <p:txBody>
          <a:bodyPr>
            <a:noAutofit/>
          </a:bodyPr>
          <a:lstStyle/>
          <a:p>
            <a:r>
              <a:rPr lang="en-US" cap="none" dirty="0" smtClean="0">
                <a:solidFill>
                  <a:schemeClr val="bg1"/>
                </a:solidFill>
              </a:rPr>
              <a:t>Jefferson Lab: A Laboratory For Nuclear Science</a:t>
            </a:r>
            <a:endParaRPr lang="en-US" cap="none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04800" y="4532361"/>
            <a:ext cx="2859064" cy="1871416"/>
            <a:chOff x="304800" y="4532361"/>
            <a:chExt cx="2859064" cy="1871416"/>
          </a:xfrm>
        </p:grpSpPr>
        <p:sp>
          <p:nvSpPr>
            <p:cNvPr id="19" name="TextBox 18"/>
            <p:cNvSpPr txBox="1"/>
            <p:nvPr/>
          </p:nvSpPr>
          <p:spPr>
            <a:xfrm>
              <a:off x="807813" y="6096000"/>
              <a:ext cx="16305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Cryogenics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532361"/>
              <a:ext cx="2859064" cy="1459314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582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95" y="161426"/>
            <a:ext cx="9144000" cy="429759"/>
          </a:xfrm>
        </p:spPr>
        <p:txBody>
          <a:bodyPr>
            <a:noAutofit/>
          </a:bodyPr>
          <a:lstStyle/>
          <a:p>
            <a:r>
              <a:rPr lang="en-US" kern="0" dirty="0" smtClean="0">
                <a:solidFill>
                  <a:srgbClr val="000000"/>
                </a:solidFill>
                <a:latin typeface="Arial" pitchFamily="34" charset="0"/>
              </a:rPr>
              <a:t>Results Published in </a:t>
            </a:r>
            <a:r>
              <a:rPr lang="en-US" i="1" kern="0" dirty="0" smtClean="0">
                <a:solidFill>
                  <a:srgbClr val="000000"/>
                </a:solidFill>
                <a:latin typeface="Arial" pitchFamily="34" charset="0"/>
              </a:rPr>
              <a:t>Nature</a:t>
            </a:r>
            <a:endParaRPr lang="en-US" kern="0" cap="none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/>
          <a:p>
            <a:fld id="{27DC7FEC-6281-4CAA-AD6C-D2B553012DAA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02E2569-D04E-4302-A7F2-DFF2644293C4}"/>
              </a:ext>
            </a:extLst>
          </p:cNvPr>
          <p:cNvSpPr txBox="1"/>
          <p:nvPr/>
        </p:nvSpPr>
        <p:spPr>
          <a:xfrm>
            <a:off x="163420" y="845626"/>
            <a:ext cx="3875180" cy="584775"/>
          </a:xfrm>
          <a:prstGeom prst="rect">
            <a:avLst/>
          </a:prstGeom>
          <a:solidFill>
            <a:srgbClr val="0064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</a:t>
            </a:r>
            <a:r>
              <a:rPr 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Qweak</a:t>
            </a: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</a:t>
            </a:r>
          </a:p>
          <a:p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557, 207–211 (2018</a:t>
            </a:r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AA60721-2155-44B1-B4F2-879310D3E2C9}"/>
              </a:ext>
            </a:extLst>
          </p:cNvPr>
          <p:cNvSpPr txBox="1"/>
          <p:nvPr/>
        </p:nvSpPr>
        <p:spPr>
          <a:xfrm>
            <a:off x="2822147" y="1556806"/>
            <a:ext cx="1719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weak charge of the proton – “</a:t>
            </a:r>
            <a:r>
              <a:rPr lang="en-US" sz="1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Qweak</a:t>
            </a:r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represents the (tiny) difference of the charge of the proton and it’s mirror image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7B8655E-8A42-4DC5-BED3-575820EFF91E}"/>
              </a:ext>
            </a:extLst>
          </p:cNvPr>
          <p:cNvSpPr txBox="1"/>
          <p:nvPr/>
        </p:nvSpPr>
        <p:spPr>
          <a:xfrm>
            <a:off x="63597" y="3369652"/>
            <a:ext cx="3843173" cy="584775"/>
          </a:xfrm>
          <a:prstGeom prst="rect">
            <a:avLst/>
          </a:prstGeom>
          <a:solidFill>
            <a:srgbClr val="0071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The pressure distribution in </a:t>
            </a:r>
            <a:r>
              <a:rPr lang="en-US" sz="1600" b="1" dirty="0">
                <a:solidFill>
                  <a:srgbClr val="FFFF00"/>
                </a:solidFill>
              </a:rPr>
              <a:t>the proton</a:t>
            </a:r>
            <a:r>
              <a:rPr lang="en-US" sz="1600" b="1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sz="1600" b="1" dirty="0" smtClean="0">
                <a:solidFill>
                  <a:srgbClr val="FFFF00"/>
                </a:solidFill>
              </a:rPr>
              <a:t>Nature </a:t>
            </a:r>
            <a:r>
              <a:rPr lang="en-US" sz="1600" b="1" dirty="0">
                <a:solidFill>
                  <a:srgbClr val="FFFF00"/>
                </a:solidFill>
              </a:rPr>
              <a:t>557 (2018) no.7705, </a:t>
            </a:r>
            <a:r>
              <a:rPr lang="en-US" sz="1600" b="1" dirty="0" smtClean="0">
                <a:solidFill>
                  <a:srgbClr val="FFFF00"/>
                </a:solidFill>
              </a:rPr>
              <a:t>396-399</a:t>
            </a:r>
            <a:endParaRPr lang="en-US" sz="1600" b="1" dirty="0">
              <a:solidFill>
                <a:srgbClr val="FFFF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10" y="4095170"/>
            <a:ext cx="2320446" cy="21820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34" y="1464248"/>
            <a:ext cx="2621813" cy="181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715" y="1676620"/>
            <a:ext cx="3300983" cy="206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7B8655E-8A42-4DC5-BED3-575820EFF91E}"/>
              </a:ext>
            </a:extLst>
          </p:cNvPr>
          <p:cNvSpPr txBox="1"/>
          <p:nvPr/>
        </p:nvSpPr>
        <p:spPr>
          <a:xfrm>
            <a:off x="4795472" y="845626"/>
            <a:ext cx="4211287" cy="830997"/>
          </a:xfrm>
          <a:prstGeom prst="rect">
            <a:avLst/>
          </a:prstGeom>
          <a:solidFill>
            <a:srgbClr val="0071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accurate calculation of the nucleon axial charge with lattice QCD</a:t>
            </a:r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558, 91-94 (2018) </a:t>
            </a:r>
            <a:endParaRPr lang="en-US" sz="16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AA60721-2155-44B1-B4F2-879310D3E2C9}"/>
              </a:ext>
            </a:extLst>
          </p:cNvPr>
          <p:cNvSpPr txBox="1"/>
          <p:nvPr/>
        </p:nvSpPr>
        <p:spPr>
          <a:xfrm>
            <a:off x="2542220" y="4178659"/>
            <a:ext cx="171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of 6 GeV CLAS DVCS data on the proton. </a:t>
            </a:r>
            <a:endParaRPr lang="en-US" sz="1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227" y="4980469"/>
            <a:ext cx="1811665" cy="1213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7B8655E-8A42-4DC5-BED3-575820EFF91E}"/>
              </a:ext>
            </a:extLst>
          </p:cNvPr>
          <p:cNvSpPr txBox="1"/>
          <p:nvPr/>
        </p:nvSpPr>
        <p:spPr>
          <a:xfrm>
            <a:off x="5163590" y="3954429"/>
            <a:ext cx="3843173" cy="584775"/>
          </a:xfrm>
          <a:prstGeom prst="rect">
            <a:avLst/>
          </a:prstGeom>
          <a:solidFill>
            <a:srgbClr val="0071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Ultrafast </a:t>
            </a:r>
            <a:r>
              <a:rPr lang="en-US" sz="1600" b="1" dirty="0">
                <a:solidFill>
                  <a:srgbClr val="FFFF00"/>
                </a:solidFill>
              </a:rPr>
              <a:t>Nucleons in Asymmetric </a:t>
            </a:r>
            <a:r>
              <a:rPr lang="en-US" sz="1600" b="1" dirty="0" smtClean="0">
                <a:solidFill>
                  <a:srgbClr val="FFFF00"/>
                </a:solidFill>
              </a:rPr>
              <a:t>Nuclei: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Nature 560 (2018) no.7720, 617-621</a:t>
            </a:r>
            <a:endParaRPr lang="en-US" sz="1600" b="1" dirty="0" smtClean="0">
              <a:solidFill>
                <a:srgbClr val="FFFF00"/>
              </a:solidFill>
            </a:endParaRPr>
          </a:p>
        </p:txBody>
      </p:sp>
      <p:pic>
        <p:nvPicPr>
          <p:cNvPr id="1026" name="Picture 2" descr="Fig.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369" y="4661957"/>
            <a:ext cx="2146763" cy="166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43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</a:t>
            </a:r>
            <a:r>
              <a:rPr lang="en-US" sz="2400" dirty="0" err="1" smtClean="0">
                <a:solidFill>
                  <a:srgbClr val="0000FF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 smtClean="0">
                <a:solidFill>
                  <a:srgbClr val="0000FF"/>
                </a:solidFill>
                <a:latin typeface="Arial Narrow" charset="0"/>
                <a:sym typeface="Symbol" charset="0"/>
              </a:rPr>
              <a:t>: First completed experiment in 12 GeV era</a:t>
            </a:r>
            <a:endParaRPr lang="en-US" sz="2400" dirty="0">
              <a:solidFill>
                <a:srgbClr val="C00000"/>
              </a:solidFill>
              <a:latin typeface="Arial Narrow" charset="0"/>
              <a:sym typeface="Symbo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8200" y="942912"/>
            <a:ext cx="8077200" cy="3125787"/>
            <a:chOff x="152400" y="2894013"/>
            <a:chExt cx="8077200" cy="3125787"/>
          </a:xfrm>
        </p:grpSpPr>
        <p:pic>
          <p:nvPicPr>
            <p:cNvPr id="41988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894013"/>
              <a:ext cx="7315200" cy="312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304800" y="4495800"/>
              <a:ext cx="5334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993" name="TextBox 15"/>
            <p:cNvSpPr txBox="1">
              <a:spLocks noChangeArrowheads="1"/>
            </p:cNvSpPr>
            <p:nvPr/>
          </p:nvSpPr>
          <p:spPr bwMode="auto">
            <a:xfrm>
              <a:off x="152400" y="4219575"/>
              <a:ext cx="6826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  <a:latin typeface="Arial Narrow" charset="0"/>
                  <a:cs typeface="Arial Narrow" charset="0"/>
                </a:rPr>
                <a:t>e - beam</a:t>
              </a:r>
            </a:p>
          </p:txBody>
        </p:sp>
      </p:grpSp>
      <p:pic>
        <p:nvPicPr>
          <p:cNvPr id="12" name="Picture 11" descr="Rp_reference_s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0" b="31457"/>
          <a:stretch/>
        </p:blipFill>
        <p:spPr>
          <a:xfrm>
            <a:off x="434340" y="4214728"/>
            <a:ext cx="4823460" cy="214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142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Proton Radius Result from </a:t>
            </a:r>
            <a:r>
              <a:rPr lang="en-US" sz="2400" dirty="0" err="1" smtClean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PRad</a:t>
            </a:r>
            <a:r>
              <a:rPr lang="en-US" sz="2400" dirty="0" smtClean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(</a:t>
            </a:r>
            <a:r>
              <a:rPr lang="en-US" sz="24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Preliminary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>
                <a:solidFill>
                  <a:srgbClr val="000000"/>
                </a:solidFill>
                <a:latin typeface="Arial Narrow"/>
                <a:ea typeface="Helvetica" charset="0"/>
                <a:cs typeface="Arial Narrow"/>
              </a:rPr>
              <a:pPr/>
              <a:t>7</a:t>
            </a:fld>
            <a:endParaRPr lang="en-US" dirty="0">
              <a:solidFill>
                <a:srgbClr val="000000"/>
              </a:solidFill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609600" y="6109624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dirty="0" smtClean="0">
                <a:solidFill>
                  <a:srgbClr val="000000"/>
                </a:solidFill>
                <a:latin typeface="Arial Narrow"/>
                <a:cs typeface="Arial Narrow"/>
              </a:rPr>
              <a:t>A. Gasparian</a:t>
            </a:r>
            <a:endParaRPr lang="en-US" sz="10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 descr="Rp_reference_s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3" b="32135"/>
          <a:stretch/>
        </p:blipFill>
        <p:spPr>
          <a:xfrm>
            <a:off x="4357116" y="1412748"/>
            <a:ext cx="4938621" cy="22210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20962" y="4153243"/>
            <a:ext cx="376256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defRPr/>
            </a:pPr>
            <a:r>
              <a:rPr lang="en-US" sz="1600" b="1" kern="0" dirty="0" err="1" smtClean="0">
                <a:solidFill>
                  <a:srgbClr val="D60093"/>
                </a:solidFill>
                <a:latin typeface="Arial Narrow" pitchFamily="34" charset="0"/>
                <a:ea typeface="ＭＳ Ｐゴシック" charset="0"/>
                <a:sym typeface="Symbol" pitchFamily="18" charset="2"/>
              </a:rPr>
              <a:t>PRad</a:t>
            </a:r>
            <a:r>
              <a:rPr lang="en-US" sz="1600" b="1" kern="0" dirty="0" smtClean="0">
                <a:solidFill>
                  <a:srgbClr val="D60093"/>
                </a:solidFill>
                <a:latin typeface="Arial Narrow" pitchFamily="34" charset="0"/>
                <a:ea typeface="ＭＳ Ｐゴシック" charset="0"/>
                <a:sym typeface="Symbol" pitchFamily="18" charset="2"/>
              </a:rPr>
              <a:t> Preliminary result: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defRPr/>
            </a:pPr>
            <a:r>
              <a:rPr lang="en-US" sz="1600" b="1" kern="0" dirty="0" smtClean="0">
                <a:solidFill>
                  <a:srgbClr val="D60093"/>
                </a:solidFill>
                <a:latin typeface="Arial Narrow" pitchFamily="34" charset="0"/>
                <a:ea typeface="ＭＳ Ｐゴシック" charset="0"/>
                <a:sym typeface="Symbol" pitchFamily="18" charset="2"/>
              </a:rPr>
              <a:t>R</a:t>
            </a:r>
            <a:r>
              <a:rPr lang="en-US" sz="1600" b="1" kern="0" baseline="-25000" dirty="0" smtClean="0">
                <a:solidFill>
                  <a:srgbClr val="D60093"/>
                </a:solidFill>
                <a:latin typeface="Arial Narrow" pitchFamily="34" charset="0"/>
                <a:ea typeface="ＭＳ Ｐゴシック" charset="0"/>
                <a:sym typeface="Symbol" pitchFamily="18" charset="2"/>
              </a:rPr>
              <a:t>p</a:t>
            </a:r>
            <a:r>
              <a:rPr lang="en-US" sz="1600" b="1" kern="0" dirty="0" smtClean="0">
                <a:solidFill>
                  <a:srgbClr val="D60093"/>
                </a:solidFill>
                <a:latin typeface="Arial Narrow" pitchFamily="34" charset="0"/>
                <a:ea typeface="ＭＳ Ｐゴシック" charset="0"/>
                <a:sym typeface="Symbol" pitchFamily="18" charset="2"/>
              </a:rPr>
              <a:t> </a:t>
            </a:r>
            <a:r>
              <a:rPr lang="en-US" sz="1600" b="1" kern="0" dirty="0">
                <a:solidFill>
                  <a:srgbClr val="D60093"/>
                </a:solidFill>
                <a:latin typeface="Arial Narrow" pitchFamily="34" charset="0"/>
                <a:ea typeface="ＭＳ Ｐゴシック" charset="0"/>
                <a:sym typeface="Symbol" pitchFamily="18" charset="2"/>
              </a:rPr>
              <a:t>= 0.830  ± 0.008 (stat.) ± 0.018 (syst.) </a:t>
            </a:r>
            <a:r>
              <a:rPr lang="en-US" sz="1600" b="1" kern="0" dirty="0" err="1">
                <a:solidFill>
                  <a:srgbClr val="D60093"/>
                </a:solidFill>
                <a:latin typeface="Arial Narrow" pitchFamily="34" charset="0"/>
                <a:ea typeface="ＭＳ Ｐゴシック" charset="0"/>
                <a:sym typeface="Symbol" pitchFamily="18" charset="2"/>
              </a:rPr>
              <a:t>fm</a:t>
            </a:r>
            <a:endParaRPr lang="en-US" sz="1600" b="1" kern="0" dirty="0">
              <a:solidFill>
                <a:srgbClr val="0000FF"/>
              </a:solidFill>
              <a:latin typeface="Arial Narrow" pitchFamily="34" charset="0"/>
              <a:ea typeface="ＭＳ Ｐゴシック" charset="0"/>
              <a:sym typeface="Symbol" pitchFamily="18" charset="2"/>
            </a:endParaRPr>
          </a:p>
        </p:txBody>
      </p:sp>
      <p:pic>
        <p:nvPicPr>
          <p:cNvPr id="7" name="Picture 6" descr="GE_data_PRad_fit_para_all3digi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8" b="21796"/>
          <a:stretch/>
        </p:blipFill>
        <p:spPr>
          <a:xfrm>
            <a:off x="498348" y="1531620"/>
            <a:ext cx="4011596" cy="295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5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>
                <a:solidFill>
                  <a:schemeClr val="tx1"/>
                </a:solidFill>
              </a:rPr>
              <a:t>Jefferson Lab @ 12 GeV Science Questions</a:t>
            </a:r>
            <a:endParaRPr lang="en-US" cap="none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srgbClr val="000000"/>
                </a:solidFill>
              </a:rPr>
              <a:pPr defTabSz="457200"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8918" y="1098550"/>
            <a:ext cx="6358581" cy="527685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2000" dirty="0" smtClean="0"/>
              <a:t>What is the role of gluonic excitations in the spectroscopy of light mesons? </a:t>
            </a:r>
          </a:p>
          <a:p>
            <a:pPr>
              <a:spcBef>
                <a:spcPts val="0"/>
              </a:spcBef>
            </a:pPr>
            <a:endParaRPr lang="en-US" sz="2000" dirty="0" smtClean="0"/>
          </a:p>
          <a:p>
            <a:pPr>
              <a:spcBef>
                <a:spcPts val="0"/>
              </a:spcBef>
            </a:pPr>
            <a:endParaRPr lang="en-US" sz="2000" dirty="0" smtClean="0"/>
          </a:p>
          <a:p>
            <a:pPr>
              <a:spcBef>
                <a:spcPts val="0"/>
              </a:spcBef>
            </a:pPr>
            <a:r>
              <a:rPr lang="en-US" sz="2000" dirty="0" smtClean="0"/>
              <a:t>Where is the missing spin in the nucleon?</a:t>
            </a:r>
          </a:p>
          <a:p>
            <a:pPr>
              <a:spcBef>
                <a:spcPts val="0"/>
              </a:spcBef>
              <a:buNone/>
            </a:pPr>
            <a:r>
              <a:rPr lang="en-US" sz="2000" dirty="0" smtClean="0"/>
              <a:t>	Role of orbital angular momentum?</a:t>
            </a:r>
          </a:p>
          <a:p>
            <a:pPr>
              <a:spcBef>
                <a:spcPts val="0"/>
              </a:spcBef>
              <a:buNone/>
            </a:pPr>
            <a:r>
              <a:rPr lang="en-US" sz="2000" dirty="0" smtClean="0"/>
              <a:t> </a:t>
            </a:r>
          </a:p>
          <a:p>
            <a:pPr>
              <a:spcBef>
                <a:spcPts val="0"/>
              </a:spcBef>
              <a:buNone/>
            </a:pPr>
            <a:endParaRPr lang="en-US" sz="2000" dirty="0" smtClean="0"/>
          </a:p>
          <a:p>
            <a:pPr>
              <a:spcBef>
                <a:spcPts val="0"/>
              </a:spcBef>
            </a:pPr>
            <a:r>
              <a:rPr lang="en-US" sz="2000" dirty="0" smtClean="0"/>
              <a:t>Can we reveal a novel landscape of nucleon substructure </a:t>
            </a:r>
            <a:r>
              <a:rPr lang="en-US" sz="2000" dirty="0"/>
              <a:t>through 3D </a:t>
            </a:r>
            <a:r>
              <a:rPr lang="en-US" sz="2000" dirty="0" smtClean="0"/>
              <a:t>imaging at the </a:t>
            </a:r>
            <a:r>
              <a:rPr lang="en-US" sz="2000" dirty="0" err="1" smtClean="0"/>
              <a:t>femtometer</a:t>
            </a:r>
            <a:r>
              <a:rPr lang="en-US" sz="2000" dirty="0" smtClean="0"/>
              <a:t> scale?</a:t>
            </a:r>
          </a:p>
          <a:p>
            <a:pPr>
              <a:spcBef>
                <a:spcPts val="0"/>
              </a:spcBef>
            </a:pPr>
            <a:endParaRPr lang="en-US" sz="2000" dirty="0" smtClean="0"/>
          </a:p>
          <a:p>
            <a:pPr>
              <a:spcBef>
                <a:spcPts val="0"/>
              </a:spcBef>
            </a:pPr>
            <a:r>
              <a:rPr lang="en-US" sz="2000" dirty="0"/>
              <a:t>What is the relation between short-range N-N correlations , the </a:t>
            </a:r>
            <a:r>
              <a:rPr lang="en-US" sz="2000" dirty="0" err="1"/>
              <a:t>partonic</a:t>
            </a:r>
            <a:r>
              <a:rPr lang="en-US" sz="2000" dirty="0"/>
              <a:t> structure of nuclei, and the nature of the nuclear force?</a:t>
            </a:r>
          </a:p>
          <a:p>
            <a:pPr>
              <a:spcBef>
                <a:spcPts val="0"/>
              </a:spcBef>
            </a:pPr>
            <a:endParaRPr lang="en-US" sz="2000" dirty="0" smtClean="0"/>
          </a:p>
          <a:p>
            <a:pPr>
              <a:spcBef>
                <a:spcPts val="0"/>
              </a:spcBef>
              <a:buNone/>
            </a:pPr>
            <a:endParaRPr lang="en-US" sz="2000" dirty="0" smtClean="0"/>
          </a:p>
          <a:p>
            <a:pPr>
              <a:spcBef>
                <a:spcPts val="0"/>
              </a:spcBef>
            </a:pPr>
            <a:r>
              <a:rPr lang="en-US" sz="2000" dirty="0" smtClean="0"/>
              <a:t>Can we discover evidence for physics</a:t>
            </a:r>
          </a:p>
          <a:p>
            <a:pPr>
              <a:spcBef>
                <a:spcPts val="0"/>
              </a:spcBef>
              <a:buNone/>
            </a:pPr>
            <a:r>
              <a:rPr lang="en-US" sz="2000" dirty="0" smtClean="0"/>
              <a:t>	beyond the standard model</a:t>
            </a:r>
          </a:p>
          <a:p>
            <a:pPr>
              <a:spcBef>
                <a:spcPts val="0"/>
              </a:spcBef>
              <a:buNone/>
            </a:pPr>
            <a:r>
              <a:rPr lang="en-US" sz="2000" dirty="0" smtClean="0"/>
              <a:t>	of particle physics?</a:t>
            </a:r>
            <a:endParaRPr lang="en-US" sz="2000" dirty="0"/>
          </a:p>
        </p:txBody>
      </p:sp>
      <p:pic>
        <p:nvPicPr>
          <p:cNvPr id="3041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7141" y="2536976"/>
            <a:ext cx="1517171" cy="191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3960" y="4451498"/>
            <a:ext cx="2071687" cy="220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6843849" y="870099"/>
            <a:ext cx="1687286" cy="1524000"/>
            <a:chOff x="7304314" y="838201"/>
            <a:chExt cx="1687286" cy="1524000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 l="9353" t="9973" r="61652" b="50015"/>
            <a:stretch>
              <a:fillRect/>
            </a:stretch>
          </p:blipFill>
          <p:spPr bwMode="auto">
            <a:xfrm>
              <a:off x="7304314" y="838201"/>
              <a:ext cx="1687286" cy="1524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7554294" y="870099"/>
              <a:ext cx="1362874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sz="105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xcited gluon field</a:t>
              </a: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847" y="4572014"/>
            <a:ext cx="19050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1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2"/>
          <a:stretch/>
        </p:blipFill>
        <p:spPr bwMode="auto">
          <a:xfrm>
            <a:off x="512771" y="618566"/>
            <a:ext cx="7535863" cy="360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91"/>
            <a:ext cx="9144000" cy="740705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chemeClr val="accent1"/>
                </a:solidFill>
                <a:latin typeface="Avenir Black"/>
                <a:cs typeface="Avenir Black"/>
              </a:rPr>
              <a:t>CEBAF at Jefferson Lab </a:t>
            </a:r>
            <a:endParaRPr lang="en-US" sz="38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-143505" y="3976809"/>
            <a:ext cx="4883428" cy="177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34086" tIns="117043" rIns="234086" bIns="117043">
            <a:spAutoFit/>
          </a:bodyPr>
          <a:lstStyle/>
          <a:p>
            <a:pPr marL="293688" indent="-293688">
              <a:buClr>
                <a:srgbClr val="BE1D1D"/>
              </a:buClr>
              <a:buFont typeface="Wingdings" charset="0"/>
              <a:buChar char="§"/>
            </a:pPr>
            <a:r>
              <a:rPr lang="en-US" dirty="0" smtClean="0">
                <a:solidFill>
                  <a:srgbClr val="BE1D1D"/>
                </a:solidFill>
                <a:latin typeface="Avenir Black"/>
                <a:cs typeface="Avenir Black"/>
              </a:rPr>
              <a:t>CEBAF Upgrade completed in September 2017</a:t>
            </a:r>
            <a:endParaRPr lang="en-US" dirty="0">
              <a:solidFill>
                <a:srgbClr val="BE1D1D"/>
              </a:solidFill>
              <a:latin typeface="Avenir Black"/>
              <a:cs typeface="Avenir Black"/>
            </a:endParaRPr>
          </a:p>
          <a:p>
            <a:pPr marL="720725" lvl="1" indent="-293688">
              <a:buFont typeface="Courier New" charset="0"/>
              <a:buChar char="o"/>
            </a:pPr>
            <a:r>
              <a:rPr lang="en-US" sz="1600" dirty="0" smtClean="0">
                <a:solidFill>
                  <a:srgbClr val="BE1D1D"/>
                </a:solidFill>
                <a:latin typeface="Avenir Book"/>
                <a:cs typeface="Avenir Book"/>
              </a:rPr>
              <a:t>CW electron beam</a:t>
            </a:r>
          </a:p>
          <a:p>
            <a:pPr marL="720725" lvl="1" indent="-293688">
              <a:buFont typeface="Courier New" charset="0"/>
              <a:buChar char="o"/>
            </a:pPr>
            <a:r>
              <a:rPr lang="en-US" sz="1600" dirty="0" err="1">
                <a:solidFill>
                  <a:srgbClr val="BE1D1D"/>
                </a:solidFill>
                <a:latin typeface="Avenir Book"/>
                <a:cs typeface="Avenir Book"/>
              </a:rPr>
              <a:t>E</a:t>
            </a:r>
            <a:r>
              <a:rPr lang="en-US" sz="1600" baseline="-25000" dirty="0" err="1">
                <a:solidFill>
                  <a:srgbClr val="BE1D1D"/>
                </a:solidFill>
                <a:latin typeface="Avenir Book"/>
                <a:cs typeface="Avenir Book"/>
              </a:rPr>
              <a:t>max</a:t>
            </a:r>
            <a:r>
              <a:rPr lang="en-US" sz="1600" dirty="0">
                <a:solidFill>
                  <a:srgbClr val="BE1D1D"/>
                </a:solidFill>
                <a:latin typeface="Avenir Book"/>
                <a:cs typeface="Avenir Book"/>
              </a:rPr>
              <a:t> = 12 </a:t>
            </a:r>
            <a:r>
              <a:rPr lang="en-US" sz="1600" dirty="0" err="1" smtClean="0">
                <a:solidFill>
                  <a:srgbClr val="BE1D1D"/>
                </a:solidFill>
                <a:latin typeface="Avenir Book"/>
                <a:cs typeface="Avenir Book"/>
              </a:rPr>
              <a:t>GeV</a:t>
            </a:r>
            <a:endParaRPr lang="en-US" sz="1600" dirty="0">
              <a:solidFill>
                <a:srgbClr val="BE1D1D"/>
              </a:solidFill>
              <a:latin typeface="Avenir Book"/>
              <a:cs typeface="Avenir Book"/>
            </a:endParaRPr>
          </a:p>
          <a:p>
            <a:pPr marL="720725" lvl="1" indent="-293688">
              <a:buFont typeface="Courier New" charset="0"/>
              <a:buChar char="o"/>
            </a:pPr>
            <a:r>
              <a:rPr lang="en-US" sz="1600" dirty="0">
                <a:solidFill>
                  <a:srgbClr val="BE1D1D"/>
                </a:solidFill>
                <a:latin typeface="Avenir Book"/>
                <a:cs typeface="Avenir Book"/>
              </a:rPr>
              <a:t>I</a:t>
            </a:r>
            <a:r>
              <a:rPr lang="en-US" sz="1600" baseline="-25000" dirty="0">
                <a:solidFill>
                  <a:srgbClr val="BE1D1D"/>
                </a:solidFill>
                <a:latin typeface="Avenir Book"/>
                <a:cs typeface="Avenir Book"/>
              </a:rPr>
              <a:t>max</a:t>
            </a:r>
            <a:r>
              <a:rPr lang="en-US" sz="1600" dirty="0">
                <a:solidFill>
                  <a:srgbClr val="BE1D1D"/>
                </a:solidFill>
                <a:latin typeface="Avenir Book"/>
                <a:cs typeface="Avenir Book"/>
              </a:rPr>
              <a:t> = 90 </a:t>
            </a:r>
            <a:r>
              <a:rPr lang="en-US" sz="1600" dirty="0">
                <a:solidFill>
                  <a:srgbClr val="BE1D1D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rgbClr val="BE1D1D"/>
                </a:solidFill>
                <a:latin typeface="Avenir Book"/>
                <a:cs typeface="Avenir Book"/>
              </a:rPr>
              <a:t>A</a:t>
            </a:r>
          </a:p>
          <a:p>
            <a:pPr marL="720725" lvl="1" indent="-293688">
              <a:buFont typeface="Courier New" charset="0"/>
              <a:buChar char="o"/>
            </a:pPr>
            <a:r>
              <a:rPr lang="en-US" sz="1600" dirty="0" err="1">
                <a:solidFill>
                  <a:srgbClr val="BE1D1D"/>
                </a:solidFill>
                <a:latin typeface="Avenir Book"/>
                <a:cs typeface="Avenir Book"/>
              </a:rPr>
              <a:t>Pol</a:t>
            </a:r>
            <a:r>
              <a:rPr lang="en-US" sz="1600" baseline="-25000" dirty="0" err="1">
                <a:solidFill>
                  <a:srgbClr val="BE1D1D"/>
                </a:solidFill>
                <a:latin typeface="Avenir Book"/>
                <a:cs typeface="Avenir Book"/>
              </a:rPr>
              <a:t>max</a:t>
            </a:r>
            <a:r>
              <a:rPr lang="en-US" sz="1600" dirty="0">
                <a:solidFill>
                  <a:srgbClr val="BE1D1D"/>
                </a:solidFill>
                <a:latin typeface="Avenir Book"/>
                <a:cs typeface="Avenir Book"/>
              </a:rPr>
              <a:t> </a:t>
            </a:r>
            <a:r>
              <a:rPr lang="en-US" sz="1600" dirty="0" smtClean="0">
                <a:solidFill>
                  <a:srgbClr val="BE1D1D"/>
                </a:solidFill>
                <a:latin typeface="Avenir Book"/>
                <a:cs typeface="Avenir Book"/>
              </a:rPr>
              <a:t>~ 90%</a:t>
            </a:r>
            <a:endParaRPr lang="en-US" sz="1600" dirty="0">
              <a:solidFill>
                <a:srgbClr val="BE1D1D"/>
              </a:solidFill>
              <a:latin typeface="Avenir Book"/>
              <a:cs typeface="Avenir Boo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1032" y="2389255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venir Black"/>
                <a:cs typeface="Avenir Black"/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09695" y="190051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venir Black"/>
                <a:cs typeface="Avenir Black"/>
              </a:rPr>
              <a:t>A</a:t>
            </a:r>
            <a:endParaRPr lang="en-US" sz="2000" dirty="0">
              <a:solidFill>
                <a:srgbClr val="000000"/>
              </a:solidFill>
              <a:latin typeface="Avenir Black"/>
              <a:cs typeface="Avenir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18534" y="1120908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venir Black"/>
                <a:cs typeface="Avenir Black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13524" y="2797352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venir Black"/>
                <a:cs typeface="Avenir Black"/>
              </a:rPr>
              <a:t>C</a:t>
            </a:r>
            <a:endParaRPr lang="en-US" sz="2000" b="1" dirty="0">
              <a:solidFill>
                <a:srgbClr val="000000"/>
              </a:solidFill>
              <a:latin typeface="Avenir Black"/>
              <a:cs typeface="Avenir Black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-12936" y="5635587"/>
            <a:ext cx="4245485" cy="96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6304" tIns="73152" rIns="146304" bIns="73152">
            <a:spAutoFit/>
          </a:bodyPr>
          <a:lstStyle/>
          <a:p>
            <a:pPr marL="285750" indent="-285750">
              <a:spcBef>
                <a:spcPct val="20000"/>
              </a:spcBef>
              <a:buFont typeface="Wingdings" charset="2"/>
              <a:buChar char="§"/>
            </a:pPr>
            <a:r>
              <a:rPr lang="en-US" dirty="0" smtClean="0">
                <a:solidFill>
                  <a:srgbClr val="BE1D1D"/>
                </a:solidFill>
                <a:latin typeface="Avenir Black"/>
                <a:cs typeface="Avenir Black"/>
              </a:rPr>
              <a:t>Physics Operation</a:t>
            </a:r>
          </a:p>
          <a:p>
            <a:pPr marL="742950" lvl="1" indent="-285750">
              <a:spcBef>
                <a:spcPct val="20000"/>
              </a:spcBef>
              <a:buFont typeface="Courier New"/>
              <a:buChar char="o"/>
            </a:pPr>
            <a:r>
              <a:rPr lang="en-US" sz="1600" dirty="0" smtClean="0">
                <a:solidFill>
                  <a:srgbClr val="BE1D1D"/>
                </a:solidFill>
                <a:latin typeface="Avenir Book"/>
                <a:cs typeface="Avenir Book"/>
              </a:rPr>
              <a:t>4 halls running simultaneously since January 2018</a:t>
            </a:r>
            <a:endParaRPr lang="en-US" sz="1600" dirty="0">
              <a:solidFill>
                <a:srgbClr val="BE1D1D"/>
              </a:solidFill>
              <a:latin typeface="Avenir Book"/>
              <a:cs typeface="Avenir Book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20189" y="3356332"/>
            <a:ext cx="4923817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endParaRPr lang="en-US" sz="16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defTabSz="457200">
              <a:buFont typeface="Symbol"/>
              <a:buChar char=""/>
            </a:pPr>
            <a:endParaRPr lang="en-US" sz="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342900" indent="-342900" defTabSz="457200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Nuclear experiments at ultra-high luminosities, up to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10</a:t>
            </a:r>
            <a:r>
              <a:rPr lang="en-US" sz="1600" baseline="30000" dirty="0" smtClean="0">
                <a:solidFill>
                  <a:srgbClr val="000000"/>
                </a:solidFill>
                <a:latin typeface="Avenir Book"/>
                <a:cs typeface="Avenir Book"/>
              </a:rPr>
              <a:t>39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electrons-nucleons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/cm</a:t>
            </a:r>
            <a:r>
              <a:rPr lang="en-US" sz="1600" baseline="30000" dirty="0" smtClean="0">
                <a:solidFill>
                  <a:srgbClr val="000000"/>
                </a:solidFill>
                <a:latin typeface="Avenir Book"/>
                <a:cs typeface="Avenir Book"/>
              </a:rPr>
              <a:t>2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/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 </a:t>
            </a:r>
            <a:endParaRPr lang="en-US" sz="16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defTabSz="457200"/>
            <a:endParaRPr lang="en-US" sz="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342900" indent="-342900" defTabSz="457200"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World-record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polarized electron beams </a:t>
            </a:r>
            <a:endParaRPr lang="en-US" sz="16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342900" indent="-342900" defTabSz="457200">
              <a:buFont typeface="Wingdings" charset="2"/>
              <a:buChar char="§"/>
            </a:pPr>
            <a:endParaRPr lang="en-US" sz="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342900" indent="-342900" defTabSz="457200"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Highest intensity tagged photon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beam at 9 </a:t>
            </a:r>
            <a:r>
              <a:rPr lang="en-US" sz="16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GeV</a:t>
            </a:r>
            <a:endParaRPr lang="en-US" sz="16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defTabSz="457200"/>
            <a:endParaRPr lang="en-US" sz="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342900" indent="-342900" defTabSz="457200"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Unprecedented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stability and control of beam properties </a:t>
            </a:r>
            <a:r>
              <a:rPr lang="en-US" sz="16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 Excellent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for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low energy SM tests</a:t>
            </a:r>
          </a:p>
          <a:p>
            <a:pPr marL="342900" indent="-342900" defTabSz="457200">
              <a:buFont typeface="Wingdings" charset="2"/>
              <a:buChar char="§"/>
            </a:pPr>
            <a:endParaRPr lang="en-US" sz="6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342900" indent="-342900" defTabSz="457200"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Ability to deliver a range of beam energies and currents to multiple experimental halls </a:t>
            </a: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simultaneously</a:t>
            </a: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36787" y="3336902"/>
            <a:ext cx="4463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venir Black"/>
                <a:cs typeface="Avenir Black"/>
              </a:rPr>
              <a:t>CEBAF World-leading Capabilities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" y="939319"/>
            <a:ext cx="7846545" cy="2322513"/>
            <a:chOff x="1" y="939316"/>
            <a:chExt cx="7846545" cy="2322513"/>
          </a:xfrm>
        </p:grpSpPr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1" y="2303654"/>
              <a:ext cx="1875864" cy="913480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  <a:extLst/>
          </p:spPr>
          <p:txBody>
            <a:bodyPr wrap="square" lIns="234086" tIns="117043" rIns="234086" bIns="117043">
              <a:spAutoFit/>
            </a:bodyPr>
            <a:lstStyle/>
            <a:p>
              <a:pPr marL="173038" indent="-173038">
                <a:buFontTx/>
                <a:buAutoNum type="arabicPeriod"/>
              </a:pPr>
              <a:r>
                <a:rPr lang="en-US" sz="1100" b="1" dirty="0" smtClean="0">
                  <a:solidFill>
                    <a:srgbClr val="008000"/>
                  </a:solidFill>
                  <a:latin typeface="Avenir Black"/>
                  <a:cs typeface="Avenir Black"/>
                </a:rPr>
                <a:t>INJECTOR</a:t>
              </a:r>
            </a:p>
            <a:p>
              <a:pPr marL="173038" indent="-173038">
                <a:buFontTx/>
                <a:buAutoNum type="arabicPeriod"/>
              </a:pPr>
              <a:r>
                <a:rPr lang="en-US" sz="1100" b="1" dirty="0" smtClean="0">
                  <a:solidFill>
                    <a:srgbClr val="008000"/>
                  </a:solidFill>
                  <a:latin typeface="Avenir Black"/>
                  <a:cs typeface="Avenir Black"/>
                </a:rPr>
                <a:t>LINACS</a:t>
              </a:r>
            </a:p>
            <a:p>
              <a:pPr marL="173038" indent="-173038">
                <a:buFontTx/>
                <a:buAutoNum type="arabicPeriod"/>
              </a:pPr>
              <a:r>
                <a:rPr lang="en-US" sz="1100" b="1" dirty="0" smtClean="0">
                  <a:solidFill>
                    <a:srgbClr val="008000"/>
                  </a:solidFill>
                  <a:latin typeface="Avenir Black"/>
                  <a:cs typeface="Avenir Black"/>
                </a:rPr>
                <a:t>RECIRCULATION </a:t>
              </a:r>
              <a:r>
                <a:rPr lang="en-US" sz="1100" b="1" dirty="0">
                  <a:solidFill>
                    <a:srgbClr val="008000"/>
                  </a:solidFill>
                  <a:latin typeface="Avenir Black"/>
                  <a:cs typeface="Avenir Black"/>
                </a:rPr>
                <a:t>ARCS</a:t>
              </a:r>
              <a:r>
                <a:rPr lang="en-US" sz="1100" b="1" dirty="0">
                  <a:solidFill>
                    <a:srgbClr val="660066"/>
                  </a:solidFill>
                  <a:latin typeface="Avenir Book"/>
                  <a:cs typeface="Avenir Book"/>
                </a:rPr>
                <a:t> </a:t>
              </a: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6396" y="939316"/>
              <a:ext cx="6280150" cy="2322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2853337" y="1563964"/>
              <a:ext cx="29848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600" b="1" dirty="0">
                  <a:solidFill>
                    <a:srgbClr val="008000"/>
                  </a:solidFill>
                  <a:latin typeface="Avenir Black"/>
                  <a:cs typeface="Avenir Black"/>
                </a:rPr>
                <a:t>1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075190" y="1422820"/>
              <a:ext cx="29848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600" b="1" dirty="0" smtClean="0">
                  <a:solidFill>
                    <a:srgbClr val="008000"/>
                  </a:solidFill>
                  <a:latin typeface="Avenir Black"/>
                  <a:cs typeface="Avenir Black"/>
                </a:rPr>
                <a:t>2</a:t>
              </a:r>
              <a:endParaRPr lang="en-US" sz="1600" b="1" dirty="0">
                <a:solidFill>
                  <a:srgbClr val="008000"/>
                </a:solidFill>
                <a:latin typeface="Avenir Black"/>
                <a:cs typeface="Avenir Black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215796" y="2131351"/>
              <a:ext cx="29848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600" b="1" dirty="0" smtClean="0">
                  <a:solidFill>
                    <a:srgbClr val="008000"/>
                  </a:solidFill>
                  <a:latin typeface="Avenir Black"/>
                  <a:cs typeface="Avenir Black"/>
                </a:rPr>
                <a:t>2</a:t>
              </a:r>
              <a:endParaRPr lang="en-US" sz="1600" b="1" dirty="0">
                <a:solidFill>
                  <a:srgbClr val="008000"/>
                </a:solidFill>
                <a:latin typeface="Avenir Black"/>
                <a:cs typeface="Avenir Black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60374" y="1611004"/>
              <a:ext cx="29848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600" b="1" dirty="0" smtClean="0">
                  <a:solidFill>
                    <a:srgbClr val="008000"/>
                  </a:solidFill>
                  <a:latin typeface="Avenir Black"/>
                  <a:cs typeface="Avenir Black"/>
                </a:rPr>
                <a:t>3</a:t>
              </a:r>
              <a:endParaRPr lang="en-US" sz="1600" b="1" dirty="0">
                <a:solidFill>
                  <a:srgbClr val="008000"/>
                </a:solidFill>
                <a:latin typeface="Avenir Black"/>
                <a:cs typeface="Avenir Black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006404" y="2050701"/>
              <a:ext cx="29848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600" b="1" dirty="0" smtClean="0">
                  <a:solidFill>
                    <a:srgbClr val="008000"/>
                  </a:solidFill>
                  <a:latin typeface="Avenir Black"/>
                  <a:cs typeface="Avenir Black"/>
                </a:rPr>
                <a:t>3</a:t>
              </a:r>
              <a:endParaRPr lang="en-US" sz="1600" b="1" dirty="0">
                <a:solidFill>
                  <a:srgbClr val="008000"/>
                </a:solidFill>
                <a:latin typeface="Avenir Black"/>
                <a:cs typeface="Avenir Black"/>
              </a:endParaRPr>
            </a:p>
          </p:txBody>
        </p:sp>
      </p:grp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587941"/>
              </p:ext>
            </p:extLst>
          </p:nvPr>
        </p:nvGraphicFramePr>
        <p:xfrm>
          <a:off x="2137006" y="625289"/>
          <a:ext cx="7242936" cy="504083"/>
        </p:xfrm>
        <a:graphic>
          <a:graphicData uri="http://schemas.openxmlformats.org/drawingml/2006/table">
            <a:tbl>
              <a:tblPr firstRow="1" bandRow="1"/>
              <a:tblGrid>
                <a:gridCol w="72429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040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venir Book"/>
                          <a:ea typeface="+mn-ea"/>
                          <a:cs typeface="Avenir Book"/>
                        </a:rPr>
                        <a:t>Located in Newport News (VA) – In operation since 1995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072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JLabStandardPPTTemplate" id="{A76DDB89-9485-FD4D-98A9-DF1C06249F3D}" vid="{808B238C-84FF-B441-8654-84F07F73F6B9}"/>
    </a:ext>
  </a:extLst>
</a:theme>
</file>

<file path=ppt/theme/theme10.xml><?xml version="1.0" encoding="utf-8"?>
<a:theme xmlns:a="http://schemas.openxmlformats.org/drawingml/2006/main" name="11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2" id="{7A9992D1-7024-A740-925F-C69EF509E2FF}" vid="{1BA63485-8226-9948-BD88-7C461ED892FA}"/>
    </a:ext>
  </a:extLst>
</a:theme>
</file>

<file path=ppt/theme/theme11.xml><?xml version="1.0" encoding="utf-8"?>
<a:theme xmlns:a="http://schemas.openxmlformats.org/drawingml/2006/main" name="3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7A9992D1-7024-A740-925F-C69EF509E2FF}" vid="{1BA63485-8226-9948-BD88-7C461ED892FA}"/>
    </a:ext>
  </a:extLst>
</a:theme>
</file>

<file path=ppt/theme/theme12.xml><?xml version="1.0" encoding="utf-8"?>
<a:theme xmlns:a="http://schemas.openxmlformats.org/drawingml/2006/main" name="1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7A9992D1-7024-A740-925F-C69EF509E2FF}" vid="{1BA63485-8226-9948-BD88-7C461ED892FA}"/>
    </a:ext>
  </a:extLst>
</a:theme>
</file>

<file path=ppt/theme/theme13.xml><?xml version="1.0" encoding="utf-8"?>
<a:theme xmlns:a="http://schemas.openxmlformats.org/drawingml/2006/main" name="4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7A9992D1-7024-A740-925F-C69EF509E2FF}" vid="{1BA63485-8226-9948-BD88-7C461ED892FA}"/>
    </a:ext>
  </a:extLst>
</a:theme>
</file>

<file path=ppt/theme/theme14.xml><?xml version="1.0" encoding="utf-8"?>
<a:theme xmlns:a="http://schemas.openxmlformats.org/drawingml/2006/main" name="0_ROSSI_APS_v3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LabStandardPPTTemplate" id="{A76DDB89-9485-FD4D-98A9-DF1C06249F3D}" vid="{808B238C-84FF-B441-8654-84F07F73F6B9}"/>
    </a:ext>
  </a:extLst>
</a:theme>
</file>

<file path=ppt/theme/theme15.xml><?xml version="1.0" encoding="utf-8"?>
<a:theme xmlns:a="http://schemas.openxmlformats.org/drawingml/2006/main" name="12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7A9992D1-7024-A740-925F-C69EF509E2FF}" vid="{1BA63485-8226-9948-BD88-7C461ED892FA}"/>
    </a:ext>
  </a:extLst>
</a:theme>
</file>

<file path=ppt/theme/theme16.xml><?xml version="1.0" encoding="utf-8"?>
<a:theme xmlns:a="http://schemas.openxmlformats.org/drawingml/2006/main" name="13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2" id="{7A9992D1-7024-A740-925F-C69EF509E2FF}" vid="{1BA63485-8226-9948-BD88-7C461ED892FA}"/>
    </a:ext>
  </a:extLst>
</a:theme>
</file>

<file path=ppt/theme/theme17.xml><?xml version="1.0" encoding="utf-8"?>
<a:theme xmlns:a="http://schemas.openxmlformats.org/drawingml/2006/main" name="JSA Council V0.0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LabStandardPPTTemplate" id="{A76DDB89-9485-FD4D-98A9-DF1C06249F3D}" vid="{808B238C-84FF-B441-8654-84F07F73F6B9}"/>
    </a:ext>
  </a:extLst>
</a:theme>
</file>

<file path=ppt/theme/theme18.xml><?xml version="1.0" encoding="utf-8"?>
<a:theme xmlns:a="http://schemas.openxmlformats.org/drawingml/2006/main" name="6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2" id="{7A9992D1-7024-A740-925F-C69EF509E2FF}" vid="{1BA63485-8226-9948-BD88-7C461ED892FA}"/>
    </a:ext>
  </a:extLst>
</a:theme>
</file>

<file path=ppt/theme/theme19.xml><?xml version="1.0" encoding="utf-8"?>
<a:theme xmlns:a="http://schemas.openxmlformats.org/drawingml/2006/main" name="14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2" id="{7A9992D1-7024-A740-925F-C69EF509E2FF}" vid="{1BA63485-8226-9948-BD88-7C461ED892FA}"/>
    </a:ext>
  </a:extLst>
</a:theme>
</file>

<file path=ppt/theme/theme2.xml><?xml version="1.0" encoding="utf-8"?>
<a:theme xmlns:a="http://schemas.openxmlformats.org/drawingml/2006/main" name="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7A9992D1-7024-A740-925F-C69EF509E2FF}" vid="{1BA63485-8226-9948-BD88-7C461ED892FA}"/>
    </a:ext>
  </a:extLst>
</a:theme>
</file>

<file path=ppt/theme/theme20.xml><?xml version="1.0" encoding="utf-8"?>
<a:theme xmlns:a="http://schemas.openxmlformats.org/drawingml/2006/main" name="7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LabPowerPoint_New" id="{0F51BAC6-8159-9548-A7B1-EAE7940081C2}" vid="{ADBF82FF-A152-6C40-B135-1D95428A4853}"/>
    </a:ext>
  </a:extLst>
</a:theme>
</file>

<file path=ppt/theme/theme21.xml><?xml version="1.0" encoding="utf-8"?>
<a:theme xmlns:a="http://schemas.openxmlformats.org/drawingml/2006/main" name="15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7A9992D1-7024-A740-925F-C69EF509E2FF}" vid="{1BA63485-8226-9948-BD88-7C461ED892F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2" id="{7A9992D1-7024-A740-925F-C69EF509E2FF}" vid="{1BA63485-8226-9948-BD88-7C461ED892FA}"/>
    </a:ext>
  </a:extLst>
</a:theme>
</file>

<file path=ppt/theme/theme4.xml><?xml version="1.0" encoding="utf-8"?>
<a:theme xmlns:a="http://schemas.openxmlformats.org/drawingml/2006/main" name="8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2" id="{7A9992D1-7024-A740-925F-C69EF509E2FF}" vid="{1BA63485-8226-9948-BD88-7C461ED892FA}"/>
    </a:ext>
  </a:extLst>
</a:theme>
</file>

<file path=ppt/theme/theme5.xml><?xml version="1.0" encoding="utf-8"?>
<a:theme xmlns:a="http://schemas.openxmlformats.org/drawingml/2006/main" name="5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JLabPowerPoint_New" id="{0F51BAC6-8159-9548-A7B1-EAE7940081C2}" vid="{ADBF82FF-A152-6C40-B135-1D95428A4853}"/>
    </a:ext>
  </a:extLst>
</a:theme>
</file>

<file path=ppt/theme/theme6.xml><?xml version="1.0" encoding="utf-8"?>
<a:theme xmlns:a="http://schemas.openxmlformats.org/drawingml/2006/main" name="9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7A9992D1-7024-A740-925F-C69EF509E2FF}" vid="{1BA63485-8226-9948-BD88-7C461ED892FA}"/>
    </a:ext>
  </a:extLst>
</a:theme>
</file>

<file path=ppt/theme/theme7.xml><?xml version="1.0" encoding="utf-8"?>
<a:theme xmlns:a="http://schemas.openxmlformats.org/drawingml/2006/main" name="10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2" id="{7A9992D1-7024-A740-925F-C69EF509E2FF}" vid="{1BA63485-8226-9948-BD88-7C461ED892FA}"/>
    </a:ext>
  </a:extLst>
</a:theme>
</file>

<file path=ppt/theme/theme8.xml><?xml version="1.0" encoding="utf-8"?>
<a:theme xmlns:a="http://schemas.openxmlformats.org/drawingml/2006/main" name="2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7A9992D1-7024-A740-925F-C69EF509E2FF}" vid="{1BA63485-8226-9948-BD88-7C461ED892FA}"/>
    </a:ext>
  </a:extLst>
</a:theme>
</file>

<file path=ppt/theme/theme9.xml><?xml version="1.0" encoding="utf-8"?>
<a:theme xmlns:a="http://schemas.openxmlformats.org/drawingml/2006/main" name="1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JLabStandardPPTTemplate" id="{A76DDB89-9485-FD4D-98A9-DF1C06249F3D}" vid="{808B238C-84FF-B441-8654-84F07F73F6B9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JLabPowerPointMain(1)</Template>
  <TotalTime>26308</TotalTime>
  <Words>2203</Words>
  <Application>Microsoft Office PowerPoint</Application>
  <PresentationFormat>On-screen Show (4:3)</PresentationFormat>
  <Paragraphs>632</Paragraphs>
  <Slides>37</Slides>
  <Notes>10</Notes>
  <HiddenSlides>0</HiddenSlides>
  <MMClips>1</MMClips>
  <ScaleCrop>false</ScaleCrop>
  <HeadingPairs>
    <vt:vector size="6" baseType="variant">
      <vt:variant>
        <vt:lpstr>Theme</vt:lpstr>
      </vt:variant>
      <vt:variant>
        <vt:i4>21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60" baseType="lpstr">
      <vt:lpstr>Office Theme</vt:lpstr>
      <vt:lpstr>JeffersonLabTemplate</vt:lpstr>
      <vt:lpstr>7_JeffersonLabTemplate</vt:lpstr>
      <vt:lpstr>8_JeffersonLabTemplate</vt:lpstr>
      <vt:lpstr>5_Office Theme</vt:lpstr>
      <vt:lpstr>9_JeffersonLabTemplate</vt:lpstr>
      <vt:lpstr>10_JeffersonLabTemplate</vt:lpstr>
      <vt:lpstr>2_JeffersonLabTemplate</vt:lpstr>
      <vt:lpstr>1_Office Theme</vt:lpstr>
      <vt:lpstr>11_JeffersonLabTemplate</vt:lpstr>
      <vt:lpstr>3_JeffersonLabTemplate</vt:lpstr>
      <vt:lpstr>1_JeffersonLabTemplate</vt:lpstr>
      <vt:lpstr>4_JeffersonLabTemplate</vt:lpstr>
      <vt:lpstr>0_ROSSI_APS_v3</vt:lpstr>
      <vt:lpstr>12_JeffersonLabTemplate</vt:lpstr>
      <vt:lpstr>13_JeffersonLabTemplate</vt:lpstr>
      <vt:lpstr>JSA Council V0.0</vt:lpstr>
      <vt:lpstr>6_JeffersonLabTemplate</vt:lpstr>
      <vt:lpstr>14_JeffersonLabTemplate</vt:lpstr>
      <vt:lpstr>7_Office Theme</vt:lpstr>
      <vt:lpstr>15_JeffersonLabTemplate</vt:lpstr>
      <vt:lpstr>Image</vt:lpstr>
      <vt:lpstr>Equation</vt:lpstr>
      <vt:lpstr>JLab 12 GeV science and evolution into EIC</vt:lpstr>
      <vt:lpstr>Outline</vt:lpstr>
      <vt:lpstr>Jefferson Lab User Growth</vt:lpstr>
      <vt:lpstr>Jefferson Lab: A Laboratory For Nuclear Science</vt:lpstr>
      <vt:lpstr>Results Published in Nature</vt:lpstr>
      <vt:lpstr>               Prad: First completed experiment in 12 GeV era</vt:lpstr>
      <vt:lpstr>Proton Radius Result from PRad (Preliminary)</vt:lpstr>
      <vt:lpstr>Jefferson Lab @ 12 GeV Science Questions</vt:lpstr>
      <vt:lpstr>CEBAF at Jefferson Lab </vt:lpstr>
      <vt:lpstr>12 GeV Scientific Capabilities</vt:lpstr>
      <vt:lpstr>Theory at Jefferson Lab</vt:lpstr>
      <vt:lpstr>Initiated Four Hall Operation!</vt:lpstr>
      <vt:lpstr>Approved experiments</vt:lpstr>
      <vt:lpstr>Approved Experiments – PAC Days</vt:lpstr>
      <vt:lpstr>Hall A </vt:lpstr>
      <vt:lpstr>Hall B – CLAS12: toward High Impact science</vt:lpstr>
      <vt:lpstr>Hall C</vt:lpstr>
      <vt:lpstr>Hall D: analysis as of Fall 2018</vt:lpstr>
      <vt:lpstr>PowerPoint Presentation</vt:lpstr>
      <vt:lpstr>Nuclear Femtography</vt:lpstr>
      <vt:lpstr>Imaging With JLab @ 12 GeV</vt:lpstr>
      <vt:lpstr>DVCS @ 11 GeV</vt:lpstr>
      <vt:lpstr>JLab: an ideal place for PV experiments </vt:lpstr>
      <vt:lpstr>Measuring the Neutron “Skin” in the Pb Nucleus</vt:lpstr>
      <vt:lpstr>Nuclear Physics and Neutron Stars</vt:lpstr>
      <vt:lpstr>Heavy Photon Search</vt:lpstr>
      <vt:lpstr>Future Projects</vt:lpstr>
      <vt:lpstr>Precision Tests of the Standard Model at JLab</vt:lpstr>
      <vt:lpstr>SoLID: a Bridge to EIC Science on full imaging of nucleons</vt:lpstr>
      <vt:lpstr>SoLID: a Bridge to EIC Science on full imaging of nucleons</vt:lpstr>
      <vt:lpstr>Mass of the Nucleon</vt:lpstr>
      <vt:lpstr>Charm @ SoLID and Beauty @ EIC </vt:lpstr>
      <vt:lpstr>EIC Science: Nuclei and quarks/gluons (Deuterons)</vt:lpstr>
      <vt:lpstr>From jlab12 to EIC</vt:lpstr>
      <vt:lpstr>EIC white paper Science goals</vt:lpstr>
      <vt:lpstr>Electron Ion Collider at Jefferson Lab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stewartm@jlab.org</dc:creator>
  <cp:lastModifiedBy>Robert McKeown</cp:lastModifiedBy>
  <cp:revision>105</cp:revision>
  <dcterms:created xsi:type="dcterms:W3CDTF">2017-11-20T21:19:42Z</dcterms:created>
  <dcterms:modified xsi:type="dcterms:W3CDTF">2018-11-27T19:35:53Z</dcterms:modified>
</cp:coreProperties>
</file>