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60" r:id="rId2"/>
    <p:sldId id="301" r:id="rId3"/>
    <p:sldId id="297" r:id="rId4"/>
    <p:sldId id="276" r:id="rId5"/>
    <p:sldId id="277" r:id="rId6"/>
    <p:sldId id="278" r:id="rId7"/>
    <p:sldId id="296" r:id="rId8"/>
    <p:sldId id="433" r:id="rId9"/>
    <p:sldId id="308" r:id="rId10"/>
    <p:sldId id="295" r:id="rId11"/>
    <p:sldId id="281" r:id="rId12"/>
    <p:sldId id="282" r:id="rId13"/>
    <p:sldId id="312" r:id="rId14"/>
    <p:sldId id="434" r:id="rId15"/>
    <p:sldId id="309" r:id="rId16"/>
    <p:sldId id="316" r:id="rId17"/>
    <p:sldId id="314" r:id="rId18"/>
    <p:sldId id="299" r:id="rId19"/>
    <p:sldId id="280" r:id="rId20"/>
    <p:sldId id="412" r:id="rId21"/>
    <p:sldId id="426" r:id="rId22"/>
    <p:sldId id="379" r:id="rId23"/>
    <p:sldId id="407" r:id="rId24"/>
    <p:sldId id="431" r:id="rId25"/>
    <p:sldId id="432" r:id="rId26"/>
    <p:sldId id="41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6"/>
    <p:restoredTop sz="94767"/>
  </p:normalViewPr>
  <p:slideViewPr>
    <p:cSldViewPr snapToGrid="0" snapToObjects="1">
      <p:cViewPr varScale="1">
        <p:scale>
          <a:sx n="103" d="100"/>
          <a:sy n="103" d="100"/>
        </p:scale>
        <p:origin x="75" y="18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55266-8CC3-9B4C-B39C-0708DCC22F5E}" type="datetimeFigureOut">
              <a:rPr lang="en-US" smtClean="0"/>
              <a:t>11/28/2018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C1176-52AB-BB4D-A97B-D62B94101DB1}" type="slidenum">
              <a:rPr lang="en-US" smtClean="0"/>
              <a:t>‹#›</a:t>
            </a:fld>
            <a:endParaRPr lang="en-US"/>
          </a:p>
        </p:txBody>
      </p:sp>
    </p:spTree>
    <p:extLst>
      <p:ext uri="{BB962C8B-B14F-4D97-AF65-F5344CB8AC3E}">
        <p14:creationId xmlns:p14="http://schemas.microsoft.com/office/powerpoint/2010/main" val="223968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F69EF2-910A-4082-9881-8AD9757C9B1C}" type="slidenum">
              <a:rPr lang="en-US" smtClean="0"/>
              <a:pPr>
                <a:defRPr/>
              </a:pPr>
              <a:t>1</a:t>
            </a:fld>
            <a:endParaRPr lang="en-US"/>
          </a:p>
        </p:txBody>
      </p:sp>
    </p:spTree>
    <p:extLst>
      <p:ext uri="{BB962C8B-B14F-4D97-AF65-F5344CB8AC3E}">
        <p14:creationId xmlns:p14="http://schemas.microsoft.com/office/powerpoint/2010/main" val="3528622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Combination</a:t>
            </a:r>
            <a:r>
              <a:rPr lang="en-US" baseline="0" dirty="0"/>
              <a:t> of new territory and precision</a:t>
            </a:r>
          </a:p>
          <a:p>
            <a:r>
              <a:rPr lang="en-US" baseline="0" dirty="0"/>
              <a:t>Three </a:t>
            </a:r>
            <a:r>
              <a:rPr lang="en-US" baseline="0" dirty="0" err="1"/>
              <a:t>pilar</a:t>
            </a:r>
            <a:r>
              <a:rPr lang="en-US" baseline="0" dirty="0"/>
              <a:t>: spin, gluon imaging, saturation</a:t>
            </a:r>
            <a:endParaRPr lang="en-US" dirty="0"/>
          </a:p>
        </p:txBody>
      </p:sp>
      <p:sp>
        <p:nvSpPr>
          <p:cNvPr id="4" name="Slide Number Placeholder 3"/>
          <p:cNvSpPr>
            <a:spLocks noGrp="1"/>
          </p:cNvSpPr>
          <p:nvPr>
            <p:ph type="sldNum" sz="quarter" idx="10"/>
          </p:nvPr>
        </p:nvSpPr>
        <p:spPr/>
        <p:txBody>
          <a:bodyPr/>
          <a:lstStyle/>
          <a:p>
            <a:fld id="{81D27BB4-7507-496B-A596-4501E78419B6}" type="slidenum">
              <a:rPr lang="en-US" smtClean="0"/>
              <a:pPr/>
              <a:t>22</a:t>
            </a:fld>
            <a:endParaRPr lang="en-US" dirty="0"/>
          </a:p>
        </p:txBody>
      </p:sp>
    </p:spTree>
    <p:extLst>
      <p:ext uri="{BB962C8B-B14F-4D97-AF65-F5344CB8AC3E}">
        <p14:creationId xmlns:p14="http://schemas.microsoft.com/office/powerpoint/2010/main" val="1924321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US-based designs, potential for first beam in late 2020s</a:t>
            </a:r>
          </a:p>
          <a:p>
            <a:r>
              <a:rPr lang="en-US"/>
              <a:t>Recently: an early (high energy) EIC concept from China in the 2030+</a:t>
            </a:r>
          </a:p>
          <a:p>
            <a:endParaRPr lang="en-US" dirty="0"/>
          </a:p>
        </p:txBody>
      </p:sp>
      <p:sp>
        <p:nvSpPr>
          <p:cNvPr id="4" name="Slide Number Placeholder 3"/>
          <p:cNvSpPr>
            <a:spLocks noGrp="1"/>
          </p:cNvSpPr>
          <p:nvPr>
            <p:ph type="sldNum" sz="quarter" idx="10"/>
          </p:nvPr>
        </p:nvSpPr>
        <p:spPr/>
        <p:txBody>
          <a:bodyPr/>
          <a:lstStyle/>
          <a:p>
            <a:fld id="{81D27BB4-7507-496B-A596-4501E78419B6}" type="slidenum">
              <a:rPr lang="en-US" smtClean="0"/>
              <a:pPr/>
              <a:t>23</a:t>
            </a:fld>
            <a:endParaRPr lang="en-US" dirty="0"/>
          </a:p>
        </p:txBody>
      </p:sp>
    </p:spTree>
    <p:extLst>
      <p:ext uri="{BB962C8B-B14F-4D97-AF65-F5344CB8AC3E}">
        <p14:creationId xmlns:p14="http://schemas.microsoft.com/office/powerpoint/2010/main" val="2909985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 strategy....</a:t>
            </a:r>
          </a:p>
        </p:txBody>
      </p:sp>
      <p:sp>
        <p:nvSpPr>
          <p:cNvPr id="4" name="Slide Number Placeholder 3"/>
          <p:cNvSpPr>
            <a:spLocks noGrp="1"/>
          </p:cNvSpPr>
          <p:nvPr>
            <p:ph type="sldNum" sz="quarter" idx="10"/>
          </p:nvPr>
        </p:nvSpPr>
        <p:spPr/>
        <p:txBody>
          <a:bodyPr/>
          <a:lstStyle/>
          <a:p>
            <a:fld id="{81D27BB4-7507-496B-A596-4501E78419B6}" type="slidenum">
              <a:rPr lang="en-US" smtClean="0"/>
              <a:pPr/>
              <a:t>25</a:t>
            </a:fld>
            <a:endParaRPr lang="en-US" dirty="0"/>
          </a:p>
        </p:txBody>
      </p:sp>
    </p:spTree>
    <p:extLst>
      <p:ext uri="{BB962C8B-B14F-4D97-AF65-F5344CB8AC3E}">
        <p14:creationId xmlns:p14="http://schemas.microsoft.com/office/powerpoint/2010/main" val="426056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E0C38-9FB4-4EC1-B7CF-103E9C085DFB}" type="slidenum">
              <a:rPr lang="en-US" smtClean="0"/>
              <a:t>2</a:t>
            </a:fld>
            <a:endParaRPr lang="en-US"/>
          </a:p>
        </p:txBody>
      </p:sp>
    </p:spTree>
    <p:extLst>
      <p:ext uri="{BB962C8B-B14F-4D97-AF65-F5344CB8AC3E}">
        <p14:creationId xmlns:p14="http://schemas.microsoft.com/office/powerpoint/2010/main" val="76826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prstGeom prst="rect">
            <a:avLst/>
          </a:prstGeom>
        </p:spPr>
        <p:txBody>
          <a:bodyPr lIns="91430" tIns="45715" rIns="91430" bIns="45715"/>
          <a:lstStyle/>
          <a:p>
            <a:endParaRPr/>
          </a:p>
        </p:txBody>
      </p:sp>
      <p:sp>
        <p:nvSpPr>
          <p:cNvPr id="106" name="Shape 106"/>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t>15 weeks only pp</a:t>
            </a:r>
          </a:p>
        </p:txBody>
      </p:sp>
    </p:spTree>
    <p:extLst>
      <p:ext uri="{BB962C8B-B14F-4D97-AF65-F5344CB8AC3E}">
        <p14:creationId xmlns:p14="http://schemas.microsoft.com/office/powerpoint/2010/main" val="2509762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lIns="91430" tIns="45715" rIns="91430" bIns="45715"/>
          <a:lstStyle/>
          <a:p>
            <a:endParaRPr/>
          </a:p>
        </p:txBody>
      </p:sp>
      <p:sp>
        <p:nvSpPr>
          <p:cNvPr id="170" name="Shape 170"/>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t>Something that ties together a wide range of topics in QCD: How do collective, many body phenomena arise from QCD.</a:t>
            </a:r>
          </a:p>
        </p:txBody>
      </p:sp>
    </p:spTree>
    <p:extLst>
      <p:ext uri="{BB962C8B-B14F-4D97-AF65-F5344CB8AC3E}">
        <p14:creationId xmlns:p14="http://schemas.microsoft.com/office/powerpoint/2010/main" val="117539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lIns="91430" tIns="45715" rIns="91430" bIns="45715"/>
          <a:lstStyle/>
          <a:p>
            <a:endParaRPr/>
          </a:p>
        </p:txBody>
      </p:sp>
      <p:sp>
        <p:nvSpPr>
          <p:cNvPr id="184" name="Shape 184"/>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t>Something that ties together a wide range of topics in QCD: How do collective, many body phenomena arise from QCD.</a:t>
            </a:r>
          </a:p>
        </p:txBody>
      </p:sp>
    </p:spTree>
    <p:extLst>
      <p:ext uri="{BB962C8B-B14F-4D97-AF65-F5344CB8AC3E}">
        <p14:creationId xmlns:p14="http://schemas.microsoft.com/office/powerpoint/2010/main" val="70194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prstGeom prst="rect">
            <a:avLst/>
          </a:prstGeom>
        </p:spPr>
        <p:txBody>
          <a:bodyPr lIns="91430" tIns="45715" rIns="91430" bIns="45715"/>
          <a:lstStyle/>
          <a:p>
            <a:endParaRPr/>
          </a:p>
        </p:txBody>
      </p:sp>
      <p:sp>
        <p:nvSpPr>
          <p:cNvPr id="106" name="Shape 106"/>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t>15 weeks only pp</a:t>
            </a:r>
          </a:p>
        </p:txBody>
      </p:sp>
    </p:spTree>
    <p:extLst>
      <p:ext uri="{BB962C8B-B14F-4D97-AF65-F5344CB8AC3E}">
        <p14:creationId xmlns:p14="http://schemas.microsoft.com/office/powerpoint/2010/main" val="86077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prstGeom prst="rect">
            <a:avLst/>
          </a:prstGeom>
        </p:spPr>
        <p:txBody>
          <a:bodyPr lIns="91430" tIns="45715" rIns="91430" bIns="45715"/>
          <a:lstStyle/>
          <a:p>
            <a:endParaRPr/>
          </a:p>
        </p:txBody>
      </p:sp>
      <p:sp>
        <p:nvSpPr>
          <p:cNvPr id="106" name="Shape 106"/>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t>15 weeks only pp</a:t>
            </a:r>
          </a:p>
        </p:txBody>
      </p:sp>
    </p:spTree>
    <p:extLst>
      <p:ext uri="{BB962C8B-B14F-4D97-AF65-F5344CB8AC3E}">
        <p14:creationId xmlns:p14="http://schemas.microsoft.com/office/powerpoint/2010/main" val="4031226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C1176-52AB-BB4D-A97B-D62B94101DB1}" type="slidenum">
              <a:rPr lang="en-US" smtClean="0"/>
              <a:t>16</a:t>
            </a:fld>
            <a:endParaRPr lang="en-US"/>
          </a:p>
        </p:txBody>
      </p:sp>
    </p:spTree>
    <p:extLst>
      <p:ext uri="{BB962C8B-B14F-4D97-AF65-F5344CB8AC3E}">
        <p14:creationId xmlns:p14="http://schemas.microsoft.com/office/powerpoint/2010/main" val="3581743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286FD1-4308-4CDF-A664-2B4C60D691A0}" type="slidenum">
              <a:rPr lang="en-US" smtClean="0"/>
              <a:t>21</a:t>
            </a:fld>
            <a:endParaRPr lang="en-US"/>
          </a:p>
        </p:txBody>
      </p:sp>
    </p:spTree>
    <p:extLst>
      <p:ext uri="{BB962C8B-B14F-4D97-AF65-F5344CB8AC3E}">
        <p14:creationId xmlns:p14="http://schemas.microsoft.com/office/powerpoint/2010/main" val="1626529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tiff"/><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nul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nul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9.tiff"/><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317812"/>
            <a:ext cx="6934200" cy="1600200"/>
          </a:xfrm>
        </p:spPr>
        <p:txBody>
          <a:bodyPr anchor="t">
            <a:normAutofit fontScale="90000"/>
          </a:bodyPr>
          <a:lstStyle/>
          <a:p>
            <a:pPr>
              <a:lnSpc>
                <a:spcPct val="100000"/>
              </a:lnSpc>
            </a:pPr>
            <a:r>
              <a:rPr lang="en-US" sz="4400" dirty="0">
                <a:solidFill>
                  <a:srgbClr val="FF0000"/>
                </a:solidFill>
              </a:rPr>
              <a:t>RHIC Science Program</a:t>
            </a:r>
            <a:br>
              <a:rPr lang="en-US" dirty="0">
                <a:solidFill>
                  <a:srgbClr val="FF0000"/>
                </a:solidFill>
              </a:rPr>
            </a:br>
            <a:r>
              <a:rPr lang="en-US" sz="4000" dirty="0">
                <a:solidFill>
                  <a:srgbClr val="FFC000"/>
                </a:solidFill>
              </a:rPr>
              <a:t>and its Evolution into an EIC</a:t>
            </a:r>
          </a:p>
        </p:txBody>
      </p:sp>
      <p:sp>
        <p:nvSpPr>
          <p:cNvPr id="3" name="Subtitle 2"/>
          <p:cNvSpPr>
            <a:spLocks noGrp="1"/>
          </p:cNvSpPr>
          <p:nvPr>
            <p:ph type="subTitle" idx="1"/>
          </p:nvPr>
        </p:nvSpPr>
        <p:spPr>
          <a:xfrm>
            <a:off x="457200" y="3321422"/>
            <a:ext cx="6934200" cy="1371601"/>
          </a:xfrm>
        </p:spPr>
        <p:txBody>
          <a:bodyPr>
            <a:normAutofit fontScale="85000" lnSpcReduction="20000"/>
          </a:bodyPr>
          <a:lstStyle/>
          <a:p>
            <a:r>
              <a:rPr lang="en-US" b="1" dirty="0"/>
              <a:t>Robert Tribble</a:t>
            </a:r>
          </a:p>
          <a:p>
            <a:r>
              <a:rPr lang="en-US" b="1" dirty="0"/>
              <a:t>Deputy Lab Director</a:t>
            </a:r>
          </a:p>
          <a:p>
            <a:endParaRPr lang="en-US" b="1" dirty="0"/>
          </a:p>
          <a:p>
            <a:r>
              <a:rPr lang="en-US" b="1" dirty="0"/>
              <a:t>November 29, 2018</a:t>
            </a:r>
          </a:p>
          <a:p>
            <a:endParaRPr lang="en-US" b="1" dirty="0"/>
          </a:p>
        </p:txBody>
      </p:sp>
    </p:spTree>
    <p:extLst>
      <p:ext uri="{BB962C8B-B14F-4D97-AF65-F5344CB8AC3E}">
        <p14:creationId xmlns:p14="http://schemas.microsoft.com/office/powerpoint/2010/main" val="3164496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22"/>
          <p:cNvSpPr txBox="1">
            <a:spLocks noChangeArrowheads="1"/>
          </p:cNvSpPr>
          <p:nvPr/>
        </p:nvSpPr>
        <p:spPr bwMode="auto">
          <a:xfrm>
            <a:off x="279400" y="76200"/>
            <a:ext cx="86741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002060"/>
                </a:solidFill>
              </a:rPr>
              <a:t>Mapping the QCD phase diagram</a:t>
            </a:r>
          </a:p>
        </p:txBody>
      </p:sp>
      <p:pic>
        <p:nvPicPr>
          <p:cNvPr id="79878" name="Picture 1"/>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417"/>
          <a:stretch/>
        </p:blipFill>
        <p:spPr bwMode="auto">
          <a:xfrm>
            <a:off x="4997858" y="1196752"/>
            <a:ext cx="3966630" cy="2208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3501008"/>
            <a:ext cx="4320480" cy="2806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a:grpSpLocks noChangeAspect="1"/>
          </p:cNvGrpSpPr>
          <p:nvPr/>
        </p:nvGrpSpPr>
        <p:grpSpPr>
          <a:xfrm>
            <a:off x="107504" y="1512780"/>
            <a:ext cx="4357044" cy="4580516"/>
            <a:chOff x="206207" y="1666064"/>
            <a:chExt cx="4005753" cy="4211208"/>
          </a:xfrm>
        </p:grpSpPr>
        <p:pic>
          <p:nvPicPr>
            <p:cNvPr id="79876" name="Picture 1" descr="BESII_LRP_4panel.pdf"/>
            <p:cNvPicPr>
              <a:picLocks noChangeAspect="1"/>
            </p:cNvPicPr>
            <p:nvPr/>
          </p:nvPicPr>
          <p:blipFill rotWithShape="1">
            <a:blip r:embed="rId4" cstate="print">
              <a:extLst>
                <a:ext uri="{28A0092B-C50C-407E-A947-70E740481C1C}">
                  <a14:useLocalDpi xmlns:a14="http://schemas.microsoft.com/office/drawing/2010/main"/>
                </a:ext>
              </a:extLst>
            </a:blip>
            <a:srcRect l="2424" t="1" b="74827"/>
            <a:stretch/>
          </p:blipFill>
          <p:spPr bwMode="auto">
            <a:xfrm>
              <a:off x="206207" y="1666064"/>
              <a:ext cx="4005753" cy="2036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 descr="BESII_LRP_4panel.pdf"/>
            <p:cNvPicPr>
              <a:picLocks noChangeAspect="1"/>
            </p:cNvPicPr>
            <p:nvPr/>
          </p:nvPicPr>
          <p:blipFill rotWithShape="1">
            <a:blip r:embed="rId4" cstate="print">
              <a:extLst>
                <a:ext uri="{28A0092B-C50C-407E-A947-70E740481C1C}">
                  <a14:useLocalDpi xmlns:a14="http://schemas.microsoft.com/office/drawing/2010/main"/>
                </a:ext>
              </a:extLst>
            </a:blip>
            <a:srcRect l="2430" t="45967" b="26949"/>
            <a:stretch/>
          </p:blipFill>
          <p:spPr bwMode="auto">
            <a:xfrm>
              <a:off x="206207" y="3686578"/>
              <a:ext cx="4005504" cy="2190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extBox 1"/>
          <p:cNvSpPr txBox="1"/>
          <p:nvPr/>
        </p:nvSpPr>
        <p:spPr>
          <a:xfrm>
            <a:off x="458106" y="764704"/>
            <a:ext cx="4108216" cy="707886"/>
          </a:xfrm>
          <a:prstGeom prst="rect">
            <a:avLst/>
          </a:prstGeom>
          <a:noFill/>
        </p:spPr>
        <p:txBody>
          <a:bodyPr wrap="none" rtlCol="0">
            <a:spAutoFit/>
          </a:bodyPr>
          <a:lstStyle/>
          <a:p>
            <a:r>
              <a:rPr lang="en-US" sz="2400" dirty="0"/>
              <a:t>Higher statistics</a:t>
            </a:r>
          </a:p>
          <a:p>
            <a:r>
              <a:rPr lang="en-US" sz="1600" dirty="0"/>
              <a:t>Low energy RHIC electron cooling upgrade</a:t>
            </a:r>
          </a:p>
        </p:txBody>
      </p:sp>
      <p:sp>
        <p:nvSpPr>
          <p:cNvPr id="11" name="TextBox 10"/>
          <p:cNvSpPr txBox="1"/>
          <p:nvPr/>
        </p:nvSpPr>
        <p:spPr>
          <a:xfrm>
            <a:off x="5644629" y="764704"/>
            <a:ext cx="2734042" cy="461665"/>
          </a:xfrm>
          <a:prstGeom prst="rect">
            <a:avLst/>
          </a:prstGeom>
          <a:noFill/>
        </p:spPr>
        <p:txBody>
          <a:bodyPr wrap="none" rtlCol="0">
            <a:spAutoFit/>
          </a:bodyPr>
          <a:lstStyle/>
          <a:p>
            <a:r>
              <a:rPr lang="en-US" sz="2400" dirty="0"/>
              <a:t>Larger acceptance</a:t>
            </a:r>
          </a:p>
        </p:txBody>
      </p:sp>
      <p:sp>
        <p:nvSpPr>
          <p:cNvPr id="12" name="Shape 137">
            <a:extLst>
              <a:ext uri="{FF2B5EF4-FFF2-40B4-BE49-F238E27FC236}">
                <a16:creationId xmlns:a16="http://schemas.microsoft.com/office/drawing/2014/main" id="{62556716-B2D7-8E45-8032-E9DF51850357}"/>
              </a:ext>
            </a:extLst>
          </p:cNvPr>
          <p:cNvSpPr txBox="1">
            <a:spLocks/>
          </p:cNvSpPr>
          <p:nvPr/>
        </p:nvSpPr>
        <p:spPr>
          <a:xfrm>
            <a:off x="6248400" y="6400800"/>
            <a:ext cx="990600" cy="292100"/>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1pPr>
            <a:lvl2pPr marL="4572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5pPr>
            <a:lvl6pPr marL="2286000" algn="l" defTabSz="914400" rtl="0" eaLnBrk="1" latinLnBrk="0" hangingPunct="1">
              <a:defRPr sz="2800" kern="1200">
                <a:solidFill>
                  <a:schemeClr val="tx1"/>
                </a:solidFill>
                <a:latin typeface="Arial" pitchFamily="34" charset="0"/>
                <a:ea typeface="ＭＳ Ｐゴシック" charset="-128"/>
                <a:cs typeface="+mn-cs"/>
              </a:defRPr>
            </a:lvl6pPr>
            <a:lvl7pPr marL="2743200" algn="l" defTabSz="914400" rtl="0" eaLnBrk="1" latinLnBrk="0" hangingPunct="1">
              <a:defRPr sz="2800" kern="1200">
                <a:solidFill>
                  <a:schemeClr val="tx1"/>
                </a:solidFill>
                <a:latin typeface="Arial" pitchFamily="34" charset="0"/>
                <a:ea typeface="ＭＳ Ｐゴシック" charset="-128"/>
                <a:cs typeface="+mn-cs"/>
              </a:defRPr>
            </a:lvl7pPr>
            <a:lvl8pPr marL="3200400" algn="l" defTabSz="914400" rtl="0" eaLnBrk="1" latinLnBrk="0" hangingPunct="1">
              <a:defRPr sz="2800" kern="1200">
                <a:solidFill>
                  <a:schemeClr val="tx1"/>
                </a:solidFill>
                <a:latin typeface="Arial" pitchFamily="34" charset="0"/>
                <a:ea typeface="ＭＳ Ｐゴシック" charset="-128"/>
                <a:cs typeface="+mn-cs"/>
              </a:defRPr>
            </a:lvl8pPr>
            <a:lvl9pPr marL="3657600" algn="l" defTabSz="914400" rtl="0" eaLnBrk="1" latinLnBrk="0" hangingPunct="1">
              <a:defRPr sz="2800" kern="1200">
                <a:solidFill>
                  <a:schemeClr val="tx1"/>
                </a:solidFill>
                <a:latin typeface="Arial" pitchFamily="34" charset="0"/>
                <a:ea typeface="ＭＳ Ｐゴシック" charset="-128"/>
                <a:cs typeface="+mn-cs"/>
              </a:defRPr>
            </a:lvl9pPr>
          </a:lstStyle>
          <a:p>
            <a:fld id="{86CB4B4D-7CA3-9044-876B-883B54F8677D}" type="slidenum">
              <a:rPr lang="en-US" sz="1400" smtClean="0"/>
              <a:pPr/>
              <a:t>10</a:t>
            </a:fld>
            <a:endParaRPr lang="en-US" sz="1400" dirty="0"/>
          </a:p>
        </p:txBody>
      </p:sp>
    </p:spTree>
    <p:extLst>
      <p:ext uri="{BB962C8B-B14F-4D97-AF65-F5344CB8AC3E}">
        <p14:creationId xmlns:p14="http://schemas.microsoft.com/office/powerpoint/2010/main" val="2028659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xfrm>
            <a:off x="381000" y="139992"/>
            <a:ext cx="8382000" cy="715019"/>
          </a:xfrm>
        </p:spPr>
        <p:txBody>
          <a:bodyPr/>
          <a:lstStyle>
            <a:lvl1pPr>
              <a:defRPr sz="2800">
                <a:solidFill>
                  <a:schemeClr val="accent2">
                    <a:lumOff val="-8000"/>
                  </a:schemeClr>
                </a:solidFill>
                <a:latin typeface="Calibri"/>
                <a:ea typeface="Calibri"/>
                <a:cs typeface="Calibri"/>
                <a:sym typeface="Calibri"/>
              </a:defRPr>
            </a:lvl1pPr>
          </a:lstStyle>
          <a:p>
            <a:r>
              <a:rPr lang="en-US" sz="3200" dirty="0">
                <a:solidFill>
                  <a:srgbClr val="000090"/>
                </a:solidFill>
                <a:sym typeface="Calibri"/>
              </a:rPr>
              <a:t>STAR Upgrades for BES-II</a:t>
            </a:r>
          </a:p>
        </p:txBody>
      </p:sp>
      <p:sp>
        <p:nvSpPr>
          <p:cNvPr id="226" name="Shape 226"/>
          <p:cNvSpPr>
            <a:spLocks noGrp="1"/>
          </p:cNvSpPr>
          <p:nvPr>
            <p:ph type="sldNum" sz="quarter" idx="12"/>
          </p:nvPr>
        </p:nvSpPr>
        <p:spPr/>
        <p:txBody>
          <a:bodyPr/>
          <a:lstStyle/>
          <a:p>
            <a:fld id="{86CB4B4D-7CA3-9044-876B-883B54F8677D}" type="slidenum">
              <a:rPr lang="cs-CZ" smtClean="0"/>
              <a:pPr/>
              <a:t>11</a:t>
            </a:fld>
            <a:endParaRPr lang="cs-CZ"/>
          </a:p>
        </p:txBody>
      </p:sp>
      <p:pic>
        <p:nvPicPr>
          <p:cNvPr id="228" name="image5.png"/>
          <p:cNvPicPr>
            <a:picLocks noChangeAspect="1"/>
          </p:cNvPicPr>
          <p:nvPr/>
        </p:nvPicPr>
        <p:blipFill>
          <a:blip r:embed="rId2">
            <a:extLst/>
          </a:blip>
          <a:stretch>
            <a:fillRect/>
          </a:stretch>
        </p:blipFill>
        <p:spPr>
          <a:xfrm>
            <a:off x="4522987" y="4479199"/>
            <a:ext cx="4593827" cy="2223027"/>
          </a:xfrm>
          <a:prstGeom prst="rect">
            <a:avLst/>
          </a:prstGeom>
          <a:ln w="12700">
            <a:miter lim="400000"/>
          </a:ln>
        </p:spPr>
      </p:pic>
      <p:pic>
        <p:nvPicPr>
          <p:cNvPr id="15" name="Picture 14">
            <a:extLst>
              <a:ext uri="{FF2B5EF4-FFF2-40B4-BE49-F238E27FC236}">
                <a16:creationId xmlns:a16="http://schemas.microsoft.com/office/drawing/2014/main" id="{EC39ECA2-1C40-5E43-8C26-0ABAB62EC7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4550" y="3886200"/>
            <a:ext cx="3828472" cy="2851713"/>
          </a:xfrm>
          <a:prstGeom prst="rect">
            <a:avLst/>
          </a:prstGeom>
        </p:spPr>
      </p:pic>
      <p:sp>
        <p:nvSpPr>
          <p:cNvPr id="230" name="Shape 230"/>
          <p:cNvSpPr/>
          <p:nvPr/>
        </p:nvSpPr>
        <p:spPr>
          <a:xfrm>
            <a:off x="116711" y="3721827"/>
            <a:ext cx="2842186" cy="1077218"/>
          </a:xfrm>
          <a:prstGeom prst="rect">
            <a:avLst/>
          </a:prstGeom>
          <a:solidFill>
            <a:schemeClr val="bg1"/>
          </a:solidFill>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rIns="45719">
            <a:spAutoFit/>
          </a:bodyPr>
          <a:lstStyle/>
          <a:p>
            <a:pPr algn="l">
              <a:defRPr sz="1800" b="0">
                <a:solidFill>
                  <a:srgbClr val="FF281F"/>
                </a:solidFill>
                <a:latin typeface="Calibri"/>
                <a:ea typeface="Calibri"/>
                <a:cs typeface="Calibri"/>
                <a:sym typeface="Calibri"/>
              </a:defRPr>
            </a:pPr>
            <a:r>
              <a:rPr sz="1600" b="1" dirty="0"/>
              <a:t>Event Plane Detector </a:t>
            </a:r>
          </a:p>
          <a:p>
            <a:pPr algn="l">
              <a:defRPr sz="1800" b="0">
                <a:latin typeface="Calibri"/>
                <a:ea typeface="Calibri"/>
                <a:cs typeface="Calibri"/>
                <a:sym typeface="Calibri"/>
              </a:defRPr>
            </a:pPr>
            <a:r>
              <a:rPr sz="1600" dirty="0"/>
              <a:t>Improved Event Plane Resolution</a:t>
            </a:r>
          </a:p>
          <a:p>
            <a:pPr algn="l">
              <a:defRPr sz="1800" b="0">
                <a:latin typeface="Calibri"/>
                <a:ea typeface="Calibri"/>
                <a:cs typeface="Calibri"/>
                <a:sym typeface="Calibri"/>
              </a:defRPr>
            </a:pPr>
            <a:r>
              <a:rPr sz="1600" dirty="0"/>
              <a:t>Centrality definition</a:t>
            </a:r>
          </a:p>
          <a:p>
            <a:pPr algn="l">
              <a:defRPr sz="1800" b="0">
                <a:latin typeface="Calibri"/>
                <a:ea typeface="Calibri"/>
                <a:cs typeface="Calibri"/>
                <a:sym typeface="Calibri"/>
              </a:defRPr>
            </a:pPr>
            <a:r>
              <a:rPr sz="1600" dirty="0"/>
              <a:t>Improved trigger </a:t>
            </a:r>
          </a:p>
        </p:txBody>
      </p:sp>
      <p:pic>
        <p:nvPicPr>
          <p:cNvPr id="16" name="Shape 211">
            <a:extLst>
              <a:ext uri="{FF2B5EF4-FFF2-40B4-BE49-F238E27FC236}">
                <a16:creationId xmlns:a16="http://schemas.microsoft.com/office/drawing/2014/main" id="{01BC0F62-303B-3546-981E-48ADEF0F5985}"/>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81437" y="827378"/>
            <a:ext cx="4315574" cy="2894449"/>
          </a:xfrm>
          <a:prstGeom prst="rect">
            <a:avLst/>
          </a:prstGeom>
          <a:noFill/>
          <a:ln>
            <a:noFill/>
          </a:ln>
        </p:spPr>
      </p:pic>
      <p:pic>
        <p:nvPicPr>
          <p:cNvPr id="18" name="Picture 17">
            <a:extLst>
              <a:ext uri="{FF2B5EF4-FFF2-40B4-BE49-F238E27FC236}">
                <a16:creationId xmlns:a16="http://schemas.microsoft.com/office/drawing/2014/main" id="{8B5C47BC-7E39-8E4C-80B8-5D56C320A8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60220" y="1741085"/>
            <a:ext cx="3950379" cy="2547220"/>
          </a:xfrm>
          <a:prstGeom prst="rect">
            <a:avLst/>
          </a:prstGeom>
        </p:spPr>
      </p:pic>
      <p:sp>
        <p:nvSpPr>
          <p:cNvPr id="2" name="TextBox 1"/>
          <p:cNvSpPr txBox="1"/>
          <p:nvPr/>
        </p:nvSpPr>
        <p:spPr>
          <a:xfrm>
            <a:off x="7775247" y="3681425"/>
            <a:ext cx="1184940" cy="584776"/>
          </a:xfrm>
          <a:prstGeom prst="rect">
            <a:avLst/>
          </a:prstGeom>
          <a:solidFill>
            <a:schemeClr val="bg1"/>
          </a:solidFill>
        </p:spPr>
        <p:txBody>
          <a:bodyPr wrap="none" rtlCol="0">
            <a:spAutoFit/>
          </a:bodyPr>
          <a:lstStyle/>
          <a:p>
            <a:r>
              <a:rPr lang="en-US" sz="1600" b="1" dirty="0" err="1">
                <a:solidFill>
                  <a:srgbClr val="FF0000"/>
                </a:solidFill>
                <a:latin typeface="Calibri"/>
                <a:cs typeface="Calibri"/>
              </a:rPr>
              <a:t>Endcap</a:t>
            </a:r>
            <a:r>
              <a:rPr lang="en-US" sz="1600" b="1" dirty="0">
                <a:solidFill>
                  <a:srgbClr val="FF0000"/>
                </a:solidFill>
                <a:latin typeface="Calibri"/>
                <a:cs typeface="Calibri"/>
              </a:rPr>
              <a:t> TOF</a:t>
            </a:r>
          </a:p>
          <a:p>
            <a:r>
              <a:rPr lang="en-US" sz="1600" dirty="0">
                <a:latin typeface="Calibri"/>
                <a:cs typeface="Calibri"/>
              </a:rPr>
              <a:t>CBM (FAIR)</a:t>
            </a:r>
          </a:p>
        </p:txBody>
      </p:sp>
      <p:sp>
        <p:nvSpPr>
          <p:cNvPr id="229" name="Shape 229"/>
          <p:cNvSpPr/>
          <p:nvPr/>
        </p:nvSpPr>
        <p:spPr>
          <a:xfrm>
            <a:off x="3825012" y="824020"/>
            <a:ext cx="2278421" cy="1336549"/>
          </a:xfrm>
          <a:prstGeom prst="rect">
            <a:avLst/>
          </a:prstGeom>
          <a:solidFill>
            <a:schemeClr val="accent3">
              <a:lumOff val="44000"/>
            </a:schemeClr>
          </a:solidFill>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rIns="45719">
            <a:spAutoFit/>
          </a:bodyPr>
          <a:lstStyle/>
          <a:p>
            <a:pPr algn="l">
              <a:defRPr sz="1800" b="0">
                <a:latin typeface="Calibri"/>
                <a:ea typeface="Calibri"/>
                <a:cs typeface="Calibri"/>
                <a:sym typeface="Calibri"/>
              </a:defRPr>
            </a:pPr>
            <a:r>
              <a:rPr sz="1600" b="1" dirty="0">
                <a:solidFill>
                  <a:srgbClr val="FF2702"/>
                </a:solidFill>
              </a:rPr>
              <a:t>iTPC upgrade (2018)</a:t>
            </a:r>
            <a:br>
              <a:rPr sz="1600" b="1" dirty="0">
                <a:solidFill>
                  <a:srgbClr val="C00000"/>
                </a:solidFill>
              </a:rPr>
            </a:br>
            <a:r>
              <a:rPr sz="1600" dirty="0"/>
              <a:t>Replace inner TPC Sectors</a:t>
            </a:r>
          </a:p>
          <a:p>
            <a:pPr algn="l">
              <a:defRPr sz="1800" b="0">
                <a:latin typeface="Calibri"/>
                <a:ea typeface="Calibri"/>
                <a:cs typeface="Calibri"/>
                <a:sym typeface="Calibri"/>
              </a:defRPr>
            </a:pPr>
            <a:r>
              <a:rPr sz="1600" dirty="0"/>
              <a:t>Extend rapidity coverage</a:t>
            </a:r>
          </a:p>
          <a:p>
            <a:pPr algn="l">
              <a:defRPr sz="1800" b="0">
                <a:latin typeface="Calibri"/>
                <a:ea typeface="Calibri"/>
                <a:cs typeface="Calibri"/>
                <a:sym typeface="Calibri"/>
              </a:defRPr>
            </a:pPr>
            <a:r>
              <a:rPr sz="1600" dirty="0"/>
              <a:t>Better particle ID</a:t>
            </a:r>
          </a:p>
          <a:p>
            <a:pPr algn="l">
              <a:defRPr sz="1800" b="0">
                <a:latin typeface="Calibri"/>
                <a:ea typeface="Calibri"/>
                <a:cs typeface="Calibri"/>
                <a:sym typeface="Calibri"/>
              </a:defRPr>
            </a:pPr>
            <a:r>
              <a:rPr sz="1600" dirty="0"/>
              <a:t>Extend low p</a:t>
            </a:r>
            <a:r>
              <a:rPr sz="1600" baseline="-25000" dirty="0"/>
              <a:t>T</a:t>
            </a:r>
            <a:r>
              <a:rPr sz="1600" dirty="0"/>
              <a:t> coverage</a:t>
            </a:r>
          </a:p>
        </p:txBody>
      </p:sp>
      <p:cxnSp>
        <p:nvCxnSpPr>
          <p:cNvPr id="4" name="Straight Arrow Connector 3"/>
          <p:cNvCxnSpPr/>
          <p:nvPr/>
        </p:nvCxnSpPr>
        <p:spPr>
          <a:xfrm>
            <a:off x="6334601" y="3378261"/>
            <a:ext cx="225118" cy="1793882"/>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160387" y="3054808"/>
            <a:ext cx="4281493" cy="2601814"/>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p:cNvCxnSpPr>
          <p:nvPr/>
        </p:nvCxnSpPr>
        <p:spPr>
          <a:xfrm>
            <a:off x="2148786" y="5087516"/>
            <a:ext cx="5392927" cy="1092868"/>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0331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p:nvPr>
        </p:nvSpPr>
        <p:spPr>
          <a:xfrm>
            <a:off x="381000" y="152400"/>
            <a:ext cx="8382000" cy="838201"/>
          </a:xfrm>
        </p:spPr>
        <p:txBody>
          <a:bodyPr/>
          <a:lstStyle>
            <a:lvl1pPr>
              <a:defRPr sz="2800">
                <a:solidFill>
                  <a:schemeClr val="accent6">
                    <a:lumOff val="-7254"/>
                  </a:schemeClr>
                </a:solidFill>
              </a:defRPr>
            </a:lvl1pPr>
          </a:lstStyle>
          <a:p>
            <a:r>
              <a:rPr lang="en-US" sz="3200" dirty="0">
                <a:solidFill>
                  <a:srgbClr val="FF0000"/>
                </a:solidFill>
              </a:rPr>
              <a:t>L</a:t>
            </a:r>
            <a:r>
              <a:rPr lang="en-US" sz="3200" dirty="0">
                <a:solidFill>
                  <a:srgbClr val="000090"/>
                </a:solidFill>
              </a:rPr>
              <a:t>ow </a:t>
            </a:r>
            <a:r>
              <a:rPr lang="en-US" sz="3200" dirty="0">
                <a:solidFill>
                  <a:srgbClr val="FF0000"/>
                </a:solidFill>
              </a:rPr>
              <a:t>E</a:t>
            </a:r>
            <a:r>
              <a:rPr lang="en-US" sz="3200" dirty="0">
                <a:solidFill>
                  <a:srgbClr val="000090"/>
                </a:solidFill>
              </a:rPr>
              <a:t>nergy </a:t>
            </a:r>
            <a:r>
              <a:rPr lang="en-US" sz="3200" dirty="0">
                <a:solidFill>
                  <a:srgbClr val="FF0000"/>
                </a:solidFill>
              </a:rPr>
              <a:t>R</a:t>
            </a:r>
            <a:r>
              <a:rPr lang="en-US" sz="3200" dirty="0">
                <a:solidFill>
                  <a:srgbClr val="000090"/>
                </a:solidFill>
              </a:rPr>
              <a:t>HIC </a:t>
            </a:r>
            <a:r>
              <a:rPr lang="en-US" sz="3200" dirty="0">
                <a:solidFill>
                  <a:srgbClr val="FF0000"/>
                </a:solidFill>
              </a:rPr>
              <a:t>e</a:t>
            </a:r>
            <a:r>
              <a:rPr lang="en-US" sz="3200" dirty="0">
                <a:solidFill>
                  <a:srgbClr val="000090"/>
                </a:solidFill>
              </a:rPr>
              <a:t>-</a:t>
            </a:r>
            <a:r>
              <a:rPr lang="en-US" sz="3200" dirty="0">
                <a:solidFill>
                  <a:srgbClr val="FF0000"/>
                </a:solidFill>
              </a:rPr>
              <a:t>C</a:t>
            </a:r>
            <a:r>
              <a:rPr lang="en-US" sz="3200" dirty="0">
                <a:solidFill>
                  <a:srgbClr val="000090"/>
                </a:solidFill>
              </a:rPr>
              <a:t>ooling</a:t>
            </a:r>
          </a:p>
        </p:txBody>
      </p:sp>
      <p:sp>
        <p:nvSpPr>
          <p:cNvPr id="235" name="Shape 235"/>
          <p:cNvSpPr>
            <a:spLocks noGrp="1"/>
          </p:cNvSpPr>
          <p:nvPr>
            <p:ph idx="1"/>
          </p:nvPr>
        </p:nvSpPr>
        <p:spPr>
          <a:xfrm>
            <a:off x="407504" y="892180"/>
            <a:ext cx="8328991" cy="1510057"/>
          </a:xfrm>
        </p:spPr>
        <p:txBody>
          <a:bodyPr>
            <a:normAutofit/>
          </a:bodyPr>
          <a:lstStyle/>
          <a:p>
            <a:pPr>
              <a:spcBef>
                <a:spcPts val="1200"/>
              </a:spcBef>
            </a:pPr>
            <a:r>
              <a:rPr lang="en-US" sz="1800" dirty="0"/>
              <a:t>Cooling of lowest energy heavy ion beams with bunched electron beam(never attempted before!) increases luminosity by factor 3-4</a:t>
            </a:r>
          </a:p>
          <a:p>
            <a:pPr>
              <a:spcBef>
                <a:spcPts val="1200"/>
              </a:spcBef>
            </a:pPr>
            <a:r>
              <a:rPr lang="en-US" sz="1800" dirty="0"/>
              <a:t>Installation complete – commissioning w/o ion beams has started</a:t>
            </a:r>
          </a:p>
          <a:p>
            <a:pPr>
              <a:spcBef>
                <a:spcPts val="1200"/>
              </a:spcBef>
            </a:pPr>
            <a:r>
              <a:rPr lang="en-US" sz="1800" dirty="0"/>
              <a:t>Requires extensive commissioning with ion beams (ca. 11 weeks in 2019/20)</a:t>
            </a:r>
          </a:p>
        </p:txBody>
      </p:sp>
      <p:sp>
        <p:nvSpPr>
          <p:cNvPr id="233" name="Shape 233"/>
          <p:cNvSpPr>
            <a:spLocks noGrp="1"/>
          </p:cNvSpPr>
          <p:nvPr>
            <p:ph type="sldNum" sz="quarter" idx="12"/>
          </p:nvPr>
        </p:nvSpPr>
        <p:spPr/>
        <p:txBody>
          <a:bodyPr/>
          <a:lstStyle>
            <a:lvl1pPr>
              <a:defRPr sz="1400"/>
            </a:lvl1pPr>
          </a:lstStyle>
          <a:p>
            <a:fld id="{86CB4B4D-7CA3-9044-876B-883B54F8677D}" type="slidenum">
              <a:rPr lang="is-IS" smtClean="0"/>
              <a:pPr/>
              <a:t>12</a:t>
            </a:fld>
            <a:endParaRPr lang="is-IS" dirty="0"/>
          </a:p>
        </p:txBody>
      </p:sp>
      <p:grpSp>
        <p:nvGrpSpPr>
          <p:cNvPr id="2" name="Group 1">
            <a:extLst>
              <a:ext uri="{FF2B5EF4-FFF2-40B4-BE49-F238E27FC236}">
                <a16:creationId xmlns:a16="http://schemas.microsoft.com/office/drawing/2014/main" id="{2BB55E41-0C5E-9D47-9905-F75993C1A1E3}"/>
              </a:ext>
            </a:extLst>
          </p:cNvPr>
          <p:cNvGrpSpPr/>
          <p:nvPr/>
        </p:nvGrpSpPr>
        <p:grpSpPr>
          <a:xfrm>
            <a:off x="706712" y="2451423"/>
            <a:ext cx="7792828" cy="3533189"/>
            <a:chOff x="706712" y="2451423"/>
            <a:chExt cx="7792828" cy="3533189"/>
          </a:xfrm>
        </p:grpSpPr>
        <p:pic>
          <p:nvPicPr>
            <p:cNvPr id="6" name="Picture 5">
              <a:extLst>
                <a:ext uri="{FF2B5EF4-FFF2-40B4-BE49-F238E27FC236}">
                  <a16:creationId xmlns:a16="http://schemas.microsoft.com/office/drawing/2014/main" id="{93878F33-91FF-1545-9F34-7E1208444D6B}"/>
                </a:ext>
              </a:extLst>
            </p:cNvPr>
            <p:cNvPicPr>
              <a:picLocks noChangeAspect="1"/>
            </p:cNvPicPr>
            <p:nvPr/>
          </p:nvPicPr>
          <p:blipFill>
            <a:blip r:embed="rId2"/>
            <a:stretch>
              <a:fillRect/>
            </a:stretch>
          </p:blipFill>
          <p:spPr>
            <a:xfrm>
              <a:off x="706712" y="2451423"/>
              <a:ext cx="7792828" cy="3533189"/>
            </a:xfrm>
            <a:prstGeom prst="rect">
              <a:avLst/>
            </a:prstGeom>
          </p:spPr>
        </p:pic>
        <p:sp>
          <p:nvSpPr>
            <p:cNvPr id="7" name="TextBox 6">
              <a:extLst>
                <a:ext uri="{FF2B5EF4-FFF2-40B4-BE49-F238E27FC236}">
                  <a16:creationId xmlns:a16="http://schemas.microsoft.com/office/drawing/2014/main" id="{71486D72-9E7B-3445-B157-BA0551E714F7}"/>
                </a:ext>
              </a:extLst>
            </p:cNvPr>
            <p:cNvSpPr txBox="1"/>
            <p:nvPr/>
          </p:nvSpPr>
          <p:spPr>
            <a:xfrm>
              <a:off x="6013631" y="2564402"/>
              <a:ext cx="2330926" cy="403775"/>
            </a:xfrm>
            <a:prstGeom prst="rect">
              <a:avLst/>
            </a:prstGeom>
            <a:noFill/>
          </p:spPr>
          <p:txBody>
            <a:bodyPr wrap="square" rtlCol="0">
              <a:spAutoFit/>
            </a:bodyPr>
            <a:lstStyle/>
            <a:p>
              <a:r>
                <a:rPr lang="en-US" sz="2000" b="1" dirty="0" err="1">
                  <a:solidFill>
                    <a:srgbClr val="FFFF00"/>
                  </a:solidFill>
                </a:rPr>
                <a:t>LEReC</a:t>
              </a:r>
              <a:r>
                <a:rPr lang="en-US" sz="2000" b="1" dirty="0">
                  <a:solidFill>
                    <a:srgbClr val="FFFF00"/>
                  </a:solidFill>
                </a:rPr>
                <a:t> beam line</a:t>
              </a:r>
            </a:p>
          </p:txBody>
        </p:sp>
      </p:grpSp>
    </p:spTree>
    <p:extLst>
      <p:ext uri="{BB962C8B-B14F-4D97-AF65-F5344CB8AC3E}">
        <p14:creationId xmlns:p14="http://schemas.microsoft.com/office/powerpoint/2010/main" val="3538242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64DC5-70BF-C743-AE74-8B90BA498419}"/>
              </a:ext>
            </a:extLst>
          </p:cNvPr>
          <p:cNvSpPr>
            <a:spLocks noGrp="1"/>
          </p:cNvSpPr>
          <p:nvPr>
            <p:ph type="title"/>
          </p:nvPr>
        </p:nvSpPr>
        <p:spPr>
          <a:xfrm>
            <a:off x="357809" y="365126"/>
            <a:ext cx="8328991" cy="797247"/>
          </a:xfrm>
        </p:spPr>
        <p:txBody>
          <a:bodyPr/>
          <a:lstStyle/>
          <a:p>
            <a:r>
              <a:rPr lang="en-US" dirty="0"/>
              <a:t>Tentative BES II program</a:t>
            </a:r>
          </a:p>
        </p:txBody>
      </p:sp>
      <p:grpSp>
        <p:nvGrpSpPr>
          <p:cNvPr id="19" name="Group 18">
            <a:extLst>
              <a:ext uri="{FF2B5EF4-FFF2-40B4-BE49-F238E27FC236}">
                <a16:creationId xmlns:a16="http://schemas.microsoft.com/office/drawing/2014/main" id="{A66B4CF3-3A04-354B-9118-3F03FD4F6469}"/>
              </a:ext>
            </a:extLst>
          </p:cNvPr>
          <p:cNvGrpSpPr/>
          <p:nvPr/>
        </p:nvGrpSpPr>
        <p:grpSpPr>
          <a:xfrm>
            <a:off x="357809" y="1162373"/>
            <a:ext cx="8521087" cy="4881967"/>
            <a:chOff x="357809" y="1363850"/>
            <a:chExt cx="8521087" cy="4881967"/>
          </a:xfrm>
        </p:grpSpPr>
        <p:pic>
          <p:nvPicPr>
            <p:cNvPr id="8" name="Picture 7">
              <a:extLst>
                <a:ext uri="{FF2B5EF4-FFF2-40B4-BE49-F238E27FC236}">
                  <a16:creationId xmlns:a16="http://schemas.microsoft.com/office/drawing/2014/main" id="{BAF14ACF-B7F3-5140-BCF3-31944C173373}"/>
                </a:ext>
              </a:extLst>
            </p:cNvPr>
            <p:cNvPicPr>
              <a:picLocks noChangeAspect="1"/>
            </p:cNvPicPr>
            <p:nvPr/>
          </p:nvPicPr>
          <p:blipFill>
            <a:blip r:embed="rId2"/>
            <a:stretch>
              <a:fillRect/>
            </a:stretch>
          </p:blipFill>
          <p:spPr>
            <a:xfrm>
              <a:off x="357809" y="1363850"/>
              <a:ext cx="8521087" cy="4881967"/>
            </a:xfrm>
            <a:prstGeom prst="rect">
              <a:avLst/>
            </a:prstGeom>
          </p:spPr>
        </p:pic>
        <p:sp>
          <p:nvSpPr>
            <p:cNvPr id="9" name="Rectangle 8">
              <a:extLst>
                <a:ext uri="{FF2B5EF4-FFF2-40B4-BE49-F238E27FC236}">
                  <a16:creationId xmlns:a16="http://schemas.microsoft.com/office/drawing/2014/main" id="{2DC1911E-67BE-1B41-B12E-DB941F9C0756}"/>
                </a:ext>
              </a:extLst>
            </p:cNvPr>
            <p:cNvSpPr/>
            <p:nvPr/>
          </p:nvSpPr>
          <p:spPr>
            <a:xfrm>
              <a:off x="404303" y="2061274"/>
              <a:ext cx="8430768" cy="585216"/>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444B929-A04E-B14D-BA2A-2328B93E8299}"/>
                </a:ext>
              </a:extLst>
            </p:cNvPr>
            <p:cNvSpPr/>
            <p:nvPr/>
          </p:nvSpPr>
          <p:spPr>
            <a:xfrm>
              <a:off x="402968" y="4600415"/>
              <a:ext cx="8430768" cy="612648"/>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F4C9B8-4F2A-9F42-B1CE-F874E85ED3B2}"/>
                </a:ext>
              </a:extLst>
            </p:cNvPr>
            <p:cNvSpPr/>
            <p:nvPr/>
          </p:nvSpPr>
          <p:spPr>
            <a:xfrm>
              <a:off x="404303" y="3639520"/>
              <a:ext cx="8430768" cy="281551"/>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DE6093-AA71-9144-827E-145EF64D7CEF}"/>
                </a:ext>
              </a:extLst>
            </p:cNvPr>
            <p:cNvSpPr/>
            <p:nvPr/>
          </p:nvSpPr>
          <p:spPr>
            <a:xfrm>
              <a:off x="402968" y="2996341"/>
              <a:ext cx="8430768" cy="448056"/>
            </a:xfrm>
            <a:prstGeom prst="rect">
              <a:avLst/>
            </a:prstGeom>
            <a:solidFill>
              <a:schemeClr val="accent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0C567A-126E-0D49-89DF-6429A6E098E6}"/>
                </a:ext>
              </a:extLst>
            </p:cNvPr>
            <p:cNvSpPr/>
            <p:nvPr/>
          </p:nvSpPr>
          <p:spPr>
            <a:xfrm>
              <a:off x="402968" y="3921070"/>
              <a:ext cx="8430768" cy="679343"/>
            </a:xfrm>
            <a:prstGeom prst="rect">
              <a:avLst/>
            </a:prstGeom>
            <a:solidFill>
              <a:schemeClr val="accent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2D28D8-AC98-7D4C-99F5-CC6BFA15F004}"/>
                </a:ext>
              </a:extLst>
            </p:cNvPr>
            <p:cNvSpPr/>
            <p:nvPr/>
          </p:nvSpPr>
          <p:spPr>
            <a:xfrm>
              <a:off x="402968" y="5212080"/>
              <a:ext cx="8430768" cy="652067"/>
            </a:xfrm>
            <a:prstGeom prst="rect">
              <a:avLst/>
            </a:prstGeom>
            <a:solidFill>
              <a:schemeClr val="accent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42820F8-BCA4-EE4A-9AAC-E5B888FBD614}"/>
                </a:ext>
              </a:extLst>
            </p:cNvPr>
            <p:cNvSpPr/>
            <p:nvPr/>
          </p:nvSpPr>
          <p:spPr>
            <a:xfrm>
              <a:off x="402968" y="2647115"/>
              <a:ext cx="8430768" cy="347472"/>
            </a:xfrm>
            <a:prstGeom prst="rect">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626281-30BF-E541-B5E0-7BF2554EC424}"/>
                </a:ext>
              </a:extLst>
            </p:cNvPr>
            <p:cNvSpPr/>
            <p:nvPr/>
          </p:nvSpPr>
          <p:spPr>
            <a:xfrm>
              <a:off x="402968" y="3438453"/>
              <a:ext cx="8430768" cy="201168"/>
            </a:xfrm>
            <a:prstGeom prst="rect">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0D4B6348-C69C-4C4F-ADD2-4F4E1CEE5528}"/>
              </a:ext>
            </a:extLst>
          </p:cNvPr>
          <p:cNvSpPr txBox="1"/>
          <p:nvPr/>
        </p:nvSpPr>
        <p:spPr>
          <a:xfrm>
            <a:off x="1970726" y="6358073"/>
            <a:ext cx="945395" cy="369332"/>
          </a:xfrm>
          <a:prstGeom prst="rect">
            <a:avLst/>
          </a:prstGeom>
          <a:solidFill>
            <a:schemeClr val="accent1">
              <a:lumMod val="60000"/>
              <a:lumOff val="40000"/>
              <a:alpha val="30000"/>
            </a:schemeClr>
          </a:solidFill>
          <a:ln>
            <a:solidFill>
              <a:schemeClr val="accent1">
                <a:shade val="50000"/>
              </a:schemeClr>
            </a:solidFill>
          </a:ln>
        </p:spPr>
        <p:txBody>
          <a:bodyPr wrap="square" rtlCol="0">
            <a:spAutoFit/>
          </a:bodyPr>
          <a:lstStyle/>
          <a:p>
            <a:r>
              <a:rPr lang="en-US" dirty="0"/>
              <a:t>Run 19</a:t>
            </a:r>
          </a:p>
        </p:txBody>
      </p:sp>
      <p:sp>
        <p:nvSpPr>
          <p:cNvPr id="22" name="TextBox 21">
            <a:extLst>
              <a:ext uri="{FF2B5EF4-FFF2-40B4-BE49-F238E27FC236}">
                <a16:creationId xmlns:a16="http://schemas.microsoft.com/office/drawing/2014/main" id="{5211B6C7-078E-7F49-9D59-97348343CB72}"/>
              </a:ext>
            </a:extLst>
          </p:cNvPr>
          <p:cNvSpPr txBox="1"/>
          <p:nvPr/>
        </p:nvSpPr>
        <p:spPr>
          <a:xfrm>
            <a:off x="3672957" y="6328988"/>
            <a:ext cx="945395" cy="369332"/>
          </a:xfrm>
          <a:prstGeom prst="rect">
            <a:avLst/>
          </a:prstGeom>
          <a:solidFill>
            <a:schemeClr val="accent2">
              <a:lumMod val="60000"/>
              <a:lumOff val="40000"/>
              <a:alpha val="30000"/>
            </a:schemeClr>
          </a:solidFill>
          <a:ln>
            <a:solidFill>
              <a:schemeClr val="accent1">
                <a:shade val="50000"/>
              </a:schemeClr>
            </a:solidFill>
          </a:ln>
        </p:spPr>
        <p:txBody>
          <a:bodyPr wrap="square" rtlCol="0">
            <a:spAutoFit/>
          </a:bodyPr>
          <a:lstStyle/>
          <a:p>
            <a:r>
              <a:rPr lang="en-US" dirty="0"/>
              <a:t>Run 20</a:t>
            </a:r>
          </a:p>
        </p:txBody>
      </p:sp>
      <p:sp>
        <p:nvSpPr>
          <p:cNvPr id="23" name="TextBox 22">
            <a:extLst>
              <a:ext uri="{FF2B5EF4-FFF2-40B4-BE49-F238E27FC236}">
                <a16:creationId xmlns:a16="http://schemas.microsoft.com/office/drawing/2014/main" id="{00919F77-7AD0-7841-A214-416721D99B46}"/>
              </a:ext>
            </a:extLst>
          </p:cNvPr>
          <p:cNvSpPr txBox="1"/>
          <p:nvPr/>
        </p:nvSpPr>
        <p:spPr>
          <a:xfrm>
            <a:off x="5375188" y="6328988"/>
            <a:ext cx="945395" cy="369332"/>
          </a:xfrm>
          <a:prstGeom prst="rect">
            <a:avLst/>
          </a:prstGeom>
          <a:solidFill>
            <a:schemeClr val="accent6">
              <a:lumMod val="60000"/>
              <a:lumOff val="40000"/>
              <a:alpha val="30000"/>
            </a:schemeClr>
          </a:solidFill>
          <a:ln>
            <a:solidFill>
              <a:schemeClr val="accent1">
                <a:shade val="50000"/>
              </a:schemeClr>
            </a:solidFill>
          </a:ln>
        </p:spPr>
        <p:txBody>
          <a:bodyPr wrap="square" rtlCol="0">
            <a:spAutoFit/>
          </a:bodyPr>
          <a:lstStyle/>
          <a:p>
            <a:r>
              <a:rPr lang="en-US" dirty="0"/>
              <a:t>Run 21</a:t>
            </a:r>
          </a:p>
        </p:txBody>
      </p:sp>
    </p:spTree>
    <p:extLst>
      <p:ext uri="{BB962C8B-B14F-4D97-AF65-F5344CB8AC3E}">
        <p14:creationId xmlns:p14="http://schemas.microsoft.com/office/powerpoint/2010/main" val="2192389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sldNum" sz="quarter" idx="12"/>
          </p:nvPr>
        </p:nvSpPr>
        <p:spPr/>
        <p:txBody>
          <a:bodyPr/>
          <a:lstStyle/>
          <a:p>
            <a:fld id="{86CB4B4D-7CA3-9044-876B-883B54F8677D}" type="slidenum">
              <a:rPr lang="en-US" smtClean="0"/>
              <a:pPr/>
              <a:t>14</a:t>
            </a:fld>
            <a:endParaRPr lang="en-US" dirty="0"/>
          </a:p>
        </p:txBody>
      </p:sp>
      <p:sp>
        <p:nvSpPr>
          <p:cNvPr id="103" name="Shape 103"/>
          <p:cNvSpPr/>
          <p:nvPr/>
        </p:nvSpPr>
        <p:spPr>
          <a:xfrm>
            <a:off x="307709" y="988110"/>
            <a:ext cx="8519160" cy="5247590"/>
          </a:xfrm>
          <a:prstGeom prst="rect">
            <a:avLst/>
          </a:prstGeom>
          <a:solidFill>
            <a:schemeClr val="accent3">
              <a:lumOff val="44000"/>
            </a:schemeClr>
          </a:solidFill>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p>
            <a:pPr marL="285750" indent="-285750" algn="l">
              <a:spcBef>
                <a:spcPts val="600"/>
              </a:spcBef>
              <a:buSzPct val="75000"/>
              <a:buFont typeface="Wingdings" pitchFamily="2" charset="2"/>
              <a:buChar char="v"/>
              <a:defRPr sz="1800">
                <a:latin typeface="Arial"/>
                <a:ea typeface="Arial"/>
                <a:cs typeface="Arial"/>
                <a:sym typeface="Arial"/>
              </a:defRPr>
            </a:pPr>
            <a:r>
              <a:rPr b="1" i="1" dirty="0"/>
              <a:t>Run 2018: </a:t>
            </a:r>
          </a:p>
          <a:p>
            <a:pPr marL="742950" lvl="1" indent="-285750" algn="l">
              <a:spcBef>
                <a:spcPts val="600"/>
              </a:spcBef>
              <a:buSzPct val="75000"/>
              <a:buFont typeface="Wingdings" pitchFamily="2" charset="2"/>
              <a:buChar char="v"/>
              <a:defRPr sz="1800">
                <a:latin typeface="Arial"/>
                <a:ea typeface="Arial"/>
                <a:cs typeface="Arial"/>
                <a:sym typeface="Arial"/>
              </a:defRPr>
            </a:pPr>
            <a:r>
              <a:rPr dirty="0"/>
              <a:t>Isobar system (</a:t>
            </a:r>
            <a:r>
              <a:rPr baseline="30000" dirty="0"/>
              <a:t>96</a:t>
            </a:r>
            <a:r>
              <a:rPr dirty="0"/>
              <a:t>Ru - </a:t>
            </a:r>
            <a:r>
              <a:rPr baseline="30000" dirty="0"/>
              <a:t>96</a:t>
            </a:r>
            <a:r>
              <a:rPr dirty="0"/>
              <a:t>Zr) comparison run (</a:t>
            </a:r>
            <a:r>
              <a:rPr lang="en-US" dirty="0"/>
              <a:t>&gt;</a:t>
            </a:r>
            <a:r>
              <a:rPr dirty="0"/>
              <a:t>1.2B events each)</a:t>
            </a:r>
            <a:endParaRPr lang="en-US" dirty="0"/>
          </a:p>
          <a:p>
            <a:pPr marL="742950" lvl="1" indent="-285750" algn="l">
              <a:spcBef>
                <a:spcPts val="600"/>
              </a:spcBef>
              <a:buSzPct val="75000"/>
              <a:buFont typeface="Wingdings" pitchFamily="2" charset="2"/>
              <a:buChar char="v"/>
              <a:defRPr sz="1800">
                <a:latin typeface="Arial"/>
                <a:ea typeface="Arial"/>
                <a:cs typeface="Arial"/>
                <a:sym typeface="Arial"/>
              </a:defRPr>
            </a:pPr>
            <a:r>
              <a:rPr lang="en-US" dirty="0"/>
              <a:t>27 GeV </a:t>
            </a:r>
            <a:r>
              <a:rPr lang="en-US" dirty="0" err="1"/>
              <a:t>Au+Au</a:t>
            </a:r>
            <a:r>
              <a:rPr lang="en-US" dirty="0"/>
              <a:t> run, 3 GeV </a:t>
            </a:r>
            <a:r>
              <a:rPr lang="en-US" dirty="0" err="1"/>
              <a:t>Au+Au</a:t>
            </a:r>
            <a:r>
              <a:rPr lang="en-US" dirty="0"/>
              <a:t> fixed target run</a:t>
            </a:r>
            <a:endParaRPr dirty="0"/>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r>
              <a:rPr dirty="0"/>
              <a:t>Test of signatures of Chiral Magnetic Effect</a:t>
            </a:r>
            <a:r>
              <a:rPr lang="en-US" dirty="0"/>
              <a:t> and measurement of vorticity</a:t>
            </a:r>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r>
              <a:rPr lang="en-US" dirty="0" err="1"/>
              <a:t>CeC</a:t>
            </a:r>
            <a:r>
              <a:rPr lang="en-US" dirty="0"/>
              <a:t> test, (successful) fixed target prototype run</a:t>
            </a:r>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endParaRPr dirty="0"/>
          </a:p>
          <a:p>
            <a:pPr marL="285750" indent="-285750" algn="l">
              <a:spcBef>
                <a:spcPts val="600"/>
              </a:spcBef>
              <a:buSzPct val="75000"/>
              <a:buFont typeface="Wingdings" pitchFamily="2" charset="2"/>
              <a:buChar char="v"/>
              <a:defRPr sz="1800">
                <a:latin typeface="Arial"/>
                <a:ea typeface="Arial"/>
                <a:cs typeface="Arial"/>
                <a:sym typeface="Arial"/>
              </a:defRPr>
            </a:pPr>
            <a:r>
              <a:rPr lang="en-US" b="1" i="1" dirty="0"/>
              <a:t>Beam Energy Scan II</a:t>
            </a:r>
            <a:r>
              <a:rPr b="1" i="1" dirty="0"/>
              <a:t>: </a:t>
            </a:r>
          </a:p>
          <a:p>
            <a:pPr marL="742950" lvl="1" indent="-285750" algn="l">
              <a:spcBef>
                <a:spcPts val="600"/>
              </a:spcBef>
              <a:buSzPct val="75000"/>
              <a:buFont typeface="Wingdings" pitchFamily="2" charset="2"/>
              <a:buChar char="v"/>
              <a:defRPr sz="1800">
                <a:latin typeface="Arial"/>
                <a:ea typeface="Arial"/>
                <a:cs typeface="Arial"/>
                <a:sym typeface="Arial"/>
              </a:defRPr>
            </a:pPr>
            <a:r>
              <a:rPr dirty="0"/>
              <a:t>Low energy (√s</a:t>
            </a:r>
            <a:r>
              <a:rPr baseline="-5999" dirty="0"/>
              <a:t>NN</a:t>
            </a:r>
            <a:r>
              <a:rPr dirty="0"/>
              <a:t> = 7.7, 9.</a:t>
            </a:r>
            <a:r>
              <a:rPr lang="en-US" dirty="0"/>
              <a:t>1</a:t>
            </a:r>
            <a:r>
              <a:rPr dirty="0"/>
              <a:t>, </a:t>
            </a:r>
            <a:r>
              <a:rPr lang="en-US" dirty="0"/>
              <a:t>11.5, </a:t>
            </a:r>
            <a:r>
              <a:rPr dirty="0"/>
              <a:t>14.5, 19.6 GeV) Au+Au runs using electron cooling to increase luminosity</a:t>
            </a:r>
            <a:r>
              <a:rPr lang="en-US" dirty="0"/>
              <a:t> at lowest energies</a:t>
            </a:r>
          </a:p>
          <a:p>
            <a:pPr marL="742950" lvl="1" indent="-285750">
              <a:spcBef>
                <a:spcPts val="600"/>
              </a:spcBef>
              <a:buSzPct val="75000"/>
              <a:buFont typeface="Wingdings" pitchFamily="2" charset="2"/>
              <a:buChar char="v"/>
              <a:defRPr sz="1800">
                <a:latin typeface="Arial"/>
                <a:ea typeface="Arial"/>
                <a:cs typeface="Arial"/>
                <a:sym typeface="Arial"/>
              </a:defRPr>
            </a:pPr>
            <a:r>
              <a:rPr lang="en-US" dirty="0"/>
              <a:t>Fixed target runs at √</a:t>
            </a:r>
            <a:r>
              <a:rPr lang="en-US" dirty="0" err="1"/>
              <a:t>s</a:t>
            </a:r>
            <a:r>
              <a:rPr lang="en-US" baseline="-5999" dirty="0" err="1"/>
              <a:t>NN</a:t>
            </a:r>
            <a:r>
              <a:rPr lang="en-US" dirty="0"/>
              <a:t> = (3.0), 3.2, 3.5, 3.9, 4.5, 5.2, 6.2, 7.7 GeV</a:t>
            </a:r>
            <a:endParaRPr dirty="0"/>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r>
              <a:rPr dirty="0"/>
              <a:t>Search for signs of critical phenomena in event-by-event fluctuations</a:t>
            </a:r>
            <a:endParaRPr lang="en-US" dirty="0"/>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endParaRPr dirty="0"/>
          </a:p>
          <a:p>
            <a:pPr marL="285750" indent="-285750" algn="l">
              <a:spcBef>
                <a:spcPts val="600"/>
              </a:spcBef>
              <a:buSzPct val="75000"/>
              <a:buFont typeface="Wingdings" pitchFamily="2" charset="2"/>
              <a:buChar char="v"/>
              <a:defRPr sz="1800">
                <a:latin typeface="Arial"/>
                <a:ea typeface="Arial"/>
                <a:cs typeface="Arial"/>
                <a:sym typeface="Arial"/>
              </a:defRPr>
            </a:pPr>
            <a:r>
              <a:rPr b="1" i="1" dirty="0"/>
              <a:t>Runs</a:t>
            </a:r>
            <a:r>
              <a:rPr lang="en-US" b="1" i="1" dirty="0"/>
              <a:t> with sPHENIX</a:t>
            </a:r>
            <a:r>
              <a:rPr b="1" i="1" dirty="0"/>
              <a:t>: </a:t>
            </a:r>
          </a:p>
          <a:p>
            <a:pPr marL="742950" lvl="1" indent="-285750" algn="l">
              <a:spcBef>
                <a:spcPts val="600"/>
              </a:spcBef>
              <a:buSzPct val="75000"/>
              <a:buFont typeface="Wingdings" pitchFamily="2" charset="2"/>
              <a:buChar char="v"/>
              <a:defRPr sz="1800">
                <a:latin typeface="Arial"/>
                <a:ea typeface="Arial"/>
                <a:cs typeface="Arial"/>
                <a:sym typeface="Arial"/>
              </a:defRPr>
            </a:pPr>
            <a:r>
              <a:rPr dirty="0"/>
              <a:t>Full energy </a:t>
            </a:r>
            <a:r>
              <a:rPr i="1" dirty="0"/>
              <a:t>(</a:t>
            </a:r>
            <a:r>
              <a:rPr dirty="0"/>
              <a:t>√s</a:t>
            </a:r>
            <a:r>
              <a:rPr baseline="-5999" dirty="0"/>
              <a:t>NN</a:t>
            </a:r>
            <a:r>
              <a:rPr dirty="0"/>
              <a:t> = 200 GeV) Au+Au, p+p, </a:t>
            </a:r>
            <a:r>
              <a:rPr dirty="0" err="1"/>
              <a:t>p+Au</a:t>
            </a:r>
            <a:endParaRPr dirty="0"/>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r>
              <a:rPr lang="en-US" dirty="0"/>
              <a:t>F</a:t>
            </a:r>
            <a:r>
              <a:rPr dirty="0"/>
              <a:t>ully resolved jets</a:t>
            </a:r>
            <a:r>
              <a:rPr lang="en-US" dirty="0"/>
              <a:t>,</a:t>
            </a:r>
            <a:r>
              <a:rPr dirty="0"/>
              <a:t> Upsilon states</a:t>
            </a:r>
            <a:r>
              <a:rPr lang="en-US" dirty="0"/>
              <a:t>, heavy quarks as QGP structure probes</a:t>
            </a:r>
            <a:endParaRPr dirty="0"/>
          </a:p>
        </p:txBody>
      </p:sp>
      <p:sp>
        <p:nvSpPr>
          <p:cNvPr id="104" name="Shape 104"/>
          <p:cNvSpPr/>
          <p:nvPr/>
        </p:nvSpPr>
        <p:spPr>
          <a:xfrm>
            <a:off x="342345" y="254000"/>
            <a:ext cx="8525569" cy="45140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lvl1pPr algn="l">
              <a:lnSpc>
                <a:spcPct val="80000"/>
              </a:lnSpc>
              <a:defRPr sz="2800">
                <a:solidFill>
                  <a:srgbClr val="042B7F"/>
                </a:solidFill>
                <a:latin typeface="Arial"/>
                <a:ea typeface="Arial"/>
                <a:cs typeface="Arial"/>
                <a:sym typeface="Arial"/>
              </a:defRPr>
            </a:lvl1pPr>
          </a:lstStyle>
          <a:p>
            <a:r>
              <a:rPr b="1" dirty="0"/>
              <a:t>Highlights of RHIC runs 201</a:t>
            </a:r>
            <a:r>
              <a:rPr lang="en-US" b="1" dirty="0"/>
              <a:t>8</a:t>
            </a:r>
            <a:r>
              <a:rPr b="1" dirty="0"/>
              <a:t>-2</a:t>
            </a:r>
            <a:r>
              <a:rPr lang="en-US" b="1" dirty="0"/>
              <a:t>4</a:t>
            </a:r>
            <a:endParaRPr b="1" dirty="0"/>
          </a:p>
        </p:txBody>
      </p:sp>
    </p:spTree>
    <p:extLst>
      <p:ext uri="{BB962C8B-B14F-4D97-AF65-F5344CB8AC3E}">
        <p14:creationId xmlns:p14="http://schemas.microsoft.com/office/powerpoint/2010/main" val="1119194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52" y="160764"/>
            <a:ext cx="8328991" cy="598188"/>
          </a:xfrm>
        </p:spPr>
        <p:txBody>
          <a:bodyPr>
            <a:normAutofit fontScale="90000"/>
          </a:bodyPr>
          <a:lstStyle/>
          <a:p>
            <a:r>
              <a:rPr lang="en-US" dirty="0" err="1"/>
              <a:t>sPHENIX</a:t>
            </a:r>
            <a:endParaRPr lang="en-US" dirty="0"/>
          </a:p>
        </p:txBody>
      </p:sp>
      <p:sp>
        <p:nvSpPr>
          <p:cNvPr id="7" name="Slide Number Placeholder 3"/>
          <p:cNvSpPr>
            <a:spLocks noGrp="1"/>
          </p:cNvSpPr>
          <p:nvPr>
            <p:ph type="sldNum" sz="quarter" idx="12"/>
          </p:nvPr>
        </p:nvSpPr>
        <p:spPr>
          <a:xfrm>
            <a:off x="7077075" y="6527605"/>
            <a:ext cx="2057400" cy="365125"/>
          </a:xfrm>
        </p:spPr>
        <p:txBody>
          <a:bodyPr anchor="b" anchorCtr="0"/>
          <a:lstStyle/>
          <a:p>
            <a:pPr algn="r"/>
            <a:fld id="{70A30E63-49D5-CE49-A525-92AE33EFA3F6}" type="slidenum">
              <a:rPr lang="en-US"/>
              <a:pPr algn="r"/>
              <a:t>15</a:t>
            </a:fld>
            <a:endParaRPr lang="en-US" dirty="0"/>
          </a:p>
        </p:txBody>
      </p:sp>
      <p:sp>
        <p:nvSpPr>
          <p:cNvPr id="9" name="TextBox 6">
            <a:extLst>
              <a:ext uri="{FF2B5EF4-FFF2-40B4-BE49-F238E27FC236}">
                <a16:creationId xmlns:a16="http://schemas.microsoft.com/office/drawing/2014/main" id="{D3F4BE21-227B-7F42-A3F3-886B88CB0BA9}"/>
              </a:ext>
            </a:extLst>
          </p:cNvPr>
          <p:cNvSpPr/>
          <p:nvPr/>
        </p:nvSpPr>
        <p:spPr>
          <a:xfrm>
            <a:off x="384048" y="896642"/>
            <a:ext cx="3827005" cy="1800491"/>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val="1"/>
            </a:ext>
          </a:extLst>
        </p:spPr>
        <p:txBody>
          <a:bodyPr wrap="square" lIns="45719" tIns="45719" rIns="45719" bIns="45719">
            <a:spAutoFit/>
          </a:bodyPr>
          <a:lstStyle/>
          <a:p>
            <a:pPr defTabSz="914321">
              <a:spcAft>
                <a:spcPts val="600"/>
              </a:spcAft>
              <a:defRPr sz="2800">
                <a:solidFill>
                  <a:srgbClr val="FF0000"/>
                </a:solidFill>
                <a:latin typeface="Avenir Heavy"/>
                <a:ea typeface="Avenir Heavy"/>
                <a:cs typeface="Avenir Heavy"/>
                <a:sym typeface="Avenir Heavy"/>
              </a:defRPr>
            </a:pPr>
            <a:r>
              <a:rPr lang="en-US" sz="1600" dirty="0">
                <a:solidFill>
                  <a:schemeClr val="tx1">
                    <a:lumMod val="95000"/>
                    <a:lumOff val="5000"/>
                  </a:schemeClr>
                </a:solidFill>
              </a:rPr>
              <a:t>1.5 T </a:t>
            </a:r>
            <a:r>
              <a:rPr sz="1600" dirty="0">
                <a:solidFill>
                  <a:schemeClr val="tx1">
                    <a:lumMod val="95000"/>
                    <a:lumOff val="5000"/>
                  </a:schemeClr>
                </a:solidFill>
              </a:rPr>
              <a:t>S</a:t>
            </a:r>
            <a:r>
              <a:rPr lang="en-US" sz="1600" dirty="0">
                <a:solidFill>
                  <a:schemeClr val="tx1">
                    <a:lumMod val="95000"/>
                    <a:lumOff val="5000"/>
                  </a:schemeClr>
                </a:solidFill>
              </a:rPr>
              <a:t>uperconducting</a:t>
            </a:r>
            <a:r>
              <a:rPr sz="1600" dirty="0">
                <a:solidFill>
                  <a:schemeClr val="tx1">
                    <a:lumMod val="95000"/>
                    <a:lumOff val="5000"/>
                  </a:schemeClr>
                </a:solidFill>
              </a:rPr>
              <a:t> </a:t>
            </a:r>
            <a:r>
              <a:rPr lang="en-US" sz="1600" dirty="0">
                <a:solidFill>
                  <a:schemeClr val="tx1">
                    <a:lumMod val="95000"/>
                    <a:lumOff val="5000"/>
                  </a:schemeClr>
                </a:solidFill>
              </a:rPr>
              <a:t>Magnet -</a:t>
            </a:r>
            <a:r>
              <a:rPr sz="1600" dirty="0">
                <a:solidFill>
                  <a:schemeClr val="tx1">
                    <a:lumMod val="95000"/>
                    <a:lumOff val="5000"/>
                  </a:schemeClr>
                </a:solidFill>
              </a:rPr>
              <a:t> </a:t>
            </a:r>
            <a:r>
              <a:rPr lang="en-US" sz="1600" dirty="0">
                <a:solidFill>
                  <a:schemeClr val="tx1">
                    <a:lumMod val="95000"/>
                    <a:lumOff val="5000"/>
                  </a:schemeClr>
                </a:solidFill>
              </a:rPr>
              <a:t>Inner Silicon Tracking - </a:t>
            </a:r>
            <a:r>
              <a:rPr sz="1600" dirty="0">
                <a:solidFill>
                  <a:schemeClr val="tx1">
                    <a:lumMod val="95000"/>
                    <a:lumOff val="5000"/>
                  </a:schemeClr>
                </a:solidFill>
              </a:rPr>
              <a:t>Fast TPC/GEM Read-out</a:t>
            </a:r>
            <a:r>
              <a:rPr lang="en-US" sz="1600" dirty="0">
                <a:solidFill>
                  <a:schemeClr val="tx1">
                    <a:lumMod val="95000"/>
                    <a:lumOff val="5000"/>
                  </a:schemeClr>
                </a:solidFill>
              </a:rPr>
              <a:t> - EM and </a:t>
            </a:r>
            <a:r>
              <a:rPr sz="1600" dirty="0">
                <a:solidFill>
                  <a:schemeClr val="tx1">
                    <a:lumMod val="95000"/>
                    <a:lumOff val="5000"/>
                  </a:schemeClr>
                </a:solidFill>
              </a:rPr>
              <a:t>Hadron Calorimeter</a:t>
            </a:r>
            <a:r>
              <a:rPr lang="en-US" sz="1600" dirty="0">
                <a:solidFill>
                  <a:schemeClr val="tx1">
                    <a:lumMod val="95000"/>
                    <a:lumOff val="5000"/>
                  </a:schemeClr>
                </a:solidFill>
              </a:rPr>
              <a:t>s</a:t>
            </a:r>
          </a:p>
          <a:p>
            <a:pPr marL="285737" indent="-285737" defTabSz="914321">
              <a:spcAft>
                <a:spcPts val="600"/>
              </a:spcAft>
              <a:buFont typeface="Arial" panose="020B0604020202020204" pitchFamily="34" charset="0"/>
              <a:buChar char="•"/>
              <a:defRPr sz="2800">
                <a:solidFill>
                  <a:srgbClr val="FF0000"/>
                </a:solidFill>
                <a:latin typeface="Avenir Heavy"/>
                <a:ea typeface="Avenir Heavy"/>
                <a:cs typeface="Avenir Heavy"/>
                <a:sym typeface="Avenir Heavy"/>
              </a:defRPr>
            </a:pPr>
            <a:r>
              <a:rPr lang="en-US" sz="1600" dirty="0">
                <a:solidFill>
                  <a:schemeClr val="tx1">
                    <a:lumMod val="95000"/>
                    <a:lumOff val="5000"/>
                  </a:schemeClr>
                </a:solidFill>
                <a:latin typeface="Avenir Heavy"/>
                <a:ea typeface="Avenir Heavy"/>
                <a:cs typeface="Avenir Heavy"/>
              </a:rPr>
              <a:t>Successful CD-1/3a Review</a:t>
            </a:r>
          </a:p>
          <a:p>
            <a:pPr marL="285737" indent="-285737" defTabSz="914321">
              <a:spcAft>
                <a:spcPts val="600"/>
              </a:spcAft>
              <a:buFont typeface="Arial" panose="020B0604020202020204" pitchFamily="34" charset="0"/>
              <a:buChar char="•"/>
              <a:defRPr sz="2800">
                <a:solidFill>
                  <a:srgbClr val="FF0000"/>
                </a:solidFill>
                <a:latin typeface="Avenir Heavy"/>
                <a:ea typeface="Avenir Heavy"/>
                <a:cs typeface="Avenir Heavy"/>
                <a:sym typeface="Avenir Heavy"/>
              </a:defRPr>
            </a:pPr>
            <a:r>
              <a:rPr lang="en-US" sz="1600" dirty="0">
                <a:solidFill>
                  <a:schemeClr val="tx1">
                    <a:lumMod val="95000"/>
                    <a:lumOff val="5000"/>
                  </a:schemeClr>
                </a:solidFill>
                <a:latin typeface="Avenir Heavy"/>
                <a:ea typeface="Avenir Heavy"/>
                <a:cs typeface="Avenir Heavy"/>
              </a:rPr>
              <a:t>Construction starts in FY 2019</a:t>
            </a:r>
          </a:p>
          <a:p>
            <a:pPr marL="285737" indent="-285737" defTabSz="914321">
              <a:spcAft>
                <a:spcPts val="600"/>
              </a:spcAft>
              <a:buFont typeface="Arial" panose="020B0604020202020204" pitchFamily="34" charset="0"/>
              <a:buChar char="•"/>
              <a:defRPr sz="2800">
                <a:solidFill>
                  <a:srgbClr val="FF0000"/>
                </a:solidFill>
                <a:latin typeface="Avenir Heavy"/>
                <a:ea typeface="Avenir Heavy"/>
                <a:cs typeface="Avenir Heavy"/>
                <a:sym typeface="Avenir Heavy"/>
              </a:defRPr>
            </a:pPr>
            <a:r>
              <a:rPr lang="en-US" sz="1600" dirty="0">
                <a:solidFill>
                  <a:schemeClr val="tx1">
                    <a:lumMod val="95000"/>
                    <a:lumOff val="5000"/>
                  </a:schemeClr>
                </a:solidFill>
                <a:latin typeface="Avenir Heavy"/>
                <a:ea typeface="Avenir Heavy"/>
                <a:cs typeface="Avenir Heavy"/>
              </a:rPr>
              <a:t>Data taking to start in 2023</a:t>
            </a:r>
            <a:endParaRPr sz="1600" dirty="0">
              <a:solidFill>
                <a:schemeClr val="tx1">
                  <a:lumMod val="95000"/>
                  <a:lumOff val="5000"/>
                </a:schemeClr>
              </a:solidFill>
              <a:latin typeface="Avenir Heavy"/>
              <a:ea typeface="Avenir Heavy"/>
              <a:cs typeface="Avenir Heavy"/>
            </a:endParaRPr>
          </a:p>
        </p:txBody>
      </p:sp>
      <p:grpSp>
        <p:nvGrpSpPr>
          <p:cNvPr id="22" name="Group 21">
            <a:extLst>
              <a:ext uri="{FF2B5EF4-FFF2-40B4-BE49-F238E27FC236}">
                <a16:creationId xmlns:a16="http://schemas.microsoft.com/office/drawing/2014/main" id="{BC9C3F10-9F39-F840-8137-66688A7161F7}"/>
              </a:ext>
            </a:extLst>
          </p:cNvPr>
          <p:cNvGrpSpPr/>
          <p:nvPr/>
        </p:nvGrpSpPr>
        <p:grpSpPr>
          <a:xfrm>
            <a:off x="4710977" y="758956"/>
            <a:ext cx="4104932" cy="3047943"/>
            <a:chOff x="863609" y="1295400"/>
            <a:chExt cx="7289791" cy="5257801"/>
          </a:xfrm>
        </p:grpSpPr>
        <p:pic>
          <p:nvPicPr>
            <p:cNvPr id="11" name="Picture 10">
              <a:extLst>
                <a:ext uri="{FF2B5EF4-FFF2-40B4-BE49-F238E27FC236}">
                  <a16:creationId xmlns:a16="http://schemas.microsoft.com/office/drawing/2014/main" id="{4031A46A-EBFA-D440-BAEE-6B39B1FD6FAA}"/>
                </a:ext>
              </a:extLst>
            </p:cNvPr>
            <p:cNvPicPr>
              <a:picLocks noChangeAspect="1"/>
            </p:cNvPicPr>
            <p:nvPr/>
          </p:nvPicPr>
          <p:blipFill>
            <a:blip r:embed="rId2"/>
            <a:stretch>
              <a:fillRect/>
            </a:stretch>
          </p:blipFill>
          <p:spPr>
            <a:xfrm>
              <a:off x="914400" y="1295400"/>
              <a:ext cx="7239000" cy="4729347"/>
            </a:xfrm>
            <a:prstGeom prst="rect">
              <a:avLst/>
            </a:prstGeom>
          </p:spPr>
        </p:pic>
        <p:pic>
          <p:nvPicPr>
            <p:cNvPr id="13" name="Picture 12">
              <a:extLst>
                <a:ext uri="{FF2B5EF4-FFF2-40B4-BE49-F238E27FC236}">
                  <a16:creationId xmlns:a16="http://schemas.microsoft.com/office/drawing/2014/main" id="{E267CFF1-EB52-D04F-8E79-24A4610675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1178" y="3949825"/>
              <a:ext cx="2463801" cy="2603376"/>
            </a:xfrm>
            <a:prstGeom prst="rect">
              <a:avLst/>
            </a:prstGeom>
            <a:ln w="38100">
              <a:solidFill>
                <a:schemeClr val="tx1"/>
              </a:solidFill>
            </a:ln>
          </p:spPr>
        </p:pic>
        <p:sp>
          <p:nvSpPr>
            <p:cNvPr id="14" name="TextBox 13">
              <a:extLst>
                <a:ext uri="{FF2B5EF4-FFF2-40B4-BE49-F238E27FC236}">
                  <a16:creationId xmlns:a16="http://schemas.microsoft.com/office/drawing/2014/main" id="{4CB844C5-161E-3345-987B-30E3B6D13DC8}"/>
                </a:ext>
              </a:extLst>
            </p:cNvPr>
            <p:cNvSpPr txBox="1"/>
            <p:nvPr/>
          </p:nvSpPr>
          <p:spPr>
            <a:xfrm>
              <a:off x="863609" y="2346547"/>
              <a:ext cx="393700" cy="398193"/>
            </a:xfrm>
            <a:prstGeom prst="rect">
              <a:avLst/>
            </a:prstGeom>
            <a:noFill/>
          </p:spPr>
          <p:txBody>
            <a:bodyPr wrap="square" rtlCol="0">
              <a:spAutoFit/>
            </a:bodyPr>
            <a:lstStyle/>
            <a:p>
              <a:r>
                <a:rPr lang="en-US" sz="900" dirty="0">
                  <a:solidFill>
                    <a:schemeClr val="bg1"/>
                  </a:solidFill>
                </a:rPr>
                <a:t>s</a:t>
              </a:r>
            </a:p>
          </p:txBody>
        </p:sp>
        <p:cxnSp>
          <p:nvCxnSpPr>
            <p:cNvPr id="15" name="Straight Connector 14">
              <a:extLst>
                <a:ext uri="{FF2B5EF4-FFF2-40B4-BE49-F238E27FC236}">
                  <a16:creationId xmlns:a16="http://schemas.microsoft.com/office/drawing/2014/main" id="{BD569216-C95C-9B42-84FB-8D57B983A771}"/>
                </a:ext>
              </a:extLst>
            </p:cNvPr>
            <p:cNvCxnSpPr>
              <a:cxnSpLocks/>
            </p:cNvCxnSpPr>
            <p:nvPr/>
          </p:nvCxnSpPr>
          <p:spPr bwMode="auto">
            <a:xfrm>
              <a:off x="1714501" y="2374899"/>
              <a:ext cx="396678" cy="157492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33CBF2F4-0836-C14A-A6A0-9C02DDAED156}"/>
                </a:ext>
              </a:extLst>
            </p:cNvPr>
            <p:cNvCxnSpPr>
              <a:cxnSpLocks/>
            </p:cNvCxnSpPr>
            <p:nvPr/>
          </p:nvCxnSpPr>
          <p:spPr bwMode="auto">
            <a:xfrm>
              <a:off x="1727200" y="2349500"/>
              <a:ext cx="2847780" cy="1574799"/>
            </a:xfrm>
            <a:prstGeom prst="line">
              <a:avLst/>
            </a:prstGeom>
            <a:solidFill>
              <a:schemeClr val="accent1"/>
            </a:solidFill>
            <a:ln w="25400" cap="flat" cmpd="sng" algn="ctr">
              <a:solidFill>
                <a:schemeClr val="tx1"/>
              </a:solidFill>
              <a:prstDash val="solid"/>
              <a:round/>
              <a:headEnd type="none" w="med" len="med"/>
              <a:tailEnd type="none" w="med" len="med"/>
            </a:ln>
            <a:effectLst/>
          </p:spPr>
        </p:cxnSp>
        <p:pic>
          <p:nvPicPr>
            <p:cNvPr id="17" name="Picture 16">
              <a:extLst>
                <a:ext uri="{FF2B5EF4-FFF2-40B4-BE49-F238E27FC236}">
                  <a16:creationId xmlns:a16="http://schemas.microsoft.com/office/drawing/2014/main" id="{92D825E7-17B1-0A43-AE49-465B45B4DD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82780" y="5963765"/>
              <a:ext cx="1092200" cy="569268"/>
            </a:xfrm>
            <a:prstGeom prst="rect">
              <a:avLst/>
            </a:prstGeom>
          </p:spPr>
        </p:pic>
      </p:grpSp>
      <p:sp>
        <p:nvSpPr>
          <p:cNvPr id="23" name="TextBox 11">
            <a:extLst>
              <a:ext uri="{FF2B5EF4-FFF2-40B4-BE49-F238E27FC236}">
                <a16:creationId xmlns:a16="http://schemas.microsoft.com/office/drawing/2014/main" id="{3EF5286B-EFD6-B547-9EF3-BB6BB727D10D}"/>
              </a:ext>
            </a:extLst>
          </p:cNvPr>
          <p:cNvSpPr/>
          <p:nvPr/>
        </p:nvSpPr>
        <p:spPr>
          <a:xfrm>
            <a:off x="1786688" y="6068527"/>
            <a:ext cx="5231871" cy="584773"/>
          </a:xfrm>
          <a:prstGeom prst="rect">
            <a:avLst/>
          </a:prstGeom>
          <a:solidFill>
            <a:schemeClr val="tx1">
              <a:lumMod val="50000"/>
              <a:lumOff val="50000"/>
            </a:schemeClr>
          </a:solidFill>
          <a:ln w="12700">
            <a:miter lim="400000"/>
          </a:ln>
          <a:extLst>
            <a:ext uri="{C572A759-6A51-4108-AA02-DFA0A04FC94B}">
              <ma14:wrappingTextBoxFlag xmlns:mc="http://schemas.openxmlformats.org/markup-compatibility/2006" xmlns:mv="urn:schemas-microsoft-com:mac:vml" xmlns="" xmlns:ma14="http://schemas.microsoft.com/office/mac/drawingml/2011/main" val="1"/>
            </a:ext>
          </a:extLst>
        </p:spPr>
        <p:txBody>
          <a:bodyPr wrap="square" lIns="45719" tIns="45719" rIns="45719" bIns="45719">
            <a:spAutoFit/>
          </a:bodyPr>
          <a:lstStyle/>
          <a:p>
            <a:pPr algn="ctr" defTabSz="914321">
              <a:defRPr sz="3400">
                <a:solidFill>
                  <a:srgbClr val="FFFF00"/>
                </a:solidFill>
                <a:latin typeface="Avenir Book"/>
                <a:ea typeface="Avenir Book"/>
                <a:cs typeface="Avenir Book"/>
                <a:sym typeface="Avenir Book"/>
              </a:defRPr>
            </a:pPr>
            <a:r>
              <a:rPr lang="en-US" sz="1600" b="1" dirty="0" err="1">
                <a:solidFill>
                  <a:schemeClr val="bg1"/>
                </a:solidFill>
              </a:rPr>
              <a:t>sPHENIX</a:t>
            </a:r>
            <a:r>
              <a:rPr lang="en-US" sz="1600" b="1" dirty="0">
                <a:solidFill>
                  <a:schemeClr val="bg1"/>
                </a:solidFill>
              </a:rPr>
              <a:t> will increase the data-taking rate by a factor 10</a:t>
            </a:r>
          </a:p>
          <a:p>
            <a:pPr algn="ctr" defTabSz="914321">
              <a:defRPr sz="3400">
                <a:solidFill>
                  <a:srgbClr val="FFFF00"/>
                </a:solidFill>
                <a:latin typeface="Avenir Book"/>
                <a:ea typeface="Avenir Book"/>
                <a:cs typeface="Avenir Book"/>
                <a:sym typeface="Avenir Book"/>
              </a:defRPr>
            </a:pPr>
            <a:r>
              <a:rPr lang="en-US" sz="1600" b="1" dirty="0">
                <a:solidFill>
                  <a:schemeClr val="bg1"/>
                </a:solidFill>
              </a:rPr>
              <a:t>fully utilizing the enhanced RHIC luminosity</a:t>
            </a:r>
            <a:endParaRPr sz="1600" b="1" dirty="0">
              <a:solidFill>
                <a:schemeClr val="bg1"/>
              </a:solidFill>
            </a:endParaRPr>
          </a:p>
        </p:txBody>
      </p:sp>
      <p:sp>
        <p:nvSpPr>
          <p:cNvPr id="4" name="TextBox 3">
            <a:extLst>
              <a:ext uri="{FF2B5EF4-FFF2-40B4-BE49-F238E27FC236}">
                <a16:creationId xmlns:a16="http://schemas.microsoft.com/office/drawing/2014/main" id="{35A4C9DC-9697-6845-811E-72045A13B1CA}"/>
              </a:ext>
            </a:extLst>
          </p:cNvPr>
          <p:cNvSpPr txBox="1"/>
          <p:nvPr/>
        </p:nvSpPr>
        <p:spPr>
          <a:xfrm>
            <a:off x="4652921" y="4098747"/>
            <a:ext cx="4376781" cy="1892826"/>
          </a:xfrm>
          <a:prstGeom prst="rect">
            <a:avLst/>
          </a:prstGeom>
          <a:noFill/>
        </p:spPr>
        <p:txBody>
          <a:bodyPr wrap="square" rtlCol="0">
            <a:spAutoFit/>
          </a:bodyPr>
          <a:lstStyle/>
          <a:p>
            <a:pPr marL="285737" indent="-285737">
              <a:spcAft>
                <a:spcPts val="600"/>
              </a:spcAft>
              <a:buFont typeface="Arial" panose="020B0604020202020204" pitchFamily="34" charset="0"/>
              <a:buChar char="•"/>
            </a:pPr>
            <a:r>
              <a:rPr lang="en-US" sz="1600" dirty="0"/>
              <a:t>High energy jets probe the structure of the QGP on different length scales and determine where and how it changes from particle-like quarks and gluons to a structureless “perfect” liquid</a:t>
            </a:r>
          </a:p>
          <a:p>
            <a:pPr marL="285737" indent="-285737">
              <a:spcAft>
                <a:spcPts val="600"/>
              </a:spcAft>
              <a:buFont typeface="Arial" panose="020B0604020202020204" pitchFamily="34" charset="0"/>
              <a:buChar char="•"/>
            </a:pPr>
            <a:r>
              <a:rPr lang="en-US" sz="1600" dirty="0"/>
              <a:t>Heavy quark atoms (Upsilon) also probe the QGP structure at different scales</a:t>
            </a:r>
          </a:p>
        </p:txBody>
      </p:sp>
      <p:pic>
        <p:nvPicPr>
          <p:cNvPr id="8" name="Picture 7">
            <a:extLst>
              <a:ext uri="{FF2B5EF4-FFF2-40B4-BE49-F238E27FC236}">
                <a16:creationId xmlns:a16="http://schemas.microsoft.com/office/drawing/2014/main" id="{C34CEA60-BA18-744F-B2D6-85A3C6D80396}"/>
              </a:ext>
            </a:extLst>
          </p:cNvPr>
          <p:cNvPicPr>
            <a:picLocks noChangeAspect="1"/>
          </p:cNvPicPr>
          <p:nvPr/>
        </p:nvPicPr>
        <p:blipFill>
          <a:blip r:embed="rId5"/>
          <a:stretch>
            <a:fillRect/>
          </a:stretch>
        </p:blipFill>
        <p:spPr>
          <a:xfrm>
            <a:off x="843552" y="2834823"/>
            <a:ext cx="3631763" cy="2977738"/>
          </a:xfrm>
          <a:prstGeom prst="rect">
            <a:avLst/>
          </a:prstGeom>
        </p:spPr>
      </p:pic>
      <p:cxnSp>
        <p:nvCxnSpPr>
          <p:cNvPr id="44" name="Straight Connector 43">
            <a:extLst>
              <a:ext uri="{FF2B5EF4-FFF2-40B4-BE49-F238E27FC236}">
                <a16:creationId xmlns:a16="http://schemas.microsoft.com/office/drawing/2014/main" id="{8EF8644A-CB64-2A43-B5BD-B8B9E9BAC502}"/>
              </a:ext>
            </a:extLst>
          </p:cNvPr>
          <p:cNvCxnSpPr>
            <a:cxnSpLocks/>
          </p:cNvCxnSpPr>
          <p:nvPr/>
        </p:nvCxnSpPr>
        <p:spPr bwMode="auto">
          <a:xfrm flipH="1">
            <a:off x="665945" y="2896035"/>
            <a:ext cx="1" cy="2855313"/>
          </a:xfrm>
          <a:prstGeom prst="line">
            <a:avLst/>
          </a:prstGeom>
          <a:solidFill>
            <a:schemeClr val="accent1"/>
          </a:solidFill>
          <a:ln w="25400" cap="flat" cmpd="sng" algn="ctr">
            <a:solidFill>
              <a:schemeClr val="tx1"/>
            </a:solidFill>
            <a:prstDash val="solid"/>
            <a:round/>
            <a:headEnd type="triangle" w="lg" len="med"/>
            <a:tailEnd type="none" w="med" len="med"/>
          </a:ln>
          <a:effectLst/>
        </p:spPr>
      </p:cxnSp>
      <p:sp>
        <p:nvSpPr>
          <p:cNvPr id="18" name="TextBox 17">
            <a:extLst>
              <a:ext uri="{FF2B5EF4-FFF2-40B4-BE49-F238E27FC236}">
                <a16:creationId xmlns:a16="http://schemas.microsoft.com/office/drawing/2014/main" id="{C682382E-B87F-F94A-ABBD-0FE0942B47F7}"/>
              </a:ext>
            </a:extLst>
          </p:cNvPr>
          <p:cNvSpPr txBox="1"/>
          <p:nvPr/>
        </p:nvSpPr>
        <p:spPr>
          <a:xfrm rot="16200000">
            <a:off x="-78970" y="4154413"/>
            <a:ext cx="1151277" cy="338554"/>
          </a:xfrm>
          <a:prstGeom prst="rect">
            <a:avLst/>
          </a:prstGeom>
          <a:noFill/>
        </p:spPr>
        <p:txBody>
          <a:bodyPr wrap="none" rtlCol="0">
            <a:spAutoFit/>
          </a:bodyPr>
          <a:lstStyle/>
          <a:p>
            <a:r>
              <a:rPr lang="en-US" sz="1600" dirty="0"/>
              <a:t>Resolution</a:t>
            </a:r>
          </a:p>
        </p:txBody>
      </p:sp>
    </p:spTree>
    <p:extLst>
      <p:ext uri="{BB962C8B-B14F-4D97-AF65-F5344CB8AC3E}">
        <p14:creationId xmlns:p14="http://schemas.microsoft.com/office/powerpoint/2010/main" val="256194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905793-FF03-E847-AB69-1CF13D764D39}"/>
              </a:ext>
            </a:extLst>
          </p:cNvPr>
          <p:cNvGrpSpPr/>
          <p:nvPr/>
        </p:nvGrpSpPr>
        <p:grpSpPr>
          <a:xfrm>
            <a:off x="995999" y="459317"/>
            <a:ext cx="7790376" cy="6150710"/>
            <a:chOff x="980501" y="707290"/>
            <a:chExt cx="7790376" cy="6150710"/>
          </a:xfrm>
        </p:grpSpPr>
        <p:pic>
          <p:nvPicPr>
            <p:cNvPr id="2" name="Picture 1">
              <a:extLst>
                <a:ext uri="{FF2B5EF4-FFF2-40B4-BE49-F238E27FC236}">
                  <a16:creationId xmlns:a16="http://schemas.microsoft.com/office/drawing/2014/main" id="{4048367F-EBEE-9341-A2A2-23649468B2E3}"/>
                </a:ext>
              </a:extLst>
            </p:cNvPr>
            <p:cNvPicPr>
              <a:picLocks noChangeAspect="1"/>
            </p:cNvPicPr>
            <p:nvPr/>
          </p:nvPicPr>
          <p:blipFill>
            <a:blip r:embed="rId3"/>
            <a:stretch>
              <a:fillRect/>
            </a:stretch>
          </p:blipFill>
          <p:spPr>
            <a:xfrm>
              <a:off x="980501" y="707290"/>
              <a:ext cx="7790376" cy="6150710"/>
            </a:xfrm>
            <a:prstGeom prst="rect">
              <a:avLst/>
            </a:prstGeom>
          </p:spPr>
        </p:pic>
        <p:sp>
          <p:nvSpPr>
            <p:cNvPr id="3" name="Rectangle 2">
              <a:extLst>
                <a:ext uri="{FF2B5EF4-FFF2-40B4-BE49-F238E27FC236}">
                  <a16:creationId xmlns:a16="http://schemas.microsoft.com/office/drawing/2014/main" id="{CCF10B9F-490A-194C-A5B1-8A600CA35EA9}"/>
                </a:ext>
              </a:extLst>
            </p:cNvPr>
            <p:cNvSpPr/>
            <p:nvPr/>
          </p:nvSpPr>
          <p:spPr>
            <a:xfrm>
              <a:off x="1013552" y="760164"/>
              <a:ext cx="1828800" cy="103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AAC1AB46-7E5D-D84D-8557-B8570B5CAF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8235" y="146097"/>
            <a:ext cx="1489327" cy="776256"/>
          </a:xfrm>
          <a:prstGeom prst="rect">
            <a:avLst/>
          </a:prstGeom>
        </p:spPr>
      </p:pic>
      <p:sp>
        <p:nvSpPr>
          <p:cNvPr id="8" name="Shape 591">
            <a:extLst>
              <a:ext uri="{FF2B5EF4-FFF2-40B4-BE49-F238E27FC236}">
                <a16:creationId xmlns:a16="http://schemas.microsoft.com/office/drawing/2014/main" id="{948A293F-924B-AE45-882D-D83602ABB527}"/>
              </a:ext>
            </a:extLst>
          </p:cNvPr>
          <p:cNvSpPr txBox="1">
            <a:spLocks/>
          </p:cNvSpPr>
          <p:nvPr/>
        </p:nvSpPr>
        <p:spPr>
          <a:xfrm>
            <a:off x="381001" y="152400"/>
            <a:ext cx="2476850" cy="1191657"/>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600" dirty="0"/>
              <a:t>Schematic Design</a:t>
            </a:r>
          </a:p>
        </p:txBody>
      </p:sp>
      <p:grpSp>
        <p:nvGrpSpPr>
          <p:cNvPr id="12" name="Group 11">
            <a:extLst>
              <a:ext uri="{FF2B5EF4-FFF2-40B4-BE49-F238E27FC236}">
                <a16:creationId xmlns:a16="http://schemas.microsoft.com/office/drawing/2014/main" id="{78F68974-F6F7-954C-B136-63902FB8206B}"/>
              </a:ext>
            </a:extLst>
          </p:cNvPr>
          <p:cNvGrpSpPr/>
          <p:nvPr/>
        </p:nvGrpSpPr>
        <p:grpSpPr>
          <a:xfrm>
            <a:off x="481723" y="3458890"/>
            <a:ext cx="4384745" cy="2873345"/>
            <a:chOff x="481723" y="3458890"/>
            <a:chExt cx="4384745" cy="2873345"/>
          </a:xfrm>
        </p:grpSpPr>
        <p:pic>
          <p:nvPicPr>
            <p:cNvPr id="6" name="Picture 5">
              <a:extLst>
                <a:ext uri="{FF2B5EF4-FFF2-40B4-BE49-F238E27FC236}">
                  <a16:creationId xmlns:a16="http://schemas.microsoft.com/office/drawing/2014/main" id="{8579CBA0-8526-504B-84C7-93F027BB15B0}"/>
                </a:ext>
              </a:extLst>
            </p:cNvPr>
            <p:cNvPicPr>
              <a:picLocks noChangeAspect="1"/>
            </p:cNvPicPr>
            <p:nvPr/>
          </p:nvPicPr>
          <p:blipFill>
            <a:blip r:embed="rId5"/>
            <a:stretch>
              <a:fillRect/>
            </a:stretch>
          </p:blipFill>
          <p:spPr>
            <a:xfrm rot="1800000">
              <a:off x="481723" y="4906804"/>
              <a:ext cx="2485001" cy="1425431"/>
            </a:xfrm>
            <a:prstGeom prst="rect">
              <a:avLst/>
            </a:prstGeom>
          </p:spPr>
        </p:pic>
        <p:sp>
          <p:nvSpPr>
            <p:cNvPr id="7" name="TextBox 6">
              <a:extLst>
                <a:ext uri="{FF2B5EF4-FFF2-40B4-BE49-F238E27FC236}">
                  <a16:creationId xmlns:a16="http://schemas.microsoft.com/office/drawing/2014/main" id="{885A7A6E-7E4A-5044-916E-A4E36318E9CD}"/>
                </a:ext>
              </a:extLst>
            </p:cNvPr>
            <p:cNvSpPr txBox="1"/>
            <p:nvPr/>
          </p:nvSpPr>
          <p:spPr>
            <a:xfrm>
              <a:off x="1409972" y="5856005"/>
              <a:ext cx="837282" cy="369332"/>
            </a:xfrm>
            <a:prstGeom prst="rect">
              <a:avLst/>
            </a:prstGeom>
            <a:noFill/>
          </p:spPr>
          <p:txBody>
            <a:bodyPr wrap="square" rtlCol="0">
              <a:spAutoFit/>
            </a:bodyPr>
            <a:lstStyle/>
            <a:p>
              <a:r>
                <a:rPr lang="en-US" dirty="0"/>
                <a:t>MVTX</a:t>
              </a:r>
            </a:p>
          </p:txBody>
        </p:sp>
        <p:cxnSp>
          <p:nvCxnSpPr>
            <p:cNvPr id="10" name="Straight Connector 9">
              <a:extLst>
                <a:ext uri="{FF2B5EF4-FFF2-40B4-BE49-F238E27FC236}">
                  <a16:creationId xmlns:a16="http://schemas.microsoft.com/office/drawing/2014/main" id="{596A50B4-A6CC-DF4D-98EB-57738D5096AC}"/>
                </a:ext>
              </a:extLst>
            </p:cNvPr>
            <p:cNvCxnSpPr>
              <a:cxnSpLocks/>
            </p:cNvCxnSpPr>
            <p:nvPr/>
          </p:nvCxnSpPr>
          <p:spPr>
            <a:xfrm flipV="1">
              <a:off x="2247254" y="3458890"/>
              <a:ext cx="2619214" cy="1844298"/>
            </a:xfrm>
            <a:prstGeom prst="line">
              <a:avLst/>
            </a:prstGeom>
            <a:ln w="50800">
              <a:solidFill>
                <a:srgbClr val="00B050"/>
              </a:solidFill>
              <a:headEnd type="triangle" w="lg" len="lg"/>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3196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35CE-285B-BC4A-B50E-ECBC2C36116C}"/>
              </a:ext>
            </a:extLst>
          </p:cNvPr>
          <p:cNvSpPr>
            <a:spLocks noGrp="1"/>
          </p:cNvSpPr>
          <p:nvPr>
            <p:ph type="title"/>
          </p:nvPr>
        </p:nvSpPr>
        <p:spPr>
          <a:xfrm>
            <a:off x="357809" y="365127"/>
            <a:ext cx="8328991" cy="725543"/>
          </a:xfrm>
        </p:spPr>
        <p:txBody>
          <a:bodyPr>
            <a:normAutofit/>
          </a:bodyPr>
          <a:lstStyle/>
          <a:p>
            <a:r>
              <a:rPr lang="en-US" sz="3600" dirty="0" err="1"/>
              <a:t>sPHENIX</a:t>
            </a:r>
            <a:r>
              <a:rPr lang="en-US" sz="3600" dirty="0"/>
              <a:t> science pillars</a:t>
            </a:r>
          </a:p>
        </p:txBody>
      </p:sp>
      <p:pic>
        <p:nvPicPr>
          <p:cNvPr id="4" name="Picture 3">
            <a:extLst>
              <a:ext uri="{FF2B5EF4-FFF2-40B4-BE49-F238E27FC236}">
                <a16:creationId xmlns:a16="http://schemas.microsoft.com/office/drawing/2014/main" id="{F615F4A9-AFE1-9B45-B129-E83702F1CC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73673" y="235613"/>
            <a:ext cx="1489327" cy="776256"/>
          </a:xfrm>
          <a:prstGeom prst="rect">
            <a:avLst/>
          </a:prstGeom>
        </p:spPr>
      </p:pic>
      <p:grpSp>
        <p:nvGrpSpPr>
          <p:cNvPr id="11" name="Group 10">
            <a:extLst>
              <a:ext uri="{FF2B5EF4-FFF2-40B4-BE49-F238E27FC236}">
                <a16:creationId xmlns:a16="http://schemas.microsoft.com/office/drawing/2014/main" id="{43E43672-B5E9-BF43-B6C6-DE04EBF5E10B}"/>
              </a:ext>
            </a:extLst>
          </p:cNvPr>
          <p:cNvGrpSpPr/>
          <p:nvPr/>
        </p:nvGrpSpPr>
        <p:grpSpPr>
          <a:xfrm>
            <a:off x="457200" y="1531886"/>
            <a:ext cx="8229600" cy="4630242"/>
            <a:chOff x="457200" y="1531886"/>
            <a:chExt cx="8229600" cy="4630242"/>
          </a:xfrm>
        </p:grpSpPr>
        <p:pic>
          <p:nvPicPr>
            <p:cNvPr id="3" name="Picture 2">
              <a:extLst>
                <a:ext uri="{FF2B5EF4-FFF2-40B4-BE49-F238E27FC236}">
                  <a16:creationId xmlns:a16="http://schemas.microsoft.com/office/drawing/2014/main" id="{837A37C5-AA09-A047-A29C-897914FFEA8F}"/>
                </a:ext>
              </a:extLst>
            </p:cNvPr>
            <p:cNvPicPr>
              <a:picLocks noChangeAspect="1"/>
            </p:cNvPicPr>
            <p:nvPr/>
          </p:nvPicPr>
          <p:blipFill>
            <a:blip r:embed="rId3"/>
            <a:stretch>
              <a:fillRect/>
            </a:stretch>
          </p:blipFill>
          <p:spPr>
            <a:xfrm>
              <a:off x="457200" y="1531886"/>
              <a:ext cx="8229600" cy="4630242"/>
            </a:xfrm>
            <a:prstGeom prst="rect">
              <a:avLst/>
            </a:prstGeom>
          </p:spPr>
        </p:pic>
        <p:sp>
          <p:nvSpPr>
            <p:cNvPr id="7" name="Rectangle 6">
              <a:extLst>
                <a:ext uri="{FF2B5EF4-FFF2-40B4-BE49-F238E27FC236}">
                  <a16:creationId xmlns:a16="http://schemas.microsoft.com/office/drawing/2014/main" id="{ECE259D1-FE48-CD40-91A0-1692B47BF1BF}"/>
                </a:ext>
              </a:extLst>
            </p:cNvPr>
            <p:cNvSpPr/>
            <p:nvPr/>
          </p:nvSpPr>
          <p:spPr>
            <a:xfrm>
              <a:off x="6121831" y="3440623"/>
              <a:ext cx="2169761" cy="2690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544A93F-127D-D940-9270-264402E49DC8}"/>
                </a:ext>
              </a:extLst>
            </p:cNvPr>
            <p:cNvSpPr>
              <a:spLocks noChangeAspect="1"/>
            </p:cNvSpPr>
            <p:nvPr/>
          </p:nvSpPr>
          <p:spPr>
            <a:xfrm>
              <a:off x="6978432" y="3687131"/>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AF7FDF0-A99F-7F49-BA26-E10CBC7123BA}"/>
                </a:ext>
              </a:extLst>
            </p:cNvPr>
            <p:cNvSpPr>
              <a:spLocks noChangeAspect="1"/>
            </p:cNvSpPr>
            <p:nvPr/>
          </p:nvSpPr>
          <p:spPr>
            <a:xfrm>
              <a:off x="6726972" y="4319219"/>
              <a:ext cx="777240" cy="777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CD6740-5231-7F45-A7C2-219D13BBC842}"/>
                </a:ext>
              </a:extLst>
            </p:cNvPr>
            <p:cNvSpPr txBox="1"/>
            <p:nvPr/>
          </p:nvSpPr>
          <p:spPr>
            <a:xfrm>
              <a:off x="7775601" y="3634439"/>
              <a:ext cx="287258" cy="338554"/>
            </a:xfrm>
            <a:prstGeom prst="rect">
              <a:avLst/>
            </a:prstGeom>
            <a:noFill/>
          </p:spPr>
          <p:txBody>
            <a:bodyPr wrap="none" rtlCol="0">
              <a:spAutoFit/>
            </a:bodyPr>
            <a:lstStyle/>
            <a:p>
              <a:r>
                <a:rPr lang="en-US" sz="1600" dirty="0"/>
                <a:t>c</a:t>
              </a:r>
            </a:p>
          </p:txBody>
        </p:sp>
        <p:sp>
          <p:nvSpPr>
            <p:cNvPr id="10" name="TextBox 9">
              <a:extLst>
                <a:ext uri="{FF2B5EF4-FFF2-40B4-BE49-F238E27FC236}">
                  <a16:creationId xmlns:a16="http://schemas.microsoft.com/office/drawing/2014/main" id="{1C456FE9-E798-CD49-8D0A-3AAA73317E2B}"/>
                </a:ext>
              </a:extLst>
            </p:cNvPr>
            <p:cNvSpPr txBox="1"/>
            <p:nvPr/>
          </p:nvSpPr>
          <p:spPr>
            <a:xfrm>
              <a:off x="7790694" y="4538562"/>
              <a:ext cx="298480" cy="338554"/>
            </a:xfrm>
            <a:prstGeom prst="rect">
              <a:avLst/>
            </a:prstGeom>
            <a:noFill/>
          </p:spPr>
          <p:txBody>
            <a:bodyPr wrap="none" rtlCol="0">
              <a:spAutoFit/>
            </a:bodyPr>
            <a:lstStyle/>
            <a:p>
              <a:r>
                <a:rPr lang="en-US" sz="1600" dirty="0"/>
                <a:t>b</a:t>
              </a:r>
            </a:p>
          </p:txBody>
        </p:sp>
      </p:grpSp>
    </p:spTree>
    <p:extLst>
      <p:ext uri="{BB962C8B-B14F-4D97-AF65-F5344CB8AC3E}">
        <p14:creationId xmlns:p14="http://schemas.microsoft.com/office/powerpoint/2010/main" val="1102974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p:cNvSpPr>
          <p:nvPr>
            <p:ph type="title"/>
          </p:nvPr>
        </p:nvSpPr>
        <p:spPr>
          <a:xfrm>
            <a:off x="381000" y="152401"/>
            <a:ext cx="8382000" cy="662848"/>
          </a:xfrm>
          <a:prstGeom prst="rect">
            <a:avLst/>
          </a:prstGeom>
        </p:spPr>
        <p:txBody>
          <a:bodyPr/>
          <a:lstStyle/>
          <a:p>
            <a:r>
              <a:rPr lang="en-US" dirty="0" err="1"/>
              <a:t>Perfomance</a:t>
            </a:r>
            <a:endParaRPr dirty="0"/>
          </a:p>
        </p:txBody>
      </p:sp>
      <p:sp>
        <p:nvSpPr>
          <p:cNvPr id="592" name="Shape 59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pic>
        <p:nvPicPr>
          <p:cNvPr id="593" name="image41.png"/>
          <p:cNvPicPr>
            <a:picLocks noChangeAspect="1"/>
          </p:cNvPicPr>
          <p:nvPr/>
        </p:nvPicPr>
        <p:blipFill>
          <a:blip r:embed="rId2">
            <a:extLst/>
          </a:blip>
          <a:stretch>
            <a:fillRect/>
          </a:stretch>
        </p:blipFill>
        <p:spPr>
          <a:xfrm>
            <a:off x="4799841" y="1546349"/>
            <a:ext cx="4172194" cy="3622717"/>
          </a:xfrm>
          <a:prstGeom prst="rect">
            <a:avLst/>
          </a:prstGeom>
          <a:ln w="12700">
            <a:miter lim="400000"/>
          </a:ln>
        </p:spPr>
      </p:pic>
      <p:pic>
        <p:nvPicPr>
          <p:cNvPr id="594" name="image9.png"/>
          <p:cNvPicPr>
            <a:picLocks noChangeAspect="1"/>
          </p:cNvPicPr>
          <p:nvPr/>
        </p:nvPicPr>
        <p:blipFill>
          <a:blip r:embed="rId3">
            <a:extLst/>
          </a:blip>
          <a:stretch>
            <a:fillRect/>
          </a:stretch>
        </p:blipFill>
        <p:spPr>
          <a:xfrm>
            <a:off x="181812" y="3026902"/>
            <a:ext cx="4638811" cy="3141629"/>
          </a:xfrm>
          <a:prstGeom prst="rect">
            <a:avLst/>
          </a:prstGeom>
          <a:ln w="12700">
            <a:miter lim="400000"/>
          </a:ln>
        </p:spPr>
      </p:pic>
      <p:sp>
        <p:nvSpPr>
          <p:cNvPr id="595" name="Shape 595"/>
          <p:cNvSpPr/>
          <p:nvPr/>
        </p:nvSpPr>
        <p:spPr>
          <a:xfrm>
            <a:off x="1354797" y="2210859"/>
            <a:ext cx="2572352" cy="707886"/>
          </a:xfrm>
          <a:prstGeom prst="rect">
            <a:avLst/>
          </a:prstGeom>
          <a:solidFill>
            <a:srgbClr val="FFE4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sz="2000"/>
            </a:pPr>
            <a:r>
              <a:t>Complete calorimetric </a:t>
            </a:r>
          </a:p>
          <a:p>
            <a:pPr algn="ctr">
              <a:defRPr sz="2000"/>
            </a:pPr>
            <a:r>
              <a:t>jet spectroscopy</a:t>
            </a:r>
          </a:p>
        </p:txBody>
      </p:sp>
      <p:sp>
        <p:nvSpPr>
          <p:cNvPr id="596" name="Shape 596"/>
          <p:cNvSpPr/>
          <p:nvPr/>
        </p:nvSpPr>
        <p:spPr>
          <a:xfrm>
            <a:off x="5973988" y="5306540"/>
            <a:ext cx="2530023" cy="707886"/>
          </a:xfrm>
          <a:prstGeom prst="rect">
            <a:avLst/>
          </a:prstGeom>
          <a:solidFill>
            <a:srgbClr val="FFE4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sz="2000"/>
            </a:pPr>
            <a:r>
              <a:rPr dirty="0"/>
              <a:t>Completely resolved </a:t>
            </a:r>
          </a:p>
          <a:p>
            <a:pPr algn="ctr">
              <a:defRPr sz="2000"/>
            </a:pPr>
            <a:r>
              <a:rPr dirty="0"/>
              <a:t>Upsilon spectroscopy</a:t>
            </a:r>
          </a:p>
        </p:txBody>
      </p:sp>
      <p:sp>
        <p:nvSpPr>
          <p:cNvPr id="597" name="Shape 597"/>
          <p:cNvSpPr/>
          <p:nvPr/>
        </p:nvSpPr>
        <p:spPr>
          <a:xfrm>
            <a:off x="1758814" y="1112780"/>
            <a:ext cx="1868759" cy="892552"/>
          </a:xfrm>
          <a:prstGeom prst="rect">
            <a:avLst/>
          </a:prstGeom>
          <a:solidFill>
            <a:schemeClr val="accent1">
              <a:lumOff val="9411"/>
            </a:schemeClr>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a:solidFill>
                  <a:srgbClr val="FF2600"/>
                </a:solidFill>
              </a:defRPr>
            </a:pPr>
            <a:r>
              <a:rPr sz="2400" dirty="0"/>
              <a:t>sPHENIX</a:t>
            </a:r>
          </a:p>
          <a:p>
            <a:pPr algn="ctr">
              <a:defRPr>
                <a:solidFill>
                  <a:srgbClr val="FF2600"/>
                </a:solidFill>
              </a:defRPr>
            </a:pPr>
            <a:r>
              <a:rPr dirty="0"/>
              <a:t>capabilities</a:t>
            </a:r>
          </a:p>
        </p:txBody>
      </p:sp>
      <p:pic>
        <p:nvPicPr>
          <p:cNvPr id="9" name="Picture 8">
            <a:extLst>
              <a:ext uri="{FF2B5EF4-FFF2-40B4-BE49-F238E27FC236}">
                <a16:creationId xmlns:a16="http://schemas.microsoft.com/office/drawing/2014/main" id="{3596A5DE-8CEF-2E47-BC2E-336B18F9FA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73673" y="235613"/>
            <a:ext cx="1489327" cy="776256"/>
          </a:xfrm>
          <a:prstGeom prst="rect">
            <a:avLst/>
          </a:prstGeom>
        </p:spPr>
      </p:pic>
    </p:spTree>
    <p:extLst>
      <p:ext uri="{BB962C8B-B14F-4D97-AF65-F5344CB8AC3E}">
        <p14:creationId xmlns:p14="http://schemas.microsoft.com/office/powerpoint/2010/main" val="236786645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p:txBody>
          <a:bodyPr/>
          <a:lstStyle/>
          <a:p>
            <a:r>
              <a:rPr lang="en-US" dirty="0"/>
              <a:t>STAR Opportunities beyond BES</a:t>
            </a:r>
          </a:p>
        </p:txBody>
      </p:sp>
      <p:sp>
        <p:nvSpPr>
          <p:cNvPr id="2" name="Content Placeholder 1"/>
          <p:cNvSpPr>
            <a:spLocks noGrp="1"/>
          </p:cNvSpPr>
          <p:nvPr>
            <p:ph idx="1"/>
          </p:nvPr>
        </p:nvSpPr>
        <p:spPr>
          <a:xfrm>
            <a:off x="479159" y="1178064"/>
            <a:ext cx="8207641" cy="1576387"/>
          </a:xfrm>
        </p:spPr>
        <p:txBody>
          <a:bodyPr>
            <a:normAutofit/>
          </a:bodyPr>
          <a:lstStyle/>
          <a:p>
            <a:r>
              <a:rPr lang="en-US" sz="2000" dirty="0"/>
              <a:t>STAR collaboration has proposed modest forward upgrades for RHIC runs beyond BES-II with significant Chinese contributions.</a:t>
            </a:r>
          </a:p>
          <a:p>
            <a:r>
              <a:rPr lang="en-US" sz="2000" dirty="0"/>
              <a:t>Physics program described in 2016 RHIC Cold QCD Plan</a:t>
            </a:r>
          </a:p>
          <a:p>
            <a:r>
              <a:rPr lang="en-US" sz="2000" dirty="0"/>
              <a:t>Endorsements from 2017 &amp; 2018 PAC.</a:t>
            </a:r>
          </a:p>
        </p:txBody>
      </p:sp>
      <p:sp>
        <p:nvSpPr>
          <p:cNvPr id="134" name="Shape 134"/>
          <p:cNvSpPr>
            <a:spLocks noGrp="1"/>
          </p:cNvSpPr>
          <p:nvPr>
            <p:ph type="sldNum" sz="quarter" idx="12"/>
          </p:nvPr>
        </p:nvSpPr>
        <p:spPr/>
        <p:txBody>
          <a:bodyPr/>
          <a:lstStyle/>
          <a:p>
            <a:fld id="{86CB4B4D-7CA3-9044-876B-883B54F8677D}" type="slidenum">
              <a:rPr lang="is-IS" smtClean="0"/>
              <a:pPr/>
              <a:t>19</a:t>
            </a:fld>
            <a:endParaRPr lang="is-IS"/>
          </a:p>
        </p:txBody>
      </p:sp>
      <p:sp>
        <p:nvSpPr>
          <p:cNvPr id="135" name="Shape 135"/>
          <p:cNvSpPr/>
          <p:nvPr/>
        </p:nvSpPr>
        <p:spPr>
          <a:xfrm>
            <a:off x="479159" y="870287"/>
            <a:ext cx="8283841" cy="30777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0" tIns="0" rIns="0" bIns="0">
            <a:spAutoFit/>
          </a:bodyPr>
          <a:lstStyle/>
          <a:p>
            <a:pPr algn="l">
              <a:defRPr b="0">
                <a:solidFill>
                  <a:srgbClr val="322F31"/>
                </a:solidFill>
                <a:latin typeface="Arial"/>
                <a:ea typeface="Arial"/>
                <a:cs typeface="Arial"/>
                <a:sym typeface="Arial"/>
              </a:defRPr>
            </a:pPr>
            <a:endParaRPr sz="2000" dirty="0"/>
          </a:p>
        </p:txBody>
      </p:sp>
      <p:pic>
        <p:nvPicPr>
          <p:cNvPr id="6" name="Picture 5" descr="eStar_ep_2.png">
            <a:extLst>
              <a:ext uri="{FF2B5EF4-FFF2-40B4-BE49-F238E27FC236}">
                <a16:creationId xmlns:a16="http://schemas.microsoft.com/office/drawing/2014/main" id="{98898176-DBDC-064C-A965-D21CE4E1C0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1079" y="2856544"/>
            <a:ext cx="4278277" cy="3059713"/>
          </a:xfrm>
          <a:prstGeom prst="rect">
            <a:avLst/>
          </a:prstGeom>
        </p:spPr>
      </p:pic>
      <p:sp>
        <p:nvSpPr>
          <p:cNvPr id="3" name="TextBox 2">
            <a:extLst>
              <a:ext uri="{FF2B5EF4-FFF2-40B4-BE49-F238E27FC236}">
                <a16:creationId xmlns:a16="http://schemas.microsoft.com/office/drawing/2014/main" id="{EBEF2CC5-6768-0147-A72E-C77DB07029C2}"/>
              </a:ext>
            </a:extLst>
          </p:cNvPr>
          <p:cNvSpPr txBox="1"/>
          <p:nvPr/>
        </p:nvSpPr>
        <p:spPr>
          <a:xfrm>
            <a:off x="479159" y="2801350"/>
            <a:ext cx="3853912" cy="3170099"/>
          </a:xfrm>
          <a:prstGeom prst="rect">
            <a:avLst/>
          </a:prstGeom>
          <a:noFill/>
        </p:spPr>
        <p:txBody>
          <a:bodyPr wrap="square" rtlCol="0">
            <a:spAutoFit/>
          </a:bodyPr>
          <a:lstStyle/>
          <a:p>
            <a:r>
              <a:rPr lang="en-US" sz="2000" dirty="0"/>
              <a:t>Possible stand-alone </a:t>
            </a:r>
            <a:r>
              <a:rPr lang="en-US" sz="2000" dirty="0" err="1"/>
              <a:t>p+p</a:t>
            </a:r>
            <a:r>
              <a:rPr lang="en-US" sz="2000" dirty="0"/>
              <a:t> run after the BES-II followed by running in parallel to </a:t>
            </a:r>
            <a:r>
              <a:rPr lang="en-US" sz="2000" dirty="0" err="1"/>
              <a:t>sPHENIX</a:t>
            </a:r>
            <a:r>
              <a:rPr lang="en-US" sz="2000" dirty="0"/>
              <a:t>.</a:t>
            </a:r>
          </a:p>
          <a:p>
            <a:endParaRPr lang="en-US" sz="2000" dirty="0"/>
          </a:p>
          <a:p>
            <a:r>
              <a:rPr lang="en-US" sz="2000" dirty="0"/>
              <a:t>Refurbished </a:t>
            </a:r>
            <a:r>
              <a:rPr lang="en-US" sz="2000" dirty="0" err="1"/>
              <a:t>EMCal</a:t>
            </a:r>
            <a:r>
              <a:rPr lang="en-US" sz="2000" dirty="0"/>
              <a:t>, new </a:t>
            </a:r>
            <a:r>
              <a:rPr lang="en-US" sz="2000" dirty="0" err="1"/>
              <a:t>Hcal</a:t>
            </a:r>
            <a:r>
              <a:rPr lang="en-US" sz="2000" dirty="0"/>
              <a:t>, STAR Pre-shower, FMS, and </a:t>
            </a:r>
            <a:r>
              <a:rPr lang="en-US" sz="2000" dirty="0" err="1"/>
              <a:t>sTGC</a:t>
            </a:r>
            <a:r>
              <a:rPr lang="en-US" sz="2000" dirty="0"/>
              <a:t> based tracking system, covering 2.5&lt;</a:t>
            </a:r>
            <a:r>
              <a:rPr lang="el-GR" sz="2000" dirty="0"/>
              <a:t>η</a:t>
            </a:r>
            <a:r>
              <a:rPr lang="en-US" sz="2000" dirty="0"/>
              <a:t>&lt;4.</a:t>
            </a:r>
          </a:p>
          <a:p>
            <a:endParaRPr lang="en-US" sz="2000" dirty="0"/>
          </a:p>
          <a:p>
            <a:r>
              <a:rPr lang="en-US" sz="2000" dirty="0"/>
              <a:t>Upgrade proposal in evaluation.</a:t>
            </a:r>
          </a:p>
        </p:txBody>
      </p:sp>
    </p:spTree>
    <p:extLst>
      <p:ext uri="{BB962C8B-B14F-4D97-AF65-F5344CB8AC3E}">
        <p14:creationId xmlns:p14="http://schemas.microsoft.com/office/powerpoint/2010/main" val="888658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52" y="161365"/>
            <a:ext cx="8328991" cy="629629"/>
          </a:xfrm>
        </p:spPr>
        <p:txBody>
          <a:bodyPr>
            <a:noAutofit/>
          </a:bodyPr>
          <a:lstStyle/>
          <a:p>
            <a:r>
              <a:rPr lang="en-US" sz="3600" dirty="0"/>
              <a:t>RHIC: A Unique Discovery Facility</a:t>
            </a:r>
          </a:p>
        </p:txBody>
      </p:sp>
      <p:sp>
        <p:nvSpPr>
          <p:cNvPr id="3" name="Content Placeholder 2"/>
          <p:cNvSpPr>
            <a:spLocks noGrp="1"/>
          </p:cNvSpPr>
          <p:nvPr>
            <p:ph idx="1"/>
          </p:nvPr>
        </p:nvSpPr>
        <p:spPr>
          <a:xfrm>
            <a:off x="252109" y="927818"/>
            <a:ext cx="4460667" cy="4515026"/>
          </a:xfrm>
        </p:spPr>
        <p:txBody>
          <a:bodyPr>
            <a:noAutofit/>
          </a:bodyPr>
          <a:lstStyle/>
          <a:p>
            <a:pPr>
              <a:lnSpc>
                <a:spcPct val="120000"/>
              </a:lnSpc>
              <a:spcBef>
                <a:spcPts val="0"/>
              </a:spcBef>
              <a:spcAft>
                <a:spcPts val="600"/>
              </a:spcAft>
            </a:pPr>
            <a:r>
              <a:rPr lang="en-US" sz="1400" dirty="0"/>
              <a:t>Unrivaled range in energy, nucleon doping, collision system choice</a:t>
            </a:r>
          </a:p>
          <a:p>
            <a:pPr>
              <a:lnSpc>
                <a:spcPct val="120000"/>
              </a:lnSpc>
              <a:spcBef>
                <a:spcPts val="0"/>
              </a:spcBef>
              <a:spcAft>
                <a:spcPts val="600"/>
              </a:spcAft>
            </a:pPr>
            <a:r>
              <a:rPr lang="en-US" sz="1400" dirty="0"/>
              <a:t>Exploring the limits of ordinary matter</a:t>
            </a:r>
          </a:p>
          <a:p>
            <a:pPr>
              <a:lnSpc>
                <a:spcPct val="120000"/>
              </a:lnSpc>
              <a:spcBef>
                <a:spcPts val="0"/>
              </a:spcBef>
              <a:spcAft>
                <a:spcPts val="600"/>
              </a:spcAft>
            </a:pPr>
            <a:r>
              <a:rPr lang="en-US" sz="1400" dirty="0"/>
              <a:t>Enabling very diverse science program</a:t>
            </a:r>
          </a:p>
          <a:p>
            <a:pPr>
              <a:lnSpc>
                <a:spcPct val="120000"/>
              </a:lnSpc>
              <a:spcBef>
                <a:spcPts val="0"/>
              </a:spcBef>
              <a:spcAft>
                <a:spcPts val="600"/>
              </a:spcAft>
            </a:pPr>
            <a:r>
              <a:rPr lang="en-US" sz="1400" dirty="0"/>
              <a:t>Continued enhancement of collider and detector capabilities to address scientific questions with highest discovery potential</a:t>
            </a:r>
          </a:p>
          <a:p>
            <a:pPr lvl="1">
              <a:lnSpc>
                <a:spcPct val="120000"/>
              </a:lnSpc>
              <a:spcBef>
                <a:spcPts val="0"/>
              </a:spcBef>
              <a:spcAft>
                <a:spcPts val="600"/>
              </a:spcAft>
              <a:buFont typeface="Arial" panose="020B0604020202020204" pitchFamily="34" charset="0"/>
              <a:buChar char="−"/>
            </a:pPr>
            <a:r>
              <a:rPr lang="en-US" sz="1400" dirty="0"/>
              <a:t>Low-energy electron cooling (2019)</a:t>
            </a:r>
          </a:p>
          <a:p>
            <a:pPr lvl="1">
              <a:lnSpc>
                <a:spcPct val="120000"/>
              </a:lnSpc>
              <a:spcBef>
                <a:spcPts val="0"/>
              </a:spcBef>
              <a:spcAft>
                <a:spcPts val="600"/>
              </a:spcAft>
              <a:buFont typeface="Arial" panose="020B0604020202020204" pitchFamily="34" charset="0"/>
              <a:buChar char="−"/>
            </a:pPr>
            <a:r>
              <a:rPr lang="en-US" sz="1400" dirty="0"/>
              <a:t>STAR acceptance upgrade (2019)</a:t>
            </a:r>
          </a:p>
          <a:p>
            <a:pPr lvl="1">
              <a:lnSpc>
                <a:spcPct val="120000"/>
              </a:lnSpc>
              <a:spcBef>
                <a:spcPts val="0"/>
              </a:spcBef>
              <a:spcAft>
                <a:spcPts val="600"/>
              </a:spcAft>
              <a:buFont typeface="Arial" panose="020B0604020202020204" pitchFamily="34" charset="0"/>
              <a:buChar char="−"/>
            </a:pPr>
            <a:r>
              <a:rPr lang="en-US" sz="1400" dirty="0" err="1"/>
              <a:t>sPHENIX</a:t>
            </a:r>
            <a:r>
              <a:rPr lang="en-US" sz="1400" dirty="0"/>
              <a:t> detector upgrade (2023)</a:t>
            </a:r>
          </a:p>
          <a:p>
            <a:pPr>
              <a:lnSpc>
                <a:spcPct val="120000"/>
              </a:lnSpc>
              <a:spcBef>
                <a:spcPts val="0"/>
              </a:spcBef>
              <a:spcAft>
                <a:spcPts val="600"/>
              </a:spcAft>
            </a:pPr>
            <a:r>
              <a:rPr lang="en-US" sz="1400" dirty="0"/>
              <a:t>Discoveries: most “perfect” (inviscid) fluid, most </a:t>
            </a:r>
            <a:r>
              <a:rPr lang="en-US" sz="1400" dirty="0" err="1"/>
              <a:t>vortical</a:t>
            </a:r>
            <a:r>
              <a:rPr lang="en-US" sz="1400" dirty="0"/>
              <a:t> fluid, gluon component of proton spin paving the way to an EIC</a:t>
            </a:r>
          </a:p>
          <a:p>
            <a:pPr>
              <a:lnSpc>
                <a:spcPct val="120000"/>
              </a:lnSpc>
              <a:spcBef>
                <a:spcPts val="0"/>
              </a:spcBef>
              <a:spcAft>
                <a:spcPts val="600"/>
              </a:spcAft>
            </a:pPr>
            <a:r>
              <a:rPr lang="en-US" sz="1400" dirty="0"/>
              <a:t>Recent example: </a:t>
            </a:r>
            <a:r>
              <a:rPr lang="en-US" sz="1400" b="1" dirty="0"/>
              <a:t>QGP vorticity </a:t>
            </a:r>
            <a:r>
              <a:rPr lang="en-US" sz="1400" dirty="0"/>
              <a:t>(more to follow!)</a:t>
            </a:r>
          </a:p>
        </p:txBody>
      </p:sp>
      <p:sp>
        <p:nvSpPr>
          <p:cNvPr id="7" name="Slide Number Placeholder 3"/>
          <p:cNvSpPr>
            <a:spLocks noGrp="1"/>
          </p:cNvSpPr>
          <p:nvPr>
            <p:ph type="sldNum" sz="quarter" idx="12"/>
          </p:nvPr>
        </p:nvSpPr>
        <p:spPr>
          <a:xfrm>
            <a:off x="7077075" y="6527605"/>
            <a:ext cx="2057400" cy="365125"/>
          </a:xfrm>
        </p:spPr>
        <p:txBody>
          <a:bodyPr anchor="b" anchorCtr="0"/>
          <a:lstStyle/>
          <a:p>
            <a:pPr algn="r"/>
            <a:fld id="{70A30E63-49D5-CE49-A525-92AE33EFA3F6}" type="slidenum">
              <a:rPr lang="en-US"/>
              <a:pPr algn="r"/>
              <a:t>2</a:t>
            </a:fld>
            <a:endParaRPr lang="en-US" dirty="0"/>
          </a:p>
        </p:txBody>
      </p:sp>
      <p:sp>
        <p:nvSpPr>
          <p:cNvPr id="10" name="TextBox 9">
            <a:extLst>
              <a:ext uri="{FF2B5EF4-FFF2-40B4-BE49-F238E27FC236}">
                <a16:creationId xmlns:a16="http://schemas.microsoft.com/office/drawing/2014/main" id="{5658F749-F899-0E4B-8A52-7C0005E21F28}"/>
              </a:ext>
            </a:extLst>
          </p:cNvPr>
          <p:cNvSpPr txBox="1"/>
          <p:nvPr/>
        </p:nvSpPr>
        <p:spPr>
          <a:xfrm>
            <a:off x="5142831" y="971377"/>
            <a:ext cx="3570208" cy="307777"/>
          </a:xfrm>
          <a:prstGeom prst="rect">
            <a:avLst/>
          </a:prstGeom>
          <a:noFill/>
        </p:spPr>
        <p:txBody>
          <a:bodyPr wrap="none" rtlCol="0">
            <a:spAutoFit/>
          </a:bodyPr>
          <a:lstStyle/>
          <a:p>
            <a:r>
              <a:rPr lang="en-US" sz="1400" i="1" dirty="0"/>
              <a:t>Diversity of research topics at RHIC facility</a:t>
            </a:r>
          </a:p>
        </p:txBody>
      </p:sp>
      <p:pic>
        <p:nvPicPr>
          <p:cNvPr id="12" name="Picture 11">
            <a:extLst>
              <a:ext uri="{FF2B5EF4-FFF2-40B4-BE49-F238E27FC236}">
                <a16:creationId xmlns:a16="http://schemas.microsoft.com/office/drawing/2014/main" id="{C3F07D53-7DE3-6742-8C61-C7ABEF9A47E9}"/>
              </a:ext>
            </a:extLst>
          </p:cNvPr>
          <p:cNvPicPr>
            <a:picLocks noChangeAspect="1"/>
          </p:cNvPicPr>
          <p:nvPr/>
        </p:nvPicPr>
        <p:blipFill>
          <a:blip r:embed="rId3"/>
          <a:stretch>
            <a:fillRect/>
          </a:stretch>
        </p:blipFill>
        <p:spPr>
          <a:xfrm>
            <a:off x="4642674" y="3922366"/>
            <a:ext cx="4489115" cy="2514987"/>
          </a:xfrm>
          <a:prstGeom prst="rect">
            <a:avLst/>
          </a:prstGeom>
        </p:spPr>
      </p:pic>
      <p:grpSp>
        <p:nvGrpSpPr>
          <p:cNvPr id="13" name="Group 12">
            <a:extLst>
              <a:ext uri="{FF2B5EF4-FFF2-40B4-BE49-F238E27FC236}">
                <a16:creationId xmlns:a16="http://schemas.microsoft.com/office/drawing/2014/main" id="{5052551D-54F7-5246-9616-EE70A41F9A7F}"/>
              </a:ext>
            </a:extLst>
          </p:cNvPr>
          <p:cNvGrpSpPr/>
          <p:nvPr/>
        </p:nvGrpSpPr>
        <p:grpSpPr>
          <a:xfrm>
            <a:off x="582981" y="5448182"/>
            <a:ext cx="4736292" cy="1188720"/>
            <a:chOff x="488850" y="5446170"/>
            <a:chExt cx="4736292" cy="1188720"/>
          </a:xfrm>
        </p:grpSpPr>
        <p:pic>
          <p:nvPicPr>
            <p:cNvPr id="8" name="Picture 7">
              <a:extLst>
                <a:ext uri="{FF2B5EF4-FFF2-40B4-BE49-F238E27FC236}">
                  <a16:creationId xmlns:a16="http://schemas.microsoft.com/office/drawing/2014/main" id="{31A5323B-C123-7D4A-A9AD-7432AE7D4F70}"/>
                </a:ext>
              </a:extLst>
            </p:cNvPr>
            <p:cNvPicPr>
              <a:picLocks noChangeAspect="1"/>
            </p:cNvPicPr>
            <p:nvPr/>
          </p:nvPicPr>
          <p:blipFill>
            <a:blip r:embed="rId4"/>
            <a:stretch>
              <a:fillRect/>
            </a:stretch>
          </p:blipFill>
          <p:spPr>
            <a:xfrm>
              <a:off x="488850" y="5448480"/>
              <a:ext cx="1822697" cy="1186410"/>
            </a:xfrm>
            <a:prstGeom prst="rect">
              <a:avLst/>
            </a:prstGeom>
            <a:ln>
              <a:solidFill>
                <a:schemeClr val="tx1"/>
              </a:solidFill>
            </a:ln>
          </p:spPr>
        </p:pic>
        <p:sp>
          <p:nvSpPr>
            <p:cNvPr id="9" name="Rectangle 8">
              <a:extLst>
                <a:ext uri="{FF2B5EF4-FFF2-40B4-BE49-F238E27FC236}">
                  <a16:creationId xmlns:a16="http://schemas.microsoft.com/office/drawing/2014/main" id="{B061A94E-C30A-AF47-8489-795C0C38B39B}"/>
                </a:ext>
              </a:extLst>
            </p:cNvPr>
            <p:cNvSpPr/>
            <p:nvPr/>
          </p:nvSpPr>
          <p:spPr>
            <a:xfrm>
              <a:off x="2311547" y="5446170"/>
              <a:ext cx="2913595" cy="1169551"/>
            </a:xfrm>
            <a:prstGeom prst="rect">
              <a:avLst/>
            </a:prstGeom>
            <a:ln w="12700">
              <a:solidFill>
                <a:schemeClr val="tx1"/>
              </a:solidFill>
            </a:ln>
          </p:spPr>
          <p:txBody>
            <a:bodyPr wrap="square">
              <a:spAutoFit/>
            </a:bodyPr>
            <a:lstStyle/>
            <a:p>
              <a:r>
                <a:rPr lang="en-US" sz="1400" dirty="0"/>
                <a:t>A fluid with minimal viscosity, such as the QGP, can preserve its vorticity for a long time, but it is difficult to set it into rotation. What makes the RHIC’s QGP spin?</a:t>
              </a:r>
            </a:p>
          </p:txBody>
        </p:sp>
      </p:grpSp>
      <p:pic>
        <p:nvPicPr>
          <p:cNvPr id="11" name="Picture 10">
            <a:extLst>
              <a:ext uri="{FF2B5EF4-FFF2-40B4-BE49-F238E27FC236}">
                <a16:creationId xmlns:a16="http://schemas.microsoft.com/office/drawing/2014/main" id="{A3F8239F-7B6B-1B47-B70E-87F6D05080D5}"/>
              </a:ext>
            </a:extLst>
          </p:cNvPr>
          <p:cNvPicPr>
            <a:picLocks noChangeAspect="1"/>
          </p:cNvPicPr>
          <p:nvPr/>
        </p:nvPicPr>
        <p:blipFill>
          <a:blip r:embed="rId5"/>
          <a:stretch>
            <a:fillRect/>
          </a:stretch>
        </p:blipFill>
        <p:spPr>
          <a:xfrm>
            <a:off x="4740411" y="1315094"/>
            <a:ext cx="4403593" cy="2461324"/>
          </a:xfrm>
          <a:prstGeom prst="rect">
            <a:avLst/>
          </a:prstGeom>
        </p:spPr>
      </p:pic>
    </p:spTree>
    <p:extLst>
      <p:ext uri="{BB962C8B-B14F-4D97-AF65-F5344CB8AC3E}">
        <p14:creationId xmlns:p14="http://schemas.microsoft.com/office/powerpoint/2010/main" val="166587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52" y="77153"/>
            <a:ext cx="8328991" cy="711277"/>
          </a:xfrm>
        </p:spPr>
        <p:txBody>
          <a:bodyPr>
            <a:normAutofit/>
          </a:bodyPr>
          <a:lstStyle/>
          <a:p>
            <a:r>
              <a:rPr lang="en-US" dirty="0"/>
              <a:t>EIC Science Pillars</a:t>
            </a:r>
          </a:p>
        </p:txBody>
      </p:sp>
      <p:sp>
        <p:nvSpPr>
          <p:cNvPr id="7" name="Slide Number Placeholder 3"/>
          <p:cNvSpPr>
            <a:spLocks noGrp="1"/>
          </p:cNvSpPr>
          <p:nvPr>
            <p:ph type="sldNum" sz="quarter" idx="12"/>
          </p:nvPr>
        </p:nvSpPr>
        <p:spPr>
          <a:xfrm>
            <a:off x="7077075" y="6527605"/>
            <a:ext cx="2057400" cy="365125"/>
          </a:xfrm>
        </p:spPr>
        <p:txBody>
          <a:bodyPr anchor="b" anchorCtr="0"/>
          <a:lstStyle/>
          <a:p>
            <a:pPr algn="r"/>
            <a:fld id="{70A30E63-49D5-CE49-A525-92AE33EFA3F6}" type="slidenum">
              <a:rPr lang="en-US"/>
              <a:pPr algn="r"/>
              <a:t>20</a:t>
            </a:fld>
            <a:endParaRPr lang="en-US" dirty="0"/>
          </a:p>
        </p:txBody>
      </p:sp>
      <p:pic>
        <p:nvPicPr>
          <p:cNvPr id="11" name="Picture 10">
            <a:extLst>
              <a:ext uri="{FF2B5EF4-FFF2-40B4-BE49-F238E27FC236}">
                <a16:creationId xmlns:a16="http://schemas.microsoft.com/office/drawing/2014/main" id="{821EAF39-8FC5-174F-A2BB-A1D766E5EAB0}"/>
              </a:ext>
            </a:extLst>
          </p:cNvPr>
          <p:cNvPicPr>
            <a:picLocks noChangeAspect="1"/>
          </p:cNvPicPr>
          <p:nvPr/>
        </p:nvPicPr>
        <p:blipFill>
          <a:blip r:embed="rId2"/>
          <a:stretch>
            <a:fillRect/>
          </a:stretch>
        </p:blipFill>
        <p:spPr>
          <a:xfrm>
            <a:off x="0" y="851905"/>
            <a:ext cx="9144000" cy="3548419"/>
          </a:xfrm>
          <a:prstGeom prst="rect">
            <a:avLst/>
          </a:prstGeom>
        </p:spPr>
      </p:pic>
      <p:sp>
        <p:nvSpPr>
          <p:cNvPr id="12" name="TextBox 11">
            <a:extLst>
              <a:ext uri="{FF2B5EF4-FFF2-40B4-BE49-F238E27FC236}">
                <a16:creationId xmlns:a16="http://schemas.microsoft.com/office/drawing/2014/main" id="{22B99521-EBC9-8B4E-BF05-0D6B9E57503D}"/>
              </a:ext>
            </a:extLst>
          </p:cNvPr>
          <p:cNvSpPr txBox="1"/>
          <p:nvPr/>
        </p:nvSpPr>
        <p:spPr>
          <a:xfrm>
            <a:off x="100364" y="4493274"/>
            <a:ext cx="4348975" cy="1815882"/>
          </a:xfrm>
          <a:prstGeom prst="rect">
            <a:avLst/>
          </a:prstGeom>
          <a:noFill/>
          <a:ln>
            <a:solidFill>
              <a:schemeClr val="tx1"/>
            </a:solidFill>
          </a:ln>
        </p:spPr>
        <p:txBody>
          <a:bodyPr wrap="square" rtlCol="0">
            <a:spAutoFit/>
          </a:bodyPr>
          <a:lstStyle/>
          <a:p>
            <a:r>
              <a:rPr lang="en-US" sz="1400" b="1" dirty="0">
                <a:solidFill>
                  <a:schemeClr val="accent1">
                    <a:lumMod val="50000"/>
                  </a:schemeClr>
                </a:solidFill>
              </a:rPr>
              <a:t>The EIC will collide high-energy electrons with high-energy protons or heavier atomic nuclei to produce “freeze-frame” snapshots of their inner structure, creating precise first-ever tomographic images of the “ocean” of gluons within. These images will tell us how gluons and quarks bind each other to form the particles that lie at the core of all atoms.</a:t>
            </a:r>
          </a:p>
        </p:txBody>
      </p:sp>
      <p:sp>
        <p:nvSpPr>
          <p:cNvPr id="14" name="TextBox 13">
            <a:extLst>
              <a:ext uri="{FF2B5EF4-FFF2-40B4-BE49-F238E27FC236}">
                <a16:creationId xmlns:a16="http://schemas.microsoft.com/office/drawing/2014/main" id="{FBB27581-1D23-C646-9BAC-CC5A4DD49DDA}"/>
              </a:ext>
            </a:extLst>
          </p:cNvPr>
          <p:cNvSpPr txBox="1"/>
          <p:nvPr/>
        </p:nvSpPr>
        <p:spPr>
          <a:xfrm>
            <a:off x="4583154" y="4493274"/>
            <a:ext cx="4504087" cy="1815882"/>
          </a:xfrm>
          <a:prstGeom prst="rect">
            <a:avLst/>
          </a:prstGeom>
          <a:noFill/>
          <a:ln>
            <a:solidFill>
              <a:schemeClr val="tx1"/>
            </a:solidFill>
          </a:ln>
        </p:spPr>
        <p:txBody>
          <a:bodyPr wrap="square" rtlCol="0">
            <a:spAutoFit/>
          </a:bodyPr>
          <a:lstStyle/>
          <a:p>
            <a:r>
              <a:rPr lang="en-US" sz="1400" b="1" dirty="0">
                <a:solidFill>
                  <a:schemeClr val="accent1">
                    <a:lumMod val="50000"/>
                  </a:schemeClr>
                </a:solidFill>
              </a:rPr>
              <a:t>New experiments and advances in theory suggest that protons, neutrons, and nuclei appear as dense “walls” of gluons when probed at high energy, creating what are conjectured the strongest fields in nature. Discovering and studying this new form of matter, the “color glass condensate,” will give us additional insight into why matter in this sub-atomic realm is stable.</a:t>
            </a:r>
          </a:p>
        </p:txBody>
      </p:sp>
      <p:sp>
        <p:nvSpPr>
          <p:cNvPr id="16" name="TextBox 15">
            <a:extLst>
              <a:ext uri="{FF2B5EF4-FFF2-40B4-BE49-F238E27FC236}">
                <a16:creationId xmlns:a16="http://schemas.microsoft.com/office/drawing/2014/main" id="{D6F39910-D427-D349-87F4-1B8460002D2C}"/>
              </a:ext>
            </a:extLst>
          </p:cNvPr>
          <p:cNvSpPr txBox="1"/>
          <p:nvPr/>
        </p:nvSpPr>
        <p:spPr>
          <a:xfrm>
            <a:off x="504187" y="1006879"/>
            <a:ext cx="1871025" cy="584775"/>
          </a:xfrm>
          <a:prstGeom prst="rect">
            <a:avLst/>
          </a:prstGeom>
          <a:noFill/>
        </p:spPr>
        <p:txBody>
          <a:bodyPr wrap="none" rtlCol="0">
            <a:spAutoFit/>
          </a:bodyPr>
          <a:lstStyle/>
          <a:p>
            <a:r>
              <a:rPr lang="en-US" sz="3200" i="1" dirty="0">
                <a:solidFill>
                  <a:srgbClr val="FFFF00"/>
                </a:solidFill>
              </a:rPr>
              <a:t>Precision</a:t>
            </a:r>
          </a:p>
        </p:txBody>
      </p:sp>
      <p:sp>
        <p:nvSpPr>
          <p:cNvPr id="17" name="TextBox 16">
            <a:extLst>
              <a:ext uri="{FF2B5EF4-FFF2-40B4-BE49-F238E27FC236}">
                <a16:creationId xmlns:a16="http://schemas.microsoft.com/office/drawing/2014/main" id="{A4F64B14-9E13-3E45-A686-5272AE688D5B}"/>
              </a:ext>
            </a:extLst>
          </p:cNvPr>
          <p:cNvSpPr txBox="1"/>
          <p:nvPr/>
        </p:nvSpPr>
        <p:spPr>
          <a:xfrm>
            <a:off x="6728204" y="3422976"/>
            <a:ext cx="1984839" cy="584775"/>
          </a:xfrm>
          <a:prstGeom prst="rect">
            <a:avLst/>
          </a:prstGeom>
          <a:noFill/>
        </p:spPr>
        <p:txBody>
          <a:bodyPr wrap="none" rtlCol="0">
            <a:spAutoFit/>
          </a:bodyPr>
          <a:lstStyle/>
          <a:p>
            <a:r>
              <a:rPr lang="en-US" sz="3200" i="1" dirty="0">
                <a:solidFill>
                  <a:srgbClr val="FF0000"/>
                </a:solidFill>
              </a:rPr>
              <a:t>Discovery</a:t>
            </a:r>
          </a:p>
        </p:txBody>
      </p:sp>
      <p:sp>
        <p:nvSpPr>
          <p:cNvPr id="15" name="TextBox 14">
            <a:extLst>
              <a:ext uri="{FF2B5EF4-FFF2-40B4-BE49-F238E27FC236}">
                <a16:creationId xmlns:a16="http://schemas.microsoft.com/office/drawing/2014/main" id="{A29D7A15-E699-F447-8C96-D2C62B8C35CF}"/>
              </a:ext>
            </a:extLst>
          </p:cNvPr>
          <p:cNvSpPr txBox="1"/>
          <p:nvPr/>
        </p:nvSpPr>
        <p:spPr>
          <a:xfrm>
            <a:off x="2" y="2309670"/>
            <a:ext cx="9144947" cy="338554"/>
          </a:xfrm>
          <a:prstGeom prst="rect">
            <a:avLst/>
          </a:prstGeom>
          <a:solidFill>
            <a:srgbClr val="FFFF00"/>
          </a:solidFill>
        </p:spPr>
        <p:txBody>
          <a:bodyPr wrap="square" rtlCol="0">
            <a:spAutoFit/>
          </a:bodyPr>
          <a:lstStyle/>
          <a:p>
            <a:pPr algn="ctr"/>
            <a:r>
              <a:rPr lang="en-US" sz="1600" dirty="0">
                <a:latin typeface="Calibri" panose="020F0502020204030204" pitchFamily="34" charset="0"/>
                <a:cs typeface="Calibri" panose="020F0502020204030204" pitchFamily="34" charset="0"/>
              </a:rPr>
              <a:t>Without gluons, there would be no protons, no atomic nuclei, and hence no visible matter in the Universe!</a:t>
            </a:r>
          </a:p>
        </p:txBody>
      </p:sp>
      <p:sp>
        <p:nvSpPr>
          <p:cNvPr id="13" name="TextBox 12">
            <a:extLst>
              <a:ext uri="{FF2B5EF4-FFF2-40B4-BE49-F238E27FC236}">
                <a16:creationId xmlns:a16="http://schemas.microsoft.com/office/drawing/2014/main" id="{24055999-9241-4B45-9DCF-14FB68F7EE7C}"/>
              </a:ext>
            </a:extLst>
          </p:cNvPr>
          <p:cNvSpPr txBox="1"/>
          <p:nvPr/>
        </p:nvSpPr>
        <p:spPr>
          <a:xfrm>
            <a:off x="1560873" y="6402105"/>
            <a:ext cx="5975355" cy="369332"/>
          </a:xfrm>
          <a:prstGeom prst="rect">
            <a:avLst/>
          </a:prstGeom>
          <a:solidFill>
            <a:schemeClr val="bg1"/>
          </a:solidFill>
        </p:spPr>
        <p:txBody>
          <a:bodyPr wrap="none" rtlCol="0">
            <a:spAutoFit/>
          </a:bodyPr>
          <a:lstStyle/>
          <a:p>
            <a:pPr algn="ctr"/>
            <a:r>
              <a:rPr lang="en-US" b="1" dirty="0"/>
              <a:t>EIC Science Program was reaffirmed by NAS Study (July 2018)</a:t>
            </a:r>
            <a:endParaRPr lang="en-US" sz="1600" b="1" dirty="0"/>
          </a:p>
        </p:txBody>
      </p:sp>
    </p:spTree>
    <p:extLst>
      <p:ext uri="{BB962C8B-B14F-4D97-AF65-F5344CB8AC3E}">
        <p14:creationId xmlns:p14="http://schemas.microsoft.com/office/powerpoint/2010/main" val="109729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5091"/>
            <a:ext cx="7886700" cy="720724"/>
          </a:xfrm>
        </p:spPr>
        <p:txBody>
          <a:bodyPr>
            <a:normAutofit/>
          </a:bodyPr>
          <a:lstStyle/>
          <a:p>
            <a:r>
              <a:rPr lang="en-US" sz="4000" dirty="0" err="1"/>
              <a:t>eRHIC</a:t>
            </a:r>
            <a:r>
              <a:rPr lang="en-US" sz="4000" dirty="0"/>
              <a:t> Design</a:t>
            </a:r>
          </a:p>
        </p:txBody>
      </p:sp>
      <p:sp>
        <p:nvSpPr>
          <p:cNvPr id="7" name="Slide Number Placeholder 3"/>
          <p:cNvSpPr>
            <a:spLocks noGrp="1"/>
          </p:cNvSpPr>
          <p:nvPr>
            <p:ph type="sldNum" sz="quarter" idx="12"/>
          </p:nvPr>
        </p:nvSpPr>
        <p:spPr>
          <a:xfrm>
            <a:off x="3750513" y="6311899"/>
            <a:ext cx="2057400" cy="365125"/>
          </a:xfrm>
        </p:spPr>
        <p:txBody>
          <a:bodyPr anchor="b" anchorCtr="0"/>
          <a:lstStyle/>
          <a:p>
            <a:fld id="{70A30E63-49D5-CE49-A525-92AE33EFA3F6}" type="slidenum">
              <a:rPr lang="en-US"/>
              <a:pPr/>
              <a:t>21</a:t>
            </a:fld>
            <a:endParaRPr lang="en-US" dirty="0"/>
          </a:p>
        </p:txBody>
      </p:sp>
      <p:sp>
        <p:nvSpPr>
          <p:cNvPr id="11" name="Rectangle 10">
            <a:extLst>
              <a:ext uri="{FF2B5EF4-FFF2-40B4-BE49-F238E27FC236}">
                <a16:creationId xmlns:a16="http://schemas.microsoft.com/office/drawing/2014/main" id="{787FF039-7498-6648-A75B-CD3BD484D154}"/>
              </a:ext>
            </a:extLst>
          </p:cNvPr>
          <p:cNvSpPr/>
          <p:nvPr/>
        </p:nvSpPr>
        <p:spPr>
          <a:xfrm>
            <a:off x="5122229" y="606247"/>
            <a:ext cx="3842795" cy="5463034"/>
          </a:xfrm>
          <a:prstGeom prst="rect">
            <a:avLst/>
          </a:prstGeom>
        </p:spPr>
        <p:txBody>
          <a:bodyPr wrap="square">
            <a:spAutoFit/>
          </a:bodyPr>
          <a:lstStyle/>
          <a:p>
            <a:pPr>
              <a:spcAft>
                <a:spcPts val="600"/>
              </a:spcAft>
            </a:pPr>
            <a:r>
              <a:rPr lang="en-US" dirty="0"/>
              <a:t>The BNL design team has completed a </a:t>
            </a:r>
            <a:r>
              <a:rPr lang="en-US" dirty="0">
                <a:solidFill>
                  <a:srgbClr val="FF0000"/>
                </a:solidFill>
              </a:rPr>
              <a:t>Pre-conceptual Design Report </a:t>
            </a:r>
            <a:r>
              <a:rPr lang="en-US" dirty="0"/>
              <a:t>for a facility  based on the Ring-Ring concept that is capable of addressing the full range of science covered in the EIC White Paper with a low-risk, cost-effective solution for the first phase:</a:t>
            </a:r>
          </a:p>
          <a:p>
            <a:pPr marL="285750" indent="-285750">
              <a:buFont typeface="Arial" panose="020B0604020202020204" pitchFamily="34" charset="0"/>
              <a:buChar char="•"/>
            </a:pPr>
            <a:r>
              <a:rPr lang="en-US" sz="1600" dirty="0"/>
              <a:t>Polarized (~70%) electrons, protons, and light nuclei (</a:t>
            </a:r>
            <a:r>
              <a:rPr lang="en-US" sz="1600" dirty="0">
                <a:latin typeface="Wingdings 3" panose="05040102010807070707" pitchFamily="18" charset="2"/>
              </a:rPr>
              <a:t>h</a:t>
            </a:r>
            <a:r>
              <a:rPr lang="en-US" sz="1600" baseline="30000" dirty="0"/>
              <a:t>3</a:t>
            </a:r>
            <a:r>
              <a:rPr lang="en-US" sz="1600" dirty="0"/>
              <a:t>He, </a:t>
            </a:r>
            <a:r>
              <a:rPr lang="en-US" sz="1600" dirty="0" err="1">
                <a:latin typeface="Wingdings 3" panose="05040102010807070707" pitchFamily="18" charset="2"/>
              </a:rPr>
              <a:t>h</a:t>
            </a:r>
            <a:r>
              <a:rPr lang="en-US" sz="1600" dirty="0" err="1"/>
              <a:t>d</a:t>
            </a:r>
            <a:r>
              <a:rPr lang="en-US" sz="1600" dirty="0"/>
              <a:t>),</a:t>
            </a:r>
          </a:p>
          <a:p>
            <a:pPr marL="285750" indent="-285750">
              <a:buFont typeface="Arial" panose="020B0604020202020204" pitchFamily="34" charset="0"/>
              <a:buChar char="•"/>
            </a:pPr>
            <a:r>
              <a:rPr lang="en-US" sz="1600" dirty="0"/>
              <a:t>Ion beams from deuterons to the heaviest stable nuclei,</a:t>
            </a:r>
          </a:p>
          <a:p>
            <a:pPr marL="285750" indent="-285750">
              <a:buFont typeface="Arial" panose="020B0604020202020204" pitchFamily="34" charset="0"/>
              <a:buChar char="•"/>
            </a:pPr>
            <a:r>
              <a:rPr lang="en-US" sz="1600" dirty="0"/>
              <a:t>Variable CM energies ~20–100 GeV, an easy upgrade to ~140 GeV (e-p),</a:t>
            </a:r>
          </a:p>
          <a:p>
            <a:pPr marL="285750" indent="-285750">
              <a:buFont typeface="Arial" panose="020B0604020202020204" pitchFamily="34" charset="0"/>
              <a:buChar char="•"/>
            </a:pPr>
            <a:r>
              <a:rPr lang="en-US" sz="1600" dirty="0"/>
              <a:t>Collision luminosity ~10</a:t>
            </a:r>
            <a:r>
              <a:rPr lang="en-US" sz="1600" baseline="30000" dirty="0"/>
              <a:t>33-34</a:t>
            </a:r>
            <a:r>
              <a:rPr lang="en-US" sz="1600" dirty="0"/>
              <a:t> cm</a:t>
            </a:r>
            <a:r>
              <a:rPr lang="en-US" sz="1600" baseline="30000" dirty="0"/>
              <a:t>-2</a:t>
            </a:r>
            <a:r>
              <a:rPr lang="en-US" sz="1600" dirty="0"/>
              <a:t>s</a:t>
            </a:r>
            <a:r>
              <a:rPr lang="en-US" sz="1600" baseline="30000" dirty="0"/>
              <a:t>-1</a:t>
            </a:r>
            <a:r>
              <a:rPr lang="en-US" sz="1600" dirty="0"/>
              <a:t>,</a:t>
            </a:r>
          </a:p>
          <a:p>
            <a:pPr marL="285750" indent="-285750">
              <a:buFont typeface="Arial" panose="020B0604020202020204" pitchFamily="34" charset="0"/>
              <a:buChar char="•"/>
            </a:pPr>
            <a:r>
              <a:rPr lang="en-US" sz="1600" dirty="0"/>
              <a:t>Up to two interaction regions.</a:t>
            </a:r>
          </a:p>
          <a:p>
            <a:endParaRPr lang="en-US" dirty="0"/>
          </a:p>
          <a:p>
            <a:r>
              <a:rPr lang="en-US" dirty="0">
                <a:solidFill>
                  <a:srgbClr val="FF0000"/>
                </a:solidFill>
              </a:rPr>
              <a:t>Capable of executing the full science program outlined in NAS Report.</a:t>
            </a:r>
          </a:p>
        </p:txBody>
      </p:sp>
      <p:pic>
        <p:nvPicPr>
          <p:cNvPr id="8" name="Picture 7">
            <a:extLst>
              <a:ext uri="{FF2B5EF4-FFF2-40B4-BE49-F238E27FC236}">
                <a16:creationId xmlns:a16="http://schemas.microsoft.com/office/drawing/2014/main" id="{D10E0C4B-05C0-B14A-A279-FB00BF370A88}"/>
              </a:ext>
            </a:extLst>
          </p:cNvPr>
          <p:cNvPicPr>
            <a:picLocks noChangeAspect="1"/>
          </p:cNvPicPr>
          <p:nvPr/>
        </p:nvPicPr>
        <p:blipFill>
          <a:blip r:embed="rId3"/>
          <a:stretch>
            <a:fillRect/>
          </a:stretch>
        </p:blipFill>
        <p:spPr>
          <a:xfrm>
            <a:off x="685328" y="1061130"/>
            <a:ext cx="3859777" cy="4995006"/>
          </a:xfrm>
          <a:prstGeom prst="rect">
            <a:avLst/>
          </a:prstGeom>
        </p:spPr>
      </p:pic>
    </p:spTree>
    <p:extLst>
      <p:ext uri="{BB962C8B-B14F-4D97-AF65-F5344CB8AC3E}">
        <p14:creationId xmlns:p14="http://schemas.microsoft.com/office/powerpoint/2010/main" val="338180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39729" y="2399792"/>
            <a:ext cx="4782272" cy="3355194"/>
          </a:xfrm>
          <a:prstGeom prst="rect">
            <a:avLst/>
          </a:prstGeom>
        </p:spPr>
      </p:pic>
      <p:sp>
        <p:nvSpPr>
          <p:cNvPr id="5" name="Slide Number Placeholder 4"/>
          <p:cNvSpPr>
            <a:spLocks noGrp="1"/>
          </p:cNvSpPr>
          <p:nvPr>
            <p:ph type="sldNum" sz="quarter" idx="12"/>
          </p:nvPr>
        </p:nvSpPr>
        <p:spPr/>
        <p:txBody>
          <a:bodyPr/>
          <a:lstStyle/>
          <a:p>
            <a:fld id="{EDE73889-8752-428C-A11C-8679396BAC9B}" type="slidenum">
              <a:rPr lang="en-US" smtClean="0"/>
              <a:pPr/>
              <a:t>22</a:t>
            </a:fld>
            <a:endParaRPr lang="en-US" dirty="0"/>
          </a:p>
        </p:txBody>
      </p:sp>
      <p:sp>
        <p:nvSpPr>
          <p:cNvPr id="6" name="Title 5"/>
          <p:cNvSpPr>
            <a:spLocks noGrp="1"/>
          </p:cNvSpPr>
          <p:nvPr>
            <p:ph type="title"/>
          </p:nvPr>
        </p:nvSpPr>
        <p:spPr>
          <a:xfrm>
            <a:off x="628650" y="241422"/>
            <a:ext cx="7886700" cy="914400"/>
          </a:xfrm>
        </p:spPr>
        <p:txBody>
          <a:bodyPr>
            <a:normAutofit/>
          </a:bodyPr>
          <a:lstStyle/>
          <a:p>
            <a:r>
              <a:rPr lang="en-US" sz="4000" dirty="0"/>
              <a:t>The Electron-Ion Collider (EIC)</a:t>
            </a:r>
          </a:p>
        </p:txBody>
      </p:sp>
      <p:sp>
        <p:nvSpPr>
          <p:cNvPr id="13" name="Rectangle 12"/>
          <p:cNvSpPr/>
          <p:nvPr/>
        </p:nvSpPr>
        <p:spPr>
          <a:xfrm>
            <a:off x="4277717" y="1186750"/>
            <a:ext cx="4744283" cy="4534549"/>
          </a:xfrm>
          <a:prstGeom prst="rect">
            <a:avLst/>
          </a:prstGeom>
          <a:noFill/>
          <a:ln>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2" name="Content Placeholder 1"/>
          <p:cNvSpPr>
            <a:spLocks noGrp="1"/>
          </p:cNvSpPr>
          <p:nvPr>
            <p:ph idx="1"/>
          </p:nvPr>
        </p:nvSpPr>
        <p:spPr>
          <a:xfrm>
            <a:off x="4276636" y="1155822"/>
            <a:ext cx="4745364" cy="1104039"/>
          </a:xfrm>
          <a:prstGeom prst="rect">
            <a:avLst/>
          </a:prstGeom>
        </p:spPr>
        <p:style>
          <a:lnRef idx="1">
            <a:schemeClr val="accent6"/>
          </a:lnRef>
          <a:fillRef idx="2">
            <a:schemeClr val="accent6"/>
          </a:fillRef>
          <a:effectRef idx="1">
            <a:schemeClr val="accent6"/>
          </a:effectRef>
          <a:fontRef idx="minor">
            <a:schemeClr val="dk1"/>
          </a:fontRef>
        </p:style>
        <p:txBody>
          <a:bodyPr anchor="ctr" anchorCtr="0">
            <a:noAutofit/>
          </a:bodyPr>
          <a:lstStyle/>
          <a:p>
            <a:pPr>
              <a:buFont typeface="Wingdings 3" panose="05040102010807070707" pitchFamily="18" charset="2"/>
              <a:buChar char=""/>
            </a:pPr>
            <a:r>
              <a:rPr lang="en-US" sz="2000" dirty="0"/>
              <a:t>  Light and heavy nuclear beams</a:t>
            </a:r>
          </a:p>
          <a:p>
            <a:pPr>
              <a:buFont typeface="Wingdings 3" panose="05040102010807070707" pitchFamily="18" charset="2"/>
              <a:buChar char=""/>
            </a:pPr>
            <a:r>
              <a:rPr lang="en-US" sz="2000" dirty="0"/>
              <a:t>  Polarized light ion beams (p/d/t)</a:t>
            </a:r>
          </a:p>
          <a:p>
            <a:pPr>
              <a:buFont typeface="Wingdings 3" panose="05040102010807070707" pitchFamily="18" charset="2"/>
              <a:buChar char=""/>
            </a:pPr>
            <a:r>
              <a:rPr lang="en-US" sz="2000" dirty="0"/>
              <a:t>  1000x HERA luminosity</a:t>
            </a:r>
          </a:p>
        </p:txBody>
      </p:sp>
      <p:sp>
        <p:nvSpPr>
          <p:cNvPr id="8" name="Rectangle 7"/>
          <p:cNvSpPr/>
          <p:nvPr/>
        </p:nvSpPr>
        <p:spPr>
          <a:xfrm>
            <a:off x="3400764" y="4667142"/>
            <a:ext cx="1430111" cy="213585"/>
          </a:xfrm>
          <a:prstGeom prst="rect">
            <a:avLst/>
          </a:prstGeom>
        </p:spPr>
        <p:txBody>
          <a:bodyPr wrap="square">
            <a:spAutoFit/>
          </a:bodyPr>
          <a:lstStyle/>
          <a:p>
            <a:r>
              <a:rPr lang="en-US" sz="788" dirty="0">
                <a:solidFill>
                  <a:schemeClr val="bg1">
                    <a:lumMod val="50000"/>
                  </a:schemeClr>
                </a:solidFill>
              </a:rPr>
              <a:t>Courtesy: Bernd Surrow</a:t>
            </a:r>
          </a:p>
        </p:txBody>
      </p:sp>
      <p:cxnSp>
        <p:nvCxnSpPr>
          <p:cNvPr id="21" name="Straight Connector 20"/>
          <p:cNvCxnSpPr>
            <a:cxnSpLocks/>
          </p:cNvCxnSpPr>
          <p:nvPr/>
        </p:nvCxnSpPr>
        <p:spPr>
          <a:xfrm flipV="1">
            <a:off x="2767069" y="1186751"/>
            <a:ext cx="1509567" cy="2448858"/>
          </a:xfrm>
          <a:prstGeom prst="line">
            <a:avLst/>
          </a:prstGeom>
          <a:ln w="12700">
            <a:solidFill>
              <a:srgbClr val="C00000"/>
            </a:solidFill>
          </a:ln>
        </p:spPr>
        <p:style>
          <a:lnRef idx="1">
            <a:schemeClr val="accent5"/>
          </a:lnRef>
          <a:fillRef idx="0">
            <a:schemeClr val="accent5"/>
          </a:fillRef>
          <a:effectRef idx="0">
            <a:schemeClr val="accent5"/>
          </a:effectRef>
          <a:fontRef idx="minor">
            <a:schemeClr val="tx1"/>
          </a:fontRef>
        </p:style>
      </p:cxnSp>
      <p:grpSp>
        <p:nvGrpSpPr>
          <p:cNvPr id="30" name="Group 29">
            <a:extLst>
              <a:ext uri="{FF2B5EF4-FFF2-40B4-BE49-F238E27FC236}">
                <a16:creationId xmlns:a16="http://schemas.microsoft.com/office/drawing/2014/main" id="{8CD293E0-4B9C-204F-A364-6AE8B48F271B}"/>
              </a:ext>
            </a:extLst>
          </p:cNvPr>
          <p:cNvGrpSpPr/>
          <p:nvPr/>
        </p:nvGrpSpPr>
        <p:grpSpPr>
          <a:xfrm>
            <a:off x="244326" y="1735137"/>
            <a:ext cx="4032310" cy="3986162"/>
            <a:chOff x="244326" y="1967322"/>
            <a:chExt cx="4032310" cy="3986162"/>
          </a:xfrm>
        </p:grpSpPr>
        <p:grpSp>
          <p:nvGrpSpPr>
            <p:cNvPr id="28" name="Group 27">
              <a:extLst>
                <a:ext uri="{FF2B5EF4-FFF2-40B4-BE49-F238E27FC236}">
                  <a16:creationId xmlns:a16="http://schemas.microsoft.com/office/drawing/2014/main" id="{4CE601D1-E536-3E48-9273-396D3A55752E}"/>
                </a:ext>
              </a:extLst>
            </p:cNvPr>
            <p:cNvGrpSpPr/>
            <p:nvPr/>
          </p:nvGrpSpPr>
          <p:grpSpPr>
            <a:xfrm>
              <a:off x="244326" y="1967322"/>
              <a:ext cx="4032310" cy="3986162"/>
              <a:chOff x="244326" y="1967322"/>
              <a:chExt cx="4032310" cy="3986162"/>
            </a:xfrm>
          </p:grpSpPr>
          <p:pic>
            <p:nvPicPr>
              <p:cNvPr id="24" name="Picture 2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44326" y="1967322"/>
                <a:ext cx="4003705" cy="3957090"/>
              </a:xfrm>
              <a:prstGeom prst="rect">
                <a:avLst/>
              </a:prstGeom>
            </p:spPr>
          </p:pic>
          <p:cxnSp>
            <p:nvCxnSpPr>
              <p:cNvPr id="22" name="Straight Connector 21"/>
              <p:cNvCxnSpPr>
                <a:cxnSpLocks/>
              </p:cNvCxnSpPr>
              <p:nvPr/>
            </p:nvCxnSpPr>
            <p:spPr>
              <a:xfrm>
                <a:off x="2767069" y="4282577"/>
                <a:ext cx="1509567" cy="1670907"/>
              </a:xfrm>
              <a:prstGeom prst="line">
                <a:avLst/>
              </a:prstGeom>
              <a:ln w="12700">
                <a:solidFill>
                  <a:srgbClr val="C00000"/>
                </a:solidFill>
              </a:ln>
            </p:spPr>
            <p:style>
              <a:lnRef idx="1">
                <a:schemeClr val="accent5"/>
              </a:lnRef>
              <a:fillRef idx="0">
                <a:schemeClr val="accent5"/>
              </a:fillRef>
              <a:effectRef idx="0">
                <a:schemeClr val="accent5"/>
              </a:effectRef>
              <a:fontRef idx="minor">
                <a:schemeClr val="tx1"/>
              </a:fontRef>
            </p:style>
          </p:cxnSp>
          <p:sp>
            <p:nvSpPr>
              <p:cNvPr id="26" name="Rectangle 25">
                <a:extLst>
                  <a:ext uri="{FF2B5EF4-FFF2-40B4-BE49-F238E27FC236}">
                    <a16:creationId xmlns:a16="http://schemas.microsoft.com/office/drawing/2014/main" id="{C9550362-BEE9-A143-A45A-29EEADD565B6}"/>
                  </a:ext>
                </a:extLst>
              </p:cNvPr>
              <p:cNvSpPr/>
              <p:nvPr/>
            </p:nvSpPr>
            <p:spPr>
              <a:xfrm>
                <a:off x="3750513" y="3291662"/>
                <a:ext cx="316520" cy="934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DE19691F-AB6C-F148-A80A-C43796BDC599}"/>
                </a:ext>
              </a:extLst>
            </p:cNvPr>
            <p:cNvSpPr/>
            <p:nvPr/>
          </p:nvSpPr>
          <p:spPr>
            <a:xfrm>
              <a:off x="3248167" y="3886919"/>
              <a:ext cx="424862" cy="646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EB1A0184-BDC6-3E40-AF91-930560EA5F85}"/>
              </a:ext>
            </a:extLst>
          </p:cNvPr>
          <p:cNvSpPr txBox="1"/>
          <p:nvPr/>
        </p:nvSpPr>
        <p:spPr>
          <a:xfrm>
            <a:off x="735376" y="5871290"/>
            <a:ext cx="7779974" cy="400110"/>
          </a:xfrm>
          <a:prstGeom prst="rect">
            <a:avLst/>
          </a:prstGeom>
          <a:noFill/>
          <a:ln>
            <a:solidFill>
              <a:srgbClr val="C00000"/>
            </a:solidFill>
          </a:ln>
        </p:spPr>
        <p:txBody>
          <a:bodyPr wrap="square" rtlCol="0">
            <a:spAutoFit/>
          </a:bodyPr>
          <a:lstStyle/>
          <a:p>
            <a:pPr algn="ctr"/>
            <a:r>
              <a:rPr lang="en-US" sz="2000" b="1" i="1" dirty="0">
                <a:solidFill>
                  <a:srgbClr val="FF0000"/>
                </a:solidFill>
                <a:latin typeface="Arial" panose="020B0604020202020204" pitchFamily="34" charset="0"/>
                <a:cs typeface="Arial" panose="020B0604020202020204" pitchFamily="34" charset="0"/>
              </a:rPr>
              <a:t>The EIC will occupy a totally unexplored parameter space.</a:t>
            </a:r>
          </a:p>
        </p:txBody>
      </p:sp>
    </p:spTree>
    <p:extLst>
      <p:ext uri="{BB962C8B-B14F-4D97-AF65-F5344CB8AC3E}">
        <p14:creationId xmlns:p14="http://schemas.microsoft.com/office/powerpoint/2010/main" val="787431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DE73889-8752-428C-A11C-8679396BAC9B}" type="slidenum">
              <a:rPr lang="en-US" smtClean="0"/>
              <a:pPr/>
              <a:t>23</a:t>
            </a:fld>
            <a:endParaRPr lang="en-US" dirty="0"/>
          </a:p>
        </p:txBody>
      </p:sp>
      <p:sp>
        <p:nvSpPr>
          <p:cNvPr id="6" name="Title 5"/>
          <p:cNvSpPr>
            <a:spLocks noGrp="1"/>
          </p:cNvSpPr>
          <p:nvPr>
            <p:ph type="title"/>
          </p:nvPr>
        </p:nvSpPr>
        <p:spPr>
          <a:xfrm>
            <a:off x="357809" y="365126"/>
            <a:ext cx="8328991" cy="799511"/>
          </a:xfrm>
        </p:spPr>
        <p:txBody>
          <a:bodyPr>
            <a:normAutofit/>
          </a:bodyPr>
          <a:lstStyle/>
          <a:p>
            <a:r>
              <a:rPr lang="en-US" dirty="0" err="1"/>
              <a:t>eRHIC</a:t>
            </a:r>
            <a:r>
              <a:rPr lang="en-US" dirty="0"/>
              <a:t>: The EIC at BNL</a:t>
            </a:r>
          </a:p>
        </p:txBody>
      </p:sp>
      <p:sp>
        <p:nvSpPr>
          <p:cNvPr id="10" name="TextBox 9">
            <a:extLst>
              <a:ext uri="{FF2B5EF4-FFF2-40B4-BE49-F238E27FC236}">
                <a16:creationId xmlns:a16="http://schemas.microsoft.com/office/drawing/2014/main" id="{C5FE7BAF-C9C2-6247-BBF9-6C4F2356CE14}"/>
              </a:ext>
            </a:extLst>
          </p:cNvPr>
          <p:cNvSpPr txBox="1"/>
          <p:nvPr/>
        </p:nvSpPr>
        <p:spPr>
          <a:xfrm>
            <a:off x="573436" y="5265591"/>
            <a:ext cx="8113363" cy="1015663"/>
          </a:xfrm>
          <a:prstGeom prst="rect">
            <a:avLst/>
          </a:prstGeom>
          <a:noFill/>
          <a:ln>
            <a:solidFill>
              <a:srgbClr val="C00000"/>
            </a:solidFill>
          </a:ln>
        </p:spPr>
        <p:txBody>
          <a:bodyPr wrap="square" rtlCol="0">
            <a:spAutoFit/>
          </a:bodyPr>
          <a:lstStyle/>
          <a:p>
            <a:pPr algn="ctr"/>
            <a:r>
              <a:rPr lang="en-US" sz="2000" b="1" i="1" dirty="0">
                <a:solidFill>
                  <a:srgbClr val="FF0000"/>
                </a:solidFill>
                <a:latin typeface="Arial" panose="020B0604020202020204" pitchFamily="34" charset="0"/>
                <a:cs typeface="Arial" panose="020B0604020202020204" pitchFamily="34" charset="0"/>
              </a:rPr>
              <a:t>The </a:t>
            </a:r>
            <a:r>
              <a:rPr lang="en-US" sz="2000" b="1" i="1" dirty="0" err="1">
                <a:solidFill>
                  <a:srgbClr val="FF0000"/>
                </a:solidFill>
                <a:latin typeface="Arial" panose="020B0604020202020204" pitchFamily="34" charset="0"/>
                <a:cs typeface="Arial" panose="020B0604020202020204" pitchFamily="34" charset="0"/>
              </a:rPr>
              <a:t>eRHIC</a:t>
            </a:r>
            <a:r>
              <a:rPr lang="en-US" sz="2000" b="1" i="1" dirty="0">
                <a:solidFill>
                  <a:srgbClr val="FF0000"/>
                </a:solidFill>
                <a:latin typeface="Arial" panose="020B0604020202020204" pitchFamily="34" charset="0"/>
                <a:cs typeface="Arial" panose="020B0604020202020204" pitchFamily="34" charset="0"/>
              </a:rPr>
              <a:t> concept is economical, re-uses the large investment in RHIC, and is based on established technologies, except for strong hadron cooling </a:t>
            </a:r>
          </a:p>
        </p:txBody>
      </p:sp>
      <p:grpSp>
        <p:nvGrpSpPr>
          <p:cNvPr id="8" name="Group 7">
            <a:extLst>
              <a:ext uri="{FF2B5EF4-FFF2-40B4-BE49-F238E27FC236}">
                <a16:creationId xmlns:a16="http://schemas.microsoft.com/office/drawing/2014/main" id="{95608908-618A-7046-AA9A-BC658F0C7F4B}"/>
              </a:ext>
            </a:extLst>
          </p:cNvPr>
          <p:cNvGrpSpPr/>
          <p:nvPr/>
        </p:nvGrpSpPr>
        <p:grpSpPr>
          <a:xfrm>
            <a:off x="178336" y="1164637"/>
            <a:ext cx="8743805" cy="3998794"/>
            <a:chOff x="57151" y="1514902"/>
            <a:chExt cx="8743805" cy="3998794"/>
          </a:xfrm>
        </p:grpSpPr>
        <p:pic>
          <p:nvPicPr>
            <p:cNvPr id="14" name="Picture 13">
              <a:extLst>
                <a:ext uri="{FF2B5EF4-FFF2-40B4-BE49-F238E27FC236}">
                  <a16:creationId xmlns:a16="http://schemas.microsoft.com/office/drawing/2014/main" id="{446F9D48-6468-4E47-8E8C-EC7CAD2057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29521" y="1514902"/>
              <a:ext cx="5071435" cy="3998794"/>
            </a:xfrm>
            <a:prstGeom prst="rect">
              <a:avLst/>
            </a:prstGeom>
            <a:ln>
              <a:solidFill>
                <a:srgbClr val="C00000"/>
              </a:solidFill>
            </a:ln>
          </p:spPr>
        </p:pic>
        <p:cxnSp>
          <p:nvCxnSpPr>
            <p:cNvPr id="20" name="Straight Connector 19"/>
            <p:cNvCxnSpPr>
              <a:cxnSpLocks/>
            </p:cNvCxnSpPr>
            <p:nvPr/>
          </p:nvCxnSpPr>
          <p:spPr>
            <a:xfrm flipV="1">
              <a:off x="2145867" y="1514902"/>
              <a:ext cx="1583654" cy="2142700"/>
            </a:xfrm>
            <a:prstGeom prst="line">
              <a:avLst/>
            </a:prstGeom>
            <a:ln w="12700">
              <a:solidFill>
                <a:srgbClr val="C00000"/>
              </a:solidFill>
            </a:ln>
          </p:spPr>
          <p:style>
            <a:lnRef idx="1">
              <a:schemeClr val="accent5"/>
            </a:lnRef>
            <a:fillRef idx="0">
              <a:schemeClr val="accent5"/>
            </a:fillRef>
            <a:effectRef idx="0">
              <a:schemeClr val="accent5"/>
            </a:effectRef>
            <a:fontRef idx="minor">
              <a:schemeClr val="tx1"/>
            </a:fontRef>
          </p:style>
        </p:cxnSp>
        <p:cxnSp>
          <p:nvCxnSpPr>
            <p:cNvPr id="21" name="Straight Connector 20"/>
            <p:cNvCxnSpPr>
              <a:cxnSpLocks/>
            </p:cNvCxnSpPr>
            <p:nvPr/>
          </p:nvCxnSpPr>
          <p:spPr>
            <a:xfrm>
              <a:off x="2114550" y="3943350"/>
              <a:ext cx="1614971" cy="1570346"/>
            </a:xfrm>
            <a:prstGeom prst="line">
              <a:avLst/>
            </a:prstGeom>
            <a:ln w="12700">
              <a:solidFill>
                <a:srgbClr val="C00000"/>
              </a:solidFill>
            </a:ln>
          </p:spPr>
          <p:style>
            <a:lnRef idx="1">
              <a:schemeClr val="accent5"/>
            </a:lnRef>
            <a:fillRef idx="0">
              <a:schemeClr val="accent5"/>
            </a:fillRef>
            <a:effectRef idx="0">
              <a:schemeClr val="accent5"/>
            </a:effectRef>
            <a:fontRef idx="minor">
              <a:schemeClr val="tx1"/>
            </a:fontRef>
          </p:style>
        </p:cxnSp>
        <p:pic>
          <p:nvPicPr>
            <p:cNvPr id="7" name="Picture 6">
              <a:extLst>
                <a:ext uri="{FF2B5EF4-FFF2-40B4-BE49-F238E27FC236}">
                  <a16:creationId xmlns:a16="http://schemas.microsoft.com/office/drawing/2014/main" id="{F196E215-F9E9-254B-9EEE-FE6B1468A782}"/>
                </a:ext>
              </a:extLst>
            </p:cNvPr>
            <p:cNvPicPr>
              <a:picLocks noChangeAspect="1"/>
            </p:cNvPicPr>
            <p:nvPr/>
          </p:nvPicPr>
          <p:blipFill>
            <a:blip r:embed="rId4"/>
            <a:stretch>
              <a:fillRect/>
            </a:stretch>
          </p:blipFill>
          <p:spPr>
            <a:xfrm>
              <a:off x="6553200" y="4209261"/>
              <a:ext cx="2247756" cy="1304435"/>
            </a:xfrm>
            <a:prstGeom prst="rect">
              <a:avLst/>
            </a:prstGeom>
          </p:spPr>
        </p:pic>
        <p:grpSp>
          <p:nvGrpSpPr>
            <p:cNvPr id="4" name="Group 3">
              <a:extLst>
                <a:ext uri="{FF2B5EF4-FFF2-40B4-BE49-F238E27FC236}">
                  <a16:creationId xmlns:a16="http://schemas.microsoft.com/office/drawing/2014/main" id="{A64DA617-DFBF-F843-A0BA-70F4D7201857}"/>
                </a:ext>
              </a:extLst>
            </p:cNvPr>
            <p:cNvGrpSpPr/>
            <p:nvPr/>
          </p:nvGrpSpPr>
          <p:grpSpPr>
            <a:xfrm>
              <a:off x="57151" y="2073829"/>
              <a:ext cx="3291662" cy="3253337"/>
              <a:chOff x="57151" y="2073829"/>
              <a:chExt cx="3291662" cy="3253337"/>
            </a:xfrm>
          </p:grpSpPr>
          <p:pic>
            <p:nvPicPr>
              <p:cNvPr id="18" name="Picture 17"/>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7151" y="2073829"/>
                <a:ext cx="3291662" cy="3253337"/>
              </a:xfrm>
              <a:prstGeom prst="rect">
                <a:avLst/>
              </a:prstGeom>
            </p:spPr>
          </p:pic>
          <p:sp>
            <p:nvSpPr>
              <p:cNvPr id="2" name="Rectangle 1">
                <a:extLst>
                  <a:ext uri="{FF2B5EF4-FFF2-40B4-BE49-F238E27FC236}">
                    <a16:creationId xmlns:a16="http://schemas.microsoft.com/office/drawing/2014/main" id="{E25958CD-BFA1-7E48-8D77-F2BC3B37AC17}"/>
                  </a:ext>
                </a:extLst>
              </p:cNvPr>
              <p:cNvSpPr/>
              <p:nvPr/>
            </p:nvSpPr>
            <p:spPr>
              <a:xfrm>
                <a:off x="2922035" y="3149047"/>
                <a:ext cx="33617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B97121-1A47-8149-B881-37A119B2E15A}"/>
                  </a:ext>
                </a:extLst>
              </p:cNvPr>
              <p:cNvSpPr/>
              <p:nvPr/>
            </p:nvSpPr>
            <p:spPr>
              <a:xfrm>
                <a:off x="2511846" y="3657602"/>
                <a:ext cx="410189" cy="405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95930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507182" y="6435017"/>
            <a:ext cx="2057400" cy="365125"/>
          </a:xfrm>
        </p:spPr>
        <p:txBody>
          <a:bodyPr/>
          <a:lstStyle/>
          <a:p>
            <a:fld id="{893C5830-40F3-F04E-B2E3-10E6672BA8FF}" type="slidenum">
              <a:rPr lang="en-US" smtClean="0"/>
              <a:pPr/>
              <a:t>24</a:t>
            </a:fld>
            <a:endParaRPr lang="en-US" dirty="0"/>
          </a:p>
        </p:txBody>
      </p:sp>
      <p:grpSp>
        <p:nvGrpSpPr>
          <p:cNvPr id="2" name="Group 1">
            <a:extLst>
              <a:ext uri="{FF2B5EF4-FFF2-40B4-BE49-F238E27FC236}">
                <a16:creationId xmlns:a16="http://schemas.microsoft.com/office/drawing/2014/main" id="{8D055275-42FF-6B40-87B6-FA9AD132D595}"/>
              </a:ext>
            </a:extLst>
          </p:cNvPr>
          <p:cNvGrpSpPr/>
          <p:nvPr/>
        </p:nvGrpSpPr>
        <p:grpSpPr>
          <a:xfrm>
            <a:off x="372767" y="507665"/>
            <a:ext cx="8370287" cy="5900760"/>
            <a:chOff x="156439" y="383959"/>
            <a:chExt cx="8370287" cy="5900760"/>
          </a:xfrm>
        </p:grpSpPr>
        <p:pic>
          <p:nvPicPr>
            <p:cNvPr id="5" name="Picture 4"/>
            <p:cNvPicPr>
              <a:picLocks noChangeAspect="1"/>
            </p:cNvPicPr>
            <p:nvPr/>
          </p:nvPicPr>
          <p:blipFill>
            <a:blip r:embed="rId2"/>
            <a:stretch>
              <a:fillRect/>
            </a:stretch>
          </p:blipFill>
          <p:spPr>
            <a:xfrm>
              <a:off x="1091473" y="383959"/>
              <a:ext cx="6549758" cy="5506870"/>
            </a:xfrm>
            <a:prstGeom prst="rect">
              <a:avLst/>
            </a:prstGeom>
          </p:spPr>
        </p:pic>
        <p:sp>
          <p:nvSpPr>
            <p:cNvPr id="6" name="Rectangle 5"/>
            <p:cNvSpPr/>
            <p:nvPr/>
          </p:nvSpPr>
          <p:spPr>
            <a:xfrm>
              <a:off x="4134998" y="5381027"/>
              <a:ext cx="187286" cy="18728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7244" y="4195590"/>
              <a:ext cx="187286" cy="18728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784213" y="5638388"/>
              <a:ext cx="2701570" cy="646331"/>
            </a:xfrm>
            <a:prstGeom prst="rect">
              <a:avLst/>
            </a:prstGeom>
            <a:solidFill>
              <a:schemeClr val="accent4">
                <a:lumMod val="20000"/>
                <a:lumOff val="80000"/>
              </a:schemeClr>
            </a:solidFill>
            <a:ln>
              <a:solidFill>
                <a:schemeClr val="tx1"/>
              </a:solidFill>
            </a:ln>
          </p:spPr>
          <p:txBody>
            <a:bodyPr wrap="square" rtlCol="0">
              <a:spAutoFit/>
            </a:bodyPr>
            <a:lstStyle/>
            <a:p>
              <a:r>
                <a:rPr lang="en-US" dirty="0"/>
                <a:t>Detector, IR magnets</a:t>
              </a:r>
            </a:p>
            <a:p>
              <a:r>
                <a:rPr lang="en-US" dirty="0"/>
                <a:t>Crab cavities, Spin rotators</a:t>
              </a:r>
            </a:p>
          </p:txBody>
        </p:sp>
        <p:sp>
          <p:nvSpPr>
            <p:cNvPr id="10" name="TextBox 9"/>
            <p:cNvSpPr txBox="1"/>
            <p:nvPr/>
          </p:nvSpPr>
          <p:spPr>
            <a:xfrm>
              <a:off x="730954" y="1147803"/>
              <a:ext cx="1589933" cy="923330"/>
            </a:xfrm>
            <a:prstGeom prst="rect">
              <a:avLst/>
            </a:prstGeom>
            <a:solidFill>
              <a:schemeClr val="accent4">
                <a:lumMod val="20000"/>
                <a:lumOff val="80000"/>
              </a:schemeClr>
            </a:solidFill>
            <a:ln>
              <a:solidFill>
                <a:schemeClr val="tx1"/>
              </a:solidFill>
            </a:ln>
          </p:spPr>
          <p:txBody>
            <a:bodyPr wrap="square" rtlCol="0">
              <a:spAutoFit/>
            </a:bodyPr>
            <a:lstStyle/>
            <a:p>
              <a:r>
                <a:rPr lang="en-US" dirty="0" err="1"/>
                <a:t>eRF</a:t>
              </a:r>
              <a:r>
                <a:rPr lang="en-US" dirty="0"/>
                <a:t>, Cold p RF</a:t>
              </a:r>
            </a:p>
            <a:p>
              <a:r>
                <a:rPr lang="en-US" dirty="0"/>
                <a:t>Cooling</a:t>
              </a:r>
            </a:p>
            <a:p>
              <a:r>
                <a:rPr lang="en-US" dirty="0"/>
                <a:t>Beam dump</a:t>
              </a:r>
            </a:p>
          </p:txBody>
        </p:sp>
        <p:sp>
          <p:nvSpPr>
            <p:cNvPr id="11" name="TextBox 10"/>
            <p:cNvSpPr txBox="1"/>
            <p:nvPr/>
          </p:nvSpPr>
          <p:spPr>
            <a:xfrm>
              <a:off x="6525298" y="1932633"/>
              <a:ext cx="2001428" cy="646331"/>
            </a:xfrm>
            <a:prstGeom prst="rect">
              <a:avLst/>
            </a:prstGeom>
            <a:solidFill>
              <a:schemeClr val="accent4">
                <a:lumMod val="20000"/>
                <a:lumOff val="80000"/>
              </a:schemeClr>
            </a:solidFill>
            <a:ln>
              <a:solidFill>
                <a:schemeClr val="tx1"/>
              </a:solidFill>
            </a:ln>
          </p:spPr>
          <p:txBody>
            <a:bodyPr wrap="square" rtlCol="0">
              <a:spAutoFit/>
            </a:bodyPr>
            <a:lstStyle/>
            <a:p>
              <a:r>
                <a:rPr lang="en-US" dirty="0"/>
                <a:t>e-Injection</a:t>
              </a:r>
            </a:p>
            <a:p>
              <a:r>
                <a:rPr lang="en-US" dirty="0"/>
                <a:t>p-instrumentation</a:t>
              </a:r>
            </a:p>
          </p:txBody>
        </p:sp>
        <p:sp>
          <p:nvSpPr>
            <p:cNvPr id="12" name="TextBox 11"/>
            <p:cNvSpPr txBox="1"/>
            <p:nvPr/>
          </p:nvSpPr>
          <p:spPr>
            <a:xfrm>
              <a:off x="6581601" y="3966067"/>
              <a:ext cx="1237562" cy="646331"/>
            </a:xfrm>
            <a:prstGeom prst="rect">
              <a:avLst/>
            </a:prstGeom>
            <a:solidFill>
              <a:schemeClr val="accent4">
                <a:lumMod val="20000"/>
                <a:lumOff val="80000"/>
              </a:schemeClr>
            </a:solidFill>
            <a:ln>
              <a:solidFill>
                <a:schemeClr val="tx1"/>
              </a:solidFill>
            </a:ln>
          </p:spPr>
          <p:txBody>
            <a:bodyPr wrap="square" rtlCol="0">
              <a:spAutoFit/>
            </a:bodyPr>
            <a:lstStyle/>
            <a:p>
              <a:r>
                <a:rPr lang="en-US" dirty="0"/>
                <a:t>h-warm RF, </a:t>
              </a:r>
            </a:p>
            <a:p>
              <a:r>
                <a:rPr lang="en-US" dirty="0"/>
                <a:t>h-injection</a:t>
              </a:r>
            </a:p>
          </p:txBody>
        </p:sp>
        <p:sp>
          <p:nvSpPr>
            <p:cNvPr id="13" name="TextBox 12"/>
            <p:cNvSpPr txBox="1"/>
            <p:nvPr/>
          </p:nvSpPr>
          <p:spPr>
            <a:xfrm>
              <a:off x="3179854" y="501472"/>
              <a:ext cx="2279402" cy="646331"/>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6 snakes, polarimeter Feedback Diagnostics</a:t>
              </a:r>
            </a:p>
          </p:txBody>
        </p:sp>
        <p:sp>
          <p:nvSpPr>
            <p:cNvPr id="16" name="TextBox 15">
              <a:extLst>
                <a:ext uri="{FF2B5EF4-FFF2-40B4-BE49-F238E27FC236}">
                  <a16:creationId xmlns:a16="http://schemas.microsoft.com/office/drawing/2014/main" id="{1D05A19A-63E3-7D40-98D1-40901005ADC9}"/>
                </a:ext>
              </a:extLst>
            </p:cNvPr>
            <p:cNvSpPr txBox="1"/>
            <p:nvPr/>
          </p:nvSpPr>
          <p:spPr>
            <a:xfrm>
              <a:off x="156439" y="4451321"/>
              <a:ext cx="2701570" cy="646331"/>
            </a:xfrm>
            <a:prstGeom prst="rect">
              <a:avLst/>
            </a:prstGeom>
            <a:solidFill>
              <a:schemeClr val="accent4">
                <a:lumMod val="20000"/>
                <a:lumOff val="80000"/>
              </a:schemeClr>
            </a:solidFill>
            <a:ln>
              <a:solidFill>
                <a:schemeClr val="tx1"/>
              </a:solidFill>
            </a:ln>
          </p:spPr>
          <p:txBody>
            <a:bodyPr wrap="square" rtlCol="0">
              <a:spAutoFit/>
            </a:bodyPr>
            <a:lstStyle/>
            <a:p>
              <a:r>
                <a:rPr lang="en-US" dirty="0"/>
                <a:t>Detector, IR magnets</a:t>
              </a:r>
            </a:p>
            <a:p>
              <a:r>
                <a:rPr lang="en-US" dirty="0"/>
                <a:t>Crab cavities, Spin rotators</a:t>
              </a:r>
            </a:p>
          </p:txBody>
        </p:sp>
      </p:grpSp>
      <p:sp>
        <p:nvSpPr>
          <p:cNvPr id="15" name="TextBox 14"/>
          <p:cNvSpPr txBox="1"/>
          <p:nvPr/>
        </p:nvSpPr>
        <p:spPr>
          <a:xfrm>
            <a:off x="3715389" y="2702670"/>
            <a:ext cx="1692103" cy="1200329"/>
          </a:xfrm>
          <a:prstGeom prst="rect">
            <a:avLst/>
          </a:prstGeom>
          <a:noFill/>
        </p:spPr>
        <p:txBody>
          <a:bodyPr wrap="square" rtlCol="0">
            <a:spAutoFit/>
          </a:bodyPr>
          <a:lstStyle/>
          <a:p>
            <a:pPr algn="ctr"/>
            <a:r>
              <a:rPr lang="en-US" sz="3600" b="1" dirty="0" err="1">
                <a:solidFill>
                  <a:srgbClr val="0070C0"/>
                </a:solidFill>
              </a:rPr>
              <a:t>eRHIC</a:t>
            </a:r>
            <a:r>
              <a:rPr lang="en-US" sz="3600" b="1" dirty="0">
                <a:solidFill>
                  <a:srgbClr val="0070C0"/>
                </a:solidFill>
              </a:rPr>
              <a:t> </a:t>
            </a:r>
          </a:p>
          <a:p>
            <a:pPr algn="ctr"/>
            <a:r>
              <a:rPr lang="en-US" sz="3600" b="1" dirty="0">
                <a:solidFill>
                  <a:srgbClr val="0070C0"/>
                </a:solidFill>
              </a:rPr>
              <a:t>Layout</a:t>
            </a:r>
          </a:p>
        </p:txBody>
      </p:sp>
    </p:spTree>
    <p:extLst>
      <p:ext uri="{BB962C8B-B14F-4D97-AF65-F5344CB8AC3E}">
        <p14:creationId xmlns:p14="http://schemas.microsoft.com/office/powerpoint/2010/main" val="781948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DE73889-8752-428C-A11C-8679396BAC9B}" type="slidenum">
              <a:rPr lang="en-US" smtClean="0"/>
              <a:pPr/>
              <a:t>25</a:t>
            </a:fld>
            <a:endParaRPr lang="en-US" dirty="0"/>
          </a:p>
        </p:txBody>
      </p:sp>
      <p:sp>
        <p:nvSpPr>
          <p:cNvPr id="15" name="Title 1"/>
          <p:cNvSpPr txBox="1">
            <a:spLocks/>
          </p:cNvSpPr>
          <p:nvPr/>
        </p:nvSpPr>
        <p:spPr>
          <a:xfrm>
            <a:off x="211666" y="179531"/>
            <a:ext cx="8229600" cy="681117"/>
          </a:xfrm>
          <a:prstGeom prst="rect">
            <a:avLst/>
          </a:prstGeom>
        </p:spPr>
        <p:txBody>
          <a:bodyPr anchor="ctr">
            <a:normAutofit fontScale="97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a:effectLst/>
              </a:rPr>
              <a:t>Timeline (Past)</a:t>
            </a:r>
            <a:endParaRPr lang="en-US" sz="3600" dirty="0"/>
          </a:p>
        </p:txBody>
      </p:sp>
      <p:grpSp>
        <p:nvGrpSpPr>
          <p:cNvPr id="11" name="Group 10">
            <a:extLst>
              <a:ext uri="{FF2B5EF4-FFF2-40B4-BE49-F238E27FC236}">
                <a16:creationId xmlns:a16="http://schemas.microsoft.com/office/drawing/2014/main" id="{0C6A6CB8-7DF1-2844-AADB-117297D0FA01}"/>
              </a:ext>
            </a:extLst>
          </p:cNvPr>
          <p:cNvGrpSpPr/>
          <p:nvPr/>
        </p:nvGrpSpPr>
        <p:grpSpPr>
          <a:xfrm>
            <a:off x="211666" y="1033553"/>
            <a:ext cx="8859764" cy="3046911"/>
            <a:chOff x="211666" y="1342860"/>
            <a:chExt cx="8859764" cy="3046911"/>
          </a:xfrm>
        </p:grpSpPr>
        <p:grpSp>
          <p:nvGrpSpPr>
            <p:cNvPr id="17" name="Group 16">
              <a:extLst>
                <a:ext uri="{FF2B5EF4-FFF2-40B4-BE49-F238E27FC236}">
                  <a16:creationId xmlns:a16="http://schemas.microsoft.com/office/drawing/2014/main" id="{812493A0-DFFA-D645-A028-795B4AE4CF8E}"/>
                </a:ext>
              </a:extLst>
            </p:cNvPr>
            <p:cNvGrpSpPr/>
            <p:nvPr/>
          </p:nvGrpSpPr>
          <p:grpSpPr>
            <a:xfrm>
              <a:off x="211666" y="1342860"/>
              <a:ext cx="8475134" cy="3046911"/>
              <a:chOff x="211666" y="1544223"/>
              <a:chExt cx="8475134" cy="3046911"/>
            </a:xfrm>
            <a:solidFill>
              <a:schemeClr val="bg1">
                <a:alpha val="50000"/>
              </a:schemeClr>
            </a:solidFill>
          </p:grpSpPr>
          <p:pic>
            <p:nvPicPr>
              <p:cNvPr id="6" name="Picture 5"/>
              <p:cNvPicPr>
                <a:picLocks noChangeAspect="1"/>
              </p:cNvPicPr>
              <p:nvPr/>
            </p:nvPicPr>
            <p:blipFill>
              <a:blip r:embed="rId3"/>
              <a:stretch>
                <a:fillRect/>
              </a:stretch>
            </p:blipFill>
            <p:spPr>
              <a:xfrm>
                <a:off x="211666" y="1888510"/>
                <a:ext cx="1465545" cy="1828800"/>
              </a:xfrm>
              <a:prstGeom prst="rect">
                <a:avLst/>
              </a:prstGeom>
              <a:grpFill/>
              <a:ln w="12700" cmpd="sng">
                <a:solidFill>
                  <a:schemeClr val="accent1"/>
                </a:solidFill>
              </a:ln>
            </p:spPr>
          </p:pic>
          <p:pic>
            <p:nvPicPr>
              <p:cNvPr id="7" name="Picture 6" descr="Screen shot 2013-02-07 at 3.34.3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0336" y="1888510"/>
                <a:ext cx="1416214" cy="1828800"/>
              </a:xfrm>
              <a:prstGeom prst="rect">
                <a:avLst/>
              </a:prstGeom>
              <a:grpFill/>
              <a:ln w="12700" cmpd="sng">
                <a:solidFill>
                  <a:schemeClr val="accent1"/>
                </a:solidFill>
              </a:ln>
            </p:spPr>
          </p:pic>
          <p:pic>
            <p:nvPicPr>
              <p:cNvPr id="9" name="Picture 8" descr="NSAC LRP 2015 (dragged).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19675" y="1888510"/>
                <a:ext cx="1413166" cy="1828800"/>
              </a:xfrm>
              <a:prstGeom prst="rect">
                <a:avLst/>
              </a:prstGeom>
              <a:grpFill/>
              <a:ln w="12700" cmpd="sng">
                <a:solidFill>
                  <a:schemeClr val="accent1"/>
                </a:solidFill>
              </a:ln>
            </p:spPr>
          </p:pic>
          <p:sp>
            <p:nvSpPr>
              <p:cNvPr id="2" name="Rectangle 1"/>
              <p:cNvSpPr/>
              <p:nvPr/>
            </p:nvSpPr>
            <p:spPr>
              <a:xfrm>
                <a:off x="755462" y="1544223"/>
                <a:ext cx="7931338" cy="300082"/>
              </a:xfrm>
              <a:prstGeom prst="rect">
                <a:avLst/>
              </a:prstGeom>
              <a:grpFill/>
            </p:spPr>
            <p:txBody>
              <a:bodyPr wrap="none">
                <a:spAutoFit/>
              </a:bodyPr>
              <a:lstStyle/>
              <a:p>
                <a:pPr defTabSz="1072754"/>
                <a:r>
                  <a:rPr lang="en-US" sz="1350" b="1" dirty="0">
                    <a:effectLst>
                      <a:glow rad="228600">
                        <a:schemeClr val="accent1">
                          <a:satMod val="175000"/>
                          <a:alpha val="40000"/>
                        </a:schemeClr>
                      </a:glow>
                    </a:effectLst>
                  </a:rPr>
                  <a:t>2011</a:t>
                </a:r>
                <a:r>
                  <a:rPr lang="en-US" sz="1350" i="1" dirty="0">
                    <a:solidFill>
                      <a:schemeClr val="bg1"/>
                    </a:solidFill>
                    <a:effectLst>
                      <a:glow rad="228600">
                        <a:schemeClr val="accent1">
                          <a:satMod val="175000"/>
                          <a:alpha val="40000"/>
                        </a:schemeClr>
                      </a:glow>
                    </a:effectLst>
                  </a:rPr>
                  <a:t>	</a:t>
                </a:r>
                <a:r>
                  <a:rPr lang="en-US" sz="1350" b="1" dirty="0">
                    <a:effectLst>
                      <a:glow rad="228600">
                        <a:schemeClr val="accent1">
                          <a:satMod val="175000"/>
                          <a:alpha val="40000"/>
                        </a:schemeClr>
                      </a:glow>
                    </a:effectLst>
                  </a:rPr>
                  <a:t>2012</a:t>
                </a:r>
                <a:r>
                  <a:rPr lang="en-US" sz="1350" i="1" dirty="0">
                    <a:solidFill>
                      <a:schemeClr val="bg1"/>
                    </a:solidFill>
                    <a:effectLst>
                      <a:glow rad="228600">
                        <a:schemeClr val="accent1">
                          <a:satMod val="175000"/>
                          <a:alpha val="40000"/>
                        </a:schemeClr>
                      </a:glow>
                    </a:effectLst>
                  </a:rPr>
                  <a:t>	</a:t>
                </a:r>
                <a:r>
                  <a:rPr lang="en-US" sz="1350" b="1" dirty="0">
                    <a:effectLst>
                      <a:glow rad="228600">
                        <a:schemeClr val="accent1">
                          <a:satMod val="175000"/>
                          <a:alpha val="40000"/>
                        </a:schemeClr>
                      </a:glow>
                    </a:effectLst>
                  </a:rPr>
                  <a:t>2013</a:t>
                </a:r>
                <a:r>
                  <a:rPr lang="en-US" sz="1350" i="1" dirty="0">
                    <a:solidFill>
                      <a:schemeClr val="bg1"/>
                    </a:solidFill>
                    <a:effectLst>
                      <a:glow rad="228600">
                        <a:schemeClr val="accent1">
                          <a:satMod val="175000"/>
                          <a:alpha val="40000"/>
                        </a:schemeClr>
                      </a:glow>
                    </a:effectLst>
                  </a:rPr>
                  <a:t>	</a:t>
                </a:r>
                <a:r>
                  <a:rPr lang="en-US" sz="1350" b="1" dirty="0">
                    <a:effectLst>
                      <a:glow rad="228600">
                        <a:schemeClr val="accent1">
                          <a:satMod val="175000"/>
                          <a:alpha val="40000"/>
                        </a:schemeClr>
                      </a:glow>
                    </a:effectLst>
                  </a:rPr>
                  <a:t>2014</a:t>
                </a:r>
                <a:r>
                  <a:rPr lang="en-US" sz="1350" i="1" dirty="0">
                    <a:solidFill>
                      <a:schemeClr val="bg1"/>
                    </a:solidFill>
                    <a:effectLst>
                      <a:glow rad="228600">
                        <a:schemeClr val="accent1">
                          <a:satMod val="175000"/>
                          <a:alpha val="40000"/>
                        </a:schemeClr>
                      </a:glow>
                    </a:effectLst>
                  </a:rPr>
                  <a:t>	</a:t>
                </a:r>
                <a:r>
                  <a:rPr lang="en-US" sz="1350" b="1" dirty="0">
                    <a:effectLst>
                      <a:glow rad="228600">
                        <a:schemeClr val="accent1">
                          <a:satMod val="175000"/>
                          <a:alpha val="40000"/>
                        </a:schemeClr>
                      </a:glow>
                    </a:effectLst>
                  </a:rPr>
                  <a:t>2015</a:t>
                </a:r>
                <a:r>
                  <a:rPr lang="en-US" sz="1350" i="1" dirty="0">
                    <a:solidFill>
                      <a:schemeClr val="bg1"/>
                    </a:solidFill>
                    <a:effectLst>
                      <a:glow rad="228600">
                        <a:schemeClr val="accent1">
                          <a:satMod val="175000"/>
                          <a:alpha val="40000"/>
                        </a:schemeClr>
                      </a:glow>
                    </a:effectLst>
                  </a:rPr>
                  <a:t>	</a:t>
                </a:r>
                <a:r>
                  <a:rPr lang="en-US" sz="1350" b="1" dirty="0">
                    <a:effectLst>
                      <a:glow rad="228600">
                        <a:schemeClr val="accent1">
                          <a:satMod val="175000"/>
                          <a:alpha val="40000"/>
                        </a:schemeClr>
                      </a:glow>
                    </a:effectLst>
                  </a:rPr>
                  <a:t>2016 </a:t>
                </a:r>
                <a:r>
                  <a:rPr lang="en-US" sz="1350" i="1" dirty="0">
                    <a:solidFill>
                      <a:schemeClr val="bg1"/>
                    </a:solidFill>
                    <a:effectLst>
                      <a:glow rad="228600">
                        <a:schemeClr val="accent1">
                          <a:satMod val="175000"/>
                          <a:alpha val="40000"/>
                        </a:schemeClr>
                      </a:glow>
                    </a:effectLst>
                  </a:rPr>
                  <a:t>	</a:t>
                </a:r>
                <a:r>
                  <a:rPr lang="en-US" sz="1350" b="1" dirty="0">
                    <a:effectLst>
                      <a:glow rad="228600">
                        <a:schemeClr val="accent1">
                          <a:satMod val="175000"/>
                          <a:alpha val="40000"/>
                        </a:schemeClr>
                      </a:glow>
                    </a:effectLst>
                  </a:rPr>
                  <a:t>2017             2018</a:t>
                </a:r>
              </a:p>
            </p:txBody>
          </p:sp>
          <p:sp>
            <p:nvSpPr>
              <p:cNvPr id="23" name="TextBox 22">
                <a:extLst>
                  <a:ext uri="{FF2B5EF4-FFF2-40B4-BE49-F238E27FC236}">
                    <a16:creationId xmlns:a16="http://schemas.microsoft.com/office/drawing/2014/main" id="{7A50FD47-ED3A-2142-8366-672D2199EAD3}"/>
                  </a:ext>
                </a:extLst>
              </p:cNvPr>
              <p:cNvSpPr txBox="1"/>
              <p:nvPr/>
            </p:nvSpPr>
            <p:spPr>
              <a:xfrm>
                <a:off x="5474617" y="1882700"/>
                <a:ext cx="1622437" cy="2708434"/>
              </a:xfrm>
              <a:prstGeom prst="rect">
                <a:avLst/>
              </a:prstGeom>
              <a:grpFill/>
              <a:ln>
                <a:solidFill>
                  <a:schemeClr val="accent1"/>
                </a:solidFill>
              </a:ln>
            </p:spPr>
            <p:txBody>
              <a:bodyPr wrap="square" rtlCol="0">
                <a:spAutoFit/>
              </a:bodyPr>
              <a:lstStyle/>
              <a:p>
                <a:r>
                  <a:rPr lang="en-US" sz="1600" b="1" dirty="0"/>
                  <a:t>LRP:  </a:t>
                </a:r>
                <a:endParaRPr lang="en-US" sz="1600" b="1" dirty="0">
                  <a:solidFill>
                    <a:srgbClr val="0070C0"/>
                  </a:solidFill>
                </a:endParaRPr>
              </a:p>
              <a:p>
                <a:r>
                  <a:rPr lang="en-US" sz="1400" b="1" dirty="0">
                    <a:solidFill>
                      <a:srgbClr val="0070C0"/>
                    </a:solidFill>
                  </a:rPr>
                  <a:t>We recommend a high-energy high-luminosity polarized EIC as the highest priority for new facility construction following the completion of FRIB.</a:t>
                </a:r>
              </a:p>
            </p:txBody>
          </p:sp>
        </p:grpSp>
        <p:sp>
          <p:nvSpPr>
            <p:cNvPr id="5" name="Rectangle 4">
              <a:extLst>
                <a:ext uri="{FF2B5EF4-FFF2-40B4-BE49-F238E27FC236}">
                  <a16:creationId xmlns:a16="http://schemas.microsoft.com/office/drawing/2014/main" id="{1A213087-0F80-9D46-ADF9-FE29C903F3EE}"/>
                </a:ext>
              </a:extLst>
            </p:cNvPr>
            <p:cNvSpPr/>
            <p:nvPr/>
          </p:nvSpPr>
          <p:spPr>
            <a:xfrm>
              <a:off x="7194518" y="1681668"/>
              <a:ext cx="1876912" cy="1938992"/>
            </a:xfrm>
            <a:prstGeom prst="rect">
              <a:avLst/>
            </a:prstGeom>
            <a:ln w="12700">
              <a:solidFill>
                <a:schemeClr val="accent1"/>
              </a:solidFill>
            </a:ln>
          </p:spPr>
          <p:txBody>
            <a:bodyPr wrap="square">
              <a:spAutoFit/>
            </a:bodyPr>
            <a:lstStyle/>
            <a:p>
              <a:r>
                <a:rPr lang="en-US" sz="1600" b="1" dirty="0"/>
                <a:t>NAS Review of the science case for a U.S.-based EIC:</a:t>
              </a:r>
            </a:p>
            <a:p>
              <a:r>
                <a:rPr lang="en-US" sz="1400" b="1" dirty="0">
                  <a:solidFill>
                    <a:srgbClr val="0070C0"/>
                  </a:solidFill>
                </a:rPr>
                <a:t>…the committee finds a compelling scientific case for such a facility.</a:t>
              </a:r>
              <a:endParaRPr lang="en-US" sz="1400" b="1" dirty="0"/>
            </a:p>
          </p:txBody>
        </p:sp>
      </p:grpSp>
      <p:grpSp>
        <p:nvGrpSpPr>
          <p:cNvPr id="10" name="Group 9">
            <a:extLst>
              <a:ext uri="{FF2B5EF4-FFF2-40B4-BE49-F238E27FC236}">
                <a16:creationId xmlns:a16="http://schemas.microsoft.com/office/drawing/2014/main" id="{5A1752FF-CF82-FC47-BB76-8E8E2E707510}"/>
              </a:ext>
            </a:extLst>
          </p:cNvPr>
          <p:cNvGrpSpPr/>
          <p:nvPr/>
        </p:nvGrpSpPr>
        <p:grpSpPr>
          <a:xfrm>
            <a:off x="0" y="4680089"/>
            <a:ext cx="9144000" cy="1562913"/>
            <a:chOff x="0" y="4680089"/>
            <a:chExt cx="9144000" cy="1562913"/>
          </a:xfrm>
        </p:grpSpPr>
        <p:grpSp>
          <p:nvGrpSpPr>
            <p:cNvPr id="18" name="Group 17">
              <a:extLst>
                <a:ext uri="{FF2B5EF4-FFF2-40B4-BE49-F238E27FC236}">
                  <a16:creationId xmlns:a16="http://schemas.microsoft.com/office/drawing/2014/main" id="{F5FB8E0F-73BE-F448-91CD-E01C1384A1BB}"/>
                </a:ext>
              </a:extLst>
            </p:cNvPr>
            <p:cNvGrpSpPr/>
            <p:nvPr/>
          </p:nvGrpSpPr>
          <p:grpSpPr>
            <a:xfrm>
              <a:off x="0" y="4680089"/>
              <a:ext cx="9144000" cy="1562913"/>
              <a:chOff x="0" y="4612809"/>
              <a:chExt cx="9144000" cy="1562913"/>
            </a:xfrm>
          </p:grpSpPr>
          <p:pic>
            <p:nvPicPr>
              <p:cNvPr id="12" name="Picture 11">
                <a:extLst>
                  <a:ext uri="{FF2B5EF4-FFF2-40B4-BE49-F238E27FC236}">
                    <a16:creationId xmlns:a16="http://schemas.microsoft.com/office/drawing/2014/main" id="{6207AC65-DA04-6144-BCC7-9A6078539C71}"/>
                  </a:ext>
                </a:extLst>
              </p:cNvPr>
              <p:cNvPicPr>
                <a:picLocks noChangeAspect="1"/>
              </p:cNvPicPr>
              <p:nvPr/>
            </p:nvPicPr>
            <p:blipFill>
              <a:blip r:embed="rId6"/>
              <a:stretch>
                <a:fillRect/>
              </a:stretch>
            </p:blipFill>
            <p:spPr>
              <a:xfrm>
                <a:off x="0" y="4612809"/>
                <a:ext cx="9144000" cy="980194"/>
              </a:xfrm>
              <a:prstGeom prst="rect">
                <a:avLst/>
              </a:prstGeom>
            </p:spPr>
          </p:pic>
          <p:sp>
            <p:nvSpPr>
              <p:cNvPr id="16" name="Right Arrow 15">
                <a:extLst>
                  <a:ext uri="{FF2B5EF4-FFF2-40B4-BE49-F238E27FC236}">
                    <a16:creationId xmlns:a16="http://schemas.microsoft.com/office/drawing/2014/main" id="{5A0D7E36-ABCA-FB43-B913-0492931D6C94}"/>
                  </a:ext>
                </a:extLst>
              </p:cNvPr>
              <p:cNvSpPr/>
              <p:nvPr/>
            </p:nvSpPr>
            <p:spPr>
              <a:xfrm>
                <a:off x="7526045" y="5691090"/>
                <a:ext cx="14356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eRHIC</a:t>
                </a:r>
                <a:endParaRPr lang="en-US" sz="1400" dirty="0"/>
              </a:p>
            </p:txBody>
          </p:sp>
        </p:grpSp>
        <p:sp>
          <p:nvSpPr>
            <p:cNvPr id="19" name="Right Arrow 18">
              <a:extLst>
                <a:ext uri="{FF2B5EF4-FFF2-40B4-BE49-F238E27FC236}">
                  <a16:creationId xmlns:a16="http://schemas.microsoft.com/office/drawing/2014/main" id="{47D1307D-28FA-CD4F-A93F-769F47EF069A}"/>
                </a:ext>
              </a:extLst>
            </p:cNvPr>
            <p:cNvSpPr/>
            <p:nvPr/>
          </p:nvSpPr>
          <p:spPr>
            <a:xfrm>
              <a:off x="862697" y="5758370"/>
              <a:ext cx="4570143" cy="4846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RHIC Science Program</a:t>
              </a:r>
            </a:p>
          </p:txBody>
        </p:sp>
      </p:grpSp>
      <p:sp>
        <p:nvSpPr>
          <p:cNvPr id="24" name="Title 1">
            <a:extLst>
              <a:ext uri="{FF2B5EF4-FFF2-40B4-BE49-F238E27FC236}">
                <a16:creationId xmlns:a16="http://schemas.microsoft.com/office/drawing/2014/main" id="{9B962C0A-D9EC-934A-A197-BE0376AE0505}"/>
              </a:ext>
            </a:extLst>
          </p:cNvPr>
          <p:cNvSpPr txBox="1">
            <a:spLocks/>
          </p:cNvSpPr>
          <p:nvPr/>
        </p:nvSpPr>
        <p:spPr>
          <a:xfrm>
            <a:off x="211666" y="3786001"/>
            <a:ext cx="8229600" cy="681117"/>
          </a:xfrm>
          <a:prstGeom prst="rect">
            <a:avLst/>
          </a:prstGeom>
        </p:spPr>
        <p:txBody>
          <a:bodyPr anchor="ctr">
            <a:normAutofit fontScale="97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a:effectLst/>
              </a:rPr>
              <a:t>Timeline (Future?)</a:t>
            </a:r>
            <a:endParaRPr lang="en-US" sz="3600" dirty="0"/>
          </a:p>
        </p:txBody>
      </p:sp>
    </p:spTree>
    <p:extLst>
      <p:ext uri="{BB962C8B-B14F-4D97-AF65-F5344CB8AC3E}">
        <p14:creationId xmlns:p14="http://schemas.microsoft.com/office/powerpoint/2010/main" val="1211969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789199-7657-6444-9382-EA4D9C473A8C}"/>
              </a:ext>
            </a:extLst>
          </p:cNvPr>
          <p:cNvSpPr txBox="1"/>
          <p:nvPr/>
        </p:nvSpPr>
        <p:spPr>
          <a:xfrm>
            <a:off x="2408721" y="2588964"/>
            <a:ext cx="4555799" cy="1323439"/>
          </a:xfrm>
          <a:prstGeom prst="rect">
            <a:avLst/>
          </a:prstGeom>
          <a:noFill/>
        </p:spPr>
        <p:txBody>
          <a:bodyPr wrap="none" rtlCol="0">
            <a:spAutoFit/>
          </a:bodyPr>
          <a:lstStyle/>
          <a:p>
            <a:pPr algn="ctr"/>
            <a:r>
              <a:rPr lang="en-US" sz="2400" b="1" dirty="0"/>
              <a:t>There are, indeed,</a:t>
            </a:r>
          </a:p>
          <a:p>
            <a:pPr algn="ctr"/>
            <a:endParaRPr lang="en-US" sz="2400" dirty="0"/>
          </a:p>
          <a:p>
            <a:pPr algn="ctr"/>
            <a:r>
              <a:rPr lang="en-US" sz="3200" b="1" dirty="0">
                <a:solidFill>
                  <a:srgbClr val="FF0000"/>
                </a:solidFill>
              </a:rPr>
              <a:t>Exciting Times Ahead!</a:t>
            </a:r>
          </a:p>
        </p:txBody>
      </p:sp>
    </p:spTree>
    <p:extLst>
      <p:ext uri="{BB962C8B-B14F-4D97-AF65-F5344CB8AC3E}">
        <p14:creationId xmlns:p14="http://schemas.microsoft.com/office/powerpoint/2010/main" val="3255840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914399"/>
          </a:xfrm>
        </p:spPr>
        <p:txBody>
          <a:bodyPr/>
          <a:lstStyle/>
          <a:p>
            <a:r>
              <a:rPr lang="en-US" sz="3200" dirty="0"/>
              <a:t>The RHIC Facility Going Forward</a:t>
            </a:r>
          </a:p>
        </p:txBody>
      </p:sp>
      <p:pic>
        <p:nvPicPr>
          <p:cNvPr id="3" name="Picture 2"/>
          <p:cNvPicPr>
            <a:picLocks noChangeAspect="1"/>
          </p:cNvPicPr>
          <p:nvPr/>
        </p:nvPicPr>
        <p:blipFill>
          <a:blip r:embed="rId2"/>
          <a:stretch>
            <a:fillRect/>
          </a:stretch>
        </p:blipFill>
        <p:spPr>
          <a:xfrm>
            <a:off x="914400" y="1295400"/>
            <a:ext cx="7239000" cy="4729347"/>
          </a:xfrm>
          <a:prstGeom prst="rect">
            <a:avLst/>
          </a:prstGeom>
        </p:spPr>
      </p:pic>
      <p:pic>
        <p:nvPicPr>
          <p:cNvPr id="6" name="Picture 5" descr="detecto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8801" y="4334812"/>
            <a:ext cx="2895600" cy="2218388"/>
          </a:xfrm>
          <a:prstGeom prst="rect">
            <a:avLst/>
          </a:prstGeom>
          <a:noFill/>
          <a:ln w="5715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30200" y="3949824"/>
            <a:ext cx="2463800" cy="2603375"/>
          </a:xfrm>
          <a:prstGeom prst="rect">
            <a:avLst/>
          </a:prstGeom>
          <a:ln w="38100">
            <a:solidFill>
              <a:schemeClr val="tx1"/>
            </a:solidFill>
          </a:ln>
        </p:spPr>
      </p:pic>
      <p:sp>
        <p:nvSpPr>
          <p:cNvPr id="8" name="TextBox 7"/>
          <p:cNvSpPr txBox="1"/>
          <p:nvPr/>
        </p:nvSpPr>
        <p:spPr>
          <a:xfrm>
            <a:off x="914400" y="2362200"/>
            <a:ext cx="393700" cy="369332"/>
          </a:xfrm>
          <a:prstGeom prst="rect">
            <a:avLst/>
          </a:prstGeom>
          <a:noFill/>
        </p:spPr>
        <p:txBody>
          <a:bodyPr wrap="square" rtlCol="0">
            <a:spAutoFit/>
          </a:bodyPr>
          <a:lstStyle/>
          <a:p>
            <a:r>
              <a:rPr lang="en-US" sz="1800" dirty="0">
                <a:solidFill>
                  <a:schemeClr val="bg1"/>
                </a:solidFill>
              </a:rPr>
              <a:t>s</a:t>
            </a:r>
          </a:p>
        </p:txBody>
      </p:sp>
      <p:cxnSp>
        <p:nvCxnSpPr>
          <p:cNvPr id="10" name="Straight Connector 9"/>
          <p:cNvCxnSpPr/>
          <p:nvPr/>
        </p:nvCxnSpPr>
        <p:spPr bwMode="auto">
          <a:xfrm flipH="1">
            <a:off x="304800" y="2374900"/>
            <a:ext cx="1409700" cy="1549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1727200" y="2349500"/>
            <a:ext cx="1079500" cy="1587500"/>
          </a:xfrm>
          <a:prstGeom prst="line">
            <a:avLst/>
          </a:prstGeom>
          <a:solidFill>
            <a:schemeClr val="accent1"/>
          </a:solidFill>
          <a:ln w="25400" cap="flat" cmpd="sng" algn="ctr">
            <a:solidFill>
              <a:schemeClr val="tx1"/>
            </a:solidFill>
            <a:prstDash val="solid"/>
            <a:round/>
            <a:headEnd type="none" w="med" len="med"/>
            <a:tailEnd type="none" w="med" len="med"/>
          </a:ln>
          <a:effectLst/>
        </p:spPr>
      </p:cxnSp>
      <p:pic>
        <p:nvPicPr>
          <p:cNvPr id="9" name="Picture 8">
            <a:extLst>
              <a:ext uri="{FF2B5EF4-FFF2-40B4-BE49-F238E27FC236}">
                <a16:creationId xmlns:a16="http://schemas.microsoft.com/office/drawing/2014/main" id="{9814836B-B4FF-F544-AF69-649DEF422A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6400" y="5943600"/>
            <a:ext cx="1092200" cy="569268"/>
          </a:xfrm>
          <a:prstGeom prst="rect">
            <a:avLst/>
          </a:prstGeom>
        </p:spPr>
      </p:pic>
      <p:pic>
        <p:nvPicPr>
          <p:cNvPr id="4" name="Picture 3">
            <a:extLst>
              <a:ext uri="{FF2B5EF4-FFF2-40B4-BE49-F238E27FC236}">
                <a16:creationId xmlns:a16="http://schemas.microsoft.com/office/drawing/2014/main" id="{DC351ADF-1AE4-2E4C-B469-44224F19C1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09921" y="5929985"/>
            <a:ext cx="924479" cy="623215"/>
          </a:xfrm>
          <a:prstGeom prst="rect">
            <a:avLst/>
          </a:prstGeom>
        </p:spPr>
      </p:pic>
    </p:spTree>
    <p:extLst>
      <p:ext uri="{BB962C8B-B14F-4D97-AF65-F5344CB8AC3E}">
        <p14:creationId xmlns:p14="http://schemas.microsoft.com/office/powerpoint/2010/main" val="2226324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sldNum" sz="quarter" idx="12"/>
          </p:nvPr>
        </p:nvSpPr>
        <p:spPr/>
        <p:txBody>
          <a:bodyPr/>
          <a:lstStyle/>
          <a:p>
            <a:fld id="{86CB4B4D-7CA3-9044-876B-883B54F8677D}" type="slidenum">
              <a:rPr lang="en-US" smtClean="0"/>
              <a:pPr/>
              <a:t>4</a:t>
            </a:fld>
            <a:endParaRPr lang="en-US" dirty="0"/>
          </a:p>
        </p:txBody>
      </p:sp>
      <p:sp>
        <p:nvSpPr>
          <p:cNvPr id="103" name="Shape 103"/>
          <p:cNvSpPr/>
          <p:nvPr/>
        </p:nvSpPr>
        <p:spPr>
          <a:xfrm>
            <a:off x="307709" y="988110"/>
            <a:ext cx="8519160" cy="1785104"/>
          </a:xfrm>
          <a:prstGeom prst="rect">
            <a:avLst/>
          </a:prstGeom>
          <a:solidFill>
            <a:schemeClr val="accent3">
              <a:lumOff val="44000"/>
            </a:schemeClr>
          </a:solidFill>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p>
            <a:pPr marL="285750" indent="-285750" algn="l">
              <a:spcBef>
                <a:spcPts val="600"/>
              </a:spcBef>
              <a:buSzPct val="75000"/>
              <a:buFont typeface="Wingdings" pitchFamily="2" charset="2"/>
              <a:buChar char="v"/>
              <a:defRPr sz="1800">
                <a:latin typeface="Arial"/>
                <a:ea typeface="Arial"/>
                <a:cs typeface="Arial"/>
                <a:sym typeface="Arial"/>
              </a:defRPr>
            </a:pPr>
            <a:r>
              <a:rPr b="1" i="1" dirty="0"/>
              <a:t>Run 2018: </a:t>
            </a:r>
          </a:p>
          <a:p>
            <a:pPr marL="742950" lvl="1" indent="-285750" algn="l">
              <a:spcBef>
                <a:spcPts val="600"/>
              </a:spcBef>
              <a:buSzPct val="75000"/>
              <a:buFont typeface="Wingdings" pitchFamily="2" charset="2"/>
              <a:buChar char="v"/>
              <a:defRPr sz="1800">
                <a:latin typeface="Arial"/>
                <a:ea typeface="Arial"/>
                <a:cs typeface="Arial"/>
                <a:sym typeface="Arial"/>
              </a:defRPr>
            </a:pPr>
            <a:r>
              <a:rPr dirty="0"/>
              <a:t>Isobar system (</a:t>
            </a:r>
            <a:r>
              <a:rPr baseline="30000" dirty="0"/>
              <a:t>96</a:t>
            </a:r>
            <a:r>
              <a:rPr dirty="0"/>
              <a:t>Ru - </a:t>
            </a:r>
            <a:r>
              <a:rPr baseline="30000" dirty="0"/>
              <a:t>96</a:t>
            </a:r>
            <a:r>
              <a:rPr dirty="0"/>
              <a:t>Zr) comparison run </a:t>
            </a:r>
            <a:endParaRPr lang="en-US" dirty="0"/>
          </a:p>
          <a:p>
            <a:pPr marL="742950" lvl="1" indent="-285750" algn="l">
              <a:spcBef>
                <a:spcPts val="600"/>
              </a:spcBef>
              <a:buSzPct val="75000"/>
              <a:buFont typeface="Wingdings" pitchFamily="2" charset="2"/>
              <a:buChar char="v"/>
              <a:defRPr sz="1800">
                <a:latin typeface="Arial"/>
                <a:ea typeface="Arial"/>
                <a:cs typeface="Arial"/>
                <a:sym typeface="Arial"/>
              </a:defRPr>
            </a:pPr>
            <a:r>
              <a:rPr lang="en-US" dirty="0"/>
              <a:t>27 GeV </a:t>
            </a:r>
            <a:r>
              <a:rPr lang="en-US" dirty="0" err="1"/>
              <a:t>Au+Au</a:t>
            </a:r>
            <a:r>
              <a:rPr lang="en-US" dirty="0"/>
              <a:t> run, 3 GeV </a:t>
            </a:r>
            <a:r>
              <a:rPr lang="en-US" dirty="0" err="1"/>
              <a:t>Au+Au</a:t>
            </a:r>
            <a:r>
              <a:rPr lang="en-US" dirty="0"/>
              <a:t> fixed target run</a:t>
            </a:r>
            <a:endParaRPr dirty="0"/>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r>
              <a:rPr dirty="0"/>
              <a:t>Test of signatures of Chiral Magnetic Effect</a:t>
            </a:r>
            <a:r>
              <a:rPr lang="en-US" dirty="0"/>
              <a:t> and measurement of vorticity</a:t>
            </a:r>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r>
              <a:rPr lang="en-US" dirty="0" err="1"/>
              <a:t>CeC</a:t>
            </a:r>
            <a:r>
              <a:rPr lang="en-US" dirty="0"/>
              <a:t> test, (successful) fixed target prototype run</a:t>
            </a:r>
          </a:p>
        </p:txBody>
      </p:sp>
      <p:sp>
        <p:nvSpPr>
          <p:cNvPr id="104" name="Shape 104"/>
          <p:cNvSpPr/>
          <p:nvPr/>
        </p:nvSpPr>
        <p:spPr>
          <a:xfrm>
            <a:off x="342345" y="254000"/>
            <a:ext cx="8525569" cy="45140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lvl1pPr algn="l">
              <a:lnSpc>
                <a:spcPct val="80000"/>
              </a:lnSpc>
              <a:defRPr sz="2800">
                <a:solidFill>
                  <a:srgbClr val="042B7F"/>
                </a:solidFill>
                <a:latin typeface="Arial"/>
                <a:ea typeface="Arial"/>
                <a:cs typeface="Arial"/>
                <a:sym typeface="Arial"/>
              </a:defRPr>
            </a:lvl1pPr>
          </a:lstStyle>
          <a:p>
            <a:r>
              <a:rPr b="1" dirty="0"/>
              <a:t>Highlights of RHIC run 201</a:t>
            </a:r>
            <a:r>
              <a:rPr lang="en-US" b="1" dirty="0"/>
              <a:t>8</a:t>
            </a:r>
            <a:endParaRPr b="1" dirty="0"/>
          </a:p>
        </p:txBody>
      </p:sp>
    </p:spTree>
    <p:extLst>
      <p:ext uri="{BB962C8B-B14F-4D97-AF65-F5344CB8AC3E}">
        <p14:creationId xmlns:p14="http://schemas.microsoft.com/office/powerpoint/2010/main" val="3390467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xfrm>
            <a:off x="120425" y="201364"/>
            <a:ext cx="8900414" cy="898395"/>
          </a:xfrm>
        </p:spPr>
        <p:txBody>
          <a:bodyPr/>
          <a:lstStyle>
            <a:lvl1pPr>
              <a:defRPr sz="2800">
                <a:solidFill>
                  <a:srgbClr val="000090"/>
                </a:solidFill>
              </a:defRPr>
            </a:lvl1pPr>
          </a:lstStyle>
          <a:p>
            <a:r>
              <a:rPr lang="en-US" dirty="0"/>
              <a:t>Probing Chiral Symmetry with Quantum Currents</a:t>
            </a:r>
          </a:p>
        </p:txBody>
      </p:sp>
      <p:sp>
        <p:nvSpPr>
          <p:cNvPr id="130" name="Shape 130"/>
          <p:cNvSpPr>
            <a:spLocks noGrp="1"/>
          </p:cNvSpPr>
          <p:nvPr>
            <p:ph type="sldNum" sz="quarter" idx="12"/>
          </p:nvPr>
        </p:nvSpPr>
        <p:spPr/>
        <p:txBody>
          <a:bodyPr/>
          <a:lstStyle/>
          <a:p>
            <a:fld id="{86CB4B4D-7CA3-9044-876B-883B54F8677D}" type="slidenum">
              <a:rPr lang="fi-FI" smtClean="0"/>
              <a:pPr/>
              <a:t>5</a:t>
            </a:fld>
            <a:endParaRPr lang="fi-FI"/>
          </a:p>
        </p:txBody>
      </p:sp>
      <p:sp>
        <p:nvSpPr>
          <p:cNvPr id="131" name="Shape 131"/>
          <p:cNvSpPr/>
          <p:nvPr/>
        </p:nvSpPr>
        <p:spPr>
          <a:xfrm>
            <a:off x="336702" y="1165945"/>
            <a:ext cx="8495995" cy="130316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p>
            <a:pPr algn="l">
              <a:spcBef>
                <a:spcPts val="1200"/>
              </a:spcBef>
              <a:defRPr sz="1800">
                <a:solidFill>
                  <a:srgbClr val="322F31"/>
                </a:solidFill>
                <a:latin typeface="Arial"/>
                <a:ea typeface="Arial"/>
                <a:cs typeface="Arial"/>
                <a:sym typeface="Arial"/>
              </a:defRPr>
            </a:pPr>
            <a:r>
              <a:rPr dirty="0"/>
              <a:t>The chiral anomaly of QCD creates fluctuating differences in the number of left and right handed quarks, characterized by a chiral chemical potential μ</a:t>
            </a:r>
            <a:r>
              <a:rPr sz="1700" baseline="-5999" dirty="0"/>
              <a:t>5</a:t>
            </a:r>
            <a:r>
              <a:rPr dirty="0"/>
              <a:t>.</a:t>
            </a:r>
            <a:endParaRPr sz="2400" dirty="0"/>
          </a:p>
          <a:p>
            <a:pPr algn="l">
              <a:spcBef>
                <a:spcPts val="1200"/>
              </a:spcBef>
              <a:defRPr sz="1800">
                <a:solidFill>
                  <a:srgbClr val="322F31"/>
                </a:solidFill>
                <a:latin typeface="Arial"/>
                <a:ea typeface="Arial"/>
                <a:cs typeface="Arial"/>
                <a:sym typeface="Arial"/>
              </a:defRPr>
            </a:pPr>
            <a:r>
              <a:rPr dirty="0"/>
              <a:t>In a chirally symmetric QGP, this imbalance generates an electric current along the magnetic field (chiral magnetic effect).</a:t>
            </a:r>
          </a:p>
        </p:txBody>
      </p:sp>
      <p:grpSp>
        <p:nvGrpSpPr>
          <p:cNvPr id="147" name="Group 147"/>
          <p:cNvGrpSpPr/>
          <p:nvPr/>
        </p:nvGrpSpPr>
        <p:grpSpPr>
          <a:xfrm>
            <a:off x="331977" y="2647653"/>
            <a:ext cx="4260344" cy="3224993"/>
            <a:chOff x="0" y="0"/>
            <a:chExt cx="4260342" cy="3224991"/>
          </a:xfrm>
        </p:grpSpPr>
        <p:sp>
          <p:nvSpPr>
            <p:cNvPr id="132" name="Shape 132"/>
            <p:cNvSpPr/>
            <p:nvPr/>
          </p:nvSpPr>
          <p:spPr>
            <a:xfrm>
              <a:off x="405907" y="0"/>
              <a:ext cx="3012614" cy="37523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tIns="45719" rIns="45719" bIns="45719" numCol="1" anchor="t">
              <a:spAutoFit/>
            </a:bodyPr>
            <a:lstStyle>
              <a:lvl1pPr algn="l">
                <a:defRPr sz="2000" b="0">
                  <a:solidFill>
                    <a:srgbClr val="0000FF"/>
                  </a:solidFill>
                  <a:latin typeface="Arial"/>
                  <a:ea typeface="Arial"/>
                  <a:cs typeface="Arial"/>
                  <a:sym typeface="Arial"/>
                </a:defRPr>
              </a:lvl1pPr>
            </a:lstStyle>
            <a:p>
              <a:r>
                <a:t>electric charge separation</a:t>
              </a:r>
            </a:p>
          </p:txBody>
        </p:sp>
        <p:grpSp>
          <p:nvGrpSpPr>
            <p:cNvPr id="146" name="Group 146"/>
            <p:cNvGrpSpPr/>
            <p:nvPr/>
          </p:nvGrpSpPr>
          <p:grpSpPr>
            <a:xfrm>
              <a:off x="0" y="541887"/>
              <a:ext cx="4260343" cy="2683105"/>
              <a:chOff x="0" y="0"/>
              <a:chExt cx="4260342" cy="2683104"/>
            </a:xfrm>
          </p:grpSpPr>
          <p:grpSp>
            <p:nvGrpSpPr>
              <p:cNvPr id="138" name="Group 138"/>
              <p:cNvGrpSpPr/>
              <p:nvPr/>
            </p:nvGrpSpPr>
            <p:grpSpPr>
              <a:xfrm>
                <a:off x="435465" y="0"/>
                <a:ext cx="2869861" cy="2683105"/>
                <a:chOff x="0" y="0"/>
                <a:chExt cx="2869860" cy="2683104"/>
              </a:xfrm>
            </p:grpSpPr>
            <p:pic>
              <p:nvPicPr>
                <p:cNvPr id="133" name="image23.png"/>
                <p:cNvPicPr>
                  <a:picLocks noChangeAspect="1"/>
                </p:cNvPicPr>
                <p:nvPr/>
              </p:nvPicPr>
              <p:blipFill>
                <a:blip r:embed="rId3">
                  <a:extLst/>
                </a:blip>
                <a:stretch>
                  <a:fillRect/>
                </a:stretch>
              </p:blipFill>
              <p:spPr>
                <a:xfrm rot="16200000">
                  <a:off x="93377" y="-93378"/>
                  <a:ext cx="2683106" cy="2869861"/>
                </a:xfrm>
                <a:prstGeom prst="rect">
                  <a:avLst/>
                </a:prstGeom>
                <a:ln w="12700" cap="flat">
                  <a:noFill/>
                  <a:miter lim="400000"/>
                </a:ln>
                <a:effectLst/>
              </p:spPr>
            </p:pic>
            <p:sp>
              <p:nvSpPr>
                <p:cNvPr id="134" name="Shape 134"/>
                <p:cNvSpPr/>
                <p:nvPr/>
              </p:nvSpPr>
              <p:spPr>
                <a:xfrm>
                  <a:off x="1877878" y="918960"/>
                  <a:ext cx="310852" cy="310852"/>
                </a:xfrm>
                <a:prstGeom prst="ellipse">
                  <a:avLst/>
                </a:prstGeom>
                <a:solidFill>
                  <a:schemeClr val="accent3">
                    <a:lumOff val="44000"/>
                  </a:schemeClr>
                </a:solidFill>
                <a:ln w="9525" cap="flat">
                  <a:solidFill>
                    <a:schemeClr val="accent3">
                      <a:lumOff val="44000"/>
                    </a:schemeClr>
                  </a:solidFill>
                  <a:prstDash val="solid"/>
                  <a:round/>
                </a:ln>
                <a:effectLst/>
              </p:spPr>
              <p:txBody>
                <a:bodyPr wrap="square" lIns="45719" tIns="45719" rIns="45719" bIns="45719" numCol="1" anchor="ctr">
                  <a:noAutofit/>
                </a:bodyPr>
                <a:lstStyle/>
                <a:p>
                  <a:pPr>
                    <a:defRPr sz="2800" b="0">
                      <a:solidFill>
                        <a:schemeClr val="accent3">
                          <a:lumOff val="44000"/>
                        </a:schemeClr>
                      </a:solidFill>
                      <a:latin typeface="Arial"/>
                      <a:ea typeface="Arial"/>
                      <a:cs typeface="Arial"/>
                      <a:sym typeface="Arial"/>
                    </a:defRPr>
                  </a:pPr>
                  <a:endParaRPr/>
                </a:p>
              </p:txBody>
            </p:sp>
            <p:sp>
              <p:nvSpPr>
                <p:cNvPr id="135" name="Shape 135"/>
                <p:cNvSpPr/>
                <p:nvPr/>
              </p:nvSpPr>
              <p:spPr>
                <a:xfrm>
                  <a:off x="1877878" y="1472677"/>
                  <a:ext cx="310852" cy="310853"/>
                </a:xfrm>
                <a:prstGeom prst="ellipse">
                  <a:avLst/>
                </a:prstGeom>
                <a:solidFill>
                  <a:schemeClr val="accent3">
                    <a:lumOff val="44000"/>
                  </a:schemeClr>
                </a:solidFill>
                <a:ln w="9525" cap="flat">
                  <a:solidFill>
                    <a:schemeClr val="accent3">
                      <a:lumOff val="44000"/>
                    </a:schemeClr>
                  </a:solidFill>
                  <a:prstDash val="solid"/>
                  <a:round/>
                </a:ln>
                <a:effectLst/>
              </p:spPr>
              <p:txBody>
                <a:bodyPr wrap="square" lIns="45719" tIns="45719" rIns="45719" bIns="45719" numCol="1" anchor="ctr">
                  <a:noAutofit/>
                </a:bodyPr>
                <a:lstStyle/>
                <a:p>
                  <a:pPr>
                    <a:defRPr sz="2800" b="0">
                      <a:solidFill>
                        <a:schemeClr val="accent3">
                          <a:lumOff val="44000"/>
                        </a:schemeClr>
                      </a:solidFill>
                      <a:latin typeface="Arial"/>
                      <a:ea typeface="Arial"/>
                      <a:cs typeface="Arial"/>
                      <a:sym typeface="Arial"/>
                    </a:defRPr>
                  </a:pPr>
                  <a:endParaRPr/>
                </a:p>
              </p:txBody>
            </p:sp>
            <p:sp>
              <p:nvSpPr>
                <p:cNvPr id="136" name="Shape 136"/>
                <p:cNvSpPr/>
                <p:nvPr/>
              </p:nvSpPr>
              <p:spPr>
                <a:xfrm>
                  <a:off x="684203" y="1472677"/>
                  <a:ext cx="310852" cy="310853"/>
                </a:xfrm>
                <a:prstGeom prst="ellipse">
                  <a:avLst/>
                </a:prstGeom>
                <a:solidFill>
                  <a:schemeClr val="accent3">
                    <a:lumOff val="44000"/>
                  </a:schemeClr>
                </a:solidFill>
                <a:ln w="9525" cap="flat">
                  <a:solidFill>
                    <a:schemeClr val="accent3">
                      <a:lumOff val="44000"/>
                    </a:schemeClr>
                  </a:solidFill>
                  <a:prstDash val="solid"/>
                  <a:round/>
                </a:ln>
                <a:effectLst/>
              </p:spPr>
              <p:txBody>
                <a:bodyPr wrap="square" lIns="45719" tIns="45719" rIns="45719" bIns="45719" numCol="1" anchor="ctr">
                  <a:noAutofit/>
                </a:bodyPr>
                <a:lstStyle/>
                <a:p>
                  <a:pPr>
                    <a:defRPr sz="2800" b="0">
                      <a:solidFill>
                        <a:schemeClr val="accent3">
                          <a:lumOff val="44000"/>
                        </a:schemeClr>
                      </a:solidFill>
                      <a:latin typeface="Arial"/>
                      <a:ea typeface="Arial"/>
                      <a:cs typeface="Arial"/>
                      <a:sym typeface="Arial"/>
                    </a:defRPr>
                  </a:pPr>
                  <a:endParaRPr/>
                </a:p>
              </p:txBody>
            </p:sp>
            <p:sp>
              <p:nvSpPr>
                <p:cNvPr id="137" name="Shape 137"/>
                <p:cNvSpPr/>
                <p:nvPr/>
              </p:nvSpPr>
              <p:spPr>
                <a:xfrm>
                  <a:off x="684203" y="911655"/>
                  <a:ext cx="310852" cy="310853"/>
                </a:xfrm>
                <a:prstGeom prst="ellipse">
                  <a:avLst/>
                </a:prstGeom>
                <a:solidFill>
                  <a:schemeClr val="accent3">
                    <a:lumOff val="44000"/>
                  </a:schemeClr>
                </a:solidFill>
                <a:ln w="9525" cap="flat">
                  <a:solidFill>
                    <a:schemeClr val="accent3">
                      <a:lumOff val="44000"/>
                    </a:schemeClr>
                  </a:solidFill>
                  <a:prstDash val="solid"/>
                  <a:round/>
                </a:ln>
                <a:effectLst/>
              </p:spPr>
              <p:txBody>
                <a:bodyPr wrap="square" lIns="45719" tIns="45719" rIns="45719" bIns="45719" numCol="1" anchor="ctr">
                  <a:noAutofit/>
                </a:bodyPr>
                <a:lstStyle/>
                <a:p>
                  <a:pPr>
                    <a:defRPr sz="2800" b="0">
                      <a:solidFill>
                        <a:schemeClr val="accent3">
                          <a:lumOff val="44000"/>
                        </a:schemeClr>
                      </a:solidFill>
                      <a:latin typeface="Arial"/>
                      <a:ea typeface="Arial"/>
                      <a:cs typeface="Arial"/>
                      <a:sym typeface="Arial"/>
                    </a:defRPr>
                  </a:pPr>
                  <a:endParaRPr/>
                </a:p>
              </p:txBody>
            </p:sp>
          </p:grpSp>
          <p:pic>
            <p:nvPicPr>
              <p:cNvPr id="139" name="image24.png" descr="MCCollisionAnim120.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375118"/>
                <a:ext cx="4260343" cy="2012015"/>
              </a:xfrm>
              <a:prstGeom prst="rect">
                <a:avLst/>
              </a:prstGeom>
              <a:ln w="12700" cap="flat">
                <a:noFill/>
                <a:miter lim="400000"/>
              </a:ln>
              <a:effectLst/>
            </p:spPr>
          </p:pic>
          <p:sp>
            <p:nvSpPr>
              <p:cNvPr id="140" name="Shape 140"/>
              <p:cNvSpPr/>
              <p:nvPr/>
            </p:nvSpPr>
            <p:spPr>
              <a:xfrm>
                <a:off x="1336017" y="809452"/>
                <a:ext cx="1057139" cy="1130625"/>
              </a:xfrm>
              <a:custGeom>
                <a:avLst/>
                <a:gdLst/>
                <a:ahLst/>
                <a:cxnLst>
                  <a:cxn ang="0">
                    <a:pos x="wd2" y="hd2"/>
                  </a:cxn>
                  <a:cxn ang="5400000">
                    <a:pos x="wd2" y="hd2"/>
                  </a:cxn>
                  <a:cxn ang="10800000">
                    <a:pos x="wd2" y="hd2"/>
                  </a:cxn>
                  <a:cxn ang="16200000">
                    <a:pos x="wd2" y="hd2"/>
                  </a:cxn>
                </a:cxnLst>
                <a:rect l="0" t="0" r="r" b="b"/>
                <a:pathLst>
                  <a:path w="21239" h="21408" extrusionOk="0">
                    <a:moveTo>
                      <a:pt x="20245" y="2092"/>
                    </a:moveTo>
                    <a:cubicBezTo>
                      <a:pt x="20025" y="1280"/>
                      <a:pt x="19805" y="468"/>
                      <a:pt x="19365" y="226"/>
                    </a:cubicBezTo>
                    <a:cubicBezTo>
                      <a:pt x="18925" y="-16"/>
                      <a:pt x="18192" y="398"/>
                      <a:pt x="17605" y="640"/>
                    </a:cubicBezTo>
                    <a:cubicBezTo>
                      <a:pt x="17018" y="882"/>
                      <a:pt x="16468" y="1643"/>
                      <a:pt x="15845" y="1677"/>
                    </a:cubicBezTo>
                    <a:cubicBezTo>
                      <a:pt x="15221" y="1712"/>
                      <a:pt x="14671" y="1124"/>
                      <a:pt x="13864" y="848"/>
                    </a:cubicBezTo>
                    <a:cubicBezTo>
                      <a:pt x="13058" y="571"/>
                      <a:pt x="11701" y="-120"/>
                      <a:pt x="11004" y="18"/>
                    </a:cubicBezTo>
                    <a:cubicBezTo>
                      <a:pt x="10307" y="156"/>
                      <a:pt x="10527" y="1262"/>
                      <a:pt x="9684" y="1677"/>
                    </a:cubicBezTo>
                    <a:cubicBezTo>
                      <a:pt x="8840" y="2092"/>
                      <a:pt x="6713" y="2161"/>
                      <a:pt x="5943" y="2507"/>
                    </a:cubicBezTo>
                    <a:cubicBezTo>
                      <a:pt x="5173" y="2852"/>
                      <a:pt x="5540" y="3405"/>
                      <a:pt x="5063" y="3751"/>
                    </a:cubicBezTo>
                    <a:cubicBezTo>
                      <a:pt x="4586" y="4096"/>
                      <a:pt x="3560" y="4165"/>
                      <a:pt x="3083" y="4580"/>
                    </a:cubicBezTo>
                    <a:cubicBezTo>
                      <a:pt x="2606" y="4995"/>
                      <a:pt x="2423" y="5721"/>
                      <a:pt x="2203" y="6239"/>
                    </a:cubicBezTo>
                    <a:cubicBezTo>
                      <a:pt x="1983" y="6757"/>
                      <a:pt x="2129" y="7172"/>
                      <a:pt x="1763" y="7691"/>
                    </a:cubicBezTo>
                    <a:cubicBezTo>
                      <a:pt x="1396" y="8209"/>
                      <a:pt x="-71" y="8866"/>
                      <a:pt x="2" y="9349"/>
                    </a:cubicBezTo>
                    <a:cubicBezTo>
                      <a:pt x="76" y="9833"/>
                      <a:pt x="1653" y="10041"/>
                      <a:pt x="2203" y="10594"/>
                    </a:cubicBezTo>
                    <a:cubicBezTo>
                      <a:pt x="2753" y="11147"/>
                      <a:pt x="2936" y="11907"/>
                      <a:pt x="3303" y="12667"/>
                    </a:cubicBezTo>
                    <a:cubicBezTo>
                      <a:pt x="3670" y="13428"/>
                      <a:pt x="4330" y="14326"/>
                      <a:pt x="4403" y="15156"/>
                    </a:cubicBezTo>
                    <a:cubicBezTo>
                      <a:pt x="4476" y="15985"/>
                      <a:pt x="3706" y="16745"/>
                      <a:pt x="3743" y="17644"/>
                    </a:cubicBezTo>
                    <a:cubicBezTo>
                      <a:pt x="3780" y="18542"/>
                      <a:pt x="4110" y="19959"/>
                      <a:pt x="4623" y="20547"/>
                    </a:cubicBezTo>
                    <a:cubicBezTo>
                      <a:pt x="5136" y="21134"/>
                      <a:pt x="5870" y="21031"/>
                      <a:pt x="6823" y="21169"/>
                    </a:cubicBezTo>
                    <a:cubicBezTo>
                      <a:pt x="7777" y="21307"/>
                      <a:pt x="9134" y="21480"/>
                      <a:pt x="10344" y="21376"/>
                    </a:cubicBezTo>
                    <a:cubicBezTo>
                      <a:pt x="11554" y="21273"/>
                      <a:pt x="12874" y="20892"/>
                      <a:pt x="14085" y="20547"/>
                    </a:cubicBezTo>
                    <a:cubicBezTo>
                      <a:pt x="15295" y="20201"/>
                      <a:pt x="16982" y="19752"/>
                      <a:pt x="17605" y="19303"/>
                    </a:cubicBezTo>
                    <a:cubicBezTo>
                      <a:pt x="18228" y="18853"/>
                      <a:pt x="17238" y="18197"/>
                      <a:pt x="17825" y="17851"/>
                    </a:cubicBezTo>
                    <a:cubicBezTo>
                      <a:pt x="18412" y="17506"/>
                      <a:pt x="20722" y="17644"/>
                      <a:pt x="21126" y="17229"/>
                    </a:cubicBezTo>
                    <a:cubicBezTo>
                      <a:pt x="21529" y="16814"/>
                      <a:pt x="20759" y="15950"/>
                      <a:pt x="20245" y="15363"/>
                    </a:cubicBezTo>
                    <a:cubicBezTo>
                      <a:pt x="19732" y="14775"/>
                      <a:pt x="18008" y="14222"/>
                      <a:pt x="18045" y="13704"/>
                    </a:cubicBezTo>
                    <a:cubicBezTo>
                      <a:pt x="18082" y="13186"/>
                      <a:pt x="20062" y="12875"/>
                      <a:pt x="20465" y="12252"/>
                    </a:cubicBezTo>
                    <a:cubicBezTo>
                      <a:pt x="20869" y="11630"/>
                      <a:pt x="20686" y="10801"/>
                      <a:pt x="20465" y="9972"/>
                    </a:cubicBezTo>
                    <a:cubicBezTo>
                      <a:pt x="20245" y="9142"/>
                      <a:pt x="19475" y="8036"/>
                      <a:pt x="19145" y="7276"/>
                    </a:cubicBezTo>
                    <a:cubicBezTo>
                      <a:pt x="18815" y="6516"/>
                      <a:pt x="18302" y="6066"/>
                      <a:pt x="18485" y="5410"/>
                    </a:cubicBezTo>
                    <a:cubicBezTo>
                      <a:pt x="18669" y="4753"/>
                      <a:pt x="19842" y="4096"/>
                      <a:pt x="20245" y="3336"/>
                    </a:cubicBezTo>
                    <a:cubicBezTo>
                      <a:pt x="20649" y="2576"/>
                      <a:pt x="21016" y="1366"/>
                      <a:pt x="20906" y="848"/>
                    </a:cubicBezTo>
                    <a:cubicBezTo>
                      <a:pt x="20796" y="329"/>
                      <a:pt x="19585" y="226"/>
                      <a:pt x="19585" y="226"/>
                    </a:cubicBezTo>
                  </a:path>
                </a:pathLst>
              </a:custGeom>
              <a:solidFill>
                <a:srgbClr val="800000">
                  <a:alpha val="50000"/>
                </a:srgbClr>
              </a:soli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sz="2800" b="0">
                    <a:solidFill>
                      <a:srgbClr val="322F31"/>
                    </a:solidFill>
                    <a:latin typeface="Arial"/>
                    <a:ea typeface="Arial"/>
                    <a:cs typeface="Arial"/>
                    <a:sym typeface="Arial"/>
                  </a:defRPr>
                </a:pPr>
                <a:endParaRPr/>
              </a:p>
            </p:txBody>
          </p:sp>
          <p:sp>
            <p:nvSpPr>
              <p:cNvPr id="141" name="Shape 141"/>
              <p:cNvSpPr/>
              <p:nvPr/>
            </p:nvSpPr>
            <p:spPr>
              <a:xfrm flipV="1">
                <a:off x="2104146" y="978723"/>
                <a:ext cx="7996" cy="804806"/>
              </a:xfrm>
              <a:prstGeom prst="line">
                <a:avLst/>
              </a:prstGeom>
              <a:noFill/>
              <a:ln w="25400" cap="flat">
                <a:solidFill>
                  <a:srgbClr val="00FDFF"/>
                </a:solidFill>
                <a:prstDash val="solid"/>
                <a:round/>
                <a:tailEnd type="triangle" w="med" len="med"/>
              </a:ln>
              <a:effectLst/>
            </p:spPr>
            <p:txBody>
              <a:bodyPr wrap="square" lIns="45719" tIns="45719" rIns="45719" bIns="45719" numCol="1" anchor="t">
                <a:noAutofit/>
              </a:bodyPr>
              <a:lstStyle/>
              <a:p>
                <a:pPr algn="l">
                  <a:defRPr sz="2800" b="0">
                    <a:solidFill>
                      <a:srgbClr val="322F31"/>
                    </a:solidFill>
                    <a:latin typeface="Arial"/>
                    <a:ea typeface="Arial"/>
                    <a:cs typeface="Arial"/>
                    <a:sym typeface="Arial"/>
                  </a:defRPr>
                </a:pPr>
                <a:endParaRPr/>
              </a:p>
            </p:txBody>
          </p:sp>
          <p:sp>
            <p:nvSpPr>
              <p:cNvPr id="142" name="Shape 142"/>
              <p:cNvSpPr/>
              <p:nvPr/>
            </p:nvSpPr>
            <p:spPr>
              <a:xfrm flipV="1">
                <a:off x="1709739" y="978722"/>
                <a:ext cx="1" cy="781745"/>
              </a:xfrm>
              <a:prstGeom prst="line">
                <a:avLst/>
              </a:prstGeom>
              <a:noFill/>
              <a:ln w="25400" cap="flat">
                <a:solidFill>
                  <a:srgbClr val="00FDFF"/>
                </a:solidFill>
                <a:prstDash val="solid"/>
                <a:round/>
                <a:tailEnd type="triangle" w="med" len="med"/>
              </a:ln>
              <a:effectLst/>
            </p:spPr>
            <p:txBody>
              <a:bodyPr wrap="square" lIns="45719" tIns="45719" rIns="45719" bIns="45719" numCol="1" anchor="t">
                <a:noAutofit/>
              </a:bodyPr>
              <a:lstStyle/>
              <a:p>
                <a:pPr algn="l">
                  <a:defRPr sz="2800" b="0">
                    <a:solidFill>
                      <a:srgbClr val="322F31"/>
                    </a:solidFill>
                    <a:latin typeface="Arial"/>
                    <a:ea typeface="Arial"/>
                    <a:cs typeface="Arial"/>
                    <a:sym typeface="Arial"/>
                  </a:defRPr>
                </a:pPr>
                <a:endParaRPr/>
              </a:p>
            </p:txBody>
          </p:sp>
          <p:sp>
            <p:nvSpPr>
              <p:cNvPr id="143" name="Shape 143"/>
              <p:cNvSpPr/>
              <p:nvPr/>
            </p:nvSpPr>
            <p:spPr>
              <a:xfrm>
                <a:off x="1752586" y="938082"/>
                <a:ext cx="321764" cy="4528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9" tIns="45719" rIns="45719" bIns="45719" numCol="1" anchor="t">
                <a:noAutofit/>
              </a:bodyPr>
              <a:lstStyle>
                <a:lvl1pPr algn="l">
                  <a:defRPr sz="2800" b="0">
                    <a:solidFill>
                      <a:schemeClr val="accent3">
                        <a:lumOff val="44000"/>
                      </a:schemeClr>
                    </a:solidFill>
                    <a:latin typeface="Arial"/>
                    <a:ea typeface="Arial"/>
                    <a:cs typeface="Arial"/>
                    <a:sym typeface="Arial"/>
                  </a:defRPr>
                </a:lvl1pPr>
              </a:lstStyle>
              <a:p>
                <a:r>
                  <a:t>+</a:t>
                </a:r>
              </a:p>
            </p:txBody>
          </p:sp>
          <p:sp>
            <p:nvSpPr>
              <p:cNvPr id="144" name="Shape 144"/>
              <p:cNvSpPr/>
              <p:nvPr/>
            </p:nvSpPr>
            <p:spPr>
              <a:xfrm>
                <a:off x="1747178" y="1428713"/>
                <a:ext cx="326627" cy="4528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9" tIns="45719" rIns="45719" bIns="45719" numCol="1" anchor="t">
                <a:noAutofit/>
              </a:bodyPr>
              <a:lstStyle>
                <a:lvl1pPr algn="l">
                  <a:defRPr sz="2800" b="0">
                    <a:solidFill>
                      <a:schemeClr val="accent3">
                        <a:lumOff val="44000"/>
                      </a:schemeClr>
                    </a:solidFill>
                    <a:latin typeface="Arial"/>
                    <a:ea typeface="Arial"/>
                    <a:cs typeface="Arial"/>
                    <a:sym typeface="Arial"/>
                  </a:defRPr>
                </a:lvl1pPr>
              </a:lstStyle>
              <a:p>
                <a:r>
                  <a:t>−</a:t>
                </a:r>
              </a:p>
            </p:txBody>
          </p:sp>
          <p:sp>
            <p:nvSpPr>
              <p:cNvPr id="145" name="Shape 145"/>
              <p:cNvSpPr/>
              <p:nvPr/>
            </p:nvSpPr>
            <p:spPr>
              <a:xfrm>
                <a:off x="1190740" y="679974"/>
                <a:ext cx="1445456" cy="29188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9" tIns="45719" rIns="45719" bIns="45719" numCol="1" anchor="t">
                <a:noAutofit/>
              </a:bodyPr>
              <a:lstStyle/>
              <a:p>
                <a:pPr algn="l">
                  <a:defRPr sz="1600">
                    <a:solidFill>
                      <a:schemeClr val="accent3">
                        <a:lumOff val="44000"/>
                      </a:schemeClr>
                    </a:solidFill>
                    <a:latin typeface="Arial"/>
                    <a:ea typeface="Arial"/>
                    <a:cs typeface="Arial"/>
                    <a:sym typeface="Arial"/>
                  </a:defRPr>
                </a:pPr>
                <a:r>
                  <a:t>B≈10</a:t>
                </a:r>
                <a:r>
                  <a:rPr baseline="30000"/>
                  <a:t>18</a:t>
                </a:r>
                <a:r>
                  <a:t> Gauss</a:t>
                </a:r>
              </a:p>
            </p:txBody>
          </p:sp>
        </p:grpSp>
      </p:grpSp>
      <p:pic>
        <p:nvPicPr>
          <p:cNvPr id="148" name="MathTypeEquation.pdf"/>
          <p:cNvPicPr>
            <a:picLocks noChangeAspect="1"/>
          </p:cNvPicPr>
          <p:nvPr/>
        </p:nvPicPr>
        <p:blipFill>
          <a:blip r:embed="rId5">
            <a:extLst/>
          </a:blip>
          <a:stretch>
            <a:fillRect/>
          </a:stretch>
        </p:blipFill>
        <p:spPr>
          <a:xfrm>
            <a:off x="4514850" y="3346450"/>
            <a:ext cx="114300" cy="165100"/>
          </a:xfrm>
          <a:prstGeom prst="rect">
            <a:avLst/>
          </a:prstGeom>
          <a:ln w="12700">
            <a:miter lim="400000"/>
          </a:ln>
        </p:spPr>
      </p:pic>
      <p:grpSp>
        <p:nvGrpSpPr>
          <p:cNvPr id="163" name="Group 163"/>
          <p:cNvGrpSpPr/>
          <p:nvPr/>
        </p:nvGrpSpPr>
        <p:grpSpPr>
          <a:xfrm>
            <a:off x="4630840" y="2201071"/>
            <a:ext cx="3792324" cy="3903881"/>
            <a:chOff x="0" y="0"/>
            <a:chExt cx="3792322" cy="3903879"/>
          </a:xfrm>
        </p:grpSpPr>
        <p:grpSp>
          <p:nvGrpSpPr>
            <p:cNvPr id="160" name="Group 160"/>
            <p:cNvGrpSpPr/>
            <p:nvPr/>
          </p:nvGrpSpPr>
          <p:grpSpPr>
            <a:xfrm>
              <a:off x="452255" y="0"/>
              <a:ext cx="3340067" cy="3452997"/>
              <a:chOff x="-168950" y="0"/>
              <a:chExt cx="3340066" cy="3452996"/>
            </a:xfrm>
          </p:grpSpPr>
          <p:grpSp>
            <p:nvGrpSpPr>
              <p:cNvPr id="154" name="Group 154"/>
              <p:cNvGrpSpPr/>
              <p:nvPr/>
            </p:nvGrpSpPr>
            <p:grpSpPr>
              <a:xfrm>
                <a:off x="1751991" y="268037"/>
                <a:ext cx="1419125" cy="857832"/>
                <a:chOff x="0" y="0"/>
                <a:chExt cx="1419123" cy="857830"/>
              </a:xfrm>
            </p:grpSpPr>
            <p:sp>
              <p:nvSpPr>
                <p:cNvPr id="150" name="Shape 150"/>
                <p:cNvSpPr/>
                <p:nvPr/>
              </p:nvSpPr>
              <p:spPr>
                <a:xfrm flipH="1">
                  <a:off x="-1" y="0"/>
                  <a:ext cx="2" cy="375231"/>
                </a:xfrm>
                <a:prstGeom prst="line">
                  <a:avLst/>
                </a:prstGeom>
                <a:noFill/>
                <a:ln w="25400" cap="flat">
                  <a:solidFill>
                    <a:srgbClr val="0433FF"/>
                  </a:solidFill>
                  <a:prstDash val="solid"/>
                  <a:miter lim="400000"/>
                  <a:headEnd type="triangle" w="med" len="med"/>
                </a:ln>
                <a:effectLst/>
              </p:spPr>
              <p:txBody>
                <a:bodyPr wrap="square" lIns="45719" tIns="45719" rIns="45719" bIns="45719" numCol="1" anchor="t">
                  <a:noAutofit/>
                </a:bodyPr>
                <a:lstStyle/>
                <a:p>
                  <a:pPr>
                    <a:defRPr>
                      <a:latin typeface="Book Antiqua"/>
                      <a:ea typeface="Book Antiqua"/>
                      <a:cs typeface="Book Antiqua"/>
                      <a:sym typeface="Book Antiqua"/>
                    </a:defRPr>
                  </a:pPr>
                  <a:endParaRPr/>
                </a:p>
              </p:txBody>
            </p:sp>
            <p:sp>
              <p:nvSpPr>
                <p:cNvPr id="151" name="Shape 151"/>
                <p:cNvSpPr/>
                <p:nvPr/>
              </p:nvSpPr>
              <p:spPr>
                <a:xfrm flipH="1">
                  <a:off x="-1" y="482599"/>
                  <a:ext cx="2" cy="375232"/>
                </a:xfrm>
                <a:prstGeom prst="line">
                  <a:avLst/>
                </a:prstGeom>
                <a:noFill/>
                <a:ln w="25400" cap="flat">
                  <a:solidFill>
                    <a:srgbClr val="901000"/>
                  </a:solidFill>
                  <a:prstDash val="solid"/>
                  <a:miter lim="400000"/>
                  <a:headEnd type="triangle" w="med" len="med"/>
                </a:ln>
                <a:effectLst/>
              </p:spPr>
              <p:txBody>
                <a:bodyPr wrap="square" lIns="45719" tIns="45719" rIns="45719" bIns="45719" numCol="1" anchor="t">
                  <a:noAutofit/>
                </a:bodyPr>
                <a:lstStyle/>
                <a:p>
                  <a:pPr>
                    <a:defRPr>
                      <a:latin typeface="Book Antiqua"/>
                      <a:ea typeface="Book Antiqua"/>
                      <a:cs typeface="Book Antiqua"/>
                      <a:sym typeface="Book Antiqua"/>
                    </a:defRPr>
                  </a:pPr>
                  <a:endParaRPr/>
                </a:p>
              </p:txBody>
            </p:sp>
            <p:sp>
              <p:nvSpPr>
                <p:cNvPr id="152" name="Shape 152"/>
                <p:cNvSpPr/>
                <p:nvPr/>
              </p:nvSpPr>
              <p:spPr>
                <a:xfrm>
                  <a:off x="122509" y="2195"/>
                  <a:ext cx="599404" cy="3708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tIns="45719" rIns="45719" bIns="45719" numCol="1" anchor="t">
                  <a:spAutoFit/>
                </a:bodyPr>
                <a:lstStyle>
                  <a:lvl1pPr>
                    <a:defRPr sz="1800">
                      <a:solidFill>
                        <a:srgbClr val="0433FF"/>
                      </a:solidFill>
                    </a:defRPr>
                  </a:lvl1pPr>
                </a:lstStyle>
                <a:p>
                  <a:r>
                    <a:t>Spin</a:t>
                  </a:r>
                </a:p>
              </p:txBody>
            </p:sp>
            <p:sp>
              <p:nvSpPr>
                <p:cNvPr id="153" name="Shape 153"/>
                <p:cNvSpPr/>
                <p:nvPr/>
              </p:nvSpPr>
              <p:spPr>
                <a:xfrm>
                  <a:off x="95858" y="484795"/>
                  <a:ext cx="1323266" cy="3708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tIns="45719" rIns="45719" bIns="45719" numCol="1" anchor="t">
                  <a:spAutoFit/>
                </a:bodyPr>
                <a:lstStyle>
                  <a:lvl1pPr algn="l">
                    <a:defRPr sz="1800">
                      <a:solidFill>
                        <a:srgbClr val="9C1300"/>
                      </a:solidFill>
                    </a:defRPr>
                  </a:lvl1pPr>
                </a:lstStyle>
                <a:p>
                  <a:r>
                    <a:t>Momentum</a:t>
                  </a:r>
                </a:p>
              </p:txBody>
            </p:sp>
          </p:grpSp>
          <p:pic>
            <p:nvPicPr>
              <p:cNvPr id="155" name="Untitled.png"/>
              <p:cNvPicPr>
                <a:picLocks noChangeAspect="1"/>
              </p:cNvPicPr>
              <p:nvPr/>
            </p:nvPicPr>
            <p:blipFill>
              <a:blip r:embed="rId6">
                <a:extLst/>
              </a:blip>
              <a:stretch>
                <a:fillRect/>
              </a:stretch>
            </p:blipFill>
            <p:spPr>
              <a:xfrm>
                <a:off x="0" y="313270"/>
                <a:ext cx="1292578" cy="2776650"/>
              </a:xfrm>
              <a:prstGeom prst="rect">
                <a:avLst/>
              </a:prstGeom>
              <a:ln w="12700" cap="flat">
                <a:noFill/>
                <a:miter lim="400000"/>
              </a:ln>
              <a:effectLst/>
            </p:spPr>
          </p:pic>
          <p:sp>
            <p:nvSpPr>
              <p:cNvPr id="156" name="Shape 156"/>
              <p:cNvSpPr/>
              <p:nvPr/>
            </p:nvSpPr>
            <p:spPr>
              <a:xfrm>
                <a:off x="132079" y="0"/>
                <a:ext cx="321765" cy="4528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9" tIns="45719" rIns="45719" bIns="45719" numCol="1" anchor="t">
                <a:noAutofit/>
              </a:bodyPr>
              <a:lstStyle>
                <a:lvl1pPr algn="l">
                  <a:defRPr sz="2800" b="0">
                    <a:latin typeface="Arial"/>
                    <a:ea typeface="Arial"/>
                    <a:cs typeface="Arial"/>
                    <a:sym typeface="Arial"/>
                  </a:defRPr>
                </a:lvl1pPr>
              </a:lstStyle>
              <a:p>
                <a:r>
                  <a:t>+</a:t>
                </a:r>
              </a:p>
            </p:txBody>
          </p:sp>
          <p:sp>
            <p:nvSpPr>
              <p:cNvPr id="157" name="Shape 157"/>
              <p:cNvSpPr/>
              <p:nvPr/>
            </p:nvSpPr>
            <p:spPr>
              <a:xfrm>
                <a:off x="830688" y="3000150"/>
                <a:ext cx="326627" cy="4528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9" tIns="45719" rIns="45719" bIns="45719" numCol="1" anchor="t">
                <a:noAutofit/>
              </a:bodyPr>
              <a:lstStyle>
                <a:lvl1pPr algn="l">
                  <a:defRPr sz="2800" b="0">
                    <a:latin typeface="Arial"/>
                    <a:ea typeface="Arial"/>
                    <a:cs typeface="Arial"/>
                    <a:sym typeface="Arial"/>
                  </a:defRPr>
                </a:lvl1pPr>
              </a:lstStyle>
              <a:p>
                <a:r>
                  <a:t>−</a:t>
                </a:r>
              </a:p>
            </p:txBody>
          </p:sp>
          <p:sp>
            <p:nvSpPr>
              <p:cNvPr id="159" name="Shape 159"/>
              <p:cNvSpPr/>
              <p:nvPr/>
            </p:nvSpPr>
            <p:spPr>
              <a:xfrm flipV="1">
                <a:off x="-168950" y="389197"/>
                <a:ext cx="1" cy="2624795"/>
              </a:xfrm>
              <a:prstGeom prst="line">
                <a:avLst/>
              </a:prstGeom>
              <a:noFill/>
              <a:ln w="38100" cap="flat">
                <a:solidFill>
                  <a:srgbClr val="000000"/>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lgn="l" defTabSz="457200">
                  <a:defRPr sz="1200" b="0"/>
                </a:pPr>
                <a:endParaRPr/>
              </a:p>
            </p:txBody>
          </p:sp>
        </p:grpSp>
        <p:sp>
          <p:nvSpPr>
            <p:cNvPr id="161" name="Shape 161"/>
            <p:cNvSpPr/>
            <p:nvPr/>
          </p:nvSpPr>
          <p:spPr>
            <a:xfrm>
              <a:off x="871300" y="3380661"/>
              <a:ext cx="1042483" cy="523218"/>
            </a:xfrm>
            <a:prstGeom prst="rect">
              <a:avLst/>
            </a:prstGeom>
            <a:noFill/>
            <a:ln w="12700" cap="flat">
              <a:solidFill>
                <a:srgbClr val="000000"/>
              </a:solidFill>
              <a:prstDash val="solid"/>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9" tIns="45719" rIns="45719" bIns="45719" numCol="1" anchor="t">
              <a:spAutoFit/>
            </a:bodyPr>
            <a:lstStyle/>
            <a:p>
              <a:r>
                <a:t>μ</a:t>
              </a:r>
              <a:r>
                <a:rPr baseline="-5999"/>
                <a:t>5</a:t>
              </a:r>
              <a:r>
                <a:t> &gt; 0</a:t>
              </a:r>
            </a:p>
          </p:txBody>
        </p:sp>
        <p:sp>
          <p:nvSpPr>
            <p:cNvPr id="162" name="Shape 162"/>
            <p:cNvSpPr/>
            <p:nvPr/>
          </p:nvSpPr>
          <p:spPr>
            <a:xfrm>
              <a:off x="0" y="506494"/>
              <a:ext cx="324257" cy="4597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tIns="45719" rIns="45719" bIns="45719" numCol="1" anchor="t">
              <a:spAutoFit/>
            </a:bodyPr>
            <a:lstStyle/>
            <a:p>
              <a:r>
                <a:t>B</a:t>
              </a:r>
            </a:p>
          </p:txBody>
        </p:sp>
      </p:grpSp>
      <p:pic>
        <p:nvPicPr>
          <p:cNvPr id="2" name="Picture 1">
            <a:extLst>
              <a:ext uri="{FF2B5EF4-FFF2-40B4-BE49-F238E27FC236}">
                <a16:creationId xmlns:a16="http://schemas.microsoft.com/office/drawing/2014/main" id="{FDCA824F-E853-DC4D-857E-45FAD4204ECD}"/>
              </a:ext>
            </a:extLst>
          </p:cNvPr>
          <p:cNvPicPr>
            <a:picLocks noChangeAspect="1"/>
          </p:cNvPicPr>
          <p:nvPr/>
        </p:nvPicPr>
        <p:blipFill>
          <a:blip r:embed="rId7"/>
          <a:stretch>
            <a:fillRect/>
          </a:stretch>
        </p:blipFill>
        <p:spPr>
          <a:xfrm>
            <a:off x="7026130" y="3713722"/>
            <a:ext cx="1828660" cy="2123326"/>
          </a:xfrm>
          <a:prstGeom prst="rect">
            <a:avLst/>
          </a:prstGeom>
        </p:spPr>
      </p:pic>
    </p:spTree>
    <p:extLst>
      <p:ext uri="{BB962C8B-B14F-4D97-AF65-F5344CB8AC3E}">
        <p14:creationId xmlns:p14="http://schemas.microsoft.com/office/powerpoint/2010/main" val="1802924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title"/>
          </p:nvPr>
        </p:nvSpPr>
        <p:spPr>
          <a:xfrm>
            <a:off x="334211" y="166628"/>
            <a:ext cx="8382000" cy="725453"/>
          </a:xfrm>
        </p:spPr>
        <p:txBody>
          <a:bodyPr/>
          <a:lstStyle>
            <a:lvl1pPr>
              <a:defRPr sz="2800">
                <a:solidFill>
                  <a:srgbClr val="000090"/>
                </a:solidFill>
              </a:defRPr>
            </a:lvl1pPr>
          </a:lstStyle>
          <a:p>
            <a:r>
              <a:rPr lang="en-US" dirty="0"/>
              <a:t>Probing Chiral Symmetry (Run-18)</a:t>
            </a:r>
          </a:p>
        </p:txBody>
      </p:sp>
      <p:sp>
        <p:nvSpPr>
          <p:cNvPr id="173" name="Shape 173"/>
          <p:cNvSpPr>
            <a:spLocks noGrp="1"/>
          </p:cNvSpPr>
          <p:nvPr>
            <p:ph type="sldNum" sz="quarter" idx="12"/>
          </p:nvPr>
        </p:nvSpPr>
        <p:spPr/>
        <p:txBody>
          <a:bodyPr/>
          <a:lstStyle>
            <a:lvl1pPr>
              <a:defRPr>
                <a:solidFill>
                  <a:srgbClr val="898989"/>
                </a:solidFill>
                <a:latin typeface="Calibri"/>
                <a:ea typeface="Calibri"/>
                <a:cs typeface="Calibri"/>
                <a:sym typeface="Calibri"/>
              </a:defRPr>
            </a:lvl1pPr>
          </a:lstStyle>
          <a:p>
            <a:fld id="{86CB4B4D-7CA3-9044-876B-883B54F8677D}" type="slidenum">
              <a:rPr lang="en-US" smtClean="0"/>
              <a:pPr/>
              <a:t>6</a:t>
            </a:fld>
            <a:endParaRPr lang="en-US" dirty="0"/>
          </a:p>
        </p:txBody>
      </p:sp>
      <p:sp>
        <p:nvSpPr>
          <p:cNvPr id="174" name="Shape 174"/>
          <p:cNvSpPr/>
          <p:nvPr/>
        </p:nvSpPr>
        <p:spPr>
          <a:xfrm>
            <a:off x="241300" y="821459"/>
            <a:ext cx="8661400" cy="7078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lvl1pPr algn="l">
              <a:defRPr sz="2000" b="0">
                <a:solidFill>
                  <a:srgbClr val="322F31"/>
                </a:solidFill>
                <a:latin typeface="Arial"/>
                <a:ea typeface="Arial"/>
                <a:cs typeface="Arial"/>
                <a:sym typeface="Arial"/>
              </a:defRPr>
            </a:lvl1pPr>
          </a:lstStyle>
          <a:p>
            <a:r>
              <a:rPr lang="en-US" dirty="0"/>
              <a:t>B</a:t>
            </a:r>
            <a:r>
              <a:rPr dirty="0"/>
              <a:t>ackground</a:t>
            </a:r>
            <a:r>
              <a:rPr lang="en-US" dirty="0"/>
              <a:t> effect</a:t>
            </a:r>
            <a:r>
              <a:rPr dirty="0"/>
              <a:t>s unrelated to the chiral magnetic effect explain</a:t>
            </a:r>
            <a:r>
              <a:rPr lang="en-US" dirty="0"/>
              <a:t> part of</a:t>
            </a:r>
            <a:r>
              <a:rPr dirty="0"/>
              <a:t> the observed charge separation</a:t>
            </a:r>
            <a:r>
              <a:rPr lang="en-US" dirty="0"/>
              <a:t> (STAR, ALICE, CMS), but how much?</a:t>
            </a:r>
            <a:endParaRPr dirty="0"/>
          </a:p>
        </p:txBody>
      </p:sp>
      <p:grpSp>
        <p:nvGrpSpPr>
          <p:cNvPr id="4" name="Group 3">
            <a:extLst>
              <a:ext uri="{FF2B5EF4-FFF2-40B4-BE49-F238E27FC236}">
                <a16:creationId xmlns:a16="http://schemas.microsoft.com/office/drawing/2014/main" id="{4D305119-F484-F74B-88C7-7245A867CE39}"/>
              </a:ext>
            </a:extLst>
          </p:cNvPr>
          <p:cNvGrpSpPr/>
          <p:nvPr/>
        </p:nvGrpSpPr>
        <p:grpSpPr>
          <a:xfrm>
            <a:off x="486600" y="2295089"/>
            <a:ext cx="3556222" cy="2845282"/>
            <a:chOff x="151683" y="2239902"/>
            <a:chExt cx="3556222" cy="2845282"/>
          </a:xfrm>
        </p:grpSpPr>
        <p:pic>
          <p:nvPicPr>
            <p:cNvPr id="176" name="image26.png"/>
            <p:cNvPicPr>
              <a:picLocks noChangeAspect="1"/>
            </p:cNvPicPr>
            <p:nvPr/>
          </p:nvPicPr>
          <p:blipFill>
            <a:blip r:embed="rId3">
              <a:extLst/>
            </a:blip>
            <a:stretch>
              <a:fillRect/>
            </a:stretch>
          </p:blipFill>
          <p:spPr>
            <a:xfrm>
              <a:off x="151683" y="2239902"/>
              <a:ext cx="3556222" cy="2845282"/>
            </a:xfrm>
            <a:prstGeom prst="rect">
              <a:avLst/>
            </a:prstGeom>
            <a:ln w="12700">
              <a:miter lim="400000"/>
            </a:ln>
          </p:spPr>
        </p:pic>
        <p:sp>
          <p:nvSpPr>
            <p:cNvPr id="177" name="Shape 177"/>
            <p:cNvSpPr/>
            <p:nvPr/>
          </p:nvSpPr>
          <p:spPr>
            <a:xfrm rot="18900000">
              <a:off x="3043485" y="2363030"/>
              <a:ext cx="201950" cy="547122"/>
            </a:xfrm>
            <a:prstGeom prst="roundRect">
              <a:avLst>
                <a:gd name="adj" fmla="val 16667"/>
              </a:avLst>
            </a:prstGeom>
            <a:ln w="19050">
              <a:solidFill>
                <a:srgbClr val="FF0000"/>
              </a:solidFill>
            </a:ln>
          </p:spPr>
          <p:txBody>
            <a:bodyPr lIns="45719" rIns="45719" anchor="ctr"/>
            <a:lstStyle/>
            <a:p>
              <a:pPr>
                <a:defRPr sz="2800" b="0">
                  <a:solidFill>
                    <a:schemeClr val="accent3">
                      <a:lumOff val="44000"/>
                    </a:schemeClr>
                  </a:solidFill>
                  <a:latin typeface="Arial"/>
                  <a:ea typeface="Arial"/>
                  <a:cs typeface="Arial"/>
                  <a:sym typeface="Arial"/>
                </a:defRPr>
              </a:pPr>
              <a:endParaRPr/>
            </a:p>
          </p:txBody>
        </p:sp>
        <p:sp>
          <p:nvSpPr>
            <p:cNvPr id="178" name="Shape 178"/>
            <p:cNvSpPr/>
            <p:nvPr/>
          </p:nvSpPr>
          <p:spPr>
            <a:xfrm rot="18900000">
              <a:off x="2977016" y="2478429"/>
              <a:ext cx="121299" cy="118600"/>
            </a:xfrm>
            <a:prstGeom prst="roundRect">
              <a:avLst>
                <a:gd name="adj" fmla="val 16667"/>
              </a:avLst>
            </a:prstGeom>
            <a:ln w="19050">
              <a:solidFill>
                <a:srgbClr val="FF0000"/>
              </a:solidFill>
            </a:ln>
          </p:spPr>
          <p:txBody>
            <a:bodyPr lIns="45719" rIns="45719" anchor="ctr"/>
            <a:lstStyle/>
            <a:p>
              <a:pPr>
                <a:defRPr sz="2800" b="0">
                  <a:solidFill>
                    <a:schemeClr val="accent3">
                      <a:lumOff val="44000"/>
                    </a:schemeClr>
                  </a:solidFill>
                  <a:latin typeface="Arial"/>
                  <a:ea typeface="Arial"/>
                  <a:cs typeface="Arial"/>
                  <a:sym typeface="Arial"/>
                </a:defRPr>
              </a:pPr>
              <a:endParaRPr/>
            </a:p>
          </p:txBody>
        </p:sp>
        <p:sp>
          <p:nvSpPr>
            <p:cNvPr id="179" name="Shape 179"/>
            <p:cNvSpPr/>
            <p:nvPr/>
          </p:nvSpPr>
          <p:spPr>
            <a:xfrm rot="18900000">
              <a:off x="3181927" y="2682792"/>
              <a:ext cx="121299" cy="118600"/>
            </a:xfrm>
            <a:prstGeom prst="roundRect">
              <a:avLst>
                <a:gd name="adj" fmla="val 16667"/>
              </a:avLst>
            </a:prstGeom>
            <a:ln w="19050">
              <a:solidFill>
                <a:srgbClr val="FF0000"/>
              </a:solidFill>
            </a:ln>
          </p:spPr>
          <p:txBody>
            <a:bodyPr lIns="45719" rIns="45719" anchor="ctr"/>
            <a:lstStyle/>
            <a:p>
              <a:pPr>
                <a:defRPr sz="2800" b="0">
                  <a:solidFill>
                    <a:schemeClr val="accent3">
                      <a:lumOff val="44000"/>
                    </a:schemeClr>
                  </a:solidFill>
                  <a:latin typeface="Arial"/>
                  <a:ea typeface="Arial"/>
                  <a:cs typeface="Arial"/>
                  <a:sym typeface="Arial"/>
                </a:defRPr>
              </a:pPr>
              <a:endParaRPr/>
            </a:p>
          </p:txBody>
        </p:sp>
      </p:grpSp>
      <p:sp>
        <p:nvSpPr>
          <p:cNvPr id="182" name="Shape 182"/>
          <p:cNvSpPr/>
          <p:nvPr/>
        </p:nvSpPr>
        <p:spPr>
          <a:xfrm>
            <a:off x="5398013" y="1766581"/>
            <a:ext cx="2691374" cy="554693"/>
          </a:xfrm>
          <a:prstGeom prst="rect">
            <a:avLst/>
          </a:prstGeom>
          <a:ln w="12700">
            <a:solidFill>
              <a:srgbClr val="000000"/>
            </a:solidFill>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lvl1pPr algn="l">
              <a:defRPr sz="1600" b="0">
                <a:latin typeface="Arial"/>
                <a:ea typeface="Arial"/>
                <a:cs typeface="Arial"/>
                <a:sym typeface="Arial"/>
              </a:defRPr>
            </a:lvl1pPr>
          </a:lstStyle>
          <a:p>
            <a:r>
              <a:rPr dirty="0"/>
              <a:t>Relative difference in charge separation effects (</a:t>
            </a:r>
            <a:r>
              <a:rPr lang="en-US" dirty="0"/>
              <a:t>Ru</a:t>
            </a:r>
            <a:r>
              <a:rPr dirty="0"/>
              <a:t> vs </a:t>
            </a:r>
            <a:r>
              <a:rPr lang="en-US" dirty="0" err="1"/>
              <a:t>Zr</a:t>
            </a:r>
            <a:r>
              <a:rPr dirty="0"/>
              <a:t>)</a:t>
            </a:r>
          </a:p>
        </p:txBody>
      </p:sp>
      <p:pic>
        <p:nvPicPr>
          <p:cNvPr id="3" name="Picture 2">
            <a:extLst>
              <a:ext uri="{FF2B5EF4-FFF2-40B4-BE49-F238E27FC236}">
                <a16:creationId xmlns:a16="http://schemas.microsoft.com/office/drawing/2014/main" id="{3962F3C9-E6A9-CD47-87C0-B11A82FF77D4}"/>
              </a:ext>
            </a:extLst>
          </p:cNvPr>
          <p:cNvPicPr>
            <a:picLocks noChangeAspect="1"/>
          </p:cNvPicPr>
          <p:nvPr/>
        </p:nvPicPr>
        <p:blipFill>
          <a:blip r:embed="rId4"/>
          <a:stretch>
            <a:fillRect/>
          </a:stretch>
        </p:blipFill>
        <p:spPr>
          <a:xfrm>
            <a:off x="473021" y="1744446"/>
            <a:ext cx="3794179" cy="326548"/>
          </a:xfrm>
          <a:prstGeom prst="rect">
            <a:avLst/>
          </a:prstGeom>
        </p:spPr>
      </p:pic>
      <p:pic>
        <p:nvPicPr>
          <p:cNvPr id="16" name="Picture 15">
            <a:extLst>
              <a:ext uri="{FF2B5EF4-FFF2-40B4-BE49-F238E27FC236}">
                <a16:creationId xmlns:a16="http://schemas.microsoft.com/office/drawing/2014/main" id="{A9602023-5D41-BD40-99D0-34D4B039752B}"/>
              </a:ext>
            </a:extLst>
          </p:cNvPr>
          <p:cNvPicPr>
            <a:picLocks noChangeAspect="1"/>
          </p:cNvPicPr>
          <p:nvPr/>
        </p:nvPicPr>
        <p:blipFill>
          <a:blip r:embed="rId5"/>
          <a:stretch>
            <a:fillRect/>
          </a:stretch>
        </p:blipFill>
        <p:spPr>
          <a:xfrm>
            <a:off x="4525211" y="2434974"/>
            <a:ext cx="4338558" cy="2853109"/>
          </a:xfrm>
          <a:prstGeom prst="rect">
            <a:avLst/>
          </a:prstGeom>
        </p:spPr>
      </p:pic>
      <p:sp>
        <p:nvSpPr>
          <p:cNvPr id="175" name="Shape 175"/>
          <p:cNvSpPr/>
          <p:nvPr/>
        </p:nvSpPr>
        <p:spPr>
          <a:xfrm>
            <a:off x="588935" y="5441509"/>
            <a:ext cx="7966129" cy="707886"/>
          </a:xfrm>
          <a:prstGeom prst="rect">
            <a:avLst/>
          </a:prstGeom>
          <a:solidFill>
            <a:schemeClr val="bg1"/>
          </a:solidFill>
          <a:ln w="12700">
            <a:solidFill>
              <a:schemeClr val="tx1"/>
            </a:solidFill>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9" rIns="45719">
            <a:spAutoFit/>
          </a:bodyPr>
          <a:lstStyle>
            <a:lvl1pPr algn="l">
              <a:defRPr sz="2100">
                <a:solidFill>
                  <a:srgbClr val="0433FF"/>
                </a:solidFill>
                <a:latin typeface="Arial"/>
                <a:ea typeface="Arial"/>
                <a:cs typeface="Arial"/>
                <a:sym typeface="Arial"/>
              </a:defRPr>
            </a:lvl1pPr>
          </a:lstStyle>
          <a:p>
            <a:r>
              <a:rPr lang="en-US" sz="2000" dirty="0"/>
              <a:t>The i</a:t>
            </a:r>
            <a:r>
              <a:rPr sz="2000" dirty="0"/>
              <a:t>sobar co</a:t>
            </a:r>
            <a:r>
              <a:rPr lang="en-US" sz="2000" dirty="0"/>
              <a:t>mparison with 3B MB events for each system</a:t>
            </a:r>
            <a:r>
              <a:rPr sz="2000" dirty="0"/>
              <a:t> will</a:t>
            </a:r>
            <a:r>
              <a:rPr lang="en-US" sz="2000" dirty="0"/>
              <a:t> enable detection of a </a:t>
            </a:r>
            <a:r>
              <a:rPr sz="2000" dirty="0"/>
              <a:t>CME</a:t>
            </a:r>
            <a:r>
              <a:rPr lang="en-US" sz="2000" dirty="0"/>
              <a:t> contribution</a:t>
            </a:r>
            <a:r>
              <a:rPr sz="2000" dirty="0"/>
              <a:t> </a:t>
            </a:r>
            <a:r>
              <a:rPr lang="en-US" sz="2000" dirty="0"/>
              <a:t>within +/- 4% of the observed effect. </a:t>
            </a:r>
            <a:endParaRPr sz="2000" dirty="0"/>
          </a:p>
        </p:txBody>
      </p:sp>
    </p:spTree>
    <p:extLst>
      <p:ext uri="{BB962C8B-B14F-4D97-AF65-F5344CB8AC3E}">
        <p14:creationId xmlns:p14="http://schemas.microsoft.com/office/powerpoint/2010/main" val="227567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301753"/>
            <a:ext cx="8328991" cy="688848"/>
          </a:xfrm>
        </p:spPr>
        <p:txBody>
          <a:bodyPr>
            <a:normAutofit/>
          </a:bodyPr>
          <a:lstStyle/>
          <a:p>
            <a:r>
              <a:rPr lang="en-US" sz="3200" dirty="0"/>
              <a:t>Global </a:t>
            </a:r>
            <a:r>
              <a:rPr lang="el-GR" sz="3200" dirty="0"/>
              <a:t>Λ</a:t>
            </a:r>
            <a:r>
              <a:rPr lang="en-US" sz="3200" dirty="0"/>
              <a:t> polarization (Run-18)</a:t>
            </a:r>
          </a:p>
        </p:txBody>
      </p:sp>
      <p:pic>
        <p:nvPicPr>
          <p:cNvPr id="4" name="Content Placeholder 5"/>
          <p:cNvPicPr>
            <a:picLocks noChangeAspect="1"/>
          </p:cNvPicPr>
          <p:nvPr/>
        </p:nvPicPr>
        <p:blipFill>
          <a:blip r:embed="rId2"/>
          <a:stretch>
            <a:fillRect/>
          </a:stretch>
        </p:blipFill>
        <p:spPr>
          <a:xfrm>
            <a:off x="265920" y="2055689"/>
            <a:ext cx="4268248" cy="2313151"/>
          </a:xfrm>
          <a:prstGeom prst="rect">
            <a:avLst/>
          </a:prstGeom>
        </p:spPr>
      </p:pic>
      <p:sp>
        <p:nvSpPr>
          <p:cNvPr id="6" name="Rectangle 5"/>
          <p:cNvSpPr/>
          <p:nvPr/>
        </p:nvSpPr>
        <p:spPr>
          <a:xfrm>
            <a:off x="456689" y="1240646"/>
            <a:ext cx="3886711" cy="707886"/>
          </a:xfrm>
          <a:prstGeom prst="rect">
            <a:avLst/>
          </a:prstGeom>
        </p:spPr>
        <p:txBody>
          <a:bodyPr wrap="square">
            <a:spAutoFit/>
          </a:bodyPr>
          <a:lstStyle/>
          <a:p>
            <a:pPr algn="l"/>
            <a:r>
              <a:rPr lang="en-US" sz="2000" dirty="0"/>
              <a:t>New tool for studying QGP and relativistic quantum fluid vorticity</a:t>
            </a:r>
          </a:p>
        </p:txBody>
      </p:sp>
      <p:sp>
        <p:nvSpPr>
          <p:cNvPr id="7" name="TextBox 6"/>
          <p:cNvSpPr txBox="1"/>
          <p:nvPr/>
        </p:nvSpPr>
        <p:spPr>
          <a:xfrm>
            <a:off x="456689" y="4475997"/>
            <a:ext cx="3536280" cy="1754326"/>
          </a:xfrm>
          <a:prstGeom prst="rect">
            <a:avLst/>
          </a:prstGeom>
          <a:noFill/>
        </p:spPr>
        <p:txBody>
          <a:bodyPr wrap="square" rtlCol="0">
            <a:spAutoFit/>
          </a:bodyPr>
          <a:lstStyle/>
          <a:p>
            <a:pPr algn="l"/>
            <a:r>
              <a:rPr lang="en-US" sz="1800" dirty="0">
                <a:solidFill>
                  <a:srgbClr val="0000CC"/>
                </a:solidFill>
              </a:rPr>
              <a:t>Global angular momentum </a:t>
            </a:r>
          </a:p>
          <a:p>
            <a:pPr algn="l"/>
            <a:r>
              <a:rPr lang="en-US" sz="1800" dirty="0">
                <a:solidFill>
                  <a:srgbClr val="0000CC"/>
                </a:solidFill>
              </a:rPr>
              <a:t>transfer to hyperon polarization</a:t>
            </a:r>
          </a:p>
          <a:p>
            <a:pPr algn="l"/>
            <a:endParaRPr lang="en-US" sz="1800" dirty="0">
              <a:solidFill>
                <a:srgbClr val="0000CC"/>
              </a:solidFill>
            </a:endParaRPr>
          </a:p>
          <a:p>
            <a:pPr algn="l"/>
            <a:r>
              <a:rPr lang="en-US" sz="1800" dirty="0">
                <a:solidFill>
                  <a:srgbClr val="0000CC"/>
                </a:solidFill>
              </a:rPr>
              <a:t>Late time magnetic field would generate difference between hyperons and anti-hyperons</a:t>
            </a:r>
          </a:p>
        </p:txBody>
      </p:sp>
      <p:pic>
        <p:nvPicPr>
          <p:cNvPr id="8"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803261" y="2327063"/>
            <a:ext cx="4176464" cy="3999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Rectangle 8"/>
          <p:cNvSpPr/>
          <p:nvPr/>
        </p:nvSpPr>
        <p:spPr>
          <a:xfrm>
            <a:off x="5104889" y="1210153"/>
            <a:ext cx="3886711" cy="1015663"/>
          </a:xfrm>
          <a:prstGeom prst="rect">
            <a:avLst/>
          </a:prstGeom>
        </p:spPr>
        <p:txBody>
          <a:bodyPr wrap="square">
            <a:spAutoFit/>
          </a:bodyPr>
          <a:lstStyle/>
          <a:p>
            <a:pPr algn="l"/>
            <a:r>
              <a:rPr lang="en-US" sz="2000" dirty="0"/>
              <a:t>27 </a:t>
            </a:r>
            <a:r>
              <a:rPr lang="en-US" sz="2000" dirty="0" err="1"/>
              <a:t>GeV</a:t>
            </a:r>
            <a:r>
              <a:rPr lang="en-US" sz="2000" dirty="0"/>
              <a:t> </a:t>
            </a:r>
            <a:r>
              <a:rPr lang="en-US" sz="2000" dirty="0" err="1"/>
              <a:t>Au+Au</a:t>
            </a:r>
            <a:r>
              <a:rPr lang="en-US" sz="2000" dirty="0"/>
              <a:t> run will increase statistics by factor 10 &amp; improve reaction plane resolution</a:t>
            </a:r>
          </a:p>
        </p:txBody>
      </p:sp>
      <p:sp>
        <p:nvSpPr>
          <p:cNvPr id="10" name="Shape 137">
            <a:extLst>
              <a:ext uri="{FF2B5EF4-FFF2-40B4-BE49-F238E27FC236}">
                <a16:creationId xmlns:a16="http://schemas.microsoft.com/office/drawing/2014/main" id="{A986DCCC-8989-8F4C-80E2-E92538759882}"/>
              </a:ext>
            </a:extLst>
          </p:cNvPr>
          <p:cNvSpPr txBox="1">
            <a:spLocks/>
          </p:cNvSpPr>
          <p:nvPr/>
        </p:nvSpPr>
        <p:spPr>
          <a:xfrm>
            <a:off x="6248400" y="6400800"/>
            <a:ext cx="990600" cy="292100"/>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1pPr>
            <a:lvl2pPr marL="4572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5pPr>
            <a:lvl6pPr marL="2286000" algn="l" defTabSz="914400" rtl="0" eaLnBrk="1" latinLnBrk="0" hangingPunct="1">
              <a:defRPr sz="2800" kern="1200">
                <a:solidFill>
                  <a:schemeClr val="tx1"/>
                </a:solidFill>
                <a:latin typeface="Arial" pitchFamily="34" charset="0"/>
                <a:ea typeface="ＭＳ Ｐゴシック" charset="-128"/>
                <a:cs typeface="+mn-cs"/>
              </a:defRPr>
            </a:lvl6pPr>
            <a:lvl7pPr marL="2743200" algn="l" defTabSz="914400" rtl="0" eaLnBrk="1" latinLnBrk="0" hangingPunct="1">
              <a:defRPr sz="2800" kern="1200">
                <a:solidFill>
                  <a:schemeClr val="tx1"/>
                </a:solidFill>
                <a:latin typeface="Arial" pitchFamily="34" charset="0"/>
                <a:ea typeface="ＭＳ Ｐゴシック" charset="-128"/>
                <a:cs typeface="+mn-cs"/>
              </a:defRPr>
            </a:lvl7pPr>
            <a:lvl8pPr marL="3200400" algn="l" defTabSz="914400" rtl="0" eaLnBrk="1" latinLnBrk="0" hangingPunct="1">
              <a:defRPr sz="2800" kern="1200">
                <a:solidFill>
                  <a:schemeClr val="tx1"/>
                </a:solidFill>
                <a:latin typeface="Arial" pitchFamily="34" charset="0"/>
                <a:ea typeface="ＭＳ Ｐゴシック" charset="-128"/>
                <a:cs typeface="+mn-cs"/>
              </a:defRPr>
            </a:lvl8pPr>
            <a:lvl9pPr marL="3657600" algn="l" defTabSz="914400" rtl="0" eaLnBrk="1" latinLnBrk="0" hangingPunct="1">
              <a:defRPr sz="2800" kern="1200">
                <a:solidFill>
                  <a:schemeClr val="tx1"/>
                </a:solidFill>
                <a:latin typeface="Arial" pitchFamily="34" charset="0"/>
                <a:ea typeface="ＭＳ Ｐゴシック" charset="-128"/>
                <a:cs typeface="+mn-cs"/>
              </a:defRPr>
            </a:lvl9pPr>
          </a:lstStyle>
          <a:p>
            <a:fld id="{86CB4B4D-7CA3-9044-876B-883B54F8677D}" type="slidenum">
              <a:rPr lang="en-US" sz="1400" smtClean="0"/>
              <a:pPr/>
              <a:t>7</a:t>
            </a:fld>
            <a:endParaRPr lang="en-US" sz="1400" dirty="0"/>
          </a:p>
        </p:txBody>
      </p:sp>
    </p:spTree>
    <p:extLst>
      <p:ext uri="{BB962C8B-B14F-4D97-AF65-F5344CB8AC3E}">
        <p14:creationId xmlns:p14="http://schemas.microsoft.com/office/powerpoint/2010/main" val="4056980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sldNum" sz="quarter" idx="12"/>
          </p:nvPr>
        </p:nvSpPr>
        <p:spPr/>
        <p:txBody>
          <a:bodyPr/>
          <a:lstStyle/>
          <a:p>
            <a:fld id="{86CB4B4D-7CA3-9044-876B-883B54F8677D}" type="slidenum">
              <a:rPr lang="en-US" smtClean="0"/>
              <a:pPr/>
              <a:t>8</a:t>
            </a:fld>
            <a:endParaRPr lang="en-US" dirty="0"/>
          </a:p>
        </p:txBody>
      </p:sp>
      <p:sp>
        <p:nvSpPr>
          <p:cNvPr id="103" name="Shape 103"/>
          <p:cNvSpPr/>
          <p:nvPr/>
        </p:nvSpPr>
        <p:spPr>
          <a:xfrm>
            <a:off x="307709" y="988110"/>
            <a:ext cx="8519160" cy="4185761"/>
          </a:xfrm>
          <a:prstGeom prst="rect">
            <a:avLst/>
          </a:prstGeom>
          <a:solidFill>
            <a:schemeClr val="accent3">
              <a:lumOff val="44000"/>
            </a:schemeClr>
          </a:solidFill>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p>
            <a:pPr marL="285750" indent="-285750" algn="l">
              <a:spcBef>
                <a:spcPts val="600"/>
              </a:spcBef>
              <a:buSzPct val="75000"/>
              <a:buFont typeface="Wingdings" pitchFamily="2" charset="2"/>
              <a:buChar char="v"/>
              <a:defRPr sz="1800">
                <a:latin typeface="Arial"/>
                <a:ea typeface="Arial"/>
                <a:cs typeface="Arial"/>
                <a:sym typeface="Arial"/>
              </a:defRPr>
            </a:pPr>
            <a:r>
              <a:rPr b="1" i="1" dirty="0"/>
              <a:t>Run 2018: </a:t>
            </a:r>
          </a:p>
          <a:p>
            <a:pPr marL="742950" lvl="1" indent="-285750" algn="l">
              <a:spcBef>
                <a:spcPts val="600"/>
              </a:spcBef>
              <a:buSzPct val="75000"/>
              <a:buFont typeface="Wingdings" pitchFamily="2" charset="2"/>
              <a:buChar char="v"/>
              <a:defRPr sz="1800">
                <a:latin typeface="Arial"/>
                <a:ea typeface="Arial"/>
                <a:cs typeface="Arial"/>
                <a:sym typeface="Arial"/>
              </a:defRPr>
            </a:pPr>
            <a:r>
              <a:rPr dirty="0"/>
              <a:t>Isobar system (</a:t>
            </a:r>
            <a:r>
              <a:rPr baseline="30000" dirty="0"/>
              <a:t>96</a:t>
            </a:r>
            <a:r>
              <a:rPr dirty="0"/>
              <a:t>Ru - </a:t>
            </a:r>
            <a:r>
              <a:rPr baseline="30000" dirty="0"/>
              <a:t>96</a:t>
            </a:r>
            <a:r>
              <a:rPr dirty="0"/>
              <a:t>Zr) comparison run (</a:t>
            </a:r>
            <a:r>
              <a:rPr lang="en-US" dirty="0"/>
              <a:t>&gt;</a:t>
            </a:r>
            <a:r>
              <a:rPr dirty="0"/>
              <a:t>1.2B events each)</a:t>
            </a:r>
            <a:endParaRPr lang="en-US" dirty="0"/>
          </a:p>
          <a:p>
            <a:pPr marL="742950" lvl="1" indent="-285750" algn="l">
              <a:spcBef>
                <a:spcPts val="600"/>
              </a:spcBef>
              <a:buSzPct val="75000"/>
              <a:buFont typeface="Wingdings" pitchFamily="2" charset="2"/>
              <a:buChar char="v"/>
              <a:defRPr sz="1800">
                <a:latin typeface="Arial"/>
                <a:ea typeface="Arial"/>
                <a:cs typeface="Arial"/>
                <a:sym typeface="Arial"/>
              </a:defRPr>
            </a:pPr>
            <a:r>
              <a:rPr lang="en-US" dirty="0"/>
              <a:t>27 GeV </a:t>
            </a:r>
            <a:r>
              <a:rPr lang="en-US" dirty="0" err="1"/>
              <a:t>Au+Au</a:t>
            </a:r>
            <a:r>
              <a:rPr lang="en-US" dirty="0"/>
              <a:t> run, 3 GeV </a:t>
            </a:r>
            <a:r>
              <a:rPr lang="en-US" dirty="0" err="1"/>
              <a:t>Au+Au</a:t>
            </a:r>
            <a:r>
              <a:rPr lang="en-US" dirty="0"/>
              <a:t> fixed target run</a:t>
            </a:r>
            <a:endParaRPr dirty="0"/>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r>
              <a:rPr dirty="0"/>
              <a:t>Test of signatures of Chiral Magnetic Effect</a:t>
            </a:r>
            <a:r>
              <a:rPr lang="en-US" dirty="0"/>
              <a:t> and measurement of vorticity</a:t>
            </a:r>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r>
              <a:rPr lang="en-US" dirty="0" err="1"/>
              <a:t>CeC</a:t>
            </a:r>
            <a:r>
              <a:rPr lang="en-US" dirty="0"/>
              <a:t> test, (successful) fixed target prototype run</a:t>
            </a:r>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endParaRPr dirty="0"/>
          </a:p>
          <a:p>
            <a:pPr marL="285750" indent="-285750" algn="l">
              <a:spcBef>
                <a:spcPts val="600"/>
              </a:spcBef>
              <a:buSzPct val="75000"/>
              <a:buFont typeface="Wingdings" pitchFamily="2" charset="2"/>
              <a:buChar char="v"/>
              <a:defRPr sz="1800">
                <a:latin typeface="Arial"/>
                <a:ea typeface="Arial"/>
                <a:cs typeface="Arial"/>
                <a:sym typeface="Arial"/>
              </a:defRPr>
            </a:pPr>
            <a:r>
              <a:rPr lang="en-US" b="1" i="1" dirty="0"/>
              <a:t>Beam Energy Scan II</a:t>
            </a:r>
            <a:r>
              <a:rPr b="1" i="1" dirty="0"/>
              <a:t>: </a:t>
            </a:r>
          </a:p>
          <a:p>
            <a:pPr marL="742950" lvl="1" indent="-285750" algn="l">
              <a:spcBef>
                <a:spcPts val="600"/>
              </a:spcBef>
              <a:buSzPct val="75000"/>
              <a:buFont typeface="Wingdings" pitchFamily="2" charset="2"/>
              <a:buChar char="v"/>
              <a:defRPr sz="1800">
                <a:latin typeface="Arial"/>
                <a:ea typeface="Arial"/>
                <a:cs typeface="Arial"/>
                <a:sym typeface="Arial"/>
              </a:defRPr>
            </a:pPr>
            <a:r>
              <a:rPr dirty="0"/>
              <a:t>Low energy (√s</a:t>
            </a:r>
            <a:r>
              <a:rPr baseline="-5999" dirty="0"/>
              <a:t>NN</a:t>
            </a:r>
            <a:r>
              <a:rPr dirty="0"/>
              <a:t> = 7.7, 9.</a:t>
            </a:r>
            <a:r>
              <a:rPr lang="en-US" dirty="0"/>
              <a:t>1</a:t>
            </a:r>
            <a:r>
              <a:rPr dirty="0"/>
              <a:t>, </a:t>
            </a:r>
            <a:r>
              <a:rPr lang="en-US" dirty="0"/>
              <a:t>11.5, </a:t>
            </a:r>
            <a:r>
              <a:rPr dirty="0"/>
              <a:t>14.5, 19.6 GeV) Au+Au runs using electron cooling to increase luminosity</a:t>
            </a:r>
            <a:r>
              <a:rPr lang="en-US" dirty="0"/>
              <a:t> at lowest energies</a:t>
            </a:r>
          </a:p>
          <a:p>
            <a:pPr marL="742950" lvl="1" indent="-285750">
              <a:spcBef>
                <a:spcPts val="600"/>
              </a:spcBef>
              <a:buSzPct val="75000"/>
              <a:buFont typeface="Wingdings" pitchFamily="2" charset="2"/>
              <a:buChar char="v"/>
              <a:defRPr sz="1800">
                <a:latin typeface="Arial"/>
                <a:ea typeface="Arial"/>
                <a:cs typeface="Arial"/>
                <a:sym typeface="Arial"/>
              </a:defRPr>
            </a:pPr>
            <a:r>
              <a:rPr lang="en-US" dirty="0"/>
              <a:t>Fixed target runs at √</a:t>
            </a:r>
            <a:r>
              <a:rPr lang="en-US" dirty="0" err="1"/>
              <a:t>s</a:t>
            </a:r>
            <a:r>
              <a:rPr lang="en-US" baseline="-5999" dirty="0" err="1"/>
              <a:t>NN</a:t>
            </a:r>
            <a:r>
              <a:rPr lang="en-US" dirty="0"/>
              <a:t> = (3.0), 3.2, 3.5, 3.9, 4.5, 5.2, 6.2, 7.7 GeV</a:t>
            </a:r>
            <a:endParaRPr dirty="0"/>
          </a:p>
          <a:p>
            <a:pPr marL="742950" lvl="1" indent="-285750" algn="l">
              <a:spcBef>
                <a:spcPts val="600"/>
              </a:spcBef>
              <a:buSzPct val="75000"/>
              <a:buFont typeface="Wingdings" pitchFamily="2" charset="2"/>
              <a:buChar char="v"/>
              <a:defRPr sz="1800">
                <a:solidFill>
                  <a:srgbClr val="0000FF"/>
                </a:solidFill>
                <a:latin typeface="Arial"/>
                <a:ea typeface="Arial"/>
                <a:cs typeface="Arial"/>
                <a:sym typeface="Arial"/>
              </a:defRPr>
            </a:pPr>
            <a:r>
              <a:rPr dirty="0"/>
              <a:t>Search for signs of critical phenomena in event-by-event fluctuations</a:t>
            </a:r>
            <a:endParaRPr lang="en-US" dirty="0"/>
          </a:p>
          <a:p>
            <a:pPr lvl="1" algn="l">
              <a:spcBef>
                <a:spcPts val="600"/>
              </a:spcBef>
              <a:buSzPct val="75000"/>
              <a:defRPr sz="1800">
                <a:solidFill>
                  <a:srgbClr val="0000FF"/>
                </a:solidFill>
                <a:latin typeface="Arial"/>
                <a:ea typeface="Arial"/>
                <a:cs typeface="Arial"/>
                <a:sym typeface="Arial"/>
              </a:defRPr>
            </a:pPr>
            <a:endParaRPr dirty="0"/>
          </a:p>
        </p:txBody>
      </p:sp>
      <p:sp>
        <p:nvSpPr>
          <p:cNvPr id="104" name="Shape 104"/>
          <p:cNvSpPr/>
          <p:nvPr/>
        </p:nvSpPr>
        <p:spPr>
          <a:xfrm>
            <a:off x="342345" y="254000"/>
            <a:ext cx="8525569" cy="45140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lvl1pPr algn="l">
              <a:lnSpc>
                <a:spcPct val="80000"/>
              </a:lnSpc>
              <a:defRPr sz="2800">
                <a:solidFill>
                  <a:srgbClr val="042B7F"/>
                </a:solidFill>
                <a:latin typeface="Arial"/>
                <a:ea typeface="Arial"/>
                <a:cs typeface="Arial"/>
                <a:sym typeface="Arial"/>
              </a:defRPr>
            </a:lvl1pPr>
          </a:lstStyle>
          <a:p>
            <a:r>
              <a:rPr b="1" dirty="0"/>
              <a:t>Highlights of RHIC runs 201</a:t>
            </a:r>
            <a:r>
              <a:rPr lang="en-US" b="1" dirty="0"/>
              <a:t>8</a:t>
            </a:r>
            <a:r>
              <a:rPr b="1" dirty="0"/>
              <a:t>-2</a:t>
            </a:r>
            <a:r>
              <a:rPr lang="en-US" b="1" dirty="0"/>
              <a:t>1</a:t>
            </a:r>
            <a:endParaRPr b="1" dirty="0"/>
          </a:p>
        </p:txBody>
      </p:sp>
    </p:spTree>
    <p:extLst>
      <p:ext uri="{BB962C8B-B14F-4D97-AF65-F5344CB8AC3E}">
        <p14:creationId xmlns:p14="http://schemas.microsoft.com/office/powerpoint/2010/main" val="2019537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52" y="188259"/>
            <a:ext cx="8328991" cy="570693"/>
          </a:xfrm>
        </p:spPr>
        <p:txBody>
          <a:bodyPr>
            <a:normAutofit fontScale="90000"/>
          </a:bodyPr>
          <a:lstStyle/>
          <a:p>
            <a:r>
              <a:rPr lang="en-US" dirty="0"/>
              <a:t>Beam Energy Scan II (2019-21)</a:t>
            </a:r>
          </a:p>
        </p:txBody>
      </p:sp>
      <p:sp>
        <p:nvSpPr>
          <p:cNvPr id="7" name="Slide Number Placeholder 3"/>
          <p:cNvSpPr>
            <a:spLocks noGrp="1"/>
          </p:cNvSpPr>
          <p:nvPr>
            <p:ph type="sldNum" sz="quarter" idx="12"/>
          </p:nvPr>
        </p:nvSpPr>
        <p:spPr>
          <a:xfrm>
            <a:off x="7077075" y="6527605"/>
            <a:ext cx="2057400" cy="365125"/>
          </a:xfrm>
        </p:spPr>
        <p:txBody>
          <a:bodyPr anchor="b" anchorCtr="0"/>
          <a:lstStyle/>
          <a:p>
            <a:pPr algn="r"/>
            <a:fld id="{70A30E63-49D5-CE49-A525-92AE33EFA3F6}" type="slidenum">
              <a:rPr lang="en-US"/>
              <a:pPr algn="r"/>
              <a:t>9</a:t>
            </a:fld>
            <a:endParaRPr lang="en-US" dirty="0"/>
          </a:p>
        </p:txBody>
      </p:sp>
      <p:grpSp>
        <p:nvGrpSpPr>
          <p:cNvPr id="19" name="Group 18">
            <a:extLst>
              <a:ext uri="{FF2B5EF4-FFF2-40B4-BE49-F238E27FC236}">
                <a16:creationId xmlns:a16="http://schemas.microsoft.com/office/drawing/2014/main" id="{5BDC16F8-90DC-0345-8725-222951F0A41E}"/>
              </a:ext>
            </a:extLst>
          </p:cNvPr>
          <p:cNvGrpSpPr/>
          <p:nvPr/>
        </p:nvGrpSpPr>
        <p:grpSpPr>
          <a:xfrm>
            <a:off x="4548033" y="870775"/>
            <a:ext cx="4376432" cy="3278713"/>
            <a:chOff x="857799" y="1295400"/>
            <a:chExt cx="7676602" cy="5257800"/>
          </a:xfrm>
        </p:grpSpPr>
        <p:pic>
          <p:nvPicPr>
            <p:cNvPr id="8" name="Picture 7">
              <a:extLst>
                <a:ext uri="{FF2B5EF4-FFF2-40B4-BE49-F238E27FC236}">
                  <a16:creationId xmlns:a16="http://schemas.microsoft.com/office/drawing/2014/main" id="{C3B01E7C-7DE0-BE49-8BCC-9F0A4B546608}"/>
                </a:ext>
              </a:extLst>
            </p:cNvPr>
            <p:cNvPicPr>
              <a:picLocks noChangeAspect="1"/>
            </p:cNvPicPr>
            <p:nvPr/>
          </p:nvPicPr>
          <p:blipFill>
            <a:blip r:embed="rId2"/>
            <a:stretch>
              <a:fillRect/>
            </a:stretch>
          </p:blipFill>
          <p:spPr>
            <a:xfrm>
              <a:off x="914400" y="1295400"/>
              <a:ext cx="7239000" cy="4729347"/>
            </a:xfrm>
            <a:prstGeom prst="rect">
              <a:avLst/>
            </a:prstGeom>
          </p:spPr>
        </p:pic>
        <p:pic>
          <p:nvPicPr>
            <p:cNvPr id="9" name="Picture 8" descr="detector">
              <a:extLst>
                <a:ext uri="{FF2B5EF4-FFF2-40B4-BE49-F238E27FC236}">
                  <a16:creationId xmlns:a16="http://schemas.microsoft.com/office/drawing/2014/main" id="{840C7E26-ABD2-364F-BD7E-A8B9E7BCEFE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8801" y="4334812"/>
              <a:ext cx="2895600" cy="221838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57552E5-9CE4-8C4C-B191-FFF9E241D13E}"/>
                </a:ext>
              </a:extLst>
            </p:cNvPr>
            <p:cNvSpPr txBox="1"/>
            <p:nvPr/>
          </p:nvSpPr>
          <p:spPr>
            <a:xfrm>
              <a:off x="857799" y="2375343"/>
              <a:ext cx="393699" cy="370166"/>
            </a:xfrm>
            <a:prstGeom prst="rect">
              <a:avLst/>
            </a:prstGeom>
            <a:noFill/>
          </p:spPr>
          <p:txBody>
            <a:bodyPr wrap="square" rtlCol="0">
              <a:spAutoFit/>
            </a:bodyPr>
            <a:lstStyle/>
            <a:p>
              <a:r>
                <a:rPr lang="en-US" sz="900" dirty="0">
                  <a:solidFill>
                    <a:schemeClr val="bg1"/>
                  </a:solidFill>
                </a:rPr>
                <a:t>s</a:t>
              </a:r>
            </a:p>
          </p:txBody>
        </p:sp>
        <p:pic>
          <p:nvPicPr>
            <p:cNvPr id="15" name="Picture 14">
              <a:extLst>
                <a:ext uri="{FF2B5EF4-FFF2-40B4-BE49-F238E27FC236}">
                  <a16:creationId xmlns:a16="http://schemas.microsoft.com/office/drawing/2014/main" id="{EA36C24D-0C8B-044B-A6C8-3168497365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09921" y="5929985"/>
              <a:ext cx="924479" cy="623215"/>
            </a:xfrm>
            <a:prstGeom prst="rect">
              <a:avLst/>
            </a:prstGeom>
          </p:spPr>
        </p:pic>
        <p:cxnSp>
          <p:nvCxnSpPr>
            <p:cNvPr id="16" name="Straight Connector 15">
              <a:extLst>
                <a:ext uri="{FF2B5EF4-FFF2-40B4-BE49-F238E27FC236}">
                  <a16:creationId xmlns:a16="http://schemas.microsoft.com/office/drawing/2014/main" id="{1C702039-5EA5-934D-BCE0-8BFCC3591078}"/>
                </a:ext>
              </a:extLst>
            </p:cNvPr>
            <p:cNvCxnSpPr/>
            <p:nvPr/>
          </p:nvCxnSpPr>
          <p:spPr bwMode="auto">
            <a:xfrm>
              <a:off x="3810000" y="2819400"/>
              <a:ext cx="1828800" cy="15240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681973CE-8BE3-6D49-809C-8FFCFC6B3AE3}"/>
                </a:ext>
              </a:extLst>
            </p:cNvPr>
            <p:cNvCxnSpPr/>
            <p:nvPr/>
          </p:nvCxnSpPr>
          <p:spPr bwMode="auto">
            <a:xfrm>
              <a:off x="3810000" y="2819400"/>
              <a:ext cx="4724400" cy="144780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93BB5E71-1AA6-3442-81C2-BD542DCA644B}"/>
              </a:ext>
            </a:extLst>
          </p:cNvPr>
          <p:cNvSpPr/>
          <p:nvPr/>
        </p:nvSpPr>
        <p:spPr>
          <a:xfrm>
            <a:off x="5182202" y="4334611"/>
            <a:ext cx="3789747" cy="1892826"/>
          </a:xfrm>
          <a:prstGeom prst="rect">
            <a:avLst/>
          </a:prstGeom>
        </p:spPr>
        <p:txBody>
          <a:bodyPr wrap="square">
            <a:spAutoFit/>
          </a:bodyPr>
          <a:lstStyle/>
          <a:p>
            <a:pPr marL="285737" indent="-285737">
              <a:spcAft>
                <a:spcPts val="600"/>
              </a:spcAft>
              <a:buFont typeface="Arial" panose="020B0604020202020204" pitchFamily="34" charset="0"/>
              <a:buChar char="•"/>
            </a:pPr>
            <a:r>
              <a:rPr lang="en-US" sz="1600" dirty="0">
                <a:solidFill>
                  <a:srgbClr val="000000"/>
                </a:solidFill>
                <a:latin typeface="Arial" panose="020B0604020202020204" pitchFamily="34" charset="0"/>
              </a:rPr>
              <a:t>What are the limits (the phase boundary) of ordinary nuclear matter, i.e. matter composed of baryons and mesons?</a:t>
            </a:r>
          </a:p>
          <a:p>
            <a:pPr marL="285737" indent="-285737">
              <a:spcAft>
                <a:spcPts val="600"/>
              </a:spcAft>
              <a:buFont typeface="Arial" panose="020B0604020202020204" pitchFamily="34" charset="0"/>
              <a:buChar char="•"/>
            </a:pPr>
            <a:r>
              <a:rPr lang="en-US" sz="1600" dirty="0">
                <a:solidFill>
                  <a:srgbClr val="000000"/>
                </a:solidFill>
                <a:latin typeface="Arial" panose="020B0604020202020204" pitchFamily="34" charset="0"/>
              </a:rPr>
              <a:t>Can the presence of a critical point in the QCD phase diagram be established experimentally?</a:t>
            </a:r>
          </a:p>
        </p:txBody>
      </p:sp>
      <p:pic>
        <p:nvPicPr>
          <p:cNvPr id="18" name="Picture 1">
            <a:extLst>
              <a:ext uri="{FF2B5EF4-FFF2-40B4-BE49-F238E27FC236}">
                <a16:creationId xmlns:a16="http://schemas.microsoft.com/office/drawing/2014/main" id="{0EE1DFED-A2FE-E044-A5D2-CCA87FE11B8B}"/>
              </a:ext>
            </a:extLst>
          </p:cNvPr>
          <p:cNvPicPr>
            <a:picLocks noChangeAspect="1" noChangeArrowheads="1"/>
          </p:cNvPicPr>
          <p:nvPr/>
        </p:nvPicPr>
        <p:blipFill>
          <a:blip r:embed="rId5" cstate="print"/>
          <a:srcRect/>
          <a:stretch>
            <a:fillRect/>
          </a:stretch>
        </p:blipFill>
        <p:spPr bwMode="auto">
          <a:xfrm>
            <a:off x="160707" y="3923635"/>
            <a:ext cx="5021496" cy="2429983"/>
          </a:xfrm>
          <a:prstGeom prst="rect">
            <a:avLst/>
          </a:prstGeom>
          <a:noFill/>
          <a:ln w="9525">
            <a:noFill/>
            <a:miter lim="800000"/>
            <a:headEnd/>
            <a:tailEnd/>
          </a:ln>
        </p:spPr>
      </p:pic>
      <p:pic>
        <p:nvPicPr>
          <p:cNvPr id="13" name="Picture 12">
            <a:extLst>
              <a:ext uri="{FF2B5EF4-FFF2-40B4-BE49-F238E27FC236}">
                <a16:creationId xmlns:a16="http://schemas.microsoft.com/office/drawing/2014/main" id="{53FF8869-9A04-274D-A89F-E79E63D93C4E}"/>
              </a:ext>
            </a:extLst>
          </p:cNvPr>
          <p:cNvPicPr>
            <a:picLocks noChangeAspect="1"/>
          </p:cNvPicPr>
          <p:nvPr/>
        </p:nvPicPr>
        <p:blipFill>
          <a:blip r:embed="rId6"/>
          <a:stretch>
            <a:fillRect/>
          </a:stretch>
        </p:blipFill>
        <p:spPr>
          <a:xfrm>
            <a:off x="160707" y="758952"/>
            <a:ext cx="4419593" cy="2908272"/>
          </a:xfrm>
          <a:prstGeom prst="rect">
            <a:avLst/>
          </a:prstGeom>
        </p:spPr>
      </p:pic>
    </p:spTree>
    <p:extLst>
      <p:ext uri="{BB962C8B-B14F-4D97-AF65-F5344CB8AC3E}">
        <p14:creationId xmlns:p14="http://schemas.microsoft.com/office/powerpoint/2010/main" val="93857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1825</TotalTime>
  <Words>1642</Words>
  <Application>Microsoft Office PowerPoint</Application>
  <PresentationFormat>On-screen Show (4:3)</PresentationFormat>
  <Paragraphs>222</Paragraphs>
  <Slides>26</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ＭＳ Ｐゴシック</vt:lpstr>
      <vt:lpstr>Arial</vt:lpstr>
      <vt:lpstr>Avenir Book</vt:lpstr>
      <vt:lpstr>Avenir Heavy</vt:lpstr>
      <vt:lpstr>Book Antiqua</vt:lpstr>
      <vt:lpstr>Calibri</vt:lpstr>
      <vt:lpstr>Wingdings</vt:lpstr>
      <vt:lpstr>Wingdings 3</vt:lpstr>
      <vt:lpstr>Office Theme</vt:lpstr>
      <vt:lpstr>RHIC Science Program and its Evolution into an EIC</vt:lpstr>
      <vt:lpstr>RHIC: A Unique Discovery Facility</vt:lpstr>
      <vt:lpstr>The RHIC Facility Going Forward</vt:lpstr>
      <vt:lpstr>PowerPoint Presentation</vt:lpstr>
      <vt:lpstr>Probing Chiral Symmetry with Quantum Currents</vt:lpstr>
      <vt:lpstr>Probing Chiral Symmetry (Run-18)</vt:lpstr>
      <vt:lpstr>Global Λ polarization (Run-18)</vt:lpstr>
      <vt:lpstr>PowerPoint Presentation</vt:lpstr>
      <vt:lpstr>Beam Energy Scan II (2019-21)</vt:lpstr>
      <vt:lpstr>PowerPoint Presentation</vt:lpstr>
      <vt:lpstr>STAR Upgrades for BES-II</vt:lpstr>
      <vt:lpstr>Low Energy RHIC e-Cooling</vt:lpstr>
      <vt:lpstr>Tentative BES II program</vt:lpstr>
      <vt:lpstr>PowerPoint Presentation</vt:lpstr>
      <vt:lpstr>sPHENIX</vt:lpstr>
      <vt:lpstr>PowerPoint Presentation</vt:lpstr>
      <vt:lpstr>sPHENIX science pillars</vt:lpstr>
      <vt:lpstr>Perfomance</vt:lpstr>
      <vt:lpstr>STAR Opportunities beyond BES</vt:lpstr>
      <vt:lpstr>EIC Science Pillars</vt:lpstr>
      <vt:lpstr>eRHIC Design</vt:lpstr>
      <vt:lpstr>The Electron-Ion Collider (EIC)</vt:lpstr>
      <vt:lpstr>eRHIC: The EIC at BNL</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Tribble, Robert</cp:lastModifiedBy>
  <cp:revision>45</cp:revision>
  <dcterms:created xsi:type="dcterms:W3CDTF">2018-06-12T23:57:31Z</dcterms:created>
  <dcterms:modified xsi:type="dcterms:W3CDTF">2018-11-28T21:13:49Z</dcterms:modified>
  <cp:category/>
</cp:coreProperties>
</file>