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1"/>
  </p:sldMasterIdLst>
  <p:notesMasterIdLst>
    <p:notesMasterId r:id="rId46"/>
  </p:notesMasterIdLst>
  <p:sldIdLst>
    <p:sldId id="365" r:id="rId2"/>
    <p:sldId id="363" r:id="rId3"/>
    <p:sldId id="364" r:id="rId4"/>
    <p:sldId id="375" r:id="rId5"/>
    <p:sldId id="371" r:id="rId6"/>
    <p:sldId id="372" r:id="rId7"/>
    <p:sldId id="376" r:id="rId8"/>
    <p:sldId id="378" r:id="rId9"/>
    <p:sldId id="377" r:id="rId10"/>
    <p:sldId id="379" r:id="rId11"/>
    <p:sldId id="401" r:id="rId12"/>
    <p:sldId id="402" r:id="rId13"/>
    <p:sldId id="404" r:id="rId14"/>
    <p:sldId id="403" r:id="rId15"/>
    <p:sldId id="406" r:id="rId16"/>
    <p:sldId id="405" r:id="rId17"/>
    <p:sldId id="399" r:id="rId18"/>
    <p:sldId id="387" r:id="rId19"/>
    <p:sldId id="397" r:id="rId20"/>
    <p:sldId id="390" r:id="rId21"/>
    <p:sldId id="386" r:id="rId22"/>
    <p:sldId id="408" r:id="rId23"/>
    <p:sldId id="383" r:id="rId24"/>
    <p:sldId id="414" r:id="rId25"/>
    <p:sldId id="413" r:id="rId26"/>
    <p:sldId id="412" r:id="rId27"/>
    <p:sldId id="411" r:id="rId28"/>
    <p:sldId id="417" r:id="rId29"/>
    <p:sldId id="416" r:id="rId30"/>
    <p:sldId id="410" r:id="rId31"/>
    <p:sldId id="384" r:id="rId32"/>
    <p:sldId id="433" r:id="rId33"/>
    <p:sldId id="419" r:id="rId34"/>
    <p:sldId id="421" r:id="rId35"/>
    <p:sldId id="422" r:id="rId36"/>
    <p:sldId id="423" r:id="rId37"/>
    <p:sldId id="425" r:id="rId38"/>
    <p:sldId id="435" r:id="rId39"/>
    <p:sldId id="374" r:id="rId40"/>
    <p:sldId id="424" r:id="rId41"/>
    <p:sldId id="436" r:id="rId42"/>
    <p:sldId id="407" r:id="rId43"/>
    <p:sldId id="434" r:id="rId44"/>
    <p:sldId id="38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24" autoAdjust="0"/>
    <p:restoredTop sz="65873" autoAdjust="0"/>
  </p:normalViewPr>
  <p:slideViewPr>
    <p:cSldViewPr snapToGrid="0" snapToObjects="1">
      <p:cViewPr varScale="1">
        <p:scale>
          <a:sx n="92" d="100"/>
          <a:sy n="92" d="100"/>
        </p:scale>
        <p:origin x="1040" y="184"/>
      </p:cViewPr>
      <p:guideLst>
        <p:guide orient="horz" pos="2160"/>
        <p:guide pos="3840"/>
      </p:guideLst>
    </p:cSldViewPr>
  </p:slideViewPr>
  <p:outlineViewPr>
    <p:cViewPr>
      <p:scale>
        <a:sx n="33" d="100"/>
        <a:sy n="33" d="100"/>
      </p:scale>
      <p:origin x="0" y="-11706"/>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11/28/18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VL: A general schematic of the Coherent Electron Cooler (CEC) comprising three sections: A modulator; a FEL plus a dispersion section; and, a kicker. The FEL wavelength, </a:t>
            </a:r>
            <a:r>
              <a:rPr lang="el-GR" dirty="0">
                <a:effectLst/>
              </a:rPr>
              <a:t>λ</a:t>
            </a:r>
            <a:r>
              <a:rPr lang="el-GR" dirty="0"/>
              <a:t>, </a:t>
            </a:r>
            <a:r>
              <a:rPr lang="en-GB" dirty="0"/>
              <a:t>in the figure is grossly exaggerated for visibility.</a:t>
            </a:r>
          </a:p>
          <a:p>
            <a:endParaRPr lang="en-GB" dirty="0"/>
          </a:p>
          <a:p>
            <a:endParaRPr lang="en-GB" dirty="0"/>
          </a:p>
          <a:p>
            <a:r>
              <a:rPr lang="en-GB" dirty="0"/>
              <a:t>Ratner: Schematic of the cooling mechanism. In the first stage, an ion modulates the energy of the local electrons. In the dispersive region, ions and electrons move longitudinally due to energy differences, creating an electron density spike at the overlap. In the kicker stage, an ion with nominal energy </a:t>
            </a:r>
            <a:r>
              <a:rPr lang="en-GB" dirty="0">
                <a:effectLst/>
              </a:rPr>
              <a:t>E=¯¯¯</a:t>
            </a:r>
            <a:r>
              <a:rPr lang="en-GB" dirty="0" err="1">
                <a:effectLst/>
              </a:rPr>
              <a:t>Eion</a:t>
            </a:r>
            <a:r>
              <a:rPr lang="en-GB" dirty="0"/>
              <a:t> (red, middle) returns to the </a:t>
            </a:r>
            <a:r>
              <a:rPr lang="en-GB" dirty="0" err="1"/>
              <a:t>center</a:t>
            </a:r>
            <a:r>
              <a:rPr lang="en-GB" dirty="0"/>
              <a:t> of the spike and does not change energy. A low energy ion with </a:t>
            </a:r>
            <a:r>
              <a:rPr lang="en-GB" dirty="0">
                <a:effectLst/>
              </a:rPr>
              <a:t>E&lt;¯¯¯</a:t>
            </a:r>
            <a:r>
              <a:rPr lang="en-GB" dirty="0" err="1">
                <a:effectLst/>
              </a:rPr>
              <a:t>Eion</a:t>
            </a:r>
            <a:r>
              <a:rPr lang="en-GB" dirty="0"/>
              <a:t> (purple, lower) falls behind its original position, and receives a positive energy kick from the electron spike. A high energy ion with </a:t>
            </a:r>
            <a:r>
              <a:rPr lang="en-GB" dirty="0">
                <a:effectLst/>
              </a:rPr>
              <a:t>E&gt;¯¯¯</a:t>
            </a:r>
            <a:r>
              <a:rPr lang="en-GB" dirty="0" err="1">
                <a:effectLst/>
              </a:rPr>
              <a:t>Eion</a:t>
            </a:r>
            <a:r>
              <a:rPr lang="en-GB" dirty="0"/>
              <a:t> (orange, upper) slips ahead of its electron spike and receives a negative energy kick. The result is that all ions are pushed towards the average ion energy.</a:t>
            </a:r>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22</a:t>
            </a:fld>
            <a:endParaRPr lang="en-US"/>
          </a:p>
        </p:txBody>
      </p:sp>
    </p:spTree>
    <p:extLst>
      <p:ext uri="{BB962C8B-B14F-4D97-AF65-F5344CB8AC3E}">
        <p14:creationId xmlns:p14="http://schemas.microsoft.com/office/powerpoint/2010/main" val="26200570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5585DF8F-D51B-4EF5-AB44-402A1FAB48FB}" type="datetime2">
              <a:rPr lang="en-US" smtClean="0"/>
              <a:t>Wednesday, November 28, 2018</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13" name="Picture 12"/>
          <p:cNvPicPr>
            <a:picLocks noChangeAspect="1"/>
          </p:cNvPicPr>
          <p:nvPr userDrawn="1"/>
        </p:nvPicPr>
        <p:blipFill>
          <a:blip r:embed="rId3"/>
          <a:stretch>
            <a:fillRect/>
          </a:stretch>
        </p:blipFill>
        <p:spPr>
          <a:xfrm>
            <a:off x="0" y="0"/>
            <a:ext cx="12192000" cy="128270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18" name="Picture 1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429186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688C60B4-0500-4D88-8C9D-5A05C361D953}" type="datetime2">
              <a:rPr lang="en-US" smtClean="0"/>
              <a:t>Wednesday, November 28, 2018</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17" name="Picture 16"/>
          <p:cNvPicPr>
            <a:picLocks noChangeAspect="1"/>
          </p:cNvPicPr>
          <p:nvPr userDrawn="1"/>
        </p:nvPicPr>
        <p:blipFill>
          <a:blip r:embed="rId3"/>
          <a:stretch>
            <a:fillRect/>
          </a:stretch>
        </p:blipFill>
        <p:spPr>
          <a:xfrm>
            <a:off x="0" y="0"/>
            <a:ext cx="12192000" cy="128270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156700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0A2CA5B0-9273-46A2-BBDE-2AEA4289717A}" type="datetime2">
              <a:rPr lang="en-US" smtClean="0"/>
              <a:t>Wednesday, November 28, 2018</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Layou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352FBE-E101-7C49-8E4F-EA7312F5691B}"/>
              </a:ext>
            </a:extLst>
          </p:cNvPr>
          <p:cNvPicPr>
            <a:picLocks noChangeAspect="1"/>
          </p:cNvPicPr>
          <p:nvPr userDrawn="1"/>
        </p:nvPicPr>
        <p:blipFill>
          <a:blip r:embed="rId2"/>
          <a:stretch>
            <a:fillRect/>
          </a:stretch>
        </p:blipFill>
        <p:spPr>
          <a:xfrm>
            <a:off x="-264" y="4234543"/>
            <a:ext cx="3063003" cy="2626678"/>
          </a:xfrm>
          <a:prstGeom prst="rect">
            <a:avLst/>
          </a:prstGeom>
        </p:spPr>
      </p:pic>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4163963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29D400A2-190C-42AB-9A33-2911F6059AF5}" type="datetime2">
              <a:rPr lang="en-US" smtClean="0"/>
              <a:t>Wednesday, November 28, 2018</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365200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1453796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42548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40573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285136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1859674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1596853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9075B9A4-D450-4077-8CC5-BE17A26D6D96}" type="datetime2">
              <a:rPr lang="en-US" smtClean="0"/>
              <a:t>Wednesday, November 28, 2018</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CFNS Inaugural Symposium, A. Seryi</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8485816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61" r:id="rId11"/>
    <p:sldLayoutId id="2147483662"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2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gif"/><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4.png"/><Relationship Id="rId4" Type="http://schemas.openxmlformats.org/officeDocument/2006/relationships/image" Target="../media/image63.wmf"/></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D8D79F-CAAE-A44B-8210-D885D38FFAFD}"/>
              </a:ext>
            </a:extLst>
          </p:cNvPr>
          <p:cNvSpPr>
            <a:spLocks noGrp="1"/>
          </p:cNvSpPr>
          <p:nvPr>
            <p:ph type="ctrTitle"/>
          </p:nvPr>
        </p:nvSpPr>
        <p:spPr>
          <a:xfrm>
            <a:off x="443181" y="65310"/>
            <a:ext cx="10583064" cy="883947"/>
          </a:xfrm>
        </p:spPr>
        <p:txBody>
          <a:bodyPr/>
          <a:lstStyle/>
          <a:p>
            <a:r>
              <a:rPr lang="en-US" sz="3600" dirty="0"/>
              <a:t>EIC: Accelerator Challenges and Opportunities</a:t>
            </a:r>
          </a:p>
        </p:txBody>
      </p:sp>
      <p:sp>
        <p:nvSpPr>
          <p:cNvPr id="7" name="Subtitle 6">
            <a:extLst>
              <a:ext uri="{FF2B5EF4-FFF2-40B4-BE49-F238E27FC236}">
                <a16:creationId xmlns:a16="http://schemas.microsoft.com/office/drawing/2014/main" id="{6604B7B2-95E7-D347-806A-B85CE015A97D}"/>
              </a:ext>
            </a:extLst>
          </p:cNvPr>
          <p:cNvSpPr>
            <a:spLocks noGrp="1"/>
          </p:cNvSpPr>
          <p:nvPr>
            <p:ph type="subTitle" idx="1"/>
          </p:nvPr>
        </p:nvSpPr>
        <p:spPr>
          <a:xfrm>
            <a:off x="138374" y="2969040"/>
            <a:ext cx="4172359" cy="3246670"/>
          </a:xfrm>
        </p:spPr>
        <p:txBody>
          <a:bodyPr/>
          <a:lstStyle/>
          <a:p>
            <a:r>
              <a:rPr lang="en-US" dirty="0"/>
              <a:t>Inaugural Symposium of the Center for Frontiers in Nuclear Science</a:t>
            </a:r>
          </a:p>
          <a:p>
            <a:r>
              <a:rPr lang="en-US" dirty="0"/>
              <a:t>Stony Brook University</a:t>
            </a:r>
          </a:p>
          <a:p>
            <a:r>
              <a:rPr lang="en-US" dirty="0"/>
              <a:t>November 29, 2018</a:t>
            </a:r>
          </a:p>
          <a:p>
            <a:endParaRPr lang="en-US" dirty="0"/>
          </a:p>
        </p:txBody>
      </p:sp>
      <p:sp>
        <p:nvSpPr>
          <p:cNvPr id="8" name="Text Placeholder 7">
            <a:extLst>
              <a:ext uri="{FF2B5EF4-FFF2-40B4-BE49-F238E27FC236}">
                <a16:creationId xmlns:a16="http://schemas.microsoft.com/office/drawing/2014/main" id="{003E0E35-C8A9-C347-97E9-B7CA2331A513}"/>
              </a:ext>
            </a:extLst>
          </p:cNvPr>
          <p:cNvSpPr>
            <a:spLocks noGrp="1"/>
          </p:cNvSpPr>
          <p:nvPr>
            <p:ph type="body" sz="quarter" idx="14"/>
          </p:nvPr>
        </p:nvSpPr>
        <p:spPr>
          <a:xfrm>
            <a:off x="138374" y="1679763"/>
            <a:ext cx="5875975" cy="1037511"/>
          </a:xfrm>
        </p:spPr>
        <p:txBody>
          <a:bodyPr>
            <a:normAutofit/>
          </a:bodyPr>
          <a:lstStyle/>
          <a:p>
            <a:r>
              <a:rPr lang="en-US" dirty="0"/>
              <a:t>Andrei Seryi</a:t>
            </a:r>
          </a:p>
          <a:p>
            <a:r>
              <a:rPr lang="en-US" dirty="0"/>
              <a:t>Jefferson Lab</a:t>
            </a:r>
          </a:p>
        </p:txBody>
      </p:sp>
      <p:sp>
        <p:nvSpPr>
          <p:cNvPr id="5" name="Slide Number Placeholder 4">
            <a:extLst>
              <a:ext uri="{FF2B5EF4-FFF2-40B4-BE49-F238E27FC236}">
                <a16:creationId xmlns:a16="http://schemas.microsoft.com/office/drawing/2014/main" id="{2135A7AC-5407-E34C-AAB6-3AD3C7C87BC3}"/>
              </a:ext>
            </a:extLst>
          </p:cNvPr>
          <p:cNvSpPr>
            <a:spLocks noGrp="1"/>
          </p:cNvSpPr>
          <p:nvPr>
            <p:ph type="sldNum" sz="quarter" idx="4294967295"/>
          </p:nvPr>
        </p:nvSpPr>
        <p:spPr>
          <a:xfrm>
            <a:off x="0" y="6467475"/>
            <a:ext cx="714375" cy="303213"/>
          </a:xfrm>
        </p:spPr>
        <p:txBody>
          <a:bodyPr/>
          <a:lstStyle/>
          <a:p>
            <a:fld id="{07E1C93C-5050-FC42-8F10-D22D4F119D13}" type="slidenum">
              <a:rPr lang="en-US" smtClean="0"/>
              <a:pPr/>
              <a:t>1</a:t>
            </a:fld>
            <a:endParaRPr lang="en-US" dirty="0"/>
          </a:p>
        </p:txBody>
      </p:sp>
      <p:pic>
        <p:nvPicPr>
          <p:cNvPr id="11" name="Picture 10">
            <a:extLst>
              <a:ext uri="{FF2B5EF4-FFF2-40B4-BE49-F238E27FC236}">
                <a16:creationId xmlns:a16="http://schemas.microsoft.com/office/drawing/2014/main" id="{C4D149DD-F9B9-F341-91C4-C08C25001BBD}"/>
              </a:ext>
            </a:extLst>
          </p:cNvPr>
          <p:cNvPicPr>
            <a:picLocks noChangeAspect="1"/>
          </p:cNvPicPr>
          <p:nvPr/>
        </p:nvPicPr>
        <p:blipFill>
          <a:blip r:embed="rId2"/>
          <a:stretch>
            <a:fillRect/>
          </a:stretch>
        </p:blipFill>
        <p:spPr>
          <a:xfrm>
            <a:off x="4245417" y="1320767"/>
            <a:ext cx="3792647" cy="4894943"/>
          </a:xfrm>
          <a:prstGeom prst="rect">
            <a:avLst/>
          </a:prstGeom>
          <a:ln>
            <a:noFill/>
          </a:ln>
          <a:effectLst>
            <a:outerShdw blurRad="292100" dist="139700" dir="2700000" algn="tl" rotWithShape="0">
              <a:srgbClr val="333333">
                <a:alpha val="65000"/>
              </a:srgbClr>
            </a:outerShdw>
          </a:effectLst>
        </p:spPr>
      </p:pic>
      <p:pic>
        <p:nvPicPr>
          <p:cNvPr id="12" name="Picture 11" descr="Screen Shot 2018-10-03 at 12.39.56 PM.png">
            <a:extLst>
              <a:ext uri="{FF2B5EF4-FFF2-40B4-BE49-F238E27FC236}">
                <a16:creationId xmlns:a16="http://schemas.microsoft.com/office/drawing/2014/main" id="{3A64E98C-AF33-7943-AD7F-B573E30E3B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75170" y="1320766"/>
            <a:ext cx="3812315" cy="49098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4173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AE35D-C189-144D-86A7-044A2E7D1627}"/>
              </a:ext>
            </a:extLst>
          </p:cNvPr>
          <p:cNvSpPr>
            <a:spLocks noGrp="1"/>
          </p:cNvSpPr>
          <p:nvPr>
            <p:ph type="title"/>
          </p:nvPr>
        </p:nvSpPr>
        <p:spPr/>
        <p:txBody>
          <a:bodyPr/>
          <a:lstStyle/>
          <a:p>
            <a:r>
              <a:rPr lang="en-US" dirty="0"/>
              <a:t>B factories - KEK B and PEP-II – challenges &amp; lessons</a:t>
            </a:r>
          </a:p>
        </p:txBody>
      </p:sp>
      <p:sp>
        <p:nvSpPr>
          <p:cNvPr id="3" name="Content Placeholder 2">
            <a:extLst>
              <a:ext uri="{FF2B5EF4-FFF2-40B4-BE49-F238E27FC236}">
                <a16:creationId xmlns:a16="http://schemas.microsoft.com/office/drawing/2014/main" id="{4CE49441-2D3D-AF44-8F41-93CEEC107371}"/>
              </a:ext>
            </a:extLst>
          </p:cNvPr>
          <p:cNvSpPr>
            <a:spLocks noGrp="1"/>
          </p:cNvSpPr>
          <p:nvPr>
            <p:ph idx="1"/>
          </p:nvPr>
        </p:nvSpPr>
        <p:spPr/>
        <p:txBody>
          <a:bodyPr/>
          <a:lstStyle/>
          <a:p>
            <a:r>
              <a:rPr lang="en-GB" dirty="0"/>
              <a:t>Challenge: when B factories design started ~1990, </a:t>
            </a:r>
            <a:r>
              <a:rPr lang="en-GB" dirty="0" err="1"/>
              <a:t>e+e</a:t>
            </a:r>
            <a:r>
              <a:rPr lang="en-GB" dirty="0"/>
              <a:t>- colliders barely reached 10</a:t>
            </a:r>
            <a:r>
              <a:rPr lang="en-GB" baseline="30000" dirty="0"/>
              <a:t>32</a:t>
            </a:r>
            <a:r>
              <a:rPr lang="en-GB" dirty="0"/>
              <a:t> cm</a:t>
            </a:r>
            <a:r>
              <a:rPr lang="en-GB" baseline="30000" dirty="0"/>
              <a:t>−2</a:t>
            </a:r>
            <a:r>
              <a:rPr lang="en-GB" dirty="0"/>
              <a:t>s</a:t>
            </a:r>
            <a:r>
              <a:rPr lang="en-GB" baseline="30000" dirty="0"/>
              <a:t>−1</a:t>
            </a:r>
            <a:endParaRPr lang="en-GB" dirty="0"/>
          </a:p>
          <a:p>
            <a:r>
              <a:rPr lang="en-GB" dirty="0"/>
              <a:t>Aim: PEP-II and KEKB aimed in their design to luminosity of 0.3 – 1 x 10</a:t>
            </a:r>
            <a:r>
              <a:rPr lang="en-GB" baseline="30000" dirty="0"/>
              <a:t>34</a:t>
            </a:r>
            <a:r>
              <a:rPr lang="en-GB" dirty="0"/>
              <a:t> cm</a:t>
            </a:r>
            <a:r>
              <a:rPr lang="en-GB" baseline="30000" dirty="0"/>
              <a:t>2</a:t>
            </a:r>
            <a:r>
              <a:rPr lang="en-GB" dirty="0"/>
              <a:t> s</a:t>
            </a:r>
            <a:r>
              <a:rPr lang="en-GB" baseline="30000" dirty="0"/>
              <a:t>-1</a:t>
            </a:r>
            <a:endParaRPr lang="en-GB" dirty="0"/>
          </a:p>
          <a:p>
            <a:r>
              <a:rPr lang="en-GB" dirty="0"/>
              <a:t>Approach: build-in necessary features to achieve high </a:t>
            </a:r>
            <a:r>
              <a:rPr lang="en-GB" dirty="0" err="1"/>
              <a:t>Lumi</a:t>
            </a:r>
            <a:r>
              <a:rPr lang="en-GB" dirty="0"/>
              <a:t> into the design</a:t>
            </a:r>
          </a:p>
          <a:p>
            <a:r>
              <a:rPr lang="en-GB" dirty="0"/>
              <a:t>Result: fast start-up – achieve design </a:t>
            </a:r>
            <a:r>
              <a:rPr lang="en-GB" dirty="0" err="1"/>
              <a:t>Lumi</a:t>
            </a:r>
            <a:r>
              <a:rPr lang="en-GB" dirty="0"/>
              <a:t> in 1.5-3 years</a:t>
            </a:r>
            <a:br>
              <a:rPr lang="en-GB" dirty="0"/>
            </a:br>
            <a:r>
              <a:rPr lang="en-GB" dirty="0"/>
              <a:t>			   with further efforts exceed design </a:t>
            </a:r>
            <a:r>
              <a:rPr lang="en-GB" dirty="0" err="1"/>
              <a:t>Lumi</a:t>
            </a:r>
            <a:r>
              <a:rPr lang="en-GB" dirty="0"/>
              <a:t> x2-4 times</a:t>
            </a:r>
          </a:p>
          <a:p>
            <a:r>
              <a:rPr lang="en-GB" dirty="0"/>
              <a:t>Lesson for EIC: </a:t>
            </a:r>
          </a:p>
          <a:p>
            <a:pPr lvl="1"/>
            <a:r>
              <a:rPr lang="en-GB" sz="2400" dirty="0"/>
              <a:t>Despite of challenging requirements, it should be possible to design machine that will allow fast ramp-up to design luminosity</a:t>
            </a:r>
          </a:p>
          <a:p>
            <a:pPr lvl="1"/>
            <a:r>
              <a:rPr lang="en-GB" sz="2400" dirty="0"/>
              <a:t>Should set a goal to achieve EIC design </a:t>
            </a:r>
            <a:r>
              <a:rPr lang="en-GB" sz="2400" dirty="0" err="1"/>
              <a:t>Lumi</a:t>
            </a:r>
            <a:r>
              <a:rPr lang="en-GB" sz="2400" dirty="0"/>
              <a:t> soon after the start</a:t>
            </a:r>
          </a:p>
          <a:p>
            <a:pPr lvl="1"/>
            <a:r>
              <a:rPr lang="en-GB" sz="2400" dirty="0"/>
              <a:t>Necessary provisions/systems required for luminosity should be built-in into the design</a:t>
            </a:r>
          </a:p>
          <a:p>
            <a:pPr lvl="1"/>
            <a:endParaRPr lang="en-GB" dirty="0"/>
          </a:p>
          <a:p>
            <a:endParaRPr lang="en-US" dirty="0"/>
          </a:p>
        </p:txBody>
      </p:sp>
      <p:sp>
        <p:nvSpPr>
          <p:cNvPr id="4" name="Footer Placeholder 3">
            <a:extLst>
              <a:ext uri="{FF2B5EF4-FFF2-40B4-BE49-F238E27FC236}">
                <a16:creationId xmlns:a16="http://schemas.microsoft.com/office/drawing/2014/main" id="{1ED70F2B-E7AF-AC45-8E02-1434FDE64641}"/>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61F96300-F84F-E74D-98CC-4545E9BCBF47}"/>
              </a:ext>
            </a:extLst>
          </p:cNvPr>
          <p:cNvSpPr>
            <a:spLocks noGrp="1"/>
          </p:cNvSpPr>
          <p:nvPr>
            <p:ph type="sldNum" sz="quarter" idx="12"/>
          </p:nvPr>
        </p:nvSpPr>
        <p:spPr/>
        <p:txBody>
          <a:bodyPr/>
          <a:lstStyle/>
          <a:p>
            <a:fld id="{07E1C93C-5050-FC42-8F10-D22D4F119D13}" type="slidenum">
              <a:rPr lang="en-US" smtClean="0"/>
              <a:pPr/>
              <a:t>10</a:t>
            </a:fld>
            <a:endParaRPr lang="en-US" dirty="0"/>
          </a:p>
        </p:txBody>
      </p:sp>
    </p:spTree>
    <p:extLst>
      <p:ext uri="{BB962C8B-B14F-4D97-AF65-F5344CB8AC3E}">
        <p14:creationId xmlns:p14="http://schemas.microsoft.com/office/powerpoint/2010/main" val="1468684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D533-3122-EC47-9828-8CA3C3CC9203}"/>
              </a:ext>
            </a:extLst>
          </p:cNvPr>
          <p:cNvSpPr>
            <a:spLocks noGrp="1"/>
          </p:cNvSpPr>
          <p:nvPr>
            <p:ph type="title"/>
          </p:nvPr>
        </p:nvSpPr>
        <p:spPr/>
        <p:txBody>
          <a:bodyPr/>
          <a:lstStyle/>
          <a:p>
            <a:r>
              <a:rPr lang="en-US" dirty="0"/>
              <a:t>Crab crossing</a:t>
            </a:r>
          </a:p>
        </p:txBody>
      </p:sp>
      <p:sp>
        <p:nvSpPr>
          <p:cNvPr id="4" name="Footer Placeholder 3">
            <a:extLst>
              <a:ext uri="{FF2B5EF4-FFF2-40B4-BE49-F238E27FC236}">
                <a16:creationId xmlns:a16="http://schemas.microsoft.com/office/drawing/2014/main" id="{3BC3F05E-E182-4E44-A782-80906061162D}"/>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57C946A4-FF2D-0543-AF14-4651939C50E3}"/>
              </a:ext>
            </a:extLst>
          </p:cNvPr>
          <p:cNvSpPr>
            <a:spLocks noGrp="1"/>
          </p:cNvSpPr>
          <p:nvPr>
            <p:ph type="sldNum" sz="quarter" idx="12"/>
          </p:nvPr>
        </p:nvSpPr>
        <p:spPr/>
        <p:txBody>
          <a:bodyPr/>
          <a:lstStyle/>
          <a:p>
            <a:fld id="{07E1C93C-5050-FC42-8F10-D22D4F119D13}" type="slidenum">
              <a:rPr lang="en-US" smtClean="0"/>
              <a:pPr/>
              <a:t>11</a:t>
            </a:fld>
            <a:endParaRPr lang="en-US" dirty="0"/>
          </a:p>
        </p:txBody>
      </p:sp>
      <p:sp>
        <p:nvSpPr>
          <p:cNvPr id="6" name="Text Box 37">
            <a:extLst>
              <a:ext uri="{FF2B5EF4-FFF2-40B4-BE49-F238E27FC236}">
                <a16:creationId xmlns:a16="http://schemas.microsoft.com/office/drawing/2014/main" id="{9724BCE1-1AEF-774B-BE02-C9B8A50032A5}"/>
              </a:ext>
            </a:extLst>
          </p:cNvPr>
          <p:cNvSpPr txBox="1">
            <a:spLocks noChangeArrowheads="1"/>
          </p:cNvSpPr>
          <p:nvPr/>
        </p:nvSpPr>
        <p:spPr bwMode="auto">
          <a:xfrm>
            <a:off x="411892" y="821265"/>
            <a:ext cx="10516303" cy="938719"/>
          </a:xfrm>
          <a:prstGeom prst="rect">
            <a:avLst/>
          </a:prstGeom>
          <a:noFill/>
          <a:ln w="9525">
            <a:noFill/>
            <a:miter lim="800000"/>
            <a:headEnd/>
            <a:tailEnd/>
          </a:ln>
        </p:spPr>
        <p:txBody>
          <a:bodyPr wrap="square">
            <a:spAutoFit/>
          </a:bodyPr>
          <a:lstStyle/>
          <a:p>
            <a:pPr>
              <a:spcBef>
                <a:spcPct val="50000"/>
              </a:spcBef>
            </a:pPr>
            <a:r>
              <a:rPr lang="en-GB" sz="2200" dirty="0">
                <a:latin typeface="Arial Rounded MT Bold" panose="020F0704030504030204" pitchFamily="34" charset="0"/>
              </a:rPr>
              <a:t>With crossing angle </a:t>
            </a:r>
            <a:r>
              <a:rPr lang="en-GB" sz="2200" dirty="0">
                <a:latin typeface="Symbol" pitchFamily="2" charset="2"/>
              </a:rPr>
              <a:t>q</a:t>
            </a:r>
            <a:r>
              <a:rPr lang="en-GB" sz="2200" baseline="-25000" dirty="0">
                <a:latin typeface="Arial Rounded MT Bold" panose="020F0704030504030204" pitchFamily="34" charset="0"/>
              </a:rPr>
              <a:t>c</a:t>
            </a:r>
            <a:r>
              <a:rPr lang="en-GB" sz="2200" dirty="0">
                <a:latin typeface="Arial Rounded MT Bold" panose="020F0704030504030204" pitchFamily="34" charset="0"/>
              </a:rPr>
              <a:t>, the projected x-size is (</a:t>
            </a:r>
            <a:r>
              <a:rPr lang="en-GB" sz="2200" dirty="0">
                <a:latin typeface="Symbol" pitchFamily="2" charset="2"/>
              </a:rPr>
              <a:t>s</a:t>
            </a:r>
            <a:r>
              <a:rPr lang="en-GB" sz="2200" baseline="-25000" dirty="0">
                <a:latin typeface="Arial Rounded MT Bold" panose="020F0704030504030204" pitchFamily="34" charset="0"/>
              </a:rPr>
              <a:t>x</a:t>
            </a:r>
            <a:r>
              <a:rPr lang="en-GB" sz="2200" baseline="30000" dirty="0">
                <a:latin typeface="Arial Rounded MT Bold" panose="020F0704030504030204" pitchFamily="34" charset="0"/>
              </a:rPr>
              <a:t>2</a:t>
            </a:r>
            <a:r>
              <a:rPr lang="en-GB" sz="2200" dirty="0">
                <a:latin typeface="Arial Rounded MT Bold" panose="020F0704030504030204" pitchFamily="34" charset="0"/>
              </a:rPr>
              <a:t>+</a:t>
            </a:r>
            <a:r>
              <a:rPr lang="en-GB" sz="2200" dirty="0">
                <a:latin typeface="Symbol" pitchFamily="2" charset="2"/>
              </a:rPr>
              <a:t>q</a:t>
            </a:r>
            <a:r>
              <a:rPr lang="en-GB" sz="2200" baseline="-25000" dirty="0">
                <a:latin typeface="Arial Rounded MT Bold" panose="020F0704030504030204" pitchFamily="34" charset="0"/>
              </a:rPr>
              <a:t>c</a:t>
            </a:r>
            <a:r>
              <a:rPr lang="en-GB" sz="2200" baseline="30000" dirty="0">
                <a:latin typeface="Arial Rounded MT Bold" panose="020F0704030504030204" pitchFamily="34" charset="0"/>
              </a:rPr>
              <a:t>2</a:t>
            </a:r>
            <a:r>
              <a:rPr lang="en-GB" sz="2200" dirty="0">
                <a:latin typeface="Symbol" pitchFamily="2" charset="2"/>
              </a:rPr>
              <a:t>s</a:t>
            </a:r>
            <a:r>
              <a:rPr lang="en-GB" sz="2200" baseline="-25000" dirty="0">
                <a:latin typeface="Arial Rounded MT Bold" panose="020F0704030504030204" pitchFamily="34" charset="0"/>
              </a:rPr>
              <a:t>z</a:t>
            </a:r>
            <a:r>
              <a:rPr lang="en-GB" sz="2200" baseline="30000" dirty="0">
                <a:latin typeface="Arial Rounded MT Bold" panose="020F0704030504030204" pitchFamily="34" charset="0"/>
              </a:rPr>
              <a:t>2</a:t>
            </a:r>
            <a:r>
              <a:rPr lang="en-GB" sz="2200" dirty="0">
                <a:latin typeface="Arial Rounded MT Bold" panose="020F0704030504030204" pitchFamily="34" charset="0"/>
              </a:rPr>
              <a:t>)</a:t>
            </a:r>
            <a:r>
              <a:rPr lang="en-GB" sz="2200" baseline="30000" dirty="0">
                <a:latin typeface="Arial Rounded MT Bold" panose="020F0704030504030204" pitchFamily="34" charset="0"/>
              </a:rPr>
              <a:t>0.5</a:t>
            </a:r>
            <a:r>
              <a:rPr lang="en-GB" sz="2200" dirty="0">
                <a:latin typeface="Arial Rounded MT Bold" panose="020F0704030504030204" pitchFamily="34" charset="0"/>
              </a:rPr>
              <a:t> ~</a:t>
            </a:r>
            <a:r>
              <a:rPr lang="en-GB" sz="2200" dirty="0" err="1">
                <a:latin typeface="Symbol" pitchFamily="2" charset="2"/>
              </a:rPr>
              <a:t>q</a:t>
            </a:r>
            <a:r>
              <a:rPr lang="en-GB" sz="2200" baseline="-25000" dirty="0" err="1">
                <a:latin typeface="Arial Rounded MT Bold" panose="020F0704030504030204" pitchFamily="34" charset="0"/>
              </a:rPr>
              <a:t>c</a:t>
            </a:r>
            <a:r>
              <a:rPr lang="en-GB" sz="2200" dirty="0" err="1">
                <a:latin typeface="Symbol" pitchFamily="2" charset="2"/>
              </a:rPr>
              <a:t>s</a:t>
            </a:r>
            <a:r>
              <a:rPr lang="en-GB" sz="2200" baseline="-25000" dirty="0" err="1">
                <a:latin typeface="Arial Rounded MT Bold" panose="020F0704030504030204" pitchFamily="34" charset="0"/>
              </a:rPr>
              <a:t>z</a:t>
            </a:r>
            <a:r>
              <a:rPr lang="en-GB" sz="2200" baseline="-25000" dirty="0">
                <a:latin typeface="Arial Rounded MT Bold" panose="020F0704030504030204" pitchFamily="34" charset="0"/>
              </a:rPr>
              <a:t> </a:t>
            </a:r>
          </a:p>
          <a:p>
            <a:pPr>
              <a:spcBef>
                <a:spcPct val="50000"/>
              </a:spcBef>
            </a:pPr>
            <a:r>
              <a:rPr lang="en-GB" sz="2200" dirty="0">
                <a:latin typeface="Arial Rounded MT Bold" panose="020F0704030504030204" pitchFamily="34" charset="0"/>
                <a:sym typeface="Wingdings" pitchFamily="2" charset="2"/>
              </a:rPr>
              <a:t> </a:t>
            </a:r>
            <a:r>
              <a:rPr lang="en-GB" sz="2200" dirty="0">
                <a:latin typeface="Arial Rounded MT Bold" panose="020F0704030504030204" pitchFamily="34" charset="0"/>
              </a:rPr>
              <a:t>significant reduction in </a:t>
            </a:r>
            <a:r>
              <a:rPr lang="en-GB" sz="2200" i="1" dirty="0">
                <a:latin typeface="Arial Rounded MT Bold" panose="020F0704030504030204" pitchFamily="34" charset="0"/>
              </a:rPr>
              <a:t>L</a:t>
            </a:r>
            <a:r>
              <a:rPr lang="en-GB" sz="2200" dirty="0">
                <a:latin typeface="Arial Rounded MT Bold" panose="020F0704030504030204" pitchFamily="34" charset="0"/>
              </a:rPr>
              <a:t> without corrections</a:t>
            </a:r>
          </a:p>
        </p:txBody>
      </p:sp>
      <p:sp>
        <p:nvSpPr>
          <p:cNvPr id="152" name="Rectangle 151">
            <a:extLst>
              <a:ext uri="{FF2B5EF4-FFF2-40B4-BE49-F238E27FC236}">
                <a16:creationId xmlns:a16="http://schemas.microsoft.com/office/drawing/2014/main" id="{4AD230FF-90E5-9648-A56D-7F56EF45ED32}"/>
              </a:ext>
            </a:extLst>
          </p:cNvPr>
          <p:cNvSpPr/>
          <p:nvPr/>
        </p:nvSpPr>
        <p:spPr>
          <a:xfrm>
            <a:off x="201615" y="5382406"/>
            <a:ext cx="4243982" cy="523220"/>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R. B. Palmer, Energy Scaling Crab Crossing and the Pair Problem, SLAC-PUB-4707 (1988)</a:t>
            </a:r>
            <a:endParaRPr lang="en-GB" sz="1400" dirty="0">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F679433-0030-4E4C-9D3B-CE4B2D5BFE25}"/>
              </a:ext>
            </a:extLst>
          </p:cNvPr>
          <p:cNvPicPr>
            <a:picLocks noChangeAspect="1"/>
          </p:cNvPicPr>
          <p:nvPr/>
        </p:nvPicPr>
        <p:blipFill>
          <a:blip r:embed="rId2"/>
          <a:stretch>
            <a:fillRect/>
          </a:stretch>
        </p:blipFill>
        <p:spPr>
          <a:xfrm>
            <a:off x="4164815" y="2221958"/>
            <a:ext cx="7532914" cy="4213325"/>
          </a:xfrm>
          <a:prstGeom prst="rect">
            <a:avLst/>
          </a:prstGeom>
        </p:spPr>
      </p:pic>
      <p:sp>
        <p:nvSpPr>
          <p:cNvPr id="7" name="Text Box 38">
            <a:extLst>
              <a:ext uri="{FF2B5EF4-FFF2-40B4-BE49-F238E27FC236}">
                <a16:creationId xmlns:a16="http://schemas.microsoft.com/office/drawing/2014/main" id="{7342BEF6-EFA3-D14C-A33A-9D09DEBF9677}"/>
              </a:ext>
            </a:extLst>
          </p:cNvPr>
          <p:cNvSpPr txBox="1">
            <a:spLocks noChangeArrowheads="1"/>
          </p:cNvSpPr>
          <p:nvPr/>
        </p:nvSpPr>
        <p:spPr bwMode="auto">
          <a:xfrm>
            <a:off x="411891" y="1901739"/>
            <a:ext cx="6925079" cy="400110"/>
          </a:xfrm>
          <a:prstGeom prst="rect">
            <a:avLst/>
          </a:prstGeom>
          <a:noFill/>
          <a:ln w="9525">
            <a:noFill/>
            <a:miter lim="800000"/>
            <a:headEnd/>
            <a:tailEnd/>
          </a:ln>
        </p:spPr>
        <p:txBody>
          <a:bodyPr wrap="square">
            <a:spAutoFit/>
          </a:bodyPr>
          <a:lstStyle/>
          <a:p>
            <a:pPr>
              <a:spcBef>
                <a:spcPct val="50000"/>
              </a:spcBef>
            </a:pPr>
            <a:r>
              <a:rPr lang="en-GB" sz="2000" b="1" dirty="0">
                <a:latin typeface="Arial" panose="020B0604020202020204" pitchFamily="34" charset="0"/>
                <a:cs typeface="Arial" panose="020B0604020202020204" pitchFamily="34" charset="0"/>
              </a:rPr>
              <a:t>Use transverse (crab) RF cavity to ‘tilt’ the bunch at IP:</a:t>
            </a:r>
          </a:p>
        </p:txBody>
      </p:sp>
    </p:spTree>
    <p:extLst>
      <p:ext uri="{BB962C8B-B14F-4D97-AF65-F5344CB8AC3E}">
        <p14:creationId xmlns:p14="http://schemas.microsoft.com/office/powerpoint/2010/main" val="654376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6B4D3-1395-6F4A-AA9A-C72F9EBEF52A}"/>
              </a:ext>
            </a:extLst>
          </p:cNvPr>
          <p:cNvSpPr>
            <a:spLocks noGrp="1"/>
          </p:cNvSpPr>
          <p:nvPr>
            <p:ph type="title"/>
          </p:nvPr>
        </p:nvSpPr>
        <p:spPr/>
        <p:txBody>
          <a:bodyPr/>
          <a:lstStyle/>
          <a:p>
            <a:r>
              <a:rPr lang="en-US" dirty="0"/>
              <a:t>Crab crossing at KEK-B factory and HL-LHC</a:t>
            </a:r>
          </a:p>
        </p:txBody>
      </p:sp>
      <p:sp>
        <p:nvSpPr>
          <p:cNvPr id="3" name="Content Placeholder 2">
            <a:extLst>
              <a:ext uri="{FF2B5EF4-FFF2-40B4-BE49-F238E27FC236}">
                <a16:creationId xmlns:a16="http://schemas.microsoft.com/office/drawing/2014/main" id="{7A72C7B5-2C93-4B4C-BDBB-D4128C090B0B}"/>
              </a:ext>
            </a:extLst>
          </p:cNvPr>
          <p:cNvSpPr>
            <a:spLocks noGrp="1"/>
          </p:cNvSpPr>
          <p:nvPr>
            <p:ph idx="1"/>
          </p:nvPr>
        </p:nvSpPr>
        <p:spPr/>
        <p:txBody>
          <a:bodyPr>
            <a:normAutofit lnSpcReduction="10000"/>
          </a:bodyPr>
          <a:lstStyle/>
          <a:p>
            <a:r>
              <a:rPr lang="en-US" dirty="0"/>
              <a:t>KEKB used global crab crossing scheme with single crab cavity per ring</a:t>
            </a:r>
          </a:p>
          <a:p>
            <a:r>
              <a:rPr lang="en-US" dirty="0"/>
              <a:t>Crossing angle of 22 </a:t>
            </a:r>
            <a:r>
              <a:rPr lang="en-US" dirty="0" err="1"/>
              <a:t>mrad</a:t>
            </a:r>
            <a:r>
              <a:rPr lang="en-US" dirty="0"/>
              <a:t> compensated</a:t>
            </a:r>
          </a:p>
          <a:p>
            <a:r>
              <a:rPr lang="en-US" dirty="0" err="1"/>
              <a:t>Lumi</a:t>
            </a:r>
            <a:r>
              <a:rPr lang="en-US" dirty="0"/>
              <a:t> record of 2.1E34 was achieved with crab-cavity</a:t>
            </a:r>
          </a:p>
          <a:p>
            <a:endParaRPr lang="en-US" dirty="0"/>
          </a:p>
          <a:p>
            <a:r>
              <a:rPr lang="en-US" dirty="0"/>
              <a:t>HL-LHC plan to use local crabbing</a:t>
            </a:r>
          </a:p>
          <a:p>
            <a:r>
              <a:rPr lang="en-US" dirty="0"/>
              <a:t>Crossing angle about 0.6 </a:t>
            </a:r>
            <a:r>
              <a:rPr lang="en-US" dirty="0" err="1"/>
              <a:t>mrad</a:t>
            </a:r>
            <a:endParaRPr lang="en-US" dirty="0"/>
          </a:p>
          <a:p>
            <a:r>
              <a:rPr lang="en-US" dirty="0"/>
              <a:t>Two version of crab cavity being tested at SPS</a:t>
            </a:r>
          </a:p>
          <a:p>
            <a:endParaRPr lang="en-US" dirty="0"/>
          </a:p>
          <a:p>
            <a:endParaRPr lang="en-US" dirty="0"/>
          </a:p>
          <a:p>
            <a:endParaRPr lang="en-US" dirty="0"/>
          </a:p>
          <a:p>
            <a:endParaRPr lang="en-US" dirty="0"/>
          </a:p>
          <a:p>
            <a:r>
              <a:rPr lang="en-US" dirty="0"/>
              <a:t>This is global efforts where BNL, FNAL, </a:t>
            </a:r>
            <a:r>
              <a:rPr lang="en-US" dirty="0" err="1"/>
              <a:t>JLab</a:t>
            </a:r>
            <a:r>
              <a:rPr lang="en-US" dirty="0"/>
              <a:t>, LBNL, Old Dominion University, SLAC, UK labs and CERN are involved</a:t>
            </a:r>
          </a:p>
        </p:txBody>
      </p:sp>
      <p:sp>
        <p:nvSpPr>
          <p:cNvPr id="4" name="Footer Placeholder 3">
            <a:extLst>
              <a:ext uri="{FF2B5EF4-FFF2-40B4-BE49-F238E27FC236}">
                <a16:creationId xmlns:a16="http://schemas.microsoft.com/office/drawing/2014/main" id="{E2F4A0D7-382D-DF4C-92DB-6E4A9EC73DEE}"/>
              </a:ext>
            </a:extLst>
          </p:cNvPr>
          <p:cNvSpPr>
            <a:spLocks noGrp="1"/>
          </p:cNvSpPr>
          <p:nvPr>
            <p:ph type="ftr" sz="quarter" idx="11"/>
          </p:nvPr>
        </p:nvSpPr>
        <p:spPr/>
        <p:txBody>
          <a:bodyPr/>
          <a:lstStyle/>
          <a:p>
            <a:r>
              <a:rPr lang="en-US" dirty="0"/>
              <a:t>CFNS Inaugural Symposium, A. Seryi</a:t>
            </a:r>
          </a:p>
        </p:txBody>
      </p:sp>
      <p:sp>
        <p:nvSpPr>
          <p:cNvPr id="5" name="Slide Number Placeholder 4">
            <a:extLst>
              <a:ext uri="{FF2B5EF4-FFF2-40B4-BE49-F238E27FC236}">
                <a16:creationId xmlns:a16="http://schemas.microsoft.com/office/drawing/2014/main" id="{F879CCE4-5300-DB4B-A6D8-947F754F7891}"/>
              </a:ext>
            </a:extLst>
          </p:cNvPr>
          <p:cNvSpPr>
            <a:spLocks noGrp="1"/>
          </p:cNvSpPr>
          <p:nvPr>
            <p:ph type="sldNum" sz="quarter" idx="12"/>
          </p:nvPr>
        </p:nvSpPr>
        <p:spPr/>
        <p:txBody>
          <a:bodyPr/>
          <a:lstStyle/>
          <a:p>
            <a:fld id="{07E1C93C-5050-FC42-8F10-D22D4F119D13}" type="slidenum">
              <a:rPr lang="en-US" smtClean="0"/>
              <a:pPr/>
              <a:t>12</a:t>
            </a:fld>
            <a:endParaRPr lang="en-US" dirty="0"/>
          </a:p>
        </p:txBody>
      </p:sp>
      <p:pic>
        <p:nvPicPr>
          <p:cNvPr id="6" name="Picture 5">
            <a:extLst>
              <a:ext uri="{FF2B5EF4-FFF2-40B4-BE49-F238E27FC236}">
                <a16:creationId xmlns:a16="http://schemas.microsoft.com/office/drawing/2014/main" id="{879F333C-DC14-FA41-8B2A-70BB2368AAF2}"/>
              </a:ext>
            </a:extLst>
          </p:cNvPr>
          <p:cNvPicPr>
            <a:picLocks noChangeAspect="1"/>
          </p:cNvPicPr>
          <p:nvPr/>
        </p:nvPicPr>
        <p:blipFill>
          <a:blip r:embed="rId2"/>
          <a:stretch>
            <a:fillRect/>
          </a:stretch>
        </p:blipFill>
        <p:spPr>
          <a:xfrm>
            <a:off x="7304049" y="1356189"/>
            <a:ext cx="4516439" cy="2300713"/>
          </a:xfrm>
          <a:prstGeom prst="rect">
            <a:avLst/>
          </a:prstGeom>
        </p:spPr>
      </p:pic>
      <p:sp>
        <p:nvSpPr>
          <p:cNvPr id="7" name="Rectangle 6">
            <a:extLst>
              <a:ext uri="{FF2B5EF4-FFF2-40B4-BE49-F238E27FC236}">
                <a16:creationId xmlns:a16="http://schemas.microsoft.com/office/drawing/2014/main" id="{A840695B-13E9-DE4D-B8E7-F5E1CDB38AF0}"/>
              </a:ext>
            </a:extLst>
          </p:cNvPr>
          <p:cNvSpPr/>
          <p:nvPr/>
        </p:nvSpPr>
        <p:spPr>
          <a:xfrm>
            <a:off x="7756502" y="3725651"/>
            <a:ext cx="2303837" cy="338554"/>
          </a:xfrm>
          <a:prstGeom prst="rect">
            <a:avLst/>
          </a:prstGeom>
        </p:spPr>
        <p:txBody>
          <a:bodyPr wrap="none">
            <a:spAutoFit/>
          </a:bodyPr>
          <a:lstStyle/>
          <a:p>
            <a:pPr algn="ctr" fontAlgn="base">
              <a:spcBef>
                <a:spcPct val="0"/>
              </a:spcBef>
              <a:spcAft>
                <a:spcPct val="0"/>
              </a:spcAft>
            </a:pPr>
            <a:r>
              <a:rPr lang="en-GB" sz="1600" b="1" dirty="0">
                <a:solidFill>
                  <a:srgbClr val="000000"/>
                </a:solidFill>
                <a:latin typeface="Arial" pitchFamily="34" charset="0"/>
                <a:ea typeface="ＭＳ Ｐゴシック" pitchFamily="34" charset="-128"/>
              </a:rPr>
              <a:t>KEK-B SC crab cavity</a:t>
            </a:r>
          </a:p>
        </p:txBody>
      </p:sp>
      <p:sp>
        <p:nvSpPr>
          <p:cNvPr id="8" name="Rectangle 7">
            <a:extLst>
              <a:ext uri="{FF2B5EF4-FFF2-40B4-BE49-F238E27FC236}">
                <a16:creationId xmlns:a16="http://schemas.microsoft.com/office/drawing/2014/main" id="{DDE3F976-2C2B-AB4B-A96E-8A8DD3091FF4}"/>
              </a:ext>
            </a:extLst>
          </p:cNvPr>
          <p:cNvSpPr/>
          <p:nvPr/>
        </p:nvSpPr>
        <p:spPr>
          <a:xfrm>
            <a:off x="7738939" y="4034607"/>
            <a:ext cx="4404731" cy="523220"/>
          </a:xfrm>
          <a:prstGeom prst="rect">
            <a:avLst/>
          </a:prstGeom>
        </p:spPr>
        <p:txBody>
          <a:bodyPr wrap="square">
            <a:spAutoFit/>
          </a:bodyPr>
          <a:lstStyle/>
          <a:p>
            <a:r>
              <a:rPr lang="en-US" sz="1400" dirty="0"/>
              <a:t>K </a:t>
            </a:r>
            <a:r>
              <a:rPr lang="en-US" sz="1400" dirty="0" err="1"/>
              <a:t>Oide</a:t>
            </a:r>
            <a:r>
              <a:rPr lang="en-US" sz="1400" dirty="0"/>
              <a:t> and K </a:t>
            </a:r>
            <a:r>
              <a:rPr lang="en-US" sz="1400" dirty="0" err="1"/>
              <a:t>Yokoya</a:t>
            </a:r>
            <a:r>
              <a:rPr lang="en-US" sz="1400" dirty="0"/>
              <a:t> 1989 Phys. Rev. A 40 315</a:t>
            </a:r>
          </a:p>
          <a:p>
            <a:r>
              <a:rPr lang="en-US" sz="1400" dirty="0"/>
              <a:t>T Abe et al., PAC07, MOZAKI01</a:t>
            </a:r>
          </a:p>
        </p:txBody>
      </p:sp>
      <p:pic>
        <p:nvPicPr>
          <p:cNvPr id="9" name="Picture 8">
            <a:extLst>
              <a:ext uri="{FF2B5EF4-FFF2-40B4-BE49-F238E27FC236}">
                <a16:creationId xmlns:a16="http://schemas.microsoft.com/office/drawing/2014/main" id="{86A41C3B-4412-3241-B8CD-8815515729AD}"/>
              </a:ext>
            </a:extLst>
          </p:cNvPr>
          <p:cNvPicPr>
            <a:picLocks noChangeAspect="1"/>
          </p:cNvPicPr>
          <p:nvPr/>
        </p:nvPicPr>
        <p:blipFill>
          <a:blip r:embed="rId3"/>
          <a:stretch>
            <a:fillRect/>
          </a:stretch>
        </p:blipFill>
        <p:spPr>
          <a:xfrm>
            <a:off x="536249" y="3725651"/>
            <a:ext cx="4089824" cy="1541966"/>
          </a:xfrm>
          <a:prstGeom prst="rect">
            <a:avLst/>
          </a:prstGeom>
        </p:spPr>
      </p:pic>
      <p:sp>
        <p:nvSpPr>
          <p:cNvPr id="10" name="Rectangle 9">
            <a:extLst>
              <a:ext uri="{FF2B5EF4-FFF2-40B4-BE49-F238E27FC236}">
                <a16:creationId xmlns:a16="http://schemas.microsoft.com/office/drawing/2014/main" id="{DD145F5B-EC83-624D-9478-D2E7A571B96F}"/>
              </a:ext>
            </a:extLst>
          </p:cNvPr>
          <p:cNvSpPr/>
          <p:nvPr/>
        </p:nvSpPr>
        <p:spPr>
          <a:xfrm>
            <a:off x="4571994" y="4745565"/>
            <a:ext cx="7571676" cy="523220"/>
          </a:xfrm>
          <a:prstGeom prst="rect">
            <a:avLst/>
          </a:prstGeom>
        </p:spPr>
        <p:txBody>
          <a:bodyPr wrap="square">
            <a:spAutoFit/>
          </a:bodyPr>
          <a:lstStyle/>
          <a:p>
            <a:r>
              <a:rPr lang="en-US" sz="1400" dirty="0"/>
              <a:t>S. U. De Silva and J. R. </a:t>
            </a:r>
            <a:r>
              <a:rPr lang="en-US" sz="1400" dirty="0" err="1"/>
              <a:t>Delayen</a:t>
            </a:r>
            <a:r>
              <a:rPr lang="en-US" sz="1400" dirty="0"/>
              <a:t>, Phys. Rev. ST Accel. Beams 16, 012004 (2013)  </a:t>
            </a:r>
          </a:p>
          <a:p>
            <a:r>
              <a:rPr lang="en-US" sz="1400" dirty="0"/>
              <a:t>B. P. Xiao et al., Phys. Rev. ST Accel. Beams 18, 041004 (2015)</a:t>
            </a:r>
          </a:p>
        </p:txBody>
      </p:sp>
    </p:spTree>
    <p:extLst>
      <p:ext uri="{BB962C8B-B14F-4D97-AF65-F5344CB8AC3E}">
        <p14:creationId xmlns:p14="http://schemas.microsoft.com/office/powerpoint/2010/main" val="2566595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DCFAD-A78C-E240-93FE-FB6B0D471494}"/>
              </a:ext>
            </a:extLst>
          </p:cNvPr>
          <p:cNvSpPr>
            <a:spLocks noGrp="1"/>
          </p:cNvSpPr>
          <p:nvPr>
            <p:ph type="title"/>
          </p:nvPr>
        </p:nvSpPr>
        <p:spPr/>
        <p:txBody>
          <a:bodyPr>
            <a:normAutofit/>
          </a:bodyPr>
          <a:lstStyle/>
          <a:p>
            <a:r>
              <a:rPr lang="en-US" dirty="0"/>
              <a:t>Polarization preservation</a:t>
            </a:r>
          </a:p>
        </p:txBody>
      </p:sp>
      <p:sp>
        <p:nvSpPr>
          <p:cNvPr id="3" name="Content Placeholder 2">
            <a:extLst>
              <a:ext uri="{FF2B5EF4-FFF2-40B4-BE49-F238E27FC236}">
                <a16:creationId xmlns:a16="http://schemas.microsoft.com/office/drawing/2014/main" id="{AA3A7A99-98B1-DF49-8D92-ED837A820263}"/>
              </a:ext>
            </a:extLst>
          </p:cNvPr>
          <p:cNvSpPr>
            <a:spLocks noGrp="1"/>
          </p:cNvSpPr>
          <p:nvPr>
            <p:ph idx="1"/>
          </p:nvPr>
        </p:nvSpPr>
        <p:spPr/>
        <p:txBody>
          <a:bodyPr/>
          <a:lstStyle/>
          <a:p>
            <a:r>
              <a:rPr lang="en-US" dirty="0"/>
              <a:t>Spin motion in accelerator: spin vector </a:t>
            </a:r>
            <a:r>
              <a:rPr lang="en-US" dirty="0" err="1"/>
              <a:t>precesses</a:t>
            </a:r>
            <a:r>
              <a:rPr lang="en-US" dirty="0"/>
              <a:t> around its guiding field along the vertical direction</a:t>
            </a:r>
          </a:p>
          <a:p>
            <a:endParaRPr lang="en-US" dirty="0"/>
          </a:p>
          <a:p>
            <a:endParaRPr lang="en-US" dirty="0"/>
          </a:p>
          <a:p>
            <a:endParaRPr lang="en-US" dirty="0"/>
          </a:p>
          <a:p>
            <a:endParaRPr lang="en-US" dirty="0"/>
          </a:p>
          <a:p>
            <a:endParaRPr lang="en-US" dirty="0"/>
          </a:p>
          <a:p>
            <a:endParaRPr lang="en-US" dirty="0"/>
          </a:p>
          <a:p>
            <a:r>
              <a:rPr lang="en-US" dirty="0"/>
              <a:t>Spin tune Qs: number of precessions in one orbital revolution: Qs = </a:t>
            </a:r>
            <a:r>
              <a:rPr lang="en-US" dirty="0">
                <a:latin typeface="Symbol" pitchFamily="2" charset="2"/>
              </a:rPr>
              <a:t>g</a:t>
            </a:r>
            <a:r>
              <a:rPr lang="en-US" dirty="0"/>
              <a:t>G</a:t>
            </a:r>
          </a:p>
          <a:p>
            <a:pPr lvl="1"/>
            <a:r>
              <a:rPr lang="en-US" dirty="0"/>
              <a:t>Anomalous g- factor for proton 	G=  1.793</a:t>
            </a:r>
          </a:p>
          <a:p>
            <a:pPr lvl="1"/>
            <a:r>
              <a:rPr lang="en-US" dirty="0"/>
              <a:t>Anomalous g- factor for deuteron 	G= -0.143</a:t>
            </a:r>
          </a:p>
          <a:p>
            <a:endParaRPr lang="en-US" dirty="0"/>
          </a:p>
          <a:p>
            <a:endParaRPr lang="en-US" dirty="0"/>
          </a:p>
        </p:txBody>
      </p:sp>
      <p:sp>
        <p:nvSpPr>
          <p:cNvPr id="4" name="Footer Placeholder 3">
            <a:extLst>
              <a:ext uri="{FF2B5EF4-FFF2-40B4-BE49-F238E27FC236}">
                <a16:creationId xmlns:a16="http://schemas.microsoft.com/office/drawing/2014/main" id="{C6073064-BAF4-5B43-97B0-F34CCD7C297B}"/>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25FB0D25-95F3-0948-8570-CF54244AB2AE}"/>
              </a:ext>
            </a:extLst>
          </p:cNvPr>
          <p:cNvSpPr>
            <a:spLocks noGrp="1"/>
          </p:cNvSpPr>
          <p:nvPr>
            <p:ph type="sldNum" sz="quarter" idx="12"/>
          </p:nvPr>
        </p:nvSpPr>
        <p:spPr/>
        <p:txBody>
          <a:bodyPr/>
          <a:lstStyle/>
          <a:p>
            <a:fld id="{07E1C93C-5050-FC42-8F10-D22D4F119D13}" type="slidenum">
              <a:rPr lang="en-US" smtClean="0"/>
              <a:pPr/>
              <a:t>13</a:t>
            </a:fld>
            <a:endParaRPr lang="en-US" dirty="0"/>
          </a:p>
        </p:txBody>
      </p:sp>
      <p:grpSp>
        <p:nvGrpSpPr>
          <p:cNvPr id="6" name="Group 5">
            <a:extLst>
              <a:ext uri="{FF2B5EF4-FFF2-40B4-BE49-F238E27FC236}">
                <a16:creationId xmlns:a16="http://schemas.microsoft.com/office/drawing/2014/main" id="{BB26479A-9C6B-534E-B5AC-E9F0736F6861}"/>
              </a:ext>
            </a:extLst>
          </p:cNvPr>
          <p:cNvGrpSpPr/>
          <p:nvPr/>
        </p:nvGrpSpPr>
        <p:grpSpPr>
          <a:xfrm>
            <a:off x="2599690" y="1408540"/>
            <a:ext cx="2519463" cy="2651019"/>
            <a:chOff x="1990090" y="1179940"/>
            <a:chExt cx="2519463" cy="2651019"/>
          </a:xfrm>
        </p:grpSpPr>
        <p:cxnSp>
          <p:nvCxnSpPr>
            <p:cNvPr id="7" name="Straight Arrow Connector 6">
              <a:extLst>
                <a:ext uri="{FF2B5EF4-FFF2-40B4-BE49-F238E27FC236}">
                  <a16:creationId xmlns:a16="http://schemas.microsoft.com/office/drawing/2014/main" id="{08B39043-345B-6941-98D0-1E529826E36E}"/>
                </a:ext>
              </a:extLst>
            </p:cNvPr>
            <p:cNvCxnSpPr>
              <a:cxnSpLocks/>
            </p:cNvCxnSpPr>
            <p:nvPr/>
          </p:nvCxnSpPr>
          <p:spPr>
            <a:xfrm flipH="1" flipV="1">
              <a:off x="2955723" y="1310640"/>
              <a:ext cx="5282" cy="20537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9DA654A-F73F-B646-9644-7EAB54A88786}"/>
                </a:ext>
              </a:extLst>
            </p:cNvPr>
            <p:cNvCxnSpPr>
              <a:cxnSpLocks/>
            </p:cNvCxnSpPr>
            <p:nvPr/>
          </p:nvCxnSpPr>
          <p:spPr>
            <a:xfrm flipV="1">
              <a:off x="2961005" y="2107631"/>
              <a:ext cx="644525" cy="1256775"/>
            </a:xfrm>
            <a:prstGeom prst="straightConnector1">
              <a:avLst/>
            </a:prstGeom>
            <a:ln w="8572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00F0304-D06E-724D-A7EB-5C2300E2D6DE}"/>
                </a:ext>
              </a:extLst>
            </p:cNvPr>
            <p:cNvCxnSpPr>
              <a:cxnSpLocks/>
            </p:cNvCxnSpPr>
            <p:nvPr/>
          </p:nvCxnSpPr>
          <p:spPr>
            <a:xfrm flipH="1">
              <a:off x="2316480" y="3342516"/>
              <a:ext cx="644525" cy="4884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DBF8F24-B8EE-1D49-BE37-68BB862AFDD3}"/>
                </a:ext>
              </a:extLst>
            </p:cNvPr>
            <p:cNvCxnSpPr>
              <a:cxnSpLocks/>
            </p:cNvCxnSpPr>
            <p:nvPr/>
          </p:nvCxnSpPr>
          <p:spPr>
            <a:xfrm>
              <a:off x="2961005" y="3364406"/>
              <a:ext cx="127444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4A89699-7FA4-6E48-9CD0-E65C4EA0CCAD}"/>
                </a:ext>
              </a:extLst>
            </p:cNvPr>
            <p:cNvSpPr txBox="1"/>
            <p:nvPr/>
          </p:nvSpPr>
          <p:spPr>
            <a:xfrm>
              <a:off x="2493861" y="1179940"/>
              <a:ext cx="415498" cy="584775"/>
            </a:xfrm>
            <a:prstGeom prst="rect">
              <a:avLst/>
            </a:prstGeom>
            <a:noFill/>
          </p:spPr>
          <p:txBody>
            <a:bodyPr wrap="none" rtlCol="0">
              <a:spAutoFit/>
            </a:bodyPr>
            <a:lstStyle/>
            <a:p>
              <a:r>
                <a:rPr lang="en-US" sz="3200" dirty="0"/>
                <a:t>B</a:t>
              </a:r>
              <a:endParaRPr lang="en-US" sz="4000" dirty="0"/>
            </a:p>
          </p:txBody>
        </p:sp>
        <p:sp>
          <p:nvSpPr>
            <p:cNvPr id="12" name="TextBox 11">
              <a:extLst>
                <a:ext uri="{FF2B5EF4-FFF2-40B4-BE49-F238E27FC236}">
                  <a16:creationId xmlns:a16="http://schemas.microsoft.com/office/drawing/2014/main" id="{FC2B5B0D-A69E-DE40-B388-6B4E1BC48015}"/>
                </a:ext>
              </a:extLst>
            </p:cNvPr>
            <p:cNvSpPr txBox="1"/>
            <p:nvPr/>
          </p:nvSpPr>
          <p:spPr>
            <a:xfrm>
              <a:off x="3494606" y="3402335"/>
              <a:ext cx="787395" cy="400110"/>
            </a:xfrm>
            <a:prstGeom prst="rect">
              <a:avLst/>
            </a:prstGeom>
            <a:noFill/>
          </p:spPr>
          <p:txBody>
            <a:bodyPr wrap="none" rtlCol="0">
              <a:spAutoFit/>
            </a:bodyPr>
            <a:lstStyle/>
            <a:p>
              <a:r>
                <a:rPr lang="en-US" sz="2000" b="1" dirty="0">
                  <a:solidFill>
                    <a:srgbClr val="FF0000"/>
                  </a:solidFill>
                </a:rPr>
                <a:t>beam</a:t>
              </a:r>
            </a:p>
          </p:txBody>
        </p:sp>
        <p:cxnSp>
          <p:nvCxnSpPr>
            <p:cNvPr id="13" name="Straight Arrow Connector 12">
              <a:extLst>
                <a:ext uri="{FF2B5EF4-FFF2-40B4-BE49-F238E27FC236}">
                  <a16:creationId xmlns:a16="http://schemas.microsoft.com/office/drawing/2014/main" id="{457BCB02-B71D-DC47-A506-84B6654EE824}"/>
                </a:ext>
              </a:extLst>
            </p:cNvPr>
            <p:cNvCxnSpPr>
              <a:cxnSpLocks/>
            </p:cNvCxnSpPr>
            <p:nvPr/>
          </p:nvCxnSpPr>
          <p:spPr>
            <a:xfrm flipV="1">
              <a:off x="3483827" y="3198334"/>
              <a:ext cx="1025726" cy="1"/>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Arc 13">
              <a:extLst>
                <a:ext uri="{FF2B5EF4-FFF2-40B4-BE49-F238E27FC236}">
                  <a16:creationId xmlns:a16="http://schemas.microsoft.com/office/drawing/2014/main" id="{448C34F1-AA18-FA41-9FF9-C9E97EBBE104}"/>
                </a:ext>
              </a:extLst>
            </p:cNvPr>
            <p:cNvSpPr/>
            <p:nvPr/>
          </p:nvSpPr>
          <p:spPr>
            <a:xfrm>
              <a:off x="1990090" y="1769885"/>
              <a:ext cx="1615440" cy="622300"/>
            </a:xfrm>
            <a:prstGeom prst="arc">
              <a:avLst>
                <a:gd name="adj1" fmla="val 19329882"/>
                <a:gd name="adj2" fmla="val 16521130"/>
              </a:avLst>
            </a:prstGeom>
            <a:ln w="47625">
              <a:prstDash val="sysDot"/>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A7A2506-0B6C-2F40-887B-BEB55D40CA9E}"/>
              </a:ext>
            </a:extLst>
          </p:cNvPr>
          <p:cNvSpPr/>
          <p:nvPr/>
        </p:nvSpPr>
        <p:spPr>
          <a:xfrm>
            <a:off x="6350620" y="1936676"/>
            <a:ext cx="5393473" cy="1938992"/>
          </a:xfrm>
          <a:prstGeom prst="rect">
            <a:avLst/>
          </a:prstGeom>
        </p:spPr>
        <p:txBody>
          <a:bodyPr wrap="square">
            <a:spAutoFit/>
          </a:bodyPr>
          <a:lstStyle/>
          <a:p>
            <a:r>
              <a:rPr lang="en-US" sz="2400" dirty="0"/>
              <a:t>Depolarization due to resonances: </a:t>
            </a:r>
          </a:p>
          <a:p>
            <a:r>
              <a:rPr lang="en-US" sz="2400" dirty="0"/>
              <a:t>Imperfection resonances:</a:t>
            </a:r>
          </a:p>
          <a:p>
            <a:r>
              <a:rPr lang="en-US" sz="2400" dirty="0"/>
              <a:t>	Qs = n</a:t>
            </a:r>
          </a:p>
          <a:p>
            <a:r>
              <a:rPr lang="en-US" sz="2400" dirty="0"/>
              <a:t>Intrinsic resonances: </a:t>
            </a:r>
          </a:p>
          <a:p>
            <a:r>
              <a:rPr lang="en-US" sz="2400" dirty="0"/>
              <a:t>	Qs = </a:t>
            </a:r>
            <a:r>
              <a:rPr lang="en-US" sz="2400" dirty="0" err="1"/>
              <a:t>nP</a:t>
            </a:r>
            <a:r>
              <a:rPr lang="en-US" sz="2400" dirty="0"/>
              <a:t> +- </a:t>
            </a:r>
            <a:r>
              <a:rPr lang="en-US" sz="2400" dirty="0" err="1"/>
              <a:t>Qy</a:t>
            </a:r>
            <a:endParaRPr lang="en-US" sz="2400" baseline="-25000" dirty="0"/>
          </a:p>
        </p:txBody>
      </p:sp>
    </p:spTree>
    <p:extLst>
      <p:ext uri="{BB962C8B-B14F-4D97-AF65-F5344CB8AC3E}">
        <p14:creationId xmlns:p14="http://schemas.microsoft.com/office/powerpoint/2010/main" val="1368250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E17BA-0620-5443-BF0D-0D088ECAD420}"/>
              </a:ext>
            </a:extLst>
          </p:cNvPr>
          <p:cNvSpPr>
            <a:spLocks noGrp="1"/>
          </p:cNvSpPr>
          <p:nvPr>
            <p:ph type="title"/>
          </p:nvPr>
        </p:nvSpPr>
        <p:spPr/>
        <p:txBody>
          <a:bodyPr/>
          <a:lstStyle/>
          <a:p>
            <a:r>
              <a:rPr lang="en-US" dirty="0"/>
              <a:t>Polarization preservation – Siberian snakes</a:t>
            </a:r>
          </a:p>
        </p:txBody>
      </p:sp>
      <p:sp>
        <p:nvSpPr>
          <p:cNvPr id="4" name="Footer Placeholder 3">
            <a:extLst>
              <a:ext uri="{FF2B5EF4-FFF2-40B4-BE49-F238E27FC236}">
                <a16:creationId xmlns:a16="http://schemas.microsoft.com/office/drawing/2014/main" id="{E3D4AEB7-2CC0-7748-AD78-33C3D0DFC65F}"/>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686ECE13-90F6-2D43-A72D-75E37358579B}"/>
              </a:ext>
            </a:extLst>
          </p:cNvPr>
          <p:cNvSpPr>
            <a:spLocks noGrp="1"/>
          </p:cNvSpPr>
          <p:nvPr>
            <p:ph type="sldNum" sz="quarter" idx="12"/>
          </p:nvPr>
        </p:nvSpPr>
        <p:spPr/>
        <p:txBody>
          <a:bodyPr/>
          <a:lstStyle/>
          <a:p>
            <a:fld id="{07E1C93C-5050-FC42-8F10-D22D4F119D13}" type="slidenum">
              <a:rPr lang="en-US" smtClean="0"/>
              <a:pPr/>
              <a:t>14</a:t>
            </a:fld>
            <a:endParaRPr lang="en-US" dirty="0"/>
          </a:p>
        </p:txBody>
      </p:sp>
      <p:sp>
        <p:nvSpPr>
          <p:cNvPr id="6" name="Rectangle 5">
            <a:extLst>
              <a:ext uri="{FF2B5EF4-FFF2-40B4-BE49-F238E27FC236}">
                <a16:creationId xmlns:a16="http://schemas.microsoft.com/office/drawing/2014/main" id="{CDD7AAE2-38C7-7D4A-8D87-ADD99DAE63D4}"/>
              </a:ext>
            </a:extLst>
          </p:cNvPr>
          <p:cNvSpPr/>
          <p:nvPr/>
        </p:nvSpPr>
        <p:spPr>
          <a:xfrm>
            <a:off x="4807456" y="1521936"/>
            <a:ext cx="6508595" cy="923330"/>
          </a:xfrm>
          <a:prstGeom prst="rect">
            <a:avLst/>
          </a:prstGeom>
        </p:spPr>
        <p:txBody>
          <a:bodyPr wrap="square">
            <a:spAutoFit/>
          </a:bodyPr>
          <a:lstStyle/>
          <a:p>
            <a:r>
              <a:rPr lang="en-US" dirty="0"/>
              <a:t>Polarization kinematics of particles in storage rings.</a:t>
            </a:r>
            <a:br>
              <a:rPr lang="en-US" dirty="0"/>
            </a:br>
            <a:r>
              <a:rPr lang="en-US" dirty="0" err="1"/>
              <a:t>Ya.S</a:t>
            </a:r>
            <a:r>
              <a:rPr lang="en-US" dirty="0"/>
              <a:t>. </a:t>
            </a:r>
            <a:r>
              <a:rPr lang="en-US" dirty="0" err="1"/>
              <a:t>Derbenev</a:t>
            </a:r>
            <a:r>
              <a:rPr lang="en-US" dirty="0"/>
              <a:t>, A.M. Kondratenko (Novosibirsk, INP) Jun 1973.</a:t>
            </a:r>
            <a:br>
              <a:rPr lang="en-US" dirty="0"/>
            </a:br>
            <a:r>
              <a:rPr lang="en-US" dirty="0"/>
              <a:t>Zh.Eksp.Teor.Fiz.64:1918-1929,1973</a:t>
            </a:r>
          </a:p>
        </p:txBody>
      </p:sp>
      <p:cxnSp>
        <p:nvCxnSpPr>
          <p:cNvPr id="10" name="Straight Arrow Connector 9">
            <a:extLst>
              <a:ext uri="{FF2B5EF4-FFF2-40B4-BE49-F238E27FC236}">
                <a16:creationId xmlns:a16="http://schemas.microsoft.com/office/drawing/2014/main" id="{D35B0E28-ED92-8749-87D1-BD2E398EEEEC}"/>
              </a:ext>
            </a:extLst>
          </p:cNvPr>
          <p:cNvCxnSpPr>
            <a:cxnSpLocks/>
          </p:cNvCxnSpPr>
          <p:nvPr/>
        </p:nvCxnSpPr>
        <p:spPr>
          <a:xfrm flipV="1">
            <a:off x="3557730" y="2422526"/>
            <a:ext cx="0" cy="922100"/>
          </a:xfrm>
          <a:prstGeom prst="straightConnector1">
            <a:avLst/>
          </a:prstGeom>
          <a:ln w="8572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13B8F40-E151-5145-95D8-AF29FEB36FB7}"/>
              </a:ext>
            </a:extLst>
          </p:cNvPr>
          <p:cNvSpPr/>
          <p:nvPr/>
        </p:nvSpPr>
        <p:spPr>
          <a:xfrm rot="1110691">
            <a:off x="896790" y="1600504"/>
            <a:ext cx="3238717" cy="1714119"/>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47298BD-16BF-BD40-B4FB-3610DD99C6FA}"/>
              </a:ext>
            </a:extLst>
          </p:cNvPr>
          <p:cNvSpPr/>
          <p:nvPr/>
        </p:nvSpPr>
        <p:spPr>
          <a:xfrm rot="1142672" flipH="1">
            <a:off x="2273149" y="1514982"/>
            <a:ext cx="807266" cy="169444"/>
          </a:xfrm>
          <a:prstGeom prst="rect">
            <a:avLst/>
          </a:prstGeom>
          <a:pattFill prst="wdDnDiag">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50F4295-223B-B140-BE14-F2EA9B09CE63}"/>
              </a:ext>
            </a:extLst>
          </p:cNvPr>
          <p:cNvSpPr/>
          <p:nvPr/>
        </p:nvSpPr>
        <p:spPr>
          <a:xfrm rot="1142672" flipH="1">
            <a:off x="1922629" y="3191382"/>
            <a:ext cx="807266" cy="169444"/>
          </a:xfrm>
          <a:prstGeom prst="rect">
            <a:avLst/>
          </a:prstGeom>
          <a:pattFill prst="wdDnDiag">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A9F24499-F0E5-5D41-A9C1-97A74D6B3A1E}"/>
              </a:ext>
            </a:extLst>
          </p:cNvPr>
          <p:cNvCxnSpPr>
            <a:cxnSpLocks/>
          </p:cNvCxnSpPr>
          <p:nvPr/>
        </p:nvCxnSpPr>
        <p:spPr>
          <a:xfrm>
            <a:off x="997410" y="2296916"/>
            <a:ext cx="0" cy="894238"/>
          </a:xfrm>
          <a:prstGeom prst="straightConnector1">
            <a:avLst/>
          </a:prstGeom>
          <a:ln w="8572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32" name="Content Placeholder 2">
            <a:extLst>
              <a:ext uri="{FF2B5EF4-FFF2-40B4-BE49-F238E27FC236}">
                <a16:creationId xmlns:a16="http://schemas.microsoft.com/office/drawing/2014/main" id="{35F91CC5-13FF-A94E-8BB8-4316F095FBF5}"/>
              </a:ext>
            </a:extLst>
          </p:cNvPr>
          <p:cNvSpPr>
            <a:spLocks noGrp="1"/>
          </p:cNvSpPr>
          <p:nvPr>
            <p:ph idx="1"/>
          </p:nvPr>
        </p:nvSpPr>
        <p:spPr>
          <a:xfrm>
            <a:off x="411892" y="966055"/>
            <a:ext cx="11536268" cy="5221385"/>
          </a:xfrm>
        </p:spPr>
        <p:txBody>
          <a:bodyPr/>
          <a:lstStyle/>
          <a:p>
            <a:r>
              <a:rPr lang="en-US" dirty="0"/>
              <a:t>Siberian snakes – special (e.g. helical) magnets that rotate spin (preserving orbit outside) </a:t>
            </a:r>
          </a:p>
          <a:p>
            <a:endParaRPr lang="en-US" dirty="0"/>
          </a:p>
          <a:p>
            <a:endParaRPr lang="en-US" dirty="0"/>
          </a:p>
          <a:p>
            <a:endParaRPr lang="en-US" dirty="0"/>
          </a:p>
          <a:p>
            <a:endParaRPr lang="en-US" dirty="0"/>
          </a:p>
          <a:p>
            <a:endParaRPr lang="en-US" dirty="0"/>
          </a:p>
          <a:p>
            <a:r>
              <a:rPr lang="en-US" dirty="0"/>
              <a:t>Full Siberian snakes flip spin 180 degrees. Two full snakes make Qs = 1/2 </a:t>
            </a:r>
          </a:p>
          <a:p>
            <a:pPr lvl="1"/>
            <a:r>
              <a:rPr lang="en-US" dirty="0"/>
              <a:t>Two full snakes control: </a:t>
            </a:r>
          </a:p>
          <a:p>
            <a:pPr lvl="2"/>
            <a:r>
              <a:rPr lang="en-US" dirty="0"/>
              <a:t>Intrinsic resonances</a:t>
            </a:r>
          </a:p>
          <a:p>
            <a:pPr lvl="2"/>
            <a:r>
              <a:rPr lang="en-US" dirty="0"/>
              <a:t>Imperfection resonances</a:t>
            </a:r>
          </a:p>
          <a:p>
            <a:r>
              <a:rPr lang="en-US" dirty="0"/>
              <a:t>Partial Siberian snake</a:t>
            </a:r>
          </a:p>
          <a:p>
            <a:pPr lvl="1"/>
            <a:r>
              <a:rPr lang="en-US" dirty="0"/>
              <a:t>Break coherent build up of perturbation of spin</a:t>
            </a:r>
          </a:p>
          <a:p>
            <a:pPr lvl="2"/>
            <a:r>
              <a:rPr lang="en-US" dirty="0"/>
              <a:t>Some control of imperfection resonances</a:t>
            </a:r>
          </a:p>
          <a:p>
            <a:endParaRPr lang="en-US" dirty="0"/>
          </a:p>
          <a:p>
            <a:pPr marL="0" indent="0">
              <a:buNone/>
            </a:pPr>
            <a:endParaRPr lang="en-US" dirty="0"/>
          </a:p>
        </p:txBody>
      </p:sp>
    </p:spTree>
    <p:extLst>
      <p:ext uri="{BB962C8B-B14F-4D97-AF65-F5344CB8AC3E}">
        <p14:creationId xmlns:p14="http://schemas.microsoft.com/office/powerpoint/2010/main" val="3380223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E17BA-0620-5443-BF0D-0D088ECAD420}"/>
              </a:ext>
            </a:extLst>
          </p:cNvPr>
          <p:cNvSpPr>
            <a:spLocks noGrp="1"/>
          </p:cNvSpPr>
          <p:nvPr>
            <p:ph type="title"/>
          </p:nvPr>
        </p:nvSpPr>
        <p:spPr/>
        <p:txBody>
          <a:bodyPr/>
          <a:lstStyle/>
          <a:p>
            <a:r>
              <a:rPr lang="en-US" dirty="0"/>
              <a:t>Polarization preservation – Siberian snakes</a:t>
            </a:r>
          </a:p>
        </p:txBody>
      </p:sp>
      <p:sp>
        <p:nvSpPr>
          <p:cNvPr id="4" name="Footer Placeholder 3">
            <a:extLst>
              <a:ext uri="{FF2B5EF4-FFF2-40B4-BE49-F238E27FC236}">
                <a16:creationId xmlns:a16="http://schemas.microsoft.com/office/drawing/2014/main" id="{E3D4AEB7-2CC0-7748-AD78-33C3D0DFC65F}"/>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686ECE13-90F6-2D43-A72D-75E37358579B}"/>
              </a:ext>
            </a:extLst>
          </p:cNvPr>
          <p:cNvSpPr>
            <a:spLocks noGrp="1"/>
          </p:cNvSpPr>
          <p:nvPr>
            <p:ph type="sldNum" sz="quarter" idx="12"/>
          </p:nvPr>
        </p:nvSpPr>
        <p:spPr/>
        <p:txBody>
          <a:bodyPr/>
          <a:lstStyle/>
          <a:p>
            <a:fld id="{07E1C93C-5050-FC42-8F10-D22D4F119D13}" type="slidenum">
              <a:rPr lang="en-US" smtClean="0"/>
              <a:pPr/>
              <a:t>15</a:t>
            </a:fld>
            <a:endParaRPr lang="en-US" dirty="0"/>
          </a:p>
        </p:txBody>
      </p:sp>
      <p:sp>
        <p:nvSpPr>
          <p:cNvPr id="32" name="Content Placeholder 2">
            <a:extLst>
              <a:ext uri="{FF2B5EF4-FFF2-40B4-BE49-F238E27FC236}">
                <a16:creationId xmlns:a16="http://schemas.microsoft.com/office/drawing/2014/main" id="{35F91CC5-13FF-A94E-8BB8-4316F095FBF5}"/>
              </a:ext>
            </a:extLst>
          </p:cNvPr>
          <p:cNvSpPr>
            <a:spLocks noGrp="1"/>
          </p:cNvSpPr>
          <p:nvPr>
            <p:ph idx="1"/>
          </p:nvPr>
        </p:nvSpPr>
        <p:spPr>
          <a:xfrm>
            <a:off x="411892" y="966055"/>
            <a:ext cx="11536268" cy="5221385"/>
          </a:xfrm>
        </p:spPr>
        <p:txBody>
          <a:bodyPr/>
          <a:lstStyle/>
          <a:p>
            <a:r>
              <a:rPr lang="en-US" dirty="0"/>
              <a:t>Siberian snakes in RHIC – two full snake than make Qs = ½</a:t>
            </a:r>
          </a:p>
          <a:p>
            <a:endParaRPr lang="en-US" dirty="0"/>
          </a:p>
          <a:p>
            <a:endParaRPr lang="en-US" dirty="0"/>
          </a:p>
          <a:p>
            <a:endParaRPr lang="en-US" dirty="0"/>
          </a:p>
          <a:p>
            <a:endParaRPr lang="en-US" dirty="0"/>
          </a:p>
          <a:p>
            <a:endParaRPr lang="en-US" dirty="0"/>
          </a:p>
          <a:p>
            <a:endParaRPr lang="en-US" dirty="0"/>
          </a:p>
          <a:p>
            <a:r>
              <a:rPr lang="en-US" dirty="0"/>
              <a:t>AGS – partial Siberian snakes</a:t>
            </a:r>
          </a:p>
          <a:p>
            <a:endParaRPr lang="en-US" dirty="0"/>
          </a:p>
          <a:p>
            <a:r>
              <a:rPr lang="en-US" dirty="0"/>
              <a:t>For deuteron full snake 12.5 times longer</a:t>
            </a:r>
          </a:p>
          <a:p>
            <a:r>
              <a:rPr lang="en-US" dirty="0"/>
              <a:t>Full snake may be impractical for deuteron – partial snakes may need to be used</a:t>
            </a:r>
          </a:p>
          <a:p>
            <a:r>
              <a:rPr lang="en-US" dirty="0"/>
              <a:t>AGS partial snake experience is relevant in this case</a:t>
            </a:r>
          </a:p>
          <a:p>
            <a:endParaRPr lang="en-US" dirty="0"/>
          </a:p>
          <a:p>
            <a:pPr marL="0" indent="0">
              <a:buNone/>
            </a:pPr>
            <a:endParaRPr lang="en-US" dirty="0"/>
          </a:p>
        </p:txBody>
      </p:sp>
      <p:pic>
        <p:nvPicPr>
          <p:cNvPr id="33" name="Picture 32">
            <a:extLst>
              <a:ext uri="{FF2B5EF4-FFF2-40B4-BE49-F238E27FC236}">
                <a16:creationId xmlns:a16="http://schemas.microsoft.com/office/drawing/2014/main" id="{CF64E647-631A-FF43-B807-9EC63E52CDC8}"/>
              </a:ext>
            </a:extLst>
          </p:cNvPr>
          <p:cNvPicPr>
            <a:picLocks noChangeAspect="1"/>
          </p:cNvPicPr>
          <p:nvPr/>
        </p:nvPicPr>
        <p:blipFill>
          <a:blip r:embed="rId2"/>
          <a:stretch>
            <a:fillRect/>
          </a:stretch>
        </p:blipFill>
        <p:spPr>
          <a:xfrm>
            <a:off x="500369" y="1443969"/>
            <a:ext cx="2180735" cy="2009894"/>
          </a:xfrm>
          <a:prstGeom prst="rect">
            <a:avLst/>
          </a:prstGeom>
        </p:spPr>
      </p:pic>
      <p:pic>
        <p:nvPicPr>
          <p:cNvPr id="34" name="Picture 33">
            <a:extLst>
              <a:ext uri="{FF2B5EF4-FFF2-40B4-BE49-F238E27FC236}">
                <a16:creationId xmlns:a16="http://schemas.microsoft.com/office/drawing/2014/main" id="{9CF6C093-64E7-D14F-8C4D-EF2284744E24}"/>
              </a:ext>
            </a:extLst>
          </p:cNvPr>
          <p:cNvPicPr>
            <a:picLocks noChangeAspect="1"/>
          </p:cNvPicPr>
          <p:nvPr/>
        </p:nvPicPr>
        <p:blipFill>
          <a:blip r:embed="rId3"/>
          <a:stretch>
            <a:fillRect/>
          </a:stretch>
        </p:blipFill>
        <p:spPr>
          <a:xfrm>
            <a:off x="2908458" y="1393252"/>
            <a:ext cx="2942805" cy="2487808"/>
          </a:xfrm>
          <a:prstGeom prst="rect">
            <a:avLst/>
          </a:prstGeom>
        </p:spPr>
      </p:pic>
      <p:sp>
        <p:nvSpPr>
          <p:cNvPr id="35" name="Rectangle 34">
            <a:extLst>
              <a:ext uri="{FF2B5EF4-FFF2-40B4-BE49-F238E27FC236}">
                <a16:creationId xmlns:a16="http://schemas.microsoft.com/office/drawing/2014/main" id="{F4170C7A-F325-3345-BEFF-6A4FF892E241}"/>
              </a:ext>
            </a:extLst>
          </p:cNvPr>
          <p:cNvSpPr/>
          <p:nvPr/>
        </p:nvSpPr>
        <p:spPr>
          <a:xfrm>
            <a:off x="5993181" y="1847625"/>
            <a:ext cx="5851902" cy="646331"/>
          </a:xfrm>
          <a:prstGeom prst="rect">
            <a:avLst/>
          </a:prstGeom>
        </p:spPr>
        <p:txBody>
          <a:bodyPr wrap="square">
            <a:spAutoFit/>
          </a:bodyPr>
          <a:lstStyle/>
          <a:p>
            <a:r>
              <a:rPr lang="en-US" dirty="0"/>
              <a:t>First Polarized Proton Collisions at RHIC. T, </a:t>
            </a:r>
            <a:r>
              <a:rPr lang="en-US" dirty="0" err="1"/>
              <a:t>Roser</a:t>
            </a:r>
            <a:r>
              <a:rPr lang="en-US" dirty="0"/>
              <a:t>, et al, </a:t>
            </a:r>
            <a:br>
              <a:rPr lang="en-US" dirty="0"/>
            </a:br>
            <a:r>
              <a:rPr lang="en-US" dirty="0"/>
              <a:t>AIP Conference Proceedings 667, 1 (2003) </a:t>
            </a:r>
          </a:p>
        </p:txBody>
      </p:sp>
      <p:sp>
        <p:nvSpPr>
          <p:cNvPr id="37" name="Rectangle 36">
            <a:extLst>
              <a:ext uri="{FF2B5EF4-FFF2-40B4-BE49-F238E27FC236}">
                <a16:creationId xmlns:a16="http://schemas.microsoft.com/office/drawing/2014/main" id="{D87A10B4-FD92-EF49-80A9-3353BAA78891}"/>
              </a:ext>
            </a:extLst>
          </p:cNvPr>
          <p:cNvSpPr/>
          <p:nvPr/>
        </p:nvSpPr>
        <p:spPr>
          <a:xfrm>
            <a:off x="5967498" y="1443969"/>
            <a:ext cx="6141720" cy="400110"/>
          </a:xfrm>
          <a:prstGeom prst="rect">
            <a:avLst/>
          </a:prstGeom>
        </p:spPr>
        <p:txBody>
          <a:bodyPr wrap="square">
            <a:spAutoFit/>
          </a:bodyPr>
          <a:lstStyle/>
          <a:p>
            <a:r>
              <a:rPr lang="en-US" sz="2000" dirty="0"/>
              <a:t>RHIC snake: 4T, 2.4m/snake, 360</a:t>
            </a:r>
            <a:r>
              <a:rPr lang="en-US" sz="2000" baseline="30000" dirty="0"/>
              <a:t>o</a:t>
            </a:r>
            <a:r>
              <a:rPr lang="en-US" sz="2000" dirty="0"/>
              <a:t> twist, 100mm aperture</a:t>
            </a:r>
            <a:endParaRPr lang="en-US" sz="2000" baseline="-25000" dirty="0"/>
          </a:p>
        </p:txBody>
      </p:sp>
      <p:pic>
        <p:nvPicPr>
          <p:cNvPr id="16" name="Picture 5" descr="1stlayercoil">
            <a:extLst>
              <a:ext uri="{FF2B5EF4-FFF2-40B4-BE49-F238E27FC236}">
                <a16:creationId xmlns:a16="http://schemas.microsoft.com/office/drawing/2014/main" id="{AC9BFE0D-AB4C-FC46-A7F2-BEF740B5B13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97752" y="2532681"/>
            <a:ext cx="3030830" cy="227312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7">
            <a:extLst>
              <a:ext uri="{FF2B5EF4-FFF2-40B4-BE49-F238E27FC236}">
                <a16:creationId xmlns:a16="http://schemas.microsoft.com/office/drawing/2014/main" id="{B9AC2C7A-007F-FF44-AD56-F2555F719D4E}"/>
              </a:ext>
            </a:extLst>
          </p:cNvPr>
          <p:cNvSpPr txBox="1">
            <a:spLocks noChangeArrowheads="1"/>
          </p:cNvSpPr>
          <p:nvPr/>
        </p:nvSpPr>
        <p:spPr bwMode="auto">
          <a:xfrm>
            <a:off x="7540798" y="4805804"/>
            <a:ext cx="1995290" cy="307777"/>
          </a:xfrm>
          <a:prstGeom prst="rect">
            <a:avLst/>
          </a:prstGeom>
          <a:noFill/>
          <a:ln>
            <a:noFill/>
          </a:ln>
          <a:effectLst/>
          <a:extLst>
            <a:ext uri="{909E8E84-426E-40DD-AFC4-6F175D3DCCD1}">
              <a14:hiddenFill xmlns:a14="http://schemas.microsoft.com/office/drawing/2010/main">
                <a:solidFill>
                  <a:srgbClr val="C0C0C0">
                    <a:alpha val="5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1400" b="1" dirty="0">
                <a:ea typeface="MS PGothic" panose="020B0600070205080204" pitchFamily="34" charset="-128"/>
              </a:rPr>
              <a:t>Warm partial AGS Snake</a:t>
            </a:r>
          </a:p>
        </p:txBody>
      </p:sp>
    </p:spTree>
    <p:extLst>
      <p:ext uri="{BB962C8B-B14F-4D97-AF65-F5344CB8AC3E}">
        <p14:creationId xmlns:p14="http://schemas.microsoft.com/office/powerpoint/2010/main" val="3361296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E17BA-0620-5443-BF0D-0D088ECAD420}"/>
              </a:ext>
            </a:extLst>
          </p:cNvPr>
          <p:cNvSpPr>
            <a:spLocks noGrp="1"/>
          </p:cNvSpPr>
          <p:nvPr>
            <p:ph type="title"/>
          </p:nvPr>
        </p:nvSpPr>
        <p:spPr/>
        <p:txBody>
          <a:bodyPr/>
          <a:lstStyle/>
          <a:p>
            <a:r>
              <a:rPr lang="en-US" dirty="0"/>
              <a:t>Polarization preservation – Figure-8 ring</a:t>
            </a:r>
          </a:p>
        </p:txBody>
      </p:sp>
      <p:sp>
        <p:nvSpPr>
          <p:cNvPr id="4" name="Footer Placeholder 3">
            <a:extLst>
              <a:ext uri="{FF2B5EF4-FFF2-40B4-BE49-F238E27FC236}">
                <a16:creationId xmlns:a16="http://schemas.microsoft.com/office/drawing/2014/main" id="{E3D4AEB7-2CC0-7748-AD78-33C3D0DFC65F}"/>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686ECE13-90F6-2D43-A72D-75E37358579B}"/>
              </a:ext>
            </a:extLst>
          </p:cNvPr>
          <p:cNvSpPr>
            <a:spLocks noGrp="1"/>
          </p:cNvSpPr>
          <p:nvPr>
            <p:ph type="sldNum" sz="quarter" idx="12"/>
          </p:nvPr>
        </p:nvSpPr>
        <p:spPr/>
        <p:txBody>
          <a:bodyPr/>
          <a:lstStyle/>
          <a:p>
            <a:fld id="{07E1C93C-5050-FC42-8F10-D22D4F119D13}" type="slidenum">
              <a:rPr lang="en-US" smtClean="0"/>
              <a:pPr/>
              <a:t>16</a:t>
            </a:fld>
            <a:endParaRPr lang="en-US" dirty="0"/>
          </a:p>
        </p:txBody>
      </p:sp>
      <p:sp>
        <p:nvSpPr>
          <p:cNvPr id="6" name="Rectangle 5">
            <a:extLst>
              <a:ext uri="{FF2B5EF4-FFF2-40B4-BE49-F238E27FC236}">
                <a16:creationId xmlns:a16="http://schemas.microsoft.com/office/drawing/2014/main" id="{CDD7AAE2-38C7-7D4A-8D87-ADD99DAE63D4}"/>
              </a:ext>
            </a:extLst>
          </p:cNvPr>
          <p:cNvSpPr/>
          <p:nvPr/>
        </p:nvSpPr>
        <p:spPr>
          <a:xfrm>
            <a:off x="6359694" y="1030874"/>
            <a:ext cx="4967431" cy="646331"/>
          </a:xfrm>
          <a:prstGeom prst="rect">
            <a:avLst/>
          </a:prstGeom>
        </p:spPr>
        <p:txBody>
          <a:bodyPr wrap="square">
            <a:spAutoFit/>
          </a:bodyPr>
          <a:lstStyle/>
          <a:p>
            <a:r>
              <a:rPr lang="en-US" dirty="0" err="1"/>
              <a:t>Ya.S</a:t>
            </a:r>
            <a:r>
              <a:rPr lang="en-US" dirty="0"/>
              <a:t>. </a:t>
            </a:r>
            <a:r>
              <a:rPr lang="en-US" dirty="0" err="1"/>
              <a:t>Derbenev</a:t>
            </a:r>
            <a:r>
              <a:rPr lang="en-US" dirty="0"/>
              <a:t>, “The Twisted Spin Synchrotron”, University of Michigan report, UM HE 96-05 (1996).</a:t>
            </a:r>
          </a:p>
        </p:txBody>
      </p:sp>
      <p:sp>
        <p:nvSpPr>
          <p:cNvPr id="32" name="Content Placeholder 2">
            <a:extLst>
              <a:ext uri="{FF2B5EF4-FFF2-40B4-BE49-F238E27FC236}">
                <a16:creationId xmlns:a16="http://schemas.microsoft.com/office/drawing/2014/main" id="{35F91CC5-13FF-A94E-8BB8-4316F095FBF5}"/>
              </a:ext>
            </a:extLst>
          </p:cNvPr>
          <p:cNvSpPr>
            <a:spLocks noGrp="1"/>
          </p:cNvSpPr>
          <p:nvPr>
            <p:ph idx="1"/>
          </p:nvPr>
        </p:nvSpPr>
        <p:spPr>
          <a:xfrm>
            <a:off x="166568" y="798790"/>
            <a:ext cx="10606628" cy="5221385"/>
          </a:xfrm>
        </p:spPr>
        <p:txBody>
          <a:bodyPr/>
          <a:lstStyle/>
          <a:p>
            <a:r>
              <a:rPr lang="en-US" dirty="0"/>
              <a:t>Figure-8 ring topology makes Qs=0</a:t>
            </a:r>
          </a:p>
          <a:p>
            <a:endParaRPr lang="en-US" dirty="0"/>
          </a:p>
          <a:p>
            <a:endParaRPr lang="en-US" dirty="0"/>
          </a:p>
          <a:p>
            <a:endParaRPr lang="en-US" dirty="0"/>
          </a:p>
          <a:p>
            <a:endParaRPr lang="en-US" dirty="0"/>
          </a:p>
          <a:p>
            <a:endParaRPr lang="en-US" dirty="0"/>
          </a:p>
          <a:p>
            <a:endParaRPr lang="en-US" dirty="0"/>
          </a:p>
          <a:p>
            <a:r>
              <a:rPr lang="en-US" dirty="0"/>
              <a:t>No need for Siberian snakes to flip spin</a:t>
            </a:r>
          </a:p>
          <a:p>
            <a:r>
              <a:rPr lang="en-US" dirty="0"/>
              <a:t>Works equally well for deuterons</a:t>
            </a:r>
          </a:p>
        </p:txBody>
      </p:sp>
      <p:grpSp>
        <p:nvGrpSpPr>
          <p:cNvPr id="14" name="Group 13">
            <a:extLst>
              <a:ext uri="{FF2B5EF4-FFF2-40B4-BE49-F238E27FC236}">
                <a16:creationId xmlns:a16="http://schemas.microsoft.com/office/drawing/2014/main" id="{F3C0263D-21C5-6846-9E1F-2613571D6EDE}"/>
              </a:ext>
            </a:extLst>
          </p:cNvPr>
          <p:cNvGrpSpPr/>
          <p:nvPr/>
        </p:nvGrpSpPr>
        <p:grpSpPr>
          <a:xfrm>
            <a:off x="814018" y="1528951"/>
            <a:ext cx="3883887" cy="2047796"/>
            <a:chOff x="3023818" y="2211712"/>
            <a:chExt cx="3883887" cy="2047796"/>
          </a:xfrm>
        </p:grpSpPr>
        <p:cxnSp>
          <p:nvCxnSpPr>
            <p:cNvPr id="15" name="Straight Arrow Connector 14">
              <a:extLst>
                <a:ext uri="{FF2B5EF4-FFF2-40B4-BE49-F238E27FC236}">
                  <a16:creationId xmlns:a16="http://schemas.microsoft.com/office/drawing/2014/main" id="{DCB347AE-B737-6A4F-BF10-ACE39F08B662}"/>
                </a:ext>
              </a:extLst>
            </p:cNvPr>
            <p:cNvCxnSpPr>
              <a:cxnSpLocks/>
            </p:cNvCxnSpPr>
            <p:nvPr/>
          </p:nvCxnSpPr>
          <p:spPr>
            <a:xfrm flipV="1">
              <a:off x="3023818" y="2211712"/>
              <a:ext cx="0" cy="922100"/>
            </a:xfrm>
            <a:prstGeom prst="straightConnector1">
              <a:avLst/>
            </a:prstGeom>
            <a:ln w="85725">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CB6E8B5-2A8E-F54D-801D-CB09776911EC}"/>
                </a:ext>
              </a:extLst>
            </p:cNvPr>
            <p:cNvGrpSpPr/>
            <p:nvPr/>
          </p:nvGrpSpPr>
          <p:grpSpPr>
            <a:xfrm>
              <a:off x="3023818" y="2672762"/>
              <a:ext cx="3847109" cy="1586746"/>
              <a:chOff x="3023818" y="2672762"/>
              <a:chExt cx="3847109" cy="1586746"/>
            </a:xfrm>
          </p:grpSpPr>
          <p:sp>
            <p:nvSpPr>
              <p:cNvPr id="18" name="Arc 17">
                <a:extLst>
                  <a:ext uri="{FF2B5EF4-FFF2-40B4-BE49-F238E27FC236}">
                    <a16:creationId xmlns:a16="http://schemas.microsoft.com/office/drawing/2014/main" id="{35433D4C-6250-F048-A710-B23B1E3F600C}"/>
                  </a:ext>
                </a:extLst>
              </p:cNvPr>
              <p:cNvSpPr>
                <a:spLocks noChangeAspect="1"/>
              </p:cNvSpPr>
              <p:nvPr/>
            </p:nvSpPr>
            <p:spPr>
              <a:xfrm>
                <a:off x="3023818" y="2672762"/>
                <a:ext cx="1586448" cy="1586448"/>
              </a:xfrm>
              <a:prstGeom prst="arc">
                <a:avLst>
                  <a:gd name="adj1" fmla="val 2698144"/>
                  <a:gd name="adj2" fmla="val 18604446"/>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5C3CC6CF-9072-DC4E-AF07-4C90B973CC17}"/>
                  </a:ext>
                </a:extLst>
              </p:cNvPr>
              <p:cNvSpPr>
                <a:spLocks noChangeAspect="1"/>
              </p:cNvSpPr>
              <p:nvPr/>
            </p:nvSpPr>
            <p:spPr>
              <a:xfrm rot="10800000">
                <a:off x="5284479" y="2673060"/>
                <a:ext cx="1586448" cy="1586448"/>
              </a:xfrm>
              <a:prstGeom prst="arc">
                <a:avLst>
                  <a:gd name="adj1" fmla="val 2698144"/>
                  <a:gd name="adj2" fmla="val 18604446"/>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C479201-34A9-F84A-BBA8-702623F4B582}"/>
                  </a:ext>
                </a:extLst>
              </p:cNvPr>
              <p:cNvCxnSpPr>
                <a:cxnSpLocks/>
                <a:stCxn id="18" idx="0"/>
              </p:cNvCxnSpPr>
              <p:nvPr/>
            </p:nvCxnSpPr>
            <p:spPr>
              <a:xfrm flipV="1">
                <a:off x="4378239" y="2890453"/>
                <a:ext cx="1153507" cy="11361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16F4F1E-4308-A647-B233-E6BD79AF9E32}"/>
                  </a:ext>
                </a:extLst>
              </p:cNvPr>
              <p:cNvCxnSpPr>
                <a:cxnSpLocks/>
                <a:stCxn id="19" idx="2"/>
              </p:cNvCxnSpPr>
              <p:nvPr/>
            </p:nvCxnSpPr>
            <p:spPr>
              <a:xfrm flipH="1" flipV="1">
                <a:off x="4327705" y="2843761"/>
                <a:ext cx="1239338" cy="1229508"/>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17" name="Straight Arrow Connector 16">
              <a:extLst>
                <a:ext uri="{FF2B5EF4-FFF2-40B4-BE49-F238E27FC236}">
                  <a16:creationId xmlns:a16="http://schemas.microsoft.com/office/drawing/2014/main" id="{EB2CDD6A-63AA-6141-A364-AA5D8F6EDA73}"/>
                </a:ext>
              </a:extLst>
            </p:cNvPr>
            <p:cNvCxnSpPr>
              <a:cxnSpLocks/>
            </p:cNvCxnSpPr>
            <p:nvPr/>
          </p:nvCxnSpPr>
          <p:spPr>
            <a:xfrm flipV="1">
              <a:off x="6907705" y="2211712"/>
              <a:ext cx="0" cy="922100"/>
            </a:xfrm>
            <a:prstGeom prst="straightConnector1">
              <a:avLst/>
            </a:prstGeom>
            <a:ln w="85725">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AF8B10D8-AF6C-FB4F-AD98-9682092BCDBA}"/>
              </a:ext>
            </a:extLst>
          </p:cNvPr>
          <p:cNvSpPr/>
          <p:nvPr/>
        </p:nvSpPr>
        <p:spPr>
          <a:xfrm>
            <a:off x="5642533" y="3658432"/>
            <a:ext cx="6401751" cy="2585323"/>
          </a:xfrm>
          <a:prstGeom prst="rect">
            <a:avLst/>
          </a:prstGeom>
        </p:spPr>
        <p:txBody>
          <a:bodyPr wrap="square">
            <a:spAutoFit/>
          </a:bodyPr>
          <a:lstStyle/>
          <a:p>
            <a:pPr marL="285750" indent="-285750">
              <a:buFont typeface="Arial" panose="020B0604020202020204" pitchFamily="34" charset="0"/>
              <a:buChar char="•"/>
            </a:pPr>
            <a:r>
              <a:rPr lang="en-GB" dirty="0">
                <a:latin typeface="Helvetica" pitchFamily="2" charset="0"/>
              </a:rPr>
              <a:t>High polarization sources and excellent polarization preservation in figure-8 allow aiming to achieve high polarization in EIC – up to 80-85% </a:t>
            </a:r>
          </a:p>
          <a:p>
            <a:pPr marL="285750" indent="-285750">
              <a:buFont typeface="Arial" panose="020B0604020202020204" pitchFamily="34" charset="0"/>
              <a:buChar char="•"/>
            </a:pPr>
            <a:r>
              <a:rPr lang="en-GB" dirty="0">
                <a:latin typeface="Helvetica" pitchFamily="2" charset="0"/>
              </a:rPr>
              <a:t>The polarization measurement accuracy in nuclear </a:t>
            </a:r>
            <a:r>
              <a:rPr lang="en-GB" dirty="0" err="1">
                <a:latin typeface="Helvetica" pitchFamily="2" charset="0"/>
              </a:rPr>
              <a:t>femtography</a:t>
            </a:r>
            <a:r>
              <a:rPr lang="en-GB" dirty="0">
                <a:latin typeface="Helvetica" pitchFamily="2" charset="0"/>
              </a:rPr>
              <a:t> is proportional to the square of the polarization in each beam</a:t>
            </a:r>
          </a:p>
          <a:p>
            <a:pPr marL="285750" indent="-285750">
              <a:buFont typeface="Arial" panose="020B0604020202020204" pitchFamily="34" charset="0"/>
              <a:buChar char="•"/>
            </a:pPr>
            <a:r>
              <a:rPr lang="en-GB" dirty="0">
                <a:latin typeface="Helvetica" pitchFamily="2" charset="0"/>
              </a:rPr>
              <a:t>Thus, as compared with the minimum requirement (70%), the time needed for an experiment is halved</a:t>
            </a:r>
          </a:p>
          <a:p>
            <a:pPr marL="285750" indent="-285750">
              <a:buFont typeface="Arial" panose="020B0604020202020204" pitchFamily="34" charset="0"/>
              <a:buChar char="•"/>
            </a:pPr>
            <a:r>
              <a:rPr lang="en-GB" dirty="0">
                <a:latin typeface="Helvetica" pitchFamily="2" charset="0"/>
              </a:rPr>
              <a:t>This is equivalent to doubling the luminosity</a:t>
            </a:r>
            <a:endParaRPr lang="en-GB" dirty="0">
              <a:effectLst/>
              <a:latin typeface="Helvetica" pitchFamily="2" charset="0"/>
            </a:endParaRPr>
          </a:p>
        </p:txBody>
      </p:sp>
      <p:sp>
        <p:nvSpPr>
          <p:cNvPr id="7" name="Rectangle 6">
            <a:extLst>
              <a:ext uri="{FF2B5EF4-FFF2-40B4-BE49-F238E27FC236}">
                <a16:creationId xmlns:a16="http://schemas.microsoft.com/office/drawing/2014/main" id="{B372382A-E7BB-474E-8E85-D509693D1A5B}"/>
              </a:ext>
            </a:extLst>
          </p:cNvPr>
          <p:cNvSpPr/>
          <p:nvPr/>
        </p:nvSpPr>
        <p:spPr>
          <a:xfrm>
            <a:off x="5308577" y="2038181"/>
            <a:ext cx="6475019" cy="1477328"/>
          </a:xfrm>
          <a:prstGeom prst="rect">
            <a:avLst/>
          </a:prstGeom>
        </p:spPr>
        <p:txBody>
          <a:bodyPr wrap="square">
            <a:spAutoFit/>
          </a:bodyPr>
          <a:lstStyle/>
          <a:p>
            <a:r>
              <a:rPr lang="en-US" b="1" dirty="0">
                <a:solidFill>
                  <a:srgbClr val="0432FF"/>
                </a:solidFill>
              </a:rPr>
              <a:t>Spin-transparency mode for deuterons in a 200 GeV/c racetrack can be produced by two solenoidal snakes of 2500 T*m each or dipole snakes with 150 T*m each. </a:t>
            </a:r>
            <a:br>
              <a:rPr lang="en-US" b="1" dirty="0">
                <a:solidFill>
                  <a:srgbClr val="0432FF"/>
                </a:solidFill>
              </a:rPr>
            </a:br>
            <a:r>
              <a:rPr lang="en-US" b="1" dirty="0">
                <a:solidFill>
                  <a:srgbClr val="0432FF"/>
                </a:solidFill>
              </a:rPr>
              <a:t>In comparison, figure-8 provides spin transparency automatically (while requiring ~3 T*m rotators to provide spin stability)</a:t>
            </a:r>
          </a:p>
        </p:txBody>
      </p:sp>
    </p:spTree>
    <p:extLst>
      <p:ext uri="{BB962C8B-B14F-4D97-AF65-F5344CB8AC3E}">
        <p14:creationId xmlns:p14="http://schemas.microsoft.com/office/powerpoint/2010/main" val="3171752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D207C-E647-E146-B047-56EECF4D411F}"/>
              </a:ext>
            </a:extLst>
          </p:cNvPr>
          <p:cNvSpPr>
            <a:spLocks noGrp="1"/>
          </p:cNvSpPr>
          <p:nvPr>
            <p:ph type="title"/>
          </p:nvPr>
        </p:nvSpPr>
        <p:spPr/>
        <p:txBody>
          <a:bodyPr/>
          <a:lstStyle/>
          <a:p>
            <a:r>
              <a:rPr lang="en-US" dirty="0"/>
              <a:t>The need for beam cooling – IBS</a:t>
            </a:r>
          </a:p>
        </p:txBody>
      </p:sp>
      <p:sp>
        <p:nvSpPr>
          <p:cNvPr id="3" name="Content Placeholder 2">
            <a:extLst>
              <a:ext uri="{FF2B5EF4-FFF2-40B4-BE49-F238E27FC236}">
                <a16:creationId xmlns:a16="http://schemas.microsoft.com/office/drawing/2014/main" id="{9D04626D-19FA-624D-B87C-F9F72EE09A50}"/>
              </a:ext>
            </a:extLst>
          </p:cNvPr>
          <p:cNvSpPr>
            <a:spLocks noGrp="1"/>
          </p:cNvSpPr>
          <p:nvPr>
            <p:ph idx="1"/>
          </p:nvPr>
        </p:nvSpPr>
        <p:spPr/>
        <p:txBody>
          <a:bodyPr/>
          <a:lstStyle/>
          <a:p>
            <a:r>
              <a:rPr lang="en-US" dirty="0" err="1"/>
              <a:t>Intrabeam</a:t>
            </a:r>
            <a:r>
              <a:rPr lang="en-US" dirty="0"/>
              <a:t> Scattering (IBS): Lorentz boosted Coulomb scattering inside bunches</a:t>
            </a:r>
          </a:p>
          <a:p>
            <a:endParaRPr lang="en-US" dirty="0"/>
          </a:p>
          <a:p>
            <a:endParaRPr lang="en-US" dirty="0"/>
          </a:p>
          <a:p>
            <a:endParaRPr lang="en-US" dirty="0"/>
          </a:p>
          <a:p>
            <a:endParaRPr lang="en-US" dirty="0"/>
          </a:p>
          <a:p>
            <a:endParaRPr lang="en-US" dirty="0"/>
          </a:p>
          <a:p>
            <a:endParaRPr lang="en-US" dirty="0"/>
          </a:p>
          <a:p>
            <a:r>
              <a:rPr lang="en-US" dirty="0"/>
              <a:t>Higher charge and smaller emittances increase IBS growth rate</a:t>
            </a:r>
          </a:p>
          <a:p>
            <a:r>
              <a:rPr lang="en-US" dirty="0"/>
              <a:t>IBS can be partially mitigated by reducing dispersion and increasing energy spread</a:t>
            </a:r>
          </a:p>
          <a:p>
            <a:r>
              <a:rPr lang="en-US" dirty="0"/>
              <a:t>IBS rates for JLEIC and </a:t>
            </a:r>
            <a:r>
              <a:rPr lang="en-US" dirty="0" err="1"/>
              <a:t>eRHIC</a:t>
            </a:r>
            <a:r>
              <a:rPr lang="en-US" dirty="0"/>
              <a:t> parameters range from ~min to ~hour </a:t>
            </a:r>
          </a:p>
          <a:p>
            <a:r>
              <a:rPr lang="en-US" dirty="0"/>
              <a:t>Beam cooling methods needed to counteract IBS</a:t>
            </a:r>
          </a:p>
          <a:p>
            <a:endParaRPr lang="en-US" dirty="0"/>
          </a:p>
        </p:txBody>
      </p:sp>
      <p:sp>
        <p:nvSpPr>
          <p:cNvPr id="4" name="Footer Placeholder 3">
            <a:extLst>
              <a:ext uri="{FF2B5EF4-FFF2-40B4-BE49-F238E27FC236}">
                <a16:creationId xmlns:a16="http://schemas.microsoft.com/office/drawing/2014/main" id="{A613333E-036D-1549-8CE1-040598AE0A80}"/>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A3C8FB4A-8F34-1748-B475-675227033B5C}"/>
              </a:ext>
            </a:extLst>
          </p:cNvPr>
          <p:cNvSpPr>
            <a:spLocks noGrp="1"/>
          </p:cNvSpPr>
          <p:nvPr>
            <p:ph type="sldNum" sz="quarter" idx="12"/>
          </p:nvPr>
        </p:nvSpPr>
        <p:spPr/>
        <p:txBody>
          <a:bodyPr/>
          <a:lstStyle/>
          <a:p>
            <a:fld id="{07E1C93C-5050-FC42-8F10-D22D4F119D13}" type="slidenum">
              <a:rPr lang="en-US" smtClean="0"/>
              <a:pPr/>
              <a:t>17</a:t>
            </a:fld>
            <a:endParaRPr lang="en-US" dirty="0"/>
          </a:p>
        </p:txBody>
      </p:sp>
      <p:grpSp>
        <p:nvGrpSpPr>
          <p:cNvPr id="11" name="Group 10">
            <a:extLst>
              <a:ext uri="{FF2B5EF4-FFF2-40B4-BE49-F238E27FC236}">
                <a16:creationId xmlns:a16="http://schemas.microsoft.com/office/drawing/2014/main" id="{5B733F28-D0D1-0E4E-ADEC-BEBEBCE82DFB}"/>
              </a:ext>
            </a:extLst>
          </p:cNvPr>
          <p:cNvGrpSpPr/>
          <p:nvPr/>
        </p:nvGrpSpPr>
        <p:grpSpPr>
          <a:xfrm>
            <a:off x="3267307" y="1966762"/>
            <a:ext cx="4827381" cy="1546183"/>
            <a:chOff x="3267307" y="2500162"/>
            <a:chExt cx="4827381" cy="1546183"/>
          </a:xfrm>
        </p:grpSpPr>
        <p:grpSp>
          <p:nvGrpSpPr>
            <p:cNvPr id="6" name="Group 5">
              <a:extLst>
                <a:ext uri="{FF2B5EF4-FFF2-40B4-BE49-F238E27FC236}">
                  <a16:creationId xmlns:a16="http://schemas.microsoft.com/office/drawing/2014/main" id="{BE83CD14-7159-EA41-8323-82D9EAE6EF5B}"/>
                </a:ext>
              </a:extLst>
            </p:cNvPr>
            <p:cNvGrpSpPr/>
            <p:nvPr/>
          </p:nvGrpSpPr>
          <p:grpSpPr>
            <a:xfrm>
              <a:off x="3267307" y="2500162"/>
              <a:ext cx="4827381" cy="1546183"/>
              <a:chOff x="3267307" y="2103922"/>
              <a:chExt cx="4827381" cy="1546183"/>
            </a:xfrm>
          </p:grpSpPr>
          <p:sp>
            <p:nvSpPr>
              <p:cNvPr id="7" name="Oval 6">
                <a:extLst>
                  <a:ext uri="{FF2B5EF4-FFF2-40B4-BE49-F238E27FC236}">
                    <a16:creationId xmlns:a16="http://schemas.microsoft.com/office/drawing/2014/main" id="{718FE254-F0D4-DE4D-A8BE-172FB160F111}"/>
                  </a:ext>
                </a:extLst>
              </p:cNvPr>
              <p:cNvSpPr/>
              <p:nvPr/>
            </p:nvSpPr>
            <p:spPr>
              <a:xfrm>
                <a:off x="3267307" y="2103922"/>
                <a:ext cx="4827381" cy="1546183"/>
              </a:xfrm>
              <a:prstGeom prst="ellipse">
                <a:avLst/>
              </a:prstGeom>
              <a:solidFill>
                <a:schemeClr val="accent1">
                  <a:alpha val="5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863A517-5F7E-1F4B-9324-BFC754D1DDEA}"/>
                  </a:ext>
                </a:extLst>
              </p:cNvPr>
              <p:cNvSpPr/>
              <p:nvPr/>
            </p:nvSpPr>
            <p:spPr>
              <a:xfrm>
                <a:off x="5540865" y="2103922"/>
                <a:ext cx="2377440" cy="788715"/>
              </a:xfrm>
              <a:custGeom>
                <a:avLst/>
                <a:gdLst>
                  <a:gd name="connsiteX0" fmla="*/ 21997 w 2399437"/>
                  <a:gd name="connsiteY0" fmla="*/ 0 h 1052048"/>
                  <a:gd name="connsiteX1" fmla="*/ 21997 w 2399437"/>
                  <a:gd name="connsiteY1" fmla="*/ 853440 h 1052048"/>
                  <a:gd name="connsiteX2" fmla="*/ 250597 w 2399437"/>
                  <a:gd name="connsiteY2" fmla="*/ 1021080 h 1052048"/>
                  <a:gd name="connsiteX3" fmla="*/ 2399437 w 2399437"/>
                  <a:gd name="connsiteY3" fmla="*/ 1051560 h 1052048"/>
                  <a:gd name="connsiteX0" fmla="*/ 16480 w 2393920"/>
                  <a:gd name="connsiteY0" fmla="*/ 0 h 1052048"/>
                  <a:gd name="connsiteX1" fmla="*/ 245080 w 2393920"/>
                  <a:gd name="connsiteY1" fmla="*/ 1021080 h 1052048"/>
                  <a:gd name="connsiteX2" fmla="*/ 2393920 w 2393920"/>
                  <a:gd name="connsiteY2" fmla="*/ 1051560 h 1052048"/>
                  <a:gd name="connsiteX0" fmla="*/ 72465 w 2449905"/>
                  <a:gd name="connsiteY0" fmla="*/ 0 h 1051640"/>
                  <a:gd name="connsiteX1" fmla="*/ 203629 w 2449905"/>
                  <a:gd name="connsiteY1" fmla="*/ 1006090 h 1051640"/>
                  <a:gd name="connsiteX2" fmla="*/ 2449905 w 2449905"/>
                  <a:gd name="connsiteY2" fmla="*/ 1051560 h 1051640"/>
                  <a:gd name="connsiteX0" fmla="*/ 101744 w 2479184"/>
                  <a:gd name="connsiteY0" fmla="*/ 0 h 1051592"/>
                  <a:gd name="connsiteX1" fmla="*/ 232908 w 2479184"/>
                  <a:gd name="connsiteY1" fmla="*/ 1006090 h 1051592"/>
                  <a:gd name="connsiteX2" fmla="*/ 2479184 w 2479184"/>
                  <a:gd name="connsiteY2" fmla="*/ 1051560 h 1051592"/>
                  <a:gd name="connsiteX0" fmla="*/ 37214 w 2414654"/>
                  <a:gd name="connsiteY0" fmla="*/ 0 h 1111224"/>
                  <a:gd name="connsiteX1" fmla="*/ 168378 w 2414654"/>
                  <a:gd name="connsiteY1" fmla="*/ 1006090 h 1111224"/>
                  <a:gd name="connsiteX2" fmla="*/ 2414654 w 2414654"/>
                  <a:gd name="connsiteY2" fmla="*/ 1051560 h 1111224"/>
                  <a:gd name="connsiteX0" fmla="*/ 157546 w 2534986"/>
                  <a:gd name="connsiteY0" fmla="*/ 0 h 1085457"/>
                  <a:gd name="connsiteX1" fmla="*/ 288710 w 2534986"/>
                  <a:gd name="connsiteY1" fmla="*/ 1006090 h 1085457"/>
                  <a:gd name="connsiteX2" fmla="*/ 2534986 w 2534986"/>
                  <a:gd name="connsiteY2" fmla="*/ 1051560 h 1085457"/>
                  <a:gd name="connsiteX0" fmla="*/ 0 w 2377440"/>
                  <a:gd name="connsiteY0" fmla="*/ 0 h 1073008"/>
                  <a:gd name="connsiteX1" fmla="*/ 131164 w 2377440"/>
                  <a:gd name="connsiteY1" fmla="*/ 1006090 h 1073008"/>
                  <a:gd name="connsiteX2" fmla="*/ 2377440 w 2377440"/>
                  <a:gd name="connsiteY2" fmla="*/ 1051560 h 1073008"/>
                  <a:gd name="connsiteX0" fmla="*/ 0 w 2377440"/>
                  <a:gd name="connsiteY0" fmla="*/ 41722 h 1114730"/>
                  <a:gd name="connsiteX1" fmla="*/ 131164 w 2377440"/>
                  <a:gd name="connsiteY1" fmla="*/ 1047812 h 1114730"/>
                  <a:gd name="connsiteX2" fmla="*/ 2377440 w 2377440"/>
                  <a:gd name="connsiteY2" fmla="*/ 1093282 h 1114730"/>
                  <a:gd name="connsiteX0" fmla="*/ 0 w 2377440"/>
                  <a:gd name="connsiteY0" fmla="*/ 0 h 1073008"/>
                  <a:gd name="connsiteX1" fmla="*/ 131164 w 2377440"/>
                  <a:gd name="connsiteY1" fmla="*/ 1006090 h 1073008"/>
                  <a:gd name="connsiteX2" fmla="*/ 2377440 w 2377440"/>
                  <a:gd name="connsiteY2" fmla="*/ 1051560 h 1073008"/>
                  <a:gd name="connsiteX0" fmla="*/ 0 w 2377440"/>
                  <a:gd name="connsiteY0" fmla="*/ 0 h 1056344"/>
                  <a:gd name="connsiteX1" fmla="*/ 108678 w 2377440"/>
                  <a:gd name="connsiteY1" fmla="*/ 968615 h 1056344"/>
                  <a:gd name="connsiteX2" fmla="*/ 2377440 w 2377440"/>
                  <a:gd name="connsiteY2" fmla="*/ 1051560 h 1056344"/>
                </a:gdLst>
                <a:ahLst/>
                <a:cxnLst>
                  <a:cxn ang="0">
                    <a:pos x="connsiteX0" y="connsiteY0"/>
                  </a:cxn>
                  <a:cxn ang="0">
                    <a:pos x="connsiteX1" y="connsiteY1"/>
                  </a:cxn>
                  <a:cxn ang="0">
                    <a:pos x="connsiteX2" y="connsiteY2"/>
                  </a:cxn>
                </a:cxnLst>
                <a:rect l="l" t="t" r="r" b="b"/>
                <a:pathLst>
                  <a:path w="2377440" h="1056344">
                    <a:moveTo>
                      <a:pt x="0" y="0"/>
                    </a:moveTo>
                    <a:cubicBezTo>
                      <a:pt x="2654" y="692410"/>
                      <a:pt x="-2750" y="853149"/>
                      <a:pt x="108678" y="968615"/>
                    </a:cubicBezTo>
                    <a:cubicBezTo>
                      <a:pt x="220106" y="1084081"/>
                      <a:pt x="1501140" y="1052830"/>
                      <a:pt x="2377440" y="1051560"/>
                    </a:cubicBezTo>
                  </a:path>
                </a:pathLst>
              </a:custGeom>
              <a:noFill/>
              <a:ln w="38100">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CCCAE2A5-FBFE-F247-82E9-F0F4CACA9666}"/>
                  </a:ext>
                </a:extLst>
              </p:cNvPr>
              <p:cNvSpPr/>
              <p:nvPr/>
            </p:nvSpPr>
            <p:spPr>
              <a:xfrm flipH="1" flipV="1">
                <a:off x="3445397" y="2877014"/>
                <a:ext cx="2190346" cy="773091"/>
              </a:xfrm>
              <a:custGeom>
                <a:avLst/>
                <a:gdLst>
                  <a:gd name="connsiteX0" fmla="*/ 21997 w 2399437"/>
                  <a:gd name="connsiteY0" fmla="*/ 0 h 1052048"/>
                  <a:gd name="connsiteX1" fmla="*/ 21997 w 2399437"/>
                  <a:gd name="connsiteY1" fmla="*/ 853440 h 1052048"/>
                  <a:gd name="connsiteX2" fmla="*/ 250597 w 2399437"/>
                  <a:gd name="connsiteY2" fmla="*/ 1021080 h 1052048"/>
                  <a:gd name="connsiteX3" fmla="*/ 2399437 w 2399437"/>
                  <a:gd name="connsiteY3" fmla="*/ 1051560 h 1052048"/>
                  <a:gd name="connsiteX0" fmla="*/ 16480 w 2393920"/>
                  <a:gd name="connsiteY0" fmla="*/ 0 h 1052048"/>
                  <a:gd name="connsiteX1" fmla="*/ 245080 w 2393920"/>
                  <a:gd name="connsiteY1" fmla="*/ 1021080 h 1052048"/>
                  <a:gd name="connsiteX2" fmla="*/ 2393920 w 2393920"/>
                  <a:gd name="connsiteY2" fmla="*/ 1051560 h 1052048"/>
                  <a:gd name="connsiteX0" fmla="*/ 72465 w 2449905"/>
                  <a:gd name="connsiteY0" fmla="*/ 0 h 1051640"/>
                  <a:gd name="connsiteX1" fmla="*/ 203629 w 2449905"/>
                  <a:gd name="connsiteY1" fmla="*/ 1006090 h 1051640"/>
                  <a:gd name="connsiteX2" fmla="*/ 2449905 w 2449905"/>
                  <a:gd name="connsiteY2" fmla="*/ 1051560 h 1051640"/>
                  <a:gd name="connsiteX0" fmla="*/ 101744 w 2479184"/>
                  <a:gd name="connsiteY0" fmla="*/ 0 h 1051592"/>
                  <a:gd name="connsiteX1" fmla="*/ 232908 w 2479184"/>
                  <a:gd name="connsiteY1" fmla="*/ 1006090 h 1051592"/>
                  <a:gd name="connsiteX2" fmla="*/ 2479184 w 2479184"/>
                  <a:gd name="connsiteY2" fmla="*/ 1051560 h 1051592"/>
                  <a:gd name="connsiteX0" fmla="*/ 37214 w 2414654"/>
                  <a:gd name="connsiteY0" fmla="*/ 0 h 1111224"/>
                  <a:gd name="connsiteX1" fmla="*/ 168378 w 2414654"/>
                  <a:gd name="connsiteY1" fmla="*/ 1006090 h 1111224"/>
                  <a:gd name="connsiteX2" fmla="*/ 2414654 w 2414654"/>
                  <a:gd name="connsiteY2" fmla="*/ 1051560 h 1111224"/>
                  <a:gd name="connsiteX0" fmla="*/ 157546 w 2534986"/>
                  <a:gd name="connsiteY0" fmla="*/ 0 h 1085457"/>
                  <a:gd name="connsiteX1" fmla="*/ 288710 w 2534986"/>
                  <a:gd name="connsiteY1" fmla="*/ 1006090 h 1085457"/>
                  <a:gd name="connsiteX2" fmla="*/ 2534986 w 2534986"/>
                  <a:gd name="connsiteY2" fmla="*/ 1051560 h 1085457"/>
                  <a:gd name="connsiteX0" fmla="*/ 0 w 2377440"/>
                  <a:gd name="connsiteY0" fmla="*/ 0 h 1073008"/>
                  <a:gd name="connsiteX1" fmla="*/ 131164 w 2377440"/>
                  <a:gd name="connsiteY1" fmla="*/ 1006090 h 1073008"/>
                  <a:gd name="connsiteX2" fmla="*/ 2377440 w 2377440"/>
                  <a:gd name="connsiteY2" fmla="*/ 1051560 h 1073008"/>
                  <a:gd name="connsiteX0" fmla="*/ 0 w 2377440"/>
                  <a:gd name="connsiteY0" fmla="*/ 41722 h 1114730"/>
                  <a:gd name="connsiteX1" fmla="*/ 131164 w 2377440"/>
                  <a:gd name="connsiteY1" fmla="*/ 1047812 h 1114730"/>
                  <a:gd name="connsiteX2" fmla="*/ 2377440 w 2377440"/>
                  <a:gd name="connsiteY2" fmla="*/ 1093282 h 1114730"/>
                  <a:gd name="connsiteX0" fmla="*/ 0 w 2377440"/>
                  <a:gd name="connsiteY0" fmla="*/ 0 h 1073008"/>
                  <a:gd name="connsiteX1" fmla="*/ 131164 w 2377440"/>
                  <a:gd name="connsiteY1" fmla="*/ 1006090 h 1073008"/>
                  <a:gd name="connsiteX2" fmla="*/ 2377440 w 2377440"/>
                  <a:gd name="connsiteY2" fmla="*/ 1051560 h 1073008"/>
                  <a:gd name="connsiteX0" fmla="*/ 0 w 2377440"/>
                  <a:gd name="connsiteY0" fmla="*/ 0 h 1056344"/>
                  <a:gd name="connsiteX1" fmla="*/ 108678 w 2377440"/>
                  <a:gd name="connsiteY1" fmla="*/ 968615 h 1056344"/>
                  <a:gd name="connsiteX2" fmla="*/ 2377440 w 2377440"/>
                  <a:gd name="connsiteY2" fmla="*/ 1051560 h 1056344"/>
                </a:gdLst>
                <a:ahLst/>
                <a:cxnLst>
                  <a:cxn ang="0">
                    <a:pos x="connsiteX0" y="connsiteY0"/>
                  </a:cxn>
                  <a:cxn ang="0">
                    <a:pos x="connsiteX1" y="connsiteY1"/>
                  </a:cxn>
                  <a:cxn ang="0">
                    <a:pos x="connsiteX2" y="connsiteY2"/>
                  </a:cxn>
                </a:cxnLst>
                <a:rect l="l" t="t" r="r" b="b"/>
                <a:pathLst>
                  <a:path w="2377440" h="1056344">
                    <a:moveTo>
                      <a:pt x="0" y="0"/>
                    </a:moveTo>
                    <a:cubicBezTo>
                      <a:pt x="2654" y="692410"/>
                      <a:pt x="-2750" y="853149"/>
                      <a:pt x="108678" y="968615"/>
                    </a:cubicBezTo>
                    <a:cubicBezTo>
                      <a:pt x="220106" y="1084081"/>
                      <a:pt x="1501140" y="1052830"/>
                      <a:pt x="2377440" y="1051560"/>
                    </a:cubicBezTo>
                  </a:path>
                </a:pathLst>
              </a:custGeom>
              <a:noFill/>
              <a:ln w="38100">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B81F6AFB-FF9E-4949-B1C1-33DF2DCF1485}"/>
                </a:ext>
              </a:extLst>
            </p:cNvPr>
            <p:cNvSpPr txBox="1"/>
            <p:nvPr/>
          </p:nvSpPr>
          <p:spPr>
            <a:xfrm>
              <a:off x="5826413" y="2777541"/>
              <a:ext cx="2000452" cy="461665"/>
            </a:xfrm>
            <a:prstGeom prst="rect">
              <a:avLst/>
            </a:prstGeom>
            <a:noFill/>
          </p:spPr>
          <p:txBody>
            <a:bodyPr wrap="square" rtlCol="0">
              <a:spAutoFit/>
            </a:bodyPr>
            <a:lstStyle/>
            <a:p>
              <a:r>
                <a:rPr lang="en-US" sz="2400" dirty="0"/>
                <a:t>Factor </a:t>
              </a:r>
              <a:r>
                <a:rPr lang="en-US" sz="2400" dirty="0">
                  <a:latin typeface="Symbol" panose="05050102010706020507" pitchFamily="18" charset="2"/>
                </a:rPr>
                <a:t>g</a:t>
              </a:r>
              <a:r>
                <a:rPr lang="en-US" sz="2400" dirty="0"/>
                <a:t> in </a:t>
              </a:r>
              <a:r>
                <a:rPr lang="en-US" sz="2400" dirty="0" err="1">
                  <a:latin typeface="Symbol" panose="05050102010706020507" pitchFamily="18" charset="2"/>
                </a:rPr>
                <a:t>D</a:t>
              </a:r>
              <a:r>
                <a:rPr lang="en-US" sz="2400" dirty="0" err="1"/>
                <a:t>p</a:t>
              </a:r>
              <a:endParaRPr lang="en-US" sz="2400" dirty="0"/>
            </a:p>
          </p:txBody>
        </p:sp>
      </p:grpSp>
    </p:spTree>
    <p:extLst>
      <p:ext uri="{BB962C8B-B14F-4D97-AF65-F5344CB8AC3E}">
        <p14:creationId xmlns:p14="http://schemas.microsoft.com/office/powerpoint/2010/main" val="1620213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0081-6874-B646-82AE-9B1B13463329}"/>
              </a:ext>
            </a:extLst>
          </p:cNvPr>
          <p:cNvSpPr>
            <a:spLocks noGrp="1"/>
          </p:cNvSpPr>
          <p:nvPr>
            <p:ph type="title"/>
          </p:nvPr>
        </p:nvSpPr>
        <p:spPr/>
        <p:txBody>
          <a:bodyPr/>
          <a:lstStyle/>
          <a:p>
            <a:r>
              <a:rPr lang="en-US" dirty="0"/>
              <a:t>Electron Cooling</a:t>
            </a:r>
          </a:p>
        </p:txBody>
      </p:sp>
      <p:sp>
        <p:nvSpPr>
          <p:cNvPr id="4" name="Footer Placeholder 3">
            <a:extLst>
              <a:ext uri="{FF2B5EF4-FFF2-40B4-BE49-F238E27FC236}">
                <a16:creationId xmlns:a16="http://schemas.microsoft.com/office/drawing/2014/main" id="{05779BE8-7076-AD47-A382-18F3A30B0A98}"/>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9EFAE2AB-AB4F-1143-8752-FB8B31308DF3}"/>
              </a:ext>
            </a:extLst>
          </p:cNvPr>
          <p:cNvSpPr>
            <a:spLocks noGrp="1"/>
          </p:cNvSpPr>
          <p:nvPr>
            <p:ph type="sldNum" sz="quarter" idx="12"/>
          </p:nvPr>
        </p:nvSpPr>
        <p:spPr/>
        <p:txBody>
          <a:bodyPr/>
          <a:lstStyle/>
          <a:p>
            <a:fld id="{07E1C93C-5050-FC42-8F10-D22D4F119D13}" type="slidenum">
              <a:rPr lang="en-US" smtClean="0"/>
              <a:pPr/>
              <a:t>18</a:t>
            </a:fld>
            <a:endParaRPr lang="en-US" dirty="0"/>
          </a:p>
        </p:txBody>
      </p:sp>
      <p:pic>
        <p:nvPicPr>
          <p:cNvPr id="13" name="Picture 12">
            <a:extLst>
              <a:ext uri="{FF2B5EF4-FFF2-40B4-BE49-F238E27FC236}">
                <a16:creationId xmlns:a16="http://schemas.microsoft.com/office/drawing/2014/main" id="{CA125AD5-EDAF-E047-9925-FB46C4DACF8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91947" y="1051929"/>
            <a:ext cx="3361874" cy="19442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icture 4" descr="http://www.inp.nsk.su/activity/hw/ecool/image004.jpg">
            <a:extLst>
              <a:ext uri="{FF2B5EF4-FFF2-40B4-BE49-F238E27FC236}">
                <a16:creationId xmlns:a16="http://schemas.microsoft.com/office/drawing/2014/main" id="{8F313FDF-DA06-D743-B0B3-E94678DCF9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04725" y="979921"/>
            <a:ext cx="4403296" cy="3227658"/>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14">
            <a:extLst>
              <a:ext uri="{FF2B5EF4-FFF2-40B4-BE49-F238E27FC236}">
                <a16:creationId xmlns:a16="http://schemas.microsoft.com/office/drawing/2014/main" id="{E9BAC802-1A1A-9048-AF60-E8BB807A9E4D}"/>
              </a:ext>
            </a:extLst>
          </p:cNvPr>
          <p:cNvSpPr/>
          <p:nvPr/>
        </p:nvSpPr>
        <p:spPr>
          <a:xfrm>
            <a:off x="4027027" y="4290194"/>
            <a:ext cx="2179892" cy="338554"/>
          </a:xfrm>
          <a:prstGeom prst="rect">
            <a:avLst/>
          </a:prstGeom>
        </p:spPr>
        <p:txBody>
          <a:bodyPr wrap="none">
            <a:spAutoFit/>
          </a:bodyPr>
          <a:lstStyle/>
          <a:p>
            <a:pPr algn="ctr" fontAlgn="base">
              <a:spcBef>
                <a:spcPct val="0"/>
              </a:spcBef>
              <a:spcAft>
                <a:spcPct val="0"/>
              </a:spcAft>
            </a:pPr>
            <a:r>
              <a:rPr lang="en-GB" sz="1600" b="1" dirty="0">
                <a:solidFill>
                  <a:srgbClr val="000000"/>
                </a:solidFill>
                <a:latin typeface="Arial" pitchFamily="34" charset="0"/>
                <a:ea typeface="ＭＳ Ｐゴシック" pitchFamily="34" charset="-128"/>
              </a:rPr>
              <a:t>First e-cooler at INP </a:t>
            </a:r>
          </a:p>
        </p:txBody>
      </p:sp>
      <p:sp>
        <p:nvSpPr>
          <p:cNvPr id="19" name="Rectangle 18">
            <a:extLst>
              <a:ext uri="{FF2B5EF4-FFF2-40B4-BE49-F238E27FC236}">
                <a16:creationId xmlns:a16="http://schemas.microsoft.com/office/drawing/2014/main" id="{03071EEC-9516-7341-A40F-59E7E0EB6B5A}"/>
              </a:ext>
            </a:extLst>
          </p:cNvPr>
          <p:cNvSpPr/>
          <p:nvPr/>
        </p:nvSpPr>
        <p:spPr>
          <a:xfrm>
            <a:off x="65313" y="3648250"/>
            <a:ext cx="4014047" cy="1200329"/>
          </a:xfrm>
          <a:prstGeom prst="rect">
            <a:avLst/>
          </a:prstGeom>
        </p:spPr>
        <p:txBody>
          <a:bodyPr wrap="square">
            <a:spAutoFit/>
          </a:bodyPr>
          <a:lstStyle/>
          <a:p>
            <a:pPr fontAlgn="base">
              <a:spcBef>
                <a:spcPct val="0"/>
              </a:spcBef>
              <a:spcAft>
                <a:spcPct val="0"/>
              </a:spcAft>
            </a:pPr>
            <a:r>
              <a:rPr lang="en-GB" b="1" dirty="0">
                <a:solidFill>
                  <a:srgbClr val="FF0000"/>
                </a:solidFill>
                <a:latin typeface="Arial" pitchFamily="34" charset="0"/>
                <a:ea typeface="ＭＳ Ｐゴシック" pitchFamily="34" charset="-128"/>
              </a:rPr>
              <a:t>When electron cooling idea was first presented (1966), the common opinion was “brilliant idea, but unfortunately non-realistic”</a:t>
            </a:r>
          </a:p>
        </p:txBody>
      </p:sp>
      <p:sp>
        <p:nvSpPr>
          <p:cNvPr id="20" name="Rectangle 19">
            <a:extLst>
              <a:ext uri="{FF2B5EF4-FFF2-40B4-BE49-F238E27FC236}">
                <a16:creationId xmlns:a16="http://schemas.microsoft.com/office/drawing/2014/main" id="{205A2479-53FB-7145-8A3E-0E0FEC10DBAE}"/>
              </a:ext>
            </a:extLst>
          </p:cNvPr>
          <p:cNvSpPr/>
          <p:nvPr/>
        </p:nvSpPr>
        <p:spPr>
          <a:xfrm>
            <a:off x="676829" y="3187724"/>
            <a:ext cx="2635658" cy="338554"/>
          </a:xfrm>
          <a:prstGeom prst="rect">
            <a:avLst/>
          </a:prstGeom>
        </p:spPr>
        <p:txBody>
          <a:bodyPr wrap="none">
            <a:spAutoFit/>
          </a:bodyPr>
          <a:lstStyle/>
          <a:p>
            <a:pPr algn="ctr" fontAlgn="base">
              <a:spcBef>
                <a:spcPct val="0"/>
              </a:spcBef>
              <a:spcAft>
                <a:spcPct val="0"/>
              </a:spcAft>
            </a:pPr>
            <a:r>
              <a:rPr lang="en-GB" sz="1600" b="1" dirty="0">
                <a:solidFill>
                  <a:srgbClr val="000000"/>
                </a:solidFill>
                <a:latin typeface="Arial" pitchFamily="34" charset="0"/>
                <a:ea typeface="ＭＳ Ｐゴシック" pitchFamily="34" charset="-128"/>
              </a:rPr>
              <a:t>Electron cooling concept</a:t>
            </a:r>
          </a:p>
        </p:txBody>
      </p:sp>
      <p:sp>
        <p:nvSpPr>
          <p:cNvPr id="21" name="Rectangle 20">
            <a:extLst>
              <a:ext uri="{FF2B5EF4-FFF2-40B4-BE49-F238E27FC236}">
                <a16:creationId xmlns:a16="http://schemas.microsoft.com/office/drawing/2014/main" id="{833D4CB1-E917-EA44-919C-7A8507B3C9BA}"/>
              </a:ext>
            </a:extLst>
          </p:cNvPr>
          <p:cNvSpPr/>
          <p:nvPr/>
        </p:nvSpPr>
        <p:spPr>
          <a:xfrm>
            <a:off x="8454819" y="3538421"/>
            <a:ext cx="3725691" cy="954107"/>
          </a:xfrm>
          <a:prstGeom prst="rect">
            <a:avLst/>
          </a:prstGeom>
        </p:spPr>
        <p:txBody>
          <a:bodyPr wrap="square">
            <a:spAutoFit/>
          </a:bodyPr>
          <a:lstStyle/>
          <a:p>
            <a:r>
              <a:rPr lang="en-GB" sz="1400" dirty="0" err="1">
                <a:latin typeface="Arial" panose="020B0604020202020204" pitchFamily="34" charset="0"/>
              </a:rPr>
              <a:t>Budker</a:t>
            </a:r>
            <a:r>
              <a:rPr lang="en-GB" sz="1400" dirty="0">
                <a:latin typeface="Arial" panose="020B0604020202020204" pitchFamily="34" charset="0"/>
              </a:rPr>
              <a:t> G.I., Effective method of damping particle oscillations at proton antiproton storage rings, Atomic Energy 1967, v.22, №5, p.346 </a:t>
            </a:r>
            <a:endParaRPr lang="en-GB" sz="1400" dirty="0">
              <a:effectLst/>
              <a:latin typeface="Arial" panose="020B0604020202020204" pitchFamily="34" charset="0"/>
            </a:endParaRPr>
          </a:p>
        </p:txBody>
      </p:sp>
      <p:pic>
        <p:nvPicPr>
          <p:cNvPr id="22" name="Picture 21">
            <a:extLst>
              <a:ext uri="{FF2B5EF4-FFF2-40B4-BE49-F238E27FC236}">
                <a16:creationId xmlns:a16="http://schemas.microsoft.com/office/drawing/2014/main" id="{447A3845-6617-B143-B23A-1E6EC43966BF}"/>
              </a:ext>
            </a:extLst>
          </p:cNvPr>
          <p:cNvPicPr>
            <a:picLocks noChangeAspect="1"/>
          </p:cNvPicPr>
          <p:nvPr/>
        </p:nvPicPr>
        <p:blipFill>
          <a:blip r:embed="rId4"/>
          <a:stretch>
            <a:fillRect/>
          </a:stretch>
        </p:blipFill>
        <p:spPr>
          <a:xfrm>
            <a:off x="8454819" y="979921"/>
            <a:ext cx="3725691" cy="2469840"/>
          </a:xfrm>
          <a:prstGeom prst="rect">
            <a:avLst/>
          </a:prstGeom>
        </p:spPr>
      </p:pic>
    </p:spTree>
    <p:extLst>
      <p:ext uri="{BB962C8B-B14F-4D97-AF65-F5344CB8AC3E}">
        <p14:creationId xmlns:p14="http://schemas.microsoft.com/office/powerpoint/2010/main" val="2888074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4C409-1ABA-3C45-9419-B54B45E358BB}"/>
              </a:ext>
            </a:extLst>
          </p:cNvPr>
          <p:cNvSpPr>
            <a:spLocks noGrp="1"/>
          </p:cNvSpPr>
          <p:nvPr>
            <p:ph type="title"/>
          </p:nvPr>
        </p:nvSpPr>
        <p:spPr/>
        <p:txBody>
          <a:bodyPr/>
          <a:lstStyle/>
          <a:p>
            <a:r>
              <a:rPr lang="en-US" dirty="0"/>
              <a:t>Electron Cooling &amp; Energy Recovery</a:t>
            </a:r>
          </a:p>
        </p:txBody>
      </p:sp>
      <p:sp>
        <p:nvSpPr>
          <p:cNvPr id="4" name="Footer Placeholder 3">
            <a:extLst>
              <a:ext uri="{FF2B5EF4-FFF2-40B4-BE49-F238E27FC236}">
                <a16:creationId xmlns:a16="http://schemas.microsoft.com/office/drawing/2014/main" id="{A5ED62EE-9A63-7C41-8E91-F9386C097AD0}"/>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C6B172F3-32CD-CB48-B415-78835E10AAEC}"/>
              </a:ext>
            </a:extLst>
          </p:cNvPr>
          <p:cNvSpPr>
            <a:spLocks noGrp="1"/>
          </p:cNvSpPr>
          <p:nvPr>
            <p:ph type="sldNum" sz="quarter" idx="12"/>
          </p:nvPr>
        </p:nvSpPr>
        <p:spPr/>
        <p:txBody>
          <a:bodyPr/>
          <a:lstStyle/>
          <a:p>
            <a:fld id="{07E1C93C-5050-FC42-8F10-D22D4F119D13}" type="slidenum">
              <a:rPr lang="en-US" smtClean="0"/>
              <a:pPr/>
              <a:t>19</a:t>
            </a:fld>
            <a:endParaRPr lang="en-US" dirty="0"/>
          </a:p>
        </p:txBody>
      </p:sp>
      <p:grpSp>
        <p:nvGrpSpPr>
          <p:cNvPr id="728" name="Group 727">
            <a:extLst>
              <a:ext uri="{FF2B5EF4-FFF2-40B4-BE49-F238E27FC236}">
                <a16:creationId xmlns:a16="http://schemas.microsoft.com/office/drawing/2014/main" id="{2F924B3E-6679-F443-9684-72C196C81611}"/>
              </a:ext>
            </a:extLst>
          </p:cNvPr>
          <p:cNvGrpSpPr/>
          <p:nvPr/>
        </p:nvGrpSpPr>
        <p:grpSpPr>
          <a:xfrm>
            <a:off x="205586" y="1077811"/>
            <a:ext cx="5636463" cy="4215227"/>
            <a:chOff x="1763688" y="1556792"/>
            <a:chExt cx="5636463" cy="4215227"/>
          </a:xfrm>
        </p:grpSpPr>
        <p:sp>
          <p:nvSpPr>
            <p:cNvPr id="368" name="Block Arc 367">
              <a:extLst>
                <a:ext uri="{FF2B5EF4-FFF2-40B4-BE49-F238E27FC236}">
                  <a16:creationId xmlns:a16="http://schemas.microsoft.com/office/drawing/2014/main" id="{382B742A-8EC7-D74D-9C6F-B93B27771E0A}"/>
                </a:ext>
              </a:extLst>
            </p:cNvPr>
            <p:cNvSpPr>
              <a:spLocks noChangeAspect="1"/>
            </p:cNvSpPr>
            <p:nvPr/>
          </p:nvSpPr>
          <p:spPr>
            <a:xfrm rot="16200000">
              <a:off x="3063806" y="1560019"/>
              <a:ext cx="4212000" cy="4212000"/>
            </a:xfrm>
            <a:prstGeom prst="blockArc">
              <a:avLst>
                <a:gd name="adj1" fmla="val 21587397"/>
                <a:gd name="adj2" fmla="val 2546745"/>
                <a:gd name="adj3" fmla="val 3821"/>
              </a:avLst>
            </a:prstGeom>
            <a:no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a typeface="ＭＳ Ｐゴシック" pitchFamily="34" charset="-128"/>
              </a:endParaRPr>
            </a:p>
          </p:txBody>
        </p:sp>
        <p:grpSp>
          <p:nvGrpSpPr>
            <p:cNvPr id="369" name="Group 368">
              <a:extLst>
                <a:ext uri="{FF2B5EF4-FFF2-40B4-BE49-F238E27FC236}">
                  <a16:creationId xmlns:a16="http://schemas.microsoft.com/office/drawing/2014/main" id="{C8B86F33-1EA6-ED47-ABCD-B1850A75C556}"/>
                </a:ext>
              </a:extLst>
            </p:cNvPr>
            <p:cNvGrpSpPr/>
            <p:nvPr/>
          </p:nvGrpSpPr>
          <p:grpSpPr>
            <a:xfrm>
              <a:off x="1763688" y="1556792"/>
              <a:ext cx="4212000" cy="4212000"/>
              <a:chOff x="1532575" y="2785623"/>
              <a:chExt cx="4212000" cy="4212000"/>
            </a:xfrm>
          </p:grpSpPr>
          <p:sp>
            <p:nvSpPr>
              <p:cNvPr id="677" name="Block Arc 676">
                <a:extLst>
                  <a:ext uri="{FF2B5EF4-FFF2-40B4-BE49-F238E27FC236}">
                    <a16:creationId xmlns:a16="http://schemas.microsoft.com/office/drawing/2014/main" id="{80662676-BEA8-514A-8B20-75E9F8425CE9}"/>
                  </a:ext>
                </a:extLst>
              </p:cNvPr>
              <p:cNvSpPr>
                <a:spLocks noChangeAspect="1"/>
              </p:cNvSpPr>
              <p:nvPr/>
            </p:nvSpPr>
            <p:spPr>
              <a:xfrm rot="-5400000">
                <a:off x="1532575" y="2785623"/>
                <a:ext cx="4212000" cy="4212000"/>
              </a:xfrm>
              <a:prstGeom prst="blockArc">
                <a:avLst>
                  <a:gd name="adj1" fmla="val 19060711"/>
                  <a:gd name="adj2" fmla="val 21595042"/>
                  <a:gd name="adj3" fmla="val 3823"/>
                </a:avLst>
              </a:prstGeom>
              <a:no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a typeface="ＭＳ Ｐゴシック" pitchFamily="34" charset="-128"/>
                </a:endParaRPr>
              </a:p>
            </p:txBody>
          </p:sp>
          <p:grpSp>
            <p:nvGrpSpPr>
              <p:cNvPr id="678" name="Group 677">
                <a:extLst>
                  <a:ext uri="{FF2B5EF4-FFF2-40B4-BE49-F238E27FC236}">
                    <a16:creationId xmlns:a16="http://schemas.microsoft.com/office/drawing/2014/main" id="{1CAC8FC9-79C7-D548-8492-1426E2EE37DB}"/>
                  </a:ext>
                </a:extLst>
              </p:cNvPr>
              <p:cNvGrpSpPr/>
              <p:nvPr/>
            </p:nvGrpSpPr>
            <p:grpSpPr>
              <a:xfrm rot="3107865">
                <a:off x="2281013" y="3256907"/>
                <a:ext cx="144773" cy="144413"/>
                <a:chOff x="3885913" y="3063417"/>
                <a:chExt cx="144773" cy="144413"/>
              </a:xfrm>
            </p:grpSpPr>
            <p:sp>
              <p:nvSpPr>
                <p:cNvPr id="699" name="Oval 698">
                  <a:extLst>
                    <a:ext uri="{FF2B5EF4-FFF2-40B4-BE49-F238E27FC236}">
                      <a16:creationId xmlns:a16="http://schemas.microsoft.com/office/drawing/2014/main" id="{8A3FD9C6-B42F-A74B-8EDF-F50C5E6B3F81}"/>
                    </a:ext>
                  </a:extLst>
                </p:cNvPr>
                <p:cNvSpPr/>
                <p:nvPr/>
              </p:nvSpPr>
              <p:spPr>
                <a:xfrm>
                  <a:off x="3885913" y="3063417"/>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nvGrpSpPr>
                <p:cNvPr id="700" name="Group 699">
                  <a:extLst>
                    <a:ext uri="{FF2B5EF4-FFF2-40B4-BE49-F238E27FC236}">
                      <a16:creationId xmlns:a16="http://schemas.microsoft.com/office/drawing/2014/main" id="{018AA6C6-CF23-B74C-BAF4-1E5E4F6DAEAF}"/>
                    </a:ext>
                  </a:extLst>
                </p:cNvPr>
                <p:cNvGrpSpPr/>
                <p:nvPr/>
              </p:nvGrpSpPr>
              <p:grpSpPr>
                <a:xfrm>
                  <a:off x="3887304" y="3064448"/>
                  <a:ext cx="143382" cy="143382"/>
                  <a:chOff x="3677128" y="3455690"/>
                  <a:chExt cx="143382" cy="143382"/>
                </a:xfrm>
              </p:grpSpPr>
              <p:cxnSp>
                <p:nvCxnSpPr>
                  <p:cNvPr id="701" name="Straight Connector 700">
                    <a:extLst>
                      <a:ext uri="{FF2B5EF4-FFF2-40B4-BE49-F238E27FC236}">
                        <a16:creationId xmlns:a16="http://schemas.microsoft.com/office/drawing/2014/main" id="{DBB15981-80E5-FB44-B8FE-76DA03391F09}"/>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702" name="Straight Connector 701">
                    <a:extLst>
                      <a:ext uri="{FF2B5EF4-FFF2-40B4-BE49-F238E27FC236}">
                        <a16:creationId xmlns:a16="http://schemas.microsoft.com/office/drawing/2014/main" id="{049CAEA3-235A-F24D-85A7-E1A5255B569A}"/>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grpSp>
            <p:nvGrpSpPr>
              <p:cNvPr id="679" name="Group 678">
                <a:extLst>
                  <a:ext uri="{FF2B5EF4-FFF2-40B4-BE49-F238E27FC236}">
                    <a16:creationId xmlns:a16="http://schemas.microsoft.com/office/drawing/2014/main" id="{17FF7A7E-C935-4D4A-B45F-B38E74B3F274}"/>
                  </a:ext>
                </a:extLst>
              </p:cNvPr>
              <p:cNvGrpSpPr/>
              <p:nvPr/>
            </p:nvGrpSpPr>
            <p:grpSpPr>
              <a:xfrm rot="3530455">
                <a:off x="2518268" y="3090714"/>
                <a:ext cx="144773" cy="144413"/>
                <a:chOff x="3885913" y="3063417"/>
                <a:chExt cx="144773" cy="144413"/>
              </a:xfrm>
            </p:grpSpPr>
            <p:sp>
              <p:nvSpPr>
                <p:cNvPr id="695" name="Oval 694">
                  <a:extLst>
                    <a:ext uri="{FF2B5EF4-FFF2-40B4-BE49-F238E27FC236}">
                      <a16:creationId xmlns:a16="http://schemas.microsoft.com/office/drawing/2014/main" id="{609644C1-6265-A64E-808D-690FA2D3883C}"/>
                    </a:ext>
                  </a:extLst>
                </p:cNvPr>
                <p:cNvSpPr/>
                <p:nvPr/>
              </p:nvSpPr>
              <p:spPr>
                <a:xfrm>
                  <a:off x="3885913" y="3063417"/>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nvGrpSpPr>
                <p:cNvPr id="696" name="Group 695">
                  <a:extLst>
                    <a:ext uri="{FF2B5EF4-FFF2-40B4-BE49-F238E27FC236}">
                      <a16:creationId xmlns:a16="http://schemas.microsoft.com/office/drawing/2014/main" id="{B4E3D250-F322-3546-8234-6A4B57D21318}"/>
                    </a:ext>
                  </a:extLst>
                </p:cNvPr>
                <p:cNvGrpSpPr/>
                <p:nvPr/>
              </p:nvGrpSpPr>
              <p:grpSpPr>
                <a:xfrm>
                  <a:off x="3887304" y="3064448"/>
                  <a:ext cx="143382" cy="143382"/>
                  <a:chOff x="3677128" y="3455690"/>
                  <a:chExt cx="143382" cy="143382"/>
                </a:xfrm>
              </p:grpSpPr>
              <p:cxnSp>
                <p:nvCxnSpPr>
                  <p:cNvPr id="697" name="Straight Connector 696">
                    <a:extLst>
                      <a:ext uri="{FF2B5EF4-FFF2-40B4-BE49-F238E27FC236}">
                        <a16:creationId xmlns:a16="http://schemas.microsoft.com/office/drawing/2014/main" id="{9BF624E7-6EBE-DE46-A386-708B6C1320A1}"/>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698" name="Straight Connector 697">
                    <a:extLst>
                      <a:ext uri="{FF2B5EF4-FFF2-40B4-BE49-F238E27FC236}">
                        <a16:creationId xmlns:a16="http://schemas.microsoft.com/office/drawing/2014/main" id="{B49C62CF-A18E-C64B-AD2C-A77B214F5ADC}"/>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grpSp>
            <p:nvGrpSpPr>
              <p:cNvPr id="680" name="Group 679">
                <a:extLst>
                  <a:ext uri="{FF2B5EF4-FFF2-40B4-BE49-F238E27FC236}">
                    <a16:creationId xmlns:a16="http://schemas.microsoft.com/office/drawing/2014/main" id="{30980A53-F065-A84E-890E-0B82A30313D9}"/>
                  </a:ext>
                </a:extLst>
              </p:cNvPr>
              <p:cNvGrpSpPr/>
              <p:nvPr/>
            </p:nvGrpSpPr>
            <p:grpSpPr>
              <a:xfrm rot="-1140000">
                <a:off x="2794188" y="2949365"/>
                <a:ext cx="144773" cy="144413"/>
                <a:chOff x="3885913" y="3063417"/>
                <a:chExt cx="144773" cy="144413"/>
              </a:xfrm>
            </p:grpSpPr>
            <p:sp>
              <p:nvSpPr>
                <p:cNvPr id="691" name="Oval 690">
                  <a:extLst>
                    <a:ext uri="{FF2B5EF4-FFF2-40B4-BE49-F238E27FC236}">
                      <a16:creationId xmlns:a16="http://schemas.microsoft.com/office/drawing/2014/main" id="{C25BE2C9-53C8-0042-8DDA-43510B3A999B}"/>
                    </a:ext>
                  </a:extLst>
                </p:cNvPr>
                <p:cNvSpPr/>
                <p:nvPr/>
              </p:nvSpPr>
              <p:spPr>
                <a:xfrm>
                  <a:off x="3885913" y="3063417"/>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nvGrpSpPr>
                <p:cNvPr id="692" name="Group 691">
                  <a:extLst>
                    <a:ext uri="{FF2B5EF4-FFF2-40B4-BE49-F238E27FC236}">
                      <a16:creationId xmlns:a16="http://schemas.microsoft.com/office/drawing/2014/main" id="{9304AE1E-64F5-794D-90F6-A7C6D89F1C89}"/>
                    </a:ext>
                  </a:extLst>
                </p:cNvPr>
                <p:cNvGrpSpPr/>
                <p:nvPr/>
              </p:nvGrpSpPr>
              <p:grpSpPr>
                <a:xfrm>
                  <a:off x="3887304" y="3064448"/>
                  <a:ext cx="143382" cy="143382"/>
                  <a:chOff x="3677128" y="3455690"/>
                  <a:chExt cx="143382" cy="143382"/>
                </a:xfrm>
              </p:grpSpPr>
              <p:cxnSp>
                <p:nvCxnSpPr>
                  <p:cNvPr id="693" name="Straight Connector 692">
                    <a:extLst>
                      <a:ext uri="{FF2B5EF4-FFF2-40B4-BE49-F238E27FC236}">
                        <a16:creationId xmlns:a16="http://schemas.microsoft.com/office/drawing/2014/main" id="{1B0AA4A7-1E11-5240-8CD1-7E4B499091BB}"/>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694" name="Straight Connector 693">
                    <a:extLst>
                      <a:ext uri="{FF2B5EF4-FFF2-40B4-BE49-F238E27FC236}">
                        <a16:creationId xmlns:a16="http://schemas.microsoft.com/office/drawing/2014/main" id="{3336C93D-8766-0747-B08F-D672826CC5BE}"/>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grpSp>
            <p:nvGrpSpPr>
              <p:cNvPr id="681" name="Group 680">
                <a:extLst>
                  <a:ext uri="{FF2B5EF4-FFF2-40B4-BE49-F238E27FC236}">
                    <a16:creationId xmlns:a16="http://schemas.microsoft.com/office/drawing/2014/main" id="{DC7F04CD-C13E-904A-843E-665355A71A34}"/>
                  </a:ext>
                </a:extLst>
              </p:cNvPr>
              <p:cNvGrpSpPr/>
              <p:nvPr/>
            </p:nvGrpSpPr>
            <p:grpSpPr>
              <a:xfrm rot="21057673">
                <a:off x="3119882" y="2845829"/>
                <a:ext cx="144773" cy="144413"/>
                <a:chOff x="3885913" y="3063417"/>
                <a:chExt cx="144773" cy="144413"/>
              </a:xfrm>
            </p:grpSpPr>
            <p:sp>
              <p:nvSpPr>
                <p:cNvPr id="687" name="Oval 686">
                  <a:extLst>
                    <a:ext uri="{FF2B5EF4-FFF2-40B4-BE49-F238E27FC236}">
                      <a16:creationId xmlns:a16="http://schemas.microsoft.com/office/drawing/2014/main" id="{4D8F3FF2-1451-FF47-A8AA-6F4BA9EDE99B}"/>
                    </a:ext>
                  </a:extLst>
                </p:cNvPr>
                <p:cNvSpPr/>
                <p:nvPr/>
              </p:nvSpPr>
              <p:spPr>
                <a:xfrm>
                  <a:off x="3885913" y="3063417"/>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nvGrpSpPr>
                <p:cNvPr id="688" name="Group 687">
                  <a:extLst>
                    <a:ext uri="{FF2B5EF4-FFF2-40B4-BE49-F238E27FC236}">
                      <a16:creationId xmlns:a16="http://schemas.microsoft.com/office/drawing/2014/main" id="{20FFE9C5-F139-0C43-BB3A-328A23532221}"/>
                    </a:ext>
                  </a:extLst>
                </p:cNvPr>
                <p:cNvGrpSpPr/>
                <p:nvPr/>
              </p:nvGrpSpPr>
              <p:grpSpPr>
                <a:xfrm>
                  <a:off x="3887304" y="3064448"/>
                  <a:ext cx="143382" cy="143382"/>
                  <a:chOff x="3677128" y="3455690"/>
                  <a:chExt cx="143382" cy="143382"/>
                </a:xfrm>
              </p:grpSpPr>
              <p:cxnSp>
                <p:nvCxnSpPr>
                  <p:cNvPr id="689" name="Straight Connector 688">
                    <a:extLst>
                      <a:ext uri="{FF2B5EF4-FFF2-40B4-BE49-F238E27FC236}">
                        <a16:creationId xmlns:a16="http://schemas.microsoft.com/office/drawing/2014/main" id="{4CC69A42-944C-B54A-9D93-7D9022BDC5C8}"/>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690" name="Straight Connector 689">
                    <a:extLst>
                      <a:ext uri="{FF2B5EF4-FFF2-40B4-BE49-F238E27FC236}">
                        <a16:creationId xmlns:a16="http://schemas.microsoft.com/office/drawing/2014/main" id="{FE623662-ECF4-7A4A-BCCF-A814396ECA3C}"/>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grpSp>
            <p:nvGrpSpPr>
              <p:cNvPr id="682" name="Group 681">
                <a:extLst>
                  <a:ext uri="{FF2B5EF4-FFF2-40B4-BE49-F238E27FC236}">
                    <a16:creationId xmlns:a16="http://schemas.microsoft.com/office/drawing/2014/main" id="{D6B462AB-A8E3-5741-B44E-FBFD14659C0E}"/>
                  </a:ext>
                </a:extLst>
              </p:cNvPr>
              <p:cNvGrpSpPr/>
              <p:nvPr/>
            </p:nvGrpSpPr>
            <p:grpSpPr>
              <a:xfrm>
                <a:off x="3456484" y="2799720"/>
                <a:ext cx="144773" cy="144413"/>
                <a:chOff x="3885913" y="3063417"/>
                <a:chExt cx="144773" cy="144413"/>
              </a:xfrm>
            </p:grpSpPr>
            <p:sp>
              <p:nvSpPr>
                <p:cNvPr id="683" name="Oval 682">
                  <a:extLst>
                    <a:ext uri="{FF2B5EF4-FFF2-40B4-BE49-F238E27FC236}">
                      <a16:creationId xmlns:a16="http://schemas.microsoft.com/office/drawing/2014/main" id="{573787D2-ED93-E043-B103-8F2A63379FF5}"/>
                    </a:ext>
                  </a:extLst>
                </p:cNvPr>
                <p:cNvSpPr/>
                <p:nvPr/>
              </p:nvSpPr>
              <p:spPr>
                <a:xfrm>
                  <a:off x="3885913" y="3063417"/>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nvGrpSpPr>
                <p:cNvPr id="684" name="Group 683">
                  <a:extLst>
                    <a:ext uri="{FF2B5EF4-FFF2-40B4-BE49-F238E27FC236}">
                      <a16:creationId xmlns:a16="http://schemas.microsoft.com/office/drawing/2014/main" id="{7E08586D-C683-2A48-BCAD-68FA27FDC084}"/>
                    </a:ext>
                  </a:extLst>
                </p:cNvPr>
                <p:cNvGrpSpPr/>
                <p:nvPr/>
              </p:nvGrpSpPr>
              <p:grpSpPr>
                <a:xfrm>
                  <a:off x="3887304" y="3064448"/>
                  <a:ext cx="143382" cy="143382"/>
                  <a:chOff x="3677128" y="3455690"/>
                  <a:chExt cx="143382" cy="143382"/>
                </a:xfrm>
              </p:grpSpPr>
              <p:cxnSp>
                <p:nvCxnSpPr>
                  <p:cNvPr id="685" name="Straight Connector 684">
                    <a:extLst>
                      <a:ext uri="{FF2B5EF4-FFF2-40B4-BE49-F238E27FC236}">
                        <a16:creationId xmlns:a16="http://schemas.microsoft.com/office/drawing/2014/main" id="{93C59668-D8CA-8843-A17F-6FB16C45CF32}"/>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686" name="Straight Connector 685">
                    <a:extLst>
                      <a:ext uri="{FF2B5EF4-FFF2-40B4-BE49-F238E27FC236}">
                        <a16:creationId xmlns:a16="http://schemas.microsoft.com/office/drawing/2014/main" id="{A71CED85-CB72-6B44-A8C9-E238A87DF5DE}"/>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grpSp>
        <p:sp>
          <p:nvSpPr>
            <p:cNvPr id="371" name="Freeform 370">
              <a:extLst>
                <a:ext uri="{FF2B5EF4-FFF2-40B4-BE49-F238E27FC236}">
                  <a16:creationId xmlns:a16="http://schemas.microsoft.com/office/drawing/2014/main" id="{52EF63C6-7817-3240-A743-B2A17A3CB7C2}"/>
                </a:ext>
              </a:extLst>
            </p:cNvPr>
            <p:cNvSpPr/>
            <p:nvPr/>
          </p:nvSpPr>
          <p:spPr>
            <a:xfrm>
              <a:off x="2176291" y="1717200"/>
              <a:ext cx="4941085" cy="2364139"/>
            </a:xfrm>
            <a:custGeom>
              <a:avLst/>
              <a:gdLst>
                <a:gd name="connsiteX0" fmla="*/ 0 w 4941085"/>
                <a:gd name="connsiteY0" fmla="*/ 661693 h 2364139"/>
                <a:gd name="connsiteX1" fmla="*/ 505414 w 4941085"/>
                <a:gd name="connsiteY1" fmla="*/ 661693 h 2364139"/>
                <a:gd name="connsiteX2" fmla="*/ 382386 w 4941085"/>
                <a:gd name="connsiteY2" fmla="*/ 508738 h 2364139"/>
                <a:gd name="connsiteX3" fmla="*/ 485463 w 4941085"/>
                <a:gd name="connsiteY3" fmla="*/ 422286 h 2364139"/>
                <a:gd name="connsiteX4" fmla="*/ 595191 w 4941085"/>
                <a:gd name="connsiteY4" fmla="*/ 342484 h 2364139"/>
                <a:gd name="connsiteX5" fmla="*/ 734845 w 4941085"/>
                <a:gd name="connsiteY5" fmla="*/ 252706 h 2364139"/>
                <a:gd name="connsiteX6" fmla="*/ 884474 w 4941085"/>
                <a:gd name="connsiteY6" fmla="*/ 179554 h 2364139"/>
                <a:gd name="connsiteX7" fmla="*/ 1047404 w 4941085"/>
                <a:gd name="connsiteY7" fmla="*/ 109728 h 2364139"/>
                <a:gd name="connsiteX8" fmla="*/ 1180407 w 4941085"/>
                <a:gd name="connsiteY8" fmla="*/ 69826 h 2364139"/>
                <a:gd name="connsiteX9" fmla="*/ 1346662 w 4941085"/>
                <a:gd name="connsiteY9" fmla="*/ 36576 h 2364139"/>
                <a:gd name="connsiteX10" fmla="*/ 1479666 w 4941085"/>
                <a:gd name="connsiteY10" fmla="*/ 13300 h 2364139"/>
                <a:gd name="connsiteX11" fmla="*/ 1692471 w 4941085"/>
                <a:gd name="connsiteY11" fmla="*/ 0 h 2364139"/>
                <a:gd name="connsiteX12" fmla="*/ 1692471 w 4941085"/>
                <a:gd name="connsiteY12" fmla="*/ 502088 h 2364139"/>
                <a:gd name="connsiteX13" fmla="*/ 2985932 w 4941085"/>
                <a:gd name="connsiteY13" fmla="*/ 502088 h 2364139"/>
                <a:gd name="connsiteX14" fmla="*/ 2985932 w 4941085"/>
                <a:gd name="connsiteY14" fmla="*/ 6650 h 2364139"/>
                <a:gd name="connsiteX15" fmla="*/ 3122261 w 4941085"/>
                <a:gd name="connsiteY15" fmla="*/ 6650 h 2364139"/>
                <a:gd name="connsiteX16" fmla="*/ 3235314 w 4941085"/>
                <a:gd name="connsiteY16" fmla="*/ 19950 h 2364139"/>
                <a:gd name="connsiteX17" fmla="*/ 3428169 w 4941085"/>
                <a:gd name="connsiteY17" fmla="*/ 53201 h 2364139"/>
                <a:gd name="connsiteX18" fmla="*/ 3554522 w 4941085"/>
                <a:gd name="connsiteY18" fmla="*/ 86452 h 2364139"/>
                <a:gd name="connsiteX19" fmla="*/ 3740727 w 4941085"/>
                <a:gd name="connsiteY19" fmla="*/ 152954 h 2364139"/>
                <a:gd name="connsiteX20" fmla="*/ 3913632 w 4941085"/>
                <a:gd name="connsiteY20" fmla="*/ 236081 h 2364139"/>
                <a:gd name="connsiteX21" fmla="*/ 4056611 w 4941085"/>
                <a:gd name="connsiteY21" fmla="*/ 322533 h 2364139"/>
                <a:gd name="connsiteX22" fmla="*/ 4169664 w 4941085"/>
                <a:gd name="connsiteY22" fmla="*/ 399010 h 2364139"/>
                <a:gd name="connsiteX23" fmla="*/ 4312643 w 4941085"/>
                <a:gd name="connsiteY23" fmla="*/ 515389 h 2364139"/>
                <a:gd name="connsiteX24" fmla="*/ 4189615 w 4941085"/>
                <a:gd name="connsiteY24" fmla="*/ 661693 h 2364139"/>
                <a:gd name="connsiteX25" fmla="*/ 4705004 w 4941085"/>
                <a:gd name="connsiteY25" fmla="*/ 658368 h 2364139"/>
                <a:gd name="connsiteX26" fmla="*/ 4705004 w 4941085"/>
                <a:gd name="connsiteY26" fmla="*/ 881149 h 2364139"/>
                <a:gd name="connsiteX27" fmla="*/ 4013385 w 4941085"/>
                <a:gd name="connsiteY27" fmla="*/ 881149 h 2364139"/>
                <a:gd name="connsiteX28" fmla="*/ 3900332 w 4941085"/>
                <a:gd name="connsiteY28" fmla="*/ 1000852 h 2364139"/>
                <a:gd name="connsiteX29" fmla="*/ 4528774 w 4941085"/>
                <a:gd name="connsiteY29" fmla="*/ 1546167 h 2364139"/>
                <a:gd name="connsiteX30" fmla="*/ 4415721 w 4941085"/>
                <a:gd name="connsiteY30" fmla="*/ 1682496 h 2364139"/>
                <a:gd name="connsiteX31" fmla="*/ 4552050 w 4941085"/>
                <a:gd name="connsiteY31" fmla="*/ 1685821 h 2364139"/>
                <a:gd name="connsiteX32" fmla="*/ 4941085 w 4941085"/>
                <a:gd name="connsiteY32" fmla="*/ 2011680 h 2364139"/>
                <a:gd name="connsiteX33" fmla="*/ 4641827 w 4941085"/>
                <a:gd name="connsiteY33" fmla="*/ 2364139 h 2364139"/>
                <a:gd name="connsiteX34" fmla="*/ 4256117 w 4941085"/>
                <a:gd name="connsiteY34" fmla="*/ 2041605 h 2364139"/>
                <a:gd name="connsiteX35" fmla="*/ 4236166 w 4941085"/>
                <a:gd name="connsiteY35" fmla="*/ 1908602 h 2364139"/>
                <a:gd name="connsiteX36" fmla="*/ 4123113 w 4941085"/>
                <a:gd name="connsiteY36" fmla="*/ 2031630 h 2364139"/>
                <a:gd name="connsiteX37" fmla="*/ 3497996 w 4941085"/>
                <a:gd name="connsiteY37" fmla="*/ 1492965 h 2364139"/>
                <a:gd name="connsiteX38" fmla="*/ 3391593 w 4941085"/>
                <a:gd name="connsiteY38" fmla="*/ 1609344 h 2364139"/>
                <a:gd name="connsiteX39" fmla="*/ 3311791 w 4941085"/>
                <a:gd name="connsiteY39" fmla="*/ 1552817 h 2364139"/>
                <a:gd name="connsiteX40" fmla="*/ 3245289 w 4941085"/>
                <a:gd name="connsiteY40" fmla="*/ 1512916 h 2364139"/>
                <a:gd name="connsiteX41" fmla="*/ 3175462 w 4941085"/>
                <a:gd name="connsiteY41" fmla="*/ 1486315 h 2364139"/>
                <a:gd name="connsiteX42" fmla="*/ 3102310 w 4941085"/>
                <a:gd name="connsiteY42" fmla="*/ 1473015 h 2364139"/>
                <a:gd name="connsiteX43" fmla="*/ 3049109 w 4941085"/>
                <a:gd name="connsiteY43" fmla="*/ 1463040 h 2364139"/>
                <a:gd name="connsiteX44" fmla="*/ 2989257 w 4941085"/>
                <a:gd name="connsiteY44" fmla="*/ 1459714 h 2364139"/>
                <a:gd name="connsiteX45" fmla="*/ 2989257 w 4941085"/>
                <a:gd name="connsiteY45" fmla="*/ 1064029 h 2364139"/>
                <a:gd name="connsiteX46" fmla="*/ 1689146 w 4941085"/>
                <a:gd name="connsiteY46" fmla="*/ 1064029 h 2364139"/>
                <a:gd name="connsiteX47" fmla="*/ 1689146 w 4941085"/>
                <a:gd name="connsiteY47" fmla="*/ 1456389 h 2364139"/>
                <a:gd name="connsiteX48" fmla="*/ 1622645 w 4941085"/>
                <a:gd name="connsiteY48" fmla="*/ 1463040 h 2364139"/>
                <a:gd name="connsiteX49" fmla="*/ 1546167 w 4941085"/>
                <a:gd name="connsiteY49" fmla="*/ 1476340 h 2364139"/>
                <a:gd name="connsiteX50" fmla="*/ 1466365 w 4941085"/>
                <a:gd name="connsiteY50" fmla="*/ 1499616 h 2364139"/>
                <a:gd name="connsiteX51" fmla="*/ 1406514 w 4941085"/>
                <a:gd name="connsiteY51" fmla="*/ 1529541 h 2364139"/>
                <a:gd name="connsiteX52" fmla="*/ 1363287 w 4941085"/>
                <a:gd name="connsiteY52" fmla="*/ 1566117 h 2364139"/>
                <a:gd name="connsiteX53" fmla="*/ 1346662 w 4941085"/>
                <a:gd name="connsiteY53" fmla="*/ 1572768 h 2364139"/>
                <a:gd name="connsiteX54" fmla="*/ 1293461 w 4941085"/>
                <a:gd name="connsiteY54" fmla="*/ 1612669 h 2364139"/>
                <a:gd name="connsiteX55" fmla="*/ 1190383 w 4941085"/>
                <a:gd name="connsiteY55" fmla="*/ 1486315 h 2364139"/>
                <a:gd name="connsiteX56" fmla="*/ 571916 w 4941085"/>
                <a:gd name="connsiteY56" fmla="*/ 2031630 h 2364139"/>
                <a:gd name="connsiteX57" fmla="*/ 176230 w 4941085"/>
                <a:gd name="connsiteY57" fmla="*/ 1559467 h 2364139"/>
                <a:gd name="connsiteX58" fmla="*/ 798022 w 4941085"/>
                <a:gd name="connsiteY58" fmla="*/ 1017477 h 2364139"/>
                <a:gd name="connsiteX59" fmla="*/ 691619 w 4941085"/>
                <a:gd name="connsiteY59" fmla="*/ 894449 h 2364139"/>
                <a:gd name="connsiteX60" fmla="*/ 0 w 4941085"/>
                <a:gd name="connsiteY60" fmla="*/ 894449 h 2364139"/>
                <a:gd name="connsiteX61" fmla="*/ 0 w 4941085"/>
                <a:gd name="connsiteY61" fmla="*/ 661693 h 2364139"/>
                <a:gd name="connsiteX0" fmla="*/ 0 w 4941085"/>
                <a:gd name="connsiteY0" fmla="*/ 661693 h 2364139"/>
                <a:gd name="connsiteX1" fmla="*/ 505414 w 4941085"/>
                <a:gd name="connsiteY1" fmla="*/ 661693 h 2364139"/>
                <a:gd name="connsiteX2" fmla="*/ 382386 w 4941085"/>
                <a:gd name="connsiteY2" fmla="*/ 508738 h 2364139"/>
                <a:gd name="connsiteX3" fmla="*/ 485463 w 4941085"/>
                <a:gd name="connsiteY3" fmla="*/ 422286 h 2364139"/>
                <a:gd name="connsiteX4" fmla="*/ 595191 w 4941085"/>
                <a:gd name="connsiteY4" fmla="*/ 342484 h 2364139"/>
                <a:gd name="connsiteX5" fmla="*/ 734845 w 4941085"/>
                <a:gd name="connsiteY5" fmla="*/ 252706 h 2364139"/>
                <a:gd name="connsiteX6" fmla="*/ 884474 w 4941085"/>
                <a:gd name="connsiteY6" fmla="*/ 179554 h 2364139"/>
                <a:gd name="connsiteX7" fmla="*/ 1047404 w 4941085"/>
                <a:gd name="connsiteY7" fmla="*/ 109728 h 2364139"/>
                <a:gd name="connsiteX8" fmla="*/ 1180407 w 4941085"/>
                <a:gd name="connsiteY8" fmla="*/ 69826 h 2364139"/>
                <a:gd name="connsiteX9" fmla="*/ 1346662 w 4941085"/>
                <a:gd name="connsiteY9" fmla="*/ 36576 h 2364139"/>
                <a:gd name="connsiteX10" fmla="*/ 1479666 w 4941085"/>
                <a:gd name="connsiteY10" fmla="*/ 13300 h 2364139"/>
                <a:gd name="connsiteX11" fmla="*/ 1692471 w 4941085"/>
                <a:gd name="connsiteY11" fmla="*/ 0 h 2364139"/>
                <a:gd name="connsiteX12" fmla="*/ 1692471 w 4941085"/>
                <a:gd name="connsiteY12" fmla="*/ 502088 h 2364139"/>
                <a:gd name="connsiteX13" fmla="*/ 2985932 w 4941085"/>
                <a:gd name="connsiteY13" fmla="*/ 502088 h 2364139"/>
                <a:gd name="connsiteX14" fmla="*/ 2985932 w 4941085"/>
                <a:gd name="connsiteY14" fmla="*/ 6650 h 2364139"/>
                <a:gd name="connsiteX15" fmla="*/ 3122261 w 4941085"/>
                <a:gd name="connsiteY15" fmla="*/ 6650 h 2364139"/>
                <a:gd name="connsiteX16" fmla="*/ 3235314 w 4941085"/>
                <a:gd name="connsiteY16" fmla="*/ 19950 h 2364139"/>
                <a:gd name="connsiteX17" fmla="*/ 3428169 w 4941085"/>
                <a:gd name="connsiteY17" fmla="*/ 53201 h 2364139"/>
                <a:gd name="connsiteX18" fmla="*/ 3554522 w 4941085"/>
                <a:gd name="connsiteY18" fmla="*/ 86452 h 2364139"/>
                <a:gd name="connsiteX19" fmla="*/ 3740727 w 4941085"/>
                <a:gd name="connsiteY19" fmla="*/ 152954 h 2364139"/>
                <a:gd name="connsiteX20" fmla="*/ 3913632 w 4941085"/>
                <a:gd name="connsiteY20" fmla="*/ 236081 h 2364139"/>
                <a:gd name="connsiteX21" fmla="*/ 4056611 w 4941085"/>
                <a:gd name="connsiteY21" fmla="*/ 322533 h 2364139"/>
                <a:gd name="connsiteX22" fmla="*/ 4169664 w 4941085"/>
                <a:gd name="connsiteY22" fmla="*/ 399010 h 2364139"/>
                <a:gd name="connsiteX23" fmla="*/ 4312643 w 4941085"/>
                <a:gd name="connsiteY23" fmla="*/ 515389 h 2364139"/>
                <a:gd name="connsiteX24" fmla="*/ 4189615 w 4941085"/>
                <a:gd name="connsiteY24" fmla="*/ 661693 h 2364139"/>
                <a:gd name="connsiteX25" fmla="*/ 4705004 w 4941085"/>
                <a:gd name="connsiteY25" fmla="*/ 658368 h 2364139"/>
                <a:gd name="connsiteX26" fmla="*/ 4705004 w 4941085"/>
                <a:gd name="connsiteY26" fmla="*/ 881149 h 2364139"/>
                <a:gd name="connsiteX27" fmla="*/ 4013385 w 4941085"/>
                <a:gd name="connsiteY27" fmla="*/ 881149 h 2364139"/>
                <a:gd name="connsiteX28" fmla="*/ 3900332 w 4941085"/>
                <a:gd name="connsiteY28" fmla="*/ 1000852 h 2364139"/>
                <a:gd name="connsiteX29" fmla="*/ 4528774 w 4941085"/>
                <a:gd name="connsiteY29" fmla="*/ 1546167 h 2364139"/>
                <a:gd name="connsiteX30" fmla="*/ 4415721 w 4941085"/>
                <a:gd name="connsiteY30" fmla="*/ 1682496 h 2364139"/>
                <a:gd name="connsiteX31" fmla="*/ 4552050 w 4941085"/>
                <a:gd name="connsiteY31" fmla="*/ 1685821 h 2364139"/>
                <a:gd name="connsiteX32" fmla="*/ 4941085 w 4941085"/>
                <a:gd name="connsiteY32" fmla="*/ 2011680 h 2364139"/>
                <a:gd name="connsiteX33" fmla="*/ 4641827 w 4941085"/>
                <a:gd name="connsiteY33" fmla="*/ 2364139 h 2364139"/>
                <a:gd name="connsiteX34" fmla="*/ 4256117 w 4941085"/>
                <a:gd name="connsiteY34" fmla="*/ 2041605 h 2364139"/>
                <a:gd name="connsiteX35" fmla="*/ 4236166 w 4941085"/>
                <a:gd name="connsiteY35" fmla="*/ 1908602 h 2364139"/>
                <a:gd name="connsiteX36" fmla="*/ 4123113 w 4941085"/>
                <a:gd name="connsiteY36" fmla="*/ 2031630 h 2364139"/>
                <a:gd name="connsiteX37" fmla="*/ 3497996 w 4941085"/>
                <a:gd name="connsiteY37" fmla="*/ 1492965 h 2364139"/>
                <a:gd name="connsiteX38" fmla="*/ 3391593 w 4941085"/>
                <a:gd name="connsiteY38" fmla="*/ 1609344 h 2364139"/>
                <a:gd name="connsiteX39" fmla="*/ 3311791 w 4941085"/>
                <a:gd name="connsiteY39" fmla="*/ 1552817 h 2364139"/>
                <a:gd name="connsiteX40" fmla="*/ 3245289 w 4941085"/>
                <a:gd name="connsiteY40" fmla="*/ 1512916 h 2364139"/>
                <a:gd name="connsiteX41" fmla="*/ 3175462 w 4941085"/>
                <a:gd name="connsiteY41" fmla="*/ 1486315 h 2364139"/>
                <a:gd name="connsiteX42" fmla="*/ 3102310 w 4941085"/>
                <a:gd name="connsiteY42" fmla="*/ 1473015 h 2364139"/>
                <a:gd name="connsiteX43" fmla="*/ 3049109 w 4941085"/>
                <a:gd name="connsiteY43" fmla="*/ 1463040 h 2364139"/>
                <a:gd name="connsiteX44" fmla="*/ 2989257 w 4941085"/>
                <a:gd name="connsiteY44" fmla="*/ 1459714 h 2364139"/>
                <a:gd name="connsiteX45" fmla="*/ 2989257 w 4941085"/>
                <a:gd name="connsiteY45" fmla="*/ 1064029 h 2364139"/>
                <a:gd name="connsiteX46" fmla="*/ 1689146 w 4941085"/>
                <a:gd name="connsiteY46" fmla="*/ 1064029 h 2364139"/>
                <a:gd name="connsiteX47" fmla="*/ 1689146 w 4941085"/>
                <a:gd name="connsiteY47" fmla="*/ 1456389 h 2364139"/>
                <a:gd name="connsiteX48" fmla="*/ 1622645 w 4941085"/>
                <a:gd name="connsiteY48" fmla="*/ 1463040 h 2364139"/>
                <a:gd name="connsiteX49" fmla="*/ 1546167 w 4941085"/>
                <a:gd name="connsiteY49" fmla="*/ 1476340 h 2364139"/>
                <a:gd name="connsiteX50" fmla="*/ 1466365 w 4941085"/>
                <a:gd name="connsiteY50" fmla="*/ 1499616 h 2364139"/>
                <a:gd name="connsiteX51" fmla="*/ 1406514 w 4941085"/>
                <a:gd name="connsiteY51" fmla="*/ 1529541 h 2364139"/>
                <a:gd name="connsiteX52" fmla="*/ 1346662 w 4941085"/>
                <a:gd name="connsiteY52" fmla="*/ 1572768 h 2364139"/>
                <a:gd name="connsiteX53" fmla="*/ 1293461 w 4941085"/>
                <a:gd name="connsiteY53" fmla="*/ 1612669 h 2364139"/>
                <a:gd name="connsiteX54" fmla="*/ 1190383 w 4941085"/>
                <a:gd name="connsiteY54" fmla="*/ 1486315 h 2364139"/>
                <a:gd name="connsiteX55" fmla="*/ 571916 w 4941085"/>
                <a:gd name="connsiteY55" fmla="*/ 2031630 h 2364139"/>
                <a:gd name="connsiteX56" fmla="*/ 176230 w 4941085"/>
                <a:gd name="connsiteY56" fmla="*/ 1559467 h 2364139"/>
                <a:gd name="connsiteX57" fmla="*/ 798022 w 4941085"/>
                <a:gd name="connsiteY57" fmla="*/ 1017477 h 2364139"/>
                <a:gd name="connsiteX58" fmla="*/ 691619 w 4941085"/>
                <a:gd name="connsiteY58" fmla="*/ 894449 h 2364139"/>
                <a:gd name="connsiteX59" fmla="*/ 0 w 4941085"/>
                <a:gd name="connsiteY59" fmla="*/ 894449 h 2364139"/>
                <a:gd name="connsiteX60" fmla="*/ 0 w 4941085"/>
                <a:gd name="connsiteY60" fmla="*/ 661693 h 2364139"/>
                <a:gd name="connsiteX0" fmla="*/ 0 w 4941085"/>
                <a:gd name="connsiteY0" fmla="*/ 661693 h 2364139"/>
                <a:gd name="connsiteX1" fmla="*/ 505414 w 4941085"/>
                <a:gd name="connsiteY1" fmla="*/ 661693 h 2364139"/>
                <a:gd name="connsiteX2" fmla="*/ 382386 w 4941085"/>
                <a:gd name="connsiteY2" fmla="*/ 508738 h 2364139"/>
                <a:gd name="connsiteX3" fmla="*/ 485463 w 4941085"/>
                <a:gd name="connsiteY3" fmla="*/ 422286 h 2364139"/>
                <a:gd name="connsiteX4" fmla="*/ 595191 w 4941085"/>
                <a:gd name="connsiteY4" fmla="*/ 342484 h 2364139"/>
                <a:gd name="connsiteX5" fmla="*/ 734845 w 4941085"/>
                <a:gd name="connsiteY5" fmla="*/ 252706 h 2364139"/>
                <a:gd name="connsiteX6" fmla="*/ 884474 w 4941085"/>
                <a:gd name="connsiteY6" fmla="*/ 179554 h 2364139"/>
                <a:gd name="connsiteX7" fmla="*/ 1047404 w 4941085"/>
                <a:gd name="connsiteY7" fmla="*/ 109728 h 2364139"/>
                <a:gd name="connsiteX8" fmla="*/ 1180407 w 4941085"/>
                <a:gd name="connsiteY8" fmla="*/ 69826 h 2364139"/>
                <a:gd name="connsiteX9" fmla="*/ 1346662 w 4941085"/>
                <a:gd name="connsiteY9" fmla="*/ 36576 h 2364139"/>
                <a:gd name="connsiteX10" fmla="*/ 1479666 w 4941085"/>
                <a:gd name="connsiteY10" fmla="*/ 13300 h 2364139"/>
                <a:gd name="connsiteX11" fmla="*/ 1692471 w 4941085"/>
                <a:gd name="connsiteY11" fmla="*/ 0 h 2364139"/>
                <a:gd name="connsiteX12" fmla="*/ 1692471 w 4941085"/>
                <a:gd name="connsiteY12" fmla="*/ 502088 h 2364139"/>
                <a:gd name="connsiteX13" fmla="*/ 2985932 w 4941085"/>
                <a:gd name="connsiteY13" fmla="*/ 502088 h 2364139"/>
                <a:gd name="connsiteX14" fmla="*/ 2985932 w 4941085"/>
                <a:gd name="connsiteY14" fmla="*/ 6650 h 2364139"/>
                <a:gd name="connsiteX15" fmla="*/ 3122261 w 4941085"/>
                <a:gd name="connsiteY15" fmla="*/ 6650 h 2364139"/>
                <a:gd name="connsiteX16" fmla="*/ 3235314 w 4941085"/>
                <a:gd name="connsiteY16" fmla="*/ 19950 h 2364139"/>
                <a:gd name="connsiteX17" fmla="*/ 3428169 w 4941085"/>
                <a:gd name="connsiteY17" fmla="*/ 53201 h 2364139"/>
                <a:gd name="connsiteX18" fmla="*/ 3554522 w 4941085"/>
                <a:gd name="connsiteY18" fmla="*/ 86452 h 2364139"/>
                <a:gd name="connsiteX19" fmla="*/ 3740727 w 4941085"/>
                <a:gd name="connsiteY19" fmla="*/ 152954 h 2364139"/>
                <a:gd name="connsiteX20" fmla="*/ 3913632 w 4941085"/>
                <a:gd name="connsiteY20" fmla="*/ 236081 h 2364139"/>
                <a:gd name="connsiteX21" fmla="*/ 4056611 w 4941085"/>
                <a:gd name="connsiteY21" fmla="*/ 322533 h 2364139"/>
                <a:gd name="connsiteX22" fmla="*/ 4169664 w 4941085"/>
                <a:gd name="connsiteY22" fmla="*/ 399010 h 2364139"/>
                <a:gd name="connsiteX23" fmla="*/ 4312643 w 4941085"/>
                <a:gd name="connsiteY23" fmla="*/ 515389 h 2364139"/>
                <a:gd name="connsiteX24" fmla="*/ 4189615 w 4941085"/>
                <a:gd name="connsiteY24" fmla="*/ 661693 h 2364139"/>
                <a:gd name="connsiteX25" fmla="*/ 4705004 w 4941085"/>
                <a:gd name="connsiteY25" fmla="*/ 658368 h 2364139"/>
                <a:gd name="connsiteX26" fmla="*/ 4705004 w 4941085"/>
                <a:gd name="connsiteY26" fmla="*/ 881149 h 2364139"/>
                <a:gd name="connsiteX27" fmla="*/ 4013385 w 4941085"/>
                <a:gd name="connsiteY27" fmla="*/ 881149 h 2364139"/>
                <a:gd name="connsiteX28" fmla="*/ 3900332 w 4941085"/>
                <a:gd name="connsiteY28" fmla="*/ 1000852 h 2364139"/>
                <a:gd name="connsiteX29" fmla="*/ 4528774 w 4941085"/>
                <a:gd name="connsiteY29" fmla="*/ 1546167 h 2364139"/>
                <a:gd name="connsiteX30" fmla="*/ 4415721 w 4941085"/>
                <a:gd name="connsiteY30" fmla="*/ 1682496 h 2364139"/>
                <a:gd name="connsiteX31" fmla="*/ 4552050 w 4941085"/>
                <a:gd name="connsiteY31" fmla="*/ 1685821 h 2364139"/>
                <a:gd name="connsiteX32" fmla="*/ 4941085 w 4941085"/>
                <a:gd name="connsiteY32" fmla="*/ 2011680 h 2364139"/>
                <a:gd name="connsiteX33" fmla="*/ 4641827 w 4941085"/>
                <a:gd name="connsiteY33" fmla="*/ 2364139 h 2364139"/>
                <a:gd name="connsiteX34" fmla="*/ 4256117 w 4941085"/>
                <a:gd name="connsiteY34" fmla="*/ 2041605 h 2364139"/>
                <a:gd name="connsiteX35" fmla="*/ 4236166 w 4941085"/>
                <a:gd name="connsiteY35" fmla="*/ 1908602 h 2364139"/>
                <a:gd name="connsiteX36" fmla="*/ 4123113 w 4941085"/>
                <a:gd name="connsiteY36" fmla="*/ 2031630 h 2364139"/>
                <a:gd name="connsiteX37" fmla="*/ 3497996 w 4941085"/>
                <a:gd name="connsiteY37" fmla="*/ 1492965 h 2364139"/>
                <a:gd name="connsiteX38" fmla="*/ 3391593 w 4941085"/>
                <a:gd name="connsiteY38" fmla="*/ 1609344 h 2364139"/>
                <a:gd name="connsiteX39" fmla="*/ 3311791 w 4941085"/>
                <a:gd name="connsiteY39" fmla="*/ 1552817 h 2364139"/>
                <a:gd name="connsiteX40" fmla="*/ 3245289 w 4941085"/>
                <a:gd name="connsiteY40" fmla="*/ 1512916 h 2364139"/>
                <a:gd name="connsiteX41" fmla="*/ 3175462 w 4941085"/>
                <a:gd name="connsiteY41" fmla="*/ 1486315 h 2364139"/>
                <a:gd name="connsiteX42" fmla="*/ 3102310 w 4941085"/>
                <a:gd name="connsiteY42" fmla="*/ 1473015 h 2364139"/>
                <a:gd name="connsiteX43" fmla="*/ 3049109 w 4941085"/>
                <a:gd name="connsiteY43" fmla="*/ 1463040 h 2364139"/>
                <a:gd name="connsiteX44" fmla="*/ 2989257 w 4941085"/>
                <a:gd name="connsiteY44" fmla="*/ 1459714 h 2364139"/>
                <a:gd name="connsiteX45" fmla="*/ 2989257 w 4941085"/>
                <a:gd name="connsiteY45" fmla="*/ 1064029 h 2364139"/>
                <a:gd name="connsiteX46" fmla="*/ 1689146 w 4941085"/>
                <a:gd name="connsiteY46" fmla="*/ 1064029 h 2364139"/>
                <a:gd name="connsiteX47" fmla="*/ 1689146 w 4941085"/>
                <a:gd name="connsiteY47" fmla="*/ 1456389 h 2364139"/>
                <a:gd name="connsiteX48" fmla="*/ 1622645 w 4941085"/>
                <a:gd name="connsiteY48" fmla="*/ 1463040 h 2364139"/>
                <a:gd name="connsiteX49" fmla="*/ 1546167 w 4941085"/>
                <a:gd name="connsiteY49" fmla="*/ 1469690 h 2364139"/>
                <a:gd name="connsiteX50" fmla="*/ 1466365 w 4941085"/>
                <a:gd name="connsiteY50" fmla="*/ 1499616 h 2364139"/>
                <a:gd name="connsiteX51" fmla="*/ 1406514 w 4941085"/>
                <a:gd name="connsiteY51" fmla="*/ 1529541 h 2364139"/>
                <a:gd name="connsiteX52" fmla="*/ 1346662 w 4941085"/>
                <a:gd name="connsiteY52" fmla="*/ 1572768 h 2364139"/>
                <a:gd name="connsiteX53" fmla="*/ 1293461 w 4941085"/>
                <a:gd name="connsiteY53" fmla="*/ 1612669 h 2364139"/>
                <a:gd name="connsiteX54" fmla="*/ 1190383 w 4941085"/>
                <a:gd name="connsiteY54" fmla="*/ 1486315 h 2364139"/>
                <a:gd name="connsiteX55" fmla="*/ 571916 w 4941085"/>
                <a:gd name="connsiteY55" fmla="*/ 2031630 h 2364139"/>
                <a:gd name="connsiteX56" fmla="*/ 176230 w 4941085"/>
                <a:gd name="connsiteY56" fmla="*/ 1559467 h 2364139"/>
                <a:gd name="connsiteX57" fmla="*/ 798022 w 4941085"/>
                <a:gd name="connsiteY57" fmla="*/ 1017477 h 2364139"/>
                <a:gd name="connsiteX58" fmla="*/ 691619 w 4941085"/>
                <a:gd name="connsiteY58" fmla="*/ 894449 h 2364139"/>
                <a:gd name="connsiteX59" fmla="*/ 0 w 4941085"/>
                <a:gd name="connsiteY59" fmla="*/ 894449 h 2364139"/>
                <a:gd name="connsiteX60" fmla="*/ 0 w 4941085"/>
                <a:gd name="connsiteY60" fmla="*/ 661693 h 2364139"/>
                <a:gd name="connsiteX0" fmla="*/ 0 w 4941085"/>
                <a:gd name="connsiteY0" fmla="*/ 661693 h 2364139"/>
                <a:gd name="connsiteX1" fmla="*/ 505414 w 4941085"/>
                <a:gd name="connsiteY1" fmla="*/ 661693 h 2364139"/>
                <a:gd name="connsiteX2" fmla="*/ 382386 w 4941085"/>
                <a:gd name="connsiteY2" fmla="*/ 508738 h 2364139"/>
                <a:gd name="connsiteX3" fmla="*/ 485463 w 4941085"/>
                <a:gd name="connsiteY3" fmla="*/ 422286 h 2364139"/>
                <a:gd name="connsiteX4" fmla="*/ 595191 w 4941085"/>
                <a:gd name="connsiteY4" fmla="*/ 342484 h 2364139"/>
                <a:gd name="connsiteX5" fmla="*/ 734845 w 4941085"/>
                <a:gd name="connsiteY5" fmla="*/ 252706 h 2364139"/>
                <a:gd name="connsiteX6" fmla="*/ 884474 w 4941085"/>
                <a:gd name="connsiteY6" fmla="*/ 179554 h 2364139"/>
                <a:gd name="connsiteX7" fmla="*/ 1047404 w 4941085"/>
                <a:gd name="connsiteY7" fmla="*/ 109728 h 2364139"/>
                <a:gd name="connsiteX8" fmla="*/ 1180407 w 4941085"/>
                <a:gd name="connsiteY8" fmla="*/ 69826 h 2364139"/>
                <a:gd name="connsiteX9" fmla="*/ 1346662 w 4941085"/>
                <a:gd name="connsiteY9" fmla="*/ 36576 h 2364139"/>
                <a:gd name="connsiteX10" fmla="*/ 1479666 w 4941085"/>
                <a:gd name="connsiteY10" fmla="*/ 13300 h 2364139"/>
                <a:gd name="connsiteX11" fmla="*/ 1692471 w 4941085"/>
                <a:gd name="connsiteY11" fmla="*/ 0 h 2364139"/>
                <a:gd name="connsiteX12" fmla="*/ 1692471 w 4941085"/>
                <a:gd name="connsiteY12" fmla="*/ 502088 h 2364139"/>
                <a:gd name="connsiteX13" fmla="*/ 2985932 w 4941085"/>
                <a:gd name="connsiteY13" fmla="*/ 502088 h 2364139"/>
                <a:gd name="connsiteX14" fmla="*/ 2985932 w 4941085"/>
                <a:gd name="connsiteY14" fmla="*/ 6650 h 2364139"/>
                <a:gd name="connsiteX15" fmla="*/ 3122261 w 4941085"/>
                <a:gd name="connsiteY15" fmla="*/ 6650 h 2364139"/>
                <a:gd name="connsiteX16" fmla="*/ 3235314 w 4941085"/>
                <a:gd name="connsiteY16" fmla="*/ 19950 h 2364139"/>
                <a:gd name="connsiteX17" fmla="*/ 3428169 w 4941085"/>
                <a:gd name="connsiteY17" fmla="*/ 53201 h 2364139"/>
                <a:gd name="connsiteX18" fmla="*/ 3554522 w 4941085"/>
                <a:gd name="connsiteY18" fmla="*/ 86452 h 2364139"/>
                <a:gd name="connsiteX19" fmla="*/ 3740727 w 4941085"/>
                <a:gd name="connsiteY19" fmla="*/ 152954 h 2364139"/>
                <a:gd name="connsiteX20" fmla="*/ 3913632 w 4941085"/>
                <a:gd name="connsiteY20" fmla="*/ 236081 h 2364139"/>
                <a:gd name="connsiteX21" fmla="*/ 4056611 w 4941085"/>
                <a:gd name="connsiteY21" fmla="*/ 322533 h 2364139"/>
                <a:gd name="connsiteX22" fmla="*/ 4169664 w 4941085"/>
                <a:gd name="connsiteY22" fmla="*/ 399010 h 2364139"/>
                <a:gd name="connsiteX23" fmla="*/ 4312643 w 4941085"/>
                <a:gd name="connsiteY23" fmla="*/ 515389 h 2364139"/>
                <a:gd name="connsiteX24" fmla="*/ 4189615 w 4941085"/>
                <a:gd name="connsiteY24" fmla="*/ 661693 h 2364139"/>
                <a:gd name="connsiteX25" fmla="*/ 4705004 w 4941085"/>
                <a:gd name="connsiteY25" fmla="*/ 658368 h 2364139"/>
                <a:gd name="connsiteX26" fmla="*/ 4705004 w 4941085"/>
                <a:gd name="connsiteY26" fmla="*/ 881149 h 2364139"/>
                <a:gd name="connsiteX27" fmla="*/ 4013385 w 4941085"/>
                <a:gd name="connsiteY27" fmla="*/ 881149 h 2364139"/>
                <a:gd name="connsiteX28" fmla="*/ 3900332 w 4941085"/>
                <a:gd name="connsiteY28" fmla="*/ 1000852 h 2364139"/>
                <a:gd name="connsiteX29" fmla="*/ 4528774 w 4941085"/>
                <a:gd name="connsiteY29" fmla="*/ 1546167 h 2364139"/>
                <a:gd name="connsiteX30" fmla="*/ 4415721 w 4941085"/>
                <a:gd name="connsiteY30" fmla="*/ 1682496 h 2364139"/>
                <a:gd name="connsiteX31" fmla="*/ 4552050 w 4941085"/>
                <a:gd name="connsiteY31" fmla="*/ 1685821 h 2364139"/>
                <a:gd name="connsiteX32" fmla="*/ 4941085 w 4941085"/>
                <a:gd name="connsiteY32" fmla="*/ 2011680 h 2364139"/>
                <a:gd name="connsiteX33" fmla="*/ 4641827 w 4941085"/>
                <a:gd name="connsiteY33" fmla="*/ 2364139 h 2364139"/>
                <a:gd name="connsiteX34" fmla="*/ 4256117 w 4941085"/>
                <a:gd name="connsiteY34" fmla="*/ 2041605 h 2364139"/>
                <a:gd name="connsiteX35" fmla="*/ 4236166 w 4941085"/>
                <a:gd name="connsiteY35" fmla="*/ 1908602 h 2364139"/>
                <a:gd name="connsiteX36" fmla="*/ 4123113 w 4941085"/>
                <a:gd name="connsiteY36" fmla="*/ 2031630 h 2364139"/>
                <a:gd name="connsiteX37" fmla="*/ 3497996 w 4941085"/>
                <a:gd name="connsiteY37" fmla="*/ 1492965 h 2364139"/>
                <a:gd name="connsiteX38" fmla="*/ 3391593 w 4941085"/>
                <a:gd name="connsiteY38" fmla="*/ 1609344 h 2364139"/>
                <a:gd name="connsiteX39" fmla="*/ 3311791 w 4941085"/>
                <a:gd name="connsiteY39" fmla="*/ 1552817 h 2364139"/>
                <a:gd name="connsiteX40" fmla="*/ 3245289 w 4941085"/>
                <a:gd name="connsiteY40" fmla="*/ 1512916 h 2364139"/>
                <a:gd name="connsiteX41" fmla="*/ 3175462 w 4941085"/>
                <a:gd name="connsiteY41" fmla="*/ 1486315 h 2364139"/>
                <a:gd name="connsiteX42" fmla="*/ 3115610 w 4941085"/>
                <a:gd name="connsiteY42" fmla="*/ 1473015 h 2364139"/>
                <a:gd name="connsiteX43" fmla="*/ 3049109 w 4941085"/>
                <a:gd name="connsiteY43" fmla="*/ 1463040 h 2364139"/>
                <a:gd name="connsiteX44" fmla="*/ 2989257 w 4941085"/>
                <a:gd name="connsiteY44" fmla="*/ 1459714 h 2364139"/>
                <a:gd name="connsiteX45" fmla="*/ 2989257 w 4941085"/>
                <a:gd name="connsiteY45" fmla="*/ 1064029 h 2364139"/>
                <a:gd name="connsiteX46" fmla="*/ 1689146 w 4941085"/>
                <a:gd name="connsiteY46" fmla="*/ 1064029 h 2364139"/>
                <a:gd name="connsiteX47" fmla="*/ 1689146 w 4941085"/>
                <a:gd name="connsiteY47" fmla="*/ 1456389 h 2364139"/>
                <a:gd name="connsiteX48" fmla="*/ 1622645 w 4941085"/>
                <a:gd name="connsiteY48" fmla="*/ 1463040 h 2364139"/>
                <a:gd name="connsiteX49" fmla="*/ 1546167 w 4941085"/>
                <a:gd name="connsiteY49" fmla="*/ 1469690 h 2364139"/>
                <a:gd name="connsiteX50" fmla="*/ 1466365 w 4941085"/>
                <a:gd name="connsiteY50" fmla="*/ 1499616 h 2364139"/>
                <a:gd name="connsiteX51" fmla="*/ 1406514 w 4941085"/>
                <a:gd name="connsiteY51" fmla="*/ 1529541 h 2364139"/>
                <a:gd name="connsiteX52" fmla="*/ 1346662 w 4941085"/>
                <a:gd name="connsiteY52" fmla="*/ 1572768 h 2364139"/>
                <a:gd name="connsiteX53" fmla="*/ 1293461 w 4941085"/>
                <a:gd name="connsiteY53" fmla="*/ 1612669 h 2364139"/>
                <a:gd name="connsiteX54" fmla="*/ 1190383 w 4941085"/>
                <a:gd name="connsiteY54" fmla="*/ 1486315 h 2364139"/>
                <a:gd name="connsiteX55" fmla="*/ 571916 w 4941085"/>
                <a:gd name="connsiteY55" fmla="*/ 2031630 h 2364139"/>
                <a:gd name="connsiteX56" fmla="*/ 176230 w 4941085"/>
                <a:gd name="connsiteY56" fmla="*/ 1559467 h 2364139"/>
                <a:gd name="connsiteX57" fmla="*/ 798022 w 4941085"/>
                <a:gd name="connsiteY57" fmla="*/ 1017477 h 2364139"/>
                <a:gd name="connsiteX58" fmla="*/ 691619 w 4941085"/>
                <a:gd name="connsiteY58" fmla="*/ 894449 h 2364139"/>
                <a:gd name="connsiteX59" fmla="*/ 0 w 4941085"/>
                <a:gd name="connsiteY59" fmla="*/ 894449 h 2364139"/>
                <a:gd name="connsiteX60" fmla="*/ 0 w 4941085"/>
                <a:gd name="connsiteY60" fmla="*/ 661693 h 2364139"/>
                <a:gd name="connsiteX0" fmla="*/ 0 w 4941085"/>
                <a:gd name="connsiteY0" fmla="*/ 661693 h 2364139"/>
                <a:gd name="connsiteX1" fmla="*/ 505414 w 4941085"/>
                <a:gd name="connsiteY1" fmla="*/ 661693 h 2364139"/>
                <a:gd name="connsiteX2" fmla="*/ 382386 w 4941085"/>
                <a:gd name="connsiteY2" fmla="*/ 508738 h 2364139"/>
                <a:gd name="connsiteX3" fmla="*/ 485463 w 4941085"/>
                <a:gd name="connsiteY3" fmla="*/ 422286 h 2364139"/>
                <a:gd name="connsiteX4" fmla="*/ 595191 w 4941085"/>
                <a:gd name="connsiteY4" fmla="*/ 342484 h 2364139"/>
                <a:gd name="connsiteX5" fmla="*/ 734845 w 4941085"/>
                <a:gd name="connsiteY5" fmla="*/ 252706 h 2364139"/>
                <a:gd name="connsiteX6" fmla="*/ 884474 w 4941085"/>
                <a:gd name="connsiteY6" fmla="*/ 179554 h 2364139"/>
                <a:gd name="connsiteX7" fmla="*/ 1047404 w 4941085"/>
                <a:gd name="connsiteY7" fmla="*/ 109728 h 2364139"/>
                <a:gd name="connsiteX8" fmla="*/ 1180407 w 4941085"/>
                <a:gd name="connsiteY8" fmla="*/ 69826 h 2364139"/>
                <a:gd name="connsiteX9" fmla="*/ 1346662 w 4941085"/>
                <a:gd name="connsiteY9" fmla="*/ 26601 h 2364139"/>
                <a:gd name="connsiteX10" fmla="*/ 1479666 w 4941085"/>
                <a:gd name="connsiteY10" fmla="*/ 13300 h 2364139"/>
                <a:gd name="connsiteX11" fmla="*/ 1692471 w 4941085"/>
                <a:gd name="connsiteY11" fmla="*/ 0 h 2364139"/>
                <a:gd name="connsiteX12" fmla="*/ 1692471 w 4941085"/>
                <a:gd name="connsiteY12" fmla="*/ 502088 h 2364139"/>
                <a:gd name="connsiteX13" fmla="*/ 2985932 w 4941085"/>
                <a:gd name="connsiteY13" fmla="*/ 502088 h 2364139"/>
                <a:gd name="connsiteX14" fmla="*/ 2985932 w 4941085"/>
                <a:gd name="connsiteY14" fmla="*/ 6650 h 2364139"/>
                <a:gd name="connsiteX15" fmla="*/ 3122261 w 4941085"/>
                <a:gd name="connsiteY15" fmla="*/ 6650 h 2364139"/>
                <a:gd name="connsiteX16" fmla="*/ 3235314 w 4941085"/>
                <a:gd name="connsiteY16" fmla="*/ 19950 h 2364139"/>
                <a:gd name="connsiteX17" fmla="*/ 3428169 w 4941085"/>
                <a:gd name="connsiteY17" fmla="*/ 53201 h 2364139"/>
                <a:gd name="connsiteX18" fmla="*/ 3554522 w 4941085"/>
                <a:gd name="connsiteY18" fmla="*/ 86452 h 2364139"/>
                <a:gd name="connsiteX19" fmla="*/ 3740727 w 4941085"/>
                <a:gd name="connsiteY19" fmla="*/ 152954 h 2364139"/>
                <a:gd name="connsiteX20" fmla="*/ 3913632 w 4941085"/>
                <a:gd name="connsiteY20" fmla="*/ 236081 h 2364139"/>
                <a:gd name="connsiteX21" fmla="*/ 4056611 w 4941085"/>
                <a:gd name="connsiteY21" fmla="*/ 322533 h 2364139"/>
                <a:gd name="connsiteX22" fmla="*/ 4169664 w 4941085"/>
                <a:gd name="connsiteY22" fmla="*/ 399010 h 2364139"/>
                <a:gd name="connsiteX23" fmla="*/ 4312643 w 4941085"/>
                <a:gd name="connsiteY23" fmla="*/ 515389 h 2364139"/>
                <a:gd name="connsiteX24" fmla="*/ 4189615 w 4941085"/>
                <a:gd name="connsiteY24" fmla="*/ 661693 h 2364139"/>
                <a:gd name="connsiteX25" fmla="*/ 4705004 w 4941085"/>
                <a:gd name="connsiteY25" fmla="*/ 658368 h 2364139"/>
                <a:gd name="connsiteX26" fmla="*/ 4705004 w 4941085"/>
                <a:gd name="connsiteY26" fmla="*/ 881149 h 2364139"/>
                <a:gd name="connsiteX27" fmla="*/ 4013385 w 4941085"/>
                <a:gd name="connsiteY27" fmla="*/ 881149 h 2364139"/>
                <a:gd name="connsiteX28" fmla="*/ 3900332 w 4941085"/>
                <a:gd name="connsiteY28" fmla="*/ 1000852 h 2364139"/>
                <a:gd name="connsiteX29" fmla="*/ 4528774 w 4941085"/>
                <a:gd name="connsiteY29" fmla="*/ 1546167 h 2364139"/>
                <a:gd name="connsiteX30" fmla="*/ 4415721 w 4941085"/>
                <a:gd name="connsiteY30" fmla="*/ 1682496 h 2364139"/>
                <a:gd name="connsiteX31" fmla="*/ 4552050 w 4941085"/>
                <a:gd name="connsiteY31" fmla="*/ 1685821 h 2364139"/>
                <a:gd name="connsiteX32" fmla="*/ 4941085 w 4941085"/>
                <a:gd name="connsiteY32" fmla="*/ 2011680 h 2364139"/>
                <a:gd name="connsiteX33" fmla="*/ 4641827 w 4941085"/>
                <a:gd name="connsiteY33" fmla="*/ 2364139 h 2364139"/>
                <a:gd name="connsiteX34" fmla="*/ 4256117 w 4941085"/>
                <a:gd name="connsiteY34" fmla="*/ 2041605 h 2364139"/>
                <a:gd name="connsiteX35" fmla="*/ 4236166 w 4941085"/>
                <a:gd name="connsiteY35" fmla="*/ 1908602 h 2364139"/>
                <a:gd name="connsiteX36" fmla="*/ 4123113 w 4941085"/>
                <a:gd name="connsiteY36" fmla="*/ 2031630 h 2364139"/>
                <a:gd name="connsiteX37" fmla="*/ 3497996 w 4941085"/>
                <a:gd name="connsiteY37" fmla="*/ 1492965 h 2364139"/>
                <a:gd name="connsiteX38" fmla="*/ 3391593 w 4941085"/>
                <a:gd name="connsiteY38" fmla="*/ 1609344 h 2364139"/>
                <a:gd name="connsiteX39" fmla="*/ 3311791 w 4941085"/>
                <a:gd name="connsiteY39" fmla="*/ 1552817 h 2364139"/>
                <a:gd name="connsiteX40" fmla="*/ 3245289 w 4941085"/>
                <a:gd name="connsiteY40" fmla="*/ 1512916 h 2364139"/>
                <a:gd name="connsiteX41" fmla="*/ 3175462 w 4941085"/>
                <a:gd name="connsiteY41" fmla="*/ 1486315 h 2364139"/>
                <a:gd name="connsiteX42" fmla="*/ 3115610 w 4941085"/>
                <a:gd name="connsiteY42" fmla="*/ 1473015 h 2364139"/>
                <a:gd name="connsiteX43" fmla="*/ 3049109 w 4941085"/>
                <a:gd name="connsiteY43" fmla="*/ 1463040 h 2364139"/>
                <a:gd name="connsiteX44" fmla="*/ 2989257 w 4941085"/>
                <a:gd name="connsiteY44" fmla="*/ 1459714 h 2364139"/>
                <a:gd name="connsiteX45" fmla="*/ 2989257 w 4941085"/>
                <a:gd name="connsiteY45" fmla="*/ 1064029 h 2364139"/>
                <a:gd name="connsiteX46" fmla="*/ 1689146 w 4941085"/>
                <a:gd name="connsiteY46" fmla="*/ 1064029 h 2364139"/>
                <a:gd name="connsiteX47" fmla="*/ 1689146 w 4941085"/>
                <a:gd name="connsiteY47" fmla="*/ 1456389 h 2364139"/>
                <a:gd name="connsiteX48" fmla="*/ 1622645 w 4941085"/>
                <a:gd name="connsiteY48" fmla="*/ 1463040 h 2364139"/>
                <a:gd name="connsiteX49" fmla="*/ 1546167 w 4941085"/>
                <a:gd name="connsiteY49" fmla="*/ 1469690 h 2364139"/>
                <a:gd name="connsiteX50" fmla="*/ 1466365 w 4941085"/>
                <a:gd name="connsiteY50" fmla="*/ 1499616 h 2364139"/>
                <a:gd name="connsiteX51" fmla="*/ 1406514 w 4941085"/>
                <a:gd name="connsiteY51" fmla="*/ 1529541 h 2364139"/>
                <a:gd name="connsiteX52" fmla="*/ 1346662 w 4941085"/>
                <a:gd name="connsiteY52" fmla="*/ 1572768 h 2364139"/>
                <a:gd name="connsiteX53" fmla="*/ 1293461 w 4941085"/>
                <a:gd name="connsiteY53" fmla="*/ 1612669 h 2364139"/>
                <a:gd name="connsiteX54" fmla="*/ 1190383 w 4941085"/>
                <a:gd name="connsiteY54" fmla="*/ 1486315 h 2364139"/>
                <a:gd name="connsiteX55" fmla="*/ 571916 w 4941085"/>
                <a:gd name="connsiteY55" fmla="*/ 2031630 h 2364139"/>
                <a:gd name="connsiteX56" fmla="*/ 176230 w 4941085"/>
                <a:gd name="connsiteY56" fmla="*/ 1559467 h 2364139"/>
                <a:gd name="connsiteX57" fmla="*/ 798022 w 4941085"/>
                <a:gd name="connsiteY57" fmla="*/ 1017477 h 2364139"/>
                <a:gd name="connsiteX58" fmla="*/ 691619 w 4941085"/>
                <a:gd name="connsiteY58" fmla="*/ 894449 h 2364139"/>
                <a:gd name="connsiteX59" fmla="*/ 0 w 4941085"/>
                <a:gd name="connsiteY59" fmla="*/ 894449 h 2364139"/>
                <a:gd name="connsiteX60" fmla="*/ 0 w 4941085"/>
                <a:gd name="connsiteY60" fmla="*/ 661693 h 2364139"/>
                <a:gd name="connsiteX0" fmla="*/ 0 w 4941085"/>
                <a:gd name="connsiteY0" fmla="*/ 661693 h 2364139"/>
                <a:gd name="connsiteX1" fmla="*/ 505414 w 4941085"/>
                <a:gd name="connsiteY1" fmla="*/ 661693 h 2364139"/>
                <a:gd name="connsiteX2" fmla="*/ 382386 w 4941085"/>
                <a:gd name="connsiteY2" fmla="*/ 508738 h 2364139"/>
                <a:gd name="connsiteX3" fmla="*/ 485463 w 4941085"/>
                <a:gd name="connsiteY3" fmla="*/ 422286 h 2364139"/>
                <a:gd name="connsiteX4" fmla="*/ 595191 w 4941085"/>
                <a:gd name="connsiteY4" fmla="*/ 342484 h 2364139"/>
                <a:gd name="connsiteX5" fmla="*/ 734845 w 4941085"/>
                <a:gd name="connsiteY5" fmla="*/ 252706 h 2364139"/>
                <a:gd name="connsiteX6" fmla="*/ 884474 w 4941085"/>
                <a:gd name="connsiteY6" fmla="*/ 179554 h 2364139"/>
                <a:gd name="connsiteX7" fmla="*/ 1047404 w 4941085"/>
                <a:gd name="connsiteY7" fmla="*/ 109728 h 2364139"/>
                <a:gd name="connsiteX8" fmla="*/ 1180407 w 4941085"/>
                <a:gd name="connsiteY8" fmla="*/ 69826 h 2364139"/>
                <a:gd name="connsiteX9" fmla="*/ 1346662 w 4941085"/>
                <a:gd name="connsiteY9" fmla="*/ 33251 h 2364139"/>
                <a:gd name="connsiteX10" fmla="*/ 1479666 w 4941085"/>
                <a:gd name="connsiteY10" fmla="*/ 13300 h 2364139"/>
                <a:gd name="connsiteX11" fmla="*/ 1692471 w 4941085"/>
                <a:gd name="connsiteY11" fmla="*/ 0 h 2364139"/>
                <a:gd name="connsiteX12" fmla="*/ 1692471 w 4941085"/>
                <a:gd name="connsiteY12" fmla="*/ 502088 h 2364139"/>
                <a:gd name="connsiteX13" fmla="*/ 2985932 w 4941085"/>
                <a:gd name="connsiteY13" fmla="*/ 502088 h 2364139"/>
                <a:gd name="connsiteX14" fmla="*/ 2985932 w 4941085"/>
                <a:gd name="connsiteY14" fmla="*/ 6650 h 2364139"/>
                <a:gd name="connsiteX15" fmla="*/ 3122261 w 4941085"/>
                <a:gd name="connsiteY15" fmla="*/ 6650 h 2364139"/>
                <a:gd name="connsiteX16" fmla="*/ 3235314 w 4941085"/>
                <a:gd name="connsiteY16" fmla="*/ 19950 h 2364139"/>
                <a:gd name="connsiteX17" fmla="*/ 3428169 w 4941085"/>
                <a:gd name="connsiteY17" fmla="*/ 53201 h 2364139"/>
                <a:gd name="connsiteX18" fmla="*/ 3554522 w 4941085"/>
                <a:gd name="connsiteY18" fmla="*/ 86452 h 2364139"/>
                <a:gd name="connsiteX19" fmla="*/ 3740727 w 4941085"/>
                <a:gd name="connsiteY19" fmla="*/ 152954 h 2364139"/>
                <a:gd name="connsiteX20" fmla="*/ 3913632 w 4941085"/>
                <a:gd name="connsiteY20" fmla="*/ 236081 h 2364139"/>
                <a:gd name="connsiteX21" fmla="*/ 4056611 w 4941085"/>
                <a:gd name="connsiteY21" fmla="*/ 322533 h 2364139"/>
                <a:gd name="connsiteX22" fmla="*/ 4169664 w 4941085"/>
                <a:gd name="connsiteY22" fmla="*/ 399010 h 2364139"/>
                <a:gd name="connsiteX23" fmla="*/ 4312643 w 4941085"/>
                <a:gd name="connsiteY23" fmla="*/ 515389 h 2364139"/>
                <a:gd name="connsiteX24" fmla="*/ 4189615 w 4941085"/>
                <a:gd name="connsiteY24" fmla="*/ 661693 h 2364139"/>
                <a:gd name="connsiteX25" fmla="*/ 4705004 w 4941085"/>
                <a:gd name="connsiteY25" fmla="*/ 658368 h 2364139"/>
                <a:gd name="connsiteX26" fmla="*/ 4705004 w 4941085"/>
                <a:gd name="connsiteY26" fmla="*/ 881149 h 2364139"/>
                <a:gd name="connsiteX27" fmla="*/ 4013385 w 4941085"/>
                <a:gd name="connsiteY27" fmla="*/ 881149 h 2364139"/>
                <a:gd name="connsiteX28" fmla="*/ 3900332 w 4941085"/>
                <a:gd name="connsiteY28" fmla="*/ 1000852 h 2364139"/>
                <a:gd name="connsiteX29" fmla="*/ 4528774 w 4941085"/>
                <a:gd name="connsiteY29" fmla="*/ 1546167 h 2364139"/>
                <a:gd name="connsiteX30" fmla="*/ 4415721 w 4941085"/>
                <a:gd name="connsiteY30" fmla="*/ 1682496 h 2364139"/>
                <a:gd name="connsiteX31" fmla="*/ 4552050 w 4941085"/>
                <a:gd name="connsiteY31" fmla="*/ 1685821 h 2364139"/>
                <a:gd name="connsiteX32" fmla="*/ 4941085 w 4941085"/>
                <a:gd name="connsiteY32" fmla="*/ 2011680 h 2364139"/>
                <a:gd name="connsiteX33" fmla="*/ 4641827 w 4941085"/>
                <a:gd name="connsiteY33" fmla="*/ 2364139 h 2364139"/>
                <a:gd name="connsiteX34" fmla="*/ 4256117 w 4941085"/>
                <a:gd name="connsiteY34" fmla="*/ 2041605 h 2364139"/>
                <a:gd name="connsiteX35" fmla="*/ 4236166 w 4941085"/>
                <a:gd name="connsiteY35" fmla="*/ 1908602 h 2364139"/>
                <a:gd name="connsiteX36" fmla="*/ 4123113 w 4941085"/>
                <a:gd name="connsiteY36" fmla="*/ 2031630 h 2364139"/>
                <a:gd name="connsiteX37" fmla="*/ 3497996 w 4941085"/>
                <a:gd name="connsiteY37" fmla="*/ 1492965 h 2364139"/>
                <a:gd name="connsiteX38" fmla="*/ 3391593 w 4941085"/>
                <a:gd name="connsiteY38" fmla="*/ 1609344 h 2364139"/>
                <a:gd name="connsiteX39" fmla="*/ 3311791 w 4941085"/>
                <a:gd name="connsiteY39" fmla="*/ 1552817 h 2364139"/>
                <a:gd name="connsiteX40" fmla="*/ 3245289 w 4941085"/>
                <a:gd name="connsiteY40" fmla="*/ 1512916 h 2364139"/>
                <a:gd name="connsiteX41" fmla="*/ 3175462 w 4941085"/>
                <a:gd name="connsiteY41" fmla="*/ 1486315 h 2364139"/>
                <a:gd name="connsiteX42" fmla="*/ 3115610 w 4941085"/>
                <a:gd name="connsiteY42" fmla="*/ 1473015 h 2364139"/>
                <a:gd name="connsiteX43" fmla="*/ 3049109 w 4941085"/>
                <a:gd name="connsiteY43" fmla="*/ 1463040 h 2364139"/>
                <a:gd name="connsiteX44" fmla="*/ 2989257 w 4941085"/>
                <a:gd name="connsiteY44" fmla="*/ 1459714 h 2364139"/>
                <a:gd name="connsiteX45" fmla="*/ 2989257 w 4941085"/>
                <a:gd name="connsiteY45" fmla="*/ 1064029 h 2364139"/>
                <a:gd name="connsiteX46" fmla="*/ 1689146 w 4941085"/>
                <a:gd name="connsiteY46" fmla="*/ 1064029 h 2364139"/>
                <a:gd name="connsiteX47" fmla="*/ 1689146 w 4941085"/>
                <a:gd name="connsiteY47" fmla="*/ 1456389 h 2364139"/>
                <a:gd name="connsiteX48" fmla="*/ 1622645 w 4941085"/>
                <a:gd name="connsiteY48" fmla="*/ 1463040 h 2364139"/>
                <a:gd name="connsiteX49" fmla="*/ 1546167 w 4941085"/>
                <a:gd name="connsiteY49" fmla="*/ 1469690 h 2364139"/>
                <a:gd name="connsiteX50" fmla="*/ 1466365 w 4941085"/>
                <a:gd name="connsiteY50" fmla="*/ 1499616 h 2364139"/>
                <a:gd name="connsiteX51" fmla="*/ 1406514 w 4941085"/>
                <a:gd name="connsiteY51" fmla="*/ 1529541 h 2364139"/>
                <a:gd name="connsiteX52" fmla="*/ 1346662 w 4941085"/>
                <a:gd name="connsiteY52" fmla="*/ 1572768 h 2364139"/>
                <a:gd name="connsiteX53" fmla="*/ 1293461 w 4941085"/>
                <a:gd name="connsiteY53" fmla="*/ 1612669 h 2364139"/>
                <a:gd name="connsiteX54" fmla="*/ 1190383 w 4941085"/>
                <a:gd name="connsiteY54" fmla="*/ 1486315 h 2364139"/>
                <a:gd name="connsiteX55" fmla="*/ 571916 w 4941085"/>
                <a:gd name="connsiteY55" fmla="*/ 2031630 h 2364139"/>
                <a:gd name="connsiteX56" fmla="*/ 176230 w 4941085"/>
                <a:gd name="connsiteY56" fmla="*/ 1559467 h 2364139"/>
                <a:gd name="connsiteX57" fmla="*/ 798022 w 4941085"/>
                <a:gd name="connsiteY57" fmla="*/ 1017477 h 2364139"/>
                <a:gd name="connsiteX58" fmla="*/ 691619 w 4941085"/>
                <a:gd name="connsiteY58" fmla="*/ 894449 h 2364139"/>
                <a:gd name="connsiteX59" fmla="*/ 0 w 4941085"/>
                <a:gd name="connsiteY59" fmla="*/ 894449 h 2364139"/>
                <a:gd name="connsiteX60" fmla="*/ 0 w 4941085"/>
                <a:gd name="connsiteY60" fmla="*/ 661693 h 236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941085" h="2364139">
                  <a:moveTo>
                    <a:pt x="0" y="661693"/>
                  </a:moveTo>
                  <a:lnTo>
                    <a:pt x="505414" y="661693"/>
                  </a:lnTo>
                  <a:lnTo>
                    <a:pt x="382386" y="508738"/>
                  </a:lnTo>
                  <a:lnTo>
                    <a:pt x="485463" y="422286"/>
                  </a:lnTo>
                  <a:lnTo>
                    <a:pt x="595191" y="342484"/>
                  </a:lnTo>
                  <a:lnTo>
                    <a:pt x="734845" y="252706"/>
                  </a:lnTo>
                  <a:lnTo>
                    <a:pt x="884474" y="179554"/>
                  </a:lnTo>
                  <a:lnTo>
                    <a:pt x="1047404" y="109728"/>
                  </a:lnTo>
                  <a:lnTo>
                    <a:pt x="1180407" y="69826"/>
                  </a:lnTo>
                  <a:lnTo>
                    <a:pt x="1346662" y="33251"/>
                  </a:lnTo>
                  <a:lnTo>
                    <a:pt x="1479666" y="13300"/>
                  </a:lnTo>
                  <a:lnTo>
                    <a:pt x="1692471" y="0"/>
                  </a:lnTo>
                  <a:lnTo>
                    <a:pt x="1692471" y="502088"/>
                  </a:lnTo>
                  <a:lnTo>
                    <a:pt x="2985932" y="502088"/>
                  </a:lnTo>
                  <a:lnTo>
                    <a:pt x="2985932" y="6650"/>
                  </a:lnTo>
                  <a:lnTo>
                    <a:pt x="3122261" y="6650"/>
                  </a:lnTo>
                  <a:lnTo>
                    <a:pt x="3235314" y="19950"/>
                  </a:lnTo>
                  <a:lnTo>
                    <a:pt x="3428169" y="53201"/>
                  </a:lnTo>
                  <a:lnTo>
                    <a:pt x="3554522" y="86452"/>
                  </a:lnTo>
                  <a:lnTo>
                    <a:pt x="3740727" y="152954"/>
                  </a:lnTo>
                  <a:lnTo>
                    <a:pt x="3913632" y="236081"/>
                  </a:lnTo>
                  <a:lnTo>
                    <a:pt x="4056611" y="322533"/>
                  </a:lnTo>
                  <a:lnTo>
                    <a:pt x="4169664" y="399010"/>
                  </a:lnTo>
                  <a:lnTo>
                    <a:pt x="4312643" y="515389"/>
                  </a:lnTo>
                  <a:lnTo>
                    <a:pt x="4189615" y="661693"/>
                  </a:lnTo>
                  <a:lnTo>
                    <a:pt x="4705004" y="658368"/>
                  </a:lnTo>
                  <a:lnTo>
                    <a:pt x="4705004" y="881149"/>
                  </a:lnTo>
                  <a:lnTo>
                    <a:pt x="4013385" y="881149"/>
                  </a:lnTo>
                  <a:lnTo>
                    <a:pt x="3900332" y="1000852"/>
                  </a:lnTo>
                  <a:lnTo>
                    <a:pt x="4528774" y="1546167"/>
                  </a:lnTo>
                  <a:lnTo>
                    <a:pt x="4415721" y="1682496"/>
                  </a:lnTo>
                  <a:lnTo>
                    <a:pt x="4552050" y="1685821"/>
                  </a:lnTo>
                  <a:lnTo>
                    <a:pt x="4941085" y="2011680"/>
                  </a:lnTo>
                  <a:lnTo>
                    <a:pt x="4641827" y="2364139"/>
                  </a:lnTo>
                  <a:lnTo>
                    <a:pt x="4256117" y="2041605"/>
                  </a:lnTo>
                  <a:lnTo>
                    <a:pt x="4236166" y="1908602"/>
                  </a:lnTo>
                  <a:lnTo>
                    <a:pt x="4123113" y="2031630"/>
                  </a:lnTo>
                  <a:lnTo>
                    <a:pt x="3497996" y="1492965"/>
                  </a:lnTo>
                  <a:lnTo>
                    <a:pt x="3391593" y="1609344"/>
                  </a:lnTo>
                  <a:lnTo>
                    <a:pt x="3311791" y="1552817"/>
                  </a:lnTo>
                  <a:lnTo>
                    <a:pt x="3245289" y="1512916"/>
                  </a:lnTo>
                  <a:lnTo>
                    <a:pt x="3175462" y="1486315"/>
                  </a:lnTo>
                  <a:lnTo>
                    <a:pt x="3115610" y="1473015"/>
                  </a:lnTo>
                  <a:lnTo>
                    <a:pt x="3049109" y="1463040"/>
                  </a:lnTo>
                  <a:lnTo>
                    <a:pt x="2989257" y="1459714"/>
                  </a:lnTo>
                  <a:lnTo>
                    <a:pt x="2989257" y="1064029"/>
                  </a:lnTo>
                  <a:lnTo>
                    <a:pt x="1689146" y="1064029"/>
                  </a:lnTo>
                  <a:lnTo>
                    <a:pt x="1689146" y="1456389"/>
                  </a:lnTo>
                  <a:lnTo>
                    <a:pt x="1622645" y="1463040"/>
                  </a:lnTo>
                  <a:lnTo>
                    <a:pt x="1546167" y="1469690"/>
                  </a:lnTo>
                  <a:lnTo>
                    <a:pt x="1466365" y="1499616"/>
                  </a:lnTo>
                  <a:lnTo>
                    <a:pt x="1406514" y="1529541"/>
                  </a:lnTo>
                  <a:lnTo>
                    <a:pt x="1346662" y="1572768"/>
                  </a:lnTo>
                  <a:lnTo>
                    <a:pt x="1293461" y="1612669"/>
                  </a:lnTo>
                  <a:lnTo>
                    <a:pt x="1190383" y="1486315"/>
                  </a:lnTo>
                  <a:lnTo>
                    <a:pt x="571916" y="2031630"/>
                  </a:lnTo>
                  <a:lnTo>
                    <a:pt x="176230" y="1559467"/>
                  </a:lnTo>
                  <a:lnTo>
                    <a:pt x="798022" y="1017477"/>
                  </a:lnTo>
                  <a:lnTo>
                    <a:pt x="691619" y="894449"/>
                  </a:lnTo>
                  <a:lnTo>
                    <a:pt x="0" y="894449"/>
                  </a:lnTo>
                  <a:lnTo>
                    <a:pt x="0" y="661693"/>
                  </a:lnTo>
                  <a:close/>
                </a:path>
              </a:pathLst>
            </a:custGeom>
            <a:solidFill>
              <a:srgbClr val="FFFFFF">
                <a:lumMod val="75000"/>
              </a:srgbClr>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ea typeface="ＭＳ Ｐゴシック" pitchFamily="34" charset="-128"/>
              </a:endParaRPr>
            </a:p>
          </p:txBody>
        </p:sp>
        <p:sp>
          <p:nvSpPr>
            <p:cNvPr id="372" name="Rectangle 371">
              <a:extLst>
                <a:ext uri="{FF2B5EF4-FFF2-40B4-BE49-F238E27FC236}">
                  <a16:creationId xmlns:a16="http://schemas.microsoft.com/office/drawing/2014/main" id="{41AFCC14-5A05-2149-A1FB-7CABDE50A86F}"/>
                </a:ext>
              </a:extLst>
            </p:cNvPr>
            <p:cNvSpPr/>
            <p:nvPr/>
          </p:nvSpPr>
          <p:spPr>
            <a:xfrm>
              <a:off x="3867582" y="2057228"/>
              <a:ext cx="1296000" cy="162000"/>
            </a:xfrm>
            <a:prstGeom prst="rect">
              <a:avLst/>
            </a:prstGeom>
            <a:no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373" name="Oval 372">
              <a:extLst>
                <a:ext uri="{FF2B5EF4-FFF2-40B4-BE49-F238E27FC236}">
                  <a16:creationId xmlns:a16="http://schemas.microsoft.com/office/drawing/2014/main" id="{6CF180E4-F68E-E144-B2FB-26254D064C71}"/>
                </a:ext>
              </a:extLst>
            </p:cNvPr>
            <p:cNvSpPr/>
            <p:nvPr/>
          </p:nvSpPr>
          <p:spPr>
            <a:xfrm>
              <a:off x="3906850" y="2066228"/>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374" name="Oval 373">
              <a:extLst>
                <a:ext uri="{FF2B5EF4-FFF2-40B4-BE49-F238E27FC236}">
                  <a16:creationId xmlns:a16="http://schemas.microsoft.com/office/drawing/2014/main" id="{9942D145-6A07-B84B-8FCB-4BAA3D18F9E6}"/>
                </a:ext>
              </a:extLst>
            </p:cNvPr>
            <p:cNvSpPr/>
            <p:nvPr/>
          </p:nvSpPr>
          <p:spPr>
            <a:xfrm>
              <a:off x="4061386" y="2065372"/>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375" name="Oval 374">
              <a:extLst>
                <a:ext uri="{FF2B5EF4-FFF2-40B4-BE49-F238E27FC236}">
                  <a16:creationId xmlns:a16="http://schemas.microsoft.com/office/drawing/2014/main" id="{C7715C52-D9D5-7640-B39C-F52132544C41}"/>
                </a:ext>
              </a:extLst>
            </p:cNvPr>
            <p:cNvSpPr/>
            <p:nvPr/>
          </p:nvSpPr>
          <p:spPr>
            <a:xfrm>
              <a:off x="4215130" y="2066228"/>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376" name="Oval 375">
              <a:extLst>
                <a:ext uri="{FF2B5EF4-FFF2-40B4-BE49-F238E27FC236}">
                  <a16:creationId xmlns:a16="http://schemas.microsoft.com/office/drawing/2014/main" id="{5141C578-5F82-4C4D-B6A2-D339967ABE49}"/>
                </a:ext>
              </a:extLst>
            </p:cNvPr>
            <p:cNvSpPr/>
            <p:nvPr/>
          </p:nvSpPr>
          <p:spPr>
            <a:xfrm>
              <a:off x="4366390" y="2065372"/>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377" name="Oval 376">
              <a:extLst>
                <a:ext uri="{FF2B5EF4-FFF2-40B4-BE49-F238E27FC236}">
                  <a16:creationId xmlns:a16="http://schemas.microsoft.com/office/drawing/2014/main" id="{3F65CEE5-85B9-9140-8DD5-D69AD96EA64C}"/>
                </a:ext>
              </a:extLst>
            </p:cNvPr>
            <p:cNvSpPr/>
            <p:nvPr/>
          </p:nvSpPr>
          <p:spPr>
            <a:xfrm>
              <a:off x="4522269" y="2066950"/>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378" name="Oval 377">
              <a:extLst>
                <a:ext uri="{FF2B5EF4-FFF2-40B4-BE49-F238E27FC236}">
                  <a16:creationId xmlns:a16="http://schemas.microsoft.com/office/drawing/2014/main" id="{89478F95-D477-4647-BF39-0509E5555B4A}"/>
                </a:ext>
              </a:extLst>
            </p:cNvPr>
            <p:cNvSpPr/>
            <p:nvPr/>
          </p:nvSpPr>
          <p:spPr>
            <a:xfrm>
              <a:off x="4675875" y="2065372"/>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379" name="Oval 378">
              <a:extLst>
                <a:ext uri="{FF2B5EF4-FFF2-40B4-BE49-F238E27FC236}">
                  <a16:creationId xmlns:a16="http://schemas.microsoft.com/office/drawing/2014/main" id="{58CC75FA-A843-D641-AA3B-D72A47D6E42B}"/>
                </a:ext>
              </a:extLst>
            </p:cNvPr>
            <p:cNvSpPr/>
            <p:nvPr/>
          </p:nvSpPr>
          <p:spPr>
            <a:xfrm>
              <a:off x="4827532" y="2064910"/>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380" name="Oval 379">
              <a:extLst>
                <a:ext uri="{FF2B5EF4-FFF2-40B4-BE49-F238E27FC236}">
                  <a16:creationId xmlns:a16="http://schemas.microsoft.com/office/drawing/2014/main" id="{59920AF6-1502-0342-BFA3-C9FA36E4A83E}"/>
                </a:ext>
              </a:extLst>
            </p:cNvPr>
            <p:cNvSpPr/>
            <p:nvPr/>
          </p:nvSpPr>
          <p:spPr>
            <a:xfrm>
              <a:off x="4978145" y="2064458"/>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381" name="Rectangle 380">
              <a:extLst>
                <a:ext uri="{FF2B5EF4-FFF2-40B4-BE49-F238E27FC236}">
                  <a16:creationId xmlns:a16="http://schemas.microsoft.com/office/drawing/2014/main" id="{47E22C90-533F-8840-B586-8CB9C4B2C864}"/>
                </a:ext>
              </a:extLst>
            </p:cNvPr>
            <p:cNvSpPr/>
            <p:nvPr/>
          </p:nvSpPr>
          <p:spPr>
            <a:xfrm>
              <a:off x="3864257" y="2781568"/>
              <a:ext cx="1303200" cy="162000"/>
            </a:xfrm>
            <a:prstGeom prst="rect">
              <a:avLst/>
            </a:prstGeom>
            <a:no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nvGrpSpPr>
            <p:cNvPr id="382" name="Group 381">
              <a:extLst>
                <a:ext uri="{FF2B5EF4-FFF2-40B4-BE49-F238E27FC236}">
                  <a16:creationId xmlns:a16="http://schemas.microsoft.com/office/drawing/2014/main" id="{4AB22EAD-7F57-1245-962F-285F92690A62}"/>
                </a:ext>
              </a:extLst>
            </p:cNvPr>
            <p:cNvGrpSpPr/>
            <p:nvPr/>
          </p:nvGrpSpPr>
          <p:grpSpPr>
            <a:xfrm>
              <a:off x="3906850" y="2790568"/>
              <a:ext cx="144000" cy="144000"/>
              <a:chOff x="3722717" y="3454659"/>
              <a:chExt cx="144000" cy="144000"/>
            </a:xfrm>
          </p:grpSpPr>
          <p:sp>
            <p:nvSpPr>
              <p:cNvPr id="675" name="Oval 674">
                <a:extLst>
                  <a:ext uri="{FF2B5EF4-FFF2-40B4-BE49-F238E27FC236}">
                    <a16:creationId xmlns:a16="http://schemas.microsoft.com/office/drawing/2014/main" id="{EA023335-2F70-944C-B8F1-A71E2D6A417B}"/>
                  </a:ext>
                </a:extLst>
              </p:cNvPr>
              <p:cNvSpPr/>
              <p:nvPr/>
            </p:nvSpPr>
            <p:spPr>
              <a:xfrm>
                <a:off x="3722717" y="3454659"/>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676" name="Oval 675">
                <a:extLst>
                  <a:ext uri="{FF2B5EF4-FFF2-40B4-BE49-F238E27FC236}">
                    <a16:creationId xmlns:a16="http://schemas.microsoft.com/office/drawing/2014/main" id="{ABF84C1B-4C45-3C4F-AC01-6A6F55BCA648}"/>
                  </a:ext>
                </a:extLst>
              </p:cNvPr>
              <p:cNvSpPr>
                <a:spLocks noChangeAspect="1"/>
              </p:cNvSpPr>
              <p:nvPr/>
            </p:nvSpPr>
            <p:spPr>
              <a:xfrm>
                <a:off x="3776717" y="3508659"/>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383" name="Group 382">
              <a:extLst>
                <a:ext uri="{FF2B5EF4-FFF2-40B4-BE49-F238E27FC236}">
                  <a16:creationId xmlns:a16="http://schemas.microsoft.com/office/drawing/2014/main" id="{D894A439-0E0D-D748-9FF4-4E176A7E7C19}"/>
                </a:ext>
              </a:extLst>
            </p:cNvPr>
            <p:cNvGrpSpPr/>
            <p:nvPr/>
          </p:nvGrpSpPr>
          <p:grpSpPr>
            <a:xfrm>
              <a:off x="4061386" y="2789712"/>
              <a:ext cx="144000" cy="144000"/>
              <a:chOff x="3722717" y="3454659"/>
              <a:chExt cx="144000" cy="144000"/>
            </a:xfrm>
          </p:grpSpPr>
          <p:sp>
            <p:nvSpPr>
              <p:cNvPr id="673" name="Oval 672">
                <a:extLst>
                  <a:ext uri="{FF2B5EF4-FFF2-40B4-BE49-F238E27FC236}">
                    <a16:creationId xmlns:a16="http://schemas.microsoft.com/office/drawing/2014/main" id="{5EE1D14B-47DB-EF4C-9EE7-10723E1D65CE}"/>
                  </a:ext>
                </a:extLst>
              </p:cNvPr>
              <p:cNvSpPr/>
              <p:nvPr/>
            </p:nvSpPr>
            <p:spPr>
              <a:xfrm>
                <a:off x="3722717" y="3454659"/>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674" name="Oval 673">
                <a:extLst>
                  <a:ext uri="{FF2B5EF4-FFF2-40B4-BE49-F238E27FC236}">
                    <a16:creationId xmlns:a16="http://schemas.microsoft.com/office/drawing/2014/main" id="{7713539A-2A7F-C14B-92F7-ADCCA3E7CD1D}"/>
                  </a:ext>
                </a:extLst>
              </p:cNvPr>
              <p:cNvSpPr>
                <a:spLocks noChangeAspect="1"/>
              </p:cNvSpPr>
              <p:nvPr/>
            </p:nvSpPr>
            <p:spPr>
              <a:xfrm>
                <a:off x="3776717" y="3508659"/>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384" name="Group 383">
              <a:extLst>
                <a:ext uri="{FF2B5EF4-FFF2-40B4-BE49-F238E27FC236}">
                  <a16:creationId xmlns:a16="http://schemas.microsoft.com/office/drawing/2014/main" id="{CF5038D4-1012-0B45-A010-F6580BD33B18}"/>
                </a:ext>
              </a:extLst>
            </p:cNvPr>
            <p:cNvGrpSpPr/>
            <p:nvPr/>
          </p:nvGrpSpPr>
          <p:grpSpPr>
            <a:xfrm>
              <a:off x="4215130" y="2790568"/>
              <a:ext cx="144000" cy="144000"/>
              <a:chOff x="3722717" y="3454659"/>
              <a:chExt cx="144000" cy="144000"/>
            </a:xfrm>
          </p:grpSpPr>
          <p:sp>
            <p:nvSpPr>
              <p:cNvPr id="671" name="Oval 670">
                <a:extLst>
                  <a:ext uri="{FF2B5EF4-FFF2-40B4-BE49-F238E27FC236}">
                    <a16:creationId xmlns:a16="http://schemas.microsoft.com/office/drawing/2014/main" id="{177B17D9-FF2A-E243-B309-A5E6004E48F3}"/>
                  </a:ext>
                </a:extLst>
              </p:cNvPr>
              <p:cNvSpPr/>
              <p:nvPr/>
            </p:nvSpPr>
            <p:spPr>
              <a:xfrm>
                <a:off x="3722717" y="3454659"/>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672" name="Oval 671">
                <a:extLst>
                  <a:ext uri="{FF2B5EF4-FFF2-40B4-BE49-F238E27FC236}">
                    <a16:creationId xmlns:a16="http://schemas.microsoft.com/office/drawing/2014/main" id="{1E43E0BD-4A61-144A-98B8-78D975590970}"/>
                  </a:ext>
                </a:extLst>
              </p:cNvPr>
              <p:cNvSpPr>
                <a:spLocks noChangeAspect="1"/>
              </p:cNvSpPr>
              <p:nvPr/>
            </p:nvSpPr>
            <p:spPr>
              <a:xfrm>
                <a:off x="3776717" y="3508659"/>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385" name="Group 384">
              <a:extLst>
                <a:ext uri="{FF2B5EF4-FFF2-40B4-BE49-F238E27FC236}">
                  <a16:creationId xmlns:a16="http://schemas.microsoft.com/office/drawing/2014/main" id="{6AA43232-4D83-7742-955B-89E52B6F6DE3}"/>
                </a:ext>
              </a:extLst>
            </p:cNvPr>
            <p:cNvGrpSpPr/>
            <p:nvPr/>
          </p:nvGrpSpPr>
          <p:grpSpPr>
            <a:xfrm>
              <a:off x="4366390" y="2789712"/>
              <a:ext cx="144000" cy="144000"/>
              <a:chOff x="3722717" y="3454659"/>
              <a:chExt cx="144000" cy="144000"/>
            </a:xfrm>
          </p:grpSpPr>
          <p:sp>
            <p:nvSpPr>
              <p:cNvPr id="669" name="Oval 668">
                <a:extLst>
                  <a:ext uri="{FF2B5EF4-FFF2-40B4-BE49-F238E27FC236}">
                    <a16:creationId xmlns:a16="http://schemas.microsoft.com/office/drawing/2014/main" id="{4386B749-42A8-BD49-9E86-0422DEE6E1B5}"/>
                  </a:ext>
                </a:extLst>
              </p:cNvPr>
              <p:cNvSpPr/>
              <p:nvPr/>
            </p:nvSpPr>
            <p:spPr>
              <a:xfrm>
                <a:off x="3722717" y="3454659"/>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670" name="Oval 669">
                <a:extLst>
                  <a:ext uri="{FF2B5EF4-FFF2-40B4-BE49-F238E27FC236}">
                    <a16:creationId xmlns:a16="http://schemas.microsoft.com/office/drawing/2014/main" id="{ADE599AA-0936-954E-9C87-418B8CA0EB3B}"/>
                  </a:ext>
                </a:extLst>
              </p:cNvPr>
              <p:cNvSpPr>
                <a:spLocks noChangeAspect="1"/>
              </p:cNvSpPr>
              <p:nvPr/>
            </p:nvSpPr>
            <p:spPr>
              <a:xfrm>
                <a:off x="3776717" y="3508659"/>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386" name="Group 385">
              <a:extLst>
                <a:ext uri="{FF2B5EF4-FFF2-40B4-BE49-F238E27FC236}">
                  <a16:creationId xmlns:a16="http://schemas.microsoft.com/office/drawing/2014/main" id="{39838418-D192-7043-8D5C-F209A9368AB0}"/>
                </a:ext>
              </a:extLst>
            </p:cNvPr>
            <p:cNvGrpSpPr/>
            <p:nvPr/>
          </p:nvGrpSpPr>
          <p:grpSpPr>
            <a:xfrm>
              <a:off x="4522269" y="2791290"/>
              <a:ext cx="144000" cy="144000"/>
              <a:chOff x="3722717" y="3454659"/>
              <a:chExt cx="144000" cy="144000"/>
            </a:xfrm>
          </p:grpSpPr>
          <p:sp>
            <p:nvSpPr>
              <p:cNvPr id="667" name="Oval 666">
                <a:extLst>
                  <a:ext uri="{FF2B5EF4-FFF2-40B4-BE49-F238E27FC236}">
                    <a16:creationId xmlns:a16="http://schemas.microsoft.com/office/drawing/2014/main" id="{B342CD41-5BD6-D646-BE26-4BE85E0E116A}"/>
                  </a:ext>
                </a:extLst>
              </p:cNvPr>
              <p:cNvSpPr/>
              <p:nvPr/>
            </p:nvSpPr>
            <p:spPr>
              <a:xfrm>
                <a:off x="3722717" y="3454659"/>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668" name="Oval 667">
                <a:extLst>
                  <a:ext uri="{FF2B5EF4-FFF2-40B4-BE49-F238E27FC236}">
                    <a16:creationId xmlns:a16="http://schemas.microsoft.com/office/drawing/2014/main" id="{A85ACACD-5607-A446-8943-4A1883C217EF}"/>
                  </a:ext>
                </a:extLst>
              </p:cNvPr>
              <p:cNvSpPr>
                <a:spLocks noChangeAspect="1"/>
              </p:cNvSpPr>
              <p:nvPr/>
            </p:nvSpPr>
            <p:spPr>
              <a:xfrm>
                <a:off x="3776717" y="3508659"/>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387" name="Group 386">
              <a:extLst>
                <a:ext uri="{FF2B5EF4-FFF2-40B4-BE49-F238E27FC236}">
                  <a16:creationId xmlns:a16="http://schemas.microsoft.com/office/drawing/2014/main" id="{A6D4DFB4-53BE-9747-9548-B71A65E93D2E}"/>
                </a:ext>
              </a:extLst>
            </p:cNvPr>
            <p:cNvGrpSpPr/>
            <p:nvPr/>
          </p:nvGrpSpPr>
          <p:grpSpPr>
            <a:xfrm>
              <a:off x="4675875" y="2789712"/>
              <a:ext cx="144000" cy="144000"/>
              <a:chOff x="3722717" y="3454659"/>
              <a:chExt cx="144000" cy="144000"/>
            </a:xfrm>
          </p:grpSpPr>
          <p:sp>
            <p:nvSpPr>
              <p:cNvPr id="665" name="Oval 664">
                <a:extLst>
                  <a:ext uri="{FF2B5EF4-FFF2-40B4-BE49-F238E27FC236}">
                    <a16:creationId xmlns:a16="http://schemas.microsoft.com/office/drawing/2014/main" id="{B3D5711E-2D41-DE4F-A079-D5B12A913884}"/>
                  </a:ext>
                </a:extLst>
              </p:cNvPr>
              <p:cNvSpPr/>
              <p:nvPr/>
            </p:nvSpPr>
            <p:spPr>
              <a:xfrm>
                <a:off x="3722717" y="3454659"/>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666" name="Oval 665">
                <a:extLst>
                  <a:ext uri="{FF2B5EF4-FFF2-40B4-BE49-F238E27FC236}">
                    <a16:creationId xmlns:a16="http://schemas.microsoft.com/office/drawing/2014/main" id="{5751B12E-2E3B-CC4F-AD17-5AFAB20478AE}"/>
                  </a:ext>
                </a:extLst>
              </p:cNvPr>
              <p:cNvSpPr>
                <a:spLocks noChangeAspect="1"/>
              </p:cNvSpPr>
              <p:nvPr/>
            </p:nvSpPr>
            <p:spPr>
              <a:xfrm>
                <a:off x="3776717" y="3508659"/>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388" name="Group 387">
              <a:extLst>
                <a:ext uri="{FF2B5EF4-FFF2-40B4-BE49-F238E27FC236}">
                  <a16:creationId xmlns:a16="http://schemas.microsoft.com/office/drawing/2014/main" id="{FF9E1A52-84BF-F740-8645-3814ADC3C9F2}"/>
                </a:ext>
              </a:extLst>
            </p:cNvPr>
            <p:cNvGrpSpPr/>
            <p:nvPr/>
          </p:nvGrpSpPr>
          <p:grpSpPr>
            <a:xfrm>
              <a:off x="4827532" y="2789250"/>
              <a:ext cx="144000" cy="144000"/>
              <a:chOff x="3722717" y="3454659"/>
              <a:chExt cx="144000" cy="144000"/>
            </a:xfrm>
          </p:grpSpPr>
          <p:sp>
            <p:nvSpPr>
              <p:cNvPr id="663" name="Oval 662">
                <a:extLst>
                  <a:ext uri="{FF2B5EF4-FFF2-40B4-BE49-F238E27FC236}">
                    <a16:creationId xmlns:a16="http://schemas.microsoft.com/office/drawing/2014/main" id="{AF363D75-EB13-F947-A4DB-39BE9EA11D79}"/>
                  </a:ext>
                </a:extLst>
              </p:cNvPr>
              <p:cNvSpPr/>
              <p:nvPr/>
            </p:nvSpPr>
            <p:spPr>
              <a:xfrm>
                <a:off x="3722717" y="3454659"/>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664" name="Oval 663">
                <a:extLst>
                  <a:ext uri="{FF2B5EF4-FFF2-40B4-BE49-F238E27FC236}">
                    <a16:creationId xmlns:a16="http://schemas.microsoft.com/office/drawing/2014/main" id="{C6EF55FB-C15F-6E4D-9A54-D31AE5C15289}"/>
                  </a:ext>
                </a:extLst>
              </p:cNvPr>
              <p:cNvSpPr>
                <a:spLocks noChangeAspect="1"/>
              </p:cNvSpPr>
              <p:nvPr/>
            </p:nvSpPr>
            <p:spPr>
              <a:xfrm>
                <a:off x="3776717" y="3508659"/>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389" name="Group 388">
              <a:extLst>
                <a:ext uri="{FF2B5EF4-FFF2-40B4-BE49-F238E27FC236}">
                  <a16:creationId xmlns:a16="http://schemas.microsoft.com/office/drawing/2014/main" id="{7F1E3705-F13D-B34B-89C2-BF37A679D522}"/>
                </a:ext>
              </a:extLst>
            </p:cNvPr>
            <p:cNvGrpSpPr/>
            <p:nvPr/>
          </p:nvGrpSpPr>
          <p:grpSpPr>
            <a:xfrm>
              <a:off x="4978145" y="2791930"/>
              <a:ext cx="144000" cy="144000"/>
              <a:chOff x="3722717" y="3454659"/>
              <a:chExt cx="144000" cy="144000"/>
            </a:xfrm>
          </p:grpSpPr>
          <p:sp>
            <p:nvSpPr>
              <p:cNvPr id="661" name="Oval 660">
                <a:extLst>
                  <a:ext uri="{FF2B5EF4-FFF2-40B4-BE49-F238E27FC236}">
                    <a16:creationId xmlns:a16="http://schemas.microsoft.com/office/drawing/2014/main" id="{2F2B9799-B3DE-7748-990C-D8CE6DA57AD4}"/>
                  </a:ext>
                </a:extLst>
              </p:cNvPr>
              <p:cNvSpPr/>
              <p:nvPr/>
            </p:nvSpPr>
            <p:spPr>
              <a:xfrm>
                <a:off x="3722717" y="3454659"/>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662" name="Oval 661">
                <a:extLst>
                  <a:ext uri="{FF2B5EF4-FFF2-40B4-BE49-F238E27FC236}">
                    <a16:creationId xmlns:a16="http://schemas.microsoft.com/office/drawing/2014/main" id="{F0E17091-9611-D145-991F-9817283CA85D}"/>
                  </a:ext>
                </a:extLst>
              </p:cNvPr>
              <p:cNvSpPr>
                <a:spLocks noChangeAspect="1"/>
              </p:cNvSpPr>
              <p:nvPr/>
            </p:nvSpPr>
            <p:spPr>
              <a:xfrm>
                <a:off x="3776717" y="3508659"/>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390" name="Group 389">
              <a:extLst>
                <a:ext uri="{FF2B5EF4-FFF2-40B4-BE49-F238E27FC236}">
                  <a16:creationId xmlns:a16="http://schemas.microsoft.com/office/drawing/2014/main" id="{A43DA2B5-A596-ED45-B62E-F413BF815D67}"/>
                </a:ext>
              </a:extLst>
            </p:cNvPr>
            <p:cNvGrpSpPr/>
            <p:nvPr/>
          </p:nvGrpSpPr>
          <p:grpSpPr>
            <a:xfrm>
              <a:off x="3908241" y="2067259"/>
              <a:ext cx="143382" cy="143382"/>
              <a:chOff x="3677128" y="3455690"/>
              <a:chExt cx="143382" cy="143382"/>
            </a:xfrm>
          </p:grpSpPr>
          <p:cxnSp>
            <p:nvCxnSpPr>
              <p:cNvPr id="659" name="Straight Connector 658">
                <a:extLst>
                  <a:ext uri="{FF2B5EF4-FFF2-40B4-BE49-F238E27FC236}">
                    <a16:creationId xmlns:a16="http://schemas.microsoft.com/office/drawing/2014/main" id="{FD112639-982E-0F4D-B1B0-8D00C4E18C9E}"/>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660" name="Straight Connector 659">
                <a:extLst>
                  <a:ext uri="{FF2B5EF4-FFF2-40B4-BE49-F238E27FC236}">
                    <a16:creationId xmlns:a16="http://schemas.microsoft.com/office/drawing/2014/main" id="{B9F22003-1BBB-424E-84B2-C84F46A66633}"/>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nvGrpSpPr>
            <p:cNvPr id="391" name="Group 390">
              <a:extLst>
                <a:ext uri="{FF2B5EF4-FFF2-40B4-BE49-F238E27FC236}">
                  <a16:creationId xmlns:a16="http://schemas.microsoft.com/office/drawing/2014/main" id="{AC2BBBDA-BEA7-D444-B93D-FA51C2A69958}"/>
                </a:ext>
              </a:extLst>
            </p:cNvPr>
            <p:cNvGrpSpPr/>
            <p:nvPr/>
          </p:nvGrpSpPr>
          <p:grpSpPr>
            <a:xfrm>
              <a:off x="4060641" y="2071771"/>
              <a:ext cx="143382" cy="143382"/>
              <a:chOff x="3677128" y="3455690"/>
              <a:chExt cx="143382" cy="143382"/>
            </a:xfrm>
          </p:grpSpPr>
          <p:cxnSp>
            <p:nvCxnSpPr>
              <p:cNvPr id="657" name="Straight Connector 656">
                <a:extLst>
                  <a:ext uri="{FF2B5EF4-FFF2-40B4-BE49-F238E27FC236}">
                    <a16:creationId xmlns:a16="http://schemas.microsoft.com/office/drawing/2014/main" id="{B72C2414-6165-064F-8BCC-3E505103FF6C}"/>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658" name="Straight Connector 657">
                <a:extLst>
                  <a:ext uri="{FF2B5EF4-FFF2-40B4-BE49-F238E27FC236}">
                    <a16:creationId xmlns:a16="http://schemas.microsoft.com/office/drawing/2014/main" id="{ACE92DB3-E92E-4E4E-99BD-AFD071854189}"/>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nvGrpSpPr>
            <p:cNvPr id="392" name="Group 391">
              <a:extLst>
                <a:ext uri="{FF2B5EF4-FFF2-40B4-BE49-F238E27FC236}">
                  <a16:creationId xmlns:a16="http://schemas.microsoft.com/office/drawing/2014/main" id="{056EFB11-A1CA-9D4C-9E66-1FACEFB50028}"/>
                </a:ext>
              </a:extLst>
            </p:cNvPr>
            <p:cNvGrpSpPr/>
            <p:nvPr/>
          </p:nvGrpSpPr>
          <p:grpSpPr>
            <a:xfrm>
              <a:off x="4216579" y="2071771"/>
              <a:ext cx="143382" cy="143382"/>
              <a:chOff x="3677128" y="3455690"/>
              <a:chExt cx="143382" cy="143382"/>
            </a:xfrm>
          </p:grpSpPr>
          <p:cxnSp>
            <p:nvCxnSpPr>
              <p:cNvPr id="655" name="Straight Connector 654">
                <a:extLst>
                  <a:ext uri="{FF2B5EF4-FFF2-40B4-BE49-F238E27FC236}">
                    <a16:creationId xmlns:a16="http://schemas.microsoft.com/office/drawing/2014/main" id="{8E875139-7380-4248-A9D9-921B4258C1F7}"/>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656" name="Straight Connector 655">
                <a:extLst>
                  <a:ext uri="{FF2B5EF4-FFF2-40B4-BE49-F238E27FC236}">
                    <a16:creationId xmlns:a16="http://schemas.microsoft.com/office/drawing/2014/main" id="{1A5BC5F7-C591-F542-B00B-FE4707C6859D}"/>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nvGrpSpPr>
            <p:cNvPr id="393" name="Group 392">
              <a:extLst>
                <a:ext uri="{FF2B5EF4-FFF2-40B4-BE49-F238E27FC236}">
                  <a16:creationId xmlns:a16="http://schemas.microsoft.com/office/drawing/2014/main" id="{665D368B-7B19-904E-992A-7DFF268C3224}"/>
                </a:ext>
              </a:extLst>
            </p:cNvPr>
            <p:cNvGrpSpPr/>
            <p:nvPr/>
          </p:nvGrpSpPr>
          <p:grpSpPr>
            <a:xfrm>
              <a:off x="4367008" y="2070325"/>
              <a:ext cx="143382" cy="143382"/>
              <a:chOff x="3677128" y="3455690"/>
              <a:chExt cx="143382" cy="143382"/>
            </a:xfrm>
          </p:grpSpPr>
          <p:cxnSp>
            <p:nvCxnSpPr>
              <p:cNvPr id="653" name="Straight Connector 652">
                <a:extLst>
                  <a:ext uri="{FF2B5EF4-FFF2-40B4-BE49-F238E27FC236}">
                    <a16:creationId xmlns:a16="http://schemas.microsoft.com/office/drawing/2014/main" id="{9BDA88E8-A20F-1847-B065-B62A83097B26}"/>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654" name="Straight Connector 653">
                <a:extLst>
                  <a:ext uri="{FF2B5EF4-FFF2-40B4-BE49-F238E27FC236}">
                    <a16:creationId xmlns:a16="http://schemas.microsoft.com/office/drawing/2014/main" id="{01B475CC-1699-F145-AE23-A43EEDCC5CB1}"/>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nvGrpSpPr>
            <p:cNvPr id="394" name="Group 393">
              <a:extLst>
                <a:ext uri="{FF2B5EF4-FFF2-40B4-BE49-F238E27FC236}">
                  <a16:creationId xmlns:a16="http://schemas.microsoft.com/office/drawing/2014/main" id="{D7DA687B-BD91-DE4D-8429-6507B55AC623}"/>
                </a:ext>
              </a:extLst>
            </p:cNvPr>
            <p:cNvGrpSpPr/>
            <p:nvPr/>
          </p:nvGrpSpPr>
          <p:grpSpPr>
            <a:xfrm>
              <a:off x="4522135" y="2066228"/>
              <a:ext cx="143382" cy="143382"/>
              <a:chOff x="3677128" y="3455690"/>
              <a:chExt cx="143382" cy="143382"/>
            </a:xfrm>
          </p:grpSpPr>
          <p:cxnSp>
            <p:nvCxnSpPr>
              <p:cNvPr id="651" name="Straight Connector 650">
                <a:extLst>
                  <a:ext uri="{FF2B5EF4-FFF2-40B4-BE49-F238E27FC236}">
                    <a16:creationId xmlns:a16="http://schemas.microsoft.com/office/drawing/2014/main" id="{D60045CD-A9A5-F747-82B4-C92F75C92927}"/>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652" name="Straight Connector 651">
                <a:extLst>
                  <a:ext uri="{FF2B5EF4-FFF2-40B4-BE49-F238E27FC236}">
                    <a16:creationId xmlns:a16="http://schemas.microsoft.com/office/drawing/2014/main" id="{465988BE-837A-3E4B-99FF-54EC48C53BFB}"/>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nvGrpSpPr>
            <p:cNvPr id="395" name="Group 394">
              <a:extLst>
                <a:ext uri="{FF2B5EF4-FFF2-40B4-BE49-F238E27FC236}">
                  <a16:creationId xmlns:a16="http://schemas.microsoft.com/office/drawing/2014/main" id="{7E963B3D-6345-144B-B08C-BA08B19E702F}"/>
                </a:ext>
              </a:extLst>
            </p:cNvPr>
            <p:cNvGrpSpPr/>
            <p:nvPr/>
          </p:nvGrpSpPr>
          <p:grpSpPr>
            <a:xfrm>
              <a:off x="4676493" y="2067568"/>
              <a:ext cx="143382" cy="143382"/>
              <a:chOff x="3677128" y="3455690"/>
              <a:chExt cx="143382" cy="143382"/>
            </a:xfrm>
          </p:grpSpPr>
          <p:cxnSp>
            <p:nvCxnSpPr>
              <p:cNvPr id="649" name="Straight Connector 648">
                <a:extLst>
                  <a:ext uri="{FF2B5EF4-FFF2-40B4-BE49-F238E27FC236}">
                    <a16:creationId xmlns:a16="http://schemas.microsoft.com/office/drawing/2014/main" id="{2ACA843B-7AFB-F446-BF12-FACE2A071134}"/>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650" name="Straight Connector 649">
                <a:extLst>
                  <a:ext uri="{FF2B5EF4-FFF2-40B4-BE49-F238E27FC236}">
                    <a16:creationId xmlns:a16="http://schemas.microsoft.com/office/drawing/2014/main" id="{F98093CD-90C6-F743-9325-D182540E30A8}"/>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nvGrpSpPr>
            <p:cNvPr id="396" name="Group 395">
              <a:extLst>
                <a:ext uri="{FF2B5EF4-FFF2-40B4-BE49-F238E27FC236}">
                  <a16:creationId xmlns:a16="http://schemas.microsoft.com/office/drawing/2014/main" id="{FCCAAB18-6B32-1948-8DCB-95FA2EB2A27E}"/>
                </a:ext>
              </a:extLst>
            </p:cNvPr>
            <p:cNvGrpSpPr/>
            <p:nvPr/>
          </p:nvGrpSpPr>
          <p:grpSpPr>
            <a:xfrm>
              <a:off x="4828150" y="2071048"/>
              <a:ext cx="143382" cy="143382"/>
              <a:chOff x="3677128" y="3455690"/>
              <a:chExt cx="143382" cy="143382"/>
            </a:xfrm>
          </p:grpSpPr>
          <p:cxnSp>
            <p:nvCxnSpPr>
              <p:cNvPr id="647" name="Straight Connector 646">
                <a:extLst>
                  <a:ext uri="{FF2B5EF4-FFF2-40B4-BE49-F238E27FC236}">
                    <a16:creationId xmlns:a16="http://schemas.microsoft.com/office/drawing/2014/main" id="{4215EA0A-5BF0-9C4F-885E-5881891E5F4D}"/>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648" name="Straight Connector 647">
                <a:extLst>
                  <a:ext uri="{FF2B5EF4-FFF2-40B4-BE49-F238E27FC236}">
                    <a16:creationId xmlns:a16="http://schemas.microsoft.com/office/drawing/2014/main" id="{091C9CD8-5BE8-7D40-A478-578207A2CCCD}"/>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nvGrpSpPr>
            <p:cNvPr id="397" name="Group 396">
              <a:extLst>
                <a:ext uri="{FF2B5EF4-FFF2-40B4-BE49-F238E27FC236}">
                  <a16:creationId xmlns:a16="http://schemas.microsoft.com/office/drawing/2014/main" id="{806467D0-31A2-8845-BE6F-314E7C704D4F}"/>
                </a:ext>
              </a:extLst>
            </p:cNvPr>
            <p:cNvGrpSpPr/>
            <p:nvPr/>
          </p:nvGrpSpPr>
          <p:grpSpPr>
            <a:xfrm>
              <a:off x="4981895" y="2071771"/>
              <a:ext cx="143382" cy="143382"/>
              <a:chOff x="3677128" y="3455690"/>
              <a:chExt cx="143382" cy="143382"/>
            </a:xfrm>
          </p:grpSpPr>
          <p:cxnSp>
            <p:nvCxnSpPr>
              <p:cNvPr id="645" name="Straight Connector 644">
                <a:extLst>
                  <a:ext uri="{FF2B5EF4-FFF2-40B4-BE49-F238E27FC236}">
                    <a16:creationId xmlns:a16="http://schemas.microsoft.com/office/drawing/2014/main" id="{193F53CD-4A8E-6549-8CE5-923E84F9BB90}"/>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646" name="Straight Connector 645">
                <a:extLst>
                  <a:ext uri="{FF2B5EF4-FFF2-40B4-BE49-F238E27FC236}">
                    <a16:creationId xmlns:a16="http://schemas.microsoft.com/office/drawing/2014/main" id="{12A030D6-51E7-A445-A55D-E6C8CD776374}"/>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sp>
          <p:nvSpPr>
            <p:cNvPr id="398" name="Block Arc 397">
              <a:extLst>
                <a:ext uri="{FF2B5EF4-FFF2-40B4-BE49-F238E27FC236}">
                  <a16:creationId xmlns:a16="http://schemas.microsoft.com/office/drawing/2014/main" id="{A688EAFF-77B7-4249-9AE9-FE87F2D2BDA0}"/>
                </a:ext>
              </a:extLst>
            </p:cNvPr>
            <p:cNvSpPr>
              <a:spLocks noChangeAspect="1"/>
            </p:cNvSpPr>
            <p:nvPr/>
          </p:nvSpPr>
          <p:spPr>
            <a:xfrm rot="16200000">
              <a:off x="3291254" y="3172993"/>
              <a:ext cx="1152000" cy="1152000"/>
            </a:xfrm>
            <a:prstGeom prst="blockArc">
              <a:avLst>
                <a:gd name="adj1" fmla="val 18995020"/>
                <a:gd name="adj2" fmla="val 21593607"/>
                <a:gd name="adj3" fmla="val 14193"/>
              </a:avLst>
            </a:prstGeom>
            <a:no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a typeface="ＭＳ Ｐゴシック" pitchFamily="34" charset="-128"/>
              </a:endParaRPr>
            </a:p>
          </p:txBody>
        </p:sp>
        <p:grpSp>
          <p:nvGrpSpPr>
            <p:cNvPr id="399" name="Group 398">
              <a:extLst>
                <a:ext uri="{FF2B5EF4-FFF2-40B4-BE49-F238E27FC236}">
                  <a16:creationId xmlns:a16="http://schemas.microsoft.com/office/drawing/2014/main" id="{82AC54F2-39EC-8347-84A8-1C3BEA553F4E}"/>
                </a:ext>
              </a:extLst>
            </p:cNvPr>
            <p:cNvGrpSpPr>
              <a:grpSpLocks noChangeAspect="1"/>
            </p:cNvGrpSpPr>
            <p:nvPr/>
          </p:nvGrpSpPr>
          <p:grpSpPr>
            <a:xfrm>
              <a:off x="3518713" y="3327456"/>
              <a:ext cx="72000" cy="72000"/>
              <a:chOff x="3722717" y="3454659"/>
              <a:chExt cx="144000" cy="144000"/>
            </a:xfrm>
          </p:grpSpPr>
          <p:sp>
            <p:nvSpPr>
              <p:cNvPr id="643" name="Oval 642">
                <a:extLst>
                  <a:ext uri="{FF2B5EF4-FFF2-40B4-BE49-F238E27FC236}">
                    <a16:creationId xmlns:a16="http://schemas.microsoft.com/office/drawing/2014/main" id="{8198D07F-1BDC-DE4A-BBFD-8BD7390566DC}"/>
                  </a:ext>
                </a:extLst>
              </p:cNvPr>
              <p:cNvSpPr/>
              <p:nvPr/>
            </p:nvSpPr>
            <p:spPr>
              <a:xfrm>
                <a:off x="3722717" y="3454659"/>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644" name="Oval 643">
                <a:extLst>
                  <a:ext uri="{FF2B5EF4-FFF2-40B4-BE49-F238E27FC236}">
                    <a16:creationId xmlns:a16="http://schemas.microsoft.com/office/drawing/2014/main" id="{CF0C534B-FF2F-8D45-BE0E-24045B46BE97}"/>
                  </a:ext>
                </a:extLst>
              </p:cNvPr>
              <p:cNvSpPr>
                <a:spLocks noChangeAspect="1"/>
              </p:cNvSpPr>
              <p:nvPr/>
            </p:nvSpPr>
            <p:spPr>
              <a:xfrm>
                <a:off x="3776717" y="3508659"/>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400" name="Group 399">
              <a:extLst>
                <a:ext uri="{FF2B5EF4-FFF2-40B4-BE49-F238E27FC236}">
                  <a16:creationId xmlns:a16="http://schemas.microsoft.com/office/drawing/2014/main" id="{1B109EB4-A8E3-BB48-9417-2349A7625EF8}"/>
                </a:ext>
              </a:extLst>
            </p:cNvPr>
            <p:cNvGrpSpPr>
              <a:grpSpLocks noChangeAspect="1"/>
            </p:cNvGrpSpPr>
            <p:nvPr/>
          </p:nvGrpSpPr>
          <p:grpSpPr>
            <a:xfrm>
              <a:off x="3577452" y="3288324"/>
              <a:ext cx="72000" cy="72000"/>
              <a:chOff x="3722717" y="3454659"/>
              <a:chExt cx="144000" cy="144000"/>
            </a:xfrm>
          </p:grpSpPr>
          <p:sp>
            <p:nvSpPr>
              <p:cNvPr id="641" name="Oval 640">
                <a:extLst>
                  <a:ext uri="{FF2B5EF4-FFF2-40B4-BE49-F238E27FC236}">
                    <a16:creationId xmlns:a16="http://schemas.microsoft.com/office/drawing/2014/main" id="{782BEE43-3290-FD49-8EEE-3E99FE146A46}"/>
                  </a:ext>
                </a:extLst>
              </p:cNvPr>
              <p:cNvSpPr/>
              <p:nvPr/>
            </p:nvSpPr>
            <p:spPr>
              <a:xfrm>
                <a:off x="3722717" y="3454659"/>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642" name="Oval 641">
                <a:extLst>
                  <a:ext uri="{FF2B5EF4-FFF2-40B4-BE49-F238E27FC236}">
                    <a16:creationId xmlns:a16="http://schemas.microsoft.com/office/drawing/2014/main" id="{418C0CDE-6DBC-3D41-AF16-E11AF7F274D8}"/>
                  </a:ext>
                </a:extLst>
              </p:cNvPr>
              <p:cNvSpPr>
                <a:spLocks noChangeAspect="1"/>
              </p:cNvSpPr>
              <p:nvPr/>
            </p:nvSpPr>
            <p:spPr>
              <a:xfrm>
                <a:off x="3776717" y="3508659"/>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401" name="Group 400">
              <a:extLst>
                <a:ext uri="{FF2B5EF4-FFF2-40B4-BE49-F238E27FC236}">
                  <a16:creationId xmlns:a16="http://schemas.microsoft.com/office/drawing/2014/main" id="{FF582F53-F6A1-9D42-8AAB-2DD323638E45}"/>
                </a:ext>
              </a:extLst>
            </p:cNvPr>
            <p:cNvGrpSpPr>
              <a:grpSpLocks noChangeAspect="1"/>
            </p:cNvGrpSpPr>
            <p:nvPr/>
          </p:nvGrpSpPr>
          <p:grpSpPr>
            <a:xfrm>
              <a:off x="3645879" y="3254864"/>
              <a:ext cx="72000" cy="72000"/>
              <a:chOff x="3722717" y="3454659"/>
              <a:chExt cx="144000" cy="144000"/>
            </a:xfrm>
          </p:grpSpPr>
          <p:sp>
            <p:nvSpPr>
              <p:cNvPr id="639" name="Oval 638">
                <a:extLst>
                  <a:ext uri="{FF2B5EF4-FFF2-40B4-BE49-F238E27FC236}">
                    <a16:creationId xmlns:a16="http://schemas.microsoft.com/office/drawing/2014/main" id="{1B466D6D-EC2B-F34C-85C5-426B20B8B1A6}"/>
                  </a:ext>
                </a:extLst>
              </p:cNvPr>
              <p:cNvSpPr/>
              <p:nvPr/>
            </p:nvSpPr>
            <p:spPr>
              <a:xfrm>
                <a:off x="3722717" y="3454659"/>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640" name="Oval 639">
                <a:extLst>
                  <a:ext uri="{FF2B5EF4-FFF2-40B4-BE49-F238E27FC236}">
                    <a16:creationId xmlns:a16="http://schemas.microsoft.com/office/drawing/2014/main" id="{75FC367A-DEDD-C648-9F91-766C962D5B7E}"/>
                  </a:ext>
                </a:extLst>
              </p:cNvPr>
              <p:cNvSpPr>
                <a:spLocks noChangeAspect="1"/>
              </p:cNvSpPr>
              <p:nvPr/>
            </p:nvSpPr>
            <p:spPr>
              <a:xfrm>
                <a:off x="3776717" y="3508659"/>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402" name="Group 401">
              <a:extLst>
                <a:ext uri="{FF2B5EF4-FFF2-40B4-BE49-F238E27FC236}">
                  <a16:creationId xmlns:a16="http://schemas.microsoft.com/office/drawing/2014/main" id="{6C4B0E8A-8922-CC40-91FE-9605D67EDFE1}"/>
                </a:ext>
              </a:extLst>
            </p:cNvPr>
            <p:cNvGrpSpPr>
              <a:grpSpLocks noChangeAspect="1"/>
            </p:cNvGrpSpPr>
            <p:nvPr/>
          </p:nvGrpSpPr>
          <p:grpSpPr>
            <a:xfrm>
              <a:off x="3717879" y="3229983"/>
              <a:ext cx="72000" cy="72000"/>
              <a:chOff x="3722717" y="3454659"/>
              <a:chExt cx="144000" cy="144000"/>
            </a:xfrm>
          </p:grpSpPr>
          <p:sp>
            <p:nvSpPr>
              <p:cNvPr id="637" name="Oval 636">
                <a:extLst>
                  <a:ext uri="{FF2B5EF4-FFF2-40B4-BE49-F238E27FC236}">
                    <a16:creationId xmlns:a16="http://schemas.microsoft.com/office/drawing/2014/main" id="{9E1146C3-60C0-3742-911C-C30ECE0FBA08}"/>
                  </a:ext>
                </a:extLst>
              </p:cNvPr>
              <p:cNvSpPr/>
              <p:nvPr/>
            </p:nvSpPr>
            <p:spPr>
              <a:xfrm>
                <a:off x="3722717" y="3454659"/>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638" name="Oval 637">
                <a:extLst>
                  <a:ext uri="{FF2B5EF4-FFF2-40B4-BE49-F238E27FC236}">
                    <a16:creationId xmlns:a16="http://schemas.microsoft.com/office/drawing/2014/main" id="{3386B80B-5E83-1D4B-B9C5-FAAA3EF2C950}"/>
                  </a:ext>
                </a:extLst>
              </p:cNvPr>
              <p:cNvSpPr>
                <a:spLocks noChangeAspect="1"/>
              </p:cNvSpPr>
              <p:nvPr/>
            </p:nvSpPr>
            <p:spPr>
              <a:xfrm>
                <a:off x="3776717" y="3508659"/>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403" name="Group 402">
              <a:extLst>
                <a:ext uri="{FF2B5EF4-FFF2-40B4-BE49-F238E27FC236}">
                  <a16:creationId xmlns:a16="http://schemas.microsoft.com/office/drawing/2014/main" id="{8DEDA09A-410A-5A4E-B53B-75DAE8E5072E}"/>
                </a:ext>
              </a:extLst>
            </p:cNvPr>
            <p:cNvGrpSpPr>
              <a:grpSpLocks noChangeAspect="1"/>
            </p:cNvGrpSpPr>
            <p:nvPr/>
          </p:nvGrpSpPr>
          <p:grpSpPr>
            <a:xfrm>
              <a:off x="3789879" y="3218922"/>
              <a:ext cx="72000" cy="72000"/>
              <a:chOff x="3722717" y="3454659"/>
              <a:chExt cx="144000" cy="144000"/>
            </a:xfrm>
          </p:grpSpPr>
          <p:sp>
            <p:nvSpPr>
              <p:cNvPr id="635" name="Oval 634">
                <a:extLst>
                  <a:ext uri="{FF2B5EF4-FFF2-40B4-BE49-F238E27FC236}">
                    <a16:creationId xmlns:a16="http://schemas.microsoft.com/office/drawing/2014/main" id="{D0E6BCA1-19E6-5946-B410-BA00F8CAC53F}"/>
                  </a:ext>
                </a:extLst>
              </p:cNvPr>
              <p:cNvSpPr/>
              <p:nvPr/>
            </p:nvSpPr>
            <p:spPr>
              <a:xfrm>
                <a:off x="3722717" y="3454659"/>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636" name="Oval 635">
                <a:extLst>
                  <a:ext uri="{FF2B5EF4-FFF2-40B4-BE49-F238E27FC236}">
                    <a16:creationId xmlns:a16="http://schemas.microsoft.com/office/drawing/2014/main" id="{975544E5-D7A1-3947-9F77-5B9B02703342}"/>
                  </a:ext>
                </a:extLst>
              </p:cNvPr>
              <p:cNvSpPr>
                <a:spLocks noChangeAspect="1"/>
              </p:cNvSpPr>
              <p:nvPr/>
            </p:nvSpPr>
            <p:spPr>
              <a:xfrm>
                <a:off x="3776717" y="3508659"/>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sp>
          <p:nvSpPr>
            <p:cNvPr id="404" name="Block Arc 403">
              <a:extLst>
                <a:ext uri="{FF2B5EF4-FFF2-40B4-BE49-F238E27FC236}">
                  <a16:creationId xmlns:a16="http://schemas.microsoft.com/office/drawing/2014/main" id="{EA8C41EC-044C-8F45-9B93-745D00421423}"/>
                </a:ext>
              </a:extLst>
            </p:cNvPr>
            <p:cNvSpPr>
              <a:spLocks noChangeAspect="1"/>
            </p:cNvSpPr>
            <p:nvPr/>
          </p:nvSpPr>
          <p:spPr>
            <a:xfrm rot="18780000">
              <a:off x="4593090" y="3175953"/>
              <a:ext cx="1152000" cy="1152000"/>
            </a:xfrm>
            <a:prstGeom prst="blockArc">
              <a:avLst>
                <a:gd name="adj1" fmla="val 18995020"/>
                <a:gd name="adj2" fmla="val 21593607"/>
                <a:gd name="adj3" fmla="val 14193"/>
              </a:avLst>
            </a:prstGeom>
            <a:no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a typeface="ＭＳ Ｐゴシック" pitchFamily="34" charset="-128"/>
              </a:endParaRPr>
            </a:p>
          </p:txBody>
        </p:sp>
        <p:grpSp>
          <p:nvGrpSpPr>
            <p:cNvPr id="405" name="Group 404">
              <a:extLst>
                <a:ext uri="{FF2B5EF4-FFF2-40B4-BE49-F238E27FC236}">
                  <a16:creationId xmlns:a16="http://schemas.microsoft.com/office/drawing/2014/main" id="{4244B282-8742-EE4E-A086-6F9A355C563C}"/>
                </a:ext>
              </a:extLst>
            </p:cNvPr>
            <p:cNvGrpSpPr>
              <a:grpSpLocks noChangeAspect="1"/>
            </p:cNvGrpSpPr>
            <p:nvPr/>
          </p:nvGrpSpPr>
          <p:grpSpPr>
            <a:xfrm rot="2580000">
              <a:off x="5167448" y="3220837"/>
              <a:ext cx="72000" cy="72000"/>
              <a:chOff x="3722717" y="3454659"/>
              <a:chExt cx="144000" cy="144000"/>
            </a:xfrm>
          </p:grpSpPr>
          <p:sp>
            <p:nvSpPr>
              <p:cNvPr id="633" name="Oval 632">
                <a:extLst>
                  <a:ext uri="{FF2B5EF4-FFF2-40B4-BE49-F238E27FC236}">
                    <a16:creationId xmlns:a16="http://schemas.microsoft.com/office/drawing/2014/main" id="{D5CB8EC0-3973-7D49-83F0-138583542AF8}"/>
                  </a:ext>
                </a:extLst>
              </p:cNvPr>
              <p:cNvSpPr/>
              <p:nvPr/>
            </p:nvSpPr>
            <p:spPr>
              <a:xfrm>
                <a:off x="3722717" y="3454659"/>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634" name="Oval 633">
                <a:extLst>
                  <a:ext uri="{FF2B5EF4-FFF2-40B4-BE49-F238E27FC236}">
                    <a16:creationId xmlns:a16="http://schemas.microsoft.com/office/drawing/2014/main" id="{FD1AC2C7-B066-1747-AB2F-2DE3F92F46F6}"/>
                  </a:ext>
                </a:extLst>
              </p:cNvPr>
              <p:cNvSpPr>
                <a:spLocks noChangeAspect="1"/>
              </p:cNvSpPr>
              <p:nvPr/>
            </p:nvSpPr>
            <p:spPr>
              <a:xfrm>
                <a:off x="3776717" y="3508659"/>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406" name="Group 405">
              <a:extLst>
                <a:ext uri="{FF2B5EF4-FFF2-40B4-BE49-F238E27FC236}">
                  <a16:creationId xmlns:a16="http://schemas.microsoft.com/office/drawing/2014/main" id="{0EE7D8CE-2769-2447-B708-76726283467C}"/>
                </a:ext>
              </a:extLst>
            </p:cNvPr>
            <p:cNvGrpSpPr>
              <a:grpSpLocks noChangeAspect="1"/>
            </p:cNvGrpSpPr>
            <p:nvPr/>
          </p:nvGrpSpPr>
          <p:grpSpPr>
            <a:xfrm rot="2580000">
              <a:off x="5237095" y="3232277"/>
              <a:ext cx="72000" cy="72000"/>
              <a:chOff x="3722717" y="3454659"/>
              <a:chExt cx="144000" cy="144000"/>
            </a:xfrm>
          </p:grpSpPr>
          <p:sp>
            <p:nvSpPr>
              <p:cNvPr id="631" name="Oval 630">
                <a:extLst>
                  <a:ext uri="{FF2B5EF4-FFF2-40B4-BE49-F238E27FC236}">
                    <a16:creationId xmlns:a16="http://schemas.microsoft.com/office/drawing/2014/main" id="{6168B3C8-4D63-3B45-9FBF-3ACFD852D9BF}"/>
                  </a:ext>
                </a:extLst>
              </p:cNvPr>
              <p:cNvSpPr/>
              <p:nvPr/>
            </p:nvSpPr>
            <p:spPr>
              <a:xfrm>
                <a:off x="3722717" y="3454659"/>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632" name="Oval 631">
                <a:extLst>
                  <a:ext uri="{FF2B5EF4-FFF2-40B4-BE49-F238E27FC236}">
                    <a16:creationId xmlns:a16="http://schemas.microsoft.com/office/drawing/2014/main" id="{BC6EDE2F-209D-D040-85B7-50DB2C4C9169}"/>
                  </a:ext>
                </a:extLst>
              </p:cNvPr>
              <p:cNvSpPr>
                <a:spLocks noChangeAspect="1"/>
              </p:cNvSpPr>
              <p:nvPr/>
            </p:nvSpPr>
            <p:spPr>
              <a:xfrm>
                <a:off x="3776717" y="3508659"/>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407" name="Group 406">
              <a:extLst>
                <a:ext uri="{FF2B5EF4-FFF2-40B4-BE49-F238E27FC236}">
                  <a16:creationId xmlns:a16="http://schemas.microsoft.com/office/drawing/2014/main" id="{1D085ABA-5343-3941-A157-EC993A35A2A2}"/>
                </a:ext>
              </a:extLst>
            </p:cNvPr>
            <p:cNvGrpSpPr>
              <a:grpSpLocks noChangeAspect="1"/>
            </p:cNvGrpSpPr>
            <p:nvPr/>
          </p:nvGrpSpPr>
          <p:grpSpPr>
            <a:xfrm rot="2580000">
              <a:off x="5309959" y="3254473"/>
              <a:ext cx="72000" cy="72000"/>
              <a:chOff x="3722717" y="3454659"/>
              <a:chExt cx="144000" cy="144000"/>
            </a:xfrm>
          </p:grpSpPr>
          <p:sp>
            <p:nvSpPr>
              <p:cNvPr id="629" name="Oval 628">
                <a:extLst>
                  <a:ext uri="{FF2B5EF4-FFF2-40B4-BE49-F238E27FC236}">
                    <a16:creationId xmlns:a16="http://schemas.microsoft.com/office/drawing/2014/main" id="{D7E28DB9-3246-034E-88C5-E9E70102EB10}"/>
                  </a:ext>
                </a:extLst>
              </p:cNvPr>
              <p:cNvSpPr/>
              <p:nvPr/>
            </p:nvSpPr>
            <p:spPr>
              <a:xfrm>
                <a:off x="3722717" y="3454659"/>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630" name="Oval 629">
                <a:extLst>
                  <a:ext uri="{FF2B5EF4-FFF2-40B4-BE49-F238E27FC236}">
                    <a16:creationId xmlns:a16="http://schemas.microsoft.com/office/drawing/2014/main" id="{8DE68E8C-73D3-1C42-AFB1-CAC12BF22A00}"/>
                  </a:ext>
                </a:extLst>
              </p:cNvPr>
              <p:cNvSpPr>
                <a:spLocks noChangeAspect="1"/>
              </p:cNvSpPr>
              <p:nvPr/>
            </p:nvSpPr>
            <p:spPr>
              <a:xfrm>
                <a:off x="3776717" y="3508659"/>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408" name="Group 407">
              <a:extLst>
                <a:ext uri="{FF2B5EF4-FFF2-40B4-BE49-F238E27FC236}">
                  <a16:creationId xmlns:a16="http://schemas.microsoft.com/office/drawing/2014/main" id="{438B7BDD-42F4-8840-BD34-0D55886815C5}"/>
                </a:ext>
              </a:extLst>
            </p:cNvPr>
            <p:cNvGrpSpPr>
              <a:grpSpLocks noChangeAspect="1"/>
            </p:cNvGrpSpPr>
            <p:nvPr/>
          </p:nvGrpSpPr>
          <p:grpSpPr>
            <a:xfrm rot="2580000">
              <a:off x="5379585" y="3285380"/>
              <a:ext cx="72000" cy="72000"/>
              <a:chOff x="3722717" y="3454659"/>
              <a:chExt cx="144000" cy="144000"/>
            </a:xfrm>
          </p:grpSpPr>
          <p:sp>
            <p:nvSpPr>
              <p:cNvPr id="627" name="Oval 626">
                <a:extLst>
                  <a:ext uri="{FF2B5EF4-FFF2-40B4-BE49-F238E27FC236}">
                    <a16:creationId xmlns:a16="http://schemas.microsoft.com/office/drawing/2014/main" id="{0ED59FBC-BC0C-674A-ACDA-2B8A4280D21A}"/>
                  </a:ext>
                </a:extLst>
              </p:cNvPr>
              <p:cNvSpPr/>
              <p:nvPr/>
            </p:nvSpPr>
            <p:spPr>
              <a:xfrm>
                <a:off x="3722717" y="3454659"/>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628" name="Oval 627">
                <a:extLst>
                  <a:ext uri="{FF2B5EF4-FFF2-40B4-BE49-F238E27FC236}">
                    <a16:creationId xmlns:a16="http://schemas.microsoft.com/office/drawing/2014/main" id="{B5281E41-8595-2A4B-AA4C-96C54CCAEAC0}"/>
                  </a:ext>
                </a:extLst>
              </p:cNvPr>
              <p:cNvSpPr>
                <a:spLocks noChangeAspect="1"/>
              </p:cNvSpPr>
              <p:nvPr/>
            </p:nvSpPr>
            <p:spPr>
              <a:xfrm>
                <a:off x="3776717" y="3508659"/>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409" name="Group 408">
              <a:extLst>
                <a:ext uri="{FF2B5EF4-FFF2-40B4-BE49-F238E27FC236}">
                  <a16:creationId xmlns:a16="http://schemas.microsoft.com/office/drawing/2014/main" id="{23DAA615-E28C-204B-9C2B-AEC207950E6C}"/>
                </a:ext>
              </a:extLst>
            </p:cNvPr>
            <p:cNvGrpSpPr>
              <a:grpSpLocks noChangeAspect="1"/>
            </p:cNvGrpSpPr>
            <p:nvPr/>
          </p:nvGrpSpPr>
          <p:grpSpPr>
            <a:xfrm rot="2580000">
              <a:off x="5439786" y="3326395"/>
              <a:ext cx="72000" cy="72000"/>
              <a:chOff x="3722717" y="3454659"/>
              <a:chExt cx="144000" cy="144000"/>
            </a:xfrm>
          </p:grpSpPr>
          <p:sp>
            <p:nvSpPr>
              <p:cNvPr id="625" name="Oval 624">
                <a:extLst>
                  <a:ext uri="{FF2B5EF4-FFF2-40B4-BE49-F238E27FC236}">
                    <a16:creationId xmlns:a16="http://schemas.microsoft.com/office/drawing/2014/main" id="{973A208D-4940-5E4B-80C7-C2107D138C43}"/>
                  </a:ext>
                </a:extLst>
              </p:cNvPr>
              <p:cNvSpPr/>
              <p:nvPr/>
            </p:nvSpPr>
            <p:spPr>
              <a:xfrm>
                <a:off x="3722717" y="3454659"/>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626" name="Oval 625">
                <a:extLst>
                  <a:ext uri="{FF2B5EF4-FFF2-40B4-BE49-F238E27FC236}">
                    <a16:creationId xmlns:a16="http://schemas.microsoft.com/office/drawing/2014/main" id="{33878FBB-6427-0345-9C76-9CCBE51419BD}"/>
                  </a:ext>
                </a:extLst>
              </p:cNvPr>
              <p:cNvSpPr>
                <a:spLocks noChangeAspect="1"/>
              </p:cNvSpPr>
              <p:nvPr/>
            </p:nvSpPr>
            <p:spPr>
              <a:xfrm>
                <a:off x="3776717" y="3508659"/>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410" name="Group 409">
              <a:extLst>
                <a:ext uri="{FF2B5EF4-FFF2-40B4-BE49-F238E27FC236}">
                  <a16:creationId xmlns:a16="http://schemas.microsoft.com/office/drawing/2014/main" id="{4FFB9BBE-FC13-464A-B7E0-DA22423C9FA8}"/>
                </a:ext>
              </a:extLst>
            </p:cNvPr>
            <p:cNvGrpSpPr/>
            <p:nvPr/>
          </p:nvGrpSpPr>
          <p:grpSpPr>
            <a:xfrm rot="5507865">
              <a:off x="5209182" y="1571855"/>
              <a:ext cx="144773" cy="144413"/>
              <a:chOff x="3885913" y="3063417"/>
              <a:chExt cx="144773" cy="144413"/>
            </a:xfrm>
          </p:grpSpPr>
          <p:sp>
            <p:nvSpPr>
              <p:cNvPr id="621" name="Oval 620">
                <a:extLst>
                  <a:ext uri="{FF2B5EF4-FFF2-40B4-BE49-F238E27FC236}">
                    <a16:creationId xmlns:a16="http://schemas.microsoft.com/office/drawing/2014/main" id="{40B17E79-25D9-6A45-B7C4-0B168BDC1CC7}"/>
                  </a:ext>
                </a:extLst>
              </p:cNvPr>
              <p:cNvSpPr/>
              <p:nvPr/>
            </p:nvSpPr>
            <p:spPr>
              <a:xfrm>
                <a:off x="3885913" y="3063417"/>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nvGrpSpPr>
              <p:cNvPr id="622" name="Group 621">
                <a:extLst>
                  <a:ext uri="{FF2B5EF4-FFF2-40B4-BE49-F238E27FC236}">
                    <a16:creationId xmlns:a16="http://schemas.microsoft.com/office/drawing/2014/main" id="{92DC8D7B-C32D-5245-AB60-942B219A5D9B}"/>
                  </a:ext>
                </a:extLst>
              </p:cNvPr>
              <p:cNvGrpSpPr/>
              <p:nvPr/>
            </p:nvGrpSpPr>
            <p:grpSpPr>
              <a:xfrm>
                <a:off x="3887304" y="3064448"/>
                <a:ext cx="143382" cy="143382"/>
                <a:chOff x="3677128" y="3455690"/>
                <a:chExt cx="143382" cy="143382"/>
              </a:xfrm>
            </p:grpSpPr>
            <p:cxnSp>
              <p:nvCxnSpPr>
                <p:cNvPr id="623" name="Straight Connector 622">
                  <a:extLst>
                    <a:ext uri="{FF2B5EF4-FFF2-40B4-BE49-F238E27FC236}">
                      <a16:creationId xmlns:a16="http://schemas.microsoft.com/office/drawing/2014/main" id="{1B52207D-2B7E-3542-9F46-0ED1D41E6BE2}"/>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624" name="Straight Connector 623">
                  <a:extLst>
                    <a:ext uri="{FF2B5EF4-FFF2-40B4-BE49-F238E27FC236}">
                      <a16:creationId xmlns:a16="http://schemas.microsoft.com/office/drawing/2014/main" id="{18BB3395-031F-4B46-8D86-6127A349A557}"/>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grpSp>
          <p:nvGrpSpPr>
            <p:cNvPr id="411" name="Group 410">
              <a:extLst>
                <a:ext uri="{FF2B5EF4-FFF2-40B4-BE49-F238E27FC236}">
                  <a16:creationId xmlns:a16="http://schemas.microsoft.com/office/drawing/2014/main" id="{101078CC-2E68-2147-9FEB-1601717B4C27}"/>
                </a:ext>
              </a:extLst>
            </p:cNvPr>
            <p:cNvGrpSpPr/>
            <p:nvPr/>
          </p:nvGrpSpPr>
          <p:grpSpPr>
            <a:xfrm rot="5930455">
              <a:off x="5530588" y="1617225"/>
              <a:ext cx="144773" cy="144413"/>
              <a:chOff x="3885913" y="3063417"/>
              <a:chExt cx="144773" cy="144413"/>
            </a:xfrm>
          </p:grpSpPr>
          <p:sp>
            <p:nvSpPr>
              <p:cNvPr id="617" name="Oval 616">
                <a:extLst>
                  <a:ext uri="{FF2B5EF4-FFF2-40B4-BE49-F238E27FC236}">
                    <a16:creationId xmlns:a16="http://schemas.microsoft.com/office/drawing/2014/main" id="{E57723D6-B324-C048-98FF-467E519A9B89}"/>
                  </a:ext>
                </a:extLst>
              </p:cNvPr>
              <p:cNvSpPr/>
              <p:nvPr/>
            </p:nvSpPr>
            <p:spPr>
              <a:xfrm>
                <a:off x="3885913" y="3063417"/>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nvGrpSpPr>
              <p:cNvPr id="618" name="Group 617">
                <a:extLst>
                  <a:ext uri="{FF2B5EF4-FFF2-40B4-BE49-F238E27FC236}">
                    <a16:creationId xmlns:a16="http://schemas.microsoft.com/office/drawing/2014/main" id="{089A8BEB-A421-7441-BB77-359F285EB6C5}"/>
                  </a:ext>
                </a:extLst>
              </p:cNvPr>
              <p:cNvGrpSpPr/>
              <p:nvPr/>
            </p:nvGrpSpPr>
            <p:grpSpPr>
              <a:xfrm>
                <a:off x="3887304" y="3064448"/>
                <a:ext cx="143382" cy="143382"/>
                <a:chOff x="3677128" y="3455690"/>
                <a:chExt cx="143382" cy="143382"/>
              </a:xfrm>
            </p:grpSpPr>
            <p:cxnSp>
              <p:nvCxnSpPr>
                <p:cNvPr id="619" name="Straight Connector 618">
                  <a:extLst>
                    <a:ext uri="{FF2B5EF4-FFF2-40B4-BE49-F238E27FC236}">
                      <a16:creationId xmlns:a16="http://schemas.microsoft.com/office/drawing/2014/main" id="{5828C31A-435B-8341-BC58-D075B9169291}"/>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620" name="Straight Connector 619">
                  <a:extLst>
                    <a:ext uri="{FF2B5EF4-FFF2-40B4-BE49-F238E27FC236}">
                      <a16:creationId xmlns:a16="http://schemas.microsoft.com/office/drawing/2014/main" id="{A9CA5827-63EA-5945-A6CB-3C905BF60DE7}"/>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grpSp>
          <p:nvGrpSpPr>
            <p:cNvPr id="412" name="Group 411">
              <a:extLst>
                <a:ext uri="{FF2B5EF4-FFF2-40B4-BE49-F238E27FC236}">
                  <a16:creationId xmlns:a16="http://schemas.microsoft.com/office/drawing/2014/main" id="{E594DA6E-0CD5-E043-81FC-1F0FC2EC7A79}"/>
                </a:ext>
              </a:extLst>
            </p:cNvPr>
            <p:cNvGrpSpPr/>
            <p:nvPr/>
          </p:nvGrpSpPr>
          <p:grpSpPr>
            <a:xfrm rot="1260000">
              <a:off x="5835230" y="1709808"/>
              <a:ext cx="144773" cy="144413"/>
              <a:chOff x="3885913" y="3063417"/>
              <a:chExt cx="144773" cy="144413"/>
            </a:xfrm>
          </p:grpSpPr>
          <p:sp>
            <p:nvSpPr>
              <p:cNvPr id="613" name="Oval 612">
                <a:extLst>
                  <a:ext uri="{FF2B5EF4-FFF2-40B4-BE49-F238E27FC236}">
                    <a16:creationId xmlns:a16="http://schemas.microsoft.com/office/drawing/2014/main" id="{A9D55E13-4BA1-384E-A809-983C18D66C3E}"/>
                  </a:ext>
                </a:extLst>
              </p:cNvPr>
              <p:cNvSpPr/>
              <p:nvPr/>
            </p:nvSpPr>
            <p:spPr>
              <a:xfrm>
                <a:off x="3885913" y="3063417"/>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nvGrpSpPr>
              <p:cNvPr id="614" name="Group 613">
                <a:extLst>
                  <a:ext uri="{FF2B5EF4-FFF2-40B4-BE49-F238E27FC236}">
                    <a16:creationId xmlns:a16="http://schemas.microsoft.com/office/drawing/2014/main" id="{7379FB3B-6D2A-8F45-A574-DCAF09C58285}"/>
                  </a:ext>
                </a:extLst>
              </p:cNvPr>
              <p:cNvGrpSpPr/>
              <p:nvPr/>
            </p:nvGrpSpPr>
            <p:grpSpPr>
              <a:xfrm>
                <a:off x="3887304" y="3064448"/>
                <a:ext cx="143382" cy="143382"/>
                <a:chOff x="3677128" y="3455690"/>
                <a:chExt cx="143382" cy="143382"/>
              </a:xfrm>
            </p:grpSpPr>
            <p:cxnSp>
              <p:nvCxnSpPr>
                <p:cNvPr id="615" name="Straight Connector 614">
                  <a:extLst>
                    <a:ext uri="{FF2B5EF4-FFF2-40B4-BE49-F238E27FC236}">
                      <a16:creationId xmlns:a16="http://schemas.microsoft.com/office/drawing/2014/main" id="{88A35872-3656-7147-BABF-EF044430E301}"/>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616" name="Straight Connector 615">
                  <a:extLst>
                    <a:ext uri="{FF2B5EF4-FFF2-40B4-BE49-F238E27FC236}">
                      <a16:creationId xmlns:a16="http://schemas.microsoft.com/office/drawing/2014/main" id="{9E400833-2B28-FA40-BFE6-CFC0DEFFFA90}"/>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grpSp>
          <p:nvGrpSpPr>
            <p:cNvPr id="413" name="Group 412">
              <a:extLst>
                <a:ext uri="{FF2B5EF4-FFF2-40B4-BE49-F238E27FC236}">
                  <a16:creationId xmlns:a16="http://schemas.microsoft.com/office/drawing/2014/main" id="{6212A33C-A95A-1C47-84F1-79EC628279CB}"/>
                </a:ext>
              </a:extLst>
            </p:cNvPr>
            <p:cNvGrpSpPr/>
            <p:nvPr/>
          </p:nvGrpSpPr>
          <p:grpSpPr>
            <a:xfrm rot="1857673">
              <a:off x="6124945" y="1849432"/>
              <a:ext cx="144773" cy="144413"/>
              <a:chOff x="3885913" y="3063417"/>
              <a:chExt cx="144773" cy="144413"/>
            </a:xfrm>
          </p:grpSpPr>
          <p:sp>
            <p:nvSpPr>
              <p:cNvPr id="609" name="Oval 608">
                <a:extLst>
                  <a:ext uri="{FF2B5EF4-FFF2-40B4-BE49-F238E27FC236}">
                    <a16:creationId xmlns:a16="http://schemas.microsoft.com/office/drawing/2014/main" id="{0A0499DD-1C61-8942-B257-062E9103FC6D}"/>
                  </a:ext>
                </a:extLst>
              </p:cNvPr>
              <p:cNvSpPr/>
              <p:nvPr/>
            </p:nvSpPr>
            <p:spPr>
              <a:xfrm>
                <a:off x="3885913" y="3063417"/>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nvGrpSpPr>
              <p:cNvPr id="610" name="Group 609">
                <a:extLst>
                  <a:ext uri="{FF2B5EF4-FFF2-40B4-BE49-F238E27FC236}">
                    <a16:creationId xmlns:a16="http://schemas.microsoft.com/office/drawing/2014/main" id="{29069F0C-2D0E-834F-92ED-22B4C0214B66}"/>
                  </a:ext>
                </a:extLst>
              </p:cNvPr>
              <p:cNvGrpSpPr/>
              <p:nvPr/>
            </p:nvGrpSpPr>
            <p:grpSpPr>
              <a:xfrm>
                <a:off x="3887304" y="3064448"/>
                <a:ext cx="143382" cy="143382"/>
                <a:chOff x="3677128" y="3455690"/>
                <a:chExt cx="143382" cy="143382"/>
              </a:xfrm>
            </p:grpSpPr>
            <p:cxnSp>
              <p:nvCxnSpPr>
                <p:cNvPr id="611" name="Straight Connector 610">
                  <a:extLst>
                    <a:ext uri="{FF2B5EF4-FFF2-40B4-BE49-F238E27FC236}">
                      <a16:creationId xmlns:a16="http://schemas.microsoft.com/office/drawing/2014/main" id="{2814F46C-6A88-DA44-B919-9E37BD7E3700}"/>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612" name="Straight Connector 611">
                  <a:extLst>
                    <a:ext uri="{FF2B5EF4-FFF2-40B4-BE49-F238E27FC236}">
                      <a16:creationId xmlns:a16="http://schemas.microsoft.com/office/drawing/2014/main" id="{286ECF44-D0C8-894B-9B49-48CBCB77F5D9}"/>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grpSp>
          <p:nvGrpSpPr>
            <p:cNvPr id="414" name="Group 413">
              <a:extLst>
                <a:ext uri="{FF2B5EF4-FFF2-40B4-BE49-F238E27FC236}">
                  <a16:creationId xmlns:a16="http://schemas.microsoft.com/office/drawing/2014/main" id="{06727008-6688-0C4D-8EB9-E12F80B75FF1}"/>
                </a:ext>
              </a:extLst>
            </p:cNvPr>
            <p:cNvGrpSpPr/>
            <p:nvPr/>
          </p:nvGrpSpPr>
          <p:grpSpPr>
            <a:xfrm rot="2400000">
              <a:off x="6384239" y="2026910"/>
              <a:ext cx="144773" cy="144413"/>
              <a:chOff x="3885913" y="3063417"/>
              <a:chExt cx="144773" cy="144413"/>
            </a:xfrm>
          </p:grpSpPr>
          <p:sp>
            <p:nvSpPr>
              <p:cNvPr id="605" name="Oval 604">
                <a:extLst>
                  <a:ext uri="{FF2B5EF4-FFF2-40B4-BE49-F238E27FC236}">
                    <a16:creationId xmlns:a16="http://schemas.microsoft.com/office/drawing/2014/main" id="{0A42CF2B-68A6-D340-AEAB-118128DDDA10}"/>
                  </a:ext>
                </a:extLst>
              </p:cNvPr>
              <p:cNvSpPr/>
              <p:nvPr/>
            </p:nvSpPr>
            <p:spPr>
              <a:xfrm>
                <a:off x="3885913" y="3063417"/>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nvGrpSpPr>
              <p:cNvPr id="606" name="Group 605">
                <a:extLst>
                  <a:ext uri="{FF2B5EF4-FFF2-40B4-BE49-F238E27FC236}">
                    <a16:creationId xmlns:a16="http://schemas.microsoft.com/office/drawing/2014/main" id="{58E905BD-D71F-764C-AA59-05E2501AF43C}"/>
                  </a:ext>
                </a:extLst>
              </p:cNvPr>
              <p:cNvGrpSpPr/>
              <p:nvPr/>
            </p:nvGrpSpPr>
            <p:grpSpPr>
              <a:xfrm>
                <a:off x="3887304" y="3064448"/>
                <a:ext cx="143382" cy="143382"/>
                <a:chOff x="3677128" y="3455690"/>
                <a:chExt cx="143382" cy="143382"/>
              </a:xfrm>
            </p:grpSpPr>
            <p:cxnSp>
              <p:nvCxnSpPr>
                <p:cNvPr id="607" name="Straight Connector 606">
                  <a:extLst>
                    <a:ext uri="{FF2B5EF4-FFF2-40B4-BE49-F238E27FC236}">
                      <a16:creationId xmlns:a16="http://schemas.microsoft.com/office/drawing/2014/main" id="{F9FD8F65-BDE4-194A-9FCF-C0C8AF1A76D7}"/>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608" name="Straight Connector 607">
                  <a:extLst>
                    <a:ext uri="{FF2B5EF4-FFF2-40B4-BE49-F238E27FC236}">
                      <a16:creationId xmlns:a16="http://schemas.microsoft.com/office/drawing/2014/main" id="{42F238E5-7E4B-5B48-86F0-2BB967D93ED2}"/>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cxnSp>
          <p:nvCxnSpPr>
            <p:cNvPr id="415" name="Straight Connector 414">
              <a:extLst>
                <a:ext uri="{FF2B5EF4-FFF2-40B4-BE49-F238E27FC236}">
                  <a16:creationId xmlns:a16="http://schemas.microsoft.com/office/drawing/2014/main" id="{077ADAEB-9CE4-BA41-BDE9-6845FB51985A}"/>
                </a:ext>
              </a:extLst>
            </p:cNvPr>
            <p:cNvCxnSpPr/>
            <p:nvPr/>
          </p:nvCxnSpPr>
          <p:spPr>
            <a:xfrm>
              <a:off x="3869688" y="1717721"/>
              <a:ext cx="0" cy="504000"/>
            </a:xfrm>
            <a:prstGeom prst="line">
              <a:avLst/>
            </a:prstGeom>
            <a:noFill/>
            <a:ln w="19050" cap="flat" cmpd="sng" algn="ctr">
              <a:solidFill>
                <a:sysClr val="windowText" lastClr="000000"/>
              </a:solidFill>
              <a:prstDash val="solid"/>
            </a:ln>
            <a:effectLst/>
          </p:spPr>
        </p:cxnSp>
        <p:cxnSp>
          <p:nvCxnSpPr>
            <p:cNvPr id="416" name="Straight Connector 415">
              <a:extLst>
                <a:ext uri="{FF2B5EF4-FFF2-40B4-BE49-F238E27FC236}">
                  <a16:creationId xmlns:a16="http://schemas.microsoft.com/office/drawing/2014/main" id="{C6A3D6CA-19A6-2B44-A114-637E7A7E0B85}"/>
                </a:ext>
              </a:extLst>
            </p:cNvPr>
            <p:cNvCxnSpPr/>
            <p:nvPr/>
          </p:nvCxnSpPr>
          <p:spPr>
            <a:xfrm>
              <a:off x="5162633" y="1717644"/>
              <a:ext cx="0" cy="504000"/>
            </a:xfrm>
            <a:prstGeom prst="line">
              <a:avLst/>
            </a:prstGeom>
            <a:noFill/>
            <a:ln w="19050" cap="flat" cmpd="sng" algn="ctr">
              <a:solidFill>
                <a:sysClr val="windowText" lastClr="000000"/>
              </a:solidFill>
              <a:prstDash val="solid"/>
            </a:ln>
            <a:effectLst/>
          </p:spPr>
        </p:cxnSp>
        <p:sp>
          <p:nvSpPr>
            <p:cNvPr id="417" name="Rectangle 416">
              <a:extLst>
                <a:ext uri="{FF2B5EF4-FFF2-40B4-BE49-F238E27FC236}">
                  <a16:creationId xmlns:a16="http://schemas.microsoft.com/office/drawing/2014/main" id="{2003D3D8-CB0B-B744-95B6-70D4D2FD5F5C}"/>
                </a:ext>
              </a:extLst>
            </p:cNvPr>
            <p:cNvSpPr/>
            <p:nvPr/>
          </p:nvSpPr>
          <p:spPr>
            <a:xfrm rot="19122003">
              <a:off x="2696554" y="3458267"/>
              <a:ext cx="828000" cy="162000"/>
            </a:xfrm>
            <a:prstGeom prst="rect">
              <a:avLst/>
            </a:prstGeom>
            <a:no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nvGrpSpPr>
            <p:cNvPr id="418" name="Group 417">
              <a:extLst>
                <a:ext uri="{FF2B5EF4-FFF2-40B4-BE49-F238E27FC236}">
                  <a16:creationId xmlns:a16="http://schemas.microsoft.com/office/drawing/2014/main" id="{3B055BCB-01A4-9147-B100-619A1744CDA0}"/>
                </a:ext>
              </a:extLst>
            </p:cNvPr>
            <p:cNvGrpSpPr/>
            <p:nvPr/>
          </p:nvGrpSpPr>
          <p:grpSpPr>
            <a:xfrm rot="19122003">
              <a:off x="2811453" y="3664303"/>
              <a:ext cx="144000" cy="144000"/>
              <a:chOff x="3718024" y="3454962"/>
              <a:chExt cx="144000" cy="144000"/>
            </a:xfrm>
          </p:grpSpPr>
          <p:sp>
            <p:nvSpPr>
              <p:cNvPr id="603" name="Oval 602">
                <a:extLst>
                  <a:ext uri="{FF2B5EF4-FFF2-40B4-BE49-F238E27FC236}">
                    <a16:creationId xmlns:a16="http://schemas.microsoft.com/office/drawing/2014/main" id="{C535B038-AEF5-F94C-B96E-A40C1D32B3C5}"/>
                  </a:ext>
                </a:extLst>
              </p:cNvPr>
              <p:cNvSpPr/>
              <p:nvPr/>
            </p:nvSpPr>
            <p:spPr>
              <a:xfrm>
                <a:off x="3718024" y="3454962"/>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604" name="Oval 603">
                <a:extLst>
                  <a:ext uri="{FF2B5EF4-FFF2-40B4-BE49-F238E27FC236}">
                    <a16:creationId xmlns:a16="http://schemas.microsoft.com/office/drawing/2014/main" id="{21AF4BB4-465C-A046-859A-CF890FC004C2}"/>
                  </a:ext>
                </a:extLst>
              </p:cNvPr>
              <p:cNvSpPr>
                <a:spLocks noChangeAspect="1"/>
              </p:cNvSpPr>
              <p:nvPr/>
            </p:nvSpPr>
            <p:spPr>
              <a:xfrm>
                <a:off x="3772024" y="3508962"/>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419" name="Group 418">
              <a:extLst>
                <a:ext uri="{FF2B5EF4-FFF2-40B4-BE49-F238E27FC236}">
                  <a16:creationId xmlns:a16="http://schemas.microsoft.com/office/drawing/2014/main" id="{D8A85336-ED13-C644-AD26-37ED389BA95F}"/>
                </a:ext>
              </a:extLst>
            </p:cNvPr>
            <p:cNvGrpSpPr/>
            <p:nvPr/>
          </p:nvGrpSpPr>
          <p:grpSpPr>
            <a:xfrm rot="19122003">
              <a:off x="2926275" y="3565933"/>
              <a:ext cx="144000" cy="144000"/>
              <a:chOff x="3713331" y="3455265"/>
              <a:chExt cx="144000" cy="144000"/>
            </a:xfrm>
          </p:grpSpPr>
          <p:sp>
            <p:nvSpPr>
              <p:cNvPr id="601" name="Oval 600">
                <a:extLst>
                  <a:ext uri="{FF2B5EF4-FFF2-40B4-BE49-F238E27FC236}">
                    <a16:creationId xmlns:a16="http://schemas.microsoft.com/office/drawing/2014/main" id="{8A374E70-A439-9A46-A72D-1CB7383DD5DF}"/>
                  </a:ext>
                </a:extLst>
              </p:cNvPr>
              <p:cNvSpPr/>
              <p:nvPr/>
            </p:nvSpPr>
            <p:spPr>
              <a:xfrm>
                <a:off x="3713331" y="3455265"/>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602" name="Oval 601">
                <a:extLst>
                  <a:ext uri="{FF2B5EF4-FFF2-40B4-BE49-F238E27FC236}">
                    <a16:creationId xmlns:a16="http://schemas.microsoft.com/office/drawing/2014/main" id="{66A4986A-8CC8-AD46-A1F2-5FFA42D5A762}"/>
                  </a:ext>
                </a:extLst>
              </p:cNvPr>
              <p:cNvSpPr>
                <a:spLocks noChangeAspect="1"/>
              </p:cNvSpPr>
              <p:nvPr/>
            </p:nvSpPr>
            <p:spPr>
              <a:xfrm>
                <a:off x="3767331" y="3509265"/>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420" name="Group 419">
              <a:extLst>
                <a:ext uri="{FF2B5EF4-FFF2-40B4-BE49-F238E27FC236}">
                  <a16:creationId xmlns:a16="http://schemas.microsoft.com/office/drawing/2014/main" id="{7B14A229-FFD3-8A4F-9AE6-90BC9F7ACED5}"/>
                </a:ext>
              </a:extLst>
            </p:cNvPr>
            <p:cNvGrpSpPr/>
            <p:nvPr/>
          </p:nvGrpSpPr>
          <p:grpSpPr>
            <a:xfrm rot="19122003">
              <a:off x="3040632" y="3463367"/>
              <a:ext cx="144000" cy="144000"/>
              <a:chOff x="3713331" y="3455265"/>
              <a:chExt cx="144000" cy="144000"/>
            </a:xfrm>
          </p:grpSpPr>
          <p:sp>
            <p:nvSpPr>
              <p:cNvPr id="599" name="Oval 598">
                <a:extLst>
                  <a:ext uri="{FF2B5EF4-FFF2-40B4-BE49-F238E27FC236}">
                    <a16:creationId xmlns:a16="http://schemas.microsoft.com/office/drawing/2014/main" id="{217F4A49-8352-724E-91DC-8D20A882FF0B}"/>
                  </a:ext>
                </a:extLst>
              </p:cNvPr>
              <p:cNvSpPr/>
              <p:nvPr/>
            </p:nvSpPr>
            <p:spPr>
              <a:xfrm>
                <a:off x="3713331" y="3455265"/>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600" name="Oval 599">
                <a:extLst>
                  <a:ext uri="{FF2B5EF4-FFF2-40B4-BE49-F238E27FC236}">
                    <a16:creationId xmlns:a16="http://schemas.microsoft.com/office/drawing/2014/main" id="{73A768AC-9AE0-6241-A7CA-0B44C0C5C4AB}"/>
                  </a:ext>
                </a:extLst>
              </p:cNvPr>
              <p:cNvSpPr>
                <a:spLocks noChangeAspect="1"/>
              </p:cNvSpPr>
              <p:nvPr/>
            </p:nvSpPr>
            <p:spPr>
              <a:xfrm>
                <a:off x="3767331" y="3509265"/>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421" name="Group 420">
              <a:extLst>
                <a:ext uri="{FF2B5EF4-FFF2-40B4-BE49-F238E27FC236}">
                  <a16:creationId xmlns:a16="http://schemas.microsoft.com/office/drawing/2014/main" id="{50BB0653-53FF-C74A-AF97-74C2780B3EB3}"/>
                </a:ext>
              </a:extLst>
            </p:cNvPr>
            <p:cNvGrpSpPr/>
            <p:nvPr/>
          </p:nvGrpSpPr>
          <p:grpSpPr>
            <a:xfrm rot="19122003">
              <a:off x="3154262" y="3362927"/>
              <a:ext cx="144000" cy="144000"/>
              <a:chOff x="3713331" y="3455265"/>
              <a:chExt cx="144000" cy="144000"/>
            </a:xfrm>
          </p:grpSpPr>
          <p:sp>
            <p:nvSpPr>
              <p:cNvPr id="597" name="Oval 596">
                <a:extLst>
                  <a:ext uri="{FF2B5EF4-FFF2-40B4-BE49-F238E27FC236}">
                    <a16:creationId xmlns:a16="http://schemas.microsoft.com/office/drawing/2014/main" id="{73F853D8-ADE3-314D-A441-4A1925B8F3A5}"/>
                  </a:ext>
                </a:extLst>
              </p:cNvPr>
              <p:cNvSpPr/>
              <p:nvPr/>
            </p:nvSpPr>
            <p:spPr>
              <a:xfrm>
                <a:off x="3713331" y="3455265"/>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598" name="Oval 597">
                <a:extLst>
                  <a:ext uri="{FF2B5EF4-FFF2-40B4-BE49-F238E27FC236}">
                    <a16:creationId xmlns:a16="http://schemas.microsoft.com/office/drawing/2014/main" id="{4422155D-FFC6-D343-B8C2-020816C994AE}"/>
                  </a:ext>
                </a:extLst>
              </p:cNvPr>
              <p:cNvSpPr>
                <a:spLocks noChangeAspect="1"/>
              </p:cNvSpPr>
              <p:nvPr/>
            </p:nvSpPr>
            <p:spPr>
              <a:xfrm>
                <a:off x="3767331" y="3509265"/>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422" name="Group 421">
              <a:extLst>
                <a:ext uri="{FF2B5EF4-FFF2-40B4-BE49-F238E27FC236}">
                  <a16:creationId xmlns:a16="http://schemas.microsoft.com/office/drawing/2014/main" id="{775D3611-889B-B34B-9BC0-C8B603875EF8}"/>
                </a:ext>
              </a:extLst>
            </p:cNvPr>
            <p:cNvGrpSpPr/>
            <p:nvPr/>
          </p:nvGrpSpPr>
          <p:grpSpPr>
            <a:xfrm rot="19122003">
              <a:off x="3269181" y="3265535"/>
              <a:ext cx="144000" cy="144000"/>
              <a:chOff x="3713331" y="3455265"/>
              <a:chExt cx="144000" cy="144000"/>
            </a:xfrm>
          </p:grpSpPr>
          <p:sp>
            <p:nvSpPr>
              <p:cNvPr id="595" name="Oval 594">
                <a:extLst>
                  <a:ext uri="{FF2B5EF4-FFF2-40B4-BE49-F238E27FC236}">
                    <a16:creationId xmlns:a16="http://schemas.microsoft.com/office/drawing/2014/main" id="{3E5AC3F2-B848-2B4F-B103-1049672B156B}"/>
                  </a:ext>
                </a:extLst>
              </p:cNvPr>
              <p:cNvSpPr/>
              <p:nvPr/>
            </p:nvSpPr>
            <p:spPr>
              <a:xfrm>
                <a:off x="3713331" y="3455265"/>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596" name="Oval 595">
                <a:extLst>
                  <a:ext uri="{FF2B5EF4-FFF2-40B4-BE49-F238E27FC236}">
                    <a16:creationId xmlns:a16="http://schemas.microsoft.com/office/drawing/2014/main" id="{728E4234-51C2-D343-9205-291FFA404DD0}"/>
                  </a:ext>
                </a:extLst>
              </p:cNvPr>
              <p:cNvSpPr>
                <a:spLocks noChangeAspect="1"/>
              </p:cNvSpPr>
              <p:nvPr/>
            </p:nvSpPr>
            <p:spPr>
              <a:xfrm>
                <a:off x="3767331" y="3509265"/>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sp>
          <p:nvSpPr>
            <p:cNvPr id="423" name="Rectangle 422">
              <a:extLst>
                <a:ext uri="{FF2B5EF4-FFF2-40B4-BE49-F238E27FC236}">
                  <a16:creationId xmlns:a16="http://schemas.microsoft.com/office/drawing/2014/main" id="{B80000C3-E577-484E-AF19-28027E507593}"/>
                </a:ext>
              </a:extLst>
            </p:cNvPr>
            <p:cNvSpPr/>
            <p:nvPr/>
          </p:nvSpPr>
          <p:spPr>
            <a:xfrm rot="2460000">
              <a:off x="5517904" y="3457992"/>
              <a:ext cx="828000" cy="162000"/>
            </a:xfrm>
            <a:prstGeom prst="rect">
              <a:avLst/>
            </a:prstGeom>
            <a:no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nvGrpSpPr>
            <p:cNvPr id="424" name="Group 423">
              <a:extLst>
                <a:ext uri="{FF2B5EF4-FFF2-40B4-BE49-F238E27FC236}">
                  <a16:creationId xmlns:a16="http://schemas.microsoft.com/office/drawing/2014/main" id="{E71C3A37-718C-8547-9205-704FA040BAE6}"/>
                </a:ext>
              </a:extLst>
            </p:cNvPr>
            <p:cNvGrpSpPr/>
            <p:nvPr/>
          </p:nvGrpSpPr>
          <p:grpSpPr>
            <a:xfrm rot="2460000">
              <a:off x="5634216" y="3268339"/>
              <a:ext cx="144000" cy="144000"/>
              <a:chOff x="3718024" y="3454962"/>
              <a:chExt cx="144000" cy="144000"/>
            </a:xfrm>
          </p:grpSpPr>
          <p:sp>
            <p:nvSpPr>
              <p:cNvPr id="593" name="Oval 592">
                <a:extLst>
                  <a:ext uri="{FF2B5EF4-FFF2-40B4-BE49-F238E27FC236}">
                    <a16:creationId xmlns:a16="http://schemas.microsoft.com/office/drawing/2014/main" id="{7E3CA483-98E0-024C-B069-CCAB9598F191}"/>
                  </a:ext>
                </a:extLst>
              </p:cNvPr>
              <p:cNvSpPr/>
              <p:nvPr/>
            </p:nvSpPr>
            <p:spPr>
              <a:xfrm>
                <a:off x="3718024" y="3454962"/>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594" name="Oval 593">
                <a:extLst>
                  <a:ext uri="{FF2B5EF4-FFF2-40B4-BE49-F238E27FC236}">
                    <a16:creationId xmlns:a16="http://schemas.microsoft.com/office/drawing/2014/main" id="{D27540C5-40EE-F248-BF2B-CED650046D2E}"/>
                  </a:ext>
                </a:extLst>
              </p:cNvPr>
              <p:cNvSpPr>
                <a:spLocks noChangeAspect="1"/>
              </p:cNvSpPr>
              <p:nvPr/>
            </p:nvSpPr>
            <p:spPr>
              <a:xfrm>
                <a:off x="3772024" y="3508962"/>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425" name="Group 424">
              <a:extLst>
                <a:ext uri="{FF2B5EF4-FFF2-40B4-BE49-F238E27FC236}">
                  <a16:creationId xmlns:a16="http://schemas.microsoft.com/office/drawing/2014/main" id="{BC60E6B1-D153-3947-A321-2FC99973764A}"/>
                </a:ext>
              </a:extLst>
            </p:cNvPr>
            <p:cNvGrpSpPr/>
            <p:nvPr/>
          </p:nvGrpSpPr>
          <p:grpSpPr>
            <a:xfrm rot="2460000">
              <a:off x="5747084" y="3368945"/>
              <a:ext cx="144000" cy="144000"/>
              <a:chOff x="3713331" y="3455265"/>
              <a:chExt cx="144000" cy="144000"/>
            </a:xfrm>
          </p:grpSpPr>
          <p:sp>
            <p:nvSpPr>
              <p:cNvPr id="591" name="Oval 590">
                <a:extLst>
                  <a:ext uri="{FF2B5EF4-FFF2-40B4-BE49-F238E27FC236}">
                    <a16:creationId xmlns:a16="http://schemas.microsoft.com/office/drawing/2014/main" id="{7B2B2859-F405-CF45-9AB7-AAA05EDF5462}"/>
                  </a:ext>
                </a:extLst>
              </p:cNvPr>
              <p:cNvSpPr/>
              <p:nvPr/>
            </p:nvSpPr>
            <p:spPr>
              <a:xfrm>
                <a:off x="3713331" y="3455265"/>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592" name="Oval 591">
                <a:extLst>
                  <a:ext uri="{FF2B5EF4-FFF2-40B4-BE49-F238E27FC236}">
                    <a16:creationId xmlns:a16="http://schemas.microsoft.com/office/drawing/2014/main" id="{EDD354FE-793C-C24A-994D-E964509E9E10}"/>
                  </a:ext>
                </a:extLst>
              </p:cNvPr>
              <p:cNvSpPr>
                <a:spLocks noChangeAspect="1"/>
              </p:cNvSpPr>
              <p:nvPr/>
            </p:nvSpPr>
            <p:spPr>
              <a:xfrm>
                <a:off x="3767331" y="3509265"/>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426" name="Group 425">
              <a:extLst>
                <a:ext uri="{FF2B5EF4-FFF2-40B4-BE49-F238E27FC236}">
                  <a16:creationId xmlns:a16="http://schemas.microsoft.com/office/drawing/2014/main" id="{701730B3-3AC6-9E4E-AE35-C6F547438F6F}"/>
                </a:ext>
              </a:extLst>
            </p:cNvPr>
            <p:cNvGrpSpPr/>
            <p:nvPr/>
          </p:nvGrpSpPr>
          <p:grpSpPr>
            <a:xfrm rot="2460000">
              <a:off x="5864047" y="3468529"/>
              <a:ext cx="144000" cy="144000"/>
              <a:chOff x="3713331" y="3455265"/>
              <a:chExt cx="144000" cy="144000"/>
            </a:xfrm>
          </p:grpSpPr>
          <p:sp>
            <p:nvSpPr>
              <p:cNvPr id="589" name="Oval 588">
                <a:extLst>
                  <a:ext uri="{FF2B5EF4-FFF2-40B4-BE49-F238E27FC236}">
                    <a16:creationId xmlns:a16="http://schemas.microsoft.com/office/drawing/2014/main" id="{CA7AB1AB-CD09-4344-ABE9-A465EBEB2D05}"/>
                  </a:ext>
                </a:extLst>
              </p:cNvPr>
              <p:cNvSpPr/>
              <p:nvPr/>
            </p:nvSpPr>
            <p:spPr>
              <a:xfrm>
                <a:off x="3713331" y="3455265"/>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590" name="Oval 589">
                <a:extLst>
                  <a:ext uri="{FF2B5EF4-FFF2-40B4-BE49-F238E27FC236}">
                    <a16:creationId xmlns:a16="http://schemas.microsoft.com/office/drawing/2014/main" id="{F7942294-C5CC-6C45-9D51-C455D24BB48C}"/>
                  </a:ext>
                </a:extLst>
              </p:cNvPr>
              <p:cNvSpPr>
                <a:spLocks noChangeAspect="1"/>
              </p:cNvSpPr>
              <p:nvPr/>
            </p:nvSpPr>
            <p:spPr>
              <a:xfrm>
                <a:off x="3767331" y="3509265"/>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427" name="Group 426">
              <a:extLst>
                <a:ext uri="{FF2B5EF4-FFF2-40B4-BE49-F238E27FC236}">
                  <a16:creationId xmlns:a16="http://schemas.microsoft.com/office/drawing/2014/main" id="{1AA0BB03-2F4A-9849-B3CD-3FEE4C6A825C}"/>
                </a:ext>
              </a:extLst>
            </p:cNvPr>
            <p:cNvGrpSpPr/>
            <p:nvPr/>
          </p:nvGrpSpPr>
          <p:grpSpPr>
            <a:xfrm rot="2460000">
              <a:off x="5978807" y="3567676"/>
              <a:ext cx="144000" cy="144000"/>
              <a:chOff x="3713331" y="3455265"/>
              <a:chExt cx="144000" cy="144000"/>
            </a:xfrm>
          </p:grpSpPr>
          <p:sp>
            <p:nvSpPr>
              <p:cNvPr id="587" name="Oval 586">
                <a:extLst>
                  <a:ext uri="{FF2B5EF4-FFF2-40B4-BE49-F238E27FC236}">
                    <a16:creationId xmlns:a16="http://schemas.microsoft.com/office/drawing/2014/main" id="{CEBC7062-7D8D-C54E-8357-44EF3AD4EC84}"/>
                  </a:ext>
                </a:extLst>
              </p:cNvPr>
              <p:cNvSpPr/>
              <p:nvPr/>
            </p:nvSpPr>
            <p:spPr>
              <a:xfrm>
                <a:off x="3713331" y="3455265"/>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588" name="Oval 587">
                <a:extLst>
                  <a:ext uri="{FF2B5EF4-FFF2-40B4-BE49-F238E27FC236}">
                    <a16:creationId xmlns:a16="http://schemas.microsoft.com/office/drawing/2014/main" id="{819BD969-15C1-034E-816E-73F5612474F0}"/>
                  </a:ext>
                </a:extLst>
              </p:cNvPr>
              <p:cNvSpPr>
                <a:spLocks noChangeAspect="1"/>
              </p:cNvSpPr>
              <p:nvPr/>
            </p:nvSpPr>
            <p:spPr>
              <a:xfrm>
                <a:off x="3767331" y="3509265"/>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grpSp>
          <p:nvGrpSpPr>
            <p:cNvPr id="428" name="Group 427">
              <a:extLst>
                <a:ext uri="{FF2B5EF4-FFF2-40B4-BE49-F238E27FC236}">
                  <a16:creationId xmlns:a16="http://schemas.microsoft.com/office/drawing/2014/main" id="{B0667BB7-0F3D-E040-B74B-3B42007C0A92}"/>
                </a:ext>
              </a:extLst>
            </p:cNvPr>
            <p:cNvGrpSpPr/>
            <p:nvPr/>
          </p:nvGrpSpPr>
          <p:grpSpPr>
            <a:xfrm rot="2460000">
              <a:off x="6090718" y="3668510"/>
              <a:ext cx="144000" cy="144000"/>
              <a:chOff x="3713331" y="3455265"/>
              <a:chExt cx="144000" cy="144000"/>
            </a:xfrm>
          </p:grpSpPr>
          <p:sp>
            <p:nvSpPr>
              <p:cNvPr id="585" name="Oval 584">
                <a:extLst>
                  <a:ext uri="{FF2B5EF4-FFF2-40B4-BE49-F238E27FC236}">
                    <a16:creationId xmlns:a16="http://schemas.microsoft.com/office/drawing/2014/main" id="{23B6A52B-0867-4D43-BE65-7C3EFDD699DD}"/>
                  </a:ext>
                </a:extLst>
              </p:cNvPr>
              <p:cNvSpPr/>
              <p:nvPr/>
            </p:nvSpPr>
            <p:spPr>
              <a:xfrm>
                <a:off x="3713331" y="3455265"/>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586" name="Oval 585">
                <a:extLst>
                  <a:ext uri="{FF2B5EF4-FFF2-40B4-BE49-F238E27FC236}">
                    <a16:creationId xmlns:a16="http://schemas.microsoft.com/office/drawing/2014/main" id="{69078E0E-5071-1248-9B9A-B500C0E0470F}"/>
                  </a:ext>
                </a:extLst>
              </p:cNvPr>
              <p:cNvSpPr>
                <a:spLocks noChangeAspect="1"/>
              </p:cNvSpPr>
              <p:nvPr/>
            </p:nvSpPr>
            <p:spPr>
              <a:xfrm>
                <a:off x="3767331" y="3509265"/>
                <a:ext cx="36000" cy="36000"/>
              </a:xfrm>
              <a:prstGeom prst="ellipse">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sp>
          <p:nvSpPr>
            <p:cNvPr id="429" name="Rectangle 428">
              <a:extLst>
                <a:ext uri="{FF2B5EF4-FFF2-40B4-BE49-F238E27FC236}">
                  <a16:creationId xmlns:a16="http://schemas.microsoft.com/office/drawing/2014/main" id="{5FCB4287-70F0-8848-B9B0-A50B84D0A0DC}"/>
                </a:ext>
              </a:extLst>
            </p:cNvPr>
            <p:cNvSpPr/>
            <p:nvPr/>
          </p:nvSpPr>
          <p:spPr>
            <a:xfrm rot="19140000">
              <a:off x="2197971" y="2864411"/>
              <a:ext cx="828000" cy="162000"/>
            </a:xfrm>
            <a:prstGeom prst="rect">
              <a:avLst/>
            </a:prstGeom>
            <a:no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430" name="Oval 429">
              <a:extLst>
                <a:ext uri="{FF2B5EF4-FFF2-40B4-BE49-F238E27FC236}">
                  <a16:creationId xmlns:a16="http://schemas.microsoft.com/office/drawing/2014/main" id="{A96FD9D8-C9A3-7148-9A26-0E600FCEF2CF}"/>
                </a:ext>
              </a:extLst>
            </p:cNvPr>
            <p:cNvSpPr/>
            <p:nvPr/>
          </p:nvSpPr>
          <p:spPr>
            <a:xfrm rot="19140000">
              <a:off x="2308987" y="3074202"/>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431" name="Oval 430">
              <a:extLst>
                <a:ext uri="{FF2B5EF4-FFF2-40B4-BE49-F238E27FC236}">
                  <a16:creationId xmlns:a16="http://schemas.microsoft.com/office/drawing/2014/main" id="{B4E5F0DC-1704-BF4F-A850-04618B34D592}"/>
                </a:ext>
              </a:extLst>
            </p:cNvPr>
            <p:cNvSpPr/>
            <p:nvPr/>
          </p:nvSpPr>
          <p:spPr>
            <a:xfrm rot="19140000">
              <a:off x="2425055" y="2972172"/>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432" name="Oval 431">
              <a:extLst>
                <a:ext uri="{FF2B5EF4-FFF2-40B4-BE49-F238E27FC236}">
                  <a16:creationId xmlns:a16="http://schemas.microsoft.com/office/drawing/2014/main" id="{587E840E-7DA6-5D48-B736-698735B11ABF}"/>
                </a:ext>
              </a:extLst>
            </p:cNvPr>
            <p:cNvSpPr/>
            <p:nvPr/>
          </p:nvSpPr>
          <p:spPr>
            <a:xfrm rot="19140000">
              <a:off x="2541649" y="2871953"/>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433" name="Oval 432">
              <a:extLst>
                <a:ext uri="{FF2B5EF4-FFF2-40B4-BE49-F238E27FC236}">
                  <a16:creationId xmlns:a16="http://schemas.microsoft.com/office/drawing/2014/main" id="{3F2F1796-0E35-4447-B897-BC690F67CB45}"/>
                </a:ext>
              </a:extLst>
            </p:cNvPr>
            <p:cNvSpPr/>
            <p:nvPr/>
          </p:nvSpPr>
          <p:spPr>
            <a:xfrm rot="19140000">
              <a:off x="2655245" y="2772071"/>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434" name="Oval 433">
              <a:extLst>
                <a:ext uri="{FF2B5EF4-FFF2-40B4-BE49-F238E27FC236}">
                  <a16:creationId xmlns:a16="http://schemas.microsoft.com/office/drawing/2014/main" id="{E75DAC4A-9D74-2042-8195-A432A6C3E02A}"/>
                </a:ext>
              </a:extLst>
            </p:cNvPr>
            <p:cNvSpPr/>
            <p:nvPr/>
          </p:nvSpPr>
          <p:spPr>
            <a:xfrm rot="19140000">
              <a:off x="2773923" y="2670996"/>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nvGrpSpPr>
            <p:cNvPr id="435" name="Group 434">
              <a:extLst>
                <a:ext uri="{FF2B5EF4-FFF2-40B4-BE49-F238E27FC236}">
                  <a16:creationId xmlns:a16="http://schemas.microsoft.com/office/drawing/2014/main" id="{FD60A076-A131-7747-A740-10FF86D6CA1C}"/>
                </a:ext>
              </a:extLst>
            </p:cNvPr>
            <p:cNvGrpSpPr/>
            <p:nvPr/>
          </p:nvGrpSpPr>
          <p:grpSpPr>
            <a:xfrm rot="19140000">
              <a:off x="2310586" y="3074347"/>
              <a:ext cx="143382" cy="143382"/>
              <a:chOff x="3677128" y="3455690"/>
              <a:chExt cx="143382" cy="143382"/>
            </a:xfrm>
          </p:grpSpPr>
          <p:cxnSp>
            <p:nvCxnSpPr>
              <p:cNvPr id="583" name="Straight Connector 582">
                <a:extLst>
                  <a:ext uri="{FF2B5EF4-FFF2-40B4-BE49-F238E27FC236}">
                    <a16:creationId xmlns:a16="http://schemas.microsoft.com/office/drawing/2014/main" id="{73A25019-5E44-AD4D-8D8D-DF140A9AB8FF}"/>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584" name="Straight Connector 583">
                <a:extLst>
                  <a:ext uri="{FF2B5EF4-FFF2-40B4-BE49-F238E27FC236}">
                    <a16:creationId xmlns:a16="http://schemas.microsoft.com/office/drawing/2014/main" id="{4D8E1554-BC57-534E-A014-B36A7A89DE55}"/>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nvGrpSpPr>
            <p:cNvPr id="436" name="Group 435">
              <a:extLst>
                <a:ext uri="{FF2B5EF4-FFF2-40B4-BE49-F238E27FC236}">
                  <a16:creationId xmlns:a16="http://schemas.microsoft.com/office/drawing/2014/main" id="{0A8DB190-8246-4F47-ACDE-531B8BB31843}"/>
                </a:ext>
              </a:extLst>
            </p:cNvPr>
            <p:cNvGrpSpPr/>
            <p:nvPr/>
          </p:nvGrpSpPr>
          <p:grpSpPr>
            <a:xfrm rot="19140000">
              <a:off x="2428564" y="2977768"/>
              <a:ext cx="143382" cy="143382"/>
              <a:chOff x="3677128" y="3455690"/>
              <a:chExt cx="143382" cy="143382"/>
            </a:xfrm>
          </p:grpSpPr>
          <p:cxnSp>
            <p:nvCxnSpPr>
              <p:cNvPr id="581" name="Straight Connector 580">
                <a:extLst>
                  <a:ext uri="{FF2B5EF4-FFF2-40B4-BE49-F238E27FC236}">
                    <a16:creationId xmlns:a16="http://schemas.microsoft.com/office/drawing/2014/main" id="{0FE8EA42-77EA-1E46-B168-44A9822364F2}"/>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582" name="Straight Connector 581">
                <a:extLst>
                  <a:ext uri="{FF2B5EF4-FFF2-40B4-BE49-F238E27FC236}">
                    <a16:creationId xmlns:a16="http://schemas.microsoft.com/office/drawing/2014/main" id="{B2A60E5A-16C6-5B48-9757-F908782F6090}"/>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nvGrpSpPr>
            <p:cNvPr id="437" name="Group 436">
              <a:extLst>
                <a:ext uri="{FF2B5EF4-FFF2-40B4-BE49-F238E27FC236}">
                  <a16:creationId xmlns:a16="http://schemas.microsoft.com/office/drawing/2014/main" id="{D2DBAC29-BF5F-BB4C-AD5A-BEEFD7F8E6D4}"/>
                </a:ext>
              </a:extLst>
            </p:cNvPr>
            <p:cNvGrpSpPr/>
            <p:nvPr/>
          </p:nvGrpSpPr>
          <p:grpSpPr>
            <a:xfrm rot="19140000">
              <a:off x="2546252" y="2875464"/>
              <a:ext cx="143382" cy="143382"/>
              <a:chOff x="3677128" y="3455690"/>
              <a:chExt cx="143382" cy="143382"/>
            </a:xfrm>
          </p:grpSpPr>
          <p:cxnSp>
            <p:nvCxnSpPr>
              <p:cNvPr id="579" name="Straight Connector 578">
                <a:extLst>
                  <a:ext uri="{FF2B5EF4-FFF2-40B4-BE49-F238E27FC236}">
                    <a16:creationId xmlns:a16="http://schemas.microsoft.com/office/drawing/2014/main" id="{F915C4AE-1825-CB4E-995D-69F3FEE37872}"/>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580" name="Straight Connector 579">
                <a:extLst>
                  <a:ext uri="{FF2B5EF4-FFF2-40B4-BE49-F238E27FC236}">
                    <a16:creationId xmlns:a16="http://schemas.microsoft.com/office/drawing/2014/main" id="{F843C604-41F8-F24F-B205-EF551E8D74FE}"/>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nvGrpSpPr>
            <p:cNvPr id="438" name="Group 437">
              <a:extLst>
                <a:ext uri="{FF2B5EF4-FFF2-40B4-BE49-F238E27FC236}">
                  <a16:creationId xmlns:a16="http://schemas.microsoft.com/office/drawing/2014/main" id="{884186EE-85AB-914F-AB15-D147A11C9941}"/>
                </a:ext>
              </a:extLst>
            </p:cNvPr>
            <p:cNvGrpSpPr/>
            <p:nvPr/>
          </p:nvGrpSpPr>
          <p:grpSpPr>
            <a:xfrm rot="19140000">
              <a:off x="2658833" y="2775682"/>
              <a:ext cx="143382" cy="143382"/>
              <a:chOff x="3677128" y="3455690"/>
              <a:chExt cx="143382" cy="143382"/>
            </a:xfrm>
          </p:grpSpPr>
          <p:cxnSp>
            <p:nvCxnSpPr>
              <p:cNvPr id="577" name="Straight Connector 576">
                <a:extLst>
                  <a:ext uri="{FF2B5EF4-FFF2-40B4-BE49-F238E27FC236}">
                    <a16:creationId xmlns:a16="http://schemas.microsoft.com/office/drawing/2014/main" id="{FACE0366-78F9-B34A-A078-AAA4E4034F62}"/>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578" name="Straight Connector 577">
                <a:extLst>
                  <a:ext uri="{FF2B5EF4-FFF2-40B4-BE49-F238E27FC236}">
                    <a16:creationId xmlns:a16="http://schemas.microsoft.com/office/drawing/2014/main" id="{D3985254-9169-F241-B8D4-D909B741BDC3}"/>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nvGrpSpPr>
            <p:cNvPr id="439" name="Group 438">
              <a:extLst>
                <a:ext uri="{FF2B5EF4-FFF2-40B4-BE49-F238E27FC236}">
                  <a16:creationId xmlns:a16="http://schemas.microsoft.com/office/drawing/2014/main" id="{596900D4-2F04-6447-800B-2675F1FC41E9}"/>
                </a:ext>
              </a:extLst>
            </p:cNvPr>
            <p:cNvGrpSpPr/>
            <p:nvPr/>
          </p:nvGrpSpPr>
          <p:grpSpPr>
            <a:xfrm rot="19140000">
              <a:off x="2773221" y="2670818"/>
              <a:ext cx="143382" cy="143382"/>
              <a:chOff x="3677128" y="3455690"/>
              <a:chExt cx="143382" cy="143382"/>
            </a:xfrm>
          </p:grpSpPr>
          <p:cxnSp>
            <p:nvCxnSpPr>
              <p:cNvPr id="575" name="Straight Connector 574">
                <a:extLst>
                  <a:ext uri="{FF2B5EF4-FFF2-40B4-BE49-F238E27FC236}">
                    <a16:creationId xmlns:a16="http://schemas.microsoft.com/office/drawing/2014/main" id="{0ACD7CA7-DA1B-4D45-985B-578B1F9165EC}"/>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576" name="Straight Connector 575">
                <a:extLst>
                  <a:ext uri="{FF2B5EF4-FFF2-40B4-BE49-F238E27FC236}">
                    <a16:creationId xmlns:a16="http://schemas.microsoft.com/office/drawing/2014/main" id="{5DF4E806-504F-684B-B253-1BA9EA2F58BB}"/>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sp>
          <p:nvSpPr>
            <p:cNvPr id="440" name="Rectangle 439">
              <a:extLst>
                <a:ext uri="{FF2B5EF4-FFF2-40B4-BE49-F238E27FC236}">
                  <a16:creationId xmlns:a16="http://schemas.microsoft.com/office/drawing/2014/main" id="{A49F03C1-0F03-FC44-8591-335E9EB035D7}"/>
                </a:ext>
              </a:extLst>
            </p:cNvPr>
            <p:cNvSpPr/>
            <p:nvPr/>
          </p:nvSpPr>
          <p:spPr>
            <a:xfrm rot="2460000">
              <a:off x="6031116" y="2850183"/>
              <a:ext cx="828000" cy="162000"/>
            </a:xfrm>
            <a:prstGeom prst="rect">
              <a:avLst/>
            </a:prstGeom>
            <a:no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441" name="Oval 440">
              <a:extLst>
                <a:ext uri="{FF2B5EF4-FFF2-40B4-BE49-F238E27FC236}">
                  <a16:creationId xmlns:a16="http://schemas.microsoft.com/office/drawing/2014/main" id="{3CF4FB2D-32AD-EB4A-B2EC-C1DD35B343A1}"/>
                </a:ext>
              </a:extLst>
            </p:cNvPr>
            <p:cNvSpPr/>
            <p:nvPr/>
          </p:nvSpPr>
          <p:spPr>
            <a:xfrm rot="2460000">
              <a:off x="6142132" y="2658392"/>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442" name="Oval 441">
              <a:extLst>
                <a:ext uri="{FF2B5EF4-FFF2-40B4-BE49-F238E27FC236}">
                  <a16:creationId xmlns:a16="http://schemas.microsoft.com/office/drawing/2014/main" id="{771286B0-274A-5944-9C72-2C08BA36302A}"/>
                </a:ext>
              </a:extLst>
            </p:cNvPr>
            <p:cNvSpPr/>
            <p:nvPr/>
          </p:nvSpPr>
          <p:spPr>
            <a:xfrm rot="2460000">
              <a:off x="6259323" y="2759130"/>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443" name="Oval 442">
              <a:extLst>
                <a:ext uri="{FF2B5EF4-FFF2-40B4-BE49-F238E27FC236}">
                  <a16:creationId xmlns:a16="http://schemas.microsoft.com/office/drawing/2014/main" id="{ACCBA40F-49E2-5F49-8D0B-D01CC06A0687}"/>
                </a:ext>
              </a:extLst>
            </p:cNvPr>
            <p:cNvSpPr/>
            <p:nvPr/>
          </p:nvSpPr>
          <p:spPr>
            <a:xfrm rot="2460000">
              <a:off x="6374794" y="2860641"/>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444" name="Oval 443">
              <a:extLst>
                <a:ext uri="{FF2B5EF4-FFF2-40B4-BE49-F238E27FC236}">
                  <a16:creationId xmlns:a16="http://schemas.microsoft.com/office/drawing/2014/main" id="{3FB6B900-CB32-104F-A66D-10AACBA47671}"/>
                </a:ext>
              </a:extLst>
            </p:cNvPr>
            <p:cNvSpPr/>
            <p:nvPr/>
          </p:nvSpPr>
          <p:spPr>
            <a:xfrm rot="2460000">
              <a:off x="6489513" y="2959231"/>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445" name="Oval 444">
              <a:extLst>
                <a:ext uri="{FF2B5EF4-FFF2-40B4-BE49-F238E27FC236}">
                  <a16:creationId xmlns:a16="http://schemas.microsoft.com/office/drawing/2014/main" id="{9629BA65-5821-F349-9ECD-D8529BB7909D}"/>
                </a:ext>
              </a:extLst>
            </p:cNvPr>
            <p:cNvSpPr/>
            <p:nvPr/>
          </p:nvSpPr>
          <p:spPr>
            <a:xfrm rot="2460000">
              <a:off x="6606121" y="3062688"/>
              <a:ext cx="144000" cy="144000"/>
            </a:xfrm>
            <a:prstGeom prst="ellipse">
              <a:avLst/>
            </a:prstGeom>
            <a:solidFill>
              <a:sysClr val="window" lastClr="FFFFFF"/>
            </a:solid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grpSp>
          <p:nvGrpSpPr>
            <p:cNvPr id="446" name="Group 445">
              <a:extLst>
                <a:ext uri="{FF2B5EF4-FFF2-40B4-BE49-F238E27FC236}">
                  <a16:creationId xmlns:a16="http://schemas.microsoft.com/office/drawing/2014/main" id="{AD0E50B7-F0ED-7141-823A-B99AE8C7D3EB}"/>
                </a:ext>
              </a:extLst>
            </p:cNvPr>
            <p:cNvGrpSpPr/>
            <p:nvPr/>
          </p:nvGrpSpPr>
          <p:grpSpPr>
            <a:xfrm rot="2460000">
              <a:off x="6142784" y="2659955"/>
              <a:ext cx="143382" cy="143382"/>
              <a:chOff x="3677128" y="3455690"/>
              <a:chExt cx="143382" cy="143382"/>
            </a:xfrm>
          </p:grpSpPr>
          <p:cxnSp>
            <p:nvCxnSpPr>
              <p:cNvPr id="573" name="Straight Connector 572">
                <a:extLst>
                  <a:ext uri="{FF2B5EF4-FFF2-40B4-BE49-F238E27FC236}">
                    <a16:creationId xmlns:a16="http://schemas.microsoft.com/office/drawing/2014/main" id="{89FD9495-D5FA-FA4E-8B2E-4CF75186E9AD}"/>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574" name="Straight Connector 573">
                <a:extLst>
                  <a:ext uri="{FF2B5EF4-FFF2-40B4-BE49-F238E27FC236}">
                    <a16:creationId xmlns:a16="http://schemas.microsoft.com/office/drawing/2014/main" id="{38567405-CCDA-F84D-9B9B-77CD5713AE61}"/>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nvGrpSpPr>
            <p:cNvPr id="447" name="Group 446">
              <a:extLst>
                <a:ext uri="{FF2B5EF4-FFF2-40B4-BE49-F238E27FC236}">
                  <a16:creationId xmlns:a16="http://schemas.microsoft.com/office/drawing/2014/main" id="{7C42F0A6-7FBB-A34E-97EB-B835EFBA2414}"/>
                </a:ext>
              </a:extLst>
            </p:cNvPr>
            <p:cNvGrpSpPr/>
            <p:nvPr/>
          </p:nvGrpSpPr>
          <p:grpSpPr>
            <a:xfrm rot="2460000">
              <a:off x="6254841" y="2763344"/>
              <a:ext cx="143382" cy="143382"/>
              <a:chOff x="3677128" y="3455690"/>
              <a:chExt cx="143382" cy="143382"/>
            </a:xfrm>
          </p:grpSpPr>
          <p:cxnSp>
            <p:nvCxnSpPr>
              <p:cNvPr id="571" name="Straight Connector 570">
                <a:extLst>
                  <a:ext uri="{FF2B5EF4-FFF2-40B4-BE49-F238E27FC236}">
                    <a16:creationId xmlns:a16="http://schemas.microsoft.com/office/drawing/2014/main" id="{227C841D-80D2-1F49-BA32-0F9A3FC8F6FE}"/>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572" name="Straight Connector 571">
                <a:extLst>
                  <a:ext uri="{FF2B5EF4-FFF2-40B4-BE49-F238E27FC236}">
                    <a16:creationId xmlns:a16="http://schemas.microsoft.com/office/drawing/2014/main" id="{E8950C9F-62EB-D24F-A3F7-9F2A765FE383}"/>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nvGrpSpPr>
            <p:cNvPr id="448" name="Group 447">
              <a:extLst>
                <a:ext uri="{FF2B5EF4-FFF2-40B4-BE49-F238E27FC236}">
                  <a16:creationId xmlns:a16="http://schemas.microsoft.com/office/drawing/2014/main" id="{8F1ABD0C-6884-784C-873B-660B2EF1B92C}"/>
                </a:ext>
              </a:extLst>
            </p:cNvPr>
            <p:cNvGrpSpPr/>
            <p:nvPr/>
          </p:nvGrpSpPr>
          <p:grpSpPr>
            <a:xfrm rot="2460000">
              <a:off x="6372529" y="2865648"/>
              <a:ext cx="143382" cy="143382"/>
              <a:chOff x="3677128" y="3455690"/>
              <a:chExt cx="143382" cy="143382"/>
            </a:xfrm>
          </p:grpSpPr>
          <p:cxnSp>
            <p:nvCxnSpPr>
              <p:cNvPr id="569" name="Straight Connector 568">
                <a:extLst>
                  <a:ext uri="{FF2B5EF4-FFF2-40B4-BE49-F238E27FC236}">
                    <a16:creationId xmlns:a16="http://schemas.microsoft.com/office/drawing/2014/main" id="{F332924B-78C6-2845-8E11-F90818FEE56D}"/>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570" name="Straight Connector 569">
                <a:extLst>
                  <a:ext uri="{FF2B5EF4-FFF2-40B4-BE49-F238E27FC236}">
                    <a16:creationId xmlns:a16="http://schemas.microsoft.com/office/drawing/2014/main" id="{633A3D68-8901-D249-BE39-41922C493FD8}"/>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nvGrpSpPr>
            <p:cNvPr id="449" name="Group 448">
              <a:extLst>
                <a:ext uri="{FF2B5EF4-FFF2-40B4-BE49-F238E27FC236}">
                  <a16:creationId xmlns:a16="http://schemas.microsoft.com/office/drawing/2014/main" id="{AE9EA8A6-60A6-A143-866B-C4FF6237F60A}"/>
                </a:ext>
              </a:extLst>
            </p:cNvPr>
            <p:cNvGrpSpPr/>
            <p:nvPr/>
          </p:nvGrpSpPr>
          <p:grpSpPr>
            <a:xfrm rot="2460000">
              <a:off x="6487008" y="2963247"/>
              <a:ext cx="143382" cy="143382"/>
              <a:chOff x="3677128" y="3455690"/>
              <a:chExt cx="143382" cy="143382"/>
            </a:xfrm>
          </p:grpSpPr>
          <p:cxnSp>
            <p:nvCxnSpPr>
              <p:cNvPr id="567" name="Straight Connector 566">
                <a:extLst>
                  <a:ext uri="{FF2B5EF4-FFF2-40B4-BE49-F238E27FC236}">
                    <a16:creationId xmlns:a16="http://schemas.microsoft.com/office/drawing/2014/main" id="{6B5ADA94-99C6-E541-8432-B803E666726F}"/>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568" name="Straight Connector 567">
                <a:extLst>
                  <a:ext uri="{FF2B5EF4-FFF2-40B4-BE49-F238E27FC236}">
                    <a16:creationId xmlns:a16="http://schemas.microsoft.com/office/drawing/2014/main" id="{197CC050-5EF8-B644-9A52-13B42BAD7CDB}"/>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grpSp>
          <p:nvGrpSpPr>
            <p:cNvPr id="450" name="Group 449">
              <a:extLst>
                <a:ext uri="{FF2B5EF4-FFF2-40B4-BE49-F238E27FC236}">
                  <a16:creationId xmlns:a16="http://schemas.microsoft.com/office/drawing/2014/main" id="{51D38601-4435-8642-AE7F-AC684EB12E98}"/>
                </a:ext>
              </a:extLst>
            </p:cNvPr>
            <p:cNvGrpSpPr/>
            <p:nvPr/>
          </p:nvGrpSpPr>
          <p:grpSpPr>
            <a:xfrm rot="2460000">
              <a:off x="6606772" y="3061928"/>
              <a:ext cx="143382" cy="143382"/>
              <a:chOff x="3677128" y="3455690"/>
              <a:chExt cx="143382" cy="143382"/>
            </a:xfrm>
          </p:grpSpPr>
          <p:cxnSp>
            <p:nvCxnSpPr>
              <p:cNvPr id="565" name="Straight Connector 564">
                <a:extLst>
                  <a:ext uri="{FF2B5EF4-FFF2-40B4-BE49-F238E27FC236}">
                    <a16:creationId xmlns:a16="http://schemas.microsoft.com/office/drawing/2014/main" id="{6C18BD83-3E6A-1E41-B33D-48B0F28BA9AE}"/>
                  </a:ext>
                </a:extLst>
              </p:cNvPr>
              <p:cNvCxnSpPr/>
              <p:nvPr/>
            </p:nvCxnSpPr>
            <p:spPr>
              <a:xfrm rot="2700000">
                <a:off x="3748819" y="3454967"/>
                <a:ext cx="0" cy="143382"/>
              </a:xfrm>
              <a:prstGeom prst="line">
                <a:avLst/>
              </a:prstGeom>
              <a:noFill/>
              <a:ln w="9525" cap="flat" cmpd="sng" algn="ctr">
                <a:solidFill>
                  <a:sysClr val="windowText" lastClr="000000"/>
                </a:solidFill>
                <a:prstDash val="solid"/>
              </a:ln>
              <a:effectLst/>
            </p:spPr>
          </p:cxnSp>
          <p:cxnSp>
            <p:nvCxnSpPr>
              <p:cNvPr id="566" name="Straight Connector 565">
                <a:extLst>
                  <a:ext uri="{FF2B5EF4-FFF2-40B4-BE49-F238E27FC236}">
                    <a16:creationId xmlns:a16="http://schemas.microsoft.com/office/drawing/2014/main" id="{13350A5A-2794-C34D-88B1-E31D88F597FC}"/>
                  </a:ext>
                </a:extLst>
              </p:cNvPr>
              <p:cNvCxnSpPr/>
              <p:nvPr/>
            </p:nvCxnSpPr>
            <p:spPr>
              <a:xfrm rot="-2700000">
                <a:off x="3749913" y="3455690"/>
                <a:ext cx="0" cy="143382"/>
              </a:xfrm>
              <a:prstGeom prst="line">
                <a:avLst/>
              </a:prstGeom>
              <a:noFill/>
              <a:ln w="9525" cap="flat" cmpd="sng" algn="ctr">
                <a:solidFill>
                  <a:sysClr val="windowText" lastClr="000000"/>
                </a:solidFill>
                <a:prstDash val="solid"/>
              </a:ln>
              <a:effectLst/>
            </p:spPr>
          </p:cxnSp>
        </p:grpSp>
        <p:cxnSp>
          <p:nvCxnSpPr>
            <p:cNvPr id="451" name="Straight Connector 450">
              <a:extLst>
                <a:ext uri="{FF2B5EF4-FFF2-40B4-BE49-F238E27FC236}">
                  <a16:creationId xmlns:a16="http://schemas.microsoft.com/office/drawing/2014/main" id="{7E5CFD7A-5CFB-FF43-BAC4-EFA37F4FA867}"/>
                </a:ext>
              </a:extLst>
            </p:cNvPr>
            <p:cNvCxnSpPr/>
            <p:nvPr/>
          </p:nvCxnSpPr>
          <p:spPr>
            <a:xfrm rot="19200000">
              <a:off x="3170930" y="2661055"/>
              <a:ext cx="0" cy="612000"/>
            </a:xfrm>
            <a:prstGeom prst="line">
              <a:avLst/>
            </a:prstGeom>
            <a:noFill/>
            <a:ln w="9525" cap="rnd" cmpd="sng" algn="ctr">
              <a:solidFill>
                <a:sysClr val="windowText" lastClr="000000"/>
              </a:solidFill>
              <a:prstDash val="sysDot"/>
            </a:ln>
            <a:effectLst/>
          </p:spPr>
        </p:cxnSp>
        <p:cxnSp>
          <p:nvCxnSpPr>
            <p:cNvPr id="452" name="Straight Connector 451">
              <a:extLst>
                <a:ext uri="{FF2B5EF4-FFF2-40B4-BE49-F238E27FC236}">
                  <a16:creationId xmlns:a16="http://schemas.microsoft.com/office/drawing/2014/main" id="{52ED73D2-DBAC-5D4A-8AB7-9F6C1F99A2E8}"/>
                </a:ext>
              </a:extLst>
            </p:cNvPr>
            <p:cNvCxnSpPr/>
            <p:nvPr/>
          </p:nvCxnSpPr>
          <p:spPr>
            <a:xfrm rot="19200000">
              <a:off x="2548440" y="3206161"/>
              <a:ext cx="0" cy="612000"/>
            </a:xfrm>
            <a:prstGeom prst="line">
              <a:avLst/>
            </a:prstGeom>
            <a:noFill/>
            <a:ln w="19050" cap="flat" cmpd="sng" algn="ctr">
              <a:solidFill>
                <a:sysClr val="windowText" lastClr="000000"/>
              </a:solidFill>
              <a:prstDash val="solid"/>
            </a:ln>
            <a:effectLst/>
          </p:spPr>
        </p:cxnSp>
        <p:cxnSp>
          <p:nvCxnSpPr>
            <p:cNvPr id="453" name="Straight Connector 452">
              <a:extLst>
                <a:ext uri="{FF2B5EF4-FFF2-40B4-BE49-F238E27FC236}">
                  <a16:creationId xmlns:a16="http://schemas.microsoft.com/office/drawing/2014/main" id="{91F70F2A-E1FE-244D-9574-AA389C7A804F}"/>
                </a:ext>
              </a:extLst>
            </p:cNvPr>
            <p:cNvCxnSpPr/>
            <p:nvPr/>
          </p:nvCxnSpPr>
          <p:spPr>
            <a:xfrm rot="2400000">
              <a:off x="5877515" y="2657963"/>
              <a:ext cx="0" cy="612000"/>
            </a:xfrm>
            <a:prstGeom prst="line">
              <a:avLst/>
            </a:prstGeom>
            <a:noFill/>
            <a:ln w="9525" cap="rnd" cmpd="sng" algn="ctr">
              <a:solidFill>
                <a:sysClr val="windowText" lastClr="000000"/>
              </a:solidFill>
              <a:prstDash val="sysDot"/>
            </a:ln>
            <a:effectLst/>
          </p:spPr>
        </p:cxnSp>
        <p:cxnSp>
          <p:nvCxnSpPr>
            <p:cNvPr id="454" name="Straight Connector 453">
              <a:extLst>
                <a:ext uri="{FF2B5EF4-FFF2-40B4-BE49-F238E27FC236}">
                  <a16:creationId xmlns:a16="http://schemas.microsoft.com/office/drawing/2014/main" id="{FC621783-E913-6F41-B2F8-DA17E1AFF044}"/>
                </a:ext>
              </a:extLst>
            </p:cNvPr>
            <p:cNvCxnSpPr/>
            <p:nvPr/>
          </p:nvCxnSpPr>
          <p:spPr>
            <a:xfrm rot="2400000">
              <a:off x="6649848" y="3236865"/>
              <a:ext cx="0" cy="180000"/>
            </a:xfrm>
            <a:prstGeom prst="line">
              <a:avLst/>
            </a:prstGeom>
            <a:noFill/>
            <a:ln w="19050" cap="flat" cmpd="sng" algn="ctr">
              <a:solidFill>
                <a:sysClr val="windowText" lastClr="000000"/>
              </a:solidFill>
              <a:prstDash val="solid"/>
            </a:ln>
            <a:effectLst/>
          </p:spPr>
        </p:cxnSp>
        <p:cxnSp>
          <p:nvCxnSpPr>
            <p:cNvPr id="455" name="Straight Connector 454">
              <a:extLst>
                <a:ext uri="{FF2B5EF4-FFF2-40B4-BE49-F238E27FC236}">
                  <a16:creationId xmlns:a16="http://schemas.microsoft.com/office/drawing/2014/main" id="{F10DE910-D49A-4648-85C0-344187787925}"/>
                </a:ext>
              </a:extLst>
            </p:cNvPr>
            <p:cNvCxnSpPr/>
            <p:nvPr/>
          </p:nvCxnSpPr>
          <p:spPr>
            <a:xfrm rot="2400000">
              <a:off x="6353740" y="3591475"/>
              <a:ext cx="0" cy="180000"/>
            </a:xfrm>
            <a:prstGeom prst="line">
              <a:avLst/>
            </a:prstGeom>
            <a:noFill/>
            <a:ln w="19050" cap="flat" cmpd="sng" algn="ctr">
              <a:solidFill>
                <a:sysClr val="windowText" lastClr="000000"/>
              </a:solidFill>
              <a:prstDash val="solid"/>
            </a:ln>
            <a:effectLst/>
          </p:spPr>
        </p:cxnSp>
        <p:cxnSp>
          <p:nvCxnSpPr>
            <p:cNvPr id="456" name="Straight Connector 455">
              <a:extLst>
                <a:ext uri="{FF2B5EF4-FFF2-40B4-BE49-F238E27FC236}">
                  <a16:creationId xmlns:a16="http://schemas.microsoft.com/office/drawing/2014/main" id="{78B1BE5E-0ADF-364E-9429-C3ADD41E7428}"/>
                </a:ext>
              </a:extLst>
            </p:cNvPr>
            <p:cNvCxnSpPr/>
            <p:nvPr/>
          </p:nvCxnSpPr>
          <p:spPr>
            <a:xfrm rot="2400000">
              <a:off x="6495108" y="3365766"/>
              <a:ext cx="0" cy="288000"/>
            </a:xfrm>
            <a:prstGeom prst="line">
              <a:avLst/>
            </a:prstGeom>
            <a:noFill/>
            <a:ln w="9525" cap="rnd" cmpd="sng" algn="ctr">
              <a:solidFill>
                <a:sysClr val="windowText" lastClr="000000"/>
              </a:solidFill>
              <a:prstDash val="sysDot"/>
            </a:ln>
            <a:effectLst/>
          </p:spPr>
        </p:cxnSp>
        <p:cxnSp>
          <p:nvCxnSpPr>
            <p:cNvPr id="457" name="Straight Connector 456">
              <a:extLst>
                <a:ext uri="{FF2B5EF4-FFF2-40B4-BE49-F238E27FC236}">
                  <a16:creationId xmlns:a16="http://schemas.microsoft.com/office/drawing/2014/main" id="{1AB100FF-000F-BA4B-A892-A65A4E2D903E}"/>
                </a:ext>
              </a:extLst>
            </p:cNvPr>
            <p:cNvCxnSpPr/>
            <p:nvPr/>
          </p:nvCxnSpPr>
          <p:spPr>
            <a:xfrm>
              <a:off x="5162542" y="2182658"/>
              <a:ext cx="0" cy="612000"/>
            </a:xfrm>
            <a:prstGeom prst="line">
              <a:avLst/>
            </a:prstGeom>
            <a:noFill/>
            <a:ln w="9525" cap="rnd" cmpd="sng" algn="ctr">
              <a:solidFill>
                <a:sysClr val="windowText" lastClr="000000"/>
              </a:solidFill>
              <a:prstDash val="sysDot"/>
            </a:ln>
            <a:effectLst/>
          </p:spPr>
        </p:cxnSp>
        <p:cxnSp>
          <p:nvCxnSpPr>
            <p:cNvPr id="458" name="Straight Connector 457">
              <a:extLst>
                <a:ext uri="{FF2B5EF4-FFF2-40B4-BE49-F238E27FC236}">
                  <a16:creationId xmlns:a16="http://schemas.microsoft.com/office/drawing/2014/main" id="{6438C631-81FE-DD4E-9A52-EC42AE2D66B2}"/>
                </a:ext>
              </a:extLst>
            </p:cNvPr>
            <p:cNvCxnSpPr/>
            <p:nvPr/>
          </p:nvCxnSpPr>
          <p:spPr>
            <a:xfrm>
              <a:off x="3869595" y="2206793"/>
              <a:ext cx="0" cy="612000"/>
            </a:xfrm>
            <a:prstGeom prst="line">
              <a:avLst/>
            </a:prstGeom>
            <a:noFill/>
            <a:ln w="9525" cap="rnd" cmpd="sng" algn="ctr">
              <a:solidFill>
                <a:sysClr val="windowText" lastClr="000000"/>
              </a:solidFill>
              <a:prstDash val="sysDot"/>
            </a:ln>
            <a:effectLst/>
          </p:spPr>
        </p:cxnSp>
        <p:cxnSp>
          <p:nvCxnSpPr>
            <p:cNvPr id="459" name="Straight Connector 458">
              <a:extLst>
                <a:ext uri="{FF2B5EF4-FFF2-40B4-BE49-F238E27FC236}">
                  <a16:creationId xmlns:a16="http://schemas.microsoft.com/office/drawing/2014/main" id="{9664D177-3165-3148-89F6-7F4801EB8FC0}"/>
                </a:ext>
              </a:extLst>
            </p:cNvPr>
            <p:cNvCxnSpPr/>
            <p:nvPr/>
          </p:nvCxnSpPr>
          <p:spPr>
            <a:xfrm rot="19200000">
              <a:off x="2619019" y="2188313"/>
              <a:ext cx="0" cy="216000"/>
            </a:xfrm>
            <a:prstGeom prst="line">
              <a:avLst/>
            </a:prstGeom>
            <a:noFill/>
            <a:ln w="19050" cap="flat" cmpd="sng" algn="ctr">
              <a:solidFill>
                <a:sysClr val="windowText" lastClr="000000"/>
              </a:solidFill>
              <a:prstDash val="solid"/>
            </a:ln>
            <a:effectLst/>
          </p:spPr>
        </p:cxnSp>
        <p:cxnSp>
          <p:nvCxnSpPr>
            <p:cNvPr id="460" name="Straight Connector 459">
              <a:extLst>
                <a:ext uri="{FF2B5EF4-FFF2-40B4-BE49-F238E27FC236}">
                  <a16:creationId xmlns:a16="http://schemas.microsoft.com/office/drawing/2014/main" id="{7846EF1B-951F-F142-8094-67EB1BA5E500}"/>
                </a:ext>
              </a:extLst>
            </p:cNvPr>
            <p:cNvCxnSpPr/>
            <p:nvPr/>
          </p:nvCxnSpPr>
          <p:spPr>
            <a:xfrm rot="2400000">
              <a:off x="6431535" y="2192278"/>
              <a:ext cx="0" cy="216000"/>
            </a:xfrm>
            <a:prstGeom prst="line">
              <a:avLst/>
            </a:prstGeom>
            <a:noFill/>
            <a:ln w="19050" cap="flat" cmpd="sng" algn="ctr">
              <a:solidFill>
                <a:sysClr val="windowText" lastClr="000000"/>
              </a:solidFill>
              <a:prstDash val="solid"/>
            </a:ln>
            <a:effectLst/>
          </p:spPr>
        </p:cxnSp>
        <p:cxnSp>
          <p:nvCxnSpPr>
            <p:cNvPr id="461" name="Straight Connector 460">
              <a:extLst>
                <a:ext uri="{FF2B5EF4-FFF2-40B4-BE49-F238E27FC236}">
                  <a16:creationId xmlns:a16="http://schemas.microsoft.com/office/drawing/2014/main" id="{F9470C91-7427-B145-A126-118A6730F872}"/>
                </a:ext>
              </a:extLst>
            </p:cNvPr>
            <p:cNvCxnSpPr/>
            <p:nvPr/>
          </p:nvCxnSpPr>
          <p:spPr>
            <a:xfrm rot="2400000">
              <a:off x="6280673" y="2341019"/>
              <a:ext cx="0" cy="288000"/>
            </a:xfrm>
            <a:prstGeom prst="line">
              <a:avLst/>
            </a:prstGeom>
            <a:noFill/>
            <a:ln w="9525" cap="rnd" cmpd="sng" algn="ctr">
              <a:solidFill>
                <a:sysClr val="windowText" lastClr="000000"/>
              </a:solidFill>
              <a:prstDash val="sysDot"/>
            </a:ln>
            <a:effectLst/>
          </p:spPr>
        </p:cxnSp>
        <p:cxnSp>
          <p:nvCxnSpPr>
            <p:cNvPr id="462" name="Straight Connector 461">
              <a:extLst>
                <a:ext uri="{FF2B5EF4-FFF2-40B4-BE49-F238E27FC236}">
                  <a16:creationId xmlns:a16="http://schemas.microsoft.com/office/drawing/2014/main" id="{BFE0F9EF-A499-694B-BA14-8447A9D43D60}"/>
                </a:ext>
              </a:extLst>
            </p:cNvPr>
            <p:cNvCxnSpPr/>
            <p:nvPr/>
          </p:nvCxnSpPr>
          <p:spPr>
            <a:xfrm rot="19200000">
              <a:off x="2782848" y="2348333"/>
              <a:ext cx="0" cy="288000"/>
            </a:xfrm>
            <a:prstGeom prst="line">
              <a:avLst/>
            </a:prstGeom>
            <a:noFill/>
            <a:ln w="9525" cap="rnd" cmpd="sng" algn="ctr">
              <a:solidFill>
                <a:sysClr val="windowText" lastClr="000000"/>
              </a:solidFill>
              <a:prstDash val="sysDot"/>
            </a:ln>
            <a:effectLst/>
          </p:spPr>
        </p:cxnSp>
        <p:cxnSp>
          <p:nvCxnSpPr>
            <p:cNvPr id="463" name="Straight Connector 462">
              <a:extLst>
                <a:ext uri="{FF2B5EF4-FFF2-40B4-BE49-F238E27FC236}">
                  <a16:creationId xmlns:a16="http://schemas.microsoft.com/office/drawing/2014/main" id="{6B476E12-AB75-0946-BE54-F56F622171D7}"/>
                </a:ext>
              </a:extLst>
            </p:cNvPr>
            <p:cNvCxnSpPr/>
            <p:nvPr/>
          </p:nvCxnSpPr>
          <p:spPr>
            <a:xfrm rot="5400000">
              <a:off x="2426292" y="2120633"/>
              <a:ext cx="0" cy="514800"/>
            </a:xfrm>
            <a:prstGeom prst="line">
              <a:avLst/>
            </a:prstGeom>
            <a:noFill/>
            <a:ln w="19050" cap="flat" cmpd="sng" algn="ctr">
              <a:solidFill>
                <a:sysClr val="windowText" lastClr="000000"/>
              </a:solidFill>
              <a:prstDash val="solid"/>
            </a:ln>
            <a:effectLst/>
          </p:spPr>
        </p:cxnSp>
        <p:cxnSp>
          <p:nvCxnSpPr>
            <p:cNvPr id="464" name="Straight Connector 463">
              <a:extLst>
                <a:ext uri="{FF2B5EF4-FFF2-40B4-BE49-F238E27FC236}">
                  <a16:creationId xmlns:a16="http://schemas.microsoft.com/office/drawing/2014/main" id="{0C68C65B-7442-5047-A308-C7BED931F6E2}"/>
                </a:ext>
              </a:extLst>
            </p:cNvPr>
            <p:cNvCxnSpPr/>
            <p:nvPr/>
          </p:nvCxnSpPr>
          <p:spPr>
            <a:xfrm rot="5400000">
              <a:off x="6618688" y="2120014"/>
              <a:ext cx="0" cy="514800"/>
            </a:xfrm>
            <a:prstGeom prst="line">
              <a:avLst/>
            </a:prstGeom>
            <a:noFill/>
            <a:ln w="19050" cap="flat" cmpd="sng" algn="ctr">
              <a:solidFill>
                <a:sysClr val="windowText" lastClr="000000"/>
              </a:solidFill>
              <a:prstDash val="solid"/>
            </a:ln>
            <a:effectLst/>
          </p:spPr>
        </p:cxnSp>
        <p:cxnSp>
          <p:nvCxnSpPr>
            <p:cNvPr id="465" name="Straight Connector 464">
              <a:extLst>
                <a:ext uri="{FF2B5EF4-FFF2-40B4-BE49-F238E27FC236}">
                  <a16:creationId xmlns:a16="http://schemas.microsoft.com/office/drawing/2014/main" id="{45E62394-D6FE-094D-BBA0-C1D03FA04303}"/>
                </a:ext>
              </a:extLst>
            </p:cNvPr>
            <p:cNvCxnSpPr/>
            <p:nvPr/>
          </p:nvCxnSpPr>
          <p:spPr>
            <a:xfrm rot="5400000">
              <a:off x="2522160" y="2261343"/>
              <a:ext cx="0" cy="702000"/>
            </a:xfrm>
            <a:prstGeom prst="line">
              <a:avLst/>
            </a:prstGeom>
            <a:noFill/>
            <a:ln w="19050" cap="flat" cmpd="sng" algn="ctr">
              <a:solidFill>
                <a:sysClr val="windowText" lastClr="000000"/>
              </a:solidFill>
              <a:prstDash val="solid"/>
            </a:ln>
            <a:effectLst/>
          </p:spPr>
        </p:cxnSp>
        <p:cxnSp>
          <p:nvCxnSpPr>
            <p:cNvPr id="466" name="Straight Connector 465">
              <a:extLst>
                <a:ext uri="{FF2B5EF4-FFF2-40B4-BE49-F238E27FC236}">
                  <a16:creationId xmlns:a16="http://schemas.microsoft.com/office/drawing/2014/main" id="{690E62A6-D98E-574F-8737-9EC2492B2C19}"/>
                </a:ext>
              </a:extLst>
            </p:cNvPr>
            <p:cNvCxnSpPr/>
            <p:nvPr/>
          </p:nvCxnSpPr>
          <p:spPr>
            <a:xfrm rot="5400000">
              <a:off x="6534357" y="2247443"/>
              <a:ext cx="0" cy="702000"/>
            </a:xfrm>
            <a:prstGeom prst="line">
              <a:avLst/>
            </a:prstGeom>
            <a:noFill/>
            <a:ln w="19050" cap="flat" cmpd="sng" algn="ctr">
              <a:solidFill>
                <a:sysClr val="windowText" lastClr="000000"/>
              </a:solidFill>
              <a:prstDash val="solid"/>
            </a:ln>
            <a:effectLst/>
          </p:spPr>
        </p:cxnSp>
        <p:cxnSp>
          <p:nvCxnSpPr>
            <p:cNvPr id="467" name="Straight Connector 466">
              <a:extLst>
                <a:ext uri="{FF2B5EF4-FFF2-40B4-BE49-F238E27FC236}">
                  <a16:creationId xmlns:a16="http://schemas.microsoft.com/office/drawing/2014/main" id="{EC1254AA-1899-EE4B-BA11-D6CF6961C4EC}"/>
                </a:ext>
              </a:extLst>
            </p:cNvPr>
            <p:cNvCxnSpPr/>
            <p:nvPr/>
          </p:nvCxnSpPr>
          <p:spPr>
            <a:xfrm>
              <a:off x="2176367" y="2383011"/>
              <a:ext cx="0" cy="234000"/>
            </a:xfrm>
            <a:prstGeom prst="line">
              <a:avLst/>
            </a:prstGeom>
            <a:noFill/>
            <a:ln w="9525" cap="rnd" cmpd="sng" algn="ctr">
              <a:solidFill>
                <a:sysClr val="windowText" lastClr="000000"/>
              </a:solidFill>
              <a:prstDash val="sysDot"/>
            </a:ln>
            <a:effectLst/>
          </p:spPr>
        </p:cxnSp>
        <p:cxnSp>
          <p:nvCxnSpPr>
            <p:cNvPr id="468" name="Straight Connector 467">
              <a:extLst>
                <a:ext uri="{FF2B5EF4-FFF2-40B4-BE49-F238E27FC236}">
                  <a16:creationId xmlns:a16="http://schemas.microsoft.com/office/drawing/2014/main" id="{6EE930E0-ABBC-F94E-9109-BBF17D70365B}"/>
                </a:ext>
              </a:extLst>
            </p:cNvPr>
            <p:cNvCxnSpPr/>
            <p:nvPr/>
          </p:nvCxnSpPr>
          <p:spPr>
            <a:xfrm>
              <a:off x="6881554" y="2375797"/>
              <a:ext cx="0" cy="234000"/>
            </a:xfrm>
            <a:prstGeom prst="line">
              <a:avLst/>
            </a:prstGeom>
            <a:noFill/>
            <a:ln w="9525" cap="rnd" cmpd="sng" algn="ctr">
              <a:solidFill>
                <a:sysClr val="windowText" lastClr="000000"/>
              </a:solidFill>
              <a:prstDash val="sysDot"/>
            </a:ln>
            <a:effectLst/>
          </p:spPr>
        </p:cxnSp>
        <p:cxnSp>
          <p:nvCxnSpPr>
            <p:cNvPr id="469" name="Straight Connector 468">
              <a:extLst>
                <a:ext uri="{FF2B5EF4-FFF2-40B4-BE49-F238E27FC236}">
                  <a16:creationId xmlns:a16="http://schemas.microsoft.com/office/drawing/2014/main" id="{8FFFEF0E-F756-EC4F-ADAD-F10B74034A15}"/>
                </a:ext>
              </a:extLst>
            </p:cNvPr>
            <p:cNvCxnSpPr/>
            <p:nvPr/>
          </p:nvCxnSpPr>
          <p:spPr>
            <a:xfrm>
              <a:off x="3866734" y="2940984"/>
              <a:ext cx="0" cy="252000"/>
            </a:xfrm>
            <a:prstGeom prst="line">
              <a:avLst/>
            </a:prstGeom>
            <a:noFill/>
            <a:ln w="19050" cap="flat" cmpd="sng" algn="ctr">
              <a:solidFill>
                <a:sysClr val="windowText" lastClr="000000"/>
              </a:solidFill>
              <a:prstDash val="solid"/>
            </a:ln>
            <a:effectLst/>
          </p:spPr>
        </p:cxnSp>
        <p:cxnSp>
          <p:nvCxnSpPr>
            <p:cNvPr id="470" name="Straight Connector 469">
              <a:extLst>
                <a:ext uri="{FF2B5EF4-FFF2-40B4-BE49-F238E27FC236}">
                  <a16:creationId xmlns:a16="http://schemas.microsoft.com/office/drawing/2014/main" id="{FFDC3081-E69A-7B45-90E6-A4F126351F8D}"/>
                </a:ext>
              </a:extLst>
            </p:cNvPr>
            <p:cNvCxnSpPr/>
            <p:nvPr/>
          </p:nvCxnSpPr>
          <p:spPr>
            <a:xfrm>
              <a:off x="5165958" y="2948003"/>
              <a:ext cx="0" cy="252000"/>
            </a:xfrm>
            <a:prstGeom prst="line">
              <a:avLst/>
            </a:prstGeom>
            <a:noFill/>
            <a:ln w="19050" cap="flat" cmpd="sng" algn="ctr">
              <a:solidFill>
                <a:sysClr val="windowText" lastClr="000000"/>
              </a:solidFill>
              <a:prstDash val="solid"/>
            </a:ln>
            <a:effectLst/>
          </p:spPr>
        </p:cxnSp>
        <p:cxnSp>
          <p:nvCxnSpPr>
            <p:cNvPr id="471" name="Straight Connector 470">
              <a:extLst>
                <a:ext uri="{FF2B5EF4-FFF2-40B4-BE49-F238E27FC236}">
                  <a16:creationId xmlns:a16="http://schemas.microsoft.com/office/drawing/2014/main" id="{7F2BEAB7-2BD4-7F4F-87C1-148899D18EF9}"/>
                </a:ext>
              </a:extLst>
            </p:cNvPr>
            <p:cNvCxnSpPr/>
            <p:nvPr/>
          </p:nvCxnSpPr>
          <p:spPr>
            <a:xfrm rot="2400000">
              <a:off x="6972044" y="3673451"/>
              <a:ext cx="0" cy="468000"/>
            </a:xfrm>
            <a:prstGeom prst="line">
              <a:avLst/>
            </a:prstGeom>
            <a:noFill/>
            <a:ln w="38100" cap="rnd" cmpd="sng" algn="ctr">
              <a:solidFill>
                <a:sysClr val="windowText" lastClr="000000"/>
              </a:solidFill>
              <a:prstDash val="solid"/>
            </a:ln>
            <a:effectLst/>
          </p:spPr>
        </p:cxnSp>
        <p:cxnSp>
          <p:nvCxnSpPr>
            <p:cNvPr id="472" name="Straight Connector 471">
              <a:extLst>
                <a:ext uri="{FF2B5EF4-FFF2-40B4-BE49-F238E27FC236}">
                  <a16:creationId xmlns:a16="http://schemas.microsoft.com/office/drawing/2014/main" id="{C896D143-B9BC-234F-A976-6CC8F39A3D4D}"/>
                </a:ext>
              </a:extLst>
            </p:cNvPr>
            <p:cNvCxnSpPr/>
            <p:nvPr/>
          </p:nvCxnSpPr>
          <p:spPr>
            <a:xfrm rot="21180000">
              <a:off x="6420858" y="3616515"/>
              <a:ext cx="0" cy="144000"/>
            </a:xfrm>
            <a:prstGeom prst="line">
              <a:avLst/>
            </a:prstGeom>
            <a:noFill/>
            <a:ln w="38100" cap="rnd" cmpd="sng" algn="ctr">
              <a:solidFill>
                <a:sysClr val="windowText" lastClr="000000"/>
              </a:solidFill>
              <a:prstDash val="solid"/>
            </a:ln>
            <a:effectLst/>
          </p:spPr>
        </p:cxnSp>
        <p:cxnSp>
          <p:nvCxnSpPr>
            <p:cNvPr id="473" name="Straight Connector 472">
              <a:extLst>
                <a:ext uri="{FF2B5EF4-FFF2-40B4-BE49-F238E27FC236}">
                  <a16:creationId xmlns:a16="http://schemas.microsoft.com/office/drawing/2014/main" id="{632C28CE-7AB4-EA42-92FD-200FAB640FD5}"/>
                </a:ext>
              </a:extLst>
            </p:cNvPr>
            <p:cNvCxnSpPr/>
            <p:nvPr/>
          </p:nvCxnSpPr>
          <p:spPr>
            <a:xfrm rot="16440000">
              <a:off x="6659494" y="3326892"/>
              <a:ext cx="0" cy="144000"/>
            </a:xfrm>
            <a:prstGeom prst="line">
              <a:avLst/>
            </a:prstGeom>
            <a:noFill/>
            <a:ln w="38100" cap="rnd" cmpd="sng" algn="ctr">
              <a:solidFill>
                <a:sysClr val="windowText" lastClr="000000"/>
              </a:solidFill>
              <a:prstDash val="solid"/>
            </a:ln>
            <a:effectLst/>
          </p:spPr>
        </p:cxnSp>
        <p:cxnSp>
          <p:nvCxnSpPr>
            <p:cNvPr id="474" name="Straight Connector 473">
              <a:extLst>
                <a:ext uri="{FF2B5EF4-FFF2-40B4-BE49-F238E27FC236}">
                  <a16:creationId xmlns:a16="http://schemas.microsoft.com/office/drawing/2014/main" id="{6269719D-C0DB-8944-9B24-9F8E8D4D8D1B}"/>
                </a:ext>
              </a:extLst>
            </p:cNvPr>
            <p:cNvCxnSpPr/>
            <p:nvPr/>
          </p:nvCxnSpPr>
          <p:spPr>
            <a:xfrm rot="7800000">
              <a:off x="6924362" y="3310888"/>
              <a:ext cx="0" cy="504000"/>
            </a:xfrm>
            <a:prstGeom prst="line">
              <a:avLst/>
            </a:prstGeom>
            <a:noFill/>
            <a:ln w="38100" cap="rnd" cmpd="sng" algn="ctr">
              <a:solidFill>
                <a:sysClr val="windowText" lastClr="000000"/>
              </a:solidFill>
              <a:prstDash val="solid"/>
            </a:ln>
            <a:effectLst/>
          </p:spPr>
        </p:cxnSp>
        <p:cxnSp>
          <p:nvCxnSpPr>
            <p:cNvPr id="475" name="Straight Connector 474">
              <a:extLst>
                <a:ext uri="{FF2B5EF4-FFF2-40B4-BE49-F238E27FC236}">
                  <a16:creationId xmlns:a16="http://schemas.microsoft.com/office/drawing/2014/main" id="{9976A47C-CBCA-934E-998E-2D36233439EB}"/>
                </a:ext>
              </a:extLst>
            </p:cNvPr>
            <p:cNvCxnSpPr/>
            <p:nvPr/>
          </p:nvCxnSpPr>
          <p:spPr>
            <a:xfrm rot="7800000">
              <a:off x="6626439" y="3672561"/>
              <a:ext cx="0" cy="504000"/>
            </a:xfrm>
            <a:prstGeom prst="line">
              <a:avLst/>
            </a:prstGeom>
            <a:noFill/>
            <a:ln w="38100" cap="rnd" cmpd="sng" algn="ctr">
              <a:solidFill>
                <a:sysClr val="windowText" lastClr="000000"/>
              </a:solidFill>
              <a:prstDash val="solid"/>
            </a:ln>
            <a:effectLst/>
          </p:spPr>
        </p:cxnSp>
        <p:grpSp>
          <p:nvGrpSpPr>
            <p:cNvPr id="476" name="Group 475">
              <a:extLst>
                <a:ext uri="{FF2B5EF4-FFF2-40B4-BE49-F238E27FC236}">
                  <a16:creationId xmlns:a16="http://schemas.microsoft.com/office/drawing/2014/main" id="{D6F34AC7-4CD5-8C4D-BFD5-67AE68077440}"/>
                </a:ext>
              </a:extLst>
            </p:cNvPr>
            <p:cNvGrpSpPr/>
            <p:nvPr/>
          </p:nvGrpSpPr>
          <p:grpSpPr>
            <a:xfrm>
              <a:off x="2221149" y="3270225"/>
              <a:ext cx="567187" cy="833671"/>
              <a:chOff x="1990036" y="4499056"/>
              <a:chExt cx="567187" cy="833671"/>
            </a:xfrm>
          </p:grpSpPr>
          <p:grpSp>
            <p:nvGrpSpPr>
              <p:cNvPr id="555" name="Group 554">
                <a:extLst>
                  <a:ext uri="{FF2B5EF4-FFF2-40B4-BE49-F238E27FC236}">
                    <a16:creationId xmlns:a16="http://schemas.microsoft.com/office/drawing/2014/main" id="{00A9C25D-8DF8-0043-AA73-6A416B211F9B}"/>
                  </a:ext>
                </a:extLst>
              </p:cNvPr>
              <p:cNvGrpSpPr/>
              <p:nvPr/>
            </p:nvGrpSpPr>
            <p:grpSpPr>
              <a:xfrm>
                <a:off x="2306538" y="4499056"/>
                <a:ext cx="250685" cy="280853"/>
                <a:chOff x="2306538" y="4499056"/>
                <a:chExt cx="250685" cy="280853"/>
              </a:xfrm>
            </p:grpSpPr>
            <p:cxnSp>
              <p:nvCxnSpPr>
                <p:cNvPr id="562" name="Straight Connector 561">
                  <a:extLst>
                    <a:ext uri="{FF2B5EF4-FFF2-40B4-BE49-F238E27FC236}">
                      <a16:creationId xmlns:a16="http://schemas.microsoft.com/office/drawing/2014/main" id="{A89FDA80-5E54-8946-ADA3-183F941B61EA}"/>
                    </a:ext>
                  </a:extLst>
                </p:cNvPr>
                <p:cNvCxnSpPr/>
                <p:nvPr/>
              </p:nvCxnSpPr>
              <p:spPr>
                <a:xfrm rot="-2400000">
                  <a:off x="2363703" y="4629464"/>
                  <a:ext cx="0" cy="144000"/>
                </a:xfrm>
                <a:prstGeom prst="line">
                  <a:avLst/>
                </a:prstGeom>
                <a:noFill/>
                <a:ln w="38100" cap="rnd" cmpd="sng" algn="ctr">
                  <a:solidFill>
                    <a:sysClr val="windowText" lastClr="000000"/>
                  </a:solidFill>
                  <a:prstDash val="solid"/>
                </a:ln>
                <a:effectLst/>
              </p:spPr>
            </p:cxnSp>
            <p:cxnSp>
              <p:nvCxnSpPr>
                <p:cNvPr id="563" name="Straight Connector 562">
                  <a:extLst>
                    <a:ext uri="{FF2B5EF4-FFF2-40B4-BE49-F238E27FC236}">
                      <a16:creationId xmlns:a16="http://schemas.microsoft.com/office/drawing/2014/main" id="{B36B78F7-48BE-7F47-A31A-73C482730E2A}"/>
                    </a:ext>
                  </a:extLst>
                </p:cNvPr>
                <p:cNvCxnSpPr/>
                <p:nvPr/>
              </p:nvCxnSpPr>
              <p:spPr>
                <a:xfrm rot="-420000">
                  <a:off x="2306538" y="4499056"/>
                  <a:ext cx="0" cy="144000"/>
                </a:xfrm>
                <a:prstGeom prst="line">
                  <a:avLst/>
                </a:prstGeom>
                <a:noFill/>
                <a:ln w="38100" cap="rnd" cmpd="sng" algn="ctr">
                  <a:solidFill>
                    <a:sysClr val="windowText" lastClr="000000"/>
                  </a:solidFill>
                  <a:prstDash val="solid"/>
                </a:ln>
                <a:effectLst/>
              </p:spPr>
            </p:cxnSp>
            <p:cxnSp>
              <p:nvCxnSpPr>
                <p:cNvPr id="564" name="Straight Connector 563">
                  <a:extLst>
                    <a:ext uri="{FF2B5EF4-FFF2-40B4-BE49-F238E27FC236}">
                      <a16:creationId xmlns:a16="http://schemas.microsoft.com/office/drawing/2014/main" id="{3D4F0AB1-72D0-3849-A215-176765D04842}"/>
                    </a:ext>
                  </a:extLst>
                </p:cNvPr>
                <p:cNvCxnSpPr/>
                <p:nvPr/>
              </p:nvCxnSpPr>
              <p:spPr>
                <a:xfrm rot="-4380000">
                  <a:off x="2485223" y="4707909"/>
                  <a:ext cx="0" cy="144000"/>
                </a:xfrm>
                <a:prstGeom prst="line">
                  <a:avLst/>
                </a:prstGeom>
                <a:noFill/>
                <a:ln w="38100" cap="rnd" cmpd="sng" algn="ctr">
                  <a:solidFill>
                    <a:sysClr val="windowText" lastClr="000000"/>
                  </a:solidFill>
                  <a:prstDash val="solid"/>
                </a:ln>
                <a:effectLst/>
              </p:spPr>
            </p:cxnSp>
          </p:grpSp>
          <p:grpSp>
            <p:nvGrpSpPr>
              <p:cNvPr id="556" name="Group 555">
                <a:extLst>
                  <a:ext uri="{FF2B5EF4-FFF2-40B4-BE49-F238E27FC236}">
                    <a16:creationId xmlns:a16="http://schemas.microsoft.com/office/drawing/2014/main" id="{C68AD415-CC3B-0E46-B079-134C22BE5777}"/>
                  </a:ext>
                </a:extLst>
              </p:cNvPr>
              <p:cNvGrpSpPr/>
              <p:nvPr/>
            </p:nvGrpSpPr>
            <p:grpSpPr>
              <a:xfrm>
                <a:off x="1990036" y="4784150"/>
                <a:ext cx="408431" cy="548577"/>
                <a:chOff x="1990036" y="4784150"/>
                <a:chExt cx="408431" cy="548577"/>
              </a:xfrm>
            </p:grpSpPr>
            <p:cxnSp>
              <p:nvCxnSpPr>
                <p:cNvPr id="557" name="Straight Connector 556">
                  <a:extLst>
                    <a:ext uri="{FF2B5EF4-FFF2-40B4-BE49-F238E27FC236}">
                      <a16:creationId xmlns:a16="http://schemas.microsoft.com/office/drawing/2014/main" id="{0F1264B4-9D6E-7845-B59A-4926219CB033}"/>
                    </a:ext>
                  </a:extLst>
                </p:cNvPr>
                <p:cNvCxnSpPr/>
                <p:nvPr/>
              </p:nvCxnSpPr>
              <p:spPr>
                <a:xfrm rot="-7860000">
                  <a:off x="2272592" y="4676150"/>
                  <a:ext cx="0" cy="216000"/>
                </a:xfrm>
                <a:prstGeom prst="line">
                  <a:avLst/>
                </a:prstGeom>
                <a:noFill/>
                <a:ln w="19050" cap="rnd" cmpd="sng" algn="ctr">
                  <a:solidFill>
                    <a:sysClr val="windowText" lastClr="000000"/>
                  </a:solidFill>
                  <a:prstDash val="solid"/>
                </a:ln>
                <a:effectLst/>
              </p:spPr>
            </p:cxnSp>
            <p:cxnSp>
              <p:nvCxnSpPr>
                <p:cNvPr id="558" name="Straight Connector 557">
                  <a:extLst>
                    <a:ext uri="{FF2B5EF4-FFF2-40B4-BE49-F238E27FC236}">
                      <a16:creationId xmlns:a16="http://schemas.microsoft.com/office/drawing/2014/main" id="{C80C67C7-D5D5-7345-8ED8-B89948E401E4}"/>
                    </a:ext>
                  </a:extLst>
                </p:cNvPr>
                <p:cNvCxnSpPr/>
                <p:nvPr/>
              </p:nvCxnSpPr>
              <p:spPr>
                <a:xfrm rot="-10800000">
                  <a:off x="2191083" y="4860376"/>
                  <a:ext cx="0" cy="144000"/>
                </a:xfrm>
                <a:prstGeom prst="line">
                  <a:avLst/>
                </a:prstGeom>
                <a:noFill/>
                <a:ln w="19050" cap="rnd" cmpd="sng" algn="ctr">
                  <a:solidFill>
                    <a:sysClr val="windowText" lastClr="000000"/>
                  </a:solidFill>
                  <a:prstDash val="solid"/>
                </a:ln>
                <a:effectLst/>
              </p:spPr>
            </p:cxnSp>
            <p:grpSp>
              <p:nvGrpSpPr>
                <p:cNvPr id="559" name="Group 558">
                  <a:extLst>
                    <a:ext uri="{FF2B5EF4-FFF2-40B4-BE49-F238E27FC236}">
                      <a16:creationId xmlns:a16="http://schemas.microsoft.com/office/drawing/2014/main" id="{FA26A216-B7E5-3F4C-AA33-44C4E1360F13}"/>
                    </a:ext>
                  </a:extLst>
                </p:cNvPr>
                <p:cNvGrpSpPr/>
                <p:nvPr/>
              </p:nvGrpSpPr>
              <p:grpSpPr>
                <a:xfrm>
                  <a:off x="1990036" y="4953136"/>
                  <a:ext cx="408431" cy="379591"/>
                  <a:chOff x="2600789" y="5176000"/>
                  <a:chExt cx="408431" cy="379591"/>
                </a:xfrm>
              </p:grpSpPr>
              <p:sp>
                <p:nvSpPr>
                  <p:cNvPr id="560" name="Oval 559">
                    <a:extLst>
                      <a:ext uri="{FF2B5EF4-FFF2-40B4-BE49-F238E27FC236}">
                        <a16:creationId xmlns:a16="http://schemas.microsoft.com/office/drawing/2014/main" id="{3D45D0CE-D6EC-6B47-AB47-FA68C8F34FF9}"/>
                      </a:ext>
                    </a:extLst>
                  </p:cNvPr>
                  <p:cNvSpPr/>
                  <p:nvPr/>
                </p:nvSpPr>
                <p:spPr>
                  <a:xfrm>
                    <a:off x="2665550" y="5229200"/>
                    <a:ext cx="292111" cy="289589"/>
                  </a:xfrm>
                  <a:prstGeom prst="ellipse">
                    <a:avLst/>
                  </a:prstGeom>
                  <a:no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ea typeface="ＭＳ Ｐゴシック" pitchFamily="34" charset="-128"/>
                    </a:endParaRPr>
                  </a:p>
                </p:txBody>
              </p:sp>
              <p:sp>
                <p:nvSpPr>
                  <p:cNvPr id="561" name="TextBox 560">
                    <a:extLst>
                      <a:ext uri="{FF2B5EF4-FFF2-40B4-BE49-F238E27FC236}">
                        <a16:creationId xmlns:a16="http://schemas.microsoft.com/office/drawing/2014/main" id="{D2D2AEAD-30C2-EF44-937D-08122FB7B9D2}"/>
                      </a:ext>
                    </a:extLst>
                  </p:cNvPr>
                  <p:cNvSpPr txBox="1"/>
                  <p:nvPr/>
                </p:nvSpPr>
                <p:spPr>
                  <a:xfrm>
                    <a:off x="2600789" y="5176000"/>
                    <a:ext cx="408431" cy="37959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Arial Rounded MT Bold" panose="020F0704030504030204" pitchFamily="34" charset="0"/>
                        <a:ea typeface="ＭＳ Ｐゴシック" pitchFamily="34" charset="-128"/>
                      </a:rPr>
                      <a:t>U</a:t>
                    </a:r>
                    <a:r>
                      <a:rPr kumimoji="0" lang="en-GB" sz="2800" b="0" i="0" u="none" strike="noStrike" kern="0" cap="none" spc="0" normalizeH="0" baseline="20000" noProof="0" dirty="0">
                        <a:ln>
                          <a:noFill/>
                        </a:ln>
                        <a:solidFill>
                          <a:sysClr val="windowText" lastClr="000000"/>
                        </a:solidFill>
                        <a:effectLst/>
                        <a:uLnTx/>
                        <a:uFillTx/>
                        <a:latin typeface="Arial Rounded MT Bold" panose="020F0704030504030204" pitchFamily="34" charset="0"/>
                        <a:ea typeface="ＭＳ Ｐゴシック" pitchFamily="34" charset="-128"/>
                      </a:rPr>
                      <a:t>-</a:t>
                    </a:r>
                  </a:p>
                </p:txBody>
              </p:sp>
            </p:grpSp>
          </p:grpSp>
        </p:grpSp>
        <p:cxnSp>
          <p:nvCxnSpPr>
            <p:cNvPr id="477" name="Straight Connector 476">
              <a:extLst>
                <a:ext uri="{FF2B5EF4-FFF2-40B4-BE49-F238E27FC236}">
                  <a16:creationId xmlns:a16="http://schemas.microsoft.com/office/drawing/2014/main" id="{1638F70D-68D6-E745-875D-E449B3663180}"/>
                </a:ext>
              </a:extLst>
            </p:cNvPr>
            <p:cNvCxnSpPr/>
            <p:nvPr/>
          </p:nvCxnSpPr>
          <p:spPr>
            <a:xfrm>
              <a:off x="4258666" y="2569401"/>
              <a:ext cx="527205" cy="0"/>
            </a:xfrm>
            <a:prstGeom prst="line">
              <a:avLst/>
            </a:prstGeom>
            <a:noFill/>
            <a:ln w="12700" cap="rnd" cmpd="sng" algn="ctr">
              <a:solidFill>
                <a:sysClr val="window" lastClr="FFFFFF"/>
              </a:solidFill>
              <a:prstDash val="solid"/>
              <a:tailEnd type="triangle" w="sm" len="lg"/>
            </a:ln>
            <a:effectLst/>
          </p:spPr>
        </p:cxnSp>
        <p:cxnSp>
          <p:nvCxnSpPr>
            <p:cNvPr id="478" name="Straight Connector 477">
              <a:extLst>
                <a:ext uri="{FF2B5EF4-FFF2-40B4-BE49-F238E27FC236}">
                  <a16:creationId xmlns:a16="http://schemas.microsoft.com/office/drawing/2014/main" id="{401AB514-AAEB-5A4F-BD0F-36323B57B265}"/>
                </a:ext>
              </a:extLst>
            </p:cNvPr>
            <p:cNvCxnSpPr/>
            <p:nvPr/>
          </p:nvCxnSpPr>
          <p:spPr>
            <a:xfrm>
              <a:off x="2240928" y="2494546"/>
              <a:ext cx="527205" cy="0"/>
            </a:xfrm>
            <a:prstGeom prst="line">
              <a:avLst/>
            </a:prstGeom>
            <a:noFill/>
            <a:ln w="28575" cap="rnd" cmpd="sng" algn="ctr">
              <a:solidFill>
                <a:srgbClr val="FFFF00"/>
              </a:solidFill>
              <a:prstDash val="solid"/>
              <a:tailEnd type="triangle" w="sm" len="lg"/>
            </a:ln>
            <a:effectLst/>
          </p:spPr>
        </p:cxnSp>
        <p:cxnSp>
          <p:nvCxnSpPr>
            <p:cNvPr id="479" name="Straight Connector 478">
              <a:extLst>
                <a:ext uri="{FF2B5EF4-FFF2-40B4-BE49-F238E27FC236}">
                  <a16:creationId xmlns:a16="http://schemas.microsoft.com/office/drawing/2014/main" id="{6A8051B9-B7DB-AC47-86E9-6893E6FC1615}"/>
                </a:ext>
              </a:extLst>
            </p:cNvPr>
            <p:cNvCxnSpPr/>
            <p:nvPr/>
          </p:nvCxnSpPr>
          <p:spPr>
            <a:xfrm>
              <a:off x="2920533" y="2495935"/>
              <a:ext cx="527205" cy="0"/>
            </a:xfrm>
            <a:prstGeom prst="line">
              <a:avLst/>
            </a:prstGeom>
            <a:noFill/>
            <a:ln w="28575" cap="rnd" cmpd="sng" algn="ctr">
              <a:solidFill>
                <a:srgbClr val="FFFF00"/>
              </a:solidFill>
              <a:prstDash val="solid"/>
              <a:tailEnd type="triangle" w="sm" len="lg"/>
            </a:ln>
            <a:effectLst/>
          </p:spPr>
        </p:cxnSp>
        <p:cxnSp>
          <p:nvCxnSpPr>
            <p:cNvPr id="480" name="Straight Connector 479">
              <a:extLst>
                <a:ext uri="{FF2B5EF4-FFF2-40B4-BE49-F238E27FC236}">
                  <a16:creationId xmlns:a16="http://schemas.microsoft.com/office/drawing/2014/main" id="{040FA484-3C19-4148-BA8C-76E65F5C18E5}"/>
                </a:ext>
              </a:extLst>
            </p:cNvPr>
            <p:cNvCxnSpPr/>
            <p:nvPr/>
          </p:nvCxnSpPr>
          <p:spPr>
            <a:xfrm>
              <a:off x="3606248" y="2494546"/>
              <a:ext cx="527205" cy="0"/>
            </a:xfrm>
            <a:prstGeom prst="line">
              <a:avLst/>
            </a:prstGeom>
            <a:noFill/>
            <a:ln w="28575" cap="rnd" cmpd="sng" algn="ctr">
              <a:solidFill>
                <a:srgbClr val="FFFF00"/>
              </a:solidFill>
              <a:prstDash val="solid"/>
              <a:tailEnd type="triangle" w="sm" len="lg"/>
            </a:ln>
            <a:effectLst/>
          </p:spPr>
        </p:cxnSp>
        <p:cxnSp>
          <p:nvCxnSpPr>
            <p:cNvPr id="481" name="Straight Connector 480">
              <a:extLst>
                <a:ext uri="{FF2B5EF4-FFF2-40B4-BE49-F238E27FC236}">
                  <a16:creationId xmlns:a16="http://schemas.microsoft.com/office/drawing/2014/main" id="{43BC1215-5C84-EB46-A9F6-78D2F80D4807}"/>
                </a:ext>
              </a:extLst>
            </p:cNvPr>
            <p:cNvCxnSpPr/>
            <p:nvPr/>
          </p:nvCxnSpPr>
          <p:spPr>
            <a:xfrm>
              <a:off x="4285853" y="2495935"/>
              <a:ext cx="527205" cy="0"/>
            </a:xfrm>
            <a:prstGeom prst="line">
              <a:avLst/>
            </a:prstGeom>
            <a:noFill/>
            <a:ln w="28575" cap="rnd" cmpd="sng" algn="ctr">
              <a:solidFill>
                <a:srgbClr val="FFFF00"/>
              </a:solidFill>
              <a:prstDash val="solid"/>
              <a:tailEnd type="triangle" w="sm" len="lg"/>
            </a:ln>
            <a:effectLst/>
          </p:spPr>
        </p:cxnSp>
        <p:cxnSp>
          <p:nvCxnSpPr>
            <p:cNvPr id="482" name="Straight Connector 481">
              <a:extLst>
                <a:ext uri="{FF2B5EF4-FFF2-40B4-BE49-F238E27FC236}">
                  <a16:creationId xmlns:a16="http://schemas.microsoft.com/office/drawing/2014/main" id="{C8FFAF3F-8D0D-2D49-A846-86C6B68A14AC}"/>
                </a:ext>
              </a:extLst>
            </p:cNvPr>
            <p:cNvCxnSpPr/>
            <p:nvPr/>
          </p:nvCxnSpPr>
          <p:spPr>
            <a:xfrm>
              <a:off x="4993888" y="2494546"/>
              <a:ext cx="527205" cy="0"/>
            </a:xfrm>
            <a:prstGeom prst="line">
              <a:avLst/>
            </a:prstGeom>
            <a:noFill/>
            <a:ln w="28575" cap="rnd" cmpd="sng" algn="ctr">
              <a:solidFill>
                <a:srgbClr val="FFFF00"/>
              </a:solidFill>
              <a:prstDash val="solid"/>
              <a:tailEnd type="triangle" w="sm" len="lg"/>
            </a:ln>
            <a:effectLst/>
          </p:spPr>
        </p:cxnSp>
        <p:cxnSp>
          <p:nvCxnSpPr>
            <p:cNvPr id="483" name="Straight Connector 482">
              <a:extLst>
                <a:ext uri="{FF2B5EF4-FFF2-40B4-BE49-F238E27FC236}">
                  <a16:creationId xmlns:a16="http://schemas.microsoft.com/office/drawing/2014/main" id="{713AF273-A4C5-1749-9C02-E0D857F42DCD}"/>
                </a:ext>
              </a:extLst>
            </p:cNvPr>
            <p:cNvCxnSpPr/>
            <p:nvPr/>
          </p:nvCxnSpPr>
          <p:spPr>
            <a:xfrm>
              <a:off x="5673493" y="2495935"/>
              <a:ext cx="527205" cy="0"/>
            </a:xfrm>
            <a:prstGeom prst="line">
              <a:avLst/>
            </a:prstGeom>
            <a:noFill/>
            <a:ln w="28575" cap="rnd" cmpd="sng" algn="ctr">
              <a:solidFill>
                <a:srgbClr val="FFFF00"/>
              </a:solidFill>
              <a:prstDash val="solid"/>
              <a:tailEnd type="triangle" w="sm" len="lg"/>
            </a:ln>
            <a:effectLst/>
          </p:spPr>
        </p:cxnSp>
        <p:cxnSp>
          <p:nvCxnSpPr>
            <p:cNvPr id="484" name="Straight Connector 483">
              <a:extLst>
                <a:ext uri="{FF2B5EF4-FFF2-40B4-BE49-F238E27FC236}">
                  <a16:creationId xmlns:a16="http://schemas.microsoft.com/office/drawing/2014/main" id="{9F74DB8F-F7FE-8E4D-8490-68791ACD1E7E}"/>
                </a:ext>
              </a:extLst>
            </p:cNvPr>
            <p:cNvCxnSpPr/>
            <p:nvPr/>
          </p:nvCxnSpPr>
          <p:spPr>
            <a:xfrm>
              <a:off x="6332258" y="2495935"/>
              <a:ext cx="527205" cy="0"/>
            </a:xfrm>
            <a:prstGeom prst="line">
              <a:avLst/>
            </a:prstGeom>
            <a:noFill/>
            <a:ln w="28575" cap="rnd" cmpd="sng" algn="ctr">
              <a:solidFill>
                <a:srgbClr val="FFFF00"/>
              </a:solidFill>
              <a:prstDash val="solid"/>
              <a:tailEnd type="triangle" w="sm" len="lg"/>
            </a:ln>
            <a:effectLst/>
          </p:spPr>
        </p:cxnSp>
        <p:cxnSp>
          <p:nvCxnSpPr>
            <p:cNvPr id="494" name="Straight Connector 493">
              <a:extLst>
                <a:ext uri="{FF2B5EF4-FFF2-40B4-BE49-F238E27FC236}">
                  <a16:creationId xmlns:a16="http://schemas.microsoft.com/office/drawing/2014/main" id="{114E40D2-D130-D74E-85B4-CB032287B395}"/>
                </a:ext>
              </a:extLst>
            </p:cNvPr>
            <p:cNvCxnSpPr/>
            <p:nvPr/>
          </p:nvCxnSpPr>
          <p:spPr>
            <a:xfrm rot="19140000">
              <a:off x="2619800" y="3298914"/>
              <a:ext cx="527205" cy="0"/>
            </a:xfrm>
            <a:prstGeom prst="line">
              <a:avLst/>
            </a:prstGeom>
            <a:noFill/>
            <a:ln w="12700" cap="rnd" cmpd="sng" algn="ctr">
              <a:solidFill>
                <a:sysClr val="window" lastClr="FFFFFF"/>
              </a:solidFill>
              <a:prstDash val="solid"/>
              <a:tailEnd type="triangle" w="sm" len="lg"/>
            </a:ln>
            <a:effectLst/>
          </p:spPr>
        </p:cxnSp>
        <p:cxnSp>
          <p:nvCxnSpPr>
            <p:cNvPr id="495" name="Straight Connector 494">
              <a:extLst>
                <a:ext uri="{FF2B5EF4-FFF2-40B4-BE49-F238E27FC236}">
                  <a16:creationId xmlns:a16="http://schemas.microsoft.com/office/drawing/2014/main" id="{A7AD8350-BD4D-8F46-8974-3D4B944B60A2}"/>
                </a:ext>
              </a:extLst>
            </p:cNvPr>
            <p:cNvCxnSpPr/>
            <p:nvPr/>
          </p:nvCxnSpPr>
          <p:spPr>
            <a:xfrm rot="19140000">
              <a:off x="2539152" y="3208593"/>
              <a:ext cx="527205" cy="0"/>
            </a:xfrm>
            <a:prstGeom prst="line">
              <a:avLst/>
            </a:prstGeom>
            <a:noFill/>
            <a:ln w="12700" cap="rnd" cmpd="sng" algn="ctr">
              <a:solidFill>
                <a:sysClr val="window" lastClr="FFFFFF"/>
              </a:solidFill>
              <a:prstDash val="solid"/>
              <a:tailEnd type="triangle" w="sm" len="lg"/>
            </a:ln>
            <a:effectLst/>
          </p:spPr>
        </p:cxnSp>
        <p:cxnSp>
          <p:nvCxnSpPr>
            <p:cNvPr id="496" name="Straight Connector 495">
              <a:extLst>
                <a:ext uri="{FF2B5EF4-FFF2-40B4-BE49-F238E27FC236}">
                  <a16:creationId xmlns:a16="http://schemas.microsoft.com/office/drawing/2014/main" id="{9F93ECA4-E4EA-F142-8B52-47E1D4814C33}"/>
                </a:ext>
              </a:extLst>
            </p:cNvPr>
            <p:cNvCxnSpPr/>
            <p:nvPr/>
          </p:nvCxnSpPr>
          <p:spPr>
            <a:xfrm rot="19140000">
              <a:off x="3064405" y="2893067"/>
              <a:ext cx="527205" cy="0"/>
            </a:xfrm>
            <a:prstGeom prst="line">
              <a:avLst/>
            </a:prstGeom>
            <a:noFill/>
            <a:ln w="12700" cap="rnd" cmpd="sng" algn="ctr">
              <a:solidFill>
                <a:sysClr val="window" lastClr="FFFFFF"/>
              </a:solidFill>
              <a:prstDash val="solid"/>
              <a:tailEnd type="triangle" w="sm" len="lg"/>
            </a:ln>
            <a:effectLst/>
          </p:spPr>
        </p:cxnSp>
        <p:cxnSp>
          <p:nvCxnSpPr>
            <p:cNvPr id="497" name="Straight Connector 496">
              <a:extLst>
                <a:ext uri="{FF2B5EF4-FFF2-40B4-BE49-F238E27FC236}">
                  <a16:creationId xmlns:a16="http://schemas.microsoft.com/office/drawing/2014/main" id="{185FE2BD-C213-E146-BED1-92759F12EA89}"/>
                </a:ext>
              </a:extLst>
            </p:cNvPr>
            <p:cNvCxnSpPr/>
            <p:nvPr/>
          </p:nvCxnSpPr>
          <p:spPr>
            <a:xfrm rot="19140000">
              <a:off x="2983757" y="2802746"/>
              <a:ext cx="527205" cy="0"/>
            </a:xfrm>
            <a:prstGeom prst="line">
              <a:avLst/>
            </a:prstGeom>
            <a:noFill/>
            <a:ln w="12700" cap="rnd" cmpd="sng" algn="ctr">
              <a:solidFill>
                <a:sysClr val="window" lastClr="FFFFFF"/>
              </a:solidFill>
              <a:prstDash val="solid"/>
              <a:tailEnd type="triangle" w="sm" len="lg"/>
            </a:ln>
            <a:effectLst/>
          </p:spPr>
        </p:cxnSp>
        <p:cxnSp>
          <p:nvCxnSpPr>
            <p:cNvPr id="498" name="Straight Connector 497">
              <a:extLst>
                <a:ext uri="{FF2B5EF4-FFF2-40B4-BE49-F238E27FC236}">
                  <a16:creationId xmlns:a16="http://schemas.microsoft.com/office/drawing/2014/main" id="{55EEE558-9BD3-7F46-B14F-E7727486FC8E}"/>
                </a:ext>
              </a:extLst>
            </p:cNvPr>
            <p:cNvCxnSpPr/>
            <p:nvPr/>
          </p:nvCxnSpPr>
          <p:spPr>
            <a:xfrm rot="2400000">
              <a:off x="5957621" y="3328773"/>
              <a:ext cx="527205" cy="0"/>
            </a:xfrm>
            <a:prstGeom prst="line">
              <a:avLst/>
            </a:prstGeom>
            <a:noFill/>
            <a:ln w="12700" cap="rnd" cmpd="sng" algn="ctr">
              <a:solidFill>
                <a:sysClr val="window" lastClr="FFFFFF"/>
              </a:solidFill>
              <a:prstDash val="solid"/>
              <a:tailEnd type="triangle" w="sm" len="lg"/>
            </a:ln>
            <a:effectLst/>
          </p:spPr>
        </p:cxnSp>
        <p:cxnSp>
          <p:nvCxnSpPr>
            <p:cNvPr id="499" name="Straight Connector 498">
              <a:extLst>
                <a:ext uri="{FF2B5EF4-FFF2-40B4-BE49-F238E27FC236}">
                  <a16:creationId xmlns:a16="http://schemas.microsoft.com/office/drawing/2014/main" id="{86779C35-15A5-6F47-8D2A-53C949CB8A81}"/>
                </a:ext>
              </a:extLst>
            </p:cNvPr>
            <p:cNvCxnSpPr/>
            <p:nvPr/>
          </p:nvCxnSpPr>
          <p:spPr>
            <a:xfrm rot="2400000">
              <a:off x="6036875" y="3232368"/>
              <a:ext cx="527205" cy="0"/>
            </a:xfrm>
            <a:prstGeom prst="line">
              <a:avLst/>
            </a:prstGeom>
            <a:noFill/>
            <a:ln w="12700" cap="rnd" cmpd="sng" algn="ctr">
              <a:solidFill>
                <a:sysClr val="window" lastClr="FFFFFF"/>
              </a:solidFill>
              <a:prstDash val="solid"/>
              <a:tailEnd type="triangle" w="sm" len="lg"/>
            </a:ln>
            <a:effectLst/>
          </p:spPr>
        </p:cxnSp>
        <p:cxnSp>
          <p:nvCxnSpPr>
            <p:cNvPr id="500" name="Straight Connector 499">
              <a:extLst>
                <a:ext uri="{FF2B5EF4-FFF2-40B4-BE49-F238E27FC236}">
                  <a16:creationId xmlns:a16="http://schemas.microsoft.com/office/drawing/2014/main" id="{74EA4B86-7EEC-C848-A15C-9DE2BE07BFD7}"/>
                </a:ext>
              </a:extLst>
            </p:cNvPr>
            <p:cNvCxnSpPr/>
            <p:nvPr/>
          </p:nvCxnSpPr>
          <p:spPr>
            <a:xfrm rot="2400000">
              <a:off x="5499991" y="2935469"/>
              <a:ext cx="527205" cy="0"/>
            </a:xfrm>
            <a:prstGeom prst="line">
              <a:avLst/>
            </a:prstGeom>
            <a:noFill/>
            <a:ln w="12700" cap="rnd" cmpd="sng" algn="ctr">
              <a:solidFill>
                <a:sysClr val="window" lastClr="FFFFFF"/>
              </a:solidFill>
              <a:prstDash val="solid"/>
              <a:tailEnd type="triangle" w="sm" len="lg"/>
            </a:ln>
            <a:effectLst/>
          </p:spPr>
        </p:cxnSp>
        <p:cxnSp>
          <p:nvCxnSpPr>
            <p:cNvPr id="501" name="Straight Connector 500">
              <a:extLst>
                <a:ext uri="{FF2B5EF4-FFF2-40B4-BE49-F238E27FC236}">
                  <a16:creationId xmlns:a16="http://schemas.microsoft.com/office/drawing/2014/main" id="{32F4A8B5-ADFC-5443-B7DC-CCFDAFD2B7CE}"/>
                </a:ext>
              </a:extLst>
            </p:cNvPr>
            <p:cNvCxnSpPr/>
            <p:nvPr/>
          </p:nvCxnSpPr>
          <p:spPr>
            <a:xfrm rot="2400000">
              <a:off x="5579245" y="2839064"/>
              <a:ext cx="527205" cy="0"/>
            </a:xfrm>
            <a:prstGeom prst="line">
              <a:avLst/>
            </a:prstGeom>
            <a:noFill/>
            <a:ln w="12700" cap="rnd" cmpd="sng" algn="ctr">
              <a:solidFill>
                <a:sysClr val="window" lastClr="FFFFFF"/>
              </a:solidFill>
              <a:prstDash val="solid"/>
              <a:tailEnd type="triangle" w="sm" len="lg"/>
            </a:ln>
            <a:effectLst/>
          </p:spPr>
        </p:cxnSp>
        <p:sp>
          <p:nvSpPr>
            <p:cNvPr id="502" name="Arc 501">
              <a:extLst>
                <a:ext uri="{FF2B5EF4-FFF2-40B4-BE49-F238E27FC236}">
                  <a16:creationId xmlns:a16="http://schemas.microsoft.com/office/drawing/2014/main" id="{D2042A9F-670F-3740-9C69-E10ED4A3ECAB}"/>
                </a:ext>
              </a:extLst>
            </p:cNvPr>
            <p:cNvSpPr/>
            <p:nvPr/>
          </p:nvSpPr>
          <p:spPr>
            <a:xfrm>
              <a:off x="4368910" y="2575557"/>
              <a:ext cx="1208013" cy="596985"/>
            </a:xfrm>
            <a:prstGeom prst="arc">
              <a:avLst>
                <a:gd name="adj1" fmla="val 16200000"/>
                <a:gd name="adj2" fmla="val 20451106"/>
              </a:avLst>
            </a:prstGeom>
            <a:noFill/>
            <a:ln w="12700" cap="rnd" cmpd="sng" algn="ctr">
              <a:solidFill>
                <a:sysClr val="window" lastClr="FFFFFF"/>
              </a:solidFill>
              <a:prstDash val="solid"/>
              <a:tailEnd type="triangle" w="sm"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a typeface="ＭＳ Ｐゴシック" pitchFamily="34" charset="-128"/>
              </a:endParaRPr>
            </a:p>
          </p:txBody>
        </p:sp>
        <p:sp>
          <p:nvSpPr>
            <p:cNvPr id="503" name="Arc 502">
              <a:extLst>
                <a:ext uri="{FF2B5EF4-FFF2-40B4-BE49-F238E27FC236}">
                  <a16:creationId xmlns:a16="http://schemas.microsoft.com/office/drawing/2014/main" id="{690AA307-8FB2-634B-8D4D-A02CB041237D}"/>
                </a:ext>
              </a:extLst>
            </p:cNvPr>
            <p:cNvSpPr/>
            <p:nvPr/>
          </p:nvSpPr>
          <p:spPr>
            <a:xfrm>
              <a:off x="3468758" y="2564603"/>
              <a:ext cx="1208013" cy="596985"/>
            </a:xfrm>
            <a:prstGeom prst="arc">
              <a:avLst>
                <a:gd name="adj1" fmla="val 12016662"/>
                <a:gd name="adj2" fmla="val 16223588"/>
              </a:avLst>
            </a:prstGeom>
            <a:noFill/>
            <a:ln w="12700" cap="rnd" cmpd="sng" algn="ctr">
              <a:solidFill>
                <a:sysClr val="window" lastClr="FFFFFF"/>
              </a:solidFill>
              <a:prstDash val="solid"/>
              <a:tailEnd type="triangle" w="sm"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a typeface="ＭＳ Ｐゴシック" pitchFamily="34" charset="-128"/>
              </a:endParaRPr>
            </a:p>
          </p:txBody>
        </p:sp>
        <p:sp>
          <p:nvSpPr>
            <p:cNvPr id="504" name="Arc 503">
              <a:extLst>
                <a:ext uri="{FF2B5EF4-FFF2-40B4-BE49-F238E27FC236}">
                  <a16:creationId xmlns:a16="http://schemas.microsoft.com/office/drawing/2014/main" id="{596B2F36-A444-C545-BCEF-D2E4AAB3D7D6}"/>
                </a:ext>
              </a:extLst>
            </p:cNvPr>
            <p:cNvSpPr/>
            <p:nvPr/>
          </p:nvSpPr>
          <p:spPr>
            <a:xfrm>
              <a:off x="3420960" y="2432469"/>
              <a:ext cx="1208013" cy="596985"/>
            </a:xfrm>
            <a:prstGeom prst="arc">
              <a:avLst>
                <a:gd name="adj1" fmla="val 12016662"/>
                <a:gd name="adj2" fmla="val 16223588"/>
              </a:avLst>
            </a:prstGeom>
            <a:noFill/>
            <a:ln w="12700" cap="rnd" cmpd="sng" algn="ctr">
              <a:solidFill>
                <a:sysClr val="window" lastClr="FFFFFF"/>
              </a:solidFill>
              <a:prstDash val="solid"/>
              <a:tailEnd type="triangle" w="sm"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a typeface="ＭＳ Ｐゴシック" pitchFamily="34" charset="-128"/>
              </a:endParaRPr>
            </a:p>
          </p:txBody>
        </p:sp>
        <p:sp>
          <p:nvSpPr>
            <p:cNvPr id="505" name="Arc 504">
              <a:extLst>
                <a:ext uri="{FF2B5EF4-FFF2-40B4-BE49-F238E27FC236}">
                  <a16:creationId xmlns:a16="http://schemas.microsoft.com/office/drawing/2014/main" id="{FD1610B5-08EB-5A43-BD5C-1FA86A434288}"/>
                </a:ext>
              </a:extLst>
            </p:cNvPr>
            <p:cNvSpPr/>
            <p:nvPr/>
          </p:nvSpPr>
          <p:spPr>
            <a:xfrm>
              <a:off x="4428138" y="2443067"/>
              <a:ext cx="1208013" cy="596985"/>
            </a:xfrm>
            <a:prstGeom prst="arc">
              <a:avLst>
                <a:gd name="adj1" fmla="val 16200000"/>
                <a:gd name="adj2" fmla="val 20451106"/>
              </a:avLst>
            </a:prstGeom>
            <a:noFill/>
            <a:ln w="12700" cap="rnd" cmpd="sng" algn="ctr">
              <a:solidFill>
                <a:sysClr val="window" lastClr="FFFFFF"/>
              </a:solidFill>
              <a:prstDash val="solid"/>
              <a:tailEnd type="triangle" w="sm"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a typeface="ＭＳ Ｐゴシック" pitchFamily="34" charset="-128"/>
              </a:endParaRPr>
            </a:p>
          </p:txBody>
        </p:sp>
        <p:cxnSp>
          <p:nvCxnSpPr>
            <p:cNvPr id="514" name="Straight Connector 513">
              <a:extLst>
                <a:ext uri="{FF2B5EF4-FFF2-40B4-BE49-F238E27FC236}">
                  <a16:creationId xmlns:a16="http://schemas.microsoft.com/office/drawing/2014/main" id="{496DACC6-5DF7-1543-B743-A197FB18357B}"/>
                </a:ext>
              </a:extLst>
            </p:cNvPr>
            <p:cNvCxnSpPr/>
            <p:nvPr/>
          </p:nvCxnSpPr>
          <p:spPr>
            <a:xfrm>
              <a:off x="4252254" y="2440066"/>
              <a:ext cx="527205" cy="0"/>
            </a:xfrm>
            <a:prstGeom prst="line">
              <a:avLst/>
            </a:prstGeom>
            <a:noFill/>
            <a:ln w="12700" cap="rnd" cmpd="sng" algn="ctr">
              <a:solidFill>
                <a:sysClr val="window" lastClr="FFFFFF"/>
              </a:solidFill>
              <a:prstDash val="solid"/>
              <a:tailEnd type="triangle" w="sm" len="lg"/>
            </a:ln>
            <a:effectLst/>
          </p:spPr>
        </p:cxnSp>
        <p:sp>
          <p:nvSpPr>
            <p:cNvPr id="519" name="Arc 518">
              <a:extLst>
                <a:ext uri="{FF2B5EF4-FFF2-40B4-BE49-F238E27FC236}">
                  <a16:creationId xmlns:a16="http://schemas.microsoft.com/office/drawing/2014/main" id="{B8102A4A-96CF-EA42-9ED7-71345C4C1A44}"/>
                </a:ext>
              </a:extLst>
            </p:cNvPr>
            <p:cNvSpPr/>
            <p:nvPr/>
          </p:nvSpPr>
          <p:spPr>
            <a:xfrm rot="2040000">
              <a:off x="6080284" y="2910835"/>
              <a:ext cx="1208013" cy="596985"/>
            </a:xfrm>
            <a:prstGeom prst="arc">
              <a:avLst>
                <a:gd name="adj1" fmla="val 1298685"/>
                <a:gd name="adj2" fmla="val 5127863"/>
              </a:avLst>
            </a:prstGeom>
            <a:noFill/>
            <a:ln w="12700" cap="rnd" cmpd="sng" algn="ctr">
              <a:solidFill>
                <a:sysClr val="window" lastClr="FFFFFF"/>
              </a:solidFill>
              <a:prstDash val="solid"/>
              <a:headEnd type="triangle" w="sm" len="lg"/>
              <a:tailEnd type="none" w="sm"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a typeface="ＭＳ Ｐゴシック" pitchFamily="34" charset="-128"/>
              </a:endParaRPr>
            </a:p>
          </p:txBody>
        </p:sp>
        <p:sp>
          <p:nvSpPr>
            <p:cNvPr id="520" name="Arc 519">
              <a:extLst>
                <a:ext uri="{FF2B5EF4-FFF2-40B4-BE49-F238E27FC236}">
                  <a16:creationId xmlns:a16="http://schemas.microsoft.com/office/drawing/2014/main" id="{25ABDC4E-BA01-1347-BF69-48870216382A}"/>
                </a:ext>
              </a:extLst>
            </p:cNvPr>
            <p:cNvSpPr/>
            <p:nvPr/>
          </p:nvSpPr>
          <p:spPr>
            <a:xfrm rot="2040000">
              <a:off x="6192138" y="3029720"/>
              <a:ext cx="1208013" cy="596985"/>
            </a:xfrm>
            <a:prstGeom prst="arc">
              <a:avLst>
                <a:gd name="adj1" fmla="val 1298685"/>
                <a:gd name="adj2" fmla="val 5127863"/>
              </a:avLst>
            </a:prstGeom>
            <a:noFill/>
            <a:ln w="12700" cap="rnd" cmpd="sng" algn="ctr">
              <a:solidFill>
                <a:sysClr val="window" lastClr="FFFFFF"/>
              </a:solidFill>
              <a:prstDash val="solid"/>
              <a:headEnd type="triangle" w="sm" len="lg"/>
              <a:tailEnd type="none" w="sm"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a typeface="ＭＳ Ｐゴシック" pitchFamily="34" charset="-128"/>
              </a:endParaRPr>
            </a:p>
          </p:txBody>
        </p:sp>
        <p:sp>
          <p:nvSpPr>
            <p:cNvPr id="521" name="Arc 520">
              <a:extLst>
                <a:ext uri="{FF2B5EF4-FFF2-40B4-BE49-F238E27FC236}">
                  <a16:creationId xmlns:a16="http://schemas.microsoft.com/office/drawing/2014/main" id="{C4FDAFC2-1D89-1B47-B501-CF91C05E9D96}"/>
                </a:ext>
              </a:extLst>
            </p:cNvPr>
            <p:cNvSpPr/>
            <p:nvPr/>
          </p:nvSpPr>
          <p:spPr>
            <a:xfrm rot="2759949">
              <a:off x="5769171" y="3504766"/>
              <a:ext cx="1208013" cy="596985"/>
            </a:xfrm>
            <a:prstGeom prst="arc">
              <a:avLst>
                <a:gd name="adj1" fmla="val 16713742"/>
                <a:gd name="adj2" fmla="val 20451106"/>
              </a:avLst>
            </a:prstGeom>
            <a:noFill/>
            <a:ln w="12700" cap="rnd" cmpd="sng" algn="ctr">
              <a:solidFill>
                <a:sysClr val="window" lastClr="FFFFFF"/>
              </a:solidFill>
              <a:prstDash val="solid"/>
              <a:tailEnd type="triangle" w="sm"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a typeface="ＭＳ Ｐゴシック" pitchFamily="34" charset="-128"/>
              </a:endParaRPr>
            </a:p>
          </p:txBody>
        </p:sp>
        <p:sp>
          <p:nvSpPr>
            <p:cNvPr id="524" name="Arc 523">
              <a:extLst>
                <a:ext uri="{FF2B5EF4-FFF2-40B4-BE49-F238E27FC236}">
                  <a16:creationId xmlns:a16="http://schemas.microsoft.com/office/drawing/2014/main" id="{965513D7-F421-4B46-86A1-8CB255CEF81B}"/>
                </a:ext>
              </a:extLst>
            </p:cNvPr>
            <p:cNvSpPr/>
            <p:nvPr/>
          </p:nvSpPr>
          <p:spPr>
            <a:xfrm rot="2759949">
              <a:off x="5653882" y="3449427"/>
              <a:ext cx="1208013" cy="596985"/>
            </a:xfrm>
            <a:prstGeom prst="arc">
              <a:avLst>
                <a:gd name="adj1" fmla="val 16200000"/>
                <a:gd name="adj2" fmla="val 20451106"/>
              </a:avLst>
            </a:prstGeom>
            <a:noFill/>
            <a:ln w="12700" cap="rnd" cmpd="sng" algn="ctr">
              <a:solidFill>
                <a:sysClr val="window" lastClr="FFFFFF"/>
              </a:solidFill>
              <a:prstDash val="solid"/>
              <a:tailEnd type="triangle" w="sm"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a typeface="ＭＳ Ｐゴシック" pitchFamily="34" charset="-128"/>
              </a:endParaRPr>
            </a:p>
          </p:txBody>
        </p:sp>
        <p:sp>
          <p:nvSpPr>
            <p:cNvPr id="528" name="TextBox 527">
              <a:extLst>
                <a:ext uri="{FF2B5EF4-FFF2-40B4-BE49-F238E27FC236}">
                  <a16:creationId xmlns:a16="http://schemas.microsoft.com/office/drawing/2014/main" id="{9D0A0B35-9015-EB45-8F9B-D7A7BAF7778E}"/>
                </a:ext>
              </a:extLst>
            </p:cNvPr>
            <p:cNvSpPr txBox="1"/>
            <p:nvPr/>
          </p:nvSpPr>
          <p:spPr>
            <a:xfrm>
              <a:off x="2157564" y="2054467"/>
              <a:ext cx="223492"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latin typeface="Arial Rounded MT Bold" panose="020F0704030504030204" pitchFamily="34" charset="0"/>
                  <a:ea typeface="ＭＳ Ｐゴシック" pitchFamily="34" charset="-128"/>
                </a:rPr>
                <a:t>P</a:t>
              </a:r>
            </a:p>
          </p:txBody>
        </p:sp>
        <p:sp>
          <p:nvSpPr>
            <p:cNvPr id="529" name="TextBox 528">
              <a:extLst>
                <a:ext uri="{FF2B5EF4-FFF2-40B4-BE49-F238E27FC236}">
                  <a16:creationId xmlns:a16="http://schemas.microsoft.com/office/drawing/2014/main" id="{1DC395DC-DB2B-5843-BA06-1D1549A12C3E}"/>
                </a:ext>
              </a:extLst>
            </p:cNvPr>
            <p:cNvSpPr txBox="1"/>
            <p:nvPr/>
          </p:nvSpPr>
          <p:spPr>
            <a:xfrm>
              <a:off x="6667224" y="2053912"/>
              <a:ext cx="223492"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latin typeface="Arial Rounded MT Bold" panose="020F0704030504030204" pitchFamily="34" charset="0"/>
                  <a:ea typeface="ＭＳ Ｐゴシック" pitchFamily="34" charset="-128"/>
                </a:rPr>
                <a:t>P</a:t>
              </a:r>
            </a:p>
          </p:txBody>
        </p:sp>
        <p:sp>
          <p:nvSpPr>
            <p:cNvPr id="530" name="TextBox 529">
              <a:extLst>
                <a:ext uri="{FF2B5EF4-FFF2-40B4-BE49-F238E27FC236}">
                  <a16:creationId xmlns:a16="http://schemas.microsoft.com/office/drawing/2014/main" id="{6F5E5DD6-4F8B-0447-A31C-5341C7703B97}"/>
                </a:ext>
              </a:extLst>
            </p:cNvPr>
            <p:cNvSpPr txBox="1"/>
            <p:nvPr/>
          </p:nvSpPr>
          <p:spPr>
            <a:xfrm>
              <a:off x="3665013" y="3432373"/>
              <a:ext cx="991795"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Arial Rounded MT Bold" panose="020F0704030504030204" pitchFamily="34" charset="0"/>
                  <a:ea typeface="ＭＳ Ｐゴシック" pitchFamily="34" charset="-128"/>
                </a:rPr>
                <a:t>e-beam</a:t>
              </a:r>
            </a:p>
          </p:txBody>
        </p:sp>
        <p:sp>
          <p:nvSpPr>
            <p:cNvPr id="531" name="TextBox 530">
              <a:extLst>
                <a:ext uri="{FF2B5EF4-FFF2-40B4-BE49-F238E27FC236}">
                  <a16:creationId xmlns:a16="http://schemas.microsoft.com/office/drawing/2014/main" id="{E9178016-3BAA-2A49-968E-C11A32FF7585}"/>
                </a:ext>
              </a:extLst>
            </p:cNvPr>
            <p:cNvSpPr txBox="1"/>
            <p:nvPr/>
          </p:nvSpPr>
          <p:spPr>
            <a:xfrm>
              <a:off x="3124650" y="1952530"/>
              <a:ext cx="223492"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70C0"/>
                  </a:solidFill>
                  <a:effectLst/>
                  <a:uLnTx/>
                  <a:uFillTx/>
                  <a:latin typeface="Arial Rounded MT Bold" panose="020F0704030504030204" pitchFamily="34" charset="0"/>
                  <a:ea typeface="ＭＳ Ｐゴシック" pitchFamily="34" charset="-128"/>
                </a:rPr>
                <a:t>B</a:t>
              </a:r>
            </a:p>
          </p:txBody>
        </p:sp>
        <p:sp>
          <p:nvSpPr>
            <p:cNvPr id="532" name="TextBox 531">
              <a:extLst>
                <a:ext uri="{FF2B5EF4-FFF2-40B4-BE49-F238E27FC236}">
                  <a16:creationId xmlns:a16="http://schemas.microsoft.com/office/drawing/2014/main" id="{424E9BD2-D951-A54C-864E-54EC84875CC4}"/>
                </a:ext>
              </a:extLst>
            </p:cNvPr>
            <p:cNvSpPr txBox="1"/>
            <p:nvPr/>
          </p:nvSpPr>
          <p:spPr>
            <a:xfrm>
              <a:off x="5331382" y="1853451"/>
              <a:ext cx="223492"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70C0"/>
                  </a:solidFill>
                  <a:effectLst/>
                  <a:uLnTx/>
                  <a:uFillTx/>
                  <a:latin typeface="Arial Rounded MT Bold" panose="020F0704030504030204" pitchFamily="34" charset="0"/>
                  <a:ea typeface="ＭＳ Ｐゴシック" pitchFamily="34" charset="-128"/>
                </a:rPr>
                <a:t>B</a:t>
              </a:r>
            </a:p>
          </p:txBody>
        </p:sp>
        <p:sp>
          <p:nvSpPr>
            <p:cNvPr id="533" name="TextBox 532">
              <a:extLst>
                <a:ext uri="{FF2B5EF4-FFF2-40B4-BE49-F238E27FC236}">
                  <a16:creationId xmlns:a16="http://schemas.microsoft.com/office/drawing/2014/main" id="{7A3378F5-E9D5-2641-9896-3D74A7D6C942}"/>
                </a:ext>
              </a:extLst>
            </p:cNvPr>
            <p:cNvSpPr txBox="1"/>
            <p:nvPr/>
          </p:nvSpPr>
          <p:spPr>
            <a:xfrm rot="19080000">
              <a:off x="3125140" y="3030467"/>
              <a:ext cx="223492"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70C0"/>
                  </a:solidFill>
                  <a:effectLst/>
                  <a:uLnTx/>
                  <a:uFillTx/>
                  <a:latin typeface="Arial Rounded MT Bold" panose="020F0704030504030204" pitchFamily="34" charset="0"/>
                  <a:ea typeface="ＭＳ Ｐゴシック" pitchFamily="34" charset="-128"/>
                </a:rPr>
                <a:t>B</a:t>
              </a:r>
            </a:p>
          </p:txBody>
        </p:sp>
        <p:sp>
          <p:nvSpPr>
            <p:cNvPr id="534" name="TextBox 533">
              <a:extLst>
                <a:ext uri="{FF2B5EF4-FFF2-40B4-BE49-F238E27FC236}">
                  <a16:creationId xmlns:a16="http://schemas.microsoft.com/office/drawing/2014/main" id="{4EB2022B-F2BA-2641-8980-6D908A52D016}"/>
                </a:ext>
              </a:extLst>
            </p:cNvPr>
            <p:cNvSpPr txBox="1"/>
            <p:nvPr/>
          </p:nvSpPr>
          <p:spPr>
            <a:xfrm rot="2456052">
              <a:off x="5697422" y="3035520"/>
              <a:ext cx="223492"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70C0"/>
                  </a:solidFill>
                  <a:effectLst/>
                  <a:uLnTx/>
                  <a:uFillTx/>
                  <a:latin typeface="Arial Rounded MT Bold" panose="020F0704030504030204" pitchFamily="34" charset="0"/>
                  <a:ea typeface="ＭＳ Ｐゴシック" pitchFamily="34" charset="-128"/>
                </a:rPr>
                <a:t>B</a:t>
              </a:r>
            </a:p>
          </p:txBody>
        </p:sp>
        <p:sp>
          <p:nvSpPr>
            <p:cNvPr id="535" name="TextBox 534">
              <a:extLst>
                <a:ext uri="{FF2B5EF4-FFF2-40B4-BE49-F238E27FC236}">
                  <a16:creationId xmlns:a16="http://schemas.microsoft.com/office/drawing/2014/main" id="{83CE86CC-A4F7-3148-8B2C-8E791B780994}"/>
                </a:ext>
              </a:extLst>
            </p:cNvPr>
            <p:cNvSpPr txBox="1"/>
            <p:nvPr/>
          </p:nvSpPr>
          <p:spPr>
            <a:xfrm>
              <a:off x="4260384" y="2162947"/>
              <a:ext cx="223492"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70C0"/>
                  </a:solidFill>
                  <a:effectLst/>
                  <a:uLnTx/>
                  <a:uFillTx/>
                  <a:latin typeface="Arial Rounded MT Bold" panose="020F0704030504030204" pitchFamily="34" charset="0"/>
                  <a:ea typeface="ＭＳ Ｐゴシック" pitchFamily="34" charset="-128"/>
                </a:rPr>
                <a:t>B</a:t>
              </a:r>
            </a:p>
          </p:txBody>
        </p:sp>
        <p:cxnSp>
          <p:nvCxnSpPr>
            <p:cNvPr id="536" name="Straight Connector 535">
              <a:extLst>
                <a:ext uri="{FF2B5EF4-FFF2-40B4-BE49-F238E27FC236}">
                  <a16:creationId xmlns:a16="http://schemas.microsoft.com/office/drawing/2014/main" id="{5F65B60F-F9E8-0B4F-8E27-45346E1C5BF6}"/>
                </a:ext>
              </a:extLst>
            </p:cNvPr>
            <p:cNvCxnSpPr/>
            <p:nvPr/>
          </p:nvCxnSpPr>
          <p:spPr>
            <a:xfrm>
              <a:off x="2672355" y="3577287"/>
              <a:ext cx="406110" cy="479927"/>
            </a:xfrm>
            <a:prstGeom prst="line">
              <a:avLst/>
            </a:prstGeom>
            <a:noFill/>
            <a:ln w="12700" cap="rnd" cmpd="sng" algn="ctr">
              <a:solidFill>
                <a:sysClr val="windowText" lastClr="000000"/>
              </a:solidFill>
              <a:prstDash val="sysDot"/>
              <a:headEnd type="oval" w="sm" len="sm"/>
              <a:tailEnd w="sm" len="sm"/>
            </a:ln>
            <a:effectLst/>
          </p:spPr>
        </p:cxnSp>
        <p:sp>
          <p:nvSpPr>
            <p:cNvPr id="537" name="TextBox 536">
              <a:extLst>
                <a:ext uri="{FF2B5EF4-FFF2-40B4-BE49-F238E27FC236}">
                  <a16:creationId xmlns:a16="http://schemas.microsoft.com/office/drawing/2014/main" id="{3B20DA4D-8F75-9E4B-8BD7-A1B6A1D699EA}"/>
                </a:ext>
              </a:extLst>
            </p:cNvPr>
            <p:cNvSpPr txBox="1"/>
            <p:nvPr/>
          </p:nvSpPr>
          <p:spPr>
            <a:xfrm>
              <a:off x="2748488" y="3963627"/>
              <a:ext cx="991795"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Arial Rounded MT Bold" panose="020F0704030504030204" pitchFamily="34" charset="0"/>
                  <a:ea typeface="ＭＳ Ｐゴシック" pitchFamily="34" charset="-128"/>
                </a:rPr>
                <a:t>Cathode</a:t>
              </a:r>
            </a:p>
          </p:txBody>
        </p:sp>
        <p:sp>
          <p:nvSpPr>
            <p:cNvPr id="538" name="TextBox 537">
              <a:extLst>
                <a:ext uri="{FF2B5EF4-FFF2-40B4-BE49-F238E27FC236}">
                  <a16:creationId xmlns:a16="http://schemas.microsoft.com/office/drawing/2014/main" id="{FC3AA0E5-C62F-9D4E-84EC-95EFE597C7F4}"/>
                </a:ext>
              </a:extLst>
            </p:cNvPr>
            <p:cNvSpPr txBox="1"/>
            <p:nvPr/>
          </p:nvSpPr>
          <p:spPr>
            <a:xfrm>
              <a:off x="5625743" y="3962798"/>
              <a:ext cx="991795"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Arial Rounded MT Bold" panose="020F0704030504030204" pitchFamily="34" charset="0"/>
                  <a:ea typeface="ＭＳ Ｐゴシック" pitchFamily="34" charset="-128"/>
                </a:rPr>
                <a:t>Collector</a:t>
              </a:r>
            </a:p>
          </p:txBody>
        </p:sp>
        <p:cxnSp>
          <p:nvCxnSpPr>
            <p:cNvPr id="539" name="Straight Connector 538">
              <a:extLst>
                <a:ext uri="{FF2B5EF4-FFF2-40B4-BE49-F238E27FC236}">
                  <a16:creationId xmlns:a16="http://schemas.microsoft.com/office/drawing/2014/main" id="{D1E82106-DB7C-2E4B-B7C7-A1111684076A}"/>
                </a:ext>
              </a:extLst>
            </p:cNvPr>
            <p:cNvCxnSpPr/>
            <p:nvPr/>
          </p:nvCxnSpPr>
          <p:spPr>
            <a:xfrm flipH="1">
              <a:off x="6528607" y="3803258"/>
              <a:ext cx="309885" cy="337034"/>
            </a:xfrm>
            <a:prstGeom prst="line">
              <a:avLst/>
            </a:prstGeom>
            <a:noFill/>
            <a:ln w="12700" cap="rnd" cmpd="sng" algn="ctr">
              <a:solidFill>
                <a:sysClr val="windowText" lastClr="000000"/>
              </a:solidFill>
              <a:prstDash val="sysDot"/>
              <a:headEnd type="oval" w="sm" len="sm"/>
              <a:tailEnd w="sm" len="sm"/>
            </a:ln>
            <a:effectLst/>
          </p:spPr>
        </p:cxnSp>
        <p:cxnSp>
          <p:nvCxnSpPr>
            <p:cNvPr id="540" name="Straight Connector 539">
              <a:extLst>
                <a:ext uri="{FF2B5EF4-FFF2-40B4-BE49-F238E27FC236}">
                  <a16:creationId xmlns:a16="http://schemas.microsoft.com/office/drawing/2014/main" id="{9C6B6C9B-E6C0-B241-BAD5-F57743C49F10}"/>
                </a:ext>
              </a:extLst>
            </p:cNvPr>
            <p:cNvCxnSpPr/>
            <p:nvPr/>
          </p:nvCxnSpPr>
          <p:spPr>
            <a:xfrm>
              <a:off x="2716601" y="3350383"/>
              <a:ext cx="1094772" cy="266668"/>
            </a:xfrm>
            <a:prstGeom prst="line">
              <a:avLst/>
            </a:prstGeom>
            <a:noFill/>
            <a:ln w="12700" cap="rnd" cmpd="sng" algn="ctr">
              <a:solidFill>
                <a:sysClr val="windowText" lastClr="000000"/>
              </a:solidFill>
              <a:prstDash val="sysDot"/>
              <a:headEnd type="oval" w="sm" len="sm"/>
              <a:tailEnd w="sm" len="sm"/>
            </a:ln>
            <a:effectLst/>
          </p:spPr>
        </p:cxnSp>
        <p:cxnSp>
          <p:nvCxnSpPr>
            <p:cNvPr id="541" name="Straight Connector 540">
              <a:extLst>
                <a:ext uri="{FF2B5EF4-FFF2-40B4-BE49-F238E27FC236}">
                  <a16:creationId xmlns:a16="http://schemas.microsoft.com/office/drawing/2014/main" id="{AF655B0A-F2D1-2541-BC54-5CD825892B6E}"/>
                </a:ext>
              </a:extLst>
            </p:cNvPr>
            <p:cNvCxnSpPr/>
            <p:nvPr/>
          </p:nvCxnSpPr>
          <p:spPr>
            <a:xfrm>
              <a:off x="4171612" y="2608425"/>
              <a:ext cx="65964" cy="919364"/>
            </a:xfrm>
            <a:prstGeom prst="line">
              <a:avLst/>
            </a:prstGeom>
            <a:noFill/>
            <a:ln w="12700" cap="rnd" cmpd="sng" algn="ctr">
              <a:solidFill>
                <a:sysClr val="windowText" lastClr="000000"/>
              </a:solidFill>
              <a:prstDash val="sysDot"/>
              <a:headEnd type="oval" w="sm" len="sm"/>
              <a:tailEnd w="sm" len="sm"/>
            </a:ln>
            <a:effectLst/>
          </p:spPr>
        </p:cxnSp>
        <p:cxnSp>
          <p:nvCxnSpPr>
            <p:cNvPr id="542" name="Straight Connector 541">
              <a:extLst>
                <a:ext uri="{FF2B5EF4-FFF2-40B4-BE49-F238E27FC236}">
                  <a16:creationId xmlns:a16="http://schemas.microsoft.com/office/drawing/2014/main" id="{946A97D9-7B42-B94C-8FD1-34E2ECB8E35A}"/>
                </a:ext>
              </a:extLst>
            </p:cNvPr>
            <p:cNvCxnSpPr/>
            <p:nvPr/>
          </p:nvCxnSpPr>
          <p:spPr>
            <a:xfrm flipH="1">
              <a:off x="4522268" y="2902393"/>
              <a:ext cx="1216610" cy="674894"/>
            </a:xfrm>
            <a:prstGeom prst="line">
              <a:avLst/>
            </a:prstGeom>
            <a:noFill/>
            <a:ln w="12700" cap="rnd" cmpd="sng" algn="ctr">
              <a:solidFill>
                <a:sysClr val="windowText" lastClr="000000"/>
              </a:solidFill>
              <a:prstDash val="sysDot"/>
              <a:headEnd type="oval" w="sm" len="sm"/>
              <a:tailEnd w="sm" len="sm"/>
            </a:ln>
            <a:effectLst/>
          </p:spPr>
        </p:cxnSp>
        <p:sp>
          <p:nvSpPr>
            <p:cNvPr id="543" name="TextBox 542">
              <a:extLst>
                <a:ext uri="{FF2B5EF4-FFF2-40B4-BE49-F238E27FC236}">
                  <a16:creationId xmlns:a16="http://schemas.microsoft.com/office/drawing/2014/main" id="{F58CE803-059D-4941-8C49-6E4E7A12316C}"/>
                </a:ext>
              </a:extLst>
            </p:cNvPr>
            <p:cNvSpPr txBox="1"/>
            <p:nvPr/>
          </p:nvSpPr>
          <p:spPr>
            <a:xfrm>
              <a:off x="3870894" y="1603165"/>
              <a:ext cx="1320080" cy="2440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Arial Rounded MT Bold" panose="020F0704030504030204" pitchFamily="34" charset="0"/>
                  <a:ea typeface="ＭＳ Ｐゴシック" pitchFamily="34" charset="-128"/>
                </a:rPr>
                <a:t>Proton beam</a:t>
              </a:r>
            </a:p>
          </p:txBody>
        </p:sp>
        <p:cxnSp>
          <p:nvCxnSpPr>
            <p:cNvPr id="544" name="Straight Connector 543">
              <a:extLst>
                <a:ext uri="{FF2B5EF4-FFF2-40B4-BE49-F238E27FC236}">
                  <a16:creationId xmlns:a16="http://schemas.microsoft.com/office/drawing/2014/main" id="{0BE42BF6-0108-4F45-B5AB-AED69A30DC29}"/>
                </a:ext>
              </a:extLst>
            </p:cNvPr>
            <p:cNvCxnSpPr>
              <a:cxnSpLocks/>
            </p:cNvCxnSpPr>
            <p:nvPr/>
          </p:nvCxnSpPr>
          <p:spPr>
            <a:xfrm flipH="1" flipV="1">
              <a:off x="4666270" y="1856753"/>
              <a:ext cx="1014551" cy="674821"/>
            </a:xfrm>
            <a:prstGeom prst="line">
              <a:avLst/>
            </a:prstGeom>
            <a:noFill/>
            <a:ln w="12700" cap="rnd" cmpd="sng" algn="ctr">
              <a:solidFill>
                <a:sysClr val="windowText" lastClr="000000"/>
              </a:solidFill>
              <a:prstDash val="sysDot"/>
              <a:headEnd type="oval" w="sm" len="sm"/>
              <a:tailEnd w="sm" len="sm"/>
            </a:ln>
            <a:effectLst/>
          </p:spPr>
        </p:cxnSp>
        <p:cxnSp>
          <p:nvCxnSpPr>
            <p:cNvPr id="545" name="Straight Connector 544">
              <a:extLst>
                <a:ext uri="{FF2B5EF4-FFF2-40B4-BE49-F238E27FC236}">
                  <a16:creationId xmlns:a16="http://schemas.microsoft.com/office/drawing/2014/main" id="{6A198767-A3D1-5C4B-8CA9-5426AA238E0D}"/>
                </a:ext>
              </a:extLst>
            </p:cNvPr>
            <p:cNvCxnSpPr/>
            <p:nvPr/>
          </p:nvCxnSpPr>
          <p:spPr>
            <a:xfrm flipV="1">
              <a:off x="3226262" y="1856754"/>
              <a:ext cx="1194128" cy="674820"/>
            </a:xfrm>
            <a:prstGeom prst="line">
              <a:avLst/>
            </a:prstGeom>
            <a:noFill/>
            <a:ln w="12700" cap="rnd" cmpd="sng" algn="ctr">
              <a:solidFill>
                <a:sysClr val="windowText" lastClr="000000"/>
              </a:solidFill>
              <a:prstDash val="sysDot"/>
              <a:headEnd type="oval" w="sm" len="sm"/>
              <a:tailEnd w="sm" len="sm"/>
            </a:ln>
            <a:effectLst/>
          </p:spPr>
        </p:cxnSp>
        <p:cxnSp>
          <p:nvCxnSpPr>
            <p:cNvPr id="546" name="Straight Connector 545">
              <a:extLst>
                <a:ext uri="{FF2B5EF4-FFF2-40B4-BE49-F238E27FC236}">
                  <a16:creationId xmlns:a16="http://schemas.microsoft.com/office/drawing/2014/main" id="{939B5451-8EAF-3244-A3FB-52AA30B8417E}"/>
                </a:ext>
              </a:extLst>
            </p:cNvPr>
            <p:cNvCxnSpPr/>
            <p:nvPr/>
          </p:nvCxnSpPr>
          <p:spPr>
            <a:xfrm rot="19140000">
              <a:off x="3276400" y="3022979"/>
              <a:ext cx="324000" cy="0"/>
            </a:xfrm>
            <a:prstGeom prst="line">
              <a:avLst/>
            </a:prstGeom>
            <a:noFill/>
            <a:ln w="28575" cap="rnd" cmpd="sng" algn="ctr">
              <a:solidFill>
                <a:srgbClr val="0070C0"/>
              </a:solidFill>
              <a:prstDash val="solid"/>
              <a:tailEnd type="triangle" w="sm" len="lg"/>
            </a:ln>
            <a:effectLst/>
          </p:spPr>
        </p:cxnSp>
        <p:sp>
          <p:nvSpPr>
            <p:cNvPr id="547" name="Arc 546">
              <a:extLst>
                <a:ext uri="{FF2B5EF4-FFF2-40B4-BE49-F238E27FC236}">
                  <a16:creationId xmlns:a16="http://schemas.microsoft.com/office/drawing/2014/main" id="{BAC89BF3-1B12-4D45-B07F-FAA5EF8DF480}"/>
                </a:ext>
              </a:extLst>
            </p:cNvPr>
            <p:cNvSpPr/>
            <p:nvPr/>
          </p:nvSpPr>
          <p:spPr>
            <a:xfrm>
              <a:off x="4805637" y="2018091"/>
              <a:ext cx="1208013" cy="596985"/>
            </a:xfrm>
            <a:prstGeom prst="arc">
              <a:avLst>
                <a:gd name="adj1" fmla="val 17969982"/>
                <a:gd name="adj2" fmla="val 21096346"/>
              </a:avLst>
            </a:prstGeom>
            <a:noFill/>
            <a:ln w="28575" cap="rnd" cmpd="sng" algn="ctr">
              <a:solidFill>
                <a:srgbClr val="0070C0"/>
              </a:solidFill>
              <a:prstDash val="solid"/>
              <a:tailEnd type="triangle" w="sm"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a typeface="ＭＳ Ｐゴシック" pitchFamily="34" charset="-128"/>
              </a:endParaRPr>
            </a:p>
          </p:txBody>
        </p:sp>
        <p:cxnSp>
          <p:nvCxnSpPr>
            <p:cNvPr id="703" name="Straight Connector 702">
              <a:extLst>
                <a:ext uri="{FF2B5EF4-FFF2-40B4-BE49-F238E27FC236}">
                  <a16:creationId xmlns:a16="http://schemas.microsoft.com/office/drawing/2014/main" id="{77BCE08E-DF33-CB40-BBB3-F711D48B53D6}"/>
                </a:ext>
              </a:extLst>
            </p:cNvPr>
            <p:cNvCxnSpPr/>
            <p:nvPr/>
          </p:nvCxnSpPr>
          <p:spPr>
            <a:xfrm>
              <a:off x="4459131" y="2318145"/>
              <a:ext cx="324000" cy="0"/>
            </a:xfrm>
            <a:prstGeom prst="line">
              <a:avLst/>
            </a:prstGeom>
            <a:noFill/>
            <a:ln w="28575" cap="rnd" cmpd="sng" algn="ctr">
              <a:solidFill>
                <a:srgbClr val="0070C0"/>
              </a:solidFill>
              <a:prstDash val="solid"/>
              <a:tailEnd type="triangle" w="sm" len="lg"/>
            </a:ln>
            <a:effectLst/>
          </p:spPr>
        </p:cxnSp>
        <p:cxnSp>
          <p:nvCxnSpPr>
            <p:cNvPr id="704" name="Straight Connector 703">
              <a:extLst>
                <a:ext uri="{FF2B5EF4-FFF2-40B4-BE49-F238E27FC236}">
                  <a16:creationId xmlns:a16="http://schemas.microsoft.com/office/drawing/2014/main" id="{B41BF12A-8F2C-794B-AE5D-2B67A59D1D5A}"/>
                </a:ext>
              </a:extLst>
            </p:cNvPr>
            <p:cNvCxnSpPr/>
            <p:nvPr/>
          </p:nvCxnSpPr>
          <p:spPr>
            <a:xfrm rot="2400000">
              <a:off x="5838668" y="3353752"/>
              <a:ext cx="324000" cy="0"/>
            </a:xfrm>
            <a:prstGeom prst="line">
              <a:avLst/>
            </a:prstGeom>
            <a:noFill/>
            <a:ln w="28575" cap="rnd" cmpd="sng" algn="ctr">
              <a:solidFill>
                <a:srgbClr val="0070C0"/>
              </a:solidFill>
              <a:prstDash val="solid"/>
              <a:tailEnd type="triangle" w="sm" len="lg"/>
            </a:ln>
            <a:effectLst/>
          </p:spPr>
        </p:cxnSp>
        <p:sp>
          <p:nvSpPr>
            <p:cNvPr id="705" name="Arc 704">
              <a:extLst>
                <a:ext uri="{FF2B5EF4-FFF2-40B4-BE49-F238E27FC236}">
                  <a16:creationId xmlns:a16="http://schemas.microsoft.com/office/drawing/2014/main" id="{45F97329-0306-2749-8154-537EB62FFC3D}"/>
                </a:ext>
              </a:extLst>
            </p:cNvPr>
            <p:cNvSpPr/>
            <p:nvPr/>
          </p:nvSpPr>
          <p:spPr>
            <a:xfrm>
              <a:off x="3223533" y="1992551"/>
              <a:ext cx="1208013" cy="596985"/>
            </a:xfrm>
            <a:prstGeom prst="arc">
              <a:avLst>
                <a:gd name="adj1" fmla="val 12016662"/>
                <a:gd name="adj2" fmla="val 16223588"/>
              </a:avLst>
            </a:prstGeom>
            <a:noFill/>
            <a:ln w="28575" cap="rnd" cmpd="sng" algn="ctr">
              <a:solidFill>
                <a:srgbClr val="0070C0"/>
              </a:solidFill>
              <a:prstDash val="solid"/>
              <a:tailEnd type="triangle" w="sm" len="lg"/>
            </a:ln>
            <a:effectLst/>
          </p:spPr>
          <p:txBody>
            <a:bodyPr rtlCol="0" anchor="ctr"/>
            <a:lstStyle/>
            <a:p>
              <a:pPr algn="ctr">
                <a:defRPr/>
              </a:pPr>
              <a:endParaRPr lang="en-GB" kern="0">
                <a:solidFill>
                  <a:sysClr val="windowText" lastClr="000000"/>
                </a:solidFill>
                <a:ea typeface="ＭＳ Ｐゴシック" pitchFamily="34" charset="-128"/>
              </a:endParaRPr>
            </a:p>
          </p:txBody>
        </p:sp>
      </p:grpSp>
      <p:sp>
        <p:nvSpPr>
          <p:cNvPr id="729" name="Rectangle 728">
            <a:extLst>
              <a:ext uri="{FF2B5EF4-FFF2-40B4-BE49-F238E27FC236}">
                <a16:creationId xmlns:a16="http://schemas.microsoft.com/office/drawing/2014/main" id="{D5DA8E82-C8E3-7A40-8509-6AEE6BDFD040}"/>
              </a:ext>
            </a:extLst>
          </p:cNvPr>
          <p:cNvSpPr/>
          <p:nvPr/>
        </p:nvSpPr>
        <p:spPr>
          <a:xfrm>
            <a:off x="6185890" y="888001"/>
            <a:ext cx="5511839" cy="1569660"/>
          </a:xfrm>
          <a:prstGeom prst="rect">
            <a:avLst/>
          </a:prstGeom>
        </p:spPr>
        <p:txBody>
          <a:bodyPr wrap="square">
            <a:spAutoFit/>
          </a:bodyPr>
          <a:lstStyle/>
          <a:p>
            <a:pPr marL="285750" indent="-285750" fontAlgn="base">
              <a:spcBef>
                <a:spcPct val="0"/>
              </a:spcBef>
              <a:spcAft>
                <a:spcPct val="0"/>
              </a:spcAft>
              <a:buFont typeface="Arial" panose="020B0604020202020204" pitchFamily="34" charset="0"/>
              <a:buChar char="•"/>
            </a:pPr>
            <a:r>
              <a:rPr lang="en-GB" sz="1600" b="1" dirty="0">
                <a:solidFill>
                  <a:srgbClr val="000000"/>
                </a:solidFill>
                <a:latin typeface="Arial" pitchFamily="34" charset="0"/>
                <a:ea typeface="ＭＳ Ｐゴシック" pitchFamily="34" charset="-128"/>
              </a:rPr>
              <a:t>Standard electron cooling use energy recovery</a:t>
            </a:r>
          </a:p>
          <a:p>
            <a:pPr marL="285750" indent="-285750" fontAlgn="base">
              <a:spcBef>
                <a:spcPct val="0"/>
              </a:spcBef>
              <a:spcAft>
                <a:spcPct val="0"/>
              </a:spcAft>
              <a:buFont typeface="Arial" panose="020B0604020202020204" pitchFamily="34" charset="0"/>
              <a:buChar char="•"/>
            </a:pPr>
            <a:endParaRPr lang="en-GB" sz="1600" b="1" dirty="0">
              <a:solidFill>
                <a:srgbClr val="000000"/>
              </a:solidFill>
              <a:latin typeface="Arial" pitchFamily="34" charset="0"/>
              <a:ea typeface="ＭＳ Ｐゴシック" pitchFamily="34" charset="-128"/>
            </a:endParaRPr>
          </a:p>
          <a:p>
            <a:pPr marL="285750" indent="-285750" fontAlgn="base">
              <a:spcBef>
                <a:spcPct val="0"/>
              </a:spcBef>
              <a:spcAft>
                <a:spcPct val="0"/>
              </a:spcAft>
              <a:buFont typeface="Arial" panose="020B0604020202020204" pitchFamily="34" charset="0"/>
              <a:buChar char="•"/>
            </a:pPr>
            <a:r>
              <a:rPr lang="en-GB" sz="1600" b="1" dirty="0">
                <a:solidFill>
                  <a:srgbClr val="000000"/>
                </a:solidFill>
                <a:latin typeface="Arial" pitchFamily="34" charset="0"/>
                <a:ea typeface="ＭＳ Ｐゴシック" pitchFamily="34" charset="-128"/>
              </a:rPr>
              <a:t>For example, if we need 1A @ 1MeV electron beam, it does not mean we need 1 MW power supply</a:t>
            </a:r>
          </a:p>
          <a:p>
            <a:pPr marL="285750" indent="-285750" fontAlgn="base">
              <a:spcBef>
                <a:spcPct val="0"/>
              </a:spcBef>
              <a:spcAft>
                <a:spcPct val="0"/>
              </a:spcAft>
              <a:buFont typeface="Arial" panose="020B0604020202020204" pitchFamily="34" charset="0"/>
              <a:buChar char="•"/>
            </a:pPr>
            <a:endParaRPr lang="en-GB" sz="1600" b="1" dirty="0">
              <a:solidFill>
                <a:srgbClr val="000000"/>
              </a:solidFill>
              <a:latin typeface="Arial" pitchFamily="34" charset="0"/>
              <a:ea typeface="ＭＳ Ｐゴシック" pitchFamily="34" charset="-128"/>
            </a:endParaRPr>
          </a:p>
          <a:p>
            <a:pPr marL="285750" indent="-285750" fontAlgn="base">
              <a:spcBef>
                <a:spcPct val="0"/>
              </a:spcBef>
              <a:spcAft>
                <a:spcPct val="0"/>
              </a:spcAft>
              <a:buFont typeface="Arial" panose="020B0604020202020204" pitchFamily="34" charset="0"/>
              <a:buChar char="•"/>
            </a:pPr>
            <a:r>
              <a:rPr lang="en-GB" sz="1600" b="1" dirty="0">
                <a:solidFill>
                  <a:srgbClr val="000000"/>
                </a:solidFill>
                <a:latin typeface="Arial" pitchFamily="34" charset="0"/>
                <a:ea typeface="ＭＳ Ｐゴシック" pitchFamily="34" charset="-128"/>
              </a:rPr>
              <a:t>Typical arrangements of e-cooler power supplies:  </a:t>
            </a:r>
          </a:p>
        </p:txBody>
      </p:sp>
      <p:grpSp>
        <p:nvGrpSpPr>
          <p:cNvPr id="776" name="Group 775">
            <a:extLst>
              <a:ext uri="{FF2B5EF4-FFF2-40B4-BE49-F238E27FC236}">
                <a16:creationId xmlns:a16="http://schemas.microsoft.com/office/drawing/2014/main" id="{A6D9D408-CC89-7E43-9922-DDB5A315ACD8}"/>
              </a:ext>
            </a:extLst>
          </p:cNvPr>
          <p:cNvGrpSpPr/>
          <p:nvPr/>
        </p:nvGrpSpPr>
        <p:grpSpPr>
          <a:xfrm>
            <a:off x="6846848" y="2468878"/>
            <a:ext cx="3479555" cy="2367866"/>
            <a:chOff x="6846848" y="2186174"/>
            <a:chExt cx="3479555" cy="2367866"/>
          </a:xfrm>
        </p:grpSpPr>
        <p:grpSp>
          <p:nvGrpSpPr>
            <p:cNvPr id="773" name="Group 772">
              <a:extLst>
                <a:ext uri="{FF2B5EF4-FFF2-40B4-BE49-F238E27FC236}">
                  <a16:creationId xmlns:a16="http://schemas.microsoft.com/office/drawing/2014/main" id="{68A08469-415B-CA44-99E4-6D08636CE974}"/>
                </a:ext>
              </a:extLst>
            </p:cNvPr>
            <p:cNvGrpSpPr/>
            <p:nvPr/>
          </p:nvGrpSpPr>
          <p:grpSpPr>
            <a:xfrm>
              <a:off x="6846848" y="2247763"/>
              <a:ext cx="3479555" cy="2306277"/>
              <a:chOff x="6846848" y="2247763"/>
              <a:chExt cx="3479555" cy="2306277"/>
            </a:xfrm>
          </p:grpSpPr>
          <p:sp>
            <p:nvSpPr>
              <p:cNvPr id="731" name="Rectangle 730">
                <a:extLst>
                  <a:ext uri="{FF2B5EF4-FFF2-40B4-BE49-F238E27FC236}">
                    <a16:creationId xmlns:a16="http://schemas.microsoft.com/office/drawing/2014/main" id="{E660204B-7C73-5244-BC36-2F4AF9E53C76}"/>
                  </a:ext>
                </a:extLst>
              </p:cNvPr>
              <p:cNvSpPr/>
              <p:nvPr/>
            </p:nvSpPr>
            <p:spPr>
              <a:xfrm>
                <a:off x="10147612" y="3075414"/>
                <a:ext cx="178791" cy="5478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Rectangle 733">
                <a:extLst>
                  <a:ext uri="{FF2B5EF4-FFF2-40B4-BE49-F238E27FC236}">
                    <a16:creationId xmlns:a16="http://schemas.microsoft.com/office/drawing/2014/main" id="{02DFD292-8EDC-FC4A-B111-84B48438644C}"/>
                  </a:ext>
                </a:extLst>
              </p:cNvPr>
              <p:cNvSpPr/>
              <p:nvPr/>
            </p:nvSpPr>
            <p:spPr>
              <a:xfrm rot="5400000">
                <a:off x="8648835" y="2064670"/>
                <a:ext cx="60621" cy="19481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6" name="Straight Arrow Connector 735">
                <a:extLst>
                  <a:ext uri="{FF2B5EF4-FFF2-40B4-BE49-F238E27FC236}">
                    <a16:creationId xmlns:a16="http://schemas.microsoft.com/office/drawing/2014/main" id="{D009DFBA-30F0-7B4B-9D51-E01E06DA2EF1}"/>
                  </a:ext>
                </a:extLst>
              </p:cNvPr>
              <p:cNvCxnSpPr>
                <a:cxnSpLocks/>
                <a:stCxn id="730" idx="3"/>
              </p:cNvCxnSpPr>
              <p:nvPr/>
            </p:nvCxnSpPr>
            <p:spPr>
              <a:xfrm>
                <a:off x="7008897" y="3349331"/>
                <a:ext cx="531177" cy="0"/>
              </a:xfrm>
              <a:prstGeom prst="straightConnector1">
                <a:avLst/>
              </a:prstGeom>
              <a:ln w="762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738" name="Rectangle 737">
                <a:extLst>
                  <a:ext uri="{FF2B5EF4-FFF2-40B4-BE49-F238E27FC236}">
                    <a16:creationId xmlns:a16="http://schemas.microsoft.com/office/drawing/2014/main" id="{CD32B10E-9DC1-1B46-8523-8D12BB16DAFE}"/>
                  </a:ext>
                </a:extLst>
              </p:cNvPr>
              <p:cNvSpPr/>
              <p:nvPr/>
            </p:nvSpPr>
            <p:spPr>
              <a:xfrm rot="5400000">
                <a:off x="8648834" y="2686970"/>
                <a:ext cx="60621" cy="19481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9" name="Straight Arrow Connector 738">
                <a:extLst>
                  <a:ext uri="{FF2B5EF4-FFF2-40B4-BE49-F238E27FC236}">
                    <a16:creationId xmlns:a16="http://schemas.microsoft.com/office/drawing/2014/main" id="{507F1B28-1230-6049-BB17-7B15B81004CF}"/>
                  </a:ext>
                </a:extLst>
              </p:cNvPr>
              <p:cNvCxnSpPr>
                <a:cxnSpLocks/>
              </p:cNvCxnSpPr>
              <p:nvPr/>
            </p:nvCxnSpPr>
            <p:spPr>
              <a:xfrm>
                <a:off x="7576165" y="3349325"/>
                <a:ext cx="2006601" cy="0"/>
              </a:xfrm>
              <a:prstGeom prst="straightConnector1">
                <a:avLst/>
              </a:prstGeom>
              <a:ln w="762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740" name="Straight Arrow Connector 739">
                <a:extLst>
                  <a:ext uri="{FF2B5EF4-FFF2-40B4-BE49-F238E27FC236}">
                    <a16:creationId xmlns:a16="http://schemas.microsoft.com/office/drawing/2014/main" id="{93A5E7E9-EB06-D74E-BA33-2FC48FEC1188}"/>
                  </a:ext>
                </a:extLst>
              </p:cNvPr>
              <p:cNvCxnSpPr>
                <a:cxnSpLocks/>
              </p:cNvCxnSpPr>
              <p:nvPr/>
            </p:nvCxnSpPr>
            <p:spPr>
              <a:xfrm>
                <a:off x="9591233" y="3349327"/>
                <a:ext cx="531177" cy="0"/>
              </a:xfrm>
              <a:prstGeom prst="straightConnector1">
                <a:avLst/>
              </a:prstGeom>
              <a:ln w="762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742" name="Straight Arrow Connector 741">
                <a:extLst>
                  <a:ext uri="{FF2B5EF4-FFF2-40B4-BE49-F238E27FC236}">
                    <a16:creationId xmlns:a16="http://schemas.microsoft.com/office/drawing/2014/main" id="{BDE0369D-4B6D-2844-96E4-C3F07722C145}"/>
                  </a:ext>
                </a:extLst>
              </p:cNvPr>
              <p:cNvCxnSpPr>
                <a:cxnSpLocks/>
              </p:cNvCxnSpPr>
              <p:nvPr/>
            </p:nvCxnSpPr>
            <p:spPr>
              <a:xfrm>
                <a:off x="8669898" y="3361912"/>
                <a:ext cx="271911" cy="261335"/>
              </a:xfrm>
              <a:prstGeom prst="straightConnector1">
                <a:avLst/>
              </a:prstGeom>
              <a:ln w="635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746" name="Straight Connector 745">
                <a:extLst>
                  <a:ext uri="{FF2B5EF4-FFF2-40B4-BE49-F238E27FC236}">
                    <a16:creationId xmlns:a16="http://schemas.microsoft.com/office/drawing/2014/main" id="{6EFFD899-4635-8E4C-B232-931A12020EA3}"/>
                  </a:ext>
                </a:extLst>
              </p:cNvPr>
              <p:cNvCxnSpPr>
                <a:cxnSpLocks/>
              </p:cNvCxnSpPr>
              <p:nvPr/>
            </p:nvCxnSpPr>
            <p:spPr>
              <a:xfrm>
                <a:off x="9372600" y="3692805"/>
                <a:ext cx="0" cy="7352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7" name="Straight Connector 746">
                <a:extLst>
                  <a:ext uri="{FF2B5EF4-FFF2-40B4-BE49-F238E27FC236}">
                    <a16:creationId xmlns:a16="http://schemas.microsoft.com/office/drawing/2014/main" id="{6B04155E-B81F-2247-BC19-2126348D9568}"/>
                  </a:ext>
                </a:extLst>
              </p:cNvPr>
              <p:cNvCxnSpPr>
                <a:cxnSpLocks/>
              </p:cNvCxnSpPr>
              <p:nvPr/>
            </p:nvCxnSpPr>
            <p:spPr>
              <a:xfrm flipH="1">
                <a:off x="9191069" y="4425734"/>
                <a:ext cx="36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9" name="Straight Connector 748">
                <a:extLst>
                  <a:ext uri="{FF2B5EF4-FFF2-40B4-BE49-F238E27FC236}">
                    <a16:creationId xmlns:a16="http://schemas.microsoft.com/office/drawing/2014/main" id="{D49B518B-2FEF-5F45-BC4D-8695C03DF18D}"/>
                  </a:ext>
                </a:extLst>
              </p:cNvPr>
              <p:cNvCxnSpPr>
                <a:cxnSpLocks/>
              </p:cNvCxnSpPr>
              <p:nvPr/>
            </p:nvCxnSpPr>
            <p:spPr>
              <a:xfrm>
                <a:off x="6927872" y="2516240"/>
                <a:ext cx="0" cy="558879"/>
              </a:xfrm>
              <a:prstGeom prst="line">
                <a:avLst/>
              </a:prstGeom>
              <a:ln w="254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id="{A657440C-2924-934B-A319-E0941664C1A3}"/>
                  </a:ext>
                </a:extLst>
              </p:cNvPr>
              <p:cNvCxnSpPr>
                <a:cxnSpLocks/>
              </p:cNvCxnSpPr>
              <p:nvPr/>
            </p:nvCxnSpPr>
            <p:spPr>
              <a:xfrm>
                <a:off x="10245474" y="2527203"/>
                <a:ext cx="0" cy="558879"/>
              </a:xfrm>
              <a:prstGeom prst="line">
                <a:avLst/>
              </a:prstGeom>
              <a:ln w="254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752" name="Straight Connector 751">
                <a:extLst>
                  <a:ext uri="{FF2B5EF4-FFF2-40B4-BE49-F238E27FC236}">
                    <a16:creationId xmlns:a16="http://schemas.microsoft.com/office/drawing/2014/main" id="{87EF066D-5EDB-BA40-A434-FC9B6CA3B7AC}"/>
                  </a:ext>
                </a:extLst>
              </p:cNvPr>
              <p:cNvCxnSpPr>
                <a:cxnSpLocks/>
              </p:cNvCxnSpPr>
              <p:nvPr/>
            </p:nvCxnSpPr>
            <p:spPr>
              <a:xfrm flipH="1">
                <a:off x="6927872" y="2526673"/>
                <a:ext cx="1115461" cy="0"/>
              </a:xfrm>
              <a:prstGeom prst="line">
                <a:avLst/>
              </a:prstGeom>
              <a:ln w="254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id="{5F1CC93F-DE09-004C-B417-D6E5715782BE}"/>
                  </a:ext>
                </a:extLst>
              </p:cNvPr>
              <p:cNvCxnSpPr>
                <a:cxnSpLocks/>
              </p:cNvCxnSpPr>
              <p:nvPr/>
            </p:nvCxnSpPr>
            <p:spPr>
              <a:xfrm>
                <a:off x="8137273" y="2247763"/>
                <a:ext cx="0" cy="558879"/>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756" name="Straight Connector 755">
                <a:extLst>
                  <a:ext uri="{FF2B5EF4-FFF2-40B4-BE49-F238E27FC236}">
                    <a16:creationId xmlns:a16="http://schemas.microsoft.com/office/drawing/2014/main" id="{03925361-1012-D844-B4B7-749134834C6F}"/>
                  </a:ext>
                </a:extLst>
              </p:cNvPr>
              <p:cNvCxnSpPr>
                <a:cxnSpLocks/>
              </p:cNvCxnSpPr>
              <p:nvPr/>
            </p:nvCxnSpPr>
            <p:spPr>
              <a:xfrm>
                <a:off x="8043333" y="2397702"/>
                <a:ext cx="0" cy="290402"/>
              </a:xfrm>
              <a:prstGeom prst="line">
                <a:avLst/>
              </a:prstGeom>
              <a:ln w="635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758" name="Straight Connector 757">
                <a:extLst>
                  <a:ext uri="{FF2B5EF4-FFF2-40B4-BE49-F238E27FC236}">
                    <a16:creationId xmlns:a16="http://schemas.microsoft.com/office/drawing/2014/main" id="{CFC02FF9-0784-824E-921C-B16DA4D07496}"/>
                  </a:ext>
                </a:extLst>
              </p:cNvPr>
              <p:cNvCxnSpPr>
                <a:cxnSpLocks/>
              </p:cNvCxnSpPr>
              <p:nvPr/>
            </p:nvCxnSpPr>
            <p:spPr>
              <a:xfrm flipH="1" flipV="1">
                <a:off x="8147073" y="2526667"/>
                <a:ext cx="2098401" cy="6"/>
              </a:xfrm>
              <a:prstGeom prst="line">
                <a:avLst/>
              </a:prstGeom>
              <a:ln w="254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760" name="Straight Connector 759">
                <a:extLst>
                  <a:ext uri="{FF2B5EF4-FFF2-40B4-BE49-F238E27FC236}">
                    <a16:creationId xmlns:a16="http://schemas.microsoft.com/office/drawing/2014/main" id="{86ABCE07-A183-8341-9BB9-80578409A3BD}"/>
                  </a:ext>
                </a:extLst>
              </p:cNvPr>
              <p:cNvCxnSpPr>
                <a:cxnSpLocks/>
              </p:cNvCxnSpPr>
              <p:nvPr/>
            </p:nvCxnSpPr>
            <p:spPr>
              <a:xfrm>
                <a:off x="6927866" y="3608447"/>
                <a:ext cx="0" cy="55887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2" name="Straight Connector 761">
                <a:extLst>
                  <a:ext uri="{FF2B5EF4-FFF2-40B4-BE49-F238E27FC236}">
                    <a16:creationId xmlns:a16="http://schemas.microsoft.com/office/drawing/2014/main" id="{19C795C3-542A-7740-8EB2-019218FB1A93}"/>
                  </a:ext>
                </a:extLst>
              </p:cNvPr>
              <p:cNvCxnSpPr>
                <a:cxnSpLocks/>
              </p:cNvCxnSpPr>
              <p:nvPr/>
            </p:nvCxnSpPr>
            <p:spPr>
              <a:xfrm flipH="1">
                <a:off x="6927866" y="4160747"/>
                <a:ext cx="111546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3" name="Straight Connector 762">
                <a:extLst>
                  <a:ext uri="{FF2B5EF4-FFF2-40B4-BE49-F238E27FC236}">
                    <a16:creationId xmlns:a16="http://schemas.microsoft.com/office/drawing/2014/main" id="{888A008C-72D1-B140-BC02-AA37B746BCCA}"/>
                  </a:ext>
                </a:extLst>
              </p:cNvPr>
              <p:cNvCxnSpPr>
                <a:cxnSpLocks/>
              </p:cNvCxnSpPr>
              <p:nvPr/>
            </p:nvCxnSpPr>
            <p:spPr>
              <a:xfrm>
                <a:off x="8137267" y="3881837"/>
                <a:ext cx="0" cy="5588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4" name="Straight Connector 763">
                <a:extLst>
                  <a:ext uri="{FF2B5EF4-FFF2-40B4-BE49-F238E27FC236}">
                    <a16:creationId xmlns:a16="http://schemas.microsoft.com/office/drawing/2014/main" id="{1AAEB4FC-4407-EC4B-BD18-EAA02B4F6BAE}"/>
                  </a:ext>
                </a:extLst>
              </p:cNvPr>
              <p:cNvCxnSpPr>
                <a:cxnSpLocks/>
              </p:cNvCxnSpPr>
              <p:nvPr/>
            </p:nvCxnSpPr>
            <p:spPr>
              <a:xfrm>
                <a:off x="8043327" y="4031776"/>
                <a:ext cx="0" cy="29040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id="{68BF10CF-5636-C84D-A270-EBCB49FC068C}"/>
                  </a:ext>
                </a:extLst>
              </p:cNvPr>
              <p:cNvCxnSpPr>
                <a:cxnSpLocks/>
              </p:cNvCxnSpPr>
              <p:nvPr/>
            </p:nvCxnSpPr>
            <p:spPr>
              <a:xfrm flipH="1">
                <a:off x="8147068" y="4160741"/>
                <a:ext cx="122553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9" name="Straight Connector 768">
                <a:extLst>
                  <a:ext uri="{FF2B5EF4-FFF2-40B4-BE49-F238E27FC236}">
                    <a16:creationId xmlns:a16="http://schemas.microsoft.com/office/drawing/2014/main" id="{8C54037E-15C9-E348-94C6-CF0641E52D60}"/>
                  </a:ext>
                </a:extLst>
              </p:cNvPr>
              <p:cNvCxnSpPr>
                <a:cxnSpLocks/>
              </p:cNvCxnSpPr>
              <p:nvPr/>
            </p:nvCxnSpPr>
            <p:spPr>
              <a:xfrm flipH="1">
                <a:off x="9273469" y="4489887"/>
                <a:ext cx="21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0" name="Straight Connector 769">
                <a:extLst>
                  <a:ext uri="{FF2B5EF4-FFF2-40B4-BE49-F238E27FC236}">
                    <a16:creationId xmlns:a16="http://schemas.microsoft.com/office/drawing/2014/main" id="{84DF4F98-38A6-6349-A710-C9F83F3C18F5}"/>
                  </a:ext>
                </a:extLst>
              </p:cNvPr>
              <p:cNvCxnSpPr>
                <a:cxnSpLocks/>
              </p:cNvCxnSpPr>
              <p:nvPr/>
            </p:nvCxnSpPr>
            <p:spPr>
              <a:xfrm flipH="1">
                <a:off x="9324265" y="4554040"/>
                <a:ext cx="10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30" name="Rectangle 729">
                <a:extLst>
                  <a:ext uri="{FF2B5EF4-FFF2-40B4-BE49-F238E27FC236}">
                    <a16:creationId xmlns:a16="http://schemas.microsoft.com/office/drawing/2014/main" id="{990649ED-14CF-C54F-9FF4-1F09BB5B9515}"/>
                  </a:ext>
                </a:extLst>
              </p:cNvPr>
              <p:cNvSpPr/>
              <p:nvPr/>
            </p:nvSpPr>
            <p:spPr>
              <a:xfrm>
                <a:off x="6846848" y="3075414"/>
                <a:ext cx="162049" cy="5478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4" name="Rectangle 773">
              <a:extLst>
                <a:ext uri="{FF2B5EF4-FFF2-40B4-BE49-F238E27FC236}">
                  <a16:creationId xmlns:a16="http://schemas.microsoft.com/office/drawing/2014/main" id="{F54C5735-1482-4749-82EA-A27CBCDBC1F4}"/>
                </a:ext>
              </a:extLst>
            </p:cNvPr>
            <p:cNvSpPr/>
            <p:nvPr/>
          </p:nvSpPr>
          <p:spPr>
            <a:xfrm>
              <a:off x="8162487" y="2186174"/>
              <a:ext cx="1199111" cy="307777"/>
            </a:xfrm>
            <a:prstGeom prst="rect">
              <a:avLst/>
            </a:prstGeom>
          </p:spPr>
          <p:txBody>
            <a:bodyPr wrap="none">
              <a:spAutoFit/>
            </a:bodyPr>
            <a:lstStyle/>
            <a:p>
              <a:r>
                <a:rPr lang="en-GB" sz="1400" b="1" dirty="0">
                  <a:solidFill>
                    <a:srgbClr val="0432FF"/>
                  </a:solidFill>
                  <a:latin typeface="Arial" pitchFamily="34" charset="0"/>
                  <a:ea typeface="ＭＳ Ｐゴシック" pitchFamily="34" charset="-128"/>
                </a:rPr>
                <a:t>1A @ 50 kV </a:t>
              </a:r>
              <a:endParaRPr lang="en-US" sz="1400" dirty="0">
                <a:solidFill>
                  <a:srgbClr val="0432FF"/>
                </a:solidFill>
              </a:endParaRPr>
            </a:p>
          </p:txBody>
        </p:sp>
        <p:sp>
          <p:nvSpPr>
            <p:cNvPr id="775" name="Rectangle 774">
              <a:extLst>
                <a:ext uri="{FF2B5EF4-FFF2-40B4-BE49-F238E27FC236}">
                  <a16:creationId xmlns:a16="http://schemas.microsoft.com/office/drawing/2014/main" id="{A17BCF4F-8DB9-434E-9F6B-6A99E08CC735}"/>
                </a:ext>
              </a:extLst>
            </p:cNvPr>
            <p:cNvSpPr/>
            <p:nvPr/>
          </p:nvSpPr>
          <p:spPr>
            <a:xfrm>
              <a:off x="8115198" y="3834232"/>
              <a:ext cx="1309718" cy="307777"/>
            </a:xfrm>
            <a:prstGeom prst="rect">
              <a:avLst/>
            </a:prstGeom>
          </p:spPr>
          <p:txBody>
            <a:bodyPr wrap="none">
              <a:spAutoFit/>
            </a:bodyPr>
            <a:lstStyle/>
            <a:p>
              <a:r>
                <a:rPr lang="en-GB" sz="1400" b="1" dirty="0">
                  <a:solidFill>
                    <a:srgbClr val="FF0000"/>
                  </a:solidFill>
                  <a:latin typeface="Arial" pitchFamily="34" charset="0"/>
                  <a:ea typeface="ＭＳ Ｐゴシック" pitchFamily="34" charset="-128"/>
                </a:rPr>
                <a:t>1mA @ 1 MV </a:t>
              </a:r>
              <a:endParaRPr lang="en-US" sz="1400" b="1" dirty="0">
                <a:solidFill>
                  <a:srgbClr val="FF0000"/>
                </a:solidFill>
              </a:endParaRPr>
            </a:p>
          </p:txBody>
        </p:sp>
      </p:grpSp>
      <p:sp>
        <p:nvSpPr>
          <p:cNvPr id="777" name="Rectangle 776">
            <a:extLst>
              <a:ext uri="{FF2B5EF4-FFF2-40B4-BE49-F238E27FC236}">
                <a16:creationId xmlns:a16="http://schemas.microsoft.com/office/drawing/2014/main" id="{367B631F-5982-F043-8A0B-117AD2B33577}"/>
              </a:ext>
            </a:extLst>
          </p:cNvPr>
          <p:cNvSpPr/>
          <p:nvPr/>
        </p:nvSpPr>
        <p:spPr>
          <a:xfrm>
            <a:off x="6350620" y="4962718"/>
            <a:ext cx="5511839" cy="1077218"/>
          </a:xfrm>
          <a:prstGeom prst="rect">
            <a:avLst/>
          </a:prstGeom>
        </p:spPr>
        <p:txBody>
          <a:bodyPr wrap="square">
            <a:spAutoFit/>
          </a:bodyPr>
          <a:lstStyle/>
          <a:p>
            <a:pPr marL="285750" indent="-285750" fontAlgn="base">
              <a:spcBef>
                <a:spcPct val="0"/>
              </a:spcBef>
              <a:spcAft>
                <a:spcPct val="0"/>
              </a:spcAft>
              <a:buFont typeface="Arial" panose="020B0604020202020204" pitchFamily="34" charset="0"/>
              <a:buChar char="•"/>
            </a:pPr>
            <a:r>
              <a:rPr lang="en-GB" sz="1600" b="1" dirty="0">
                <a:solidFill>
                  <a:srgbClr val="000000"/>
                </a:solidFill>
                <a:latin typeface="Arial" pitchFamily="34" charset="0"/>
                <a:ea typeface="ＭＳ Ｐゴシック" pitchFamily="34" charset="-128"/>
              </a:rPr>
              <a:t>Losses of 1A e-beam due to interaction with p-beam or scattering are low</a:t>
            </a:r>
          </a:p>
          <a:p>
            <a:pPr marL="285750" indent="-285750" fontAlgn="base">
              <a:spcBef>
                <a:spcPct val="0"/>
              </a:spcBef>
              <a:spcAft>
                <a:spcPct val="0"/>
              </a:spcAft>
              <a:buFont typeface="Arial" panose="020B0604020202020204" pitchFamily="34" charset="0"/>
              <a:buChar char="•"/>
            </a:pPr>
            <a:r>
              <a:rPr lang="en-GB" sz="1600" b="1" dirty="0">
                <a:solidFill>
                  <a:srgbClr val="000000"/>
                </a:solidFill>
                <a:latin typeface="Arial" pitchFamily="34" charset="0"/>
                <a:ea typeface="ＭＳ Ｐゴシック" pitchFamily="34" charset="-128"/>
              </a:rPr>
              <a:t>Thus, power of 1MV power supply is defined by e-beam losses and can be much lower than 1MW</a:t>
            </a:r>
          </a:p>
        </p:txBody>
      </p:sp>
    </p:spTree>
    <p:extLst>
      <p:ext uri="{BB962C8B-B14F-4D97-AF65-F5344CB8AC3E}">
        <p14:creationId xmlns:p14="http://schemas.microsoft.com/office/powerpoint/2010/main" val="4102301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71A5D-FD0B-274C-8061-BC026555458F}"/>
              </a:ext>
            </a:extLst>
          </p:cNvPr>
          <p:cNvSpPr>
            <a:spLocks noGrp="1"/>
          </p:cNvSpPr>
          <p:nvPr>
            <p:ph type="title"/>
          </p:nvPr>
        </p:nvSpPr>
        <p:spPr/>
        <p:txBody>
          <a:bodyPr/>
          <a:lstStyle/>
          <a:p>
            <a:r>
              <a:rPr lang="en-US" dirty="0"/>
              <a:t>Plan of the talk</a:t>
            </a:r>
          </a:p>
        </p:txBody>
      </p:sp>
      <p:sp>
        <p:nvSpPr>
          <p:cNvPr id="3" name="Content Placeholder 2">
            <a:extLst>
              <a:ext uri="{FF2B5EF4-FFF2-40B4-BE49-F238E27FC236}">
                <a16:creationId xmlns:a16="http://schemas.microsoft.com/office/drawing/2014/main" id="{348BE6AA-3506-B645-8623-5D204B22C1E8}"/>
              </a:ext>
            </a:extLst>
          </p:cNvPr>
          <p:cNvSpPr>
            <a:spLocks noGrp="1"/>
          </p:cNvSpPr>
          <p:nvPr>
            <p:ph idx="1"/>
          </p:nvPr>
        </p:nvSpPr>
        <p:spPr>
          <a:xfrm>
            <a:off x="411892" y="847494"/>
            <a:ext cx="11285837" cy="5611884"/>
          </a:xfrm>
        </p:spPr>
        <p:txBody>
          <a:bodyPr>
            <a:normAutofit fontScale="92500" lnSpcReduction="10000"/>
          </a:bodyPr>
          <a:lstStyle/>
          <a:p>
            <a:r>
              <a:rPr lang="en-US" dirty="0"/>
              <a:t>HERA lepton-hadron collider</a:t>
            </a:r>
          </a:p>
          <a:p>
            <a:r>
              <a:rPr lang="en-US" dirty="0"/>
              <a:t>Requirements for the next EIC</a:t>
            </a:r>
          </a:p>
          <a:p>
            <a:r>
              <a:rPr lang="en-US" dirty="0"/>
              <a:t>B-factories design approaches &amp; lessons</a:t>
            </a:r>
          </a:p>
          <a:p>
            <a:r>
              <a:rPr lang="en-US" dirty="0"/>
              <a:t>Collisions with larger crossing angle</a:t>
            </a:r>
          </a:p>
          <a:p>
            <a:pPr lvl="1"/>
            <a:r>
              <a:rPr lang="en-US" dirty="0"/>
              <a:t>Crab cavities</a:t>
            </a:r>
          </a:p>
          <a:p>
            <a:r>
              <a:rPr lang="en-US" dirty="0"/>
              <a:t>Polarization preservation</a:t>
            </a:r>
          </a:p>
          <a:p>
            <a:pPr lvl="1"/>
            <a:r>
              <a:rPr lang="en-US" dirty="0"/>
              <a:t>Siberian snakes, Figure-8 layout</a:t>
            </a:r>
          </a:p>
          <a:p>
            <a:r>
              <a:rPr lang="en-US" dirty="0"/>
              <a:t>Beam cooling</a:t>
            </a:r>
          </a:p>
          <a:p>
            <a:pPr lvl="1"/>
            <a:r>
              <a:rPr lang="en-US" dirty="0"/>
              <a:t>Electron cooling, energy recovery</a:t>
            </a:r>
          </a:p>
          <a:p>
            <a:pPr lvl="1"/>
            <a:r>
              <a:rPr lang="en-US" dirty="0"/>
              <a:t>Magnetized electron cooling</a:t>
            </a:r>
          </a:p>
          <a:p>
            <a:pPr lvl="1"/>
            <a:r>
              <a:rPr lang="en-US" dirty="0"/>
              <a:t>Coherent / enhanced electron cooling</a:t>
            </a:r>
          </a:p>
          <a:p>
            <a:r>
              <a:rPr lang="en-US" dirty="0" err="1"/>
              <a:t>eRHIC</a:t>
            </a:r>
            <a:r>
              <a:rPr lang="en-US" dirty="0"/>
              <a:t> electron-ion collider design (8 slides)</a:t>
            </a:r>
          </a:p>
          <a:p>
            <a:r>
              <a:rPr lang="en-US" dirty="0"/>
              <a:t>JLEIC electron-ion collider design (8 slides)</a:t>
            </a:r>
          </a:p>
          <a:p>
            <a:r>
              <a:rPr lang="en-US" dirty="0" err="1"/>
              <a:t>eRHIC</a:t>
            </a:r>
            <a:r>
              <a:rPr lang="en-US" dirty="0"/>
              <a:t> and JLEIC Luminosity &amp; parameters</a:t>
            </a:r>
          </a:p>
          <a:p>
            <a:r>
              <a:rPr lang="en-US" dirty="0"/>
              <a:t>Examples of ongoing EIC R&amp;D</a:t>
            </a:r>
          </a:p>
          <a:p>
            <a:r>
              <a:rPr lang="en-US" dirty="0"/>
              <a:t>Summary</a:t>
            </a:r>
          </a:p>
        </p:txBody>
      </p:sp>
      <p:sp>
        <p:nvSpPr>
          <p:cNvPr id="4" name="Footer Placeholder 3">
            <a:extLst>
              <a:ext uri="{FF2B5EF4-FFF2-40B4-BE49-F238E27FC236}">
                <a16:creationId xmlns:a16="http://schemas.microsoft.com/office/drawing/2014/main" id="{7157614E-69AF-9C4E-8F51-EFA1F7D10398}"/>
              </a:ext>
            </a:extLst>
          </p:cNvPr>
          <p:cNvSpPr>
            <a:spLocks noGrp="1"/>
          </p:cNvSpPr>
          <p:nvPr>
            <p:ph type="ftr" sz="quarter" idx="11"/>
          </p:nvPr>
        </p:nvSpPr>
        <p:spPr/>
        <p:txBody>
          <a:bodyPr/>
          <a:lstStyle/>
          <a:p>
            <a:r>
              <a:rPr lang="en-US" dirty="0"/>
              <a:t>CFNS Inaugural Symposium, A. Seryi</a:t>
            </a:r>
          </a:p>
        </p:txBody>
      </p:sp>
      <p:sp>
        <p:nvSpPr>
          <p:cNvPr id="5" name="Slide Number Placeholder 4">
            <a:extLst>
              <a:ext uri="{FF2B5EF4-FFF2-40B4-BE49-F238E27FC236}">
                <a16:creationId xmlns:a16="http://schemas.microsoft.com/office/drawing/2014/main" id="{D88AED70-8A8C-D64E-9943-E15F48B08932}"/>
              </a:ext>
            </a:extLst>
          </p:cNvPr>
          <p:cNvSpPr>
            <a:spLocks noGrp="1"/>
          </p:cNvSpPr>
          <p:nvPr>
            <p:ph type="sldNum" sz="quarter" idx="12"/>
          </p:nvPr>
        </p:nvSpPr>
        <p:spPr/>
        <p:txBody>
          <a:bodyPr/>
          <a:lstStyle/>
          <a:p>
            <a:fld id="{07E1C93C-5050-FC42-8F10-D22D4F119D13}" type="slidenum">
              <a:rPr lang="en-US" smtClean="0"/>
              <a:pPr/>
              <a:t>2</a:t>
            </a:fld>
            <a:endParaRPr lang="en-US" dirty="0"/>
          </a:p>
        </p:txBody>
      </p:sp>
      <p:sp>
        <p:nvSpPr>
          <p:cNvPr id="6" name="Right Brace 5">
            <a:extLst>
              <a:ext uri="{FF2B5EF4-FFF2-40B4-BE49-F238E27FC236}">
                <a16:creationId xmlns:a16="http://schemas.microsoft.com/office/drawing/2014/main" id="{844BE359-9E4B-F64A-AD95-CE37272DAE76}"/>
              </a:ext>
            </a:extLst>
          </p:cNvPr>
          <p:cNvSpPr/>
          <p:nvPr/>
        </p:nvSpPr>
        <p:spPr>
          <a:xfrm>
            <a:off x="6791187" y="1674807"/>
            <a:ext cx="489857" cy="3080657"/>
          </a:xfrm>
          <a:prstGeom prst="rightBrace">
            <a:avLst>
              <a:gd name="adj1" fmla="val 32778"/>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98DA5974-F0DF-904B-97A2-9C515C41F4E6}"/>
              </a:ext>
            </a:extLst>
          </p:cNvPr>
          <p:cNvSpPr/>
          <p:nvPr/>
        </p:nvSpPr>
        <p:spPr>
          <a:xfrm>
            <a:off x="7614954" y="2730106"/>
            <a:ext cx="4372606" cy="923330"/>
          </a:xfrm>
          <a:prstGeom prst="rect">
            <a:avLst/>
          </a:prstGeom>
        </p:spPr>
        <p:txBody>
          <a:bodyPr wrap="square">
            <a:spAutoFit/>
          </a:bodyPr>
          <a:lstStyle/>
          <a:p>
            <a:r>
              <a:rPr lang="en-GB" dirty="0">
                <a:latin typeface="Helvetica" pitchFamily="2" charset="0"/>
              </a:rPr>
              <a:t>Some of common ideas and recent advances that will help to bring EIC performance to the needed level</a:t>
            </a:r>
            <a:endParaRPr lang="en-GB" dirty="0">
              <a:effectLst/>
              <a:latin typeface="Helvetica" pitchFamily="2" charset="0"/>
            </a:endParaRPr>
          </a:p>
        </p:txBody>
      </p:sp>
    </p:spTree>
    <p:extLst>
      <p:ext uri="{BB962C8B-B14F-4D97-AF65-F5344CB8AC3E}">
        <p14:creationId xmlns:p14="http://schemas.microsoft.com/office/powerpoint/2010/main" val="1485074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4C409-1ABA-3C45-9419-B54B45E358BB}"/>
              </a:ext>
            </a:extLst>
          </p:cNvPr>
          <p:cNvSpPr>
            <a:spLocks noGrp="1"/>
          </p:cNvSpPr>
          <p:nvPr>
            <p:ph type="title"/>
          </p:nvPr>
        </p:nvSpPr>
        <p:spPr/>
        <p:txBody>
          <a:bodyPr/>
          <a:lstStyle/>
          <a:p>
            <a:r>
              <a:rPr lang="en-US" dirty="0"/>
              <a:t>Electron Cooling &amp; Electron Beam Magnetization</a:t>
            </a:r>
          </a:p>
        </p:txBody>
      </p:sp>
      <p:sp>
        <p:nvSpPr>
          <p:cNvPr id="4" name="Footer Placeholder 3">
            <a:extLst>
              <a:ext uri="{FF2B5EF4-FFF2-40B4-BE49-F238E27FC236}">
                <a16:creationId xmlns:a16="http://schemas.microsoft.com/office/drawing/2014/main" id="{A5ED62EE-9A63-7C41-8E91-F9386C097AD0}"/>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C6B172F3-32CD-CB48-B415-78835E10AAEC}"/>
              </a:ext>
            </a:extLst>
          </p:cNvPr>
          <p:cNvSpPr>
            <a:spLocks noGrp="1"/>
          </p:cNvSpPr>
          <p:nvPr>
            <p:ph type="sldNum" sz="quarter" idx="12"/>
          </p:nvPr>
        </p:nvSpPr>
        <p:spPr/>
        <p:txBody>
          <a:bodyPr/>
          <a:lstStyle/>
          <a:p>
            <a:fld id="{07E1C93C-5050-FC42-8F10-D22D4F119D13}" type="slidenum">
              <a:rPr lang="en-US" smtClean="0"/>
              <a:pPr/>
              <a:t>20</a:t>
            </a:fld>
            <a:endParaRPr lang="en-US" dirty="0"/>
          </a:p>
        </p:txBody>
      </p:sp>
      <p:sp>
        <p:nvSpPr>
          <p:cNvPr id="6" name="Rectangle 5">
            <a:extLst>
              <a:ext uri="{FF2B5EF4-FFF2-40B4-BE49-F238E27FC236}">
                <a16:creationId xmlns:a16="http://schemas.microsoft.com/office/drawing/2014/main" id="{162E5247-B92F-5A49-A09D-73A95B46D02C}"/>
              </a:ext>
            </a:extLst>
          </p:cNvPr>
          <p:cNvSpPr/>
          <p:nvPr/>
        </p:nvSpPr>
        <p:spPr>
          <a:xfrm>
            <a:off x="6776077" y="5734232"/>
            <a:ext cx="5298089" cy="584775"/>
          </a:xfrm>
          <a:prstGeom prst="rect">
            <a:avLst/>
          </a:prstGeom>
        </p:spPr>
        <p:txBody>
          <a:bodyPr wrap="square">
            <a:spAutoFit/>
          </a:bodyPr>
          <a:lstStyle/>
          <a:p>
            <a:r>
              <a:rPr lang="en-US" sz="1600" dirty="0"/>
              <a:t>The magnetization effects in electron cooling, </a:t>
            </a:r>
            <a:r>
              <a:rPr lang="en-US" sz="1600" dirty="0" err="1"/>
              <a:t>Ya</a:t>
            </a:r>
            <a:r>
              <a:rPr lang="en-US" sz="1600" dirty="0"/>
              <a:t>. </a:t>
            </a:r>
            <a:r>
              <a:rPr lang="en-US" sz="1600" dirty="0" err="1"/>
              <a:t>Derbenev</a:t>
            </a:r>
            <a:r>
              <a:rPr lang="en-US" sz="1600" dirty="0"/>
              <a:t>, A. </a:t>
            </a:r>
            <a:r>
              <a:rPr lang="en-US" sz="1600" dirty="0" err="1"/>
              <a:t>Skrinsky</a:t>
            </a:r>
            <a:r>
              <a:rPr lang="en-US" sz="1600" dirty="0"/>
              <a:t>, Rus. Plasma Physics, v.4 (1978) 492</a:t>
            </a:r>
          </a:p>
        </p:txBody>
      </p:sp>
      <p:pic>
        <p:nvPicPr>
          <p:cNvPr id="3" name="Picture 2">
            <a:extLst>
              <a:ext uri="{FF2B5EF4-FFF2-40B4-BE49-F238E27FC236}">
                <a16:creationId xmlns:a16="http://schemas.microsoft.com/office/drawing/2014/main" id="{D087F415-BF48-214A-AD2C-D8CB1735AC4F}"/>
              </a:ext>
            </a:extLst>
          </p:cNvPr>
          <p:cNvPicPr>
            <a:picLocks noChangeAspect="1"/>
          </p:cNvPicPr>
          <p:nvPr/>
        </p:nvPicPr>
        <p:blipFill rotWithShape="1">
          <a:blip r:embed="rId2">
            <a:extLst>
              <a:ext uri="{28A0092B-C50C-407E-A947-70E740481C1C}">
                <a14:useLocalDpi xmlns:a14="http://schemas.microsoft.com/office/drawing/2010/main"/>
              </a:ext>
            </a:extLst>
          </a:blip>
          <a:srcRect l="1511" b="73013"/>
          <a:stretch/>
        </p:blipFill>
        <p:spPr>
          <a:xfrm>
            <a:off x="3755156" y="1393689"/>
            <a:ext cx="2518680" cy="818023"/>
          </a:xfrm>
          <a:prstGeom prst="rect">
            <a:avLst/>
          </a:prstGeom>
        </p:spPr>
      </p:pic>
      <p:sp>
        <p:nvSpPr>
          <p:cNvPr id="7" name="Rectangle 6">
            <a:extLst>
              <a:ext uri="{FF2B5EF4-FFF2-40B4-BE49-F238E27FC236}">
                <a16:creationId xmlns:a16="http://schemas.microsoft.com/office/drawing/2014/main" id="{859716DD-E5F1-A548-83DD-15C9BE3280AF}"/>
              </a:ext>
            </a:extLst>
          </p:cNvPr>
          <p:cNvSpPr/>
          <p:nvPr/>
        </p:nvSpPr>
        <p:spPr>
          <a:xfrm>
            <a:off x="267629" y="881423"/>
            <a:ext cx="11806537" cy="646331"/>
          </a:xfrm>
          <a:prstGeom prst="rect">
            <a:avLst/>
          </a:prstGeom>
        </p:spPr>
        <p:txBody>
          <a:bodyPr wrap="square">
            <a:spAutoFit/>
          </a:bodyPr>
          <a:lstStyle/>
          <a:p>
            <a:pPr fontAlgn="base">
              <a:spcBef>
                <a:spcPct val="0"/>
              </a:spcBef>
              <a:spcAft>
                <a:spcPct val="0"/>
              </a:spcAft>
            </a:pPr>
            <a:r>
              <a:rPr lang="en-GB" dirty="0">
                <a:solidFill>
                  <a:srgbClr val="000000"/>
                </a:solidFill>
                <a:latin typeface="Arial" pitchFamily="34" charset="0"/>
                <a:ea typeface="ＭＳ Ｐゴシック" pitchFamily="34" charset="-128"/>
              </a:rPr>
              <a:t>Initial measurements at INP show cooling time of 17 s (protons, 65 MeV)</a:t>
            </a:r>
          </a:p>
          <a:p>
            <a:pPr fontAlgn="base">
              <a:spcBef>
                <a:spcPct val="0"/>
              </a:spcBef>
              <a:spcAft>
                <a:spcPct val="0"/>
              </a:spcAft>
            </a:pPr>
            <a:r>
              <a:rPr lang="en-GB" dirty="0">
                <a:solidFill>
                  <a:srgbClr val="000000"/>
                </a:solidFill>
                <a:latin typeface="Arial" pitchFamily="34" charset="0"/>
                <a:ea typeface="ＭＳ Ｐゴシック" pitchFamily="34" charset="-128"/>
              </a:rPr>
              <a:t>There was expectation that protons will cool to equilibrium temperature of 1000K (cathode temperature) </a:t>
            </a:r>
          </a:p>
        </p:txBody>
      </p:sp>
      <p:sp>
        <p:nvSpPr>
          <p:cNvPr id="8" name="Rectangle 7">
            <a:extLst>
              <a:ext uri="{FF2B5EF4-FFF2-40B4-BE49-F238E27FC236}">
                <a16:creationId xmlns:a16="http://schemas.microsoft.com/office/drawing/2014/main" id="{981BA551-96BD-9042-A3F5-44309551BB39}"/>
              </a:ext>
            </a:extLst>
          </p:cNvPr>
          <p:cNvSpPr/>
          <p:nvPr/>
        </p:nvSpPr>
        <p:spPr>
          <a:xfrm>
            <a:off x="1094283" y="2138339"/>
            <a:ext cx="10979884" cy="2031325"/>
          </a:xfrm>
          <a:prstGeom prst="rect">
            <a:avLst/>
          </a:prstGeom>
        </p:spPr>
        <p:txBody>
          <a:bodyPr wrap="square">
            <a:spAutoFit/>
          </a:bodyPr>
          <a:lstStyle/>
          <a:p>
            <a:pPr fontAlgn="base">
              <a:spcBef>
                <a:spcPct val="0"/>
              </a:spcBef>
              <a:spcAft>
                <a:spcPct val="0"/>
              </a:spcAft>
            </a:pPr>
            <a:r>
              <a:rPr lang="en-GB" dirty="0">
                <a:solidFill>
                  <a:srgbClr val="000000"/>
                </a:solidFill>
                <a:latin typeface="Arial" pitchFamily="34" charset="0"/>
                <a:ea typeface="ＭＳ Ｐゴシック" pitchFamily="34" charset="-128"/>
              </a:rPr>
              <a:t>However, after modification of the magnetic system, the cooling time became 0.05 s</a:t>
            </a:r>
          </a:p>
          <a:p>
            <a:pPr fontAlgn="base">
              <a:spcBef>
                <a:spcPct val="0"/>
              </a:spcBef>
              <a:spcAft>
                <a:spcPct val="0"/>
              </a:spcAft>
            </a:pPr>
            <a:r>
              <a:rPr lang="en-GB" dirty="0">
                <a:solidFill>
                  <a:srgbClr val="000000"/>
                </a:solidFill>
                <a:latin typeface="Arial" pitchFamily="34" charset="0"/>
                <a:ea typeface="ＭＳ Ｐゴシック" pitchFamily="34" charset="-128"/>
              </a:rPr>
              <a:t>Consistent with electron beam temperature 1K</a:t>
            </a:r>
          </a:p>
          <a:p>
            <a:pPr fontAlgn="base">
              <a:spcBef>
                <a:spcPct val="0"/>
              </a:spcBef>
              <a:spcAft>
                <a:spcPct val="0"/>
              </a:spcAft>
            </a:pPr>
            <a:r>
              <a:rPr lang="en-GB" dirty="0">
                <a:solidFill>
                  <a:srgbClr val="000000"/>
                </a:solidFill>
                <a:latin typeface="Arial" pitchFamily="34" charset="0"/>
                <a:ea typeface="ＭＳ Ｐゴシック" pitchFamily="34" charset="-128"/>
              </a:rPr>
              <a:t>Reasons: </a:t>
            </a:r>
          </a:p>
          <a:p>
            <a:pPr fontAlgn="base">
              <a:spcBef>
                <a:spcPct val="0"/>
              </a:spcBef>
              <a:spcAft>
                <a:spcPct val="0"/>
              </a:spcAft>
            </a:pPr>
            <a:r>
              <a:rPr lang="en-GB" dirty="0">
                <a:solidFill>
                  <a:srgbClr val="000000"/>
                </a:solidFill>
                <a:latin typeface="Arial" pitchFamily="34" charset="0"/>
                <a:ea typeface="ＭＳ Ｐゴシック" pitchFamily="34" charset="-128"/>
              </a:rPr>
              <a:t>1) Longitudinal T of electrons flattens due to acceleration: </a:t>
            </a:r>
          </a:p>
          <a:p>
            <a:pPr fontAlgn="base">
              <a:spcBef>
                <a:spcPct val="0"/>
              </a:spcBef>
              <a:spcAft>
                <a:spcPct val="0"/>
              </a:spcAft>
            </a:pPr>
            <a:endParaRPr lang="en-GB" dirty="0">
              <a:solidFill>
                <a:srgbClr val="000000"/>
              </a:solidFill>
              <a:latin typeface="Arial" pitchFamily="34" charset="0"/>
              <a:ea typeface="ＭＳ Ｐゴシック" pitchFamily="34" charset="-128"/>
            </a:endParaRPr>
          </a:p>
          <a:p>
            <a:pPr fontAlgn="base">
              <a:spcBef>
                <a:spcPct val="0"/>
              </a:spcBef>
              <a:spcAft>
                <a:spcPct val="0"/>
              </a:spcAft>
            </a:pPr>
            <a:endParaRPr lang="en-GB" dirty="0">
              <a:solidFill>
                <a:srgbClr val="000000"/>
              </a:solidFill>
              <a:latin typeface="Arial" pitchFamily="34" charset="0"/>
              <a:ea typeface="ＭＳ Ｐゴシック" pitchFamily="34" charset="-128"/>
            </a:endParaRPr>
          </a:p>
          <a:p>
            <a:pPr fontAlgn="base">
              <a:spcBef>
                <a:spcPct val="0"/>
              </a:spcBef>
              <a:spcAft>
                <a:spcPct val="0"/>
              </a:spcAft>
            </a:pPr>
            <a:r>
              <a:rPr lang="en-GB" dirty="0">
                <a:solidFill>
                  <a:srgbClr val="000000"/>
                </a:solidFill>
                <a:latin typeface="Arial" pitchFamily="34" charset="0"/>
                <a:ea typeface="ＭＳ Ｐゴシック" pitchFamily="34" charset="-128"/>
              </a:rPr>
              <a:t>2) Transverse T of electrons does not play any role if Larmor radius &lt;&lt; n</a:t>
            </a:r>
            <a:r>
              <a:rPr lang="en-GB" baseline="30000" dirty="0">
                <a:solidFill>
                  <a:srgbClr val="000000"/>
                </a:solidFill>
                <a:latin typeface="Arial" pitchFamily="34" charset="0"/>
                <a:ea typeface="ＭＳ Ｐゴシック" pitchFamily="34" charset="-128"/>
              </a:rPr>
              <a:t>-1/3</a:t>
            </a:r>
            <a:r>
              <a:rPr lang="en-GB" dirty="0">
                <a:solidFill>
                  <a:srgbClr val="000000"/>
                </a:solidFill>
                <a:latin typeface="Arial" pitchFamily="34" charset="0"/>
                <a:ea typeface="ＭＳ Ｐゴシック" pitchFamily="34" charset="-128"/>
              </a:rPr>
              <a:t> </a:t>
            </a:r>
          </a:p>
        </p:txBody>
      </p:sp>
      <p:pic>
        <p:nvPicPr>
          <p:cNvPr id="9" name="Picture 8">
            <a:extLst>
              <a:ext uri="{FF2B5EF4-FFF2-40B4-BE49-F238E27FC236}">
                <a16:creationId xmlns:a16="http://schemas.microsoft.com/office/drawing/2014/main" id="{EFBE3B6D-E492-344B-B958-6CCD0D4AADE5}"/>
              </a:ext>
            </a:extLst>
          </p:cNvPr>
          <p:cNvPicPr>
            <a:picLocks noChangeAspect="1"/>
          </p:cNvPicPr>
          <p:nvPr/>
        </p:nvPicPr>
        <p:blipFill>
          <a:blip r:embed="rId3">
            <a:clrChange>
              <a:clrFrom>
                <a:srgbClr val="BBDFE3"/>
              </a:clrFrom>
              <a:clrTo>
                <a:srgbClr val="BBDFE3">
                  <a:alpha val="0"/>
                </a:srgbClr>
              </a:clrTo>
            </a:clrChange>
          </a:blip>
          <a:stretch>
            <a:fillRect/>
          </a:stretch>
        </p:blipFill>
        <p:spPr>
          <a:xfrm>
            <a:off x="3755156" y="4070195"/>
            <a:ext cx="2899784" cy="2248812"/>
          </a:xfrm>
          <a:prstGeom prst="rect">
            <a:avLst/>
          </a:prstGeom>
        </p:spPr>
      </p:pic>
      <p:pic>
        <p:nvPicPr>
          <p:cNvPr id="15" name="Picture 14">
            <a:extLst>
              <a:ext uri="{FF2B5EF4-FFF2-40B4-BE49-F238E27FC236}">
                <a16:creationId xmlns:a16="http://schemas.microsoft.com/office/drawing/2014/main" id="{CFE63051-F09B-1C46-AD31-290A9548FDBA}"/>
              </a:ext>
            </a:extLst>
          </p:cNvPr>
          <p:cNvPicPr>
            <a:picLocks noChangeAspect="1"/>
          </p:cNvPicPr>
          <p:nvPr/>
        </p:nvPicPr>
        <p:blipFill>
          <a:blip r:embed="rId4"/>
          <a:stretch>
            <a:fillRect/>
          </a:stretch>
        </p:blipFill>
        <p:spPr>
          <a:xfrm>
            <a:off x="7324668" y="2610214"/>
            <a:ext cx="2096474" cy="1084135"/>
          </a:xfrm>
          <a:prstGeom prst="rect">
            <a:avLst/>
          </a:prstGeom>
        </p:spPr>
      </p:pic>
    </p:spTree>
    <p:extLst>
      <p:ext uri="{BB962C8B-B14F-4D97-AF65-F5344CB8AC3E}">
        <p14:creationId xmlns:p14="http://schemas.microsoft.com/office/powerpoint/2010/main" val="506971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FBF0B-6521-6E43-A73F-554DCB28EDDC}"/>
              </a:ext>
            </a:extLst>
          </p:cNvPr>
          <p:cNvSpPr>
            <a:spLocks noGrp="1"/>
          </p:cNvSpPr>
          <p:nvPr>
            <p:ph type="title"/>
          </p:nvPr>
        </p:nvSpPr>
        <p:spPr/>
        <p:txBody>
          <a:bodyPr/>
          <a:lstStyle/>
          <a:p>
            <a:r>
              <a:rPr lang="en-US" dirty="0"/>
              <a:t>Single Pass Electron Cooling Experiment</a:t>
            </a:r>
          </a:p>
        </p:txBody>
      </p:sp>
      <p:sp>
        <p:nvSpPr>
          <p:cNvPr id="4" name="Footer Placeholder 3">
            <a:extLst>
              <a:ext uri="{FF2B5EF4-FFF2-40B4-BE49-F238E27FC236}">
                <a16:creationId xmlns:a16="http://schemas.microsoft.com/office/drawing/2014/main" id="{0DE7E931-8EAD-134A-BB79-8131F6E79232}"/>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6F5C8240-1751-D244-A5B6-127C95F70C4A}"/>
              </a:ext>
            </a:extLst>
          </p:cNvPr>
          <p:cNvSpPr>
            <a:spLocks noGrp="1"/>
          </p:cNvSpPr>
          <p:nvPr>
            <p:ph type="sldNum" sz="quarter" idx="12"/>
          </p:nvPr>
        </p:nvSpPr>
        <p:spPr/>
        <p:txBody>
          <a:bodyPr/>
          <a:lstStyle/>
          <a:p>
            <a:fld id="{07E1C93C-5050-FC42-8F10-D22D4F119D13}" type="slidenum">
              <a:rPr lang="en-US" smtClean="0"/>
              <a:pPr/>
              <a:t>21</a:t>
            </a:fld>
            <a:endParaRPr lang="en-US" dirty="0"/>
          </a:p>
        </p:txBody>
      </p:sp>
      <p:pic>
        <p:nvPicPr>
          <p:cNvPr id="10" name="Picture 3">
            <a:extLst>
              <a:ext uri="{FF2B5EF4-FFF2-40B4-BE49-F238E27FC236}">
                <a16:creationId xmlns:a16="http://schemas.microsoft.com/office/drawing/2014/main" id="{D5CABA1B-EB3A-0146-B2B6-EDF03F4660E4}"/>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430" y="3783106"/>
            <a:ext cx="4554358" cy="26980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3">
            <a:extLst>
              <a:ext uri="{FF2B5EF4-FFF2-40B4-BE49-F238E27FC236}">
                <a16:creationId xmlns:a16="http://schemas.microsoft.com/office/drawing/2014/main" id="{380001FE-A04D-F542-990E-1D7098F8588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957936" y="813117"/>
            <a:ext cx="6243970" cy="36193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Rectangle 11">
            <a:extLst>
              <a:ext uri="{FF2B5EF4-FFF2-40B4-BE49-F238E27FC236}">
                <a16:creationId xmlns:a16="http://schemas.microsoft.com/office/drawing/2014/main" id="{B95A7334-4A67-6648-8BA3-4A56DBAAEC72}"/>
              </a:ext>
            </a:extLst>
          </p:cNvPr>
          <p:cNvSpPr/>
          <p:nvPr/>
        </p:nvSpPr>
        <p:spPr>
          <a:xfrm>
            <a:off x="951180" y="4472521"/>
            <a:ext cx="6451099" cy="646331"/>
          </a:xfrm>
          <a:prstGeom prst="rect">
            <a:avLst/>
          </a:prstGeom>
        </p:spPr>
        <p:txBody>
          <a:bodyPr wrap="square">
            <a:spAutoFit/>
          </a:bodyPr>
          <a:lstStyle/>
          <a:p>
            <a:pPr fontAlgn="base">
              <a:spcBef>
                <a:spcPct val="0"/>
              </a:spcBef>
              <a:spcAft>
                <a:spcPct val="0"/>
              </a:spcAft>
            </a:pPr>
            <a:r>
              <a:rPr lang="en-GB" b="1" dirty="0">
                <a:solidFill>
                  <a:srgbClr val="000000"/>
                </a:solidFill>
                <a:latin typeface="Arial" pitchFamily="34" charset="0"/>
                <a:ea typeface="ＭＳ Ｐゴシック" pitchFamily="34" charset="-128"/>
              </a:rPr>
              <a:t>Experiment “MOSOL” (</a:t>
            </a:r>
            <a:r>
              <a:rPr lang="en-GB" b="1" dirty="0" err="1">
                <a:solidFill>
                  <a:srgbClr val="000000"/>
                </a:solidFill>
                <a:latin typeface="Arial" pitchFamily="34" charset="0"/>
                <a:ea typeface="ＭＳ Ｐゴシック" pitchFamily="34" charset="-128"/>
              </a:rPr>
              <a:t>MOdel</a:t>
            </a:r>
            <a:r>
              <a:rPr lang="en-GB" b="1" dirty="0">
                <a:solidFill>
                  <a:srgbClr val="000000"/>
                </a:solidFill>
                <a:latin typeface="Arial" pitchFamily="34" charset="0"/>
                <a:ea typeface="ＭＳ Ｐゴシック" pitchFamily="34" charset="-128"/>
              </a:rPr>
              <a:t> of </a:t>
            </a:r>
            <a:r>
              <a:rPr lang="en-GB" b="1" dirty="0" err="1">
                <a:solidFill>
                  <a:srgbClr val="000000"/>
                </a:solidFill>
                <a:latin typeface="Arial" pitchFamily="34" charset="0"/>
                <a:ea typeface="ＭＳ Ｐゴシック" pitchFamily="34" charset="-128"/>
              </a:rPr>
              <a:t>SOLenoid</a:t>
            </a:r>
            <a:r>
              <a:rPr lang="en-GB" b="1" dirty="0">
                <a:solidFill>
                  <a:srgbClr val="000000"/>
                </a:solidFill>
                <a:latin typeface="Arial" pitchFamily="34" charset="0"/>
                <a:ea typeface="ＭＳ Ｐゴシック" pitchFamily="34" charset="-128"/>
              </a:rPr>
              <a:t>) – Budker INP, Novosibirsk, ca. 1986       </a:t>
            </a:r>
            <a:r>
              <a:rPr lang="en-GB" sz="1600" dirty="0">
                <a:solidFill>
                  <a:srgbClr val="000000"/>
                </a:solidFill>
                <a:latin typeface="Arial" pitchFamily="34" charset="0"/>
                <a:ea typeface="ＭＳ Ｐゴシック" pitchFamily="34" charset="-128"/>
              </a:rPr>
              <a:t>(on the photo – today’s speaker)</a:t>
            </a:r>
            <a:endParaRPr lang="en-GB" dirty="0">
              <a:solidFill>
                <a:srgbClr val="000000"/>
              </a:solidFill>
              <a:latin typeface="Times New Roman" pitchFamily="18" charset="0"/>
              <a:ea typeface="ＭＳ Ｐゴシック" pitchFamily="34" charset="-128"/>
            </a:endParaRPr>
          </a:p>
        </p:txBody>
      </p:sp>
      <p:sp>
        <p:nvSpPr>
          <p:cNvPr id="13" name="Rectangle 12">
            <a:extLst>
              <a:ext uri="{FF2B5EF4-FFF2-40B4-BE49-F238E27FC236}">
                <a16:creationId xmlns:a16="http://schemas.microsoft.com/office/drawing/2014/main" id="{32E794D9-0BE5-D746-B7E6-663B4A71DE00}"/>
              </a:ext>
            </a:extLst>
          </p:cNvPr>
          <p:cNvSpPr/>
          <p:nvPr/>
        </p:nvSpPr>
        <p:spPr>
          <a:xfrm>
            <a:off x="7527994" y="4719020"/>
            <a:ext cx="4596337" cy="830997"/>
          </a:xfrm>
          <a:prstGeom prst="rect">
            <a:avLst/>
          </a:prstGeom>
        </p:spPr>
        <p:txBody>
          <a:bodyPr wrap="square">
            <a:spAutoFit/>
          </a:bodyPr>
          <a:lstStyle/>
          <a:p>
            <a:pPr fontAlgn="base">
              <a:spcBef>
                <a:spcPct val="0"/>
              </a:spcBef>
              <a:spcAft>
                <a:spcPct val="0"/>
              </a:spcAft>
            </a:pPr>
            <a:r>
              <a:rPr lang="en-GB" sz="1600" b="1" dirty="0">
                <a:solidFill>
                  <a:srgbClr val="000000"/>
                </a:solidFill>
                <a:latin typeface="Arial" pitchFamily="34" charset="0"/>
                <a:ea typeface="ＭＳ Ｐゴシック" pitchFamily="34" charset="-128"/>
              </a:rPr>
              <a:t>Experiment at MOSOL revealed large difference in cooling force for positive and negative particles</a:t>
            </a:r>
          </a:p>
        </p:txBody>
      </p:sp>
      <p:pic>
        <p:nvPicPr>
          <p:cNvPr id="14" name="Picture 13">
            <a:extLst>
              <a:ext uri="{FF2B5EF4-FFF2-40B4-BE49-F238E27FC236}">
                <a16:creationId xmlns:a16="http://schemas.microsoft.com/office/drawing/2014/main" id="{2D86B094-7E81-7049-8762-5D0F6D02EC38}"/>
              </a:ext>
            </a:extLst>
          </p:cNvPr>
          <p:cNvPicPr>
            <a:picLocks noChangeAspect="1"/>
          </p:cNvPicPr>
          <p:nvPr/>
        </p:nvPicPr>
        <p:blipFill>
          <a:blip r:embed="rId4"/>
          <a:stretch>
            <a:fillRect/>
          </a:stretch>
        </p:blipFill>
        <p:spPr>
          <a:xfrm>
            <a:off x="7223678" y="2091851"/>
            <a:ext cx="4900653" cy="2587089"/>
          </a:xfrm>
          <a:prstGeom prst="rect">
            <a:avLst/>
          </a:prstGeom>
        </p:spPr>
      </p:pic>
      <p:sp>
        <p:nvSpPr>
          <p:cNvPr id="15" name="Rectangle 14">
            <a:extLst>
              <a:ext uri="{FF2B5EF4-FFF2-40B4-BE49-F238E27FC236}">
                <a16:creationId xmlns:a16="http://schemas.microsoft.com/office/drawing/2014/main" id="{1E8F6DB4-0C62-F744-BAF3-B766F1E627F4}"/>
              </a:ext>
            </a:extLst>
          </p:cNvPr>
          <p:cNvSpPr/>
          <p:nvPr/>
        </p:nvSpPr>
        <p:spPr>
          <a:xfrm>
            <a:off x="7402278" y="881423"/>
            <a:ext cx="4671887" cy="923330"/>
          </a:xfrm>
          <a:prstGeom prst="rect">
            <a:avLst/>
          </a:prstGeom>
        </p:spPr>
        <p:txBody>
          <a:bodyPr wrap="square">
            <a:spAutoFit/>
          </a:bodyPr>
          <a:lstStyle/>
          <a:p>
            <a:pPr fontAlgn="base">
              <a:spcBef>
                <a:spcPct val="0"/>
              </a:spcBef>
              <a:spcAft>
                <a:spcPct val="0"/>
              </a:spcAft>
            </a:pPr>
            <a:r>
              <a:rPr lang="en-GB" dirty="0">
                <a:solidFill>
                  <a:srgbClr val="000000"/>
                </a:solidFill>
                <a:latin typeface="Arial" pitchFamily="34" charset="0"/>
                <a:ea typeface="ＭＳ Ｐゴシック" pitchFamily="34" charset="-128"/>
              </a:rPr>
              <a:t>Magnetization effects allowed to observe difference of e-cooling friction force (which is normally ~e</a:t>
            </a:r>
            <a:r>
              <a:rPr lang="en-GB" baseline="30000" dirty="0">
                <a:solidFill>
                  <a:srgbClr val="000000"/>
                </a:solidFill>
                <a:latin typeface="Arial" pitchFamily="34" charset="0"/>
                <a:ea typeface="ＭＳ Ｐゴシック" pitchFamily="34" charset="-128"/>
              </a:rPr>
              <a:t>2</a:t>
            </a:r>
            <a:r>
              <a:rPr lang="en-GB" dirty="0">
                <a:solidFill>
                  <a:srgbClr val="000000"/>
                </a:solidFill>
                <a:latin typeface="Arial" pitchFamily="34" charset="0"/>
                <a:ea typeface="ＭＳ Ｐゴシック" pitchFamily="34" charset="-128"/>
              </a:rPr>
              <a:t>Z</a:t>
            </a:r>
            <a:r>
              <a:rPr lang="en-GB" baseline="30000" dirty="0">
                <a:solidFill>
                  <a:srgbClr val="000000"/>
                </a:solidFill>
                <a:latin typeface="Arial" pitchFamily="34" charset="0"/>
                <a:ea typeface="ＭＳ Ｐゴシック" pitchFamily="34" charset="-128"/>
              </a:rPr>
              <a:t>2</a:t>
            </a:r>
            <a:r>
              <a:rPr lang="en-GB" dirty="0">
                <a:solidFill>
                  <a:srgbClr val="000000"/>
                </a:solidFill>
                <a:latin typeface="Arial" pitchFamily="34" charset="0"/>
                <a:ea typeface="ＭＳ Ｐゴシック" pitchFamily="34" charset="-128"/>
              </a:rPr>
              <a:t>) on charge of the particle</a:t>
            </a:r>
          </a:p>
        </p:txBody>
      </p:sp>
    </p:spTree>
    <p:extLst>
      <p:ext uri="{BB962C8B-B14F-4D97-AF65-F5344CB8AC3E}">
        <p14:creationId xmlns:p14="http://schemas.microsoft.com/office/powerpoint/2010/main" val="3255463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B8351-58E9-1142-8043-E57851CFD6AF}"/>
              </a:ext>
            </a:extLst>
          </p:cNvPr>
          <p:cNvSpPr>
            <a:spLocks noGrp="1"/>
          </p:cNvSpPr>
          <p:nvPr>
            <p:ph type="title"/>
          </p:nvPr>
        </p:nvSpPr>
        <p:spPr/>
        <p:txBody>
          <a:bodyPr/>
          <a:lstStyle/>
          <a:p>
            <a:r>
              <a:rPr lang="en-US" dirty="0"/>
              <a:t>Enhanced / coherent electron cooling</a:t>
            </a:r>
          </a:p>
        </p:txBody>
      </p:sp>
      <p:sp>
        <p:nvSpPr>
          <p:cNvPr id="4" name="Footer Placeholder 3">
            <a:extLst>
              <a:ext uri="{FF2B5EF4-FFF2-40B4-BE49-F238E27FC236}">
                <a16:creationId xmlns:a16="http://schemas.microsoft.com/office/drawing/2014/main" id="{93E05A42-C8C4-9B44-AEC9-9687F3B080BE}"/>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4066FE73-2D65-6F4E-A905-B8ECD78736BB}"/>
              </a:ext>
            </a:extLst>
          </p:cNvPr>
          <p:cNvSpPr>
            <a:spLocks noGrp="1"/>
          </p:cNvSpPr>
          <p:nvPr>
            <p:ph type="sldNum" sz="quarter" idx="12"/>
          </p:nvPr>
        </p:nvSpPr>
        <p:spPr/>
        <p:txBody>
          <a:bodyPr/>
          <a:lstStyle/>
          <a:p>
            <a:fld id="{07E1C93C-5050-FC42-8F10-D22D4F119D13}" type="slidenum">
              <a:rPr lang="en-US" smtClean="0"/>
              <a:pPr/>
              <a:t>22</a:t>
            </a:fld>
            <a:endParaRPr lang="en-US" dirty="0"/>
          </a:p>
        </p:txBody>
      </p:sp>
      <p:sp>
        <p:nvSpPr>
          <p:cNvPr id="6" name="Rectangle 5">
            <a:extLst>
              <a:ext uri="{FF2B5EF4-FFF2-40B4-BE49-F238E27FC236}">
                <a16:creationId xmlns:a16="http://schemas.microsoft.com/office/drawing/2014/main" id="{067F2EE3-166E-6647-A488-4919F6427240}"/>
              </a:ext>
            </a:extLst>
          </p:cNvPr>
          <p:cNvSpPr/>
          <p:nvPr/>
        </p:nvSpPr>
        <p:spPr>
          <a:xfrm>
            <a:off x="200721" y="879154"/>
            <a:ext cx="11764538" cy="1200329"/>
          </a:xfrm>
          <a:prstGeom prst="rect">
            <a:avLst/>
          </a:prstGeom>
        </p:spPr>
        <p:txBody>
          <a:bodyPr wrap="square">
            <a:spAutoFit/>
          </a:bodyPr>
          <a:lstStyle/>
          <a:p>
            <a:pPr marL="285750" indent="-285750">
              <a:buFont typeface="Arial" panose="020B0604020202020204" pitchFamily="34" charset="0"/>
              <a:buChar char="•"/>
            </a:pPr>
            <a:r>
              <a:rPr lang="en-US" dirty="0"/>
              <a:t>Amplification the electron cooling by instability inside electron beam, Y.S. </a:t>
            </a:r>
            <a:r>
              <a:rPr lang="en-US" dirty="0" err="1"/>
              <a:t>Derbenev</a:t>
            </a:r>
            <a:r>
              <a:rPr lang="en-US" dirty="0"/>
              <a:t>, Proceedings of the 7th National Accelerator Conference, V. 1, p. 269, (</a:t>
            </a:r>
            <a:r>
              <a:rPr lang="en-US" dirty="0" err="1"/>
              <a:t>Dubna</a:t>
            </a:r>
            <a:r>
              <a:rPr lang="en-US" dirty="0"/>
              <a:t>, Oct. 1980)</a:t>
            </a:r>
          </a:p>
          <a:p>
            <a:pPr marL="285750" indent="-285750">
              <a:buFont typeface="Arial" panose="020B0604020202020204" pitchFamily="34" charset="0"/>
              <a:buChar char="•"/>
            </a:pPr>
            <a:r>
              <a:rPr lang="en-US" dirty="0"/>
              <a:t>Coherent Electron Cooling, V. N. Litvinenko and </a:t>
            </a:r>
            <a:r>
              <a:rPr lang="en-US" dirty="0" err="1"/>
              <a:t>Ya</a:t>
            </a:r>
            <a:r>
              <a:rPr lang="en-US" dirty="0"/>
              <a:t>. S. </a:t>
            </a:r>
            <a:r>
              <a:rPr lang="en-US" dirty="0" err="1"/>
              <a:t>Derbenev</a:t>
            </a:r>
            <a:r>
              <a:rPr lang="en-US" dirty="0"/>
              <a:t>, Phys. Rev. Lett. 102, 114801 (2009)</a:t>
            </a:r>
          </a:p>
          <a:p>
            <a:pPr marL="285750" indent="-285750">
              <a:buFont typeface="Arial" panose="020B0604020202020204" pitchFamily="34" charset="0"/>
              <a:buChar char="•"/>
            </a:pPr>
            <a:r>
              <a:rPr lang="en-US" dirty="0" err="1"/>
              <a:t>Microbunched</a:t>
            </a:r>
            <a:r>
              <a:rPr lang="en-US" dirty="0"/>
              <a:t> Electron Cooling for High-Energy Hadron Beams, D. Ratner, Phys. Rev. Lett. 111, 084802 (2013)</a:t>
            </a:r>
          </a:p>
        </p:txBody>
      </p:sp>
      <p:pic>
        <p:nvPicPr>
          <p:cNvPr id="7" name="Picture 6">
            <a:extLst>
              <a:ext uri="{FF2B5EF4-FFF2-40B4-BE49-F238E27FC236}">
                <a16:creationId xmlns:a16="http://schemas.microsoft.com/office/drawing/2014/main" id="{AC659AF0-B12C-4742-B028-6C5E74188358}"/>
              </a:ext>
            </a:extLst>
          </p:cNvPr>
          <p:cNvPicPr>
            <a:picLocks noChangeAspect="1"/>
          </p:cNvPicPr>
          <p:nvPr/>
        </p:nvPicPr>
        <p:blipFill rotWithShape="1">
          <a:blip r:embed="rId3">
            <a:extLst>
              <a:ext uri="{28A0092B-C50C-407E-A947-70E740481C1C}">
                <a14:useLocalDpi xmlns:a14="http://schemas.microsoft.com/office/drawing/2010/main"/>
              </a:ext>
            </a:extLst>
          </a:blip>
          <a:srcRect t="5159"/>
          <a:stretch/>
        </p:blipFill>
        <p:spPr>
          <a:xfrm>
            <a:off x="3570126" y="2233290"/>
            <a:ext cx="6198341" cy="1637593"/>
          </a:xfrm>
          <a:prstGeom prst="rect">
            <a:avLst/>
          </a:prstGeom>
        </p:spPr>
      </p:pic>
      <p:pic>
        <p:nvPicPr>
          <p:cNvPr id="8" name="Picture 7">
            <a:extLst>
              <a:ext uri="{FF2B5EF4-FFF2-40B4-BE49-F238E27FC236}">
                <a16:creationId xmlns:a16="http://schemas.microsoft.com/office/drawing/2014/main" id="{28E918E3-6E28-9546-8014-63988CA5B68F}"/>
              </a:ext>
            </a:extLst>
          </p:cNvPr>
          <p:cNvPicPr>
            <a:picLocks noChangeAspect="1"/>
          </p:cNvPicPr>
          <p:nvPr/>
        </p:nvPicPr>
        <p:blipFill rotWithShape="1">
          <a:blip r:embed="rId4">
            <a:extLst>
              <a:ext uri="{28A0092B-C50C-407E-A947-70E740481C1C}">
                <a14:useLocalDpi xmlns:a14="http://schemas.microsoft.com/office/drawing/2010/main"/>
              </a:ext>
            </a:extLst>
          </a:blip>
          <a:srcRect b="12524"/>
          <a:stretch/>
        </p:blipFill>
        <p:spPr>
          <a:xfrm>
            <a:off x="3280919" y="4239720"/>
            <a:ext cx="6775933" cy="1938056"/>
          </a:xfrm>
          <a:prstGeom prst="rect">
            <a:avLst/>
          </a:prstGeom>
        </p:spPr>
      </p:pic>
    </p:spTree>
    <p:extLst>
      <p:ext uri="{BB962C8B-B14F-4D97-AF65-F5344CB8AC3E}">
        <p14:creationId xmlns:p14="http://schemas.microsoft.com/office/powerpoint/2010/main" val="289085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7C8E5-D896-4B42-80C7-BCEAE2E435B9}"/>
              </a:ext>
            </a:extLst>
          </p:cNvPr>
          <p:cNvSpPr>
            <a:spLocks noGrp="1"/>
          </p:cNvSpPr>
          <p:nvPr>
            <p:ph type="title"/>
          </p:nvPr>
        </p:nvSpPr>
        <p:spPr/>
        <p:txBody>
          <a:bodyPr>
            <a:normAutofit/>
          </a:bodyPr>
          <a:lstStyle/>
          <a:p>
            <a:r>
              <a:rPr lang="en-US" dirty="0" err="1"/>
              <a:t>eRHIC</a:t>
            </a:r>
            <a:r>
              <a:rPr lang="en-US" dirty="0"/>
              <a:t> electron ion collider – built up on RHIC</a:t>
            </a:r>
          </a:p>
        </p:txBody>
      </p:sp>
      <p:sp>
        <p:nvSpPr>
          <p:cNvPr id="4" name="Footer Placeholder 3">
            <a:extLst>
              <a:ext uri="{FF2B5EF4-FFF2-40B4-BE49-F238E27FC236}">
                <a16:creationId xmlns:a16="http://schemas.microsoft.com/office/drawing/2014/main" id="{43FD3368-4BB7-054E-A4C8-63F2CE171BAF}"/>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0294C72A-062D-BB43-A928-8F475E7D3F1F}"/>
              </a:ext>
            </a:extLst>
          </p:cNvPr>
          <p:cNvSpPr>
            <a:spLocks noGrp="1"/>
          </p:cNvSpPr>
          <p:nvPr>
            <p:ph type="sldNum" sz="quarter" idx="12"/>
          </p:nvPr>
        </p:nvSpPr>
        <p:spPr/>
        <p:txBody>
          <a:bodyPr/>
          <a:lstStyle/>
          <a:p>
            <a:fld id="{07E1C93C-5050-FC42-8F10-D22D4F119D13}" type="slidenum">
              <a:rPr lang="en-US" smtClean="0"/>
              <a:pPr/>
              <a:t>23</a:t>
            </a:fld>
            <a:endParaRPr lang="en-US" dirty="0"/>
          </a:p>
        </p:txBody>
      </p:sp>
      <p:pic>
        <p:nvPicPr>
          <p:cNvPr id="7" name="Content Placeholder 4">
            <a:extLst>
              <a:ext uri="{FF2B5EF4-FFF2-40B4-BE49-F238E27FC236}">
                <a16:creationId xmlns:a16="http://schemas.microsoft.com/office/drawing/2014/main" id="{DECDC512-9451-204D-A5E3-9F18E230C7E0}"/>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11892" y="877925"/>
            <a:ext cx="4008188" cy="2427585"/>
          </a:xfrm>
          <a:prstGeom prst="rect">
            <a:avLst/>
          </a:prstGeom>
        </p:spPr>
      </p:pic>
      <p:sp>
        <p:nvSpPr>
          <p:cNvPr id="8" name="TextBox 7">
            <a:extLst>
              <a:ext uri="{FF2B5EF4-FFF2-40B4-BE49-F238E27FC236}">
                <a16:creationId xmlns:a16="http://schemas.microsoft.com/office/drawing/2014/main" id="{FD9A7396-4EE9-D243-BBE2-65A38D31B609}"/>
              </a:ext>
            </a:extLst>
          </p:cNvPr>
          <p:cNvSpPr txBox="1"/>
          <p:nvPr/>
        </p:nvSpPr>
        <p:spPr>
          <a:xfrm>
            <a:off x="59211" y="3355566"/>
            <a:ext cx="4546246" cy="1354217"/>
          </a:xfrm>
          <a:prstGeom prst="rect">
            <a:avLst/>
          </a:prstGeom>
          <a:noFill/>
        </p:spPr>
        <p:txBody>
          <a:bodyPr wrap="square" rtlCol="0">
            <a:spAutoFit/>
          </a:bodyPr>
          <a:lstStyle/>
          <a:p>
            <a:pPr marL="285750" indent="-285750">
              <a:buFont typeface="Arial" panose="020B0604020202020204" pitchFamily="34" charset="0"/>
              <a:buChar char="•"/>
            </a:pPr>
            <a:r>
              <a:rPr lang="en-US" sz="1600" dirty="0"/>
              <a:t>Two superconducting storage rings</a:t>
            </a:r>
          </a:p>
          <a:p>
            <a:pPr marL="285750" indent="-285750">
              <a:buFont typeface="Arial" panose="020B0604020202020204" pitchFamily="34" charset="0"/>
              <a:buChar char="•"/>
            </a:pPr>
            <a:r>
              <a:rPr lang="en-US" sz="1600" dirty="0"/>
              <a:t>3.8km circumference</a:t>
            </a:r>
          </a:p>
          <a:p>
            <a:pPr marL="285750" indent="-285750">
              <a:buFont typeface="Arial" panose="020B0604020202020204" pitchFamily="34" charset="0"/>
              <a:buChar char="•"/>
            </a:pPr>
            <a:r>
              <a:rPr lang="en-US" sz="1600" dirty="0"/>
              <a:t>Energy up to 255GeV protons, or 100GeV/n gold</a:t>
            </a:r>
          </a:p>
          <a:p>
            <a:pPr marL="285750" indent="-285750">
              <a:buFont typeface="Arial" panose="020B0604020202020204" pitchFamily="34" charset="0"/>
              <a:buChar char="•"/>
            </a:pPr>
            <a:r>
              <a:rPr lang="en-US" sz="1600" dirty="0"/>
              <a:t>110 bunches/beam</a:t>
            </a:r>
          </a:p>
          <a:p>
            <a:pPr marL="285750" indent="-285750">
              <a:buFont typeface="Arial" panose="020B0604020202020204" pitchFamily="34" charset="0"/>
              <a:buChar char="•"/>
            </a:pPr>
            <a:endParaRPr lang="en-US" sz="1600" dirty="0"/>
          </a:p>
        </p:txBody>
      </p:sp>
      <p:sp>
        <p:nvSpPr>
          <p:cNvPr id="9" name="TextBox 8">
            <a:extLst>
              <a:ext uri="{FF2B5EF4-FFF2-40B4-BE49-F238E27FC236}">
                <a16:creationId xmlns:a16="http://schemas.microsoft.com/office/drawing/2014/main" id="{C9A9945E-7E50-1341-A20D-CBA64DDC52DD}"/>
              </a:ext>
            </a:extLst>
          </p:cNvPr>
          <p:cNvSpPr txBox="1"/>
          <p:nvPr/>
        </p:nvSpPr>
        <p:spPr>
          <a:xfrm>
            <a:off x="59211" y="4462063"/>
            <a:ext cx="4360869"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60% proton polarization – world’s only polarized proton collider</a:t>
            </a:r>
          </a:p>
          <a:p>
            <a:pPr marL="285750" indent="-285750">
              <a:buFont typeface="Arial" panose="020B0604020202020204" pitchFamily="34" charset="0"/>
              <a:buChar char="•"/>
            </a:pPr>
            <a:r>
              <a:rPr lang="en-US" sz="1600" dirty="0"/>
              <a:t>6 interaction regions, 2 detectors</a:t>
            </a:r>
          </a:p>
          <a:p>
            <a:pPr marL="285750" indent="-285750">
              <a:buFont typeface="Arial" panose="020B0604020202020204" pitchFamily="34" charset="0"/>
              <a:buChar char="•"/>
            </a:pPr>
            <a:r>
              <a:rPr lang="en-US" sz="1600" dirty="0"/>
              <a:t>In operation since 2001</a:t>
            </a:r>
          </a:p>
          <a:p>
            <a:pPr marL="285750" indent="-285750">
              <a:buFont typeface="Arial" panose="020B0604020202020204" pitchFamily="34" charset="0"/>
              <a:buChar char="•"/>
            </a:pPr>
            <a:r>
              <a:rPr lang="en-US" sz="1600" dirty="0"/>
              <a:t>Exceeded original design luminosity by factor 50 – unprecedented performance</a:t>
            </a:r>
          </a:p>
        </p:txBody>
      </p:sp>
      <p:pic>
        <p:nvPicPr>
          <p:cNvPr id="10" name="Content Placeholder 4">
            <a:extLst>
              <a:ext uri="{FF2B5EF4-FFF2-40B4-BE49-F238E27FC236}">
                <a16:creationId xmlns:a16="http://schemas.microsoft.com/office/drawing/2014/main" id="{33744AEB-4AD5-5B4E-AF87-BB2AA4FF0F72}"/>
              </a:ext>
            </a:extLst>
          </p:cNvPr>
          <p:cNvPicPr>
            <a:picLocks noChangeAspect="1"/>
          </p:cNvPicPr>
          <p:nvPr/>
        </p:nvPicPr>
        <p:blipFill>
          <a:blip r:embed="rId3"/>
          <a:stretch>
            <a:fillRect/>
          </a:stretch>
        </p:blipFill>
        <p:spPr>
          <a:xfrm>
            <a:off x="5779215" y="836128"/>
            <a:ext cx="4882751" cy="3245218"/>
          </a:xfrm>
          <a:prstGeom prst="rect">
            <a:avLst/>
          </a:prstGeom>
        </p:spPr>
      </p:pic>
      <p:sp>
        <p:nvSpPr>
          <p:cNvPr id="11" name="Content Placeholder 2">
            <a:extLst>
              <a:ext uri="{FF2B5EF4-FFF2-40B4-BE49-F238E27FC236}">
                <a16:creationId xmlns:a16="http://schemas.microsoft.com/office/drawing/2014/main" id="{829B61A5-3EBE-8548-B663-156C6706800A}"/>
              </a:ext>
            </a:extLst>
          </p:cNvPr>
          <p:cNvSpPr txBox="1">
            <a:spLocks/>
          </p:cNvSpPr>
          <p:nvPr/>
        </p:nvSpPr>
        <p:spPr>
          <a:xfrm>
            <a:off x="5076606" y="3956961"/>
            <a:ext cx="6211226" cy="27430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100" dirty="0">
              <a:solidFill>
                <a:srgbClr val="FF0000"/>
              </a:solidFill>
            </a:endParaRPr>
          </a:p>
          <a:p>
            <a:pPr marL="0" indent="0">
              <a:buFont typeface="Arial" panose="020B0604020202020204" pitchFamily="34" charset="0"/>
              <a:buNone/>
            </a:pPr>
            <a:r>
              <a:rPr lang="en-US" sz="1200" dirty="0" err="1"/>
              <a:t>eRHIC</a:t>
            </a:r>
            <a:r>
              <a:rPr lang="en-US" sz="1200" dirty="0"/>
              <a:t> designed to meet the following requirements:</a:t>
            </a:r>
          </a:p>
          <a:p>
            <a:r>
              <a:rPr lang="en-US" sz="1400" dirty="0">
                <a:solidFill>
                  <a:srgbClr val="FF0000"/>
                </a:solidFill>
              </a:rPr>
              <a:t>High luminosity</a:t>
            </a:r>
            <a:r>
              <a:rPr lang="en-US" sz="1400" dirty="0"/>
              <a:t>: </a:t>
            </a:r>
            <a:r>
              <a:rPr lang="en-US" sz="1400" dirty="0">
                <a:latin typeface="Arial" panose="020B0604020202020204" pitchFamily="34" charset="0"/>
              </a:rPr>
              <a:t>L</a:t>
            </a:r>
            <a:r>
              <a:rPr lang="en-US" sz="1400" dirty="0"/>
              <a:t> = (10</a:t>
            </a:r>
            <a:r>
              <a:rPr lang="en-US" sz="1400" baseline="30000" dirty="0"/>
              <a:t>33</a:t>
            </a:r>
            <a:r>
              <a:rPr lang="en-US" sz="1400" dirty="0"/>
              <a:t>-10</a:t>
            </a:r>
            <a:r>
              <a:rPr lang="en-US" sz="1400" baseline="30000" dirty="0"/>
              <a:t>34</a:t>
            </a:r>
            <a:r>
              <a:rPr lang="en-US" sz="1400" dirty="0"/>
              <a:t>) cm</a:t>
            </a:r>
            <a:r>
              <a:rPr lang="en-US" sz="1400" baseline="30000" dirty="0"/>
              <a:t>-2</a:t>
            </a:r>
            <a:r>
              <a:rPr lang="en-US" sz="1400" dirty="0"/>
              <a:t>sec</a:t>
            </a:r>
            <a:r>
              <a:rPr lang="en-US" sz="1400" baseline="30000" dirty="0"/>
              <a:t>-1</a:t>
            </a:r>
            <a:r>
              <a:rPr lang="en-US" sz="1400" dirty="0"/>
              <a:t>  </a:t>
            </a:r>
          </a:p>
          <a:p>
            <a:r>
              <a:rPr lang="en-US" sz="1400" dirty="0"/>
              <a:t>Large range of center-of-mass </a:t>
            </a:r>
            <a:r>
              <a:rPr lang="en-US" sz="1400" dirty="0">
                <a:solidFill>
                  <a:srgbClr val="FF0000"/>
                </a:solidFill>
              </a:rPr>
              <a:t>energies</a:t>
            </a:r>
            <a:r>
              <a:rPr lang="en-US" sz="1400" dirty="0"/>
              <a:t> </a:t>
            </a:r>
            <a:r>
              <a:rPr lang="en-US" sz="1400" dirty="0" err="1"/>
              <a:t>E</a:t>
            </a:r>
            <a:r>
              <a:rPr lang="en-US" sz="1400" baseline="-25000" dirty="0" err="1"/>
              <a:t>cm</a:t>
            </a:r>
            <a:r>
              <a:rPr lang="en-US" sz="1400" dirty="0"/>
              <a:t>= (29-140) GeV</a:t>
            </a:r>
          </a:p>
          <a:p>
            <a:r>
              <a:rPr lang="en-US" sz="1400" dirty="0">
                <a:solidFill>
                  <a:srgbClr val="FF0000"/>
                </a:solidFill>
              </a:rPr>
              <a:t>Polarized beams </a:t>
            </a:r>
            <a:r>
              <a:rPr lang="en-US" sz="1400" dirty="0"/>
              <a:t>with flexible spin patterns</a:t>
            </a:r>
          </a:p>
          <a:p>
            <a:r>
              <a:rPr lang="en-US" sz="1400" dirty="0"/>
              <a:t>Favorable condition for </a:t>
            </a:r>
            <a:r>
              <a:rPr lang="en-US" sz="1400" dirty="0">
                <a:solidFill>
                  <a:srgbClr val="FF0000"/>
                </a:solidFill>
              </a:rPr>
              <a:t>detector acceptance </a:t>
            </a:r>
            <a:r>
              <a:rPr lang="en-US" sz="1400" dirty="0"/>
              <a:t>such as </a:t>
            </a:r>
            <a:r>
              <a:rPr lang="en-US" sz="1400" dirty="0" err="1"/>
              <a:t>p</a:t>
            </a:r>
            <a:r>
              <a:rPr lang="en-US" sz="1400" baseline="-25000" dirty="0" err="1"/>
              <a:t>T</a:t>
            </a:r>
            <a:r>
              <a:rPr lang="en-US" sz="1400" dirty="0"/>
              <a:t> =200 MeV</a:t>
            </a:r>
          </a:p>
          <a:p>
            <a:r>
              <a:rPr lang="en-US" sz="1400" dirty="0"/>
              <a:t>Large range of </a:t>
            </a:r>
            <a:r>
              <a:rPr lang="en-US" sz="1400" dirty="0">
                <a:solidFill>
                  <a:srgbClr val="FF0000"/>
                </a:solidFill>
              </a:rPr>
              <a:t>hadron species</a:t>
            </a:r>
            <a:r>
              <a:rPr lang="en-US" sz="1400" dirty="0"/>
              <a:t>:  protons ….Uranium</a:t>
            </a:r>
          </a:p>
          <a:p>
            <a:r>
              <a:rPr lang="en-US" sz="1400" dirty="0"/>
              <a:t>Collisions of electrons with </a:t>
            </a:r>
            <a:r>
              <a:rPr lang="en-US" sz="1400" dirty="0">
                <a:solidFill>
                  <a:srgbClr val="FF0000"/>
                </a:solidFill>
              </a:rPr>
              <a:t>polarized protons and light ions</a:t>
            </a:r>
            <a:r>
              <a:rPr lang="en-US" sz="1400" dirty="0"/>
              <a:t>  (</a:t>
            </a:r>
            <a:r>
              <a:rPr lang="en-US" sz="1400" dirty="0">
                <a:latin typeface="Wingdings 3" panose="05040102010807070707" pitchFamily="18" charset="2"/>
              </a:rPr>
              <a:t>h</a:t>
            </a:r>
            <a:r>
              <a:rPr lang="en-US" sz="1400" baseline="30000" dirty="0"/>
              <a:t>3</a:t>
            </a:r>
            <a:r>
              <a:rPr lang="en-US" sz="1400" dirty="0"/>
              <a:t>He, </a:t>
            </a:r>
            <a:r>
              <a:rPr lang="en-US" sz="1400" dirty="0" err="1">
                <a:latin typeface="Wingdings 3" panose="05040102010807070707" pitchFamily="18" charset="2"/>
              </a:rPr>
              <a:t>h</a:t>
            </a:r>
            <a:r>
              <a:rPr lang="en-US" sz="1400" dirty="0" err="1"/>
              <a:t>d</a:t>
            </a:r>
            <a:r>
              <a:rPr lang="en-US" sz="1400" dirty="0"/>
              <a:t>,…)</a:t>
            </a:r>
          </a:p>
        </p:txBody>
      </p:sp>
      <p:sp>
        <p:nvSpPr>
          <p:cNvPr id="6" name="Rectangle 5">
            <a:extLst>
              <a:ext uri="{FF2B5EF4-FFF2-40B4-BE49-F238E27FC236}">
                <a16:creationId xmlns:a16="http://schemas.microsoft.com/office/drawing/2014/main" id="{61E72B27-8149-DD4D-A1E4-877F87E9081F}"/>
              </a:ext>
            </a:extLst>
          </p:cNvPr>
          <p:cNvSpPr/>
          <p:nvPr/>
        </p:nvSpPr>
        <p:spPr>
          <a:xfrm>
            <a:off x="7021406" y="730614"/>
            <a:ext cx="5298089" cy="338554"/>
          </a:xfrm>
          <a:prstGeom prst="rect">
            <a:avLst/>
          </a:prstGeom>
        </p:spPr>
        <p:txBody>
          <a:bodyPr wrap="square">
            <a:spAutoFit/>
          </a:bodyPr>
          <a:lstStyle/>
          <a:p>
            <a:r>
              <a:rPr lang="en-US" sz="1600" dirty="0"/>
              <a:t>Following C. Montag talk at EIC Collab meeting, Oct 2018</a:t>
            </a:r>
          </a:p>
        </p:txBody>
      </p:sp>
    </p:spTree>
    <p:extLst>
      <p:ext uri="{BB962C8B-B14F-4D97-AF65-F5344CB8AC3E}">
        <p14:creationId xmlns:p14="http://schemas.microsoft.com/office/powerpoint/2010/main" val="137138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7C8E5-D896-4B42-80C7-BCEAE2E435B9}"/>
              </a:ext>
            </a:extLst>
          </p:cNvPr>
          <p:cNvSpPr>
            <a:spLocks noGrp="1"/>
          </p:cNvSpPr>
          <p:nvPr>
            <p:ph type="title"/>
          </p:nvPr>
        </p:nvSpPr>
        <p:spPr/>
        <p:txBody>
          <a:bodyPr>
            <a:normAutofit/>
          </a:bodyPr>
          <a:lstStyle/>
          <a:p>
            <a:r>
              <a:rPr lang="en-US" dirty="0" err="1"/>
              <a:t>eRHIC</a:t>
            </a:r>
            <a:r>
              <a:rPr lang="en-US" dirty="0"/>
              <a:t> – electron storage ring</a:t>
            </a:r>
          </a:p>
        </p:txBody>
      </p:sp>
      <p:sp>
        <p:nvSpPr>
          <p:cNvPr id="4" name="Footer Placeholder 3">
            <a:extLst>
              <a:ext uri="{FF2B5EF4-FFF2-40B4-BE49-F238E27FC236}">
                <a16:creationId xmlns:a16="http://schemas.microsoft.com/office/drawing/2014/main" id="{43FD3368-4BB7-054E-A4C8-63F2CE171BAF}"/>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0294C72A-062D-BB43-A928-8F475E7D3F1F}"/>
              </a:ext>
            </a:extLst>
          </p:cNvPr>
          <p:cNvSpPr>
            <a:spLocks noGrp="1"/>
          </p:cNvSpPr>
          <p:nvPr>
            <p:ph type="sldNum" sz="quarter" idx="12"/>
          </p:nvPr>
        </p:nvSpPr>
        <p:spPr/>
        <p:txBody>
          <a:bodyPr/>
          <a:lstStyle/>
          <a:p>
            <a:fld id="{07E1C93C-5050-FC42-8F10-D22D4F119D13}" type="slidenum">
              <a:rPr lang="en-US" smtClean="0"/>
              <a:pPr/>
              <a:t>24</a:t>
            </a:fld>
            <a:endParaRPr lang="en-US" dirty="0"/>
          </a:p>
        </p:txBody>
      </p:sp>
      <p:sp>
        <p:nvSpPr>
          <p:cNvPr id="6" name="Rectangle 5">
            <a:extLst>
              <a:ext uri="{FF2B5EF4-FFF2-40B4-BE49-F238E27FC236}">
                <a16:creationId xmlns:a16="http://schemas.microsoft.com/office/drawing/2014/main" id="{61E72B27-8149-DD4D-A1E4-877F87E9081F}"/>
              </a:ext>
            </a:extLst>
          </p:cNvPr>
          <p:cNvSpPr/>
          <p:nvPr/>
        </p:nvSpPr>
        <p:spPr>
          <a:xfrm>
            <a:off x="7110614" y="306871"/>
            <a:ext cx="5298089" cy="338554"/>
          </a:xfrm>
          <a:prstGeom prst="rect">
            <a:avLst/>
          </a:prstGeom>
        </p:spPr>
        <p:txBody>
          <a:bodyPr wrap="square">
            <a:spAutoFit/>
          </a:bodyPr>
          <a:lstStyle/>
          <a:p>
            <a:r>
              <a:rPr lang="en-US" sz="1600" dirty="0"/>
              <a:t>Following C. Montag talk at EIC Collab meeting, Oct 2018</a:t>
            </a:r>
          </a:p>
        </p:txBody>
      </p:sp>
      <p:pic>
        <p:nvPicPr>
          <p:cNvPr id="7" name="Picture 6">
            <a:extLst>
              <a:ext uri="{FF2B5EF4-FFF2-40B4-BE49-F238E27FC236}">
                <a16:creationId xmlns:a16="http://schemas.microsoft.com/office/drawing/2014/main" id="{6B7D5323-C56A-9740-98E2-1D533616A079}"/>
              </a:ext>
            </a:extLst>
          </p:cNvPr>
          <p:cNvPicPr>
            <a:picLocks noChangeAspect="1"/>
          </p:cNvPicPr>
          <p:nvPr/>
        </p:nvPicPr>
        <p:blipFill>
          <a:blip r:embed="rId2"/>
          <a:stretch>
            <a:fillRect/>
          </a:stretch>
        </p:blipFill>
        <p:spPr>
          <a:xfrm>
            <a:off x="7322498" y="3011743"/>
            <a:ext cx="4670242" cy="3166360"/>
          </a:xfrm>
          <a:prstGeom prst="rect">
            <a:avLst/>
          </a:prstGeom>
        </p:spPr>
      </p:pic>
      <p:pic>
        <p:nvPicPr>
          <p:cNvPr id="8" name="Picture 7">
            <a:extLst>
              <a:ext uri="{FF2B5EF4-FFF2-40B4-BE49-F238E27FC236}">
                <a16:creationId xmlns:a16="http://schemas.microsoft.com/office/drawing/2014/main" id="{58F3D692-2AFA-A34F-BC74-18CB947832B0}"/>
              </a:ext>
            </a:extLst>
          </p:cNvPr>
          <p:cNvPicPr>
            <a:picLocks noChangeAspect="1"/>
          </p:cNvPicPr>
          <p:nvPr/>
        </p:nvPicPr>
        <p:blipFill>
          <a:blip r:embed="rId3"/>
          <a:stretch>
            <a:fillRect/>
          </a:stretch>
        </p:blipFill>
        <p:spPr>
          <a:xfrm>
            <a:off x="2939740" y="3622241"/>
            <a:ext cx="4382758" cy="2662445"/>
          </a:xfrm>
          <a:prstGeom prst="rect">
            <a:avLst/>
          </a:prstGeom>
        </p:spPr>
      </p:pic>
      <p:sp>
        <p:nvSpPr>
          <p:cNvPr id="9" name="Content Placeholder 2">
            <a:extLst>
              <a:ext uri="{FF2B5EF4-FFF2-40B4-BE49-F238E27FC236}">
                <a16:creationId xmlns:a16="http://schemas.microsoft.com/office/drawing/2014/main" id="{B47A30A4-C8AE-C841-B899-4EE361AEC840}"/>
              </a:ext>
            </a:extLst>
          </p:cNvPr>
          <p:cNvSpPr>
            <a:spLocks noGrp="1"/>
          </p:cNvSpPr>
          <p:nvPr>
            <p:ph idx="1"/>
          </p:nvPr>
        </p:nvSpPr>
        <p:spPr>
          <a:xfrm>
            <a:off x="158697" y="1066379"/>
            <a:ext cx="10513019" cy="5111724"/>
          </a:xfrm>
        </p:spPr>
        <p:txBody>
          <a:bodyPr>
            <a:normAutofit/>
          </a:bodyPr>
          <a:lstStyle/>
          <a:p>
            <a:pPr marL="0" indent="0">
              <a:buNone/>
            </a:pPr>
            <a:r>
              <a:rPr lang="en-US" sz="2000" dirty="0"/>
              <a:t>Composed of six FODO arcs with 60º /cell for 5-10 GeV</a:t>
            </a:r>
          </a:p>
          <a:p>
            <a:pPr marL="0" indent="0">
              <a:buNone/>
            </a:pPr>
            <a:r>
              <a:rPr lang="en-US" sz="2000" dirty="0"/>
              <a:t>				    90º /cell for 18 GeV</a:t>
            </a:r>
          </a:p>
          <a:p>
            <a:pPr marL="0" indent="0">
              <a:buNone/>
            </a:pPr>
            <a:r>
              <a:rPr lang="en-US" sz="2000" dirty="0"/>
              <a:t>Super-bends for 5-10 GeV for emittance control</a:t>
            </a:r>
          </a:p>
          <a:p>
            <a:pPr marL="0" indent="0">
              <a:buNone/>
            </a:pPr>
            <a:r>
              <a:rPr lang="en-US" sz="2000" dirty="0"/>
              <a:t>5 straight sections with simple layout, plus IR straight</a:t>
            </a:r>
          </a:p>
          <a:p>
            <a:pPr marL="0" indent="0">
              <a:buNone/>
            </a:pPr>
            <a:r>
              <a:rPr lang="en-US" sz="2000" dirty="0"/>
              <a:t>Radiate approx. 10 MW for maximum luminosity parameters at 10GeV </a:t>
            </a:r>
          </a:p>
          <a:p>
            <a:pPr marL="0" indent="0">
              <a:buNone/>
            </a:pPr>
            <a:r>
              <a:rPr lang="en-US" sz="2000" dirty="0">
                <a:sym typeface="Wingdings" panose="05000000000000000000" pitchFamily="2" charset="2"/>
              </a:rPr>
              <a:t> 12 superconducting 2-cell RF cavities</a:t>
            </a:r>
            <a:endParaRPr lang="en-US" sz="2000" dirty="0"/>
          </a:p>
          <a:p>
            <a:pPr marL="0" indent="0">
              <a:buNone/>
            </a:pPr>
            <a:endParaRPr lang="en-US" sz="2000" dirty="0"/>
          </a:p>
          <a:p>
            <a:pPr marL="0" indent="0">
              <a:buNone/>
            </a:pPr>
            <a:r>
              <a:rPr lang="en-US" sz="2000" dirty="0"/>
              <a:t> </a:t>
            </a:r>
          </a:p>
        </p:txBody>
      </p:sp>
      <p:sp>
        <p:nvSpPr>
          <p:cNvPr id="10" name="TextBox 9">
            <a:extLst>
              <a:ext uri="{FF2B5EF4-FFF2-40B4-BE49-F238E27FC236}">
                <a16:creationId xmlns:a16="http://schemas.microsoft.com/office/drawing/2014/main" id="{7DC26C5D-85A3-5A40-95DF-5251EB938684}"/>
              </a:ext>
            </a:extLst>
          </p:cNvPr>
          <p:cNvSpPr txBox="1"/>
          <p:nvPr/>
        </p:nvSpPr>
        <p:spPr>
          <a:xfrm>
            <a:off x="986766" y="5320229"/>
            <a:ext cx="927557" cy="461665"/>
          </a:xfrm>
          <a:prstGeom prst="rect">
            <a:avLst/>
          </a:prstGeom>
          <a:noFill/>
        </p:spPr>
        <p:txBody>
          <a:bodyPr wrap="square" rtlCol="0">
            <a:spAutoFit/>
          </a:bodyPr>
          <a:lstStyle/>
          <a:p>
            <a:pPr algn="ctr"/>
            <a:r>
              <a:rPr lang="en-US" sz="1200" dirty="0"/>
              <a:t>Storage </a:t>
            </a:r>
          </a:p>
          <a:p>
            <a:pPr algn="ctr"/>
            <a:r>
              <a:rPr lang="en-US" sz="1200" dirty="0"/>
              <a:t>Ring</a:t>
            </a:r>
          </a:p>
        </p:txBody>
      </p:sp>
      <p:pic>
        <p:nvPicPr>
          <p:cNvPr id="11" name="Content Placeholder 6">
            <a:extLst>
              <a:ext uri="{FF2B5EF4-FFF2-40B4-BE49-F238E27FC236}">
                <a16:creationId xmlns:a16="http://schemas.microsoft.com/office/drawing/2014/main" id="{370801B7-AAFC-B645-9153-78B56C35CB5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496105" y="1066379"/>
            <a:ext cx="2594613" cy="1379716"/>
          </a:xfrm>
          <a:prstGeom prst="rect">
            <a:avLst/>
          </a:prstGeom>
        </p:spPr>
      </p:pic>
    </p:spTree>
    <p:extLst>
      <p:ext uri="{BB962C8B-B14F-4D97-AF65-F5344CB8AC3E}">
        <p14:creationId xmlns:p14="http://schemas.microsoft.com/office/powerpoint/2010/main" val="4098144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7C8E5-D896-4B42-80C7-BCEAE2E435B9}"/>
              </a:ext>
            </a:extLst>
          </p:cNvPr>
          <p:cNvSpPr>
            <a:spLocks noGrp="1"/>
          </p:cNvSpPr>
          <p:nvPr>
            <p:ph type="title"/>
          </p:nvPr>
        </p:nvSpPr>
        <p:spPr/>
        <p:txBody>
          <a:bodyPr>
            <a:normAutofit/>
          </a:bodyPr>
          <a:lstStyle/>
          <a:p>
            <a:r>
              <a:rPr lang="en-US" dirty="0" err="1"/>
              <a:t>eRHIC</a:t>
            </a:r>
            <a:r>
              <a:rPr lang="en-US" dirty="0"/>
              <a:t> – rapid cycling synchrotron</a:t>
            </a:r>
          </a:p>
        </p:txBody>
      </p:sp>
      <p:sp>
        <p:nvSpPr>
          <p:cNvPr id="4" name="Footer Placeholder 3">
            <a:extLst>
              <a:ext uri="{FF2B5EF4-FFF2-40B4-BE49-F238E27FC236}">
                <a16:creationId xmlns:a16="http://schemas.microsoft.com/office/drawing/2014/main" id="{43FD3368-4BB7-054E-A4C8-63F2CE171BAF}"/>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0294C72A-062D-BB43-A928-8F475E7D3F1F}"/>
              </a:ext>
            </a:extLst>
          </p:cNvPr>
          <p:cNvSpPr>
            <a:spLocks noGrp="1"/>
          </p:cNvSpPr>
          <p:nvPr>
            <p:ph type="sldNum" sz="quarter" idx="12"/>
          </p:nvPr>
        </p:nvSpPr>
        <p:spPr/>
        <p:txBody>
          <a:bodyPr/>
          <a:lstStyle/>
          <a:p>
            <a:fld id="{07E1C93C-5050-FC42-8F10-D22D4F119D13}" type="slidenum">
              <a:rPr lang="en-US" smtClean="0"/>
              <a:pPr/>
              <a:t>25</a:t>
            </a:fld>
            <a:endParaRPr lang="en-US" dirty="0"/>
          </a:p>
        </p:txBody>
      </p:sp>
      <p:sp>
        <p:nvSpPr>
          <p:cNvPr id="6" name="Rectangle 5">
            <a:extLst>
              <a:ext uri="{FF2B5EF4-FFF2-40B4-BE49-F238E27FC236}">
                <a16:creationId xmlns:a16="http://schemas.microsoft.com/office/drawing/2014/main" id="{61E72B27-8149-DD4D-A1E4-877F87E9081F}"/>
              </a:ext>
            </a:extLst>
          </p:cNvPr>
          <p:cNvSpPr/>
          <p:nvPr/>
        </p:nvSpPr>
        <p:spPr>
          <a:xfrm>
            <a:off x="7110614" y="306871"/>
            <a:ext cx="5298089" cy="338554"/>
          </a:xfrm>
          <a:prstGeom prst="rect">
            <a:avLst/>
          </a:prstGeom>
        </p:spPr>
        <p:txBody>
          <a:bodyPr wrap="square">
            <a:spAutoFit/>
          </a:bodyPr>
          <a:lstStyle/>
          <a:p>
            <a:r>
              <a:rPr lang="en-US" sz="1600" dirty="0"/>
              <a:t>Following C. Montag talk at EIC Collab meeting, Oct 2018</a:t>
            </a:r>
          </a:p>
        </p:txBody>
      </p:sp>
      <p:pic>
        <p:nvPicPr>
          <p:cNvPr id="7" name="Picture 6">
            <a:extLst>
              <a:ext uri="{FF2B5EF4-FFF2-40B4-BE49-F238E27FC236}">
                <a16:creationId xmlns:a16="http://schemas.microsoft.com/office/drawing/2014/main" id="{9557796C-268C-B04D-880F-A237DBE96550}"/>
              </a:ext>
            </a:extLst>
          </p:cNvPr>
          <p:cNvPicPr>
            <a:picLocks noChangeAspect="1"/>
          </p:cNvPicPr>
          <p:nvPr/>
        </p:nvPicPr>
        <p:blipFill>
          <a:blip r:embed="rId2"/>
          <a:stretch>
            <a:fillRect/>
          </a:stretch>
        </p:blipFill>
        <p:spPr>
          <a:xfrm>
            <a:off x="3494856" y="3406838"/>
            <a:ext cx="3513086" cy="2512955"/>
          </a:xfrm>
          <a:prstGeom prst="rect">
            <a:avLst/>
          </a:prstGeom>
        </p:spPr>
      </p:pic>
      <p:pic>
        <p:nvPicPr>
          <p:cNvPr id="8" name="Picture 7">
            <a:extLst>
              <a:ext uri="{FF2B5EF4-FFF2-40B4-BE49-F238E27FC236}">
                <a16:creationId xmlns:a16="http://schemas.microsoft.com/office/drawing/2014/main" id="{037DA01E-8DA8-2946-BC48-E15F9F922626}"/>
              </a:ext>
            </a:extLst>
          </p:cNvPr>
          <p:cNvPicPr>
            <a:picLocks noChangeAspect="1"/>
          </p:cNvPicPr>
          <p:nvPr/>
        </p:nvPicPr>
        <p:blipFill>
          <a:blip r:embed="rId3"/>
          <a:stretch>
            <a:fillRect/>
          </a:stretch>
        </p:blipFill>
        <p:spPr>
          <a:xfrm>
            <a:off x="7426593" y="2020044"/>
            <a:ext cx="4666129" cy="3341837"/>
          </a:xfrm>
          <a:prstGeom prst="rect">
            <a:avLst/>
          </a:prstGeom>
        </p:spPr>
      </p:pic>
      <p:sp>
        <p:nvSpPr>
          <p:cNvPr id="9" name="TextBox 8">
            <a:extLst>
              <a:ext uri="{FF2B5EF4-FFF2-40B4-BE49-F238E27FC236}">
                <a16:creationId xmlns:a16="http://schemas.microsoft.com/office/drawing/2014/main" id="{39E8659A-B862-D648-9438-7D238C4E0C70}"/>
              </a:ext>
            </a:extLst>
          </p:cNvPr>
          <p:cNvSpPr txBox="1"/>
          <p:nvPr/>
        </p:nvSpPr>
        <p:spPr>
          <a:xfrm>
            <a:off x="7769685" y="5438660"/>
            <a:ext cx="3979943" cy="369332"/>
          </a:xfrm>
          <a:prstGeom prst="rect">
            <a:avLst/>
          </a:prstGeom>
          <a:noFill/>
        </p:spPr>
        <p:txBody>
          <a:bodyPr wrap="square" rtlCol="0">
            <a:spAutoFit/>
          </a:bodyPr>
          <a:lstStyle/>
          <a:p>
            <a:r>
              <a:rPr lang="en-US" dirty="0"/>
              <a:t>Blue asterisk: 200 </a:t>
            </a:r>
            <a:r>
              <a:rPr lang="en-US" dirty="0" err="1"/>
              <a:t>ms</a:t>
            </a:r>
            <a:r>
              <a:rPr lang="en-US" dirty="0"/>
              <a:t> ramp time</a:t>
            </a:r>
          </a:p>
        </p:txBody>
      </p:sp>
      <p:sp>
        <p:nvSpPr>
          <p:cNvPr id="10" name="TextBox 9">
            <a:extLst>
              <a:ext uri="{FF2B5EF4-FFF2-40B4-BE49-F238E27FC236}">
                <a16:creationId xmlns:a16="http://schemas.microsoft.com/office/drawing/2014/main" id="{768F4495-ED2F-044B-9B22-5A19119D3E3A}"/>
              </a:ext>
            </a:extLst>
          </p:cNvPr>
          <p:cNvSpPr txBox="1"/>
          <p:nvPr/>
        </p:nvSpPr>
        <p:spPr>
          <a:xfrm>
            <a:off x="561165" y="3607134"/>
            <a:ext cx="4144559" cy="646331"/>
          </a:xfrm>
          <a:prstGeom prst="rect">
            <a:avLst/>
          </a:prstGeom>
          <a:noFill/>
        </p:spPr>
        <p:txBody>
          <a:bodyPr wrap="square" rtlCol="0">
            <a:spAutoFit/>
          </a:bodyPr>
          <a:lstStyle/>
          <a:p>
            <a:r>
              <a:rPr lang="en-US" dirty="0"/>
              <a:t>High quasi-symmetry</a:t>
            </a:r>
          </a:p>
          <a:p>
            <a:r>
              <a:rPr lang="en-US" dirty="0">
                <a:sym typeface="Wingdings" panose="05000000000000000000" pitchFamily="2" charset="2"/>
              </a:rPr>
              <a:t> Good spin transparency properties</a:t>
            </a:r>
            <a:endParaRPr lang="en-US" dirty="0"/>
          </a:p>
        </p:txBody>
      </p:sp>
      <p:sp>
        <p:nvSpPr>
          <p:cNvPr id="11" name="Content Placeholder 2">
            <a:extLst>
              <a:ext uri="{FF2B5EF4-FFF2-40B4-BE49-F238E27FC236}">
                <a16:creationId xmlns:a16="http://schemas.microsoft.com/office/drawing/2014/main" id="{78913F9E-8CE0-1B4D-9E41-B41E025889DE}"/>
              </a:ext>
            </a:extLst>
          </p:cNvPr>
          <p:cNvSpPr>
            <a:spLocks noGrp="1"/>
          </p:cNvSpPr>
          <p:nvPr>
            <p:ph idx="1"/>
          </p:nvPr>
        </p:nvSpPr>
        <p:spPr>
          <a:xfrm>
            <a:off x="311151" y="830122"/>
            <a:ext cx="11880849" cy="2229469"/>
          </a:xfrm>
        </p:spPr>
        <p:txBody>
          <a:bodyPr>
            <a:normAutofit/>
          </a:bodyPr>
          <a:lstStyle/>
          <a:p>
            <a:r>
              <a:rPr lang="en-US" sz="1800" dirty="0" err="1"/>
              <a:t>eRHIC</a:t>
            </a:r>
            <a:r>
              <a:rPr lang="en-US" sz="1800" dirty="0"/>
              <a:t> requires a </a:t>
            </a:r>
            <a:r>
              <a:rPr lang="en-US" sz="1800" dirty="0">
                <a:solidFill>
                  <a:srgbClr val="FF0000"/>
                </a:solidFill>
              </a:rPr>
              <a:t>full energy polarized injector </a:t>
            </a:r>
            <a:r>
              <a:rPr lang="en-US" sz="1800" dirty="0"/>
              <a:t>for rapid electron bunch replacement</a:t>
            </a:r>
          </a:p>
          <a:p>
            <a:r>
              <a:rPr lang="en-US" sz="1800" dirty="0"/>
              <a:t>A </a:t>
            </a:r>
            <a:r>
              <a:rPr lang="en-US" sz="1800" dirty="0">
                <a:solidFill>
                  <a:srgbClr val="FF0000"/>
                </a:solidFill>
              </a:rPr>
              <a:t>rapid cycling synchrotron </a:t>
            </a:r>
            <a:r>
              <a:rPr lang="en-US" sz="1800" dirty="0"/>
              <a:t>is the most cost effective solution</a:t>
            </a:r>
          </a:p>
          <a:p>
            <a:r>
              <a:rPr lang="en-US" sz="1800" dirty="0"/>
              <a:t>High </a:t>
            </a:r>
            <a:r>
              <a:rPr lang="en-US" sz="1800" dirty="0">
                <a:solidFill>
                  <a:srgbClr val="FF0000"/>
                </a:solidFill>
              </a:rPr>
              <a:t>periodicity</a:t>
            </a:r>
            <a:r>
              <a:rPr lang="en-US" sz="1800" dirty="0"/>
              <a:t> and proper </a:t>
            </a:r>
            <a:r>
              <a:rPr lang="en-US" sz="1800" dirty="0">
                <a:solidFill>
                  <a:srgbClr val="FF0000"/>
                </a:solidFill>
              </a:rPr>
              <a:t>tune choice </a:t>
            </a:r>
            <a:r>
              <a:rPr lang="en-US" sz="1800" dirty="0"/>
              <a:t>ensures </a:t>
            </a:r>
            <a:r>
              <a:rPr lang="en-US" sz="1800" dirty="0">
                <a:solidFill>
                  <a:srgbClr val="FF0000"/>
                </a:solidFill>
              </a:rPr>
              <a:t>polarization preservation </a:t>
            </a:r>
            <a:r>
              <a:rPr lang="en-US" sz="1800" dirty="0"/>
              <a:t>on the ramp</a:t>
            </a:r>
          </a:p>
          <a:p>
            <a:r>
              <a:rPr lang="en-US" sz="1800" dirty="0">
                <a:solidFill>
                  <a:srgbClr val="FF0000"/>
                </a:solidFill>
              </a:rPr>
              <a:t>Straight sections </a:t>
            </a:r>
            <a:r>
              <a:rPr lang="en-US" sz="1800" dirty="0"/>
              <a:t>designed as </a:t>
            </a:r>
            <a:r>
              <a:rPr lang="en-US" sz="1800" dirty="0">
                <a:solidFill>
                  <a:srgbClr val="FF0000"/>
                </a:solidFill>
              </a:rPr>
              <a:t>unit matrices </a:t>
            </a:r>
          </a:p>
          <a:p>
            <a:r>
              <a:rPr lang="en-US" sz="1800" dirty="0"/>
              <a:t>Simulations show good </a:t>
            </a:r>
            <a:r>
              <a:rPr lang="en-US" sz="1800" dirty="0">
                <a:solidFill>
                  <a:srgbClr val="FF0000"/>
                </a:solidFill>
              </a:rPr>
              <a:t>robustness</a:t>
            </a:r>
            <a:r>
              <a:rPr lang="en-US" sz="1800" dirty="0"/>
              <a:t> of spin preservation against </a:t>
            </a:r>
            <a:br>
              <a:rPr lang="en-US" sz="1800" dirty="0"/>
            </a:br>
            <a:r>
              <a:rPr lang="en-US" sz="1800" dirty="0"/>
              <a:t>machine errors (alignment, field errors, …)</a:t>
            </a:r>
          </a:p>
        </p:txBody>
      </p:sp>
    </p:spTree>
    <p:extLst>
      <p:ext uri="{BB962C8B-B14F-4D97-AF65-F5344CB8AC3E}">
        <p14:creationId xmlns:p14="http://schemas.microsoft.com/office/powerpoint/2010/main" val="1137136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7C8E5-D896-4B42-80C7-BCEAE2E435B9}"/>
              </a:ext>
            </a:extLst>
          </p:cNvPr>
          <p:cNvSpPr>
            <a:spLocks noGrp="1"/>
          </p:cNvSpPr>
          <p:nvPr>
            <p:ph type="title"/>
          </p:nvPr>
        </p:nvSpPr>
        <p:spPr/>
        <p:txBody>
          <a:bodyPr>
            <a:normAutofit/>
          </a:bodyPr>
          <a:lstStyle/>
          <a:p>
            <a:r>
              <a:rPr lang="en-US" dirty="0" err="1"/>
              <a:t>eRHIC</a:t>
            </a:r>
            <a:r>
              <a:rPr lang="en-US" dirty="0"/>
              <a:t> – polarized electron source</a:t>
            </a:r>
          </a:p>
        </p:txBody>
      </p:sp>
      <p:sp>
        <p:nvSpPr>
          <p:cNvPr id="4" name="Footer Placeholder 3">
            <a:extLst>
              <a:ext uri="{FF2B5EF4-FFF2-40B4-BE49-F238E27FC236}">
                <a16:creationId xmlns:a16="http://schemas.microsoft.com/office/drawing/2014/main" id="{43FD3368-4BB7-054E-A4C8-63F2CE171BAF}"/>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0294C72A-062D-BB43-A928-8F475E7D3F1F}"/>
              </a:ext>
            </a:extLst>
          </p:cNvPr>
          <p:cNvSpPr>
            <a:spLocks noGrp="1"/>
          </p:cNvSpPr>
          <p:nvPr>
            <p:ph type="sldNum" sz="quarter" idx="12"/>
          </p:nvPr>
        </p:nvSpPr>
        <p:spPr/>
        <p:txBody>
          <a:bodyPr/>
          <a:lstStyle/>
          <a:p>
            <a:fld id="{07E1C93C-5050-FC42-8F10-D22D4F119D13}" type="slidenum">
              <a:rPr lang="en-US" smtClean="0"/>
              <a:pPr/>
              <a:t>26</a:t>
            </a:fld>
            <a:endParaRPr lang="en-US" dirty="0"/>
          </a:p>
        </p:txBody>
      </p:sp>
      <p:sp>
        <p:nvSpPr>
          <p:cNvPr id="6" name="Rectangle 5">
            <a:extLst>
              <a:ext uri="{FF2B5EF4-FFF2-40B4-BE49-F238E27FC236}">
                <a16:creationId xmlns:a16="http://schemas.microsoft.com/office/drawing/2014/main" id="{61E72B27-8149-DD4D-A1E4-877F87E9081F}"/>
              </a:ext>
            </a:extLst>
          </p:cNvPr>
          <p:cNvSpPr/>
          <p:nvPr/>
        </p:nvSpPr>
        <p:spPr>
          <a:xfrm>
            <a:off x="7110614" y="306871"/>
            <a:ext cx="5298089" cy="338554"/>
          </a:xfrm>
          <a:prstGeom prst="rect">
            <a:avLst/>
          </a:prstGeom>
        </p:spPr>
        <p:txBody>
          <a:bodyPr wrap="square">
            <a:spAutoFit/>
          </a:bodyPr>
          <a:lstStyle/>
          <a:p>
            <a:r>
              <a:rPr lang="en-US" sz="1600" dirty="0"/>
              <a:t>Following C. Montag talk at EIC Collab meeting, Oct 2018</a:t>
            </a:r>
          </a:p>
        </p:txBody>
      </p:sp>
      <p:pic>
        <p:nvPicPr>
          <p:cNvPr id="7" name="Picture 6">
            <a:extLst>
              <a:ext uri="{FF2B5EF4-FFF2-40B4-BE49-F238E27FC236}">
                <a16:creationId xmlns:a16="http://schemas.microsoft.com/office/drawing/2014/main" id="{6CEB9A62-DA61-6346-B3F0-6C9B831E183B}"/>
              </a:ext>
            </a:extLst>
          </p:cNvPr>
          <p:cNvPicPr>
            <a:picLocks noChangeAspect="1"/>
          </p:cNvPicPr>
          <p:nvPr/>
        </p:nvPicPr>
        <p:blipFill>
          <a:blip r:embed="rId2"/>
          <a:stretch>
            <a:fillRect/>
          </a:stretch>
        </p:blipFill>
        <p:spPr>
          <a:xfrm>
            <a:off x="7110614" y="870222"/>
            <a:ext cx="4468388" cy="3129073"/>
          </a:xfrm>
          <a:prstGeom prst="rect">
            <a:avLst/>
          </a:prstGeom>
        </p:spPr>
      </p:pic>
      <p:sp>
        <p:nvSpPr>
          <p:cNvPr id="8" name="TextBox 7">
            <a:extLst>
              <a:ext uri="{FF2B5EF4-FFF2-40B4-BE49-F238E27FC236}">
                <a16:creationId xmlns:a16="http://schemas.microsoft.com/office/drawing/2014/main" id="{94A07DDE-C66E-AB42-B332-E9C90F1F6B67}"/>
              </a:ext>
            </a:extLst>
          </p:cNvPr>
          <p:cNvSpPr txBox="1"/>
          <p:nvPr/>
        </p:nvSpPr>
        <p:spPr>
          <a:xfrm>
            <a:off x="657922" y="1050181"/>
            <a:ext cx="6087436" cy="2585323"/>
          </a:xfrm>
          <a:prstGeom prst="rect">
            <a:avLst/>
          </a:prstGeom>
          <a:noFill/>
        </p:spPr>
        <p:txBody>
          <a:bodyPr wrap="square" rtlCol="0">
            <a:spAutoFit/>
          </a:bodyPr>
          <a:lstStyle/>
          <a:p>
            <a:pPr marL="285750" indent="-285750">
              <a:buFont typeface="Arial" panose="020B0604020202020204" pitchFamily="34" charset="0"/>
              <a:buChar char="•"/>
            </a:pPr>
            <a:r>
              <a:rPr lang="en-US" dirty="0"/>
              <a:t>Need to provide </a:t>
            </a:r>
            <a:r>
              <a:rPr lang="en-US" dirty="0">
                <a:solidFill>
                  <a:srgbClr val="FF0000"/>
                </a:solidFill>
              </a:rPr>
              <a:t>10 </a:t>
            </a:r>
            <a:r>
              <a:rPr lang="en-US" dirty="0" err="1">
                <a:solidFill>
                  <a:srgbClr val="FF0000"/>
                </a:solidFill>
              </a:rPr>
              <a:t>nC</a:t>
            </a:r>
            <a:r>
              <a:rPr lang="en-US" dirty="0">
                <a:solidFill>
                  <a:srgbClr val="FF0000"/>
                </a:solidFill>
              </a:rPr>
              <a:t> of polarized electrons/second</a:t>
            </a:r>
          </a:p>
          <a:p>
            <a:pPr marL="285750" indent="-285750">
              <a:buFont typeface="Arial" panose="020B0604020202020204" pitchFamily="34" charset="0"/>
              <a:buChar char="•"/>
            </a:pPr>
            <a:r>
              <a:rPr lang="en-US" dirty="0">
                <a:solidFill>
                  <a:srgbClr val="FF0000"/>
                </a:solidFill>
              </a:rPr>
              <a:t>SLC Gun with 16 </a:t>
            </a:r>
            <a:r>
              <a:rPr lang="en-US" dirty="0" err="1">
                <a:solidFill>
                  <a:srgbClr val="FF0000"/>
                </a:solidFill>
              </a:rPr>
              <a:t>nC</a:t>
            </a:r>
            <a:r>
              <a:rPr lang="en-US" dirty="0">
                <a:solidFill>
                  <a:srgbClr val="FF0000"/>
                </a:solidFill>
              </a:rPr>
              <a:t> 120 Hz </a:t>
            </a:r>
            <a:r>
              <a:rPr lang="en-US" dirty="0"/>
              <a:t>operation is the existence proof</a:t>
            </a:r>
          </a:p>
          <a:p>
            <a:pPr marL="285750" indent="-285750">
              <a:buFont typeface="Arial" panose="020B0604020202020204" pitchFamily="34" charset="0"/>
              <a:buChar char="•"/>
            </a:pPr>
            <a:r>
              <a:rPr lang="en-US" dirty="0"/>
              <a:t>eRHIC polarized gun is based on the JLAB inverted gun</a:t>
            </a:r>
          </a:p>
          <a:p>
            <a:pPr marL="285750" indent="-285750">
              <a:buFont typeface="Arial" panose="020B0604020202020204" pitchFamily="34" charset="0"/>
              <a:buChar char="•"/>
            </a:pPr>
            <a:r>
              <a:rPr lang="en-US" dirty="0"/>
              <a:t>Design verified by PIC beam dynamics simulations</a:t>
            </a:r>
          </a:p>
          <a:p>
            <a:pPr marL="285750" indent="-285750">
              <a:buFont typeface="Arial" panose="020B0604020202020204" pitchFamily="34" charset="0"/>
              <a:buChar char="•"/>
            </a:pPr>
            <a:r>
              <a:rPr lang="en-US" dirty="0"/>
              <a:t>400 MeV injector linac will be a SLAC type S-band linac.</a:t>
            </a:r>
          </a:p>
          <a:p>
            <a:pPr marL="285750" indent="-285750">
              <a:buFont typeface="Arial" panose="020B0604020202020204" pitchFamily="34" charset="0"/>
              <a:buChar char="•"/>
            </a:pPr>
            <a:r>
              <a:rPr lang="en-US" dirty="0"/>
              <a:t>Beam transport simulated and found to be ok for eRHIC beams.</a:t>
            </a:r>
          </a:p>
          <a:p>
            <a:pPr marL="285750" indent="-285750">
              <a:buFont typeface="Arial" panose="020B0604020202020204" pitchFamily="34" charset="0"/>
              <a:buChar char="•"/>
            </a:pPr>
            <a:r>
              <a:rPr lang="en-US" dirty="0"/>
              <a:t>Wien filter, polarimeter design already in fairly large detail </a:t>
            </a:r>
          </a:p>
          <a:p>
            <a:endParaRPr lang="en-US" dirty="0"/>
          </a:p>
        </p:txBody>
      </p:sp>
      <p:pic>
        <p:nvPicPr>
          <p:cNvPr id="9" name="Picture 8">
            <a:extLst>
              <a:ext uri="{FF2B5EF4-FFF2-40B4-BE49-F238E27FC236}">
                <a16:creationId xmlns:a16="http://schemas.microsoft.com/office/drawing/2014/main" id="{2065633B-119B-CF4B-B09B-7D0F454ACADA}"/>
              </a:ext>
            </a:extLst>
          </p:cNvPr>
          <p:cNvPicPr>
            <a:picLocks noChangeAspect="1"/>
          </p:cNvPicPr>
          <p:nvPr/>
        </p:nvPicPr>
        <p:blipFill>
          <a:blip r:embed="rId3"/>
          <a:stretch>
            <a:fillRect/>
          </a:stretch>
        </p:blipFill>
        <p:spPr>
          <a:xfrm>
            <a:off x="6745358" y="4141489"/>
            <a:ext cx="5366231" cy="2036595"/>
          </a:xfrm>
          <a:prstGeom prst="rect">
            <a:avLst/>
          </a:prstGeom>
        </p:spPr>
      </p:pic>
    </p:spTree>
    <p:extLst>
      <p:ext uri="{BB962C8B-B14F-4D97-AF65-F5344CB8AC3E}">
        <p14:creationId xmlns:p14="http://schemas.microsoft.com/office/powerpoint/2010/main" val="4184889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7C8E5-D896-4B42-80C7-BCEAE2E435B9}"/>
              </a:ext>
            </a:extLst>
          </p:cNvPr>
          <p:cNvSpPr>
            <a:spLocks noGrp="1"/>
          </p:cNvSpPr>
          <p:nvPr>
            <p:ph type="title"/>
          </p:nvPr>
        </p:nvSpPr>
        <p:spPr/>
        <p:txBody>
          <a:bodyPr>
            <a:normAutofit/>
          </a:bodyPr>
          <a:lstStyle/>
          <a:p>
            <a:r>
              <a:rPr lang="en-US" dirty="0" err="1"/>
              <a:t>eRHIC</a:t>
            </a:r>
            <a:r>
              <a:rPr lang="en-US" dirty="0"/>
              <a:t> – Strong Hadron Cooling</a:t>
            </a:r>
          </a:p>
        </p:txBody>
      </p:sp>
      <p:sp>
        <p:nvSpPr>
          <p:cNvPr id="4" name="Footer Placeholder 3">
            <a:extLst>
              <a:ext uri="{FF2B5EF4-FFF2-40B4-BE49-F238E27FC236}">
                <a16:creationId xmlns:a16="http://schemas.microsoft.com/office/drawing/2014/main" id="{43FD3368-4BB7-054E-A4C8-63F2CE171BAF}"/>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0294C72A-062D-BB43-A928-8F475E7D3F1F}"/>
              </a:ext>
            </a:extLst>
          </p:cNvPr>
          <p:cNvSpPr>
            <a:spLocks noGrp="1"/>
          </p:cNvSpPr>
          <p:nvPr>
            <p:ph type="sldNum" sz="quarter" idx="12"/>
          </p:nvPr>
        </p:nvSpPr>
        <p:spPr/>
        <p:txBody>
          <a:bodyPr/>
          <a:lstStyle/>
          <a:p>
            <a:fld id="{07E1C93C-5050-FC42-8F10-D22D4F119D13}" type="slidenum">
              <a:rPr lang="en-US" smtClean="0"/>
              <a:pPr/>
              <a:t>27</a:t>
            </a:fld>
            <a:endParaRPr lang="en-US" dirty="0"/>
          </a:p>
        </p:txBody>
      </p:sp>
      <p:sp>
        <p:nvSpPr>
          <p:cNvPr id="6" name="Rectangle 5">
            <a:extLst>
              <a:ext uri="{FF2B5EF4-FFF2-40B4-BE49-F238E27FC236}">
                <a16:creationId xmlns:a16="http://schemas.microsoft.com/office/drawing/2014/main" id="{61E72B27-8149-DD4D-A1E4-877F87E9081F}"/>
              </a:ext>
            </a:extLst>
          </p:cNvPr>
          <p:cNvSpPr/>
          <p:nvPr/>
        </p:nvSpPr>
        <p:spPr>
          <a:xfrm>
            <a:off x="7110614" y="306871"/>
            <a:ext cx="5298089" cy="338554"/>
          </a:xfrm>
          <a:prstGeom prst="rect">
            <a:avLst/>
          </a:prstGeom>
        </p:spPr>
        <p:txBody>
          <a:bodyPr wrap="square">
            <a:spAutoFit/>
          </a:bodyPr>
          <a:lstStyle/>
          <a:p>
            <a:r>
              <a:rPr lang="en-US" sz="1600" dirty="0"/>
              <a:t>Following C. Montag talk at EIC Collab meeting, Oct 2018</a:t>
            </a:r>
          </a:p>
        </p:txBody>
      </p:sp>
      <p:sp>
        <p:nvSpPr>
          <p:cNvPr id="7" name="TextBox 6">
            <a:extLst>
              <a:ext uri="{FF2B5EF4-FFF2-40B4-BE49-F238E27FC236}">
                <a16:creationId xmlns:a16="http://schemas.microsoft.com/office/drawing/2014/main" id="{70BDCFA9-2195-0841-865A-A4F97C9152AA}"/>
              </a:ext>
            </a:extLst>
          </p:cNvPr>
          <p:cNvSpPr txBox="1"/>
          <p:nvPr/>
        </p:nvSpPr>
        <p:spPr>
          <a:xfrm>
            <a:off x="205605" y="1092951"/>
            <a:ext cx="4485430" cy="5078313"/>
          </a:xfrm>
          <a:prstGeom prst="rect">
            <a:avLst/>
          </a:prstGeom>
          <a:noFill/>
        </p:spPr>
        <p:txBody>
          <a:bodyPr wrap="square" rtlCol="0">
            <a:spAutoFit/>
          </a:bodyPr>
          <a:lstStyle/>
          <a:p>
            <a:r>
              <a:rPr lang="en-US" b="1" dirty="0"/>
              <a:t>Challenges:</a:t>
            </a:r>
          </a:p>
          <a:p>
            <a:pPr marL="285750" indent="-285750">
              <a:buFont typeface="Arial" panose="020B0604020202020204" pitchFamily="34" charset="0"/>
              <a:buChar char="•"/>
            </a:pPr>
            <a:r>
              <a:rPr lang="en-US" dirty="0"/>
              <a:t>2 hour IBS growth times require strong hadron cooling</a:t>
            </a:r>
          </a:p>
          <a:p>
            <a:pPr marL="285750" indent="-285750">
              <a:buFont typeface="Arial" panose="020B0604020202020204" pitchFamily="34" charset="0"/>
              <a:buChar char="•"/>
            </a:pPr>
            <a:r>
              <a:rPr lang="en-US" dirty="0">
                <a:solidFill>
                  <a:srgbClr val="FF0000"/>
                </a:solidFill>
              </a:rPr>
              <a:t>100 mA CW electron source is beyond state of the art</a:t>
            </a:r>
          </a:p>
          <a:p>
            <a:pPr marL="285750" indent="-285750">
              <a:buFont typeface="Arial" panose="020B0604020202020204" pitchFamily="34" charset="0"/>
              <a:buChar char="•"/>
            </a:pPr>
            <a:r>
              <a:rPr lang="en-US" dirty="0"/>
              <a:t>Hadron chicane to compensate for electron delay in the micro-bunching chicanes is a considerable effort (need several Blue ring </a:t>
            </a:r>
            <a:r>
              <a:rPr lang="en-US" dirty="0" err="1"/>
              <a:t>s.c.</a:t>
            </a:r>
            <a:r>
              <a:rPr lang="en-US" dirty="0"/>
              <a:t> RHIC magnets)</a:t>
            </a:r>
          </a:p>
          <a:p>
            <a:endParaRPr lang="en-US" dirty="0"/>
          </a:p>
          <a:p>
            <a:r>
              <a:rPr lang="en-US" b="1" dirty="0"/>
              <a:t>Unexplored: </a:t>
            </a:r>
          </a:p>
          <a:p>
            <a:pPr marL="285750" indent="-285750">
              <a:buFont typeface="Arial" panose="020B0604020202020204" pitchFamily="34" charset="0"/>
              <a:buChar char="•"/>
            </a:pPr>
            <a:r>
              <a:rPr lang="en-US" dirty="0"/>
              <a:t>Short bunches might boost the cooling rate, reduce the electron current and reduce number of amplifications. </a:t>
            </a:r>
          </a:p>
          <a:p>
            <a:r>
              <a:rPr lang="en-US" b="1" dirty="0"/>
              <a:t>To Do:</a:t>
            </a:r>
          </a:p>
          <a:p>
            <a:r>
              <a:rPr lang="en-US" dirty="0"/>
              <a:t>3-D model</a:t>
            </a:r>
          </a:p>
          <a:p>
            <a:r>
              <a:rPr lang="en-US" dirty="0"/>
              <a:t>Simulation including space charge and drifts</a:t>
            </a:r>
          </a:p>
          <a:p>
            <a:r>
              <a:rPr lang="en-US" dirty="0"/>
              <a:t>Optimization of parameters for short bunches</a:t>
            </a:r>
          </a:p>
        </p:txBody>
      </p:sp>
      <p:pic>
        <p:nvPicPr>
          <p:cNvPr id="8" name="Picture 7">
            <a:extLst>
              <a:ext uri="{FF2B5EF4-FFF2-40B4-BE49-F238E27FC236}">
                <a16:creationId xmlns:a16="http://schemas.microsoft.com/office/drawing/2014/main" id="{17D0F6FD-6F33-D145-96D9-C510180BC5D5}"/>
              </a:ext>
            </a:extLst>
          </p:cNvPr>
          <p:cNvPicPr>
            <a:picLocks noChangeAspect="1"/>
          </p:cNvPicPr>
          <p:nvPr/>
        </p:nvPicPr>
        <p:blipFill>
          <a:blip r:embed="rId2"/>
          <a:stretch>
            <a:fillRect/>
          </a:stretch>
        </p:blipFill>
        <p:spPr>
          <a:xfrm>
            <a:off x="4776879" y="3632107"/>
            <a:ext cx="3761671" cy="2438338"/>
          </a:xfrm>
          <a:prstGeom prst="rect">
            <a:avLst/>
          </a:prstGeom>
        </p:spPr>
      </p:pic>
      <p:pic>
        <p:nvPicPr>
          <p:cNvPr id="9" name="Picture 8">
            <a:extLst>
              <a:ext uri="{FF2B5EF4-FFF2-40B4-BE49-F238E27FC236}">
                <a16:creationId xmlns:a16="http://schemas.microsoft.com/office/drawing/2014/main" id="{39C17EF4-A331-BA45-A0CF-EFCE0ADFC818}"/>
              </a:ext>
            </a:extLst>
          </p:cNvPr>
          <p:cNvPicPr>
            <a:picLocks noChangeAspect="1"/>
          </p:cNvPicPr>
          <p:nvPr/>
        </p:nvPicPr>
        <p:blipFill>
          <a:blip r:embed="rId3"/>
          <a:stretch>
            <a:fillRect/>
          </a:stretch>
        </p:blipFill>
        <p:spPr>
          <a:xfrm>
            <a:off x="5453383" y="826369"/>
            <a:ext cx="4657757" cy="2488899"/>
          </a:xfrm>
          <a:prstGeom prst="rect">
            <a:avLst/>
          </a:prstGeom>
        </p:spPr>
      </p:pic>
      <p:pic>
        <p:nvPicPr>
          <p:cNvPr id="10" name="Picture 9">
            <a:extLst>
              <a:ext uri="{FF2B5EF4-FFF2-40B4-BE49-F238E27FC236}">
                <a16:creationId xmlns:a16="http://schemas.microsoft.com/office/drawing/2014/main" id="{8D39E9A4-82EE-DB40-ABF1-3A821BFD86E9}"/>
              </a:ext>
            </a:extLst>
          </p:cNvPr>
          <p:cNvPicPr>
            <a:picLocks noChangeAspect="1"/>
          </p:cNvPicPr>
          <p:nvPr/>
        </p:nvPicPr>
        <p:blipFill>
          <a:blip r:embed="rId4"/>
          <a:stretch>
            <a:fillRect/>
          </a:stretch>
        </p:blipFill>
        <p:spPr>
          <a:xfrm>
            <a:off x="8601310" y="2286002"/>
            <a:ext cx="3653428" cy="1479242"/>
          </a:xfrm>
          <a:prstGeom prst="rect">
            <a:avLst/>
          </a:prstGeom>
        </p:spPr>
      </p:pic>
    </p:spTree>
    <p:extLst>
      <p:ext uri="{BB962C8B-B14F-4D97-AF65-F5344CB8AC3E}">
        <p14:creationId xmlns:p14="http://schemas.microsoft.com/office/powerpoint/2010/main" val="29413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7C8E5-D896-4B42-80C7-BCEAE2E435B9}"/>
              </a:ext>
            </a:extLst>
          </p:cNvPr>
          <p:cNvSpPr>
            <a:spLocks noGrp="1"/>
          </p:cNvSpPr>
          <p:nvPr>
            <p:ph type="title"/>
          </p:nvPr>
        </p:nvSpPr>
        <p:spPr/>
        <p:txBody>
          <a:bodyPr>
            <a:normAutofit/>
          </a:bodyPr>
          <a:lstStyle/>
          <a:p>
            <a:r>
              <a:rPr lang="en-US" dirty="0" err="1"/>
              <a:t>eRHIC</a:t>
            </a:r>
            <a:r>
              <a:rPr lang="en-US" dirty="0"/>
              <a:t> – IR layout</a:t>
            </a:r>
          </a:p>
        </p:txBody>
      </p:sp>
      <p:sp>
        <p:nvSpPr>
          <p:cNvPr id="4" name="Footer Placeholder 3">
            <a:extLst>
              <a:ext uri="{FF2B5EF4-FFF2-40B4-BE49-F238E27FC236}">
                <a16:creationId xmlns:a16="http://schemas.microsoft.com/office/drawing/2014/main" id="{43FD3368-4BB7-054E-A4C8-63F2CE171BAF}"/>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0294C72A-062D-BB43-A928-8F475E7D3F1F}"/>
              </a:ext>
            </a:extLst>
          </p:cNvPr>
          <p:cNvSpPr>
            <a:spLocks noGrp="1"/>
          </p:cNvSpPr>
          <p:nvPr>
            <p:ph type="sldNum" sz="quarter" idx="12"/>
          </p:nvPr>
        </p:nvSpPr>
        <p:spPr/>
        <p:txBody>
          <a:bodyPr/>
          <a:lstStyle/>
          <a:p>
            <a:fld id="{07E1C93C-5050-FC42-8F10-D22D4F119D13}" type="slidenum">
              <a:rPr lang="en-US" smtClean="0"/>
              <a:pPr/>
              <a:t>28</a:t>
            </a:fld>
            <a:endParaRPr lang="en-US" dirty="0"/>
          </a:p>
        </p:txBody>
      </p:sp>
      <p:sp>
        <p:nvSpPr>
          <p:cNvPr id="6" name="Rectangle 5">
            <a:extLst>
              <a:ext uri="{FF2B5EF4-FFF2-40B4-BE49-F238E27FC236}">
                <a16:creationId xmlns:a16="http://schemas.microsoft.com/office/drawing/2014/main" id="{61E72B27-8149-DD4D-A1E4-877F87E9081F}"/>
              </a:ext>
            </a:extLst>
          </p:cNvPr>
          <p:cNvSpPr/>
          <p:nvPr/>
        </p:nvSpPr>
        <p:spPr>
          <a:xfrm>
            <a:off x="7110614" y="306871"/>
            <a:ext cx="5298089" cy="338554"/>
          </a:xfrm>
          <a:prstGeom prst="rect">
            <a:avLst/>
          </a:prstGeom>
        </p:spPr>
        <p:txBody>
          <a:bodyPr wrap="square">
            <a:spAutoFit/>
          </a:bodyPr>
          <a:lstStyle/>
          <a:p>
            <a:r>
              <a:rPr lang="en-US" sz="1600" dirty="0"/>
              <a:t>Following C. Montag talk at EIC Collab meeting, Oct 2018</a:t>
            </a:r>
          </a:p>
        </p:txBody>
      </p:sp>
      <p:sp>
        <p:nvSpPr>
          <p:cNvPr id="7" name="TextBox 6">
            <a:extLst>
              <a:ext uri="{FF2B5EF4-FFF2-40B4-BE49-F238E27FC236}">
                <a16:creationId xmlns:a16="http://schemas.microsoft.com/office/drawing/2014/main" id="{8AF2DF4A-FB42-DC45-99E9-F5C1DC037916}"/>
              </a:ext>
            </a:extLst>
          </p:cNvPr>
          <p:cNvSpPr txBox="1"/>
          <p:nvPr/>
        </p:nvSpPr>
        <p:spPr>
          <a:xfrm>
            <a:off x="671158" y="5442600"/>
            <a:ext cx="7473898" cy="646331"/>
          </a:xfrm>
          <a:prstGeom prst="rect">
            <a:avLst/>
          </a:prstGeom>
          <a:noFill/>
          <a:ln>
            <a:noFill/>
          </a:ln>
        </p:spPr>
        <p:txBody>
          <a:bodyPr wrap="square" rtlCol="0">
            <a:spAutoFit/>
          </a:bodyPr>
          <a:lstStyle/>
          <a:p>
            <a:pPr>
              <a:buFont typeface="Wingdings" panose="05000000000000000000" pitchFamily="2" charset="2"/>
              <a:buChar char="è"/>
            </a:pPr>
            <a:r>
              <a:rPr lang="en-US" dirty="0">
                <a:solidFill>
                  <a:srgbClr val="FF0000"/>
                </a:solidFill>
                <a:sym typeface="Wingdings" panose="05000000000000000000" pitchFamily="2" charset="2"/>
              </a:rPr>
              <a:t>Design meets all requirements </a:t>
            </a:r>
          </a:p>
          <a:p>
            <a:r>
              <a:rPr lang="en-US" dirty="0">
                <a:solidFill>
                  <a:srgbClr val="FF0000"/>
                </a:solidFill>
                <a:sym typeface="Wingdings" panose="05000000000000000000" pitchFamily="2" charset="2"/>
              </a:rPr>
              <a:t> Very constrained systems, requires novel types of magnets in the IR</a:t>
            </a:r>
            <a:endParaRPr lang="en-US" dirty="0">
              <a:solidFill>
                <a:srgbClr val="FF0000"/>
              </a:solidFill>
            </a:endParaRPr>
          </a:p>
        </p:txBody>
      </p:sp>
      <p:sp>
        <p:nvSpPr>
          <p:cNvPr id="8" name="Content Placeholder 2">
            <a:extLst>
              <a:ext uri="{FF2B5EF4-FFF2-40B4-BE49-F238E27FC236}">
                <a16:creationId xmlns:a16="http://schemas.microsoft.com/office/drawing/2014/main" id="{71369CC9-3A39-AB47-B2AA-79705C8DFA6D}"/>
              </a:ext>
            </a:extLst>
          </p:cNvPr>
          <p:cNvSpPr>
            <a:spLocks noGrp="1"/>
          </p:cNvSpPr>
          <p:nvPr>
            <p:ph idx="1"/>
          </p:nvPr>
        </p:nvSpPr>
        <p:spPr>
          <a:xfrm>
            <a:off x="258355" y="778227"/>
            <a:ext cx="7886701" cy="4664373"/>
          </a:xfrm>
        </p:spPr>
        <p:txBody>
          <a:bodyPr>
            <a:normAutofit fontScale="92500" lnSpcReduction="10000"/>
          </a:bodyPr>
          <a:lstStyle/>
          <a:p>
            <a:pPr marL="0" indent="0">
              <a:buNone/>
            </a:pPr>
            <a:r>
              <a:rPr lang="en-US" sz="1800" b="1" dirty="0"/>
              <a:t>IR design requirements:</a:t>
            </a:r>
          </a:p>
          <a:p>
            <a:pPr lvl="1"/>
            <a:r>
              <a:rPr lang="en-US" sz="1800" dirty="0"/>
              <a:t>Small </a:t>
            </a:r>
            <a:r>
              <a:rPr lang="en-US" sz="1800" dirty="0">
                <a:latin typeface="Symbol" panose="05050102010706020507" pitchFamily="18" charset="2"/>
              </a:rPr>
              <a:t>b</a:t>
            </a:r>
            <a:r>
              <a:rPr lang="en-US" sz="1800" dirty="0"/>
              <a:t>* for high luminosity</a:t>
            </a:r>
          </a:p>
          <a:p>
            <a:pPr lvl="1"/>
            <a:r>
              <a:rPr lang="en-US" sz="1800" dirty="0"/>
              <a:t>Limited IR chromaticity contributions</a:t>
            </a:r>
          </a:p>
          <a:p>
            <a:pPr lvl="1"/>
            <a:r>
              <a:rPr lang="en-US" sz="1800" dirty="0"/>
              <a:t>Large final focus quadrupole aperture</a:t>
            </a:r>
          </a:p>
          <a:p>
            <a:pPr lvl="1"/>
            <a:r>
              <a:rPr lang="en-US" sz="1800" dirty="0"/>
              <a:t>Large detector acceptance  </a:t>
            </a:r>
          </a:p>
          <a:p>
            <a:pPr marL="457200" lvl="1" indent="0">
              <a:buNone/>
            </a:pPr>
            <a:r>
              <a:rPr lang="en-US" sz="1800" dirty="0">
                <a:sym typeface="Wingdings" panose="05000000000000000000" pitchFamily="2" charset="2"/>
              </a:rPr>
              <a:t>     Large quadrupole aperture, limited beam divergence</a:t>
            </a:r>
          </a:p>
          <a:p>
            <a:pPr lvl="1"/>
            <a:r>
              <a:rPr lang="en-US" sz="1800" dirty="0">
                <a:sym typeface="Wingdings" panose="05000000000000000000" pitchFamily="2" charset="2"/>
              </a:rPr>
              <a:t>Accommodate spectrometer in the low-</a:t>
            </a:r>
            <a:r>
              <a:rPr lang="en-US" sz="1800" dirty="0">
                <a:latin typeface="Symbol" panose="05050102010706020507" pitchFamily="18" charset="2"/>
                <a:sym typeface="Wingdings" panose="05000000000000000000" pitchFamily="2" charset="2"/>
              </a:rPr>
              <a:t>b</a:t>
            </a:r>
            <a:r>
              <a:rPr lang="en-US" sz="1800" dirty="0">
                <a:sym typeface="Wingdings" panose="05000000000000000000" pitchFamily="2" charset="2"/>
              </a:rPr>
              <a:t> optics</a:t>
            </a:r>
          </a:p>
          <a:p>
            <a:pPr lvl="1"/>
            <a:r>
              <a:rPr lang="en-US" sz="1800" dirty="0">
                <a:sym typeface="Wingdings" panose="05000000000000000000" pitchFamily="2" charset="2"/>
              </a:rPr>
              <a:t>No accelerator magnets +/-4.5 m</a:t>
            </a:r>
          </a:p>
          <a:p>
            <a:pPr lvl="1"/>
            <a:r>
              <a:rPr lang="en-US" sz="1800" dirty="0">
                <a:solidFill>
                  <a:srgbClr val="FF0000"/>
                </a:solidFill>
                <a:sym typeface="Wingdings" panose="05000000000000000000" pitchFamily="2" charset="2"/>
              </a:rPr>
              <a:t>25 </a:t>
            </a:r>
            <a:r>
              <a:rPr lang="en-US" sz="1800" dirty="0" err="1">
                <a:solidFill>
                  <a:srgbClr val="FF0000"/>
                </a:solidFill>
                <a:sym typeface="Wingdings" panose="05000000000000000000" pitchFamily="2" charset="2"/>
              </a:rPr>
              <a:t>mrad</a:t>
            </a:r>
            <a:r>
              <a:rPr lang="en-US" sz="1800" dirty="0">
                <a:solidFill>
                  <a:srgbClr val="FF0000"/>
                </a:solidFill>
                <a:sym typeface="Wingdings" panose="05000000000000000000" pitchFamily="2" charset="2"/>
              </a:rPr>
              <a:t> </a:t>
            </a:r>
            <a:r>
              <a:rPr lang="en-US" sz="1800" dirty="0">
                <a:sym typeface="Wingdings" panose="05000000000000000000" pitchFamily="2" charset="2"/>
              </a:rPr>
              <a:t>crossing angle (increased from 22 </a:t>
            </a:r>
            <a:r>
              <a:rPr lang="en-US" sz="1800" dirty="0" err="1">
                <a:sym typeface="Wingdings" panose="05000000000000000000" pitchFamily="2" charset="2"/>
              </a:rPr>
              <a:t>mrad</a:t>
            </a:r>
            <a:r>
              <a:rPr lang="en-US" sz="1800" dirty="0">
                <a:sym typeface="Wingdings" panose="05000000000000000000" pitchFamily="2" charset="2"/>
              </a:rPr>
              <a:t> to ease magnet design), crab crossing, crab cavities 90° from IP</a:t>
            </a:r>
          </a:p>
          <a:p>
            <a:pPr lvl="1"/>
            <a:r>
              <a:rPr lang="en-US" sz="1800" dirty="0">
                <a:sym typeface="Wingdings" panose="05000000000000000000" pitchFamily="2" charset="2"/>
              </a:rPr>
              <a:t>Avoid synchrotron radiation: </a:t>
            </a:r>
          </a:p>
          <a:p>
            <a:pPr marL="457200" lvl="1" indent="0">
              <a:buNone/>
            </a:pPr>
            <a:r>
              <a:rPr lang="en-US" sz="1800" dirty="0">
                <a:sym typeface="Wingdings" panose="05000000000000000000" pitchFamily="2" charset="2"/>
              </a:rPr>
              <a:t>     - no electron bends on the forward side</a:t>
            </a:r>
          </a:p>
          <a:p>
            <a:pPr marL="457200" lvl="1" indent="0">
              <a:buNone/>
            </a:pPr>
            <a:r>
              <a:rPr lang="en-US" sz="1800" dirty="0">
                <a:sym typeface="Wingdings" panose="05000000000000000000" pitchFamily="2" charset="2"/>
              </a:rPr>
              <a:t>     - absorb SR far from IP</a:t>
            </a:r>
          </a:p>
          <a:p>
            <a:pPr marL="457200" lvl="1" indent="0">
              <a:buNone/>
            </a:pPr>
            <a:r>
              <a:rPr lang="en-US" sz="1800" dirty="0">
                <a:sym typeface="Wingdings" panose="05000000000000000000" pitchFamily="2" charset="2"/>
              </a:rPr>
              <a:t>     - need mask against backscattered SR photons</a:t>
            </a:r>
          </a:p>
          <a:p>
            <a:pPr lvl="1"/>
            <a:r>
              <a:rPr lang="en-US" sz="1800" dirty="0">
                <a:sym typeface="Wingdings" panose="05000000000000000000" pitchFamily="2" charset="2"/>
              </a:rPr>
              <a:t>Accommodate spin rotators, spin matching</a:t>
            </a:r>
          </a:p>
          <a:p>
            <a:pPr lvl="1"/>
            <a:r>
              <a:rPr lang="en-US" sz="1800" dirty="0">
                <a:sym typeface="Wingdings" panose="05000000000000000000" pitchFamily="2" charset="2"/>
              </a:rPr>
              <a:t>Space for luminosity monitor, neutron detector, “Roman Pots”</a:t>
            </a:r>
          </a:p>
        </p:txBody>
      </p:sp>
      <p:pic>
        <p:nvPicPr>
          <p:cNvPr id="9" name="Picture 8">
            <a:extLst>
              <a:ext uri="{FF2B5EF4-FFF2-40B4-BE49-F238E27FC236}">
                <a16:creationId xmlns:a16="http://schemas.microsoft.com/office/drawing/2014/main" id="{7DF83604-9149-0D42-AFFB-76EE31BD5580}"/>
              </a:ext>
            </a:extLst>
          </p:cNvPr>
          <p:cNvPicPr>
            <a:picLocks noChangeAspect="1"/>
          </p:cNvPicPr>
          <p:nvPr/>
        </p:nvPicPr>
        <p:blipFill>
          <a:blip r:embed="rId2"/>
          <a:stretch>
            <a:fillRect/>
          </a:stretch>
        </p:blipFill>
        <p:spPr>
          <a:xfrm>
            <a:off x="7672039" y="847495"/>
            <a:ext cx="4296425" cy="3567901"/>
          </a:xfrm>
          <a:prstGeom prst="rect">
            <a:avLst/>
          </a:prstGeom>
        </p:spPr>
      </p:pic>
      <p:sp>
        <p:nvSpPr>
          <p:cNvPr id="10" name="Text Placeholder 5">
            <a:extLst>
              <a:ext uri="{FF2B5EF4-FFF2-40B4-BE49-F238E27FC236}">
                <a16:creationId xmlns:a16="http://schemas.microsoft.com/office/drawing/2014/main" id="{BD55B0B3-ECA8-4045-AD05-0835FB237DA7}"/>
              </a:ext>
            </a:extLst>
          </p:cNvPr>
          <p:cNvSpPr txBox="1">
            <a:spLocks/>
          </p:cNvSpPr>
          <p:nvPr/>
        </p:nvSpPr>
        <p:spPr>
          <a:xfrm>
            <a:off x="8239111" y="4747173"/>
            <a:ext cx="3635298" cy="134175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FF0000"/>
                </a:solidFill>
              </a:rPr>
              <a:t>Multi-stage separation:</a:t>
            </a:r>
          </a:p>
          <a:p>
            <a:pPr marL="285750" indent="-285750"/>
            <a:r>
              <a:rPr lang="en-US" sz="1400" dirty="0"/>
              <a:t>Electrons from protons</a:t>
            </a:r>
          </a:p>
          <a:p>
            <a:pPr marL="285750" indent="-285750"/>
            <a:r>
              <a:rPr lang="en-US" sz="1400" dirty="0"/>
              <a:t>Protons from neutrons</a:t>
            </a:r>
          </a:p>
          <a:p>
            <a:pPr marL="285750" indent="-285750"/>
            <a:r>
              <a:rPr lang="en-US" sz="1400" dirty="0"/>
              <a:t>Electrons from Bethe-</a:t>
            </a:r>
            <a:r>
              <a:rPr lang="en-US" sz="1400" dirty="0" err="1"/>
              <a:t>Heitler</a:t>
            </a:r>
            <a:r>
              <a:rPr lang="en-US" sz="1400" dirty="0"/>
              <a:t> photons (luminosity monitor)</a:t>
            </a:r>
          </a:p>
        </p:txBody>
      </p:sp>
    </p:spTree>
    <p:extLst>
      <p:ext uri="{BB962C8B-B14F-4D97-AF65-F5344CB8AC3E}">
        <p14:creationId xmlns:p14="http://schemas.microsoft.com/office/powerpoint/2010/main" val="2399386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7C8E5-D896-4B42-80C7-BCEAE2E435B9}"/>
              </a:ext>
            </a:extLst>
          </p:cNvPr>
          <p:cNvSpPr>
            <a:spLocks noGrp="1"/>
          </p:cNvSpPr>
          <p:nvPr>
            <p:ph type="title"/>
          </p:nvPr>
        </p:nvSpPr>
        <p:spPr/>
        <p:txBody>
          <a:bodyPr>
            <a:normAutofit/>
          </a:bodyPr>
          <a:lstStyle/>
          <a:p>
            <a:r>
              <a:rPr lang="en-US" dirty="0" err="1"/>
              <a:t>eRHIC</a:t>
            </a:r>
            <a:r>
              <a:rPr lang="en-US" dirty="0"/>
              <a:t> – IR magnets</a:t>
            </a:r>
          </a:p>
        </p:txBody>
      </p:sp>
      <p:sp>
        <p:nvSpPr>
          <p:cNvPr id="4" name="Footer Placeholder 3">
            <a:extLst>
              <a:ext uri="{FF2B5EF4-FFF2-40B4-BE49-F238E27FC236}">
                <a16:creationId xmlns:a16="http://schemas.microsoft.com/office/drawing/2014/main" id="{43FD3368-4BB7-054E-A4C8-63F2CE171BAF}"/>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0294C72A-062D-BB43-A928-8F475E7D3F1F}"/>
              </a:ext>
            </a:extLst>
          </p:cNvPr>
          <p:cNvSpPr>
            <a:spLocks noGrp="1"/>
          </p:cNvSpPr>
          <p:nvPr>
            <p:ph type="sldNum" sz="quarter" idx="12"/>
          </p:nvPr>
        </p:nvSpPr>
        <p:spPr/>
        <p:txBody>
          <a:bodyPr/>
          <a:lstStyle/>
          <a:p>
            <a:fld id="{07E1C93C-5050-FC42-8F10-D22D4F119D13}" type="slidenum">
              <a:rPr lang="en-US" smtClean="0"/>
              <a:pPr/>
              <a:t>29</a:t>
            </a:fld>
            <a:endParaRPr lang="en-US" dirty="0"/>
          </a:p>
        </p:txBody>
      </p:sp>
      <p:sp>
        <p:nvSpPr>
          <p:cNvPr id="6" name="Rectangle 5">
            <a:extLst>
              <a:ext uri="{FF2B5EF4-FFF2-40B4-BE49-F238E27FC236}">
                <a16:creationId xmlns:a16="http://schemas.microsoft.com/office/drawing/2014/main" id="{61E72B27-8149-DD4D-A1E4-877F87E9081F}"/>
              </a:ext>
            </a:extLst>
          </p:cNvPr>
          <p:cNvSpPr/>
          <p:nvPr/>
        </p:nvSpPr>
        <p:spPr>
          <a:xfrm>
            <a:off x="7110614" y="306871"/>
            <a:ext cx="5298089" cy="338554"/>
          </a:xfrm>
          <a:prstGeom prst="rect">
            <a:avLst/>
          </a:prstGeom>
        </p:spPr>
        <p:txBody>
          <a:bodyPr wrap="square">
            <a:spAutoFit/>
          </a:bodyPr>
          <a:lstStyle/>
          <a:p>
            <a:r>
              <a:rPr lang="en-US" sz="1600" dirty="0"/>
              <a:t>Following C. Montag talk at EIC Collab meeting, Oct 2018</a:t>
            </a:r>
          </a:p>
        </p:txBody>
      </p:sp>
      <p:pic>
        <p:nvPicPr>
          <p:cNvPr id="7" name="Picture 6">
            <a:extLst>
              <a:ext uri="{FF2B5EF4-FFF2-40B4-BE49-F238E27FC236}">
                <a16:creationId xmlns:a16="http://schemas.microsoft.com/office/drawing/2014/main" id="{E0999C60-5DDC-2E42-907D-205D6A00C7A2}"/>
              </a:ext>
            </a:extLst>
          </p:cNvPr>
          <p:cNvPicPr>
            <a:picLocks noChangeAspect="1"/>
          </p:cNvPicPr>
          <p:nvPr/>
        </p:nvPicPr>
        <p:blipFill>
          <a:blip r:embed="rId2"/>
          <a:stretch>
            <a:fillRect/>
          </a:stretch>
        </p:blipFill>
        <p:spPr>
          <a:xfrm>
            <a:off x="2851077" y="3653778"/>
            <a:ext cx="4596382" cy="2541408"/>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05F1B047-39DD-9148-818D-D5D3C30624B3}"/>
              </a:ext>
            </a:extLst>
          </p:cNvPr>
          <p:cNvPicPr>
            <a:picLocks noChangeAspect="1"/>
          </p:cNvPicPr>
          <p:nvPr/>
        </p:nvPicPr>
        <p:blipFill>
          <a:blip r:embed="rId3"/>
          <a:stretch>
            <a:fillRect/>
          </a:stretch>
        </p:blipFill>
        <p:spPr>
          <a:xfrm>
            <a:off x="8275605" y="1257198"/>
            <a:ext cx="2548005" cy="1562540"/>
          </a:xfrm>
          <a:prstGeom prst="rect">
            <a:avLst/>
          </a:prstGeom>
        </p:spPr>
      </p:pic>
      <p:grpSp>
        <p:nvGrpSpPr>
          <p:cNvPr id="9" name="Group 8">
            <a:extLst>
              <a:ext uri="{FF2B5EF4-FFF2-40B4-BE49-F238E27FC236}">
                <a16:creationId xmlns:a16="http://schemas.microsoft.com/office/drawing/2014/main" id="{C326DF39-6787-A649-9143-809C76A1EAD6}"/>
              </a:ext>
            </a:extLst>
          </p:cNvPr>
          <p:cNvGrpSpPr/>
          <p:nvPr/>
        </p:nvGrpSpPr>
        <p:grpSpPr>
          <a:xfrm>
            <a:off x="7778458" y="3381629"/>
            <a:ext cx="3962400" cy="1664217"/>
            <a:chOff x="4896676" y="1853355"/>
            <a:chExt cx="4015008" cy="1957382"/>
          </a:xfrm>
        </p:grpSpPr>
        <p:pic>
          <p:nvPicPr>
            <p:cNvPr id="10" name="Picture 9">
              <a:extLst>
                <a:ext uri="{FF2B5EF4-FFF2-40B4-BE49-F238E27FC236}">
                  <a16:creationId xmlns:a16="http://schemas.microsoft.com/office/drawing/2014/main" id="{9D029978-368B-6542-AEAF-8F38B034479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96676" y="1853355"/>
              <a:ext cx="4015008" cy="1957382"/>
            </a:xfrm>
            <a:prstGeom prst="rect">
              <a:avLst/>
            </a:prstGeom>
          </p:spPr>
        </p:pic>
        <p:sp>
          <p:nvSpPr>
            <p:cNvPr id="11" name="TextBox 10">
              <a:extLst>
                <a:ext uri="{FF2B5EF4-FFF2-40B4-BE49-F238E27FC236}">
                  <a16:creationId xmlns:a16="http://schemas.microsoft.com/office/drawing/2014/main" id="{66608495-520E-2F48-A421-B29AA243F22D}"/>
                </a:ext>
              </a:extLst>
            </p:cNvPr>
            <p:cNvSpPr txBox="1"/>
            <p:nvPr/>
          </p:nvSpPr>
          <p:spPr>
            <a:xfrm>
              <a:off x="5384773" y="1864635"/>
              <a:ext cx="2419378" cy="335989"/>
            </a:xfrm>
            <a:prstGeom prst="rect">
              <a:avLst/>
            </a:prstGeom>
            <a:noFill/>
          </p:spPr>
          <p:txBody>
            <a:bodyPr wrap="square" rtlCol="0">
              <a:spAutoFit/>
            </a:bodyPr>
            <a:lstStyle/>
            <a:p>
              <a:pPr>
                <a:lnSpc>
                  <a:spcPts val="1900"/>
                </a:lnSpc>
              </a:pPr>
              <a:r>
                <a:rPr lang="en-US" b="1" i="1" dirty="0">
                  <a:solidFill>
                    <a:srgbClr val="0000CC"/>
                  </a:solidFill>
                </a:rPr>
                <a:t>1.3 T Cancel Coil Detail</a:t>
              </a:r>
              <a:endParaRPr lang="en-US" b="1" i="1" spc="50" dirty="0">
                <a:solidFill>
                  <a:srgbClr val="0000CC"/>
                </a:solidFill>
              </a:endParaRPr>
            </a:p>
          </p:txBody>
        </p:sp>
        <p:sp>
          <p:nvSpPr>
            <p:cNvPr id="12" name="TextBox 11">
              <a:extLst>
                <a:ext uri="{FF2B5EF4-FFF2-40B4-BE49-F238E27FC236}">
                  <a16:creationId xmlns:a16="http://schemas.microsoft.com/office/drawing/2014/main" id="{A75C4B1D-61E9-1B4E-BB6E-DBAD873DD4F2}"/>
                </a:ext>
              </a:extLst>
            </p:cNvPr>
            <p:cNvSpPr txBox="1"/>
            <p:nvPr/>
          </p:nvSpPr>
          <p:spPr>
            <a:xfrm>
              <a:off x="6543659" y="3244334"/>
              <a:ext cx="700833" cy="369332"/>
            </a:xfrm>
            <a:prstGeom prst="rect">
              <a:avLst/>
            </a:prstGeom>
            <a:noFill/>
          </p:spPr>
          <p:txBody>
            <a:bodyPr wrap="none" rtlCol="0">
              <a:spAutoFit/>
            </a:bodyPr>
            <a:lstStyle/>
            <a:p>
              <a:r>
                <a:rPr lang="en-US" dirty="0"/>
                <a:t>Q1EF</a:t>
              </a:r>
            </a:p>
          </p:txBody>
        </p:sp>
      </p:grpSp>
      <p:pic>
        <p:nvPicPr>
          <p:cNvPr id="13" name="Picture 12">
            <a:extLst>
              <a:ext uri="{FF2B5EF4-FFF2-40B4-BE49-F238E27FC236}">
                <a16:creationId xmlns:a16="http://schemas.microsoft.com/office/drawing/2014/main" id="{226A30E8-7D0C-8A43-89BE-66DB2F287C00}"/>
              </a:ext>
            </a:extLst>
          </p:cNvPr>
          <p:cNvPicPr>
            <a:picLocks/>
          </p:cNvPicPr>
          <p:nvPr/>
        </p:nvPicPr>
        <p:blipFill>
          <a:blip r:embed="rId5">
            <a:extLst>
              <a:ext uri="{28A0092B-C50C-407E-A947-70E740481C1C}">
                <a14:useLocalDpi xmlns:a14="http://schemas.microsoft.com/office/drawing/2010/main"/>
              </a:ext>
            </a:extLst>
          </a:blip>
          <a:stretch>
            <a:fillRect/>
          </a:stretch>
        </p:blipFill>
        <p:spPr>
          <a:xfrm>
            <a:off x="854900" y="935328"/>
            <a:ext cx="5495720" cy="2636845"/>
          </a:xfrm>
          <a:prstGeom prst="rect">
            <a:avLst/>
          </a:prstGeom>
          <a:solidFill>
            <a:schemeClr val="accent1">
              <a:lumMod val="40000"/>
              <a:lumOff val="60000"/>
            </a:schemeClr>
          </a:solidFill>
        </p:spPr>
      </p:pic>
    </p:spTree>
    <p:extLst>
      <p:ext uri="{BB962C8B-B14F-4D97-AF65-F5344CB8AC3E}">
        <p14:creationId xmlns:p14="http://schemas.microsoft.com/office/powerpoint/2010/main" val="241471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500" tmFilter="0, 0; .2, .5; .8, .5; 1, 0"/>
                                        <p:tgtEl>
                                          <p:spTgt spid="9"/>
                                        </p:tgtEl>
                                      </p:cBhvr>
                                    </p:animEffect>
                                    <p:animScale>
                                      <p:cBhvr>
                                        <p:cTn id="7" dur="1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E112A-547C-E44A-9720-F16A2FA41E81}"/>
              </a:ext>
            </a:extLst>
          </p:cNvPr>
          <p:cNvSpPr>
            <a:spLocks noGrp="1"/>
          </p:cNvSpPr>
          <p:nvPr>
            <p:ph type="title"/>
          </p:nvPr>
        </p:nvSpPr>
        <p:spPr/>
        <p:txBody>
          <a:bodyPr/>
          <a:lstStyle/>
          <a:p>
            <a:r>
              <a:rPr lang="en-US" dirty="0"/>
              <a:t>HERA</a:t>
            </a:r>
          </a:p>
        </p:txBody>
      </p:sp>
      <p:sp>
        <p:nvSpPr>
          <p:cNvPr id="3" name="Content Placeholder 2">
            <a:extLst>
              <a:ext uri="{FF2B5EF4-FFF2-40B4-BE49-F238E27FC236}">
                <a16:creationId xmlns:a16="http://schemas.microsoft.com/office/drawing/2014/main" id="{C08B1746-97E4-1648-AAAD-3313182826D5}"/>
              </a:ext>
            </a:extLst>
          </p:cNvPr>
          <p:cNvSpPr>
            <a:spLocks noGrp="1"/>
          </p:cNvSpPr>
          <p:nvPr>
            <p:ph idx="1"/>
          </p:nvPr>
        </p:nvSpPr>
        <p:spPr/>
        <p:txBody>
          <a:bodyPr/>
          <a:lstStyle/>
          <a:p>
            <a:r>
              <a:rPr lang="en-US" dirty="0"/>
              <a:t>The first and only lepton-hadron collider, DESY, Hamburg, Germany</a:t>
            </a:r>
          </a:p>
          <a:p>
            <a:r>
              <a:rPr lang="en-US" dirty="0"/>
              <a:t>Proposed in 1981, approved 1984</a:t>
            </a:r>
          </a:p>
          <a:p>
            <a:r>
              <a:rPr lang="en-US" dirty="0"/>
              <a:t>Operated for physics 1992-2007</a:t>
            </a:r>
          </a:p>
          <a:p>
            <a:r>
              <a:rPr lang="en-US" dirty="0"/>
              <a:t>Collided 27.5 GeV spin polarized leptons (e+; e- ) with 920 GeV protons</a:t>
            </a:r>
          </a:p>
          <a:p>
            <a:r>
              <a:rPr lang="en-US" dirty="0"/>
              <a:t>HERA reached a luminosity of 5x10</a:t>
            </a:r>
            <a:r>
              <a:rPr lang="en-US" baseline="30000" dirty="0"/>
              <a:t>31</a:t>
            </a:r>
            <a:r>
              <a:rPr lang="en-US" dirty="0"/>
              <a:t> cm</a:t>
            </a:r>
            <a:r>
              <a:rPr lang="en-US" baseline="30000" dirty="0"/>
              <a:t>-2</a:t>
            </a:r>
            <a:r>
              <a:rPr lang="en-US" dirty="0"/>
              <a:t> s</a:t>
            </a:r>
            <a:r>
              <a:rPr lang="en-US" baseline="30000" dirty="0"/>
              <a:t>-1</a:t>
            </a:r>
          </a:p>
          <a:p>
            <a:r>
              <a:rPr lang="en-US" dirty="0"/>
              <a:t>Many lessons from HERA are relevant for EIC</a:t>
            </a:r>
          </a:p>
          <a:p>
            <a:pPr lvl="1"/>
            <a:r>
              <a:rPr lang="en-US" dirty="0"/>
              <a:t>Vertical beam-beam tune shift for lepton beam reached &amp; exceeded values planned for EIC</a:t>
            </a:r>
          </a:p>
          <a:p>
            <a:pPr lvl="1"/>
            <a:r>
              <a:rPr lang="en-US" dirty="0"/>
              <a:t>The necessity to minimize synchrotron radiation in the IR, IR vacuum pressure, and to avoid halo of the proton beam</a:t>
            </a:r>
          </a:p>
          <a:p>
            <a:pPr lvl="1"/>
            <a:r>
              <a:rPr lang="en-US" dirty="0"/>
              <a:t>The techniques developed to maximize the spin polarization in presence of three pairs of spin rotators and strong beam-beam forces can be applied to EIC</a:t>
            </a:r>
          </a:p>
          <a:p>
            <a:pPr lvl="1"/>
            <a:endParaRPr lang="en-US" dirty="0"/>
          </a:p>
          <a:p>
            <a:endParaRPr lang="en-US" dirty="0"/>
          </a:p>
          <a:p>
            <a:endParaRPr lang="en-US" dirty="0"/>
          </a:p>
        </p:txBody>
      </p:sp>
      <p:sp>
        <p:nvSpPr>
          <p:cNvPr id="4" name="Footer Placeholder 3">
            <a:extLst>
              <a:ext uri="{FF2B5EF4-FFF2-40B4-BE49-F238E27FC236}">
                <a16:creationId xmlns:a16="http://schemas.microsoft.com/office/drawing/2014/main" id="{04CDF14A-238E-854F-A1D8-BD70202D47C6}"/>
              </a:ext>
            </a:extLst>
          </p:cNvPr>
          <p:cNvSpPr>
            <a:spLocks noGrp="1"/>
          </p:cNvSpPr>
          <p:nvPr>
            <p:ph type="ftr" sz="quarter" idx="11"/>
          </p:nvPr>
        </p:nvSpPr>
        <p:spPr/>
        <p:txBody>
          <a:bodyPr/>
          <a:lstStyle/>
          <a:p>
            <a:r>
              <a:rPr lang="en-US" dirty="0"/>
              <a:t>CFNS Inaugural Symposium, A. Seryi</a:t>
            </a:r>
          </a:p>
        </p:txBody>
      </p:sp>
      <p:sp>
        <p:nvSpPr>
          <p:cNvPr id="5" name="Slide Number Placeholder 4">
            <a:extLst>
              <a:ext uri="{FF2B5EF4-FFF2-40B4-BE49-F238E27FC236}">
                <a16:creationId xmlns:a16="http://schemas.microsoft.com/office/drawing/2014/main" id="{28FA3598-6F62-5B4F-8DA7-C14759F0CFEC}"/>
              </a:ext>
            </a:extLst>
          </p:cNvPr>
          <p:cNvSpPr>
            <a:spLocks noGrp="1"/>
          </p:cNvSpPr>
          <p:nvPr>
            <p:ph type="sldNum" sz="quarter" idx="12"/>
          </p:nvPr>
        </p:nvSpPr>
        <p:spPr/>
        <p:txBody>
          <a:bodyPr/>
          <a:lstStyle/>
          <a:p>
            <a:fld id="{07E1C93C-5050-FC42-8F10-D22D4F119D13}" type="slidenum">
              <a:rPr lang="en-US" smtClean="0"/>
              <a:pPr/>
              <a:t>3</a:t>
            </a:fld>
            <a:endParaRPr lang="en-US" dirty="0"/>
          </a:p>
        </p:txBody>
      </p:sp>
      <p:sp>
        <p:nvSpPr>
          <p:cNvPr id="6" name="Rectangle 5">
            <a:extLst>
              <a:ext uri="{FF2B5EF4-FFF2-40B4-BE49-F238E27FC236}">
                <a16:creationId xmlns:a16="http://schemas.microsoft.com/office/drawing/2014/main" id="{B396BAB1-72A8-8246-8BCA-1445B80D620A}"/>
              </a:ext>
            </a:extLst>
          </p:cNvPr>
          <p:cNvSpPr/>
          <p:nvPr/>
        </p:nvSpPr>
        <p:spPr>
          <a:xfrm>
            <a:off x="3277219" y="5890063"/>
            <a:ext cx="8660781" cy="307777"/>
          </a:xfrm>
          <a:prstGeom prst="rect">
            <a:avLst/>
          </a:prstGeom>
        </p:spPr>
        <p:txBody>
          <a:bodyPr wrap="square">
            <a:spAutoFit/>
          </a:bodyPr>
          <a:lstStyle/>
          <a:p>
            <a:r>
              <a:rPr lang="en-US" sz="1400" dirty="0"/>
              <a:t> F. </a:t>
            </a:r>
            <a:r>
              <a:rPr lang="en-US" sz="1400" dirty="0" err="1"/>
              <a:t>Willeke</a:t>
            </a:r>
            <a:r>
              <a:rPr lang="en-US" sz="1400" dirty="0"/>
              <a:t>, HERA and the Next Generation of Lepton-Ion Colliders", in Proc. of EPAC'06 , Edinburgh, paper FRXBPA01</a:t>
            </a:r>
          </a:p>
        </p:txBody>
      </p:sp>
    </p:spTree>
    <p:extLst>
      <p:ext uri="{BB962C8B-B14F-4D97-AF65-F5344CB8AC3E}">
        <p14:creationId xmlns:p14="http://schemas.microsoft.com/office/powerpoint/2010/main" val="3394014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7C8E5-D896-4B42-80C7-BCEAE2E435B9}"/>
              </a:ext>
            </a:extLst>
          </p:cNvPr>
          <p:cNvSpPr>
            <a:spLocks noGrp="1"/>
          </p:cNvSpPr>
          <p:nvPr>
            <p:ph type="title"/>
          </p:nvPr>
        </p:nvSpPr>
        <p:spPr/>
        <p:txBody>
          <a:bodyPr>
            <a:normAutofit/>
          </a:bodyPr>
          <a:lstStyle/>
          <a:p>
            <a:r>
              <a:rPr lang="en-US" dirty="0" err="1"/>
              <a:t>eRHIC</a:t>
            </a:r>
            <a:r>
              <a:rPr lang="en-US" dirty="0"/>
              <a:t> summary</a:t>
            </a:r>
          </a:p>
        </p:txBody>
      </p:sp>
      <p:sp>
        <p:nvSpPr>
          <p:cNvPr id="3" name="Content Placeholder 2">
            <a:extLst>
              <a:ext uri="{FF2B5EF4-FFF2-40B4-BE49-F238E27FC236}">
                <a16:creationId xmlns:a16="http://schemas.microsoft.com/office/drawing/2014/main" id="{06A22C5D-10BF-1C4B-9BB7-4C247BFE29C4}"/>
              </a:ext>
            </a:extLst>
          </p:cNvPr>
          <p:cNvSpPr>
            <a:spLocks noGrp="1"/>
          </p:cNvSpPr>
          <p:nvPr>
            <p:ph idx="1"/>
          </p:nvPr>
        </p:nvSpPr>
        <p:spPr>
          <a:xfrm>
            <a:off x="411892" y="865695"/>
            <a:ext cx="11285837" cy="5613165"/>
          </a:xfrm>
        </p:spPr>
        <p:txBody>
          <a:bodyPr>
            <a:normAutofit fontScale="92500" lnSpcReduction="10000"/>
          </a:bodyPr>
          <a:lstStyle/>
          <a:p>
            <a:r>
              <a:rPr lang="en-US" sz="2400" dirty="0"/>
              <a:t>“</a:t>
            </a:r>
            <a:r>
              <a:rPr lang="en-US" sz="2400" dirty="0" err="1"/>
              <a:t>eRHIC</a:t>
            </a:r>
            <a:r>
              <a:rPr lang="en-US" sz="2400" dirty="0"/>
              <a:t> design reaches a peak luminosity of </a:t>
            </a:r>
          </a:p>
          <a:p>
            <a:pPr marL="0" indent="0">
              <a:buNone/>
            </a:pPr>
            <a:r>
              <a:rPr lang="en-US" sz="2400" b="1" dirty="0"/>
              <a:t>                                                  L= 1.05·10</a:t>
            </a:r>
            <a:r>
              <a:rPr lang="en-US" sz="2400" b="1" baseline="30000" dirty="0"/>
              <a:t>34</a:t>
            </a:r>
            <a:r>
              <a:rPr lang="en-US" sz="2400" b="1" dirty="0"/>
              <a:t>cm</a:t>
            </a:r>
            <a:r>
              <a:rPr lang="en-US" sz="2400" b="1" baseline="30000" dirty="0"/>
              <a:t>-2</a:t>
            </a:r>
            <a:r>
              <a:rPr lang="en-US" sz="2400" b="1" dirty="0"/>
              <a:t>s</a:t>
            </a:r>
            <a:r>
              <a:rPr lang="en-US" sz="2400" b="1" baseline="30000" dirty="0"/>
              <a:t>-1</a:t>
            </a:r>
          </a:p>
          <a:p>
            <a:pPr marL="0" indent="0">
              <a:buNone/>
            </a:pPr>
            <a:r>
              <a:rPr lang="en-US" sz="2400" baseline="30000" dirty="0"/>
              <a:t>      </a:t>
            </a:r>
            <a:r>
              <a:rPr lang="en-US" sz="3000" baseline="30000" dirty="0"/>
              <a:t>with 2 hour IBS growth times</a:t>
            </a:r>
            <a:endParaRPr lang="en-US" sz="3000" dirty="0"/>
          </a:p>
          <a:p>
            <a:r>
              <a:rPr lang="en-US" sz="2400" dirty="0"/>
              <a:t>However, this </a:t>
            </a:r>
            <a:r>
              <a:rPr lang="en-US" sz="2400" dirty="0">
                <a:solidFill>
                  <a:srgbClr val="FF0000"/>
                </a:solidFill>
              </a:rPr>
              <a:t>can only be achieved with strong hadron cooling</a:t>
            </a:r>
            <a:r>
              <a:rPr lang="en-US" sz="2400" dirty="0"/>
              <a:t>, which is beyond state of the art, and is a topic of ongoing R&amp;D.</a:t>
            </a:r>
          </a:p>
          <a:p>
            <a:r>
              <a:rPr lang="en-US" sz="2400" dirty="0"/>
              <a:t>Without hadron cooling a peak luminosity of </a:t>
            </a:r>
          </a:p>
          <a:p>
            <a:pPr marL="0" indent="0" algn="ctr">
              <a:buNone/>
            </a:pPr>
            <a:r>
              <a:rPr lang="en-US" sz="2400" dirty="0"/>
              <a:t> </a:t>
            </a:r>
            <a:r>
              <a:rPr lang="en-US" sz="2400" b="1" dirty="0"/>
              <a:t>L= 0.44·10</a:t>
            </a:r>
            <a:r>
              <a:rPr lang="en-US" sz="2400" b="1" baseline="30000" dirty="0"/>
              <a:t>34</a:t>
            </a:r>
            <a:r>
              <a:rPr lang="en-US" sz="2400" b="1" dirty="0"/>
              <a:t>cm</a:t>
            </a:r>
            <a:r>
              <a:rPr lang="en-US" sz="2400" b="1" baseline="30000" dirty="0"/>
              <a:t>-2</a:t>
            </a:r>
            <a:r>
              <a:rPr lang="en-US" sz="2400" b="1" dirty="0"/>
              <a:t>s</a:t>
            </a:r>
            <a:r>
              <a:rPr lang="en-US" sz="2400" b="1" baseline="30000" dirty="0"/>
              <a:t>-1</a:t>
            </a:r>
          </a:p>
          <a:p>
            <a:pPr marL="0" indent="0">
              <a:buNone/>
            </a:pPr>
            <a:r>
              <a:rPr lang="en-US" sz="2400" dirty="0"/>
              <a:t>    is reached, with </a:t>
            </a:r>
            <a:r>
              <a:rPr lang="en-US" sz="2400" dirty="0">
                <a:solidFill>
                  <a:srgbClr val="FF0000"/>
                </a:solidFill>
              </a:rPr>
              <a:t>IBS growth times of 9 hours</a:t>
            </a:r>
          </a:p>
          <a:p>
            <a:r>
              <a:rPr lang="en-US" sz="2400" dirty="0" err="1"/>
              <a:t>eRHIC</a:t>
            </a:r>
            <a:r>
              <a:rPr lang="en-US" sz="2400" dirty="0"/>
              <a:t> design has progressed very well and a tremendous amount of design work was accomplished.</a:t>
            </a:r>
          </a:p>
          <a:p>
            <a:r>
              <a:rPr lang="en-US" sz="2400" dirty="0"/>
              <a:t>There are still critical beam dynamic issues which require more effort. They could have an impact on achievable luminosity but do not constitute a risk of missing the EIC White Paper Requirement </a:t>
            </a:r>
          </a:p>
          <a:p>
            <a:r>
              <a:rPr lang="en-US" sz="2400" dirty="0"/>
              <a:t>While a large amount of work is still ahead to arrive at a </a:t>
            </a:r>
            <a:r>
              <a:rPr lang="en-US" sz="2400" b="1" dirty="0">
                <a:solidFill>
                  <a:srgbClr val="FF0000"/>
                </a:solidFill>
              </a:rPr>
              <a:t>Conceptual Design</a:t>
            </a:r>
            <a:r>
              <a:rPr lang="en-US" sz="2400" dirty="0"/>
              <a:t>, we believe that the present state of the </a:t>
            </a:r>
            <a:r>
              <a:rPr lang="en-US" sz="2400" dirty="0" err="1"/>
              <a:t>eRHIC</a:t>
            </a:r>
            <a:r>
              <a:rPr lang="en-US" sz="2400" dirty="0"/>
              <a:t> design matches well the expectations of a Pre-Conceptual Design”</a:t>
            </a:r>
          </a:p>
        </p:txBody>
      </p:sp>
      <p:sp>
        <p:nvSpPr>
          <p:cNvPr id="4" name="Footer Placeholder 3">
            <a:extLst>
              <a:ext uri="{FF2B5EF4-FFF2-40B4-BE49-F238E27FC236}">
                <a16:creationId xmlns:a16="http://schemas.microsoft.com/office/drawing/2014/main" id="{43FD3368-4BB7-054E-A4C8-63F2CE171BAF}"/>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0294C72A-062D-BB43-A928-8F475E7D3F1F}"/>
              </a:ext>
            </a:extLst>
          </p:cNvPr>
          <p:cNvSpPr>
            <a:spLocks noGrp="1"/>
          </p:cNvSpPr>
          <p:nvPr>
            <p:ph type="sldNum" sz="quarter" idx="12"/>
          </p:nvPr>
        </p:nvSpPr>
        <p:spPr/>
        <p:txBody>
          <a:bodyPr/>
          <a:lstStyle/>
          <a:p>
            <a:fld id="{07E1C93C-5050-FC42-8F10-D22D4F119D13}" type="slidenum">
              <a:rPr lang="en-US" smtClean="0"/>
              <a:pPr/>
              <a:t>30</a:t>
            </a:fld>
            <a:endParaRPr lang="en-US" dirty="0"/>
          </a:p>
        </p:txBody>
      </p:sp>
      <p:sp>
        <p:nvSpPr>
          <p:cNvPr id="6" name="Rectangle 5">
            <a:extLst>
              <a:ext uri="{FF2B5EF4-FFF2-40B4-BE49-F238E27FC236}">
                <a16:creationId xmlns:a16="http://schemas.microsoft.com/office/drawing/2014/main" id="{F5CD592A-49DF-C745-A405-E59A515E0DAE}"/>
              </a:ext>
            </a:extLst>
          </p:cNvPr>
          <p:cNvSpPr/>
          <p:nvPr/>
        </p:nvSpPr>
        <p:spPr>
          <a:xfrm>
            <a:off x="7110614" y="306871"/>
            <a:ext cx="5298089" cy="338554"/>
          </a:xfrm>
          <a:prstGeom prst="rect">
            <a:avLst/>
          </a:prstGeom>
        </p:spPr>
        <p:txBody>
          <a:bodyPr wrap="square">
            <a:spAutoFit/>
          </a:bodyPr>
          <a:lstStyle/>
          <a:p>
            <a:r>
              <a:rPr lang="en-US" sz="1600" dirty="0"/>
              <a:t>Following C. Montag talk at EIC Collab meeting, Oct 2018</a:t>
            </a:r>
          </a:p>
        </p:txBody>
      </p:sp>
    </p:spTree>
    <p:extLst>
      <p:ext uri="{BB962C8B-B14F-4D97-AF65-F5344CB8AC3E}">
        <p14:creationId xmlns:p14="http://schemas.microsoft.com/office/powerpoint/2010/main" val="430551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4DE33-DCB0-884A-B8ED-E183AE6349ED}"/>
              </a:ext>
            </a:extLst>
          </p:cNvPr>
          <p:cNvSpPr>
            <a:spLocks noGrp="1"/>
          </p:cNvSpPr>
          <p:nvPr>
            <p:ph type="title"/>
          </p:nvPr>
        </p:nvSpPr>
        <p:spPr/>
        <p:txBody>
          <a:bodyPr>
            <a:normAutofit/>
          </a:bodyPr>
          <a:lstStyle/>
          <a:p>
            <a:r>
              <a:rPr lang="en-US" dirty="0"/>
              <a:t>JLEIC electron-ion collider design – built up on CEBAF</a:t>
            </a:r>
          </a:p>
        </p:txBody>
      </p:sp>
      <p:sp>
        <p:nvSpPr>
          <p:cNvPr id="4" name="Footer Placeholder 3">
            <a:extLst>
              <a:ext uri="{FF2B5EF4-FFF2-40B4-BE49-F238E27FC236}">
                <a16:creationId xmlns:a16="http://schemas.microsoft.com/office/drawing/2014/main" id="{F6D7A9B4-0AC8-A842-AFC1-2C759EDE9C46}"/>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1E987E97-D1A8-1948-B586-1E74AE1C3561}"/>
              </a:ext>
            </a:extLst>
          </p:cNvPr>
          <p:cNvSpPr>
            <a:spLocks noGrp="1"/>
          </p:cNvSpPr>
          <p:nvPr>
            <p:ph type="sldNum" sz="quarter" idx="12"/>
          </p:nvPr>
        </p:nvSpPr>
        <p:spPr/>
        <p:txBody>
          <a:bodyPr/>
          <a:lstStyle/>
          <a:p>
            <a:fld id="{07E1C93C-5050-FC42-8F10-D22D4F119D13}" type="slidenum">
              <a:rPr lang="en-US" smtClean="0"/>
              <a:pPr/>
              <a:t>31</a:t>
            </a:fld>
            <a:endParaRPr lang="en-US" dirty="0"/>
          </a:p>
        </p:txBody>
      </p:sp>
      <p:pic>
        <p:nvPicPr>
          <p:cNvPr id="6" name="Picture 5" descr="Graphic1_2018schematicD1-01.jpeg">
            <a:extLst>
              <a:ext uri="{FF2B5EF4-FFF2-40B4-BE49-F238E27FC236}">
                <a16:creationId xmlns:a16="http://schemas.microsoft.com/office/drawing/2014/main" id="{B2B66863-6F29-DB4D-BBB5-8D2EEC6F43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648644" y="3991579"/>
            <a:ext cx="5495403" cy="2384671"/>
          </a:xfrm>
          <a:prstGeom prst="rect">
            <a:avLst/>
          </a:prstGeom>
        </p:spPr>
      </p:pic>
      <p:sp>
        <p:nvSpPr>
          <p:cNvPr id="7" name="Content Placeholder 2">
            <a:extLst>
              <a:ext uri="{FF2B5EF4-FFF2-40B4-BE49-F238E27FC236}">
                <a16:creationId xmlns:a16="http://schemas.microsoft.com/office/drawing/2014/main" id="{F942D4EF-B449-4E48-BBB4-18918D8E261A}"/>
              </a:ext>
            </a:extLst>
          </p:cNvPr>
          <p:cNvSpPr>
            <a:spLocks noGrp="1"/>
          </p:cNvSpPr>
          <p:nvPr>
            <p:ph idx="1"/>
          </p:nvPr>
        </p:nvSpPr>
        <p:spPr>
          <a:xfrm>
            <a:off x="4878207" y="3984500"/>
            <a:ext cx="2110426" cy="921568"/>
          </a:xfrm>
        </p:spPr>
        <p:txBody>
          <a:bodyPr>
            <a:noAutofit/>
          </a:bodyPr>
          <a:lstStyle/>
          <a:p>
            <a:pPr marL="0" indent="0">
              <a:buNone/>
            </a:pPr>
            <a:r>
              <a:rPr lang="en-US" altLang="en-US" sz="1800" dirty="0">
                <a:solidFill>
                  <a:schemeClr val="tx1"/>
                </a:solidFill>
              </a:rPr>
              <a:t>Electron complex: </a:t>
            </a:r>
            <a:r>
              <a:rPr lang="en-US" altLang="en-US" sz="1600" dirty="0">
                <a:solidFill>
                  <a:schemeClr val="tx1"/>
                </a:solidFill>
              </a:rPr>
              <a:t>CEBAF as a full energy injector, Electron collider ring</a:t>
            </a:r>
          </a:p>
          <a:p>
            <a:pPr marL="0" indent="0" algn="ctr">
              <a:buNone/>
            </a:pPr>
            <a:endParaRPr lang="en-US" altLang="en-US" sz="1600" dirty="0"/>
          </a:p>
          <a:p>
            <a:endParaRPr lang="en-US" sz="1800" dirty="0"/>
          </a:p>
        </p:txBody>
      </p:sp>
      <p:sp>
        <p:nvSpPr>
          <p:cNvPr id="8" name="Content Placeholder 2">
            <a:extLst>
              <a:ext uri="{FF2B5EF4-FFF2-40B4-BE49-F238E27FC236}">
                <a16:creationId xmlns:a16="http://schemas.microsoft.com/office/drawing/2014/main" id="{5636D493-DB67-834D-A39C-D5924CBDA4A0}"/>
              </a:ext>
            </a:extLst>
          </p:cNvPr>
          <p:cNvSpPr txBox="1">
            <a:spLocks/>
          </p:cNvSpPr>
          <p:nvPr/>
        </p:nvSpPr>
        <p:spPr>
          <a:xfrm>
            <a:off x="4902520" y="5045973"/>
            <a:ext cx="2390913" cy="86023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buFont typeface="Arial" panose="020B0604020202020204" pitchFamily="34" charset="0"/>
              <a:buChar char="•"/>
              <a:defRPr sz="2000" kern="1200" baseline="0">
                <a:solidFill>
                  <a:srgbClr val="0E2E39"/>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1800" kern="1200" baseline="0">
                <a:solidFill>
                  <a:srgbClr val="0E2E39"/>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600" kern="1200" baseline="0">
                <a:solidFill>
                  <a:srgbClr val="0E2E39"/>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rgbClr val="0E2E39"/>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rgbClr val="0E2E39"/>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1800" dirty="0">
                <a:solidFill>
                  <a:schemeClr val="tx1"/>
                </a:solidFill>
              </a:rPr>
              <a:t>Ion complex: </a:t>
            </a:r>
            <a:r>
              <a:rPr lang="en-US" altLang="en-US" sz="1600" dirty="0">
                <a:solidFill>
                  <a:schemeClr val="tx1"/>
                </a:solidFill>
              </a:rPr>
              <a:t>Ion source, SRF </a:t>
            </a:r>
            <a:r>
              <a:rPr lang="en-US" altLang="en-US" sz="1600" dirty="0" err="1">
                <a:solidFill>
                  <a:schemeClr val="tx1"/>
                </a:solidFill>
              </a:rPr>
              <a:t>linac</a:t>
            </a:r>
            <a:r>
              <a:rPr lang="en-US" altLang="en-US" sz="1600" dirty="0">
                <a:solidFill>
                  <a:schemeClr val="tx1"/>
                </a:solidFill>
              </a:rPr>
              <a:t>, Booster, Ion collider ring</a:t>
            </a:r>
            <a:endParaRPr lang="en-US" altLang="en-US" sz="1600" dirty="0"/>
          </a:p>
          <a:p>
            <a:endParaRPr lang="en-US" sz="1800" dirty="0"/>
          </a:p>
        </p:txBody>
      </p:sp>
      <p:sp>
        <p:nvSpPr>
          <p:cNvPr id="9" name="Content Placeholder 2">
            <a:extLst>
              <a:ext uri="{FF2B5EF4-FFF2-40B4-BE49-F238E27FC236}">
                <a16:creationId xmlns:a16="http://schemas.microsoft.com/office/drawing/2014/main" id="{B1EADAD0-6BED-784F-9A59-B775C2DF0BEA}"/>
              </a:ext>
            </a:extLst>
          </p:cNvPr>
          <p:cNvSpPr txBox="1">
            <a:spLocks/>
          </p:cNvSpPr>
          <p:nvPr/>
        </p:nvSpPr>
        <p:spPr>
          <a:xfrm>
            <a:off x="22134" y="878967"/>
            <a:ext cx="6328486" cy="354063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altLang="en-US" sz="2400" dirty="0"/>
              <a:t>CEBAF extensive fixed-target science program</a:t>
            </a:r>
          </a:p>
          <a:p>
            <a:pPr lvl="1">
              <a:spcBef>
                <a:spcPts val="600"/>
              </a:spcBef>
            </a:pPr>
            <a:r>
              <a:rPr lang="en-US" altLang="en-US" dirty="0"/>
              <a:t>Fixed-target program compatible </a:t>
            </a:r>
            <a:br>
              <a:rPr lang="en-US" altLang="en-US" dirty="0"/>
            </a:br>
            <a:r>
              <a:rPr lang="en-US" altLang="en-US" dirty="0"/>
              <a:t>with concurrent JLEIC operations</a:t>
            </a:r>
            <a:endParaRPr lang="en-US" dirty="0"/>
          </a:p>
          <a:p>
            <a:pPr>
              <a:spcBef>
                <a:spcPts val="600"/>
              </a:spcBef>
            </a:pPr>
            <a:r>
              <a:rPr lang="en-US" sz="2400" dirty="0"/>
              <a:t>CEBAF 12 GeV : JLEIC injector</a:t>
            </a:r>
            <a:endParaRPr lang="en-US" altLang="en-US" sz="2400" dirty="0"/>
          </a:p>
          <a:p>
            <a:pPr lvl="1">
              <a:spcBef>
                <a:spcPts val="600"/>
              </a:spcBef>
            </a:pPr>
            <a:r>
              <a:rPr lang="en-US" dirty="0"/>
              <a:t>Fast fill of collider ring</a:t>
            </a:r>
          </a:p>
          <a:p>
            <a:pPr lvl="1">
              <a:spcBef>
                <a:spcPts val="600"/>
              </a:spcBef>
            </a:pPr>
            <a:r>
              <a:rPr lang="en-US" dirty="0"/>
              <a:t>Full energy</a:t>
            </a:r>
          </a:p>
          <a:p>
            <a:pPr lvl="1">
              <a:spcBef>
                <a:spcPts val="600"/>
              </a:spcBef>
            </a:pPr>
            <a:r>
              <a:rPr lang="en-US" dirty="0"/>
              <a:t>~90% polarization</a:t>
            </a:r>
          </a:p>
          <a:p>
            <a:pPr lvl="1">
              <a:spcBef>
                <a:spcPts val="600"/>
              </a:spcBef>
            </a:pPr>
            <a:r>
              <a:rPr lang="en-US" dirty="0"/>
              <a:t>Enables top-off</a:t>
            </a:r>
          </a:p>
          <a:p>
            <a:pPr>
              <a:spcBef>
                <a:spcPts val="600"/>
              </a:spcBef>
            </a:pPr>
            <a:r>
              <a:rPr lang="en-US" sz="2400" dirty="0"/>
              <a:t>New operation mode but </a:t>
            </a:r>
            <a:br>
              <a:rPr lang="en-US" sz="2400" dirty="0"/>
            </a:br>
            <a:r>
              <a:rPr lang="en-US" sz="2400" dirty="0"/>
              <a:t>no hardware </a:t>
            </a:r>
            <a:br>
              <a:rPr lang="en-US" sz="2400" dirty="0"/>
            </a:br>
            <a:r>
              <a:rPr lang="en-US" sz="2400" dirty="0"/>
              <a:t>modifications</a:t>
            </a:r>
          </a:p>
          <a:p>
            <a:endParaRPr lang="en-US" dirty="0"/>
          </a:p>
        </p:txBody>
      </p:sp>
      <p:grpSp>
        <p:nvGrpSpPr>
          <p:cNvPr id="10" name="Group 9">
            <a:extLst>
              <a:ext uri="{FF2B5EF4-FFF2-40B4-BE49-F238E27FC236}">
                <a16:creationId xmlns:a16="http://schemas.microsoft.com/office/drawing/2014/main" id="{76A6A572-9667-7D4C-BF19-139E12504339}"/>
              </a:ext>
            </a:extLst>
          </p:cNvPr>
          <p:cNvGrpSpPr/>
          <p:nvPr/>
        </p:nvGrpSpPr>
        <p:grpSpPr>
          <a:xfrm>
            <a:off x="171280" y="2285993"/>
            <a:ext cx="5195384" cy="4343353"/>
            <a:chOff x="3015441" y="1481545"/>
            <a:chExt cx="5712087" cy="4819131"/>
          </a:xfrm>
        </p:grpSpPr>
        <p:pic>
          <p:nvPicPr>
            <p:cNvPr id="11" name="Picture 10">
              <a:extLst>
                <a:ext uri="{FF2B5EF4-FFF2-40B4-BE49-F238E27FC236}">
                  <a16:creationId xmlns:a16="http://schemas.microsoft.com/office/drawing/2014/main" id="{3C209841-E194-4148-92E2-6CF65CA3516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70311" y="2293867"/>
              <a:ext cx="5157217" cy="4006809"/>
            </a:xfrm>
            <a:prstGeom prst="rect">
              <a:avLst/>
            </a:prstGeom>
            <a:noFill/>
            <a:effectLst/>
          </p:spPr>
        </p:pic>
        <p:sp>
          <p:nvSpPr>
            <p:cNvPr id="12" name="Parallelogram 11">
              <a:extLst>
                <a:ext uri="{FF2B5EF4-FFF2-40B4-BE49-F238E27FC236}">
                  <a16:creationId xmlns:a16="http://schemas.microsoft.com/office/drawing/2014/main" id="{D3FA2EB0-D10C-3D4C-8C22-CE88CCD11629}"/>
                </a:ext>
              </a:extLst>
            </p:cNvPr>
            <p:cNvSpPr/>
            <p:nvPr/>
          </p:nvSpPr>
          <p:spPr>
            <a:xfrm rot="12328451" flipV="1">
              <a:off x="4508652" y="4540863"/>
              <a:ext cx="161128" cy="88249"/>
            </a:xfrm>
            <a:prstGeom prst="parallelogram">
              <a:avLst>
                <a:gd name="adj" fmla="val 52731"/>
              </a:avLst>
            </a:prstGeom>
            <a:solidFill>
              <a:srgbClr val="007B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49C90DAC-66ED-5642-8878-62BB65CB2073}"/>
                </a:ext>
              </a:extLst>
            </p:cNvPr>
            <p:cNvSpPr/>
            <p:nvPr/>
          </p:nvSpPr>
          <p:spPr>
            <a:xfrm rot="9271549" flipH="1" flipV="1">
              <a:off x="4611791" y="4538455"/>
              <a:ext cx="161128" cy="88249"/>
            </a:xfrm>
            <a:prstGeom prst="parallelogram">
              <a:avLst>
                <a:gd name="adj" fmla="val 50934"/>
              </a:avLst>
            </a:prstGeom>
            <a:solidFill>
              <a:srgbClr val="003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rc 14">
              <a:extLst>
                <a:ext uri="{FF2B5EF4-FFF2-40B4-BE49-F238E27FC236}">
                  <a16:creationId xmlns:a16="http://schemas.microsoft.com/office/drawing/2014/main" id="{EA3381D5-ED1E-F24C-B747-6FAF1175E930}"/>
                </a:ext>
              </a:extLst>
            </p:cNvPr>
            <p:cNvSpPr/>
            <p:nvPr/>
          </p:nvSpPr>
          <p:spPr>
            <a:xfrm rot="4149896">
              <a:off x="4271136" y="225850"/>
              <a:ext cx="2465538" cy="4976927"/>
            </a:xfrm>
            <a:prstGeom prst="arc">
              <a:avLst>
                <a:gd name="adj1" fmla="val 16828257"/>
                <a:gd name="adj2" fmla="val 19938601"/>
              </a:avLst>
            </a:prstGeom>
            <a:ln w="34925">
              <a:solidFill>
                <a:srgbClr val="0000C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6" name="TextBox 15">
            <a:extLst>
              <a:ext uri="{FF2B5EF4-FFF2-40B4-BE49-F238E27FC236}">
                <a16:creationId xmlns:a16="http://schemas.microsoft.com/office/drawing/2014/main" id="{F31EDDDE-3CC3-9D4E-B1EE-D0177FA2B182}"/>
              </a:ext>
            </a:extLst>
          </p:cNvPr>
          <p:cNvSpPr txBox="1"/>
          <p:nvPr/>
        </p:nvSpPr>
        <p:spPr>
          <a:xfrm>
            <a:off x="3898105" y="2350986"/>
            <a:ext cx="1486304" cy="584775"/>
          </a:xfrm>
          <a:prstGeom prst="rect">
            <a:avLst/>
          </a:prstGeom>
          <a:noFill/>
        </p:spPr>
        <p:txBody>
          <a:bodyPr wrap="none" rtlCol="0">
            <a:spAutoFit/>
          </a:bodyPr>
          <a:lstStyle/>
          <a:p>
            <a:pPr algn="ctr"/>
            <a:r>
              <a:rPr lang="en-US" sz="1600" dirty="0">
                <a:solidFill>
                  <a:srgbClr val="0000CC"/>
                </a:solidFill>
                <a:latin typeface="Arial" panose="020B0604020202020204" pitchFamily="34" charset="0"/>
                <a:cs typeface="Arial" panose="020B0604020202020204" pitchFamily="34" charset="0"/>
              </a:rPr>
              <a:t>Up to 12 GeV </a:t>
            </a:r>
          </a:p>
          <a:p>
            <a:pPr algn="ctr"/>
            <a:r>
              <a:rPr lang="en-US" sz="1600" dirty="0">
                <a:solidFill>
                  <a:srgbClr val="0000CC"/>
                </a:solidFill>
                <a:latin typeface="Arial" panose="020B0604020202020204" pitchFamily="34" charset="0"/>
                <a:cs typeface="Arial" panose="020B0604020202020204" pitchFamily="34" charset="0"/>
              </a:rPr>
              <a:t>to JLEIC</a:t>
            </a:r>
          </a:p>
        </p:txBody>
      </p:sp>
      <p:pic>
        <p:nvPicPr>
          <p:cNvPr id="17" name="Picture 16" descr="JLEIC2018oblique_D2-01.jpeg">
            <a:extLst>
              <a:ext uri="{FF2B5EF4-FFF2-40B4-BE49-F238E27FC236}">
                <a16:creationId xmlns:a16="http://schemas.microsoft.com/office/drawing/2014/main" id="{8C6C9818-7F7B-A749-8388-ACBD779E3F5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02316" y="774910"/>
            <a:ext cx="5996980" cy="3147597"/>
          </a:xfrm>
          <a:prstGeom prst="rect">
            <a:avLst/>
          </a:prstGeom>
        </p:spPr>
      </p:pic>
    </p:spTree>
    <p:extLst>
      <p:ext uri="{BB962C8B-B14F-4D97-AF65-F5344CB8AC3E}">
        <p14:creationId xmlns:p14="http://schemas.microsoft.com/office/powerpoint/2010/main" val="3166693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43235-288C-F540-98D3-948D2CBE5C32}"/>
              </a:ext>
            </a:extLst>
          </p:cNvPr>
          <p:cNvSpPr>
            <a:spLocks noGrp="1"/>
          </p:cNvSpPr>
          <p:nvPr>
            <p:ph type="title"/>
          </p:nvPr>
        </p:nvSpPr>
        <p:spPr/>
        <p:txBody>
          <a:bodyPr/>
          <a:lstStyle/>
          <a:p>
            <a:r>
              <a:rPr lang="en-US" altLang="en-US" dirty="0"/>
              <a:t>JLEIC Key Design Concepts</a:t>
            </a:r>
            <a:endParaRPr lang="en-US" dirty="0"/>
          </a:p>
        </p:txBody>
      </p:sp>
      <p:sp>
        <p:nvSpPr>
          <p:cNvPr id="4" name="Footer Placeholder 3">
            <a:extLst>
              <a:ext uri="{FF2B5EF4-FFF2-40B4-BE49-F238E27FC236}">
                <a16:creationId xmlns:a16="http://schemas.microsoft.com/office/drawing/2014/main" id="{1371815B-5F50-474B-B7DA-E8A5938EA155}"/>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A9CF34BE-28DF-4549-A677-02B81CDAD728}"/>
              </a:ext>
            </a:extLst>
          </p:cNvPr>
          <p:cNvSpPr>
            <a:spLocks noGrp="1"/>
          </p:cNvSpPr>
          <p:nvPr>
            <p:ph type="sldNum" sz="quarter" idx="12"/>
          </p:nvPr>
        </p:nvSpPr>
        <p:spPr/>
        <p:txBody>
          <a:bodyPr/>
          <a:lstStyle/>
          <a:p>
            <a:fld id="{07E1C93C-5050-FC42-8F10-D22D4F119D13}" type="slidenum">
              <a:rPr lang="en-US" smtClean="0"/>
              <a:pPr/>
              <a:t>32</a:t>
            </a:fld>
            <a:endParaRPr lang="en-US" dirty="0"/>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EC9292BA-A41A-7E47-A133-43E36EC68EE4}"/>
                  </a:ext>
                </a:extLst>
              </p:cNvPr>
              <p:cNvSpPr>
                <a:spLocks noGrp="1"/>
              </p:cNvSpPr>
              <p:nvPr>
                <p:ph idx="1"/>
              </p:nvPr>
            </p:nvSpPr>
            <p:spPr>
              <a:xfrm>
                <a:off x="411893" y="824537"/>
                <a:ext cx="11558962" cy="4727177"/>
              </a:xfrm>
            </p:spPr>
            <p:txBody>
              <a:bodyPr>
                <a:normAutofit lnSpcReduction="10000"/>
              </a:bodyPr>
              <a:lstStyle/>
              <a:p>
                <a:pPr>
                  <a:spcBef>
                    <a:spcPts val="600"/>
                  </a:spcBef>
                </a:pPr>
                <a:r>
                  <a:rPr lang="en-US" altLang="en-US" b="1" dirty="0">
                    <a:solidFill>
                      <a:srgbClr val="0000FF"/>
                    </a:solidFill>
                  </a:rPr>
                  <a:t>High luminosity</a:t>
                </a:r>
                <a:r>
                  <a:rPr lang="en-US" altLang="en-US" dirty="0"/>
                  <a:t>: </a:t>
                </a:r>
                <a:r>
                  <a:rPr lang="en-US" altLang="en-US" b="1" dirty="0">
                    <a:solidFill>
                      <a:srgbClr val="009900"/>
                    </a:solidFill>
                  </a:rPr>
                  <a:t>high collision rate</a:t>
                </a:r>
                <a:r>
                  <a:rPr lang="en-US" altLang="en-US" dirty="0"/>
                  <a:t> of short </a:t>
                </a:r>
              </a:p>
              <a:p>
                <a:pPr marL="0" indent="0">
                  <a:spcBef>
                    <a:spcPts val="600"/>
                  </a:spcBef>
                  <a:buNone/>
                </a:pPr>
                <a:r>
                  <a:rPr lang="en-US" altLang="en-US" dirty="0"/>
                  <a:t>    modest-charge low-emittance bunches</a:t>
                </a:r>
              </a:p>
              <a:p>
                <a:pPr lvl="1">
                  <a:spcBef>
                    <a:spcPts val="600"/>
                  </a:spcBef>
                </a:pPr>
                <a:r>
                  <a:rPr lang="en-US" altLang="en-US" b="1" dirty="0">
                    <a:solidFill>
                      <a:srgbClr val="009900"/>
                    </a:solidFill>
                  </a:rPr>
                  <a:t>Small beam size</a:t>
                </a:r>
              </a:p>
              <a:p>
                <a:pPr lvl="2">
                  <a:spcBef>
                    <a:spcPts val="600"/>
                  </a:spcBef>
                </a:pPr>
                <a:r>
                  <a:rPr lang="en-US" altLang="en-US" dirty="0"/>
                  <a:t>Small </a:t>
                </a:r>
                <a:r>
                  <a:rPr lang="el-GR" altLang="en-US" dirty="0"/>
                  <a:t>β</a:t>
                </a:r>
                <a:r>
                  <a:rPr lang="en-US" altLang="en-US" dirty="0"/>
                  <a:t>* </a:t>
                </a:r>
                <a:r>
                  <a:rPr lang="en-US" altLang="en-US" dirty="0">
                    <a:sym typeface="Symbol" panose="05050102010706020507" pitchFamily="18" charset="2"/>
                  </a:rPr>
                  <a:t> Short bunch length  </a:t>
                </a:r>
                <a:br>
                  <a:rPr lang="en-US" altLang="en-US" dirty="0">
                    <a:sym typeface="Symbol" panose="05050102010706020507" pitchFamily="18" charset="2"/>
                  </a:rPr>
                </a:br>
                <a:r>
                  <a:rPr lang="en-US" altLang="en-US" dirty="0">
                    <a:sym typeface="Symbol" panose="05050102010706020507" pitchFamily="18" charset="2"/>
                  </a:rPr>
                  <a:t>Low bunch charge, high repetition rate</a:t>
                </a:r>
              </a:p>
              <a:p>
                <a:pPr lvl="2">
                  <a:spcBef>
                    <a:spcPts val="600"/>
                  </a:spcBef>
                </a:pPr>
                <a:r>
                  <a:rPr lang="en-US" altLang="en-US" dirty="0">
                    <a:sym typeface="Symbol" panose="05050102010706020507" pitchFamily="18" charset="2"/>
                  </a:rPr>
                  <a:t>Small emittance  Cooling</a:t>
                </a:r>
                <a:endParaRPr lang="en-US" altLang="en-US" dirty="0"/>
              </a:p>
              <a:p>
                <a:pPr lvl="1">
                  <a:spcBef>
                    <a:spcPts val="600"/>
                  </a:spcBef>
                </a:pPr>
                <a:r>
                  <a:rPr lang="en-US" altLang="en-US" dirty="0"/>
                  <a:t>Similar to lepton colliders such as KEK-B </a:t>
                </a:r>
              </a:p>
              <a:p>
                <a:pPr marL="457200" lvl="1" indent="0">
                  <a:spcBef>
                    <a:spcPts val="600"/>
                  </a:spcBef>
                  <a:buNone/>
                </a:pPr>
                <a:r>
                  <a:rPr lang="en-US" altLang="en-US" dirty="0"/>
                  <a:t>     with L &gt; 2</a:t>
                </a:r>
                <a:r>
                  <a:rPr lang="en-US" altLang="en-US" dirty="0">
                    <a:sym typeface="Symbol" panose="05050102010706020507" pitchFamily="18" charset="2"/>
                  </a:rPr>
                  <a:t>10</a:t>
                </a:r>
                <a:r>
                  <a:rPr lang="en-US" altLang="en-US" baseline="30000" dirty="0">
                    <a:sym typeface="Symbol" panose="05050102010706020507" pitchFamily="18" charset="2"/>
                  </a:rPr>
                  <a:t>34</a:t>
                </a:r>
                <a:r>
                  <a:rPr lang="en-US" altLang="en-US" dirty="0">
                    <a:sym typeface="Symbol" panose="05050102010706020507" pitchFamily="18" charset="2"/>
                  </a:rPr>
                  <a:t> cm</a:t>
                </a:r>
                <a:r>
                  <a:rPr lang="en-US" altLang="en-US" baseline="30000" dirty="0">
                    <a:sym typeface="Symbol" panose="05050102010706020507" pitchFamily="18" charset="2"/>
                  </a:rPr>
                  <a:t>-2</a:t>
                </a:r>
                <a:r>
                  <a:rPr lang="en-US" altLang="en-US" dirty="0">
                    <a:sym typeface="Symbol" panose="05050102010706020507" pitchFamily="18" charset="2"/>
                  </a:rPr>
                  <a:t>s</a:t>
                </a:r>
                <a:r>
                  <a:rPr lang="en-US" altLang="en-US" baseline="30000" dirty="0">
                    <a:sym typeface="Symbol" panose="05050102010706020507" pitchFamily="18" charset="2"/>
                  </a:rPr>
                  <a:t>-1</a:t>
                </a:r>
                <a:endParaRPr lang="en-US" altLang="en-US" dirty="0">
                  <a:sym typeface="Symbol" panose="05050102010706020507" pitchFamily="18" charset="2"/>
                </a:endParaRPr>
              </a:p>
              <a:p>
                <a:pPr marL="1203325" indent="0">
                  <a:spcBef>
                    <a:spcPts val="600"/>
                  </a:spcBef>
                  <a:buNone/>
                </a:pPr>
                <a14:m>
                  <m:oMathPara xmlns:m="http://schemas.openxmlformats.org/officeDocument/2006/math">
                    <m:oMathParaPr>
                      <m:jc m:val="left"/>
                    </m:oMathParaPr>
                    <m:oMath xmlns:m="http://schemas.openxmlformats.org/officeDocument/2006/math">
                      <m:r>
                        <a:rPr lang="en-US" altLang="en-US" i="1">
                          <a:latin typeface="Cambria Math" panose="02040503050406030204" pitchFamily="18" charset="0"/>
                        </a:rPr>
                        <m:t>𝐿</m:t>
                      </m:r>
                      <m:r>
                        <a:rPr lang="en-US" altLang="en-US" i="1">
                          <a:latin typeface="Cambria Math" panose="02040503050406030204" pitchFamily="18" charset="0"/>
                        </a:rPr>
                        <m:t>=</m:t>
                      </m:r>
                      <m:r>
                        <a:rPr lang="en-US" altLang="en-US" i="1">
                          <a:latin typeface="Cambria Math" panose="02040503050406030204" pitchFamily="18" charset="0"/>
                        </a:rPr>
                        <m:t>𝑓</m:t>
                      </m:r>
                      <m:f>
                        <m:fPr>
                          <m:ctrlPr>
                            <a:rPr lang="en-US" altLang="en-US" i="1">
                              <a:latin typeface="Cambria Math" panose="02040503050406030204" pitchFamily="18" charset="0"/>
                            </a:rPr>
                          </m:ctrlPr>
                        </m:fPr>
                        <m:num>
                          <m:sSub>
                            <m:sSubPr>
                              <m:ctrlPr>
                                <a:rPr lang="en-US" altLang="en-US" i="1">
                                  <a:latin typeface="Cambria Math" panose="02040503050406030204" pitchFamily="18" charset="0"/>
                                </a:rPr>
                              </m:ctrlPr>
                            </m:sSubPr>
                            <m:e>
                              <m:r>
                                <a:rPr lang="en-US" altLang="en-US" i="1">
                                  <a:latin typeface="Cambria Math" panose="02040503050406030204" pitchFamily="18" charset="0"/>
                                </a:rPr>
                                <m:t>𝑛</m:t>
                              </m:r>
                            </m:e>
                            <m:sub>
                              <m:r>
                                <a:rPr lang="en-US" altLang="en-US" i="1">
                                  <a:latin typeface="Cambria Math" panose="02040503050406030204" pitchFamily="18" charset="0"/>
                                </a:rPr>
                                <m:t>1</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𝑛</m:t>
                              </m:r>
                            </m:e>
                            <m:sub>
                              <m:r>
                                <a:rPr lang="en-US" altLang="en-US" i="1">
                                  <a:latin typeface="Cambria Math" panose="02040503050406030204" pitchFamily="18" charset="0"/>
                                </a:rPr>
                                <m:t>2</m:t>
                              </m:r>
                            </m:sub>
                          </m:sSub>
                        </m:num>
                        <m:den>
                          <m:r>
                            <a:rPr lang="en-US" altLang="en-US" i="1">
                              <a:latin typeface="Cambria Math" panose="02040503050406030204" pitchFamily="18" charset="0"/>
                            </a:rPr>
                            <m:t>4</m:t>
                          </m:r>
                          <m:r>
                            <a:rPr lang="en-US" altLang="en-US" i="1">
                              <a:latin typeface="Cambria Math" panose="02040503050406030204" pitchFamily="18" charset="0"/>
                            </a:rPr>
                            <m:t>𝜋</m:t>
                          </m:r>
                          <m:sSubSup>
                            <m:sSubSupPr>
                              <m:ctrlPr>
                                <a:rPr lang="en-US" altLang="en-US" i="1">
                                  <a:latin typeface="Cambria Math" panose="02040503050406030204" pitchFamily="18" charset="0"/>
                                </a:rPr>
                              </m:ctrlPr>
                            </m:sSubSupPr>
                            <m:e>
                              <m:r>
                                <a:rPr lang="en-US" altLang="en-US" i="1">
                                  <a:latin typeface="Cambria Math" panose="02040503050406030204" pitchFamily="18" charset="0"/>
                                </a:rPr>
                                <m:t>𝜎</m:t>
                              </m:r>
                            </m:e>
                            <m:sub>
                              <m:r>
                                <a:rPr lang="en-US" altLang="en-US" i="1">
                                  <a:latin typeface="Cambria Math" panose="02040503050406030204" pitchFamily="18" charset="0"/>
                                </a:rPr>
                                <m:t>𝑥</m:t>
                              </m:r>
                            </m:sub>
                            <m:sup>
                              <m:r>
                                <a:rPr lang="en-US" altLang="en-US" i="1">
                                  <a:latin typeface="Cambria Math" panose="02040503050406030204" pitchFamily="18" charset="0"/>
                                </a:rPr>
                                <m:t>∗</m:t>
                              </m:r>
                            </m:sup>
                          </m:sSubSup>
                          <m:sSubSup>
                            <m:sSubSupPr>
                              <m:ctrlPr>
                                <a:rPr lang="en-US" altLang="en-US" i="1">
                                  <a:latin typeface="Cambria Math" panose="02040503050406030204" pitchFamily="18" charset="0"/>
                                </a:rPr>
                              </m:ctrlPr>
                            </m:sSubSupPr>
                            <m:e>
                              <m:r>
                                <a:rPr lang="en-US" altLang="en-US" i="1">
                                  <a:latin typeface="Cambria Math" panose="02040503050406030204" pitchFamily="18" charset="0"/>
                                </a:rPr>
                                <m:t>𝜎</m:t>
                              </m:r>
                            </m:e>
                            <m:sub>
                              <m:r>
                                <a:rPr lang="en-US" altLang="en-US" i="1">
                                  <a:latin typeface="Cambria Math" panose="02040503050406030204" pitchFamily="18" charset="0"/>
                                </a:rPr>
                                <m:t>𝑦</m:t>
                              </m:r>
                            </m:sub>
                            <m:sup>
                              <m:r>
                                <a:rPr lang="en-US" altLang="en-US" i="1">
                                  <a:latin typeface="Cambria Math" panose="02040503050406030204" pitchFamily="18" charset="0"/>
                                </a:rPr>
                                <m:t>∗</m:t>
                              </m:r>
                            </m:sup>
                          </m:sSubSup>
                        </m:den>
                      </m:f>
                      <m:r>
                        <a:rPr lang="en-US" altLang="en-US" i="1">
                          <a:latin typeface="Cambria Math" panose="02040503050406030204" pitchFamily="18" charset="0"/>
                        </a:rPr>
                        <m:t>~</m:t>
                      </m:r>
                      <m:r>
                        <a:rPr lang="en-US" altLang="en-US" i="1">
                          <a:latin typeface="Cambria Math" panose="02040503050406030204" pitchFamily="18" charset="0"/>
                        </a:rPr>
                        <m:t>𝑓</m:t>
                      </m:r>
                      <m:f>
                        <m:fPr>
                          <m:ctrlPr>
                            <a:rPr lang="en-US" altLang="en-US" i="1">
                              <a:latin typeface="Cambria Math" panose="02040503050406030204" pitchFamily="18" charset="0"/>
                            </a:rPr>
                          </m:ctrlPr>
                        </m:fPr>
                        <m:num>
                          <m:sSub>
                            <m:sSubPr>
                              <m:ctrlPr>
                                <a:rPr lang="en-US" altLang="en-US" i="1">
                                  <a:latin typeface="Cambria Math" panose="02040503050406030204" pitchFamily="18" charset="0"/>
                                </a:rPr>
                              </m:ctrlPr>
                            </m:sSubPr>
                            <m:e>
                              <m:r>
                                <a:rPr lang="en-US" altLang="en-US" i="1">
                                  <a:latin typeface="Cambria Math" panose="02040503050406030204" pitchFamily="18" charset="0"/>
                                </a:rPr>
                                <m:t>𝑛</m:t>
                              </m:r>
                            </m:e>
                            <m:sub>
                              <m:r>
                                <a:rPr lang="en-US" altLang="en-US" i="1">
                                  <a:latin typeface="Cambria Math" panose="02040503050406030204" pitchFamily="18" charset="0"/>
                                </a:rPr>
                                <m:t>1</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𝑛</m:t>
                              </m:r>
                            </m:e>
                            <m:sub>
                              <m:r>
                                <a:rPr lang="en-US" altLang="en-US" i="1">
                                  <a:latin typeface="Cambria Math" panose="02040503050406030204" pitchFamily="18" charset="0"/>
                                </a:rPr>
                                <m:t>2</m:t>
                              </m:r>
                            </m:sub>
                          </m:sSub>
                        </m:num>
                        <m:den>
                          <m:r>
                            <a:rPr lang="en-US" altLang="en-US" i="1">
                              <a:latin typeface="Cambria Math" panose="02040503050406030204" pitchFamily="18" charset="0"/>
                            </a:rPr>
                            <m:t>𝜀</m:t>
                          </m:r>
                          <m:sSubSup>
                            <m:sSubSupPr>
                              <m:ctrlPr>
                                <a:rPr lang="en-US" altLang="en-US" i="1">
                                  <a:latin typeface="Cambria Math" panose="02040503050406030204" pitchFamily="18" charset="0"/>
                                </a:rPr>
                              </m:ctrlPr>
                            </m:sSubSupPr>
                            <m:e>
                              <m:r>
                                <a:rPr lang="en-US" altLang="en-US" i="1">
                                  <a:latin typeface="Cambria Math" panose="02040503050406030204" pitchFamily="18" charset="0"/>
                                </a:rPr>
                                <m:t>𝛽</m:t>
                              </m:r>
                            </m:e>
                            <m:sub>
                              <m:r>
                                <a:rPr lang="en-US" altLang="en-US" i="1">
                                  <a:latin typeface="Cambria Math" panose="02040503050406030204" pitchFamily="18" charset="0"/>
                                </a:rPr>
                                <m:t>𝑦</m:t>
                              </m:r>
                            </m:sub>
                            <m:sup>
                              <m:r>
                                <a:rPr lang="en-US" altLang="en-US" i="1">
                                  <a:latin typeface="Cambria Math" panose="02040503050406030204" pitchFamily="18" charset="0"/>
                                </a:rPr>
                                <m:t>∗</m:t>
                              </m:r>
                            </m:sup>
                          </m:sSubSup>
                        </m:den>
                      </m:f>
                    </m:oMath>
                  </m:oMathPara>
                </a14:m>
                <a:endParaRPr lang="en-US" altLang="en-US" dirty="0"/>
              </a:p>
              <a:p>
                <a:pPr>
                  <a:spcBef>
                    <a:spcPts val="600"/>
                  </a:spcBef>
                </a:pPr>
                <a:r>
                  <a:rPr lang="en-US" altLang="en-US" b="1" dirty="0">
                    <a:solidFill>
                      <a:srgbClr val="0000FF"/>
                    </a:solidFill>
                  </a:rPr>
                  <a:t>High polarization</a:t>
                </a:r>
                <a:r>
                  <a:rPr lang="en-US" altLang="en-US" dirty="0"/>
                  <a:t>: </a:t>
                </a:r>
                <a:r>
                  <a:rPr lang="en-US" altLang="en-US" b="1" dirty="0">
                    <a:solidFill>
                      <a:srgbClr val="009900"/>
                    </a:solidFill>
                  </a:rPr>
                  <a:t>figure-8</a:t>
                </a:r>
                <a:r>
                  <a:rPr lang="en-US" altLang="en-US" dirty="0"/>
                  <a:t> ring design</a:t>
                </a:r>
              </a:p>
              <a:p>
                <a:pPr lvl="1">
                  <a:spcBef>
                    <a:spcPts val="600"/>
                  </a:spcBef>
                </a:pPr>
                <a:r>
                  <a:rPr lang="en-US" altLang="en-US" dirty="0">
                    <a:sym typeface="Symbol" panose="05050102010706020507" pitchFamily="18" charset="2"/>
                  </a:rPr>
                  <a:t>Net spin precession zero</a:t>
                </a:r>
              </a:p>
              <a:p>
                <a:pPr lvl="1">
                  <a:spcBef>
                    <a:spcPts val="600"/>
                  </a:spcBef>
                </a:pPr>
                <a:r>
                  <a:rPr lang="en-US" altLang="en-US" dirty="0">
                    <a:sym typeface="Symbol" panose="05050102010706020507" pitchFamily="18" charset="2"/>
                  </a:rPr>
                  <a:t>Spin easily controlled by small magnetic fields for any particle species</a:t>
                </a:r>
              </a:p>
              <a:p>
                <a:pPr>
                  <a:spcBef>
                    <a:spcPts val="600"/>
                  </a:spcBef>
                </a:pPr>
                <a:r>
                  <a:rPr lang="en-US" altLang="en-US" b="1" dirty="0">
                    <a:solidFill>
                      <a:schemeClr val="hlink"/>
                    </a:solidFill>
                  </a:rPr>
                  <a:t>Full acceptance primary detector</a:t>
                </a:r>
                <a:r>
                  <a:rPr lang="en-US" altLang="en-US" dirty="0"/>
                  <a:t> including </a:t>
                </a:r>
                <a:r>
                  <a:rPr lang="en-US" altLang="en-US" b="1" dirty="0">
                    <a:solidFill>
                      <a:srgbClr val="009900"/>
                    </a:solidFill>
                  </a:rPr>
                  <a:t>far-forward acceptance</a:t>
                </a:r>
                <a:endParaRPr lang="en-US" altLang="en-US" dirty="0"/>
              </a:p>
              <a:p>
                <a:pPr marL="0" indent="0">
                  <a:buNone/>
                </a:pPr>
                <a:endParaRPr lang="en-US" dirty="0"/>
              </a:p>
            </p:txBody>
          </p:sp>
        </mc:Choice>
        <mc:Fallback xmlns="">
          <p:sp>
            <p:nvSpPr>
              <p:cNvPr id="6" name="Content Placeholder 2">
                <a:extLst>
                  <a:ext uri="{FF2B5EF4-FFF2-40B4-BE49-F238E27FC236}">
                    <a16:creationId xmlns:a16="http://schemas.microsoft.com/office/drawing/2014/main" id="{EC9292BA-A41A-7E47-A133-43E36EC68EE4}"/>
                  </a:ext>
                </a:extLst>
              </p:cNvPr>
              <p:cNvSpPr>
                <a:spLocks noGrp="1" noRot="1" noChangeAspect="1" noMove="1" noResize="1" noEditPoints="1" noAdjustHandles="1" noChangeArrowheads="1" noChangeShapeType="1" noTextEdit="1"/>
              </p:cNvSpPr>
              <p:nvPr>
                <p:ph idx="1"/>
              </p:nvPr>
            </p:nvSpPr>
            <p:spPr>
              <a:xfrm>
                <a:off x="411893" y="824537"/>
                <a:ext cx="11558962" cy="4727177"/>
              </a:xfrm>
              <a:blipFill>
                <a:blip r:embed="rId2"/>
                <a:stretch>
                  <a:fillRect l="-548" t="-2145"/>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24CA0CCC-DFA0-7343-9521-E50E03C21D2E}"/>
              </a:ext>
            </a:extLst>
          </p:cNvPr>
          <p:cNvPicPr>
            <a:picLocks noChangeAspect="1"/>
          </p:cNvPicPr>
          <p:nvPr/>
        </p:nvPicPr>
        <p:blipFill>
          <a:blip r:embed="rId3"/>
          <a:stretch>
            <a:fillRect/>
          </a:stretch>
        </p:blipFill>
        <p:spPr>
          <a:xfrm>
            <a:off x="6785249" y="827230"/>
            <a:ext cx="4013381" cy="3768353"/>
          </a:xfrm>
          <a:prstGeom prst="rect">
            <a:avLst/>
          </a:prstGeom>
        </p:spPr>
      </p:pic>
      <p:sp>
        <p:nvSpPr>
          <p:cNvPr id="16" name="Rectangle 15">
            <a:extLst>
              <a:ext uri="{FF2B5EF4-FFF2-40B4-BE49-F238E27FC236}">
                <a16:creationId xmlns:a16="http://schemas.microsoft.com/office/drawing/2014/main" id="{5F7176A9-ADB2-664A-9131-69DF1F94BC13}"/>
              </a:ext>
            </a:extLst>
          </p:cNvPr>
          <p:cNvSpPr/>
          <p:nvPr/>
        </p:nvSpPr>
        <p:spPr>
          <a:xfrm>
            <a:off x="555173" y="5419015"/>
            <a:ext cx="11142556" cy="1015663"/>
          </a:xfrm>
          <a:prstGeom prst="rect">
            <a:avLst/>
          </a:prstGeom>
        </p:spPr>
        <p:txBody>
          <a:bodyPr wrap="square">
            <a:spAutoFit/>
          </a:bodyPr>
          <a:lstStyle/>
          <a:p>
            <a:r>
              <a:rPr lang="en-US" sz="2000" b="1" i="1" dirty="0">
                <a:solidFill>
                  <a:srgbClr val="0432FF"/>
                </a:solidFill>
              </a:rPr>
              <a:t>Design concept has been stable over the last ~9 years</a:t>
            </a:r>
          </a:p>
          <a:p>
            <a:r>
              <a:rPr lang="en-US" sz="2000" b="1" i="1" dirty="0">
                <a:solidFill>
                  <a:srgbClr val="0432FF"/>
                </a:solidFill>
              </a:rPr>
              <a:t>Latest design optimization: Replaced super-ferric magnets by conventional cos-theta SC magnets</a:t>
            </a:r>
          </a:p>
          <a:p>
            <a:r>
              <a:rPr lang="en-US" sz="2000" b="1" i="1" dirty="0">
                <a:solidFill>
                  <a:srgbClr val="0432FF"/>
                </a:solidFill>
              </a:rPr>
              <a:t>Working now on converting 65 GeV CM optimized design (pre-CDR, Oct 2018) to 100 GeV CM design</a:t>
            </a:r>
          </a:p>
        </p:txBody>
      </p:sp>
    </p:spTree>
    <p:extLst>
      <p:ext uri="{BB962C8B-B14F-4D97-AF65-F5344CB8AC3E}">
        <p14:creationId xmlns:p14="http://schemas.microsoft.com/office/powerpoint/2010/main" val="76165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8FE76-C04F-F645-8629-D24F9BCF10C7}"/>
              </a:ext>
            </a:extLst>
          </p:cNvPr>
          <p:cNvSpPr>
            <a:spLocks noGrp="1"/>
          </p:cNvSpPr>
          <p:nvPr>
            <p:ph type="title"/>
          </p:nvPr>
        </p:nvSpPr>
        <p:spPr/>
        <p:txBody>
          <a:bodyPr/>
          <a:lstStyle/>
          <a:p>
            <a:r>
              <a:rPr lang="en-US" dirty="0"/>
              <a:t>JLEIC ion and electron rings</a:t>
            </a:r>
          </a:p>
        </p:txBody>
      </p:sp>
      <p:sp>
        <p:nvSpPr>
          <p:cNvPr id="4" name="Footer Placeholder 3">
            <a:extLst>
              <a:ext uri="{FF2B5EF4-FFF2-40B4-BE49-F238E27FC236}">
                <a16:creationId xmlns:a16="http://schemas.microsoft.com/office/drawing/2014/main" id="{29748015-323B-A640-930D-5C50D8AEA9AD}"/>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706A7409-9696-F149-A01F-FD4B1C505D48}"/>
              </a:ext>
            </a:extLst>
          </p:cNvPr>
          <p:cNvSpPr>
            <a:spLocks noGrp="1"/>
          </p:cNvSpPr>
          <p:nvPr>
            <p:ph type="sldNum" sz="quarter" idx="12"/>
          </p:nvPr>
        </p:nvSpPr>
        <p:spPr/>
        <p:txBody>
          <a:bodyPr/>
          <a:lstStyle/>
          <a:p>
            <a:fld id="{07E1C93C-5050-FC42-8F10-D22D4F119D13}" type="slidenum">
              <a:rPr lang="en-US" smtClean="0"/>
              <a:pPr/>
              <a:t>33</a:t>
            </a:fld>
            <a:endParaRPr lang="en-US" dirty="0"/>
          </a:p>
        </p:txBody>
      </p:sp>
      <p:sp>
        <p:nvSpPr>
          <p:cNvPr id="6" name="Content Placeholder 2">
            <a:extLst>
              <a:ext uri="{FF2B5EF4-FFF2-40B4-BE49-F238E27FC236}">
                <a16:creationId xmlns:a16="http://schemas.microsoft.com/office/drawing/2014/main" id="{F7D71EB0-36B4-FB48-BD33-B1FF629241F1}"/>
              </a:ext>
            </a:extLst>
          </p:cNvPr>
          <p:cNvSpPr>
            <a:spLocks noGrp="1"/>
          </p:cNvSpPr>
          <p:nvPr>
            <p:ph idx="1"/>
          </p:nvPr>
        </p:nvSpPr>
        <p:spPr>
          <a:xfrm>
            <a:off x="171321" y="862508"/>
            <a:ext cx="5177604" cy="2138735"/>
          </a:xfrm>
          <a:solidFill>
            <a:schemeClr val="bg1"/>
          </a:solidFill>
          <a:ln w="38100">
            <a:noFill/>
          </a:ln>
        </p:spPr>
        <p:txBody>
          <a:bodyPr>
            <a:noAutofit/>
          </a:bodyPr>
          <a:lstStyle/>
          <a:p>
            <a:pPr marL="233363" lvl="1" indent="-233363">
              <a:lnSpc>
                <a:spcPct val="100000"/>
              </a:lnSpc>
              <a:spcBef>
                <a:spcPts val="600"/>
              </a:spcBef>
              <a:buSzPct val="85000"/>
              <a:buFont typeface="Arial" charset="0"/>
              <a:buBlip>
                <a:blip r:embed="rId2"/>
              </a:buBlip>
              <a:defRPr/>
            </a:pPr>
            <a:r>
              <a:rPr lang="en-US" altLang="en-US" sz="1800" kern="0" dirty="0">
                <a:ea typeface="ＭＳ Ｐゴシック" pitchFamily="34" charset="-128"/>
                <a:cs typeface="Arial" charset="0"/>
              </a:rPr>
              <a:t>Two rings stack vertically</a:t>
            </a:r>
          </a:p>
          <a:p>
            <a:pPr marL="233363" lvl="1" indent="-233363">
              <a:lnSpc>
                <a:spcPct val="100000"/>
              </a:lnSpc>
              <a:spcBef>
                <a:spcPts val="600"/>
              </a:spcBef>
              <a:buSzPct val="85000"/>
              <a:buFont typeface="Arial" charset="0"/>
              <a:buBlip>
                <a:blip r:embed="rId2"/>
              </a:buBlip>
              <a:defRPr/>
            </a:pPr>
            <a:r>
              <a:rPr lang="en-US" altLang="en-US" sz="1800" kern="0" dirty="0">
                <a:ea typeface="ＭＳ Ｐゴシック" pitchFamily="34" charset="-128"/>
                <a:cs typeface="Arial" charset="0"/>
              </a:rPr>
              <a:t>Horizontal crab crossing at IPs </a:t>
            </a:r>
          </a:p>
          <a:p>
            <a:pPr marL="233363" lvl="1" indent="-233363">
              <a:lnSpc>
                <a:spcPct val="100000"/>
              </a:lnSpc>
              <a:spcBef>
                <a:spcPts val="600"/>
              </a:spcBef>
              <a:buSzPct val="85000"/>
              <a:buFont typeface="Arial" charset="0"/>
              <a:buBlip>
                <a:blip r:embed="rId2"/>
              </a:buBlip>
              <a:defRPr/>
            </a:pPr>
            <a:r>
              <a:rPr lang="en-US" altLang="en-US" sz="1800" kern="0" dirty="0">
                <a:ea typeface="ＭＳ Ｐゴシック" pitchFamily="34" charset="-128"/>
                <a:cs typeface="Arial" charset="0"/>
              </a:rPr>
              <a:t>Electron vertical chicane</a:t>
            </a:r>
          </a:p>
          <a:p>
            <a:pPr marL="233363" lvl="1" indent="-233363">
              <a:lnSpc>
                <a:spcPct val="100000"/>
              </a:lnSpc>
              <a:spcBef>
                <a:spcPts val="600"/>
              </a:spcBef>
              <a:buSzPct val="85000"/>
              <a:buFont typeface="Arial" charset="0"/>
              <a:buBlip>
                <a:blip r:embed="rId2"/>
              </a:buBlip>
              <a:defRPr/>
            </a:pPr>
            <a:r>
              <a:rPr lang="en-US" altLang="en-US" sz="1800" kern="0" dirty="0">
                <a:ea typeface="ＭＳ Ｐゴシック" pitchFamily="34" charset="-128"/>
                <a:cs typeface="Arial" charset="0"/>
              </a:rPr>
              <a:t>Supports two IPs, fit to </a:t>
            </a:r>
            <a:r>
              <a:rPr lang="en-US" altLang="en-US" sz="1800" kern="0" dirty="0" err="1">
                <a:ea typeface="ＭＳ Ｐゴシック" pitchFamily="34" charset="-128"/>
                <a:cs typeface="Arial" charset="0"/>
              </a:rPr>
              <a:t>JLab</a:t>
            </a:r>
            <a:r>
              <a:rPr lang="en-US" altLang="en-US" sz="1800" kern="0" dirty="0">
                <a:ea typeface="ＭＳ Ｐゴシック" pitchFamily="34" charset="-128"/>
                <a:cs typeface="Arial" charset="0"/>
              </a:rPr>
              <a:t> site</a:t>
            </a:r>
          </a:p>
          <a:p>
            <a:pPr marL="233363" lvl="1" indent="-233363">
              <a:lnSpc>
                <a:spcPct val="100000"/>
              </a:lnSpc>
              <a:spcBef>
                <a:spcPts val="600"/>
              </a:spcBef>
              <a:buSzPct val="85000"/>
              <a:buFont typeface="Arial" charset="0"/>
              <a:buBlip>
                <a:blip r:embed="rId2"/>
              </a:buBlip>
              <a:defRPr/>
            </a:pPr>
            <a:r>
              <a:rPr lang="en-US" altLang="en-US" sz="1800" kern="0" dirty="0">
                <a:ea typeface="ＭＳ Ｐゴシック" pitchFamily="34" charset="-128"/>
                <a:cs typeface="Arial" charset="0"/>
              </a:rPr>
              <a:t>Beamline/optics design completed (including low-</a:t>
            </a:r>
            <a:r>
              <a:rPr lang="el-GR" altLang="en-US" sz="1800" kern="0" dirty="0">
                <a:ea typeface="ＭＳ Ｐゴシック" pitchFamily="34" charset="-128"/>
                <a:cs typeface="Arial" charset="0"/>
              </a:rPr>
              <a:t>β</a:t>
            </a:r>
            <a:r>
              <a:rPr lang="en-US" altLang="en-US" sz="1800" kern="0" dirty="0">
                <a:ea typeface="ＭＳ Ｐゴシック" pitchFamily="34" charset="-128"/>
                <a:cs typeface="Arial" charset="0"/>
              </a:rPr>
              <a:t> insertion, etc.)</a:t>
            </a:r>
          </a:p>
        </p:txBody>
      </p:sp>
      <p:graphicFrame>
        <p:nvGraphicFramePr>
          <p:cNvPr id="7" name="Table 6">
            <a:extLst>
              <a:ext uri="{FF2B5EF4-FFF2-40B4-BE49-F238E27FC236}">
                <a16:creationId xmlns:a16="http://schemas.microsoft.com/office/drawing/2014/main" id="{EFBCFD38-00BF-2244-821C-521C7FDC98DE}"/>
              </a:ext>
            </a:extLst>
          </p:cNvPr>
          <p:cNvGraphicFramePr>
            <a:graphicFrameLocks noGrp="1"/>
          </p:cNvGraphicFramePr>
          <p:nvPr>
            <p:extLst>
              <p:ext uri="{D42A27DB-BD31-4B8C-83A1-F6EECF244321}">
                <p14:modId xmlns:p14="http://schemas.microsoft.com/office/powerpoint/2010/main" val="863806324"/>
              </p:ext>
            </p:extLst>
          </p:nvPr>
        </p:nvGraphicFramePr>
        <p:xfrm>
          <a:off x="118156" y="3254615"/>
          <a:ext cx="3404698" cy="2743398"/>
        </p:xfrm>
        <a:graphic>
          <a:graphicData uri="http://schemas.openxmlformats.org/drawingml/2006/table">
            <a:tbl>
              <a:tblPr firstRow="1" bandRow="1">
                <a:tableStyleId>{073A0DAA-6AF3-43AB-8588-CEC1D06C72B9}</a:tableStyleId>
              </a:tblPr>
              <a:tblGrid>
                <a:gridCol w="1177545">
                  <a:extLst>
                    <a:ext uri="{9D8B030D-6E8A-4147-A177-3AD203B41FA5}">
                      <a16:colId xmlns:a16="http://schemas.microsoft.com/office/drawing/2014/main" val="20000"/>
                    </a:ext>
                  </a:extLst>
                </a:gridCol>
                <a:gridCol w="679010">
                  <a:extLst>
                    <a:ext uri="{9D8B030D-6E8A-4147-A177-3AD203B41FA5}">
                      <a16:colId xmlns:a16="http://schemas.microsoft.com/office/drawing/2014/main" val="20001"/>
                    </a:ext>
                  </a:extLst>
                </a:gridCol>
                <a:gridCol w="679010">
                  <a:extLst>
                    <a:ext uri="{9D8B030D-6E8A-4147-A177-3AD203B41FA5}">
                      <a16:colId xmlns:a16="http://schemas.microsoft.com/office/drawing/2014/main" val="20002"/>
                    </a:ext>
                  </a:extLst>
                </a:gridCol>
                <a:gridCol w="869133">
                  <a:extLst>
                    <a:ext uri="{9D8B030D-6E8A-4147-A177-3AD203B41FA5}">
                      <a16:colId xmlns:a16="http://schemas.microsoft.com/office/drawing/2014/main" val="20003"/>
                    </a:ext>
                  </a:extLst>
                </a:gridCol>
              </a:tblGrid>
              <a:tr h="202713">
                <a:tc>
                  <a:txBody>
                    <a:bodyPr/>
                    <a:lstStyle/>
                    <a:p>
                      <a:endParaRPr lang="en-US" sz="1400" b="1" dirty="0">
                        <a:latin typeface="Arial" panose="020B0604020202020204" pitchFamily="34" charset="0"/>
                        <a:cs typeface="Arial" panose="020B0604020202020204" pitchFamily="34" charset="0"/>
                      </a:endParaRPr>
                    </a:p>
                  </a:txBody>
                  <a:tcPr marL="91445" marR="91445" marT="45731" marB="45731"/>
                </a:tc>
                <a:tc>
                  <a:txBody>
                    <a:bodyPr/>
                    <a:lstStyle/>
                    <a:p>
                      <a:pPr algn="ctr"/>
                      <a:endParaRPr lang="en-US" sz="1400" b="1" dirty="0">
                        <a:latin typeface="Arial" panose="020B0604020202020204" pitchFamily="34" charset="0"/>
                        <a:cs typeface="Arial" panose="020B0604020202020204" pitchFamily="34" charset="0"/>
                      </a:endParaRPr>
                    </a:p>
                  </a:txBody>
                  <a:tcPr marL="91445" marR="91445" marT="45731" marB="45731"/>
                </a:tc>
                <a:tc>
                  <a:txBody>
                    <a:bodyPr/>
                    <a:lstStyle/>
                    <a:p>
                      <a:pPr algn="ctr"/>
                      <a:r>
                        <a:rPr lang="en-US" sz="1400" dirty="0">
                          <a:latin typeface="Arial" panose="020B0604020202020204" pitchFamily="34" charset="0"/>
                          <a:cs typeface="Arial" panose="020B0604020202020204" pitchFamily="34" charset="0"/>
                        </a:rPr>
                        <a:t>p</a:t>
                      </a:r>
                      <a:endParaRPr lang="en-US" sz="1400" b="1" i="1" dirty="0">
                        <a:latin typeface="Arial" panose="020B0604020202020204" pitchFamily="34" charset="0"/>
                        <a:cs typeface="Arial" panose="020B0604020202020204" pitchFamily="34" charset="0"/>
                      </a:endParaRPr>
                    </a:p>
                  </a:txBody>
                  <a:tcPr marL="91445" marR="91445" marT="45731" marB="45731"/>
                </a:tc>
                <a:tc>
                  <a:txBody>
                    <a:bodyPr/>
                    <a:lstStyle/>
                    <a:p>
                      <a:pPr algn="ctr"/>
                      <a:r>
                        <a:rPr lang="en-US" sz="1400" dirty="0">
                          <a:latin typeface="Arial" panose="020B0604020202020204" pitchFamily="34" charset="0"/>
                          <a:cs typeface="Arial" panose="020B0604020202020204" pitchFamily="34" charset="0"/>
                        </a:rPr>
                        <a:t>e</a:t>
                      </a:r>
                      <a:endParaRPr lang="en-US" sz="1400" b="1" i="1" dirty="0">
                        <a:latin typeface="Arial" panose="020B0604020202020204" pitchFamily="34" charset="0"/>
                        <a:cs typeface="Arial" panose="020B0604020202020204" pitchFamily="34" charset="0"/>
                      </a:endParaRPr>
                    </a:p>
                  </a:txBody>
                  <a:tcPr marL="91445" marR="91445" marT="45731" marB="45731"/>
                </a:tc>
                <a:extLst>
                  <a:ext uri="{0D108BD9-81ED-4DB2-BD59-A6C34878D82A}">
                    <a16:rowId xmlns:a16="http://schemas.microsoft.com/office/drawing/2014/main" val="10000"/>
                  </a:ext>
                </a:extLst>
              </a:tr>
              <a:tr h="202713">
                <a:tc>
                  <a:txBody>
                    <a:bodyPr/>
                    <a:lstStyle/>
                    <a:p>
                      <a:r>
                        <a:rPr lang="en-US" sz="1400" dirty="0">
                          <a:latin typeface="Arial" panose="020B0604020202020204" pitchFamily="34" charset="0"/>
                          <a:cs typeface="Arial" panose="020B0604020202020204" pitchFamily="34" charset="0"/>
                        </a:rPr>
                        <a:t>Circum.</a:t>
                      </a:r>
                      <a:endParaRPr lang="en-US" sz="1400" b="0" dirty="0">
                        <a:latin typeface="Arial" panose="020B0604020202020204" pitchFamily="34" charset="0"/>
                        <a:cs typeface="Arial" panose="020B0604020202020204" pitchFamily="34" charset="0"/>
                      </a:endParaRPr>
                    </a:p>
                  </a:txBody>
                  <a:tcPr marL="91445" marR="91445" marT="45731" marB="45731"/>
                </a:tc>
                <a:tc>
                  <a:txBody>
                    <a:bodyPr/>
                    <a:lstStyle/>
                    <a:p>
                      <a:pPr algn="ctr"/>
                      <a:r>
                        <a:rPr lang="en-US" sz="1400" dirty="0">
                          <a:latin typeface="Arial" panose="020B0604020202020204" pitchFamily="34" charset="0"/>
                          <a:cs typeface="Arial" panose="020B0604020202020204" pitchFamily="34" charset="0"/>
                        </a:rPr>
                        <a:t>m</a:t>
                      </a:r>
                      <a:endParaRPr lang="en-US" sz="1400" b="0" dirty="0">
                        <a:latin typeface="Arial" panose="020B0604020202020204" pitchFamily="34" charset="0"/>
                        <a:cs typeface="Arial" panose="020B0604020202020204" pitchFamily="34" charset="0"/>
                      </a:endParaRPr>
                    </a:p>
                  </a:txBody>
                  <a:tcPr marL="91445" marR="91445" marT="45731" marB="45731"/>
                </a:tc>
                <a:tc gridSpan="2">
                  <a:txBody>
                    <a:bodyPr/>
                    <a:lstStyle/>
                    <a:p>
                      <a:pPr algn="ctr"/>
                      <a:r>
                        <a:rPr lang="en-US" sz="1400" dirty="0">
                          <a:latin typeface="Arial" panose="020B0604020202020204" pitchFamily="34" charset="0"/>
                          <a:cs typeface="Arial" panose="020B0604020202020204" pitchFamily="34" charset="0"/>
                        </a:rPr>
                        <a:t>~2257</a:t>
                      </a:r>
                      <a:endParaRPr lang="en-US" sz="1400" b="0" dirty="0">
                        <a:latin typeface="Arial" panose="020B0604020202020204" pitchFamily="34" charset="0"/>
                        <a:cs typeface="Arial" panose="020B0604020202020204" pitchFamily="34" charset="0"/>
                      </a:endParaRPr>
                    </a:p>
                  </a:txBody>
                  <a:tcPr marL="91445" marR="91445" marT="45731" marB="45731"/>
                </a:tc>
                <a:tc hMerge="1">
                  <a:txBody>
                    <a:bodyPr/>
                    <a:lstStyle/>
                    <a:p>
                      <a:endParaRPr lang="en-US"/>
                    </a:p>
                  </a:txBody>
                  <a:tcPr/>
                </a:tc>
                <a:extLst>
                  <a:ext uri="{0D108BD9-81ED-4DB2-BD59-A6C34878D82A}">
                    <a16:rowId xmlns:a16="http://schemas.microsoft.com/office/drawing/2014/main" val="10001"/>
                  </a:ext>
                </a:extLst>
              </a:tr>
              <a:tr h="202713">
                <a:tc>
                  <a:txBody>
                    <a:bodyPr/>
                    <a:lstStyle/>
                    <a:p>
                      <a:r>
                        <a:rPr lang="en-US" sz="1400" dirty="0">
                          <a:latin typeface="Arial" panose="020B0604020202020204" pitchFamily="34" charset="0"/>
                          <a:cs typeface="Arial" panose="020B0604020202020204" pitchFamily="34" charset="0"/>
                        </a:rPr>
                        <a:t>Crossing</a:t>
                      </a:r>
                      <a:endParaRPr lang="en-US" sz="1400" b="0" dirty="0">
                        <a:latin typeface="Arial" panose="020B0604020202020204" pitchFamily="34" charset="0"/>
                        <a:cs typeface="Arial" panose="020B0604020202020204" pitchFamily="34" charset="0"/>
                      </a:endParaRPr>
                    </a:p>
                  </a:txBody>
                  <a:tcPr marL="91445" marR="91445" marT="45731" marB="45731"/>
                </a:tc>
                <a:tc>
                  <a:txBody>
                    <a:bodyPr/>
                    <a:lstStyle/>
                    <a:p>
                      <a:pPr algn="ctr"/>
                      <a:r>
                        <a:rPr lang="en-US" sz="1400" dirty="0" err="1">
                          <a:latin typeface="Arial" panose="020B0604020202020204" pitchFamily="34" charset="0"/>
                          <a:cs typeface="Arial" panose="020B0604020202020204" pitchFamily="34" charset="0"/>
                        </a:rPr>
                        <a:t>deg</a:t>
                      </a:r>
                      <a:endParaRPr lang="en-US" sz="1400" b="0" dirty="0">
                        <a:latin typeface="Arial" panose="020B0604020202020204" pitchFamily="34" charset="0"/>
                        <a:cs typeface="Arial" panose="020B0604020202020204" pitchFamily="34" charset="0"/>
                      </a:endParaRPr>
                    </a:p>
                  </a:txBody>
                  <a:tcPr marL="91445" marR="91445" marT="45731" marB="45731"/>
                </a:tc>
                <a:tc gridSpan="2">
                  <a:txBody>
                    <a:bodyPr/>
                    <a:lstStyle/>
                    <a:p>
                      <a:pPr algn="ctr"/>
                      <a:r>
                        <a:rPr lang="en-US" sz="1400" b="0" dirty="0">
                          <a:latin typeface="Arial" panose="020B0604020202020204" pitchFamily="34" charset="0"/>
                          <a:cs typeface="Arial" panose="020B0604020202020204" pitchFamily="34" charset="0"/>
                        </a:rPr>
                        <a:t>77.4</a:t>
                      </a:r>
                    </a:p>
                  </a:txBody>
                  <a:tcPr marL="91445" marR="91445" marT="45731" marB="45731"/>
                </a:tc>
                <a:tc hMerge="1">
                  <a:txBody>
                    <a:bodyPr/>
                    <a:lstStyle/>
                    <a:p>
                      <a:endParaRPr lang="en-US"/>
                    </a:p>
                  </a:txBody>
                  <a:tcPr/>
                </a:tc>
                <a:extLst>
                  <a:ext uri="{0D108BD9-81ED-4DB2-BD59-A6C34878D82A}">
                    <a16:rowId xmlns:a16="http://schemas.microsoft.com/office/drawing/2014/main" val="10002"/>
                  </a:ext>
                </a:extLst>
              </a:tr>
              <a:tr h="0">
                <a:tc>
                  <a:txBody>
                    <a:bodyPr/>
                    <a:lstStyle/>
                    <a:p>
                      <a:r>
                        <a:rPr lang="en-US" sz="1400" dirty="0">
                          <a:latin typeface="Arial" panose="020B0604020202020204" pitchFamily="34" charset="0"/>
                          <a:cs typeface="Arial" panose="020B0604020202020204" pitchFamily="34" charset="0"/>
                        </a:rPr>
                        <a:t>Lattice</a:t>
                      </a:r>
                      <a:endParaRPr lang="en-US" sz="1400" b="0" dirty="0">
                        <a:latin typeface="Arial" panose="020B0604020202020204" pitchFamily="34" charset="0"/>
                        <a:cs typeface="Arial" panose="020B0604020202020204" pitchFamily="34" charset="0"/>
                      </a:endParaRPr>
                    </a:p>
                  </a:txBody>
                  <a:tcPr marL="91445" marR="91445" marT="45731" marB="45731"/>
                </a:tc>
                <a:tc>
                  <a:txBody>
                    <a:bodyPr/>
                    <a:lstStyle/>
                    <a:p>
                      <a:pPr algn="ctr"/>
                      <a:endParaRPr lang="en-US" sz="1400" b="0" dirty="0">
                        <a:latin typeface="Arial" panose="020B0604020202020204" pitchFamily="34" charset="0"/>
                        <a:cs typeface="Arial" panose="020B0604020202020204" pitchFamily="34" charset="0"/>
                      </a:endParaRPr>
                    </a:p>
                  </a:txBody>
                  <a:tcPr marL="91445" marR="91445" marT="45731" marB="45731"/>
                </a:tc>
                <a:tc gridSpan="2">
                  <a:txBody>
                    <a:bodyPr/>
                    <a:lstStyle/>
                    <a:p>
                      <a:pPr algn="ctr"/>
                      <a:r>
                        <a:rPr lang="en-US" sz="1400" dirty="0">
                          <a:latin typeface="Arial" panose="020B0604020202020204" pitchFamily="34" charset="0"/>
                          <a:cs typeface="Arial" panose="020B0604020202020204" pitchFamily="34" charset="0"/>
                        </a:rPr>
                        <a:t>FODO</a:t>
                      </a:r>
                      <a:endParaRPr lang="en-US" sz="1400" b="0" dirty="0">
                        <a:latin typeface="Arial" panose="020B0604020202020204" pitchFamily="34" charset="0"/>
                        <a:cs typeface="Arial" panose="020B0604020202020204" pitchFamily="34" charset="0"/>
                      </a:endParaRPr>
                    </a:p>
                  </a:txBody>
                  <a:tcPr marL="91445" marR="91445" marT="45731" marB="45731"/>
                </a:tc>
                <a:tc hMerge="1">
                  <a:txBody>
                    <a:bodyPr/>
                    <a:lstStyle/>
                    <a:p>
                      <a:endParaRPr lang="en-US"/>
                    </a:p>
                  </a:txBody>
                  <a:tcPr/>
                </a:tc>
                <a:extLst>
                  <a:ext uri="{0D108BD9-81ED-4DB2-BD59-A6C34878D82A}">
                    <a16:rowId xmlns:a16="http://schemas.microsoft.com/office/drawing/2014/main" val="10003"/>
                  </a:ext>
                </a:extLst>
              </a:tr>
              <a:tr h="0">
                <a:tc>
                  <a:txBody>
                    <a:bodyPr/>
                    <a:lstStyle/>
                    <a:p>
                      <a:r>
                        <a:rPr lang="en-US" sz="1400" dirty="0">
                          <a:latin typeface="Arial" panose="020B0604020202020204" pitchFamily="34" charset="0"/>
                          <a:cs typeface="Arial" panose="020B0604020202020204" pitchFamily="34" charset="0"/>
                        </a:rPr>
                        <a:t>Dipole/quad</a:t>
                      </a:r>
                      <a:endParaRPr lang="en-US" sz="1400" b="0" dirty="0">
                        <a:latin typeface="Arial" panose="020B0604020202020204" pitchFamily="34" charset="0"/>
                        <a:cs typeface="Arial" panose="020B0604020202020204" pitchFamily="34" charset="0"/>
                      </a:endParaRPr>
                    </a:p>
                  </a:txBody>
                  <a:tcPr marL="91445" marR="91445" marT="45731" marB="45731"/>
                </a:tc>
                <a:tc>
                  <a:txBody>
                    <a:bodyPr/>
                    <a:lstStyle/>
                    <a:p>
                      <a:pPr algn="ctr"/>
                      <a:r>
                        <a:rPr lang="en-US" sz="1400" dirty="0">
                          <a:latin typeface="Arial" panose="020B0604020202020204" pitchFamily="34" charset="0"/>
                          <a:cs typeface="Arial" panose="020B0604020202020204" pitchFamily="34" charset="0"/>
                        </a:rPr>
                        <a:t>m</a:t>
                      </a:r>
                      <a:endParaRPr lang="en-US" sz="1400" b="0" dirty="0">
                        <a:latin typeface="Arial" panose="020B0604020202020204" pitchFamily="34" charset="0"/>
                        <a:cs typeface="Arial" panose="020B0604020202020204" pitchFamily="34" charset="0"/>
                      </a:endParaRPr>
                    </a:p>
                  </a:txBody>
                  <a:tcPr marL="91445" marR="91445" marT="45731" marB="45731"/>
                </a:tc>
                <a:tc>
                  <a:txBody>
                    <a:bodyPr/>
                    <a:lstStyle/>
                    <a:p>
                      <a:pPr algn="ctr"/>
                      <a:r>
                        <a:rPr lang="en-US" sz="1400" dirty="0">
                          <a:latin typeface="Arial" panose="020B0604020202020204" pitchFamily="34" charset="0"/>
                          <a:cs typeface="Arial" panose="020B0604020202020204" pitchFamily="34" charset="0"/>
                        </a:rPr>
                        <a:t>8/0.8</a:t>
                      </a:r>
                      <a:endParaRPr lang="en-US" sz="1400" b="0" dirty="0">
                        <a:latin typeface="Arial" panose="020B0604020202020204" pitchFamily="34" charset="0"/>
                        <a:cs typeface="Arial" panose="020B0604020202020204" pitchFamily="34" charset="0"/>
                      </a:endParaRPr>
                    </a:p>
                  </a:txBody>
                  <a:tcPr marL="91445" marR="91445" marT="45731" marB="45731"/>
                </a:tc>
                <a:tc>
                  <a:txBody>
                    <a:bodyPr/>
                    <a:lstStyle/>
                    <a:p>
                      <a:pPr algn="ctr"/>
                      <a:r>
                        <a:rPr lang="en-US" sz="1400" dirty="0">
                          <a:latin typeface="Arial" panose="020B0604020202020204" pitchFamily="34" charset="0"/>
                          <a:cs typeface="Arial" panose="020B0604020202020204" pitchFamily="34" charset="0"/>
                        </a:rPr>
                        <a:t>5.4/0.45</a:t>
                      </a:r>
                      <a:endParaRPr lang="en-US" sz="1400" b="0" dirty="0">
                        <a:latin typeface="Arial" panose="020B0604020202020204" pitchFamily="34" charset="0"/>
                        <a:cs typeface="Arial" panose="020B0604020202020204" pitchFamily="34" charset="0"/>
                      </a:endParaRPr>
                    </a:p>
                  </a:txBody>
                  <a:tcPr marL="91445" marR="91445" marT="45731" marB="45731"/>
                </a:tc>
                <a:extLst>
                  <a:ext uri="{0D108BD9-81ED-4DB2-BD59-A6C34878D82A}">
                    <a16:rowId xmlns:a16="http://schemas.microsoft.com/office/drawing/2014/main" val="10004"/>
                  </a:ext>
                </a:extLst>
              </a:tr>
              <a:tr h="0">
                <a:tc>
                  <a:txBody>
                    <a:bodyPr/>
                    <a:lstStyle/>
                    <a:p>
                      <a:r>
                        <a:rPr lang="en-US" sz="1400" dirty="0">
                          <a:latin typeface="Arial" panose="020B0604020202020204" pitchFamily="34" charset="0"/>
                          <a:cs typeface="Arial" panose="020B0604020202020204" pitchFamily="34" charset="0"/>
                        </a:rPr>
                        <a:t>Cell length</a:t>
                      </a:r>
                      <a:endParaRPr lang="en-US" sz="1400" b="0" dirty="0">
                        <a:latin typeface="Arial" panose="020B0604020202020204" pitchFamily="34" charset="0"/>
                        <a:cs typeface="Arial" panose="020B0604020202020204" pitchFamily="34" charset="0"/>
                      </a:endParaRPr>
                    </a:p>
                  </a:txBody>
                  <a:tcPr marL="91445" marR="91445" marT="45731" marB="45731"/>
                </a:tc>
                <a:tc>
                  <a:txBody>
                    <a:bodyPr/>
                    <a:lstStyle/>
                    <a:p>
                      <a:pPr algn="ctr"/>
                      <a:r>
                        <a:rPr lang="en-US" sz="1400" dirty="0">
                          <a:latin typeface="Arial" panose="020B0604020202020204" pitchFamily="34" charset="0"/>
                          <a:cs typeface="Arial" panose="020B0604020202020204" pitchFamily="34" charset="0"/>
                        </a:rPr>
                        <a:t>m</a:t>
                      </a:r>
                      <a:endParaRPr lang="en-US" sz="1400" b="0" dirty="0">
                        <a:latin typeface="Arial" panose="020B0604020202020204" pitchFamily="34" charset="0"/>
                        <a:cs typeface="Arial" panose="020B0604020202020204" pitchFamily="34" charset="0"/>
                      </a:endParaRPr>
                    </a:p>
                  </a:txBody>
                  <a:tcPr marL="91445" marR="91445" marT="45731" marB="45731"/>
                </a:tc>
                <a:tc>
                  <a:txBody>
                    <a:bodyPr/>
                    <a:lstStyle/>
                    <a:p>
                      <a:pPr algn="ctr"/>
                      <a:r>
                        <a:rPr lang="en-US" sz="1400" dirty="0">
                          <a:latin typeface="Arial" panose="020B0604020202020204" pitchFamily="34" charset="0"/>
                          <a:cs typeface="Arial" panose="020B0604020202020204" pitchFamily="34" charset="0"/>
                        </a:rPr>
                        <a:t>22.8</a:t>
                      </a:r>
                      <a:endParaRPr lang="en-US" sz="1400" b="0" dirty="0">
                        <a:latin typeface="Arial" panose="020B0604020202020204" pitchFamily="34" charset="0"/>
                        <a:cs typeface="Arial" panose="020B0604020202020204" pitchFamily="34" charset="0"/>
                      </a:endParaRPr>
                    </a:p>
                  </a:txBody>
                  <a:tcPr marL="91445" marR="91445" marT="45731" marB="45731"/>
                </a:tc>
                <a:tc>
                  <a:txBody>
                    <a:bodyPr/>
                    <a:lstStyle/>
                    <a:p>
                      <a:pPr algn="ctr"/>
                      <a:r>
                        <a:rPr lang="en-US" sz="1400" dirty="0">
                          <a:latin typeface="Arial" panose="020B0604020202020204" pitchFamily="34" charset="0"/>
                          <a:cs typeface="Arial" panose="020B0604020202020204" pitchFamily="34" charset="0"/>
                        </a:rPr>
                        <a:t>15.2</a:t>
                      </a:r>
                      <a:endParaRPr lang="en-US" sz="1400" b="0" dirty="0">
                        <a:latin typeface="Arial" panose="020B0604020202020204" pitchFamily="34" charset="0"/>
                        <a:cs typeface="Arial" panose="020B0604020202020204" pitchFamily="34" charset="0"/>
                      </a:endParaRPr>
                    </a:p>
                  </a:txBody>
                  <a:tcPr marL="91445" marR="91445" marT="45731" marB="45731"/>
                </a:tc>
                <a:extLst>
                  <a:ext uri="{0D108BD9-81ED-4DB2-BD59-A6C34878D82A}">
                    <a16:rowId xmlns:a16="http://schemas.microsoft.com/office/drawing/2014/main" val="10005"/>
                  </a:ext>
                </a:extLst>
              </a:tr>
              <a:tr h="202713">
                <a:tc>
                  <a:txBody>
                    <a:bodyPr/>
                    <a:lstStyle/>
                    <a:p>
                      <a:r>
                        <a:rPr lang="en-US" sz="1400" dirty="0">
                          <a:latin typeface="Arial" panose="020B0604020202020204" pitchFamily="34" charset="0"/>
                          <a:cs typeface="Arial" panose="020B0604020202020204" pitchFamily="34" charset="0"/>
                        </a:rPr>
                        <a:t>Max.</a:t>
                      </a:r>
                      <a:r>
                        <a:rPr lang="en-US" sz="1400" baseline="0" dirty="0">
                          <a:latin typeface="Arial" panose="020B0604020202020204" pitchFamily="34" charset="0"/>
                          <a:cs typeface="Arial" panose="020B0604020202020204" pitchFamily="34" charset="0"/>
                        </a:rPr>
                        <a:t> dipole</a:t>
                      </a:r>
                      <a:endParaRPr lang="en-US" sz="1400" b="0" dirty="0">
                        <a:latin typeface="Arial" panose="020B0604020202020204" pitchFamily="34" charset="0"/>
                        <a:cs typeface="Arial" panose="020B0604020202020204" pitchFamily="34" charset="0"/>
                      </a:endParaRPr>
                    </a:p>
                  </a:txBody>
                  <a:tcPr marL="91445" marR="91445" marT="45731" marB="45731"/>
                </a:tc>
                <a:tc>
                  <a:txBody>
                    <a:bodyPr/>
                    <a:lstStyle/>
                    <a:p>
                      <a:pPr algn="ctr"/>
                      <a:r>
                        <a:rPr lang="en-US" sz="1400" dirty="0">
                          <a:latin typeface="Arial" panose="020B0604020202020204" pitchFamily="34" charset="0"/>
                          <a:cs typeface="Arial" panose="020B0604020202020204" pitchFamily="34" charset="0"/>
                        </a:rPr>
                        <a:t>T</a:t>
                      </a:r>
                      <a:endParaRPr lang="en-US" sz="1400" b="0" dirty="0">
                        <a:latin typeface="Arial" panose="020B0604020202020204" pitchFamily="34" charset="0"/>
                        <a:cs typeface="Arial" panose="020B0604020202020204" pitchFamily="34" charset="0"/>
                      </a:endParaRPr>
                    </a:p>
                  </a:txBody>
                  <a:tcPr marL="91445" marR="91445" marT="45731" marB="45731"/>
                </a:tc>
                <a:tc>
                  <a:txBody>
                    <a:bodyPr/>
                    <a:lstStyle/>
                    <a:p>
                      <a:pPr algn="ctr"/>
                      <a:r>
                        <a:rPr lang="en-US" sz="1400" dirty="0">
                          <a:latin typeface="Arial" panose="020B0604020202020204" pitchFamily="34" charset="0"/>
                          <a:cs typeface="Arial" panose="020B0604020202020204" pitchFamily="34" charset="0"/>
                        </a:rPr>
                        <a:t>3</a:t>
                      </a:r>
                      <a:endParaRPr lang="en-US" sz="1400" b="0" dirty="0">
                        <a:latin typeface="Arial" panose="020B0604020202020204" pitchFamily="34" charset="0"/>
                        <a:cs typeface="Arial" panose="020B0604020202020204" pitchFamily="34" charset="0"/>
                      </a:endParaRPr>
                    </a:p>
                  </a:txBody>
                  <a:tcPr marL="91445" marR="91445" marT="45731" marB="45731"/>
                </a:tc>
                <a:tc>
                  <a:txBody>
                    <a:bodyPr/>
                    <a:lstStyle/>
                    <a:p>
                      <a:pPr algn="ctr"/>
                      <a:r>
                        <a:rPr lang="en-US" sz="1400" dirty="0">
                          <a:latin typeface="Arial" panose="020B0604020202020204" pitchFamily="34" charset="0"/>
                          <a:cs typeface="Arial" panose="020B0604020202020204" pitchFamily="34" charset="0"/>
                        </a:rPr>
                        <a:t>~1.5</a:t>
                      </a:r>
                      <a:endParaRPr lang="en-US" sz="1400" b="0" dirty="0">
                        <a:latin typeface="Arial" panose="020B0604020202020204" pitchFamily="34" charset="0"/>
                        <a:cs typeface="Arial" panose="020B0604020202020204" pitchFamily="34" charset="0"/>
                      </a:endParaRPr>
                    </a:p>
                  </a:txBody>
                  <a:tcPr marL="91445" marR="91445" marT="45731" marB="45731"/>
                </a:tc>
                <a:extLst>
                  <a:ext uri="{0D108BD9-81ED-4DB2-BD59-A6C34878D82A}">
                    <a16:rowId xmlns:a16="http://schemas.microsoft.com/office/drawing/2014/main" val="10006"/>
                  </a:ext>
                </a:extLst>
              </a:tr>
              <a:tr h="0">
                <a:tc>
                  <a:txBody>
                    <a:bodyPr/>
                    <a:lstStyle/>
                    <a:p>
                      <a:r>
                        <a:rPr lang="en-US" sz="1400" dirty="0">
                          <a:latin typeface="Arial" panose="020B0604020202020204" pitchFamily="34" charset="0"/>
                          <a:cs typeface="Arial" panose="020B0604020202020204" pitchFamily="34" charset="0"/>
                        </a:rPr>
                        <a:t>SR power</a:t>
                      </a:r>
                      <a:endParaRPr lang="en-US" sz="1400" b="0" dirty="0">
                        <a:latin typeface="Arial" panose="020B0604020202020204" pitchFamily="34" charset="0"/>
                        <a:cs typeface="Arial" panose="020B0604020202020204" pitchFamily="34" charset="0"/>
                      </a:endParaRPr>
                    </a:p>
                  </a:txBody>
                  <a:tcPr marL="91445" marR="91445" marT="45731" marB="45731"/>
                </a:tc>
                <a:tc>
                  <a:txBody>
                    <a:bodyPr/>
                    <a:lstStyle/>
                    <a:p>
                      <a:pPr algn="ctr"/>
                      <a:r>
                        <a:rPr lang="en-US" sz="1400" baseline="0" dirty="0">
                          <a:latin typeface="Arial" panose="020B0604020202020204" pitchFamily="34" charset="0"/>
                          <a:cs typeface="Arial" panose="020B0604020202020204" pitchFamily="34" charset="0"/>
                        </a:rPr>
                        <a:t>kW/m</a:t>
                      </a:r>
                      <a:endParaRPr lang="en-US" sz="1400" b="0" dirty="0">
                        <a:latin typeface="Arial" panose="020B0604020202020204" pitchFamily="34" charset="0"/>
                        <a:cs typeface="Arial" panose="020B0604020202020204" pitchFamily="34" charset="0"/>
                      </a:endParaRPr>
                    </a:p>
                  </a:txBody>
                  <a:tcPr marL="91445" marR="91445" marT="45731" marB="45731"/>
                </a:tc>
                <a:tc>
                  <a:txBody>
                    <a:bodyPr/>
                    <a:lstStyle/>
                    <a:p>
                      <a:pPr algn="ctr"/>
                      <a:endParaRPr lang="en-US" sz="1400" b="0" dirty="0">
                        <a:latin typeface="Arial" panose="020B0604020202020204" pitchFamily="34" charset="0"/>
                        <a:cs typeface="Arial" panose="020B0604020202020204" pitchFamily="34" charset="0"/>
                      </a:endParaRPr>
                    </a:p>
                  </a:txBody>
                  <a:tcPr marL="91445" marR="91445" marT="45731" marB="45731"/>
                </a:tc>
                <a:tc>
                  <a:txBody>
                    <a:bodyPr/>
                    <a:lstStyle/>
                    <a:p>
                      <a:pPr algn="ctr"/>
                      <a:r>
                        <a:rPr lang="en-US" sz="1400" dirty="0">
                          <a:latin typeface="Arial" panose="020B0604020202020204" pitchFamily="34" charset="0"/>
                          <a:cs typeface="Arial" panose="020B0604020202020204" pitchFamily="34" charset="0"/>
                        </a:rPr>
                        <a:t>10</a:t>
                      </a:r>
                      <a:endParaRPr lang="en-US" sz="1400" b="0" i="0" dirty="0">
                        <a:latin typeface="Arial" panose="020B0604020202020204" pitchFamily="34" charset="0"/>
                        <a:cs typeface="Arial" panose="020B0604020202020204" pitchFamily="34" charset="0"/>
                      </a:endParaRPr>
                    </a:p>
                  </a:txBody>
                  <a:tcPr marL="91445" marR="91445" marT="45731" marB="45731"/>
                </a:tc>
                <a:extLst>
                  <a:ext uri="{0D108BD9-81ED-4DB2-BD59-A6C34878D82A}">
                    <a16:rowId xmlns:a16="http://schemas.microsoft.com/office/drawing/2014/main" val="10007"/>
                  </a:ext>
                </a:extLst>
              </a:tr>
              <a:tr h="2580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Transition</a:t>
                      </a:r>
                      <a:r>
                        <a:rPr lang="en-US" sz="1400" baseline="0" dirty="0">
                          <a:latin typeface="Arial" panose="020B0604020202020204" pitchFamily="34" charset="0"/>
                          <a:cs typeface="Arial" panose="020B0604020202020204" pitchFamily="34" charset="0"/>
                        </a:rPr>
                        <a:t> </a:t>
                      </a:r>
                      <a:r>
                        <a:rPr kumimoji="0" lang="en-US" altLang="en-US" sz="1400" u="none" strike="noStrike" cap="none" normalizeH="0" baseline="0" dirty="0">
                          <a:ln>
                            <a:noFill/>
                          </a:ln>
                          <a:effectLst/>
                          <a:latin typeface="Arial" panose="020B0604020202020204" pitchFamily="34" charset="0"/>
                          <a:cs typeface="Arial" panose="020B0604020202020204" pitchFamily="34" charset="0"/>
                          <a:sym typeface="Symbol" pitchFamily="18" charset="2"/>
                        </a:rPr>
                        <a:t></a:t>
                      </a:r>
                      <a:r>
                        <a:rPr kumimoji="0" lang="en-US" altLang="en-US" sz="1400" u="none" strike="noStrike" cap="none" normalizeH="0" baseline="-25000" dirty="0" err="1">
                          <a:ln>
                            <a:noFill/>
                          </a:ln>
                          <a:effectLst/>
                          <a:latin typeface="Arial" panose="020B0604020202020204" pitchFamily="34" charset="0"/>
                          <a:cs typeface="Arial" panose="020B0604020202020204" pitchFamily="34" charset="0"/>
                          <a:sym typeface="Symbol" pitchFamily="18" charset="2"/>
                        </a:rPr>
                        <a:t>tr</a:t>
                      </a:r>
                      <a:endPar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sym typeface="Symbol" pitchFamily="18" charset="2"/>
                      </a:endParaRPr>
                    </a:p>
                  </a:txBody>
                  <a:tcPr marL="91445" marR="91445" marT="45731" marB="45731"/>
                </a:tc>
                <a:tc>
                  <a:txBody>
                    <a:bodyPr/>
                    <a:lstStyle/>
                    <a:p>
                      <a:pPr algn="ctr"/>
                      <a:endParaRPr lang="en-US" sz="1400" b="0" dirty="0">
                        <a:latin typeface="Arial" panose="020B0604020202020204" pitchFamily="34" charset="0"/>
                        <a:cs typeface="Arial" panose="020B0604020202020204" pitchFamily="34" charset="0"/>
                      </a:endParaRPr>
                    </a:p>
                  </a:txBody>
                  <a:tcPr marL="91445" marR="91445" marT="45731" marB="45731"/>
                </a:tc>
                <a:tc>
                  <a:txBody>
                    <a:bodyPr/>
                    <a:lstStyle/>
                    <a:p>
                      <a:pPr algn="ctr"/>
                      <a:r>
                        <a:rPr lang="en-US" sz="1400" dirty="0">
                          <a:latin typeface="Arial" panose="020B0604020202020204" pitchFamily="34" charset="0"/>
                          <a:cs typeface="Arial" panose="020B0604020202020204" pitchFamily="34" charset="0"/>
                        </a:rPr>
                        <a:t>12.5</a:t>
                      </a:r>
                      <a:endParaRPr lang="en-US" sz="1400" b="0" dirty="0">
                        <a:latin typeface="Arial" panose="020B0604020202020204" pitchFamily="34" charset="0"/>
                        <a:cs typeface="Arial" panose="020B0604020202020204" pitchFamily="34" charset="0"/>
                      </a:endParaRPr>
                    </a:p>
                  </a:txBody>
                  <a:tcPr marL="91445" marR="91445" marT="45731" marB="45731"/>
                </a:tc>
                <a:tc>
                  <a:txBody>
                    <a:bodyPr/>
                    <a:lstStyle/>
                    <a:p>
                      <a:pPr algn="ctr"/>
                      <a:r>
                        <a:rPr lang="en-US" sz="1400" b="0" dirty="0">
                          <a:latin typeface="Arial" panose="020B0604020202020204" pitchFamily="34" charset="0"/>
                          <a:cs typeface="Arial" panose="020B0604020202020204" pitchFamily="34" charset="0"/>
                        </a:rPr>
                        <a:t>32.0</a:t>
                      </a:r>
                    </a:p>
                  </a:txBody>
                  <a:tcPr marL="91445" marR="91445" marT="45731" marB="45731"/>
                </a:tc>
                <a:extLst>
                  <a:ext uri="{0D108BD9-81ED-4DB2-BD59-A6C34878D82A}">
                    <a16:rowId xmlns:a16="http://schemas.microsoft.com/office/drawing/2014/main" val="10008"/>
                  </a:ext>
                </a:extLst>
              </a:tr>
            </a:tbl>
          </a:graphicData>
        </a:graphic>
      </p:graphicFrame>
      <p:grpSp>
        <p:nvGrpSpPr>
          <p:cNvPr id="8" name="Group 7">
            <a:extLst>
              <a:ext uri="{FF2B5EF4-FFF2-40B4-BE49-F238E27FC236}">
                <a16:creationId xmlns:a16="http://schemas.microsoft.com/office/drawing/2014/main" id="{F121325E-DB0B-B94E-BC75-4FD8B2152796}"/>
              </a:ext>
            </a:extLst>
          </p:cNvPr>
          <p:cNvGrpSpPr/>
          <p:nvPr/>
        </p:nvGrpSpPr>
        <p:grpSpPr>
          <a:xfrm>
            <a:off x="6209414" y="478895"/>
            <a:ext cx="6012935" cy="3027977"/>
            <a:chOff x="4206559" y="2176993"/>
            <a:chExt cx="4822714" cy="2444618"/>
          </a:xfrm>
        </p:grpSpPr>
        <p:pic>
          <p:nvPicPr>
            <p:cNvPr id="9" name="Picture 51">
              <a:extLst>
                <a:ext uri="{FF2B5EF4-FFF2-40B4-BE49-F238E27FC236}">
                  <a16:creationId xmlns:a16="http://schemas.microsoft.com/office/drawing/2014/main" id="{961A9D81-71FB-DC46-B201-C39EAC6A370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rot="10800000">
              <a:off x="4206559" y="2556313"/>
              <a:ext cx="4822714"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1">
              <a:extLst>
                <a:ext uri="{FF2B5EF4-FFF2-40B4-BE49-F238E27FC236}">
                  <a16:creationId xmlns:a16="http://schemas.microsoft.com/office/drawing/2014/main" id="{5EFC7D97-3C66-E647-A8F2-F2FEBADB745E}"/>
                </a:ext>
              </a:extLst>
            </p:cNvPr>
            <p:cNvSpPr txBox="1">
              <a:spLocks/>
            </p:cNvSpPr>
            <p:nvPr/>
          </p:nvSpPr>
          <p:spPr bwMode="auto">
            <a:xfrm>
              <a:off x="8328318" y="3291362"/>
              <a:ext cx="497136" cy="37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SzPct val="150000"/>
                <a:buFontTx/>
                <a:buBlip>
                  <a:blip r:embed="rId4"/>
                </a:buBlip>
                <a:defRPr>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lrTx/>
                <a:buChar char="•"/>
                <a:defRPr>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a:buSzTx/>
                <a:buFontTx/>
                <a:buNone/>
                <a:defRPr/>
              </a:pPr>
              <a:r>
                <a:rPr lang="en-US" altLang="en-US" sz="1200" kern="0" dirty="0">
                  <a:ea typeface="ＭＳ Ｐゴシック" pitchFamily="34" charset="-128"/>
                </a:rPr>
                <a:t>e</a:t>
              </a:r>
              <a:r>
                <a:rPr lang="en-US" altLang="en-US" sz="1200" kern="0" baseline="30000" dirty="0">
                  <a:ea typeface="ＭＳ Ｐゴシック" pitchFamily="34" charset="-128"/>
                </a:rPr>
                <a:t>-</a:t>
              </a:r>
              <a:endParaRPr lang="en-US" altLang="en-US" sz="1200" kern="0" dirty="0">
                <a:ea typeface="ＭＳ Ｐゴシック" pitchFamily="34" charset="-128"/>
              </a:endParaRPr>
            </a:p>
          </p:txBody>
        </p:sp>
        <p:sp>
          <p:nvSpPr>
            <p:cNvPr id="11" name="Curved Right Arrow 10">
              <a:extLst>
                <a:ext uri="{FF2B5EF4-FFF2-40B4-BE49-F238E27FC236}">
                  <a16:creationId xmlns:a16="http://schemas.microsoft.com/office/drawing/2014/main" id="{2611D8AC-E198-7243-A08D-8425AEB3803C}"/>
                </a:ext>
              </a:extLst>
            </p:cNvPr>
            <p:cNvSpPr/>
            <p:nvPr/>
          </p:nvSpPr>
          <p:spPr bwMode="auto">
            <a:xfrm rot="10800000">
              <a:off x="8526355" y="3024424"/>
              <a:ext cx="225232" cy="933398"/>
            </a:xfrm>
            <a:prstGeom prst="curvedRightArrow">
              <a:avLst>
                <a:gd name="adj1" fmla="val 8624"/>
                <a:gd name="adj2" fmla="val 29237"/>
                <a:gd name="adj3" fmla="val 18068"/>
              </a:avLst>
            </a:prstGeom>
            <a:solidFill>
              <a:srgbClr val="FF0000"/>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a:solidFill>
                  <a:schemeClr val="tx1"/>
                </a:solidFill>
                <a:latin typeface="Arial" pitchFamily="34" charset="0"/>
                <a:cs typeface="Arial" pitchFamily="34" charset="0"/>
              </a:endParaRPr>
            </a:p>
          </p:txBody>
        </p:sp>
        <p:sp>
          <p:nvSpPr>
            <p:cNvPr id="12" name="Content Placeholder 1">
              <a:extLst>
                <a:ext uri="{FF2B5EF4-FFF2-40B4-BE49-F238E27FC236}">
                  <a16:creationId xmlns:a16="http://schemas.microsoft.com/office/drawing/2014/main" id="{94C4F100-E59C-9D4C-BAB2-83F756DB48D6}"/>
                </a:ext>
              </a:extLst>
            </p:cNvPr>
            <p:cNvSpPr txBox="1">
              <a:spLocks/>
            </p:cNvSpPr>
            <p:nvPr/>
          </p:nvSpPr>
          <p:spPr bwMode="auto">
            <a:xfrm rot="1869502">
              <a:off x="4313444" y="3159137"/>
              <a:ext cx="1140368" cy="31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SzPct val="150000"/>
                <a:buFontTx/>
                <a:buBlip>
                  <a:blip r:embed="rId4"/>
                </a:buBlip>
                <a:defRPr>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lrTx/>
                <a:buChar char="•"/>
                <a:defRPr>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a:buSzTx/>
                <a:buFontTx/>
                <a:buNone/>
                <a:defRPr/>
              </a:pPr>
              <a:r>
                <a:rPr lang="en-US" altLang="en-US" sz="1200" kern="0" dirty="0">
                  <a:ea typeface="ＭＳ Ｐゴシック" pitchFamily="34" charset="-128"/>
                </a:rPr>
                <a:t>R=155m</a:t>
              </a:r>
            </a:p>
          </p:txBody>
        </p:sp>
        <p:cxnSp>
          <p:nvCxnSpPr>
            <p:cNvPr id="13" name="Straight Arrow Connector 18">
              <a:extLst>
                <a:ext uri="{FF2B5EF4-FFF2-40B4-BE49-F238E27FC236}">
                  <a16:creationId xmlns:a16="http://schemas.microsoft.com/office/drawing/2014/main" id="{ECA95BA1-F944-B64B-9E34-9FF7ADF7CD46}"/>
                </a:ext>
              </a:extLst>
            </p:cNvPr>
            <p:cNvCxnSpPr>
              <a:cxnSpLocks noChangeShapeType="1"/>
            </p:cNvCxnSpPr>
            <p:nvPr/>
          </p:nvCxnSpPr>
          <p:spPr bwMode="auto">
            <a:xfrm flipH="1" flipV="1">
              <a:off x="4391061" y="3173893"/>
              <a:ext cx="823657" cy="432184"/>
            </a:xfrm>
            <a:prstGeom prst="straightConnector1">
              <a:avLst/>
            </a:prstGeom>
            <a:noFill/>
            <a:ln w="9525" algn="ctr">
              <a:solidFill>
                <a:srgbClr val="0000FF"/>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41">
              <a:extLst>
                <a:ext uri="{FF2B5EF4-FFF2-40B4-BE49-F238E27FC236}">
                  <a16:creationId xmlns:a16="http://schemas.microsoft.com/office/drawing/2014/main" id="{05E6F324-E13F-5840-893E-09CA94C65848}"/>
                </a:ext>
              </a:extLst>
            </p:cNvPr>
            <p:cNvCxnSpPr>
              <a:cxnSpLocks noChangeShapeType="1"/>
            </p:cNvCxnSpPr>
            <p:nvPr/>
          </p:nvCxnSpPr>
          <p:spPr bwMode="auto">
            <a:xfrm>
              <a:off x="5909711" y="3807305"/>
              <a:ext cx="214694" cy="194537"/>
            </a:xfrm>
            <a:prstGeom prst="straightConnector1">
              <a:avLst/>
            </a:prstGeom>
            <a:noFill/>
            <a:ln w="9525" algn="ctr">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Content Placeholder 1">
              <a:extLst>
                <a:ext uri="{FF2B5EF4-FFF2-40B4-BE49-F238E27FC236}">
                  <a16:creationId xmlns:a16="http://schemas.microsoft.com/office/drawing/2014/main" id="{E328CC88-32DA-344B-864F-E3722AE9DE38}"/>
                </a:ext>
              </a:extLst>
            </p:cNvPr>
            <p:cNvSpPr txBox="1">
              <a:spLocks/>
            </p:cNvSpPr>
            <p:nvPr/>
          </p:nvSpPr>
          <p:spPr bwMode="auto">
            <a:xfrm rot="19174900">
              <a:off x="6235969" y="3929834"/>
              <a:ext cx="608737" cy="2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SzPct val="150000"/>
                <a:buFontTx/>
                <a:buBlip>
                  <a:blip r:embed="rId4"/>
                </a:buBlip>
                <a:defRPr>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lrTx/>
                <a:buChar char="•"/>
                <a:defRPr>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a:buSzTx/>
                <a:buFontTx/>
                <a:buNone/>
                <a:defRPr/>
              </a:pPr>
              <a:r>
                <a:rPr lang="en-US" altLang="en-US" sz="1200" kern="0" dirty="0">
                  <a:ea typeface="ＭＳ Ｐゴシック" pitchFamily="34" charset="-128"/>
                </a:rPr>
                <a:t>RF</a:t>
              </a:r>
            </a:p>
          </p:txBody>
        </p:sp>
        <p:sp>
          <p:nvSpPr>
            <p:cNvPr id="16" name="Content Placeholder 1">
              <a:extLst>
                <a:ext uri="{FF2B5EF4-FFF2-40B4-BE49-F238E27FC236}">
                  <a16:creationId xmlns:a16="http://schemas.microsoft.com/office/drawing/2014/main" id="{093700C2-6B83-DB48-A771-AB968374E62B}"/>
                </a:ext>
              </a:extLst>
            </p:cNvPr>
            <p:cNvSpPr txBox="1">
              <a:spLocks/>
            </p:cNvSpPr>
            <p:nvPr/>
          </p:nvSpPr>
          <p:spPr bwMode="auto">
            <a:xfrm rot="2383024">
              <a:off x="6599336" y="3979101"/>
              <a:ext cx="616853" cy="219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SzPct val="150000"/>
                <a:buFontTx/>
                <a:buBlip>
                  <a:blip r:embed="rId4"/>
                </a:buBlip>
                <a:defRPr>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lrTx/>
                <a:buChar char="•"/>
                <a:defRPr>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a:buSzTx/>
                <a:buFontTx/>
                <a:buNone/>
                <a:defRPr/>
              </a:pPr>
              <a:r>
                <a:rPr lang="en-US" altLang="en-US" sz="1200" kern="0" dirty="0">
                  <a:ea typeface="ＭＳ Ｐゴシック" pitchFamily="34" charset="-128"/>
                </a:rPr>
                <a:t>RF</a:t>
              </a:r>
            </a:p>
          </p:txBody>
        </p:sp>
        <p:sp>
          <p:nvSpPr>
            <p:cNvPr id="17" name="Left Brace 63">
              <a:extLst>
                <a:ext uri="{FF2B5EF4-FFF2-40B4-BE49-F238E27FC236}">
                  <a16:creationId xmlns:a16="http://schemas.microsoft.com/office/drawing/2014/main" id="{F396B1CD-52B3-D64F-A34B-97E604B49249}"/>
                </a:ext>
              </a:extLst>
            </p:cNvPr>
            <p:cNvSpPr>
              <a:spLocks/>
            </p:cNvSpPr>
            <p:nvPr/>
          </p:nvSpPr>
          <p:spPr bwMode="auto">
            <a:xfrm rot="3333525">
              <a:off x="7417389" y="2501204"/>
              <a:ext cx="86270" cy="398776"/>
            </a:xfrm>
            <a:prstGeom prst="leftBrace">
              <a:avLst>
                <a:gd name="adj1" fmla="val 33812"/>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charset="0"/>
                <a:buBlip>
                  <a:blip r:embed="rId5"/>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algn="ctr">
                <a:spcBef>
                  <a:spcPct val="0"/>
                </a:spcBef>
                <a:buFontTx/>
                <a:buNone/>
              </a:pPr>
              <a:endParaRPr lang="en-US" altLang="en-US" sz="1200">
                <a:ea typeface="MS PGothic" pitchFamily="34" charset="-128"/>
              </a:endParaRPr>
            </a:p>
          </p:txBody>
        </p:sp>
        <p:sp>
          <p:nvSpPr>
            <p:cNvPr id="18" name="Content Placeholder 1">
              <a:extLst>
                <a:ext uri="{FF2B5EF4-FFF2-40B4-BE49-F238E27FC236}">
                  <a16:creationId xmlns:a16="http://schemas.microsoft.com/office/drawing/2014/main" id="{5E3DEA00-B8EE-4E41-93D0-66073DE95642}"/>
                </a:ext>
              </a:extLst>
            </p:cNvPr>
            <p:cNvSpPr txBox="1">
              <a:spLocks/>
            </p:cNvSpPr>
            <p:nvPr/>
          </p:nvSpPr>
          <p:spPr bwMode="auto">
            <a:xfrm rot="19710914">
              <a:off x="6989639" y="2303215"/>
              <a:ext cx="707241" cy="51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SzPct val="150000"/>
                <a:buFontTx/>
                <a:buBlip>
                  <a:blip r:embed="rId4"/>
                </a:buBlip>
                <a:defRPr>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lrTx/>
                <a:buChar char="•"/>
                <a:defRPr>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a:buSzTx/>
                <a:buFontTx/>
                <a:buNone/>
                <a:defRPr/>
              </a:pPr>
              <a:r>
                <a:rPr lang="en-US" altLang="en-US" sz="1200" kern="0" dirty="0">
                  <a:ea typeface="ＭＳ Ｐゴシック" pitchFamily="34" charset="-128"/>
                </a:rPr>
                <a:t>Spin rotator</a:t>
              </a:r>
            </a:p>
          </p:txBody>
        </p:sp>
        <p:sp>
          <p:nvSpPr>
            <p:cNvPr id="19" name="Left Brace 65">
              <a:extLst>
                <a:ext uri="{FF2B5EF4-FFF2-40B4-BE49-F238E27FC236}">
                  <a16:creationId xmlns:a16="http://schemas.microsoft.com/office/drawing/2014/main" id="{7FAA4A5D-3C71-944D-AC2E-7D539742DB2B}"/>
                </a:ext>
              </a:extLst>
            </p:cNvPr>
            <p:cNvSpPr>
              <a:spLocks/>
            </p:cNvSpPr>
            <p:nvPr/>
          </p:nvSpPr>
          <p:spPr bwMode="auto">
            <a:xfrm rot="14202431">
              <a:off x="5806327" y="4156594"/>
              <a:ext cx="86270" cy="398776"/>
            </a:xfrm>
            <a:prstGeom prst="leftBrace">
              <a:avLst>
                <a:gd name="adj1" fmla="val 33812"/>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charset="0"/>
                <a:buBlip>
                  <a:blip r:embed="rId5"/>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algn="ctr">
                <a:spcBef>
                  <a:spcPct val="0"/>
                </a:spcBef>
                <a:buFontTx/>
                <a:buNone/>
              </a:pPr>
              <a:endParaRPr lang="en-US" altLang="en-US" sz="1200">
                <a:ea typeface="MS PGothic" pitchFamily="34" charset="-128"/>
              </a:endParaRPr>
            </a:p>
          </p:txBody>
        </p:sp>
        <p:sp>
          <p:nvSpPr>
            <p:cNvPr id="20" name="Content Placeholder 1">
              <a:extLst>
                <a:ext uri="{FF2B5EF4-FFF2-40B4-BE49-F238E27FC236}">
                  <a16:creationId xmlns:a16="http://schemas.microsoft.com/office/drawing/2014/main" id="{E6F58326-F360-4846-A89E-00F181FBCFE9}"/>
                </a:ext>
              </a:extLst>
            </p:cNvPr>
            <p:cNvSpPr txBox="1">
              <a:spLocks/>
            </p:cNvSpPr>
            <p:nvPr/>
          </p:nvSpPr>
          <p:spPr bwMode="auto">
            <a:xfrm rot="19518118">
              <a:off x="5275350" y="4327501"/>
              <a:ext cx="1379867" cy="25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SzPct val="150000"/>
                <a:buFontTx/>
                <a:buBlip>
                  <a:blip r:embed="rId4"/>
                </a:buBlip>
                <a:defRPr>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lrTx/>
                <a:buChar char="•"/>
                <a:defRPr>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a:buSzTx/>
                <a:buFontTx/>
                <a:buNone/>
                <a:defRPr/>
              </a:pPr>
              <a:r>
                <a:rPr lang="en-US" altLang="en-US" sz="1200" kern="0" dirty="0">
                  <a:ea typeface="ＭＳ Ｐゴシック" pitchFamily="34" charset="-128"/>
                </a:rPr>
                <a:t>Spin rotator</a:t>
              </a:r>
            </a:p>
          </p:txBody>
        </p:sp>
        <p:sp>
          <p:nvSpPr>
            <p:cNvPr id="21" name="Left Brace 69">
              <a:extLst>
                <a:ext uri="{FF2B5EF4-FFF2-40B4-BE49-F238E27FC236}">
                  <a16:creationId xmlns:a16="http://schemas.microsoft.com/office/drawing/2014/main" id="{922DAB9D-00B6-514A-8004-7C886A7AAF91}"/>
                </a:ext>
              </a:extLst>
            </p:cNvPr>
            <p:cNvSpPr>
              <a:spLocks/>
            </p:cNvSpPr>
            <p:nvPr/>
          </p:nvSpPr>
          <p:spPr bwMode="auto">
            <a:xfrm rot="2999692">
              <a:off x="6995856" y="2808273"/>
              <a:ext cx="78428" cy="401483"/>
            </a:xfrm>
            <a:prstGeom prst="leftBrace">
              <a:avLst>
                <a:gd name="adj1" fmla="val 33796"/>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charset="0"/>
                <a:buBlip>
                  <a:blip r:embed="rId5"/>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algn="ctr">
                <a:spcBef>
                  <a:spcPct val="0"/>
                </a:spcBef>
                <a:buFontTx/>
                <a:buNone/>
              </a:pPr>
              <a:endParaRPr lang="en-US" altLang="en-US" sz="1200">
                <a:ea typeface="MS PGothic" pitchFamily="34" charset="-128"/>
              </a:endParaRPr>
            </a:p>
          </p:txBody>
        </p:sp>
        <p:sp>
          <p:nvSpPr>
            <p:cNvPr id="22" name="Content Placeholder 1">
              <a:extLst>
                <a:ext uri="{FF2B5EF4-FFF2-40B4-BE49-F238E27FC236}">
                  <a16:creationId xmlns:a16="http://schemas.microsoft.com/office/drawing/2014/main" id="{16A6DBAF-9084-9A4C-9DF4-B530ED70F3F2}"/>
                </a:ext>
              </a:extLst>
            </p:cNvPr>
            <p:cNvSpPr txBox="1">
              <a:spLocks/>
            </p:cNvSpPr>
            <p:nvPr/>
          </p:nvSpPr>
          <p:spPr bwMode="auto">
            <a:xfrm rot="19231892">
              <a:off x="6523234" y="2765625"/>
              <a:ext cx="854262" cy="30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SzPct val="150000"/>
                <a:buFontTx/>
                <a:buBlip>
                  <a:blip r:embed="rId4"/>
                </a:buBlip>
                <a:defRPr>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lrTx/>
                <a:buChar char="•"/>
                <a:defRPr>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a:buSzTx/>
                <a:buFontTx/>
                <a:buNone/>
                <a:defRPr/>
              </a:pPr>
              <a:r>
                <a:rPr lang="en-US" altLang="en-US" sz="1200" kern="0" dirty="0">
                  <a:ea typeface="ＭＳ Ｐゴシック" pitchFamily="34" charset="-128"/>
                </a:rPr>
                <a:t>CCB</a:t>
              </a:r>
            </a:p>
          </p:txBody>
        </p:sp>
        <p:sp>
          <p:nvSpPr>
            <p:cNvPr id="23" name="Content Placeholder 1">
              <a:extLst>
                <a:ext uri="{FF2B5EF4-FFF2-40B4-BE49-F238E27FC236}">
                  <a16:creationId xmlns:a16="http://schemas.microsoft.com/office/drawing/2014/main" id="{AFE482BE-20E3-9940-9CE8-9E7FB010F2C3}"/>
                </a:ext>
              </a:extLst>
            </p:cNvPr>
            <p:cNvSpPr txBox="1">
              <a:spLocks/>
            </p:cNvSpPr>
            <p:nvPr/>
          </p:nvSpPr>
          <p:spPr bwMode="auto">
            <a:xfrm>
              <a:off x="4702285" y="2849929"/>
              <a:ext cx="1067639" cy="20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SzPct val="150000"/>
                <a:buFontTx/>
                <a:buBlip>
                  <a:blip r:embed="rId4"/>
                </a:buBlip>
                <a:defRPr>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lrTx/>
                <a:buChar char="•"/>
                <a:defRPr>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a:buSzTx/>
                <a:buFontTx/>
                <a:buNone/>
                <a:defRPr/>
              </a:pPr>
              <a:r>
                <a:rPr lang="en-US" altLang="en-US" sz="1200" kern="0" dirty="0">
                  <a:ea typeface="ＭＳ Ｐゴシック" pitchFamily="34" charset="-128"/>
                </a:rPr>
                <a:t>Arc, 257.4</a:t>
              </a:r>
              <a:r>
                <a:rPr lang="en-US" altLang="en-US" sz="1200" kern="0" baseline="30000" dirty="0">
                  <a:ea typeface="ＭＳ Ｐゴシック" pitchFamily="34" charset="-128"/>
                  <a:sym typeface="Symbol"/>
                </a:rPr>
                <a:t></a:t>
              </a:r>
              <a:endParaRPr lang="en-US" altLang="en-US" sz="1200" kern="0" dirty="0">
                <a:ea typeface="ＭＳ Ｐゴシック" pitchFamily="34" charset="-128"/>
              </a:endParaRPr>
            </a:p>
          </p:txBody>
        </p:sp>
        <p:sp>
          <p:nvSpPr>
            <p:cNvPr id="24" name="Content Placeholder 1">
              <a:extLst>
                <a:ext uri="{FF2B5EF4-FFF2-40B4-BE49-F238E27FC236}">
                  <a16:creationId xmlns:a16="http://schemas.microsoft.com/office/drawing/2014/main" id="{DB1D617C-3F0B-D749-8CE0-4029042F3B54}"/>
                </a:ext>
              </a:extLst>
            </p:cNvPr>
            <p:cNvSpPr txBox="1">
              <a:spLocks/>
            </p:cNvSpPr>
            <p:nvPr/>
          </p:nvSpPr>
          <p:spPr bwMode="auto">
            <a:xfrm>
              <a:off x="5792840" y="3389985"/>
              <a:ext cx="712223" cy="27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SzPct val="150000"/>
                <a:buFontTx/>
                <a:buBlip>
                  <a:blip r:embed="rId4"/>
                </a:buBlip>
                <a:defRPr>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lrTx/>
                <a:buChar char="•"/>
                <a:defRPr>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a:buSzTx/>
                <a:buFontTx/>
                <a:buNone/>
                <a:defRPr/>
              </a:pPr>
              <a:r>
                <a:rPr lang="en-US" altLang="en-US" sz="1200" kern="0" dirty="0">
                  <a:ea typeface="ＭＳ Ｐゴシック" pitchFamily="34" charset="-128"/>
                  <a:sym typeface="Symbol"/>
                </a:rPr>
                <a:t>77.4</a:t>
              </a:r>
              <a:r>
                <a:rPr lang="en-US" altLang="en-US" sz="1200" kern="0" baseline="30000" dirty="0">
                  <a:ea typeface="ＭＳ Ｐゴシック" pitchFamily="34" charset="-128"/>
                  <a:sym typeface="Symbol"/>
                </a:rPr>
                <a:t></a:t>
              </a:r>
              <a:endParaRPr lang="en-US" altLang="en-US" sz="1200" kern="0" dirty="0">
                <a:ea typeface="ＭＳ Ｐゴシック" pitchFamily="34" charset="-128"/>
              </a:endParaRPr>
            </a:p>
          </p:txBody>
        </p:sp>
        <p:cxnSp>
          <p:nvCxnSpPr>
            <p:cNvPr id="25" name="Straight Arrow Connector 26">
              <a:extLst>
                <a:ext uri="{FF2B5EF4-FFF2-40B4-BE49-F238E27FC236}">
                  <a16:creationId xmlns:a16="http://schemas.microsoft.com/office/drawing/2014/main" id="{E62634A5-6E83-8E41-9244-8828675FB962}"/>
                </a:ext>
              </a:extLst>
            </p:cNvPr>
            <p:cNvCxnSpPr>
              <a:cxnSpLocks noChangeShapeType="1"/>
            </p:cNvCxnSpPr>
            <p:nvPr/>
          </p:nvCxnSpPr>
          <p:spPr bwMode="auto">
            <a:xfrm>
              <a:off x="5659561" y="4016982"/>
              <a:ext cx="338084" cy="51867"/>
            </a:xfrm>
            <a:prstGeom prst="straightConnector1">
              <a:avLst/>
            </a:prstGeom>
            <a:noFill/>
            <a:ln w="9525" algn="ctr">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Content Placeholder 1">
              <a:extLst>
                <a:ext uri="{FF2B5EF4-FFF2-40B4-BE49-F238E27FC236}">
                  <a16:creationId xmlns:a16="http://schemas.microsoft.com/office/drawing/2014/main" id="{A798AFD3-BD30-714C-88ED-00D5D4520612}"/>
                </a:ext>
              </a:extLst>
            </p:cNvPr>
            <p:cNvSpPr txBox="1">
              <a:spLocks/>
            </p:cNvSpPr>
            <p:nvPr/>
          </p:nvSpPr>
          <p:spPr bwMode="auto">
            <a:xfrm>
              <a:off x="4812381" y="3745772"/>
              <a:ext cx="993956" cy="36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SzPct val="150000"/>
                <a:buFontTx/>
                <a:buBlip>
                  <a:blip r:embed="rId4"/>
                </a:buBlip>
                <a:defRPr>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lrTx/>
                <a:buChar char="•"/>
                <a:defRPr>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a:buSzTx/>
                <a:buFontTx/>
                <a:buNone/>
                <a:defRPr/>
              </a:pPr>
              <a:r>
                <a:rPr lang="en-US" altLang="en-US" sz="1200" kern="0" dirty="0">
                  <a:ea typeface="ＭＳ Ｐゴシック" pitchFamily="34" charset="-128"/>
                </a:rPr>
                <a:t>Forward e</a:t>
              </a:r>
              <a:r>
                <a:rPr lang="en-US" altLang="en-US" sz="1200" kern="0" baseline="30000" dirty="0">
                  <a:ea typeface="ＭＳ Ｐゴシック" pitchFamily="34" charset="-128"/>
                </a:rPr>
                <a:t>-</a:t>
              </a:r>
              <a:r>
                <a:rPr lang="en-US" altLang="en-US" sz="1200" kern="0" dirty="0">
                  <a:ea typeface="ＭＳ Ｐゴシック" pitchFamily="34" charset="-128"/>
                </a:rPr>
                <a:t> detection</a:t>
              </a:r>
            </a:p>
          </p:txBody>
        </p:sp>
        <p:sp>
          <p:nvSpPr>
            <p:cNvPr id="27" name="Left Brace 30">
              <a:extLst>
                <a:ext uri="{FF2B5EF4-FFF2-40B4-BE49-F238E27FC236}">
                  <a16:creationId xmlns:a16="http://schemas.microsoft.com/office/drawing/2014/main" id="{67151152-A04D-F146-8392-95E64106BEB3}"/>
                </a:ext>
              </a:extLst>
            </p:cNvPr>
            <p:cNvSpPr>
              <a:spLocks/>
            </p:cNvSpPr>
            <p:nvPr/>
          </p:nvSpPr>
          <p:spPr bwMode="auto">
            <a:xfrm rot="13614477">
              <a:off x="6070001" y="4019765"/>
              <a:ext cx="65921" cy="185655"/>
            </a:xfrm>
            <a:prstGeom prst="leftBrace">
              <a:avLst>
                <a:gd name="adj1" fmla="val 33809"/>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charset="0"/>
                <a:buBlip>
                  <a:blip r:embed="rId5"/>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algn="ctr">
                <a:spcBef>
                  <a:spcPct val="0"/>
                </a:spcBef>
                <a:buFontTx/>
                <a:buNone/>
              </a:pPr>
              <a:endParaRPr lang="en-US" altLang="en-US" sz="1200">
                <a:ea typeface="MS PGothic" pitchFamily="34" charset="-128"/>
              </a:endParaRPr>
            </a:p>
          </p:txBody>
        </p:sp>
        <p:sp>
          <p:nvSpPr>
            <p:cNvPr id="28" name="Left Brace 61">
              <a:extLst>
                <a:ext uri="{FF2B5EF4-FFF2-40B4-BE49-F238E27FC236}">
                  <a16:creationId xmlns:a16="http://schemas.microsoft.com/office/drawing/2014/main" id="{EA7C9917-E219-B047-9694-1F097B46A18A}"/>
                </a:ext>
              </a:extLst>
            </p:cNvPr>
            <p:cNvSpPr>
              <a:spLocks/>
            </p:cNvSpPr>
            <p:nvPr/>
          </p:nvSpPr>
          <p:spPr bwMode="auto">
            <a:xfrm rot="18627411">
              <a:off x="6940276" y="3872848"/>
              <a:ext cx="85720" cy="329568"/>
            </a:xfrm>
            <a:prstGeom prst="leftBrace">
              <a:avLst>
                <a:gd name="adj1" fmla="val 3380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charset="0"/>
                <a:buBlip>
                  <a:blip r:embed="rId5"/>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algn="ctr">
                <a:spcBef>
                  <a:spcPct val="0"/>
                </a:spcBef>
                <a:buFontTx/>
                <a:buNone/>
              </a:pPr>
              <a:endParaRPr lang="en-US" altLang="en-US" sz="1200">
                <a:ea typeface="MS PGothic" pitchFamily="34" charset="-128"/>
              </a:endParaRPr>
            </a:p>
          </p:txBody>
        </p:sp>
        <p:sp>
          <p:nvSpPr>
            <p:cNvPr id="29" name="Left Brace 58">
              <a:extLst>
                <a:ext uri="{FF2B5EF4-FFF2-40B4-BE49-F238E27FC236}">
                  <a16:creationId xmlns:a16="http://schemas.microsoft.com/office/drawing/2014/main" id="{F0C6DA0E-9261-FF40-A7CD-836A98EB0A24}"/>
                </a:ext>
              </a:extLst>
            </p:cNvPr>
            <p:cNvSpPr>
              <a:spLocks/>
            </p:cNvSpPr>
            <p:nvPr/>
          </p:nvSpPr>
          <p:spPr bwMode="auto">
            <a:xfrm rot="13694265">
              <a:off x="6391023" y="3722414"/>
              <a:ext cx="74271" cy="329568"/>
            </a:xfrm>
            <a:prstGeom prst="leftBrace">
              <a:avLst>
                <a:gd name="adj1" fmla="val 33814"/>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charset="0"/>
                <a:buBlip>
                  <a:blip r:embed="rId5"/>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algn="ctr">
                <a:spcBef>
                  <a:spcPct val="0"/>
                </a:spcBef>
                <a:buFontTx/>
                <a:buNone/>
              </a:pPr>
              <a:endParaRPr lang="en-US" altLang="en-US" sz="1200">
                <a:ea typeface="MS PGothic" pitchFamily="34" charset="-128"/>
              </a:endParaRPr>
            </a:p>
          </p:txBody>
        </p:sp>
        <p:sp>
          <p:nvSpPr>
            <p:cNvPr id="30" name="Pie 29">
              <a:extLst>
                <a:ext uri="{FF2B5EF4-FFF2-40B4-BE49-F238E27FC236}">
                  <a16:creationId xmlns:a16="http://schemas.microsoft.com/office/drawing/2014/main" id="{F864A41D-2F3D-5143-8A73-385D742B2E78}"/>
                </a:ext>
              </a:extLst>
            </p:cNvPr>
            <p:cNvSpPr>
              <a:spLocks noChangeAspect="1"/>
            </p:cNvSpPr>
            <p:nvPr/>
          </p:nvSpPr>
          <p:spPr bwMode="auto">
            <a:xfrm>
              <a:off x="6436494" y="3502293"/>
              <a:ext cx="117689" cy="119719"/>
            </a:xfrm>
            <a:prstGeom prst="pie">
              <a:avLst>
                <a:gd name="adj1" fmla="val 2426391"/>
                <a:gd name="adj2" fmla="val 19316279"/>
              </a:avLst>
            </a:prstGeom>
            <a:noFill/>
            <a:ln w="9525" cap="flat" cmpd="sng" algn="ctr">
              <a:solidFill>
                <a:schemeClr val="tx1"/>
              </a:solidFill>
              <a:prstDash val="solid"/>
              <a:round/>
              <a:headEnd type="none" w="med" len="med"/>
              <a:tailEnd type="none" w="med" len="med"/>
            </a:ln>
            <a:effectLst/>
            <a:extLst/>
          </p:spPr>
          <p:txBody>
            <a:bodyPr/>
            <a:lstStyle/>
            <a:p>
              <a:pPr algn="ctr">
                <a:defRPr/>
              </a:pPr>
              <a:endParaRPr lang="en-US" sz="1200">
                <a:latin typeface="Arial" pitchFamily="34" charset="0"/>
                <a:cs typeface="Arial" pitchFamily="34" charset="0"/>
              </a:endParaRPr>
            </a:p>
          </p:txBody>
        </p:sp>
        <p:sp>
          <p:nvSpPr>
            <p:cNvPr id="31" name="Content Placeholder 1">
              <a:extLst>
                <a:ext uri="{FF2B5EF4-FFF2-40B4-BE49-F238E27FC236}">
                  <a16:creationId xmlns:a16="http://schemas.microsoft.com/office/drawing/2014/main" id="{18DADED4-DB86-8F4F-AC3F-1DD842DA6703}"/>
                </a:ext>
              </a:extLst>
            </p:cNvPr>
            <p:cNvSpPr txBox="1">
              <a:spLocks/>
            </p:cNvSpPr>
            <p:nvPr/>
          </p:nvSpPr>
          <p:spPr bwMode="auto">
            <a:xfrm>
              <a:off x="5584955" y="3599861"/>
              <a:ext cx="513369"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SzPct val="150000"/>
                <a:buFontTx/>
                <a:buBlip>
                  <a:blip r:embed="rId4"/>
                </a:buBlip>
                <a:defRPr>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lrTx/>
                <a:buChar char="•"/>
                <a:defRPr>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a:buSzTx/>
                <a:buFontTx/>
                <a:buNone/>
                <a:defRPr/>
              </a:pPr>
              <a:r>
                <a:rPr lang="en-US" altLang="en-US" sz="1200" b="1" kern="0" dirty="0">
                  <a:solidFill>
                    <a:srgbClr val="3333FF"/>
                  </a:solidFill>
                  <a:ea typeface="ＭＳ Ｐゴシック" pitchFamily="34" charset="-128"/>
                </a:rPr>
                <a:t>IP</a:t>
              </a:r>
            </a:p>
          </p:txBody>
        </p:sp>
        <p:sp>
          <p:nvSpPr>
            <p:cNvPr id="32" name="Content Placeholder 1">
              <a:extLst>
                <a:ext uri="{FF2B5EF4-FFF2-40B4-BE49-F238E27FC236}">
                  <a16:creationId xmlns:a16="http://schemas.microsoft.com/office/drawing/2014/main" id="{14CB458E-0584-0C4E-8FED-55AB7DB53394}"/>
                </a:ext>
              </a:extLst>
            </p:cNvPr>
            <p:cNvSpPr txBox="1">
              <a:spLocks/>
            </p:cNvSpPr>
            <p:nvPr/>
          </p:nvSpPr>
          <p:spPr bwMode="auto">
            <a:xfrm>
              <a:off x="6898627" y="3383599"/>
              <a:ext cx="604429" cy="24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SzPct val="150000"/>
                <a:buFontTx/>
                <a:buBlip>
                  <a:blip r:embed="rId4"/>
                </a:buBlip>
                <a:defRPr>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lrTx/>
                <a:buChar char="•"/>
                <a:defRPr>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a:buSzTx/>
                <a:buFontTx/>
                <a:buNone/>
                <a:defRPr/>
              </a:pPr>
              <a:r>
                <a:rPr lang="en-US" altLang="en-US" sz="1200" b="1" i="1" kern="0" dirty="0">
                  <a:solidFill>
                    <a:srgbClr val="3333FF"/>
                  </a:solidFill>
                  <a:ea typeface="ＭＳ Ｐゴシック" pitchFamily="34" charset="-128"/>
                </a:rPr>
                <a:t>2</a:t>
              </a:r>
              <a:r>
                <a:rPr lang="en-US" altLang="en-US" sz="1200" b="1" i="1" kern="0" baseline="30000" dirty="0">
                  <a:solidFill>
                    <a:srgbClr val="3333FF"/>
                  </a:solidFill>
                  <a:ea typeface="ＭＳ Ｐゴシック" pitchFamily="34" charset="-128"/>
                </a:rPr>
                <a:t>nd</a:t>
              </a:r>
              <a:r>
                <a:rPr lang="en-US" altLang="en-US" sz="1200" b="1" i="1" kern="0" dirty="0">
                  <a:solidFill>
                    <a:srgbClr val="3333FF"/>
                  </a:solidFill>
                  <a:ea typeface="ＭＳ Ｐゴシック" pitchFamily="34" charset="-128"/>
                </a:rPr>
                <a:t> IP</a:t>
              </a:r>
            </a:p>
          </p:txBody>
        </p:sp>
        <p:sp>
          <p:nvSpPr>
            <p:cNvPr id="33" name="Down Arrow 32">
              <a:extLst>
                <a:ext uri="{FF2B5EF4-FFF2-40B4-BE49-F238E27FC236}">
                  <a16:creationId xmlns:a16="http://schemas.microsoft.com/office/drawing/2014/main" id="{F2C4C911-0B2A-1B45-AEC5-089CCDA29D2C}"/>
                </a:ext>
              </a:extLst>
            </p:cNvPr>
            <p:cNvSpPr/>
            <p:nvPr/>
          </p:nvSpPr>
          <p:spPr bwMode="auto">
            <a:xfrm rot="2989015">
              <a:off x="6919022" y="3543283"/>
              <a:ext cx="106991" cy="282883"/>
            </a:xfrm>
            <a:prstGeom prst="downArrow">
              <a:avLst/>
            </a:prstGeom>
            <a:solidFill>
              <a:srgbClr val="5F5F5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a:solidFill>
                  <a:schemeClr val="tx1"/>
                </a:solidFill>
                <a:latin typeface="Arial" pitchFamily="34" charset="0"/>
                <a:cs typeface="Arial" pitchFamily="34" charset="0"/>
              </a:endParaRPr>
            </a:p>
          </p:txBody>
        </p:sp>
        <p:sp>
          <p:nvSpPr>
            <p:cNvPr id="34" name="Content Placeholder 1">
              <a:extLst>
                <a:ext uri="{FF2B5EF4-FFF2-40B4-BE49-F238E27FC236}">
                  <a16:creationId xmlns:a16="http://schemas.microsoft.com/office/drawing/2014/main" id="{049DCF01-D0E3-D64B-94C2-0F114766C3D2}"/>
                </a:ext>
              </a:extLst>
            </p:cNvPr>
            <p:cNvSpPr txBox="1">
              <a:spLocks/>
            </p:cNvSpPr>
            <p:nvPr/>
          </p:nvSpPr>
          <p:spPr bwMode="auto">
            <a:xfrm rot="2194111">
              <a:off x="5219357" y="2433095"/>
              <a:ext cx="1187634" cy="31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SzPct val="150000"/>
                <a:buFontTx/>
                <a:buBlip>
                  <a:blip r:embed="rId4"/>
                </a:buBlip>
                <a:defRPr>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lrTx/>
                <a:buChar char="•"/>
                <a:defRPr>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a:buSzTx/>
                <a:buFontTx/>
                <a:buNone/>
                <a:defRPr/>
              </a:pPr>
              <a:r>
                <a:rPr lang="en-US" altLang="en-US" sz="1200" kern="0" dirty="0">
                  <a:ea typeface="ＭＳ Ｐゴシック" pitchFamily="34" charset="-128"/>
                </a:rPr>
                <a:t>Spin rotator</a:t>
              </a:r>
            </a:p>
          </p:txBody>
        </p:sp>
        <p:sp>
          <p:nvSpPr>
            <p:cNvPr id="35" name="Left Brace 63">
              <a:extLst>
                <a:ext uri="{FF2B5EF4-FFF2-40B4-BE49-F238E27FC236}">
                  <a16:creationId xmlns:a16="http://schemas.microsoft.com/office/drawing/2014/main" id="{AC37B563-A784-3440-9CD1-F401D6243716}"/>
                </a:ext>
              </a:extLst>
            </p:cNvPr>
            <p:cNvSpPr>
              <a:spLocks/>
            </p:cNvSpPr>
            <p:nvPr/>
          </p:nvSpPr>
          <p:spPr bwMode="auto">
            <a:xfrm rot="7491457">
              <a:off x="5695348" y="2507525"/>
              <a:ext cx="86270" cy="398776"/>
            </a:xfrm>
            <a:prstGeom prst="leftBrace">
              <a:avLst>
                <a:gd name="adj1" fmla="val 33812"/>
                <a:gd name="adj2" fmla="val 50000"/>
              </a:avLst>
            </a:prstGeom>
            <a:noFill/>
            <a:ln w="12700" algn="ctr">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charset="0"/>
                <a:buBlip>
                  <a:blip r:embed="rId5"/>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algn="ctr">
                <a:spcBef>
                  <a:spcPct val="0"/>
                </a:spcBef>
                <a:buFontTx/>
                <a:buNone/>
              </a:pPr>
              <a:endParaRPr lang="en-US" altLang="en-US" sz="1200">
                <a:ea typeface="MS PGothic" pitchFamily="34" charset="-128"/>
              </a:endParaRPr>
            </a:p>
          </p:txBody>
        </p:sp>
        <p:sp>
          <p:nvSpPr>
            <p:cNvPr id="36" name="Content Placeholder 1">
              <a:extLst>
                <a:ext uri="{FF2B5EF4-FFF2-40B4-BE49-F238E27FC236}">
                  <a16:creationId xmlns:a16="http://schemas.microsoft.com/office/drawing/2014/main" id="{3334E548-7A22-144E-935F-3580FDF6D4AF}"/>
                </a:ext>
              </a:extLst>
            </p:cNvPr>
            <p:cNvSpPr txBox="1">
              <a:spLocks/>
            </p:cNvSpPr>
            <p:nvPr/>
          </p:nvSpPr>
          <p:spPr bwMode="auto">
            <a:xfrm rot="2050658">
              <a:off x="6894866" y="4363350"/>
              <a:ext cx="964384" cy="258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SzPct val="150000"/>
                <a:buFontTx/>
                <a:buBlip>
                  <a:blip r:embed="rId4"/>
                </a:buBlip>
                <a:defRPr>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lrTx/>
                <a:buChar char="•"/>
                <a:defRPr>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a:buSzTx/>
                <a:buFontTx/>
                <a:buNone/>
                <a:defRPr/>
              </a:pPr>
              <a:r>
                <a:rPr lang="en-US" altLang="en-US" sz="1200" kern="0" dirty="0">
                  <a:ea typeface="ＭＳ Ｐゴシック" pitchFamily="34" charset="-128"/>
                </a:rPr>
                <a:t>Spin rotator</a:t>
              </a:r>
            </a:p>
          </p:txBody>
        </p:sp>
        <p:sp>
          <p:nvSpPr>
            <p:cNvPr id="37" name="Left Brace 63">
              <a:extLst>
                <a:ext uri="{FF2B5EF4-FFF2-40B4-BE49-F238E27FC236}">
                  <a16:creationId xmlns:a16="http://schemas.microsoft.com/office/drawing/2014/main" id="{1215FB3C-AD9D-464E-8194-954586CC6F29}"/>
                </a:ext>
              </a:extLst>
            </p:cNvPr>
            <p:cNvSpPr>
              <a:spLocks/>
            </p:cNvSpPr>
            <p:nvPr/>
          </p:nvSpPr>
          <p:spPr bwMode="auto">
            <a:xfrm rot="18360000">
              <a:off x="7358551" y="4149895"/>
              <a:ext cx="86270" cy="398776"/>
            </a:xfrm>
            <a:prstGeom prst="leftBrace">
              <a:avLst>
                <a:gd name="adj1" fmla="val 33812"/>
                <a:gd name="adj2" fmla="val 50000"/>
              </a:avLst>
            </a:prstGeom>
            <a:noFill/>
            <a:ln w="12700" algn="ctr">
              <a:solidFill>
                <a:srgbClr val="5F5F5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charset="0"/>
                <a:buBlip>
                  <a:blip r:embed="rId5"/>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algn="ctr">
                <a:spcBef>
                  <a:spcPct val="0"/>
                </a:spcBef>
                <a:buFontTx/>
                <a:buNone/>
              </a:pPr>
              <a:endParaRPr lang="en-US" altLang="en-US" sz="1200">
                <a:ea typeface="MS PGothic" pitchFamily="34" charset="-128"/>
              </a:endParaRPr>
            </a:p>
          </p:txBody>
        </p:sp>
        <p:sp>
          <p:nvSpPr>
            <p:cNvPr id="38" name="Content Placeholder 2">
              <a:extLst>
                <a:ext uri="{FF2B5EF4-FFF2-40B4-BE49-F238E27FC236}">
                  <a16:creationId xmlns:a16="http://schemas.microsoft.com/office/drawing/2014/main" id="{04F49806-54F8-5A44-8BD0-041781BFC08E}"/>
                </a:ext>
              </a:extLst>
            </p:cNvPr>
            <p:cNvSpPr txBox="1">
              <a:spLocks/>
            </p:cNvSpPr>
            <p:nvPr/>
          </p:nvSpPr>
          <p:spPr bwMode="auto">
            <a:xfrm>
              <a:off x="7700799" y="2176993"/>
              <a:ext cx="1299638" cy="295294"/>
            </a:xfrm>
            <a:prstGeom prst="rect">
              <a:avLst/>
            </a:prstGeom>
            <a:solidFill>
              <a:srgbClr val="FFC000"/>
            </a:solidFill>
            <a:ln>
              <a:noFill/>
            </a:ln>
            <a:extLst/>
          </p:spPr>
          <p:txBody>
            <a:bodyPr/>
            <a:lstStyle>
              <a:lvl1pPr marL="342900" indent="-342900" algn="l" defTabSz="457200" rtl="0" eaLnBrk="1" latinLnBrk="0" hangingPunct="1">
                <a:spcBef>
                  <a:spcPct val="20000"/>
                </a:spcBef>
                <a:buSzPct val="85000"/>
                <a:buFontTx/>
                <a:buBlip>
                  <a:blip r:embed="rId2"/>
                </a:buBlip>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SzPct val="85000"/>
                <a:buFont typeface="Arial"/>
                <a:buNone/>
                <a:defRPr/>
              </a:pPr>
              <a:r>
                <a:rPr lang="en-US" altLang="en-US" sz="1600" b="1" kern="0" dirty="0">
                  <a:latin typeface="Arial" charset="0"/>
                  <a:ea typeface="ＭＳ Ｐゴシック" pitchFamily="34" charset="-128"/>
                  <a:cs typeface="Arial" charset="0"/>
                </a:rPr>
                <a:t>Electron ring</a:t>
              </a:r>
            </a:p>
          </p:txBody>
        </p:sp>
      </p:grpSp>
      <p:pic>
        <p:nvPicPr>
          <p:cNvPr id="39" name="Picture 2">
            <a:extLst>
              <a:ext uri="{FF2B5EF4-FFF2-40B4-BE49-F238E27FC236}">
                <a16:creationId xmlns:a16="http://schemas.microsoft.com/office/drawing/2014/main" id="{DAA03DCC-1259-D342-93EA-D5BC43E8205B}"/>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3003"/>
          <a:stretch/>
        </p:blipFill>
        <p:spPr bwMode="auto">
          <a:xfrm>
            <a:off x="3721956" y="4561772"/>
            <a:ext cx="2860902" cy="1812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Content Placeholder 2">
            <a:extLst>
              <a:ext uri="{FF2B5EF4-FFF2-40B4-BE49-F238E27FC236}">
                <a16:creationId xmlns:a16="http://schemas.microsoft.com/office/drawing/2014/main" id="{49E3E5D4-6ECB-F041-923B-DE6CC482FCBE}"/>
              </a:ext>
            </a:extLst>
          </p:cNvPr>
          <p:cNvSpPr txBox="1">
            <a:spLocks/>
          </p:cNvSpPr>
          <p:nvPr/>
        </p:nvSpPr>
        <p:spPr>
          <a:xfrm>
            <a:off x="3721956" y="3257566"/>
            <a:ext cx="2651760" cy="1097280"/>
          </a:xfrm>
          <a:prstGeom prst="rect">
            <a:avLst/>
          </a:prstGeom>
          <a:solidFill>
            <a:srgbClr val="66FFFF"/>
          </a:solidFill>
        </p:spPr>
        <p:txBody>
          <a:bodyPr vert="horz" lIns="91440" tIns="45720" rIns="91440" bIns="45720" rtlCol="0">
            <a:noAutofit/>
          </a:bodyPr>
          <a:lstStyle>
            <a:lvl1pPr marL="228600" indent="-228600" algn="l" defTabSz="914400" rtl="0" eaLnBrk="1" latinLnBrk="0" hangingPunct="1">
              <a:lnSpc>
                <a:spcPct val="100000"/>
              </a:lnSpc>
              <a:spcBef>
                <a:spcPts val="0"/>
              </a:spcBef>
              <a:buFont typeface="Arial" panose="020B0604020202020204" pitchFamily="34" charset="0"/>
              <a:buChar char="•"/>
              <a:defRPr sz="2000" kern="1200" baseline="0">
                <a:solidFill>
                  <a:srgbClr val="0E2E39"/>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1800" kern="1200" baseline="0">
                <a:solidFill>
                  <a:srgbClr val="0E2E39"/>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600" kern="1200" baseline="0">
                <a:solidFill>
                  <a:srgbClr val="0E2E39"/>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rgbClr val="0E2E39"/>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rgbClr val="0E2E39"/>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1500" dirty="0">
                <a:solidFill>
                  <a:schemeClr val="tx1"/>
                </a:solidFill>
              </a:rPr>
              <a:t>Electron beam</a:t>
            </a:r>
          </a:p>
          <a:p>
            <a:pPr marL="233363" lvl="1" indent="-233363">
              <a:spcBef>
                <a:spcPts val="0"/>
              </a:spcBef>
            </a:pPr>
            <a:r>
              <a:rPr lang="en-US" sz="1500" dirty="0">
                <a:solidFill>
                  <a:srgbClr val="0000FF"/>
                </a:solidFill>
              </a:rPr>
              <a:t>3 A</a:t>
            </a:r>
            <a:r>
              <a:rPr lang="en-US" sz="1500" dirty="0"/>
              <a:t> </a:t>
            </a:r>
            <a:r>
              <a:rPr lang="en-US" sz="1500" dirty="0">
                <a:solidFill>
                  <a:schemeClr val="tx1"/>
                </a:solidFill>
              </a:rPr>
              <a:t>at up to 7 GeV</a:t>
            </a:r>
          </a:p>
          <a:p>
            <a:pPr marL="233363" lvl="1" indent="-233363">
              <a:spcBef>
                <a:spcPts val="0"/>
              </a:spcBef>
            </a:pPr>
            <a:r>
              <a:rPr lang="en-US" sz="1500" dirty="0">
                <a:solidFill>
                  <a:schemeClr val="tx1"/>
                </a:solidFill>
              </a:rPr>
              <a:t>Emittance </a:t>
            </a:r>
            <a:r>
              <a:rPr lang="en-US" sz="1500" dirty="0">
                <a:solidFill>
                  <a:srgbClr val="0000FF"/>
                </a:solidFill>
              </a:rPr>
              <a:t>54 µm</a:t>
            </a:r>
            <a:r>
              <a:rPr lang="en-US" sz="1500" dirty="0">
                <a:solidFill>
                  <a:schemeClr val="tx1"/>
                </a:solidFill>
              </a:rPr>
              <a:t>@5 GeV</a:t>
            </a:r>
          </a:p>
          <a:p>
            <a:pPr marL="233363" lvl="1" indent="-233363">
              <a:spcBef>
                <a:spcPts val="0"/>
              </a:spcBef>
            </a:pPr>
            <a:r>
              <a:rPr lang="en-US" sz="1500" dirty="0">
                <a:solidFill>
                  <a:schemeClr val="tx1"/>
                </a:solidFill>
              </a:rPr>
              <a:t>SR density &lt; </a:t>
            </a:r>
            <a:r>
              <a:rPr lang="en-US" sz="1500" dirty="0">
                <a:solidFill>
                  <a:srgbClr val="0000FF"/>
                </a:solidFill>
              </a:rPr>
              <a:t>10 kW/m</a:t>
            </a:r>
          </a:p>
          <a:p>
            <a:pPr marL="233363" lvl="1" indent="-233363">
              <a:spcBef>
                <a:spcPts val="0"/>
              </a:spcBef>
            </a:pPr>
            <a:r>
              <a:rPr lang="en-US" sz="1500" dirty="0">
                <a:solidFill>
                  <a:schemeClr val="tx1"/>
                </a:solidFill>
              </a:rPr>
              <a:t>Total power  up to </a:t>
            </a:r>
            <a:r>
              <a:rPr lang="en-US" sz="1500" dirty="0">
                <a:solidFill>
                  <a:srgbClr val="0000FF"/>
                </a:solidFill>
              </a:rPr>
              <a:t>10 MW</a:t>
            </a:r>
          </a:p>
        </p:txBody>
      </p:sp>
      <p:pic>
        <p:nvPicPr>
          <p:cNvPr id="41" name="Picture 75" descr="ion_ring_v15c1">
            <a:extLst>
              <a:ext uri="{FF2B5EF4-FFF2-40B4-BE49-F238E27FC236}">
                <a16:creationId xmlns:a16="http://schemas.microsoft.com/office/drawing/2014/main" id="{03F1C77F-9845-804E-BB0D-1A197845655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343150" y="3910345"/>
            <a:ext cx="5883693" cy="2479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Content Placeholder 2">
            <a:extLst>
              <a:ext uri="{FF2B5EF4-FFF2-40B4-BE49-F238E27FC236}">
                <a16:creationId xmlns:a16="http://schemas.microsoft.com/office/drawing/2014/main" id="{B5FC18F2-AC08-B548-B2CB-7EC4C8071E00}"/>
              </a:ext>
            </a:extLst>
          </p:cNvPr>
          <p:cNvSpPr txBox="1">
            <a:spLocks/>
          </p:cNvSpPr>
          <p:nvPr/>
        </p:nvSpPr>
        <p:spPr bwMode="auto">
          <a:xfrm>
            <a:off x="7792119" y="6365776"/>
            <a:ext cx="1088019" cy="404924"/>
          </a:xfrm>
          <a:prstGeom prst="rect">
            <a:avLst/>
          </a:prstGeom>
          <a:solidFill>
            <a:srgbClr val="FFC000"/>
          </a:solidFill>
          <a:ln>
            <a:noFill/>
          </a:ln>
          <a:extLst/>
        </p:spPr>
        <p:txBody>
          <a:bodyPr/>
          <a:lstStyle>
            <a:lvl1pPr marL="342900" indent="-342900" algn="l" defTabSz="457200" rtl="0" eaLnBrk="1" latinLnBrk="0" hangingPunct="1">
              <a:spcBef>
                <a:spcPct val="20000"/>
              </a:spcBef>
              <a:buSzPct val="85000"/>
              <a:buFontTx/>
              <a:buBlip>
                <a:blip r:embed="rId2"/>
              </a:buBlip>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SzPct val="85000"/>
              <a:buFont typeface="Arial"/>
              <a:buNone/>
              <a:defRPr/>
            </a:pPr>
            <a:r>
              <a:rPr lang="en-US" altLang="en-US" sz="1600" b="1" kern="0" dirty="0">
                <a:latin typeface="Arial" charset="0"/>
                <a:ea typeface="ＭＳ Ｐゴシック" pitchFamily="34" charset="-128"/>
                <a:cs typeface="Arial" charset="0"/>
              </a:rPr>
              <a:t>Ion ring</a:t>
            </a:r>
          </a:p>
        </p:txBody>
      </p:sp>
    </p:spTree>
    <p:extLst>
      <p:ext uri="{BB962C8B-B14F-4D97-AF65-F5344CB8AC3E}">
        <p14:creationId xmlns:p14="http://schemas.microsoft.com/office/powerpoint/2010/main" val="2372892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B7605-E6F2-2C41-BB19-6293E5D21FA5}"/>
              </a:ext>
            </a:extLst>
          </p:cNvPr>
          <p:cNvSpPr>
            <a:spLocks noGrp="1"/>
          </p:cNvSpPr>
          <p:nvPr>
            <p:ph type="title"/>
          </p:nvPr>
        </p:nvSpPr>
        <p:spPr/>
        <p:txBody>
          <a:bodyPr/>
          <a:lstStyle/>
          <a:p>
            <a:r>
              <a:rPr lang="en-US" dirty="0"/>
              <a:t>JLEIC start to end polarization simulations</a:t>
            </a:r>
          </a:p>
        </p:txBody>
      </p:sp>
      <p:sp>
        <p:nvSpPr>
          <p:cNvPr id="4" name="Footer Placeholder 3">
            <a:extLst>
              <a:ext uri="{FF2B5EF4-FFF2-40B4-BE49-F238E27FC236}">
                <a16:creationId xmlns:a16="http://schemas.microsoft.com/office/drawing/2014/main" id="{843E41A8-EE22-344C-AEAF-7D91680D1018}"/>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9774CEC4-34C9-F242-A6CD-91E8E96E9EA8}"/>
              </a:ext>
            </a:extLst>
          </p:cNvPr>
          <p:cNvSpPr>
            <a:spLocks noGrp="1"/>
          </p:cNvSpPr>
          <p:nvPr>
            <p:ph type="sldNum" sz="quarter" idx="12"/>
          </p:nvPr>
        </p:nvSpPr>
        <p:spPr/>
        <p:txBody>
          <a:bodyPr/>
          <a:lstStyle/>
          <a:p>
            <a:fld id="{07E1C93C-5050-FC42-8F10-D22D4F119D13}" type="slidenum">
              <a:rPr lang="en-US" smtClean="0"/>
              <a:pPr/>
              <a:t>34</a:t>
            </a:fld>
            <a:endParaRPr lang="en-US" dirty="0"/>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65B011F5-683C-7245-9002-EAA38E2BFE0F}"/>
                  </a:ext>
                </a:extLst>
              </p:cNvPr>
              <p:cNvSpPr>
                <a:spLocks noGrp="1"/>
              </p:cNvSpPr>
              <p:nvPr>
                <p:ph idx="1"/>
              </p:nvPr>
            </p:nvSpPr>
            <p:spPr>
              <a:xfrm>
                <a:off x="411892" y="966054"/>
                <a:ext cx="5868558" cy="5489337"/>
              </a:xfrm>
            </p:spPr>
            <p:txBody>
              <a:bodyPr>
                <a:normAutofit fontScale="85000" lnSpcReduction="10000"/>
              </a:bodyPr>
              <a:lstStyle/>
              <a:p>
                <a:pPr>
                  <a:lnSpc>
                    <a:spcPct val="110000"/>
                  </a:lnSpc>
                </a:pPr>
                <a:r>
                  <a:rPr lang="en-US" altLang="en-US" dirty="0"/>
                  <a:t>Three protons with </a:t>
                </a:r>
                <a14:m>
                  <m:oMath xmlns:m="http://schemas.openxmlformats.org/officeDocument/2006/math">
                    <m:sSubSup>
                      <m:sSubSupPr>
                        <m:ctrlPr>
                          <a:rPr lang="en-US" altLang="en-US" i="1">
                            <a:latin typeface="Cambria Math" panose="02040503050406030204" pitchFamily="18" charset="0"/>
                          </a:rPr>
                        </m:ctrlPr>
                      </m:sSubSupPr>
                      <m:e>
                        <m:r>
                          <a:rPr lang="en-US" altLang="en-US" i="1">
                            <a:latin typeface="Cambria Math" panose="02040503050406030204" pitchFamily="18" charset="0"/>
                          </a:rPr>
                          <m:t>𝜀</m:t>
                        </m:r>
                      </m:e>
                      <m:sub>
                        <m:r>
                          <a:rPr lang="en-US" altLang="en-US" i="1">
                            <a:latin typeface="Cambria Math" panose="02040503050406030204" pitchFamily="18" charset="0"/>
                          </a:rPr>
                          <m:t>𝑥</m:t>
                        </m:r>
                        <m:r>
                          <a:rPr lang="en-US" altLang="en-US" i="1">
                            <a:latin typeface="Cambria Math" panose="02040503050406030204" pitchFamily="18" charset="0"/>
                          </a:rPr>
                          <m:t>,</m:t>
                        </m:r>
                        <m:r>
                          <a:rPr lang="en-US" altLang="en-US" i="1">
                            <a:latin typeface="Cambria Math" panose="02040503050406030204" pitchFamily="18" charset="0"/>
                          </a:rPr>
                          <m:t>𝑦</m:t>
                        </m:r>
                      </m:sub>
                      <m:sup>
                        <m:r>
                          <a:rPr lang="en-US" altLang="en-US" i="1">
                            <a:latin typeface="Cambria Math" panose="02040503050406030204" pitchFamily="18" charset="0"/>
                          </a:rPr>
                          <m:t>𝑁</m:t>
                        </m:r>
                      </m:sup>
                    </m:sSubSup>
                    <m:r>
                      <a:rPr lang="en-US" altLang="en-US" i="1">
                        <a:latin typeface="Cambria Math" panose="02040503050406030204" pitchFamily="18" charset="0"/>
                      </a:rPr>
                      <m:t>=1 </m:t>
                    </m:r>
                    <m:r>
                      <a:rPr lang="en-US" altLang="en-US" i="1">
                        <a:latin typeface="Cambria Math" panose="02040503050406030204" pitchFamily="18" charset="0"/>
                      </a:rPr>
                      <m:t>𝜇</m:t>
                    </m:r>
                    <m:r>
                      <a:rPr lang="en-US" altLang="en-US" i="1">
                        <a:latin typeface="Cambria Math" panose="02040503050406030204" pitchFamily="18" charset="0"/>
                      </a:rPr>
                      <m:t>𝑚</m:t>
                    </m:r>
                  </m:oMath>
                </a14:m>
                <a:r>
                  <a:rPr lang="en-US" altLang="en-US" dirty="0"/>
                  <a:t> and </a:t>
                </a:r>
                <a14:m>
                  <m:oMath xmlns:m="http://schemas.openxmlformats.org/officeDocument/2006/math">
                    <m:f>
                      <m:fPr>
                        <m:type m:val="lin"/>
                        <m:ctrlPr>
                          <a:rPr lang="en-US" altLang="en-US" i="1">
                            <a:latin typeface="Cambria Math" panose="02040503050406030204" pitchFamily="18" charset="0"/>
                          </a:rPr>
                        </m:ctrlPr>
                      </m:fPr>
                      <m:num>
                        <m:r>
                          <m:rPr>
                            <m:sty m:val="p"/>
                          </m:rPr>
                          <a:rPr lang="en-US" altLang="en-US">
                            <a:latin typeface="Cambria Math" panose="02040503050406030204" pitchFamily="18" charset="0"/>
                          </a:rPr>
                          <m:t>Δ</m:t>
                        </m:r>
                        <m:r>
                          <a:rPr lang="en-US" altLang="en-US" i="1">
                            <a:latin typeface="Cambria Math" panose="02040503050406030204" pitchFamily="18" charset="0"/>
                          </a:rPr>
                          <m:t>𝑝</m:t>
                        </m:r>
                      </m:num>
                      <m:den>
                        <m:r>
                          <a:rPr lang="en-US" altLang="en-US" i="1">
                            <a:latin typeface="Cambria Math" panose="02040503050406030204" pitchFamily="18" charset="0"/>
                          </a:rPr>
                          <m:t>𝑝</m:t>
                        </m:r>
                      </m:den>
                    </m:f>
                    <m:r>
                      <a:rPr lang="en-US" altLang="en-US" i="1">
                        <a:latin typeface="Cambria Math" panose="02040503050406030204" pitchFamily="18" charset="0"/>
                      </a:rPr>
                      <m:t>=0, ±1⋅</m:t>
                    </m:r>
                    <m:sSup>
                      <m:sSupPr>
                        <m:ctrlPr>
                          <a:rPr lang="en-US" altLang="en-US" i="1">
                            <a:latin typeface="Cambria Math" panose="02040503050406030204" pitchFamily="18" charset="0"/>
                          </a:rPr>
                        </m:ctrlPr>
                      </m:sSupPr>
                      <m:e>
                        <m:r>
                          <a:rPr lang="en-US" altLang="en-US" i="1">
                            <a:latin typeface="Cambria Math" panose="02040503050406030204" pitchFamily="18" charset="0"/>
                          </a:rPr>
                          <m:t>10</m:t>
                        </m:r>
                      </m:e>
                      <m:sup>
                        <m:r>
                          <a:rPr lang="en-US" altLang="en-US" i="1">
                            <a:latin typeface="Cambria Math" panose="02040503050406030204" pitchFamily="18" charset="0"/>
                          </a:rPr>
                          <m:t>−3</m:t>
                        </m:r>
                      </m:sup>
                    </m:sSup>
                  </m:oMath>
                </a14:m>
                <a:r>
                  <a:rPr lang="en-US" altLang="en-US" dirty="0"/>
                  <a:t> accelerated at ~3 T/min in lattice with 100 </a:t>
                </a:r>
                <a:r>
                  <a:rPr lang="en-US" altLang="en-US" dirty="0">
                    <a:sym typeface="Symbol" panose="05050102010706020507" pitchFamily="18" charset="2"/>
                  </a:rPr>
                  <a:t>m </a:t>
                </a:r>
                <a:r>
                  <a:rPr lang="en-US" altLang="en-US" dirty="0" err="1">
                    <a:sym typeface="Symbol" panose="05050102010706020507" pitchFamily="18" charset="2"/>
                  </a:rPr>
                  <a:t>rms</a:t>
                </a:r>
                <a:r>
                  <a:rPr lang="en-US" altLang="en-US" dirty="0">
                    <a:sym typeface="Symbol" panose="05050102010706020507" pitchFamily="18" charset="2"/>
                  </a:rPr>
                  <a:t> CO excursion, </a:t>
                </a:r>
                <a14:m>
                  <m:oMath xmlns:m="http://schemas.openxmlformats.org/officeDocument/2006/math">
                    <m:sSub>
                      <m:sSubPr>
                        <m:ctrlPr>
                          <a:rPr lang="en-US" altLang="en-US" i="1">
                            <a:latin typeface="Cambria Math" panose="02040503050406030204" pitchFamily="18" charset="0"/>
                            <a:sym typeface="Symbol" panose="05050102010706020507" pitchFamily="18" charset="2"/>
                          </a:rPr>
                        </m:ctrlPr>
                      </m:sSubPr>
                      <m:e>
                        <m:r>
                          <a:rPr lang="en-US" altLang="en-US" i="1">
                            <a:latin typeface="Cambria Math" panose="02040503050406030204" pitchFamily="18" charset="0"/>
                            <a:sym typeface="Symbol" panose="05050102010706020507" pitchFamily="18" charset="2"/>
                          </a:rPr>
                          <m:t>𝜈</m:t>
                        </m:r>
                      </m:e>
                      <m:sub>
                        <m:r>
                          <a:rPr lang="en-US" altLang="en-US" i="1">
                            <a:latin typeface="Cambria Math" panose="02040503050406030204" pitchFamily="18" charset="0"/>
                            <a:sym typeface="Symbol" panose="05050102010706020507" pitchFamily="18" charset="2"/>
                          </a:rPr>
                          <m:t>𝑠𝑝</m:t>
                        </m:r>
                      </m:sub>
                    </m:sSub>
                    <m:r>
                      <a:rPr lang="en-US" altLang="en-US" i="1">
                        <a:latin typeface="Cambria Math" panose="02040503050406030204" pitchFamily="18" charset="0"/>
                        <a:sym typeface="Symbol" panose="05050102010706020507" pitchFamily="18" charset="2"/>
                      </a:rPr>
                      <m:t>=0.01</m:t>
                    </m:r>
                  </m:oMath>
                </a14:m>
                <a:r>
                  <a:rPr lang="en-US" altLang="en-US" dirty="0">
                    <a:sym typeface="Symbol" panose="05050102010706020507" pitchFamily="18" charset="2"/>
                  </a:rPr>
                  <a:t> (1.2 Tm solenoid)</a:t>
                </a:r>
              </a:p>
              <a:p>
                <a:pPr>
                  <a:lnSpc>
                    <a:spcPct val="110000"/>
                  </a:lnSpc>
                </a:pPr>
                <a:r>
                  <a:rPr lang="en-US" altLang="en-US" dirty="0">
                    <a:sym typeface="Symbol" panose="05050102010706020507" pitchFamily="18" charset="2"/>
                  </a:rPr>
                  <a:t>Coherent resonance strength component</a:t>
                </a:r>
              </a:p>
              <a:p>
                <a:pPr>
                  <a:lnSpc>
                    <a:spcPct val="110000"/>
                  </a:lnSpc>
                </a:pPr>
                <a:endParaRPr lang="en-US" dirty="0"/>
              </a:p>
              <a:p>
                <a:pPr>
                  <a:lnSpc>
                    <a:spcPct val="110000"/>
                  </a:lnSpc>
                </a:pPr>
                <a:endParaRPr lang="en-US" dirty="0"/>
              </a:p>
              <a:p>
                <a:pPr>
                  <a:lnSpc>
                    <a:spcPct val="110000"/>
                  </a:lnSpc>
                </a:pPr>
                <a:endParaRPr lang="en-US" altLang="en-US" dirty="0"/>
              </a:p>
              <a:p>
                <a:pPr>
                  <a:lnSpc>
                    <a:spcPct val="110000"/>
                  </a:lnSpc>
                </a:pPr>
                <a:endParaRPr lang="en-US" altLang="en-US" dirty="0"/>
              </a:p>
              <a:p>
                <a:pPr>
                  <a:lnSpc>
                    <a:spcPct val="110000"/>
                  </a:lnSpc>
                </a:pPr>
                <a:endParaRPr lang="en-US" altLang="en-US" dirty="0"/>
              </a:p>
              <a:p>
                <a:pPr>
                  <a:lnSpc>
                    <a:spcPct val="110000"/>
                  </a:lnSpc>
                </a:pPr>
                <a:r>
                  <a:rPr lang="en-US" altLang="en-US" dirty="0"/>
                  <a:t>Three deuterons with </a:t>
                </a:r>
                <a14:m>
                  <m:oMath xmlns:m="http://schemas.openxmlformats.org/officeDocument/2006/math">
                    <m:sSubSup>
                      <m:sSubSupPr>
                        <m:ctrlPr>
                          <a:rPr lang="en-US" altLang="en-US" i="1">
                            <a:latin typeface="Cambria Math" panose="02040503050406030204" pitchFamily="18" charset="0"/>
                          </a:rPr>
                        </m:ctrlPr>
                      </m:sSubSupPr>
                      <m:e>
                        <m:r>
                          <a:rPr lang="en-US" altLang="en-US" i="1">
                            <a:latin typeface="Cambria Math" panose="02040503050406030204" pitchFamily="18" charset="0"/>
                          </a:rPr>
                          <m:t>𝜀</m:t>
                        </m:r>
                      </m:e>
                      <m:sub>
                        <m:r>
                          <a:rPr lang="en-US" altLang="en-US" i="1">
                            <a:latin typeface="Cambria Math" panose="02040503050406030204" pitchFamily="18" charset="0"/>
                          </a:rPr>
                          <m:t>𝑥</m:t>
                        </m:r>
                        <m:r>
                          <a:rPr lang="en-US" altLang="en-US" i="1">
                            <a:latin typeface="Cambria Math" panose="02040503050406030204" pitchFamily="18" charset="0"/>
                          </a:rPr>
                          <m:t>,</m:t>
                        </m:r>
                        <m:r>
                          <a:rPr lang="en-US" altLang="en-US" i="1">
                            <a:latin typeface="Cambria Math" panose="02040503050406030204" pitchFamily="18" charset="0"/>
                          </a:rPr>
                          <m:t>𝑦</m:t>
                        </m:r>
                      </m:sub>
                      <m:sup>
                        <m:r>
                          <a:rPr lang="en-US" altLang="en-US" i="1">
                            <a:latin typeface="Cambria Math" panose="02040503050406030204" pitchFamily="18" charset="0"/>
                          </a:rPr>
                          <m:t>𝑁</m:t>
                        </m:r>
                      </m:sup>
                    </m:sSubSup>
                    <m:r>
                      <a:rPr lang="en-US" altLang="en-US" i="1">
                        <a:latin typeface="Cambria Math" panose="02040503050406030204" pitchFamily="18" charset="0"/>
                      </a:rPr>
                      <m:t>=0.5 </m:t>
                    </m:r>
                    <m:r>
                      <a:rPr lang="en-US" altLang="en-US" i="1">
                        <a:latin typeface="Cambria Math" panose="02040503050406030204" pitchFamily="18" charset="0"/>
                      </a:rPr>
                      <m:t>𝜇</m:t>
                    </m:r>
                    <m:r>
                      <a:rPr lang="en-US" altLang="en-US" i="1">
                        <a:latin typeface="Cambria Math" panose="02040503050406030204" pitchFamily="18" charset="0"/>
                      </a:rPr>
                      <m:t>𝑚</m:t>
                    </m:r>
                  </m:oMath>
                </a14:m>
                <a:r>
                  <a:rPr lang="en-US" altLang="en-US" dirty="0"/>
                  <a:t> and </a:t>
                </a:r>
                <a14:m>
                  <m:oMath xmlns:m="http://schemas.openxmlformats.org/officeDocument/2006/math">
                    <m:f>
                      <m:fPr>
                        <m:type m:val="lin"/>
                        <m:ctrlPr>
                          <a:rPr lang="en-US" altLang="en-US" i="1">
                            <a:latin typeface="Cambria Math" panose="02040503050406030204" pitchFamily="18" charset="0"/>
                          </a:rPr>
                        </m:ctrlPr>
                      </m:fPr>
                      <m:num>
                        <m:r>
                          <m:rPr>
                            <m:sty m:val="p"/>
                          </m:rPr>
                          <a:rPr lang="en-US" altLang="en-US">
                            <a:latin typeface="Cambria Math" panose="02040503050406030204" pitchFamily="18" charset="0"/>
                          </a:rPr>
                          <m:t>Δ</m:t>
                        </m:r>
                        <m:r>
                          <a:rPr lang="en-US" altLang="en-US" i="1">
                            <a:latin typeface="Cambria Math" panose="02040503050406030204" pitchFamily="18" charset="0"/>
                          </a:rPr>
                          <m:t>𝑝</m:t>
                        </m:r>
                      </m:num>
                      <m:den>
                        <m:r>
                          <a:rPr lang="en-US" altLang="en-US" i="1">
                            <a:latin typeface="Cambria Math" panose="02040503050406030204" pitchFamily="18" charset="0"/>
                          </a:rPr>
                          <m:t>𝑝</m:t>
                        </m:r>
                      </m:den>
                    </m:f>
                    <m:r>
                      <a:rPr lang="en-US" altLang="en-US" i="1">
                        <a:latin typeface="Cambria Math" panose="02040503050406030204" pitchFamily="18" charset="0"/>
                      </a:rPr>
                      <m:t>=0, ±1⋅</m:t>
                    </m:r>
                    <m:sSup>
                      <m:sSupPr>
                        <m:ctrlPr>
                          <a:rPr lang="en-US" altLang="en-US" i="1">
                            <a:latin typeface="Cambria Math" panose="02040503050406030204" pitchFamily="18" charset="0"/>
                          </a:rPr>
                        </m:ctrlPr>
                      </m:sSupPr>
                      <m:e>
                        <m:r>
                          <a:rPr lang="en-US" altLang="en-US" i="1">
                            <a:latin typeface="Cambria Math" panose="02040503050406030204" pitchFamily="18" charset="0"/>
                          </a:rPr>
                          <m:t>10</m:t>
                        </m:r>
                      </m:e>
                      <m:sup>
                        <m:r>
                          <a:rPr lang="en-US" altLang="en-US" i="1">
                            <a:latin typeface="Cambria Math" panose="02040503050406030204" pitchFamily="18" charset="0"/>
                          </a:rPr>
                          <m:t>−3</m:t>
                        </m:r>
                      </m:sup>
                    </m:sSup>
                  </m:oMath>
                </a14:m>
                <a:r>
                  <a:rPr lang="en-US" altLang="en-US" dirty="0"/>
                  <a:t> accelerated at ~3 T/min in lattice with 100 </a:t>
                </a:r>
                <a:r>
                  <a:rPr lang="en-US" altLang="en-US" dirty="0">
                    <a:sym typeface="Symbol" panose="05050102010706020507" pitchFamily="18" charset="2"/>
                  </a:rPr>
                  <a:t>m rms closed orbit excursion, </a:t>
                </a:r>
                <a14:m>
                  <m:oMath xmlns:m="http://schemas.openxmlformats.org/officeDocument/2006/math">
                    <m:sSub>
                      <m:sSubPr>
                        <m:ctrlPr>
                          <a:rPr lang="en-US" altLang="en-US" i="1">
                            <a:latin typeface="Cambria Math" panose="02040503050406030204" pitchFamily="18" charset="0"/>
                            <a:sym typeface="Symbol" panose="05050102010706020507" pitchFamily="18" charset="2"/>
                          </a:rPr>
                        </m:ctrlPr>
                      </m:sSubPr>
                      <m:e>
                        <m:r>
                          <a:rPr lang="en-US" altLang="en-US" i="1">
                            <a:latin typeface="Cambria Math" panose="02040503050406030204" pitchFamily="18" charset="0"/>
                            <a:sym typeface="Symbol" panose="05050102010706020507" pitchFamily="18" charset="2"/>
                          </a:rPr>
                          <m:t>𝜈</m:t>
                        </m:r>
                      </m:e>
                      <m:sub>
                        <m:r>
                          <a:rPr lang="en-US" altLang="en-US" i="1">
                            <a:latin typeface="Cambria Math" panose="02040503050406030204" pitchFamily="18" charset="0"/>
                            <a:sym typeface="Symbol" panose="05050102010706020507" pitchFamily="18" charset="2"/>
                          </a:rPr>
                          <m:t>𝑠𝑝</m:t>
                        </m:r>
                      </m:sub>
                    </m:sSub>
                    <m:r>
                      <a:rPr lang="en-US" altLang="en-US" i="1">
                        <a:latin typeface="Cambria Math" panose="02040503050406030204" pitchFamily="18" charset="0"/>
                        <a:sym typeface="Symbol" panose="05050102010706020507" pitchFamily="18" charset="2"/>
                      </a:rPr>
                      <m:t>=3⋅</m:t>
                    </m:r>
                    <m:sSup>
                      <m:sSupPr>
                        <m:ctrlPr>
                          <a:rPr lang="en-US" altLang="en-US" i="1">
                            <a:latin typeface="Cambria Math" panose="02040503050406030204" pitchFamily="18" charset="0"/>
                            <a:sym typeface="Symbol" panose="05050102010706020507" pitchFamily="18" charset="2"/>
                          </a:rPr>
                        </m:ctrlPr>
                      </m:sSupPr>
                      <m:e>
                        <m:r>
                          <a:rPr lang="en-US" altLang="en-US" i="1">
                            <a:latin typeface="Cambria Math" panose="02040503050406030204" pitchFamily="18" charset="0"/>
                            <a:sym typeface="Symbol" panose="05050102010706020507" pitchFamily="18" charset="2"/>
                          </a:rPr>
                          <m:t>10</m:t>
                        </m:r>
                      </m:e>
                      <m:sup>
                        <m:r>
                          <a:rPr lang="en-US" altLang="en-US" i="1">
                            <a:latin typeface="Cambria Math" panose="02040503050406030204" pitchFamily="18" charset="0"/>
                            <a:sym typeface="Symbol" panose="05050102010706020507" pitchFamily="18" charset="2"/>
                          </a:rPr>
                          <m:t>−3</m:t>
                        </m:r>
                      </m:sup>
                    </m:sSup>
                  </m:oMath>
                </a14:m>
                <a:endParaRPr lang="en-US" dirty="0"/>
              </a:p>
              <a:p>
                <a:pPr>
                  <a:lnSpc>
                    <a:spcPct val="110000"/>
                  </a:lnSpc>
                </a:pPr>
                <a:r>
                  <a:rPr lang="en-US" altLang="en-US" dirty="0">
                    <a:sym typeface="Symbol" panose="05050102010706020507" pitchFamily="18" charset="2"/>
                  </a:rPr>
                  <a:t>Deuteron spin is highly stable in figure-8 rings, which can be used for high precision experiments</a:t>
                </a:r>
                <a:endParaRPr lang="en-US" dirty="0"/>
              </a:p>
              <a:p>
                <a:endParaRPr lang="en-US" sz="2000" dirty="0"/>
              </a:p>
            </p:txBody>
          </p:sp>
        </mc:Choice>
        <mc:Fallback xmlns="">
          <p:sp>
            <p:nvSpPr>
              <p:cNvPr id="6" name="Content Placeholder 2">
                <a:extLst>
                  <a:ext uri="{FF2B5EF4-FFF2-40B4-BE49-F238E27FC236}">
                    <a16:creationId xmlns:a16="http://schemas.microsoft.com/office/drawing/2014/main" id="{65B011F5-683C-7245-9002-EAA38E2BFE0F}"/>
                  </a:ext>
                </a:extLst>
              </p:cNvPr>
              <p:cNvSpPr>
                <a:spLocks noGrp="1" noRot="1" noChangeAspect="1" noMove="1" noResize="1" noEditPoints="1" noAdjustHandles="1" noChangeArrowheads="1" noChangeShapeType="1" noTextEdit="1"/>
              </p:cNvSpPr>
              <p:nvPr>
                <p:ph idx="1"/>
              </p:nvPr>
            </p:nvSpPr>
            <p:spPr>
              <a:xfrm>
                <a:off x="411892" y="966054"/>
                <a:ext cx="5868558" cy="5489337"/>
              </a:xfrm>
              <a:blipFill>
                <a:blip r:embed="rId2"/>
                <a:stretch>
                  <a:fillRect l="-647" t="-7621" r="-1509"/>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1637FF14-E9D9-624D-8EAB-983A4D9A80C3}"/>
              </a:ext>
            </a:extLst>
          </p:cNvPr>
          <p:cNvGrpSpPr>
            <a:grpSpLocks noChangeAspect="1"/>
          </p:cNvGrpSpPr>
          <p:nvPr/>
        </p:nvGrpSpPr>
        <p:grpSpPr>
          <a:xfrm>
            <a:off x="6250677" y="4068460"/>
            <a:ext cx="5786658" cy="2242463"/>
            <a:chOff x="2160587" y="1909069"/>
            <a:chExt cx="7899872" cy="3283189"/>
          </a:xfrm>
        </p:grpSpPr>
        <p:pic>
          <p:nvPicPr>
            <p:cNvPr id="8" name="Рисунок 15">
              <a:extLst>
                <a:ext uri="{FF2B5EF4-FFF2-40B4-BE49-F238E27FC236}">
                  <a16:creationId xmlns:a16="http://schemas.microsoft.com/office/drawing/2014/main" id="{348377F5-3922-A946-8484-FB8D79BCE8CF}"/>
                </a:ext>
              </a:extLst>
            </p:cNvPr>
            <p:cNvPicPr/>
            <p:nvPr/>
          </p:nvPicPr>
          <p:blipFill>
            <a:blip r:embed="rId3"/>
            <a:stretch>
              <a:fillRect/>
            </a:stretch>
          </p:blipFill>
          <p:spPr>
            <a:xfrm>
              <a:off x="2160587" y="2088907"/>
              <a:ext cx="7316576" cy="3103351"/>
            </a:xfrm>
            <a:prstGeom prst="rect">
              <a:avLst/>
            </a:prstGeom>
          </p:spPr>
        </p:pic>
        <p:sp>
          <p:nvSpPr>
            <p:cNvPr id="9" name="Rectangle 8">
              <a:extLst>
                <a:ext uri="{FF2B5EF4-FFF2-40B4-BE49-F238E27FC236}">
                  <a16:creationId xmlns:a16="http://schemas.microsoft.com/office/drawing/2014/main" id="{4025538B-2300-6E4E-95EA-F191532731FE}"/>
                </a:ext>
              </a:extLst>
            </p:cNvPr>
            <p:cNvSpPr/>
            <p:nvPr/>
          </p:nvSpPr>
          <p:spPr>
            <a:xfrm>
              <a:off x="7067089" y="1909069"/>
              <a:ext cx="2993370" cy="540739"/>
            </a:xfrm>
            <a:prstGeom prst="rect">
              <a:avLst/>
            </a:prstGeom>
          </p:spPr>
          <p:txBody>
            <a:bodyPr wrap="square">
              <a:spAutoFit/>
            </a:bodyPr>
            <a:lstStyle/>
            <a:p>
              <a:r>
                <a:rPr lang="en-US" altLang="en-US" sz="1800" dirty="0">
                  <a:sym typeface="Symbol" panose="05050102010706020507" pitchFamily="18" charset="2"/>
                </a:rPr>
                <a:t>(Zgoubi simulation)</a:t>
              </a:r>
              <a:endParaRPr lang="en-US" sz="1800" dirty="0"/>
            </a:p>
          </p:txBody>
        </p:sp>
        <p:pic>
          <p:nvPicPr>
            <p:cNvPr id="10" name="Рисунок 17">
              <a:extLst>
                <a:ext uri="{FF2B5EF4-FFF2-40B4-BE49-F238E27FC236}">
                  <a16:creationId xmlns:a16="http://schemas.microsoft.com/office/drawing/2014/main" id="{3ADDA648-56A3-3146-A9B0-37B6FFF17142}"/>
                </a:ext>
              </a:extLst>
            </p:cNvPr>
            <p:cNvPicPr/>
            <p:nvPr/>
          </p:nvPicPr>
          <p:blipFill rotWithShape="1">
            <a:blip r:embed="rId4">
              <a:extLst>
                <a:ext uri="{28A0092B-C50C-407E-A947-70E740481C1C}">
                  <a14:useLocalDpi xmlns:a14="http://schemas.microsoft.com/office/drawing/2010/main"/>
                </a:ext>
              </a:extLst>
            </a:blip>
            <a:srcRect/>
            <a:stretch/>
          </p:blipFill>
          <p:spPr>
            <a:xfrm>
              <a:off x="4020705" y="3357891"/>
              <a:ext cx="3313722" cy="1174696"/>
            </a:xfrm>
            <a:prstGeom prst="rect">
              <a:avLst/>
            </a:prstGeom>
          </p:spPr>
        </p:pic>
        <p:sp>
          <p:nvSpPr>
            <p:cNvPr id="11" name="Rectangle 10">
              <a:extLst>
                <a:ext uri="{FF2B5EF4-FFF2-40B4-BE49-F238E27FC236}">
                  <a16:creationId xmlns:a16="http://schemas.microsoft.com/office/drawing/2014/main" id="{03E42E60-A57B-0F40-8F40-CAC663C6CF42}"/>
                </a:ext>
              </a:extLst>
            </p:cNvPr>
            <p:cNvSpPr/>
            <p:nvPr/>
          </p:nvSpPr>
          <p:spPr>
            <a:xfrm>
              <a:off x="4557943" y="2988558"/>
              <a:ext cx="2707741" cy="495677"/>
            </a:xfrm>
            <a:prstGeom prst="rect">
              <a:avLst/>
            </a:prstGeom>
          </p:spPr>
          <p:txBody>
            <a:bodyPr wrap="square">
              <a:spAutoFit/>
            </a:bodyPr>
            <a:lstStyle/>
            <a:p>
              <a:r>
                <a:rPr lang="en-US" altLang="en-US" sz="1600" dirty="0">
                  <a:sym typeface="Symbol" panose="05050102010706020507" pitchFamily="18" charset="2"/>
                </a:rPr>
                <a:t>Analytic prediction</a:t>
              </a:r>
              <a:endParaRPr lang="en-US" sz="1600" dirty="0"/>
            </a:p>
          </p:txBody>
        </p:sp>
      </p:grpSp>
      <p:grpSp>
        <p:nvGrpSpPr>
          <p:cNvPr id="12" name="Group 11">
            <a:extLst>
              <a:ext uri="{FF2B5EF4-FFF2-40B4-BE49-F238E27FC236}">
                <a16:creationId xmlns:a16="http://schemas.microsoft.com/office/drawing/2014/main" id="{76CFB2B9-D29D-0B49-AC46-CB4605A78283}"/>
              </a:ext>
            </a:extLst>
          </p:cNvPr>
          <p:cNvGrpSpPr>
            <a:grpSpLocks noChangeAspect="1"/>
          </p:cNvGrpSpPr>
          <p:nvPr/>
        </p:nvGrpSpPr>
        <p:grpSpPr>
          <a:xfrm>
            <a:off x="3399412" y="2507366"/>
            <a:ext cx="3137870" cy="1526221"/>
            <a:chOff x="5387588" y="2398776"/>
            <a:chExt cx="4176506" cy="2031392"/>
          </a:xfrm>
        </p:grpSpPr>
        <p:pic>
          <p:nvPicPr>
            <p:cNvPr id="13" name="Рисунок 10">
              <a:extLst>
                <a:ext uri="{FF2B5EF4-FFF2-40B4-BE49-F238E27FC236}">
                  <a16:creationId xmlns:a16="http://schemas.microsoft.com/office/drawing/2014/main" id="{8D3CE77A-ECBD-AC4B-93B1-01A21A117448}"/>
                </a:ext>
              </a:extLst>
            </p:cNvPr>
            <p:cNvPicPr/>
            <p:nvPr/>
          </p:nvPicPr>
          <p:blipFill>
            <a:blip r:embed="rId5"/>
            <a:stretch>
              <a:fillRect/>
            </a:stretch>
          </p:blipFill>
          <p:spPr>
            <a:xfrm>
              <a:off x="5387588" y="2708821"/>
              <a:ext cx="4176506" cy="1721347"/>
            </a:xfrm>
            <a:prstGeom prst="rect">
              <a:avLst/>
            </a:prstGeom>
          </p:spPr>
        </p:pic>
        <p:sp>
          <p:nvSpPr>
            <p:cNvPr id="14" name="Rectangle 13">
              <a:extLst>
                <a:ext uri="{FF2B5EF4-FFF2-40B4-BE49-F238E27FC236}">
                  <a16:creationId xmlns:a16="http://schemas.microsoft.com/office/drawing/2014/main" id="{C8086004-9337-BE44-B34C-2D773F5A130C}"/>
                </a:ext>
              </a:extLst>
            </p:cNvPr>
            <p:cNvSpPr/>
            <p:nvPr/>
          </p:nvSpPr>
          <p:spPr>
            <a:xfrm>
              <a:off x="6549145" y="2398776"/>
              <a:ext cx="2214931" cy="450614"/>
            </a:xfrm>
            <a:prstGeom prst="rect">
              <a:avLst/>
            </a:prstGeom>
          </p:spPr>
          <p:txBody>
            <a:bodyPr wrap="none">
              <a:spAutoFit/>
            </a:bodyPr>
            <a:lstStyle/>
            <a:p>
              <a:r>
                <a:rPr lang="en-US" altLang="en-US" sz="1600" dirty="0" err="1">
                  <a:sym typeface="Symbol" panose="05050102010706020507" pitchFamily="18" charset="2"/>
                </a:rPr>
                <a:t>Zgoubi</a:t>
              </a:r>
              <a:r>
                <a:rPr lang="en-US" altLang="en-US" sz="1600" dirty="0">
                  <a:sym typeface="Symbol" panose="05050102010706020507" pitchFamily="18" charset="2"/>
                </a:rPr>
                <a:t> simulation</a:t>
              </a:r>
              <a:endParaRPr lang="en-US" sz="1600" dirty="0"/>
            </a:p>
          </p:txBody>
        </p:sp>
      </p:grpSp>
      <p:grpSp>
        <p:nvGrpSpPr>
          <p:cNvPr id="15" name="Group 14">
            <a:extLst>
              <a:ext uri="{FF2B5EF4-FFF2-40B4-BE49-F238E27FC236}">
                <a16:creationId xmlns:a16="http://schemas.microsoft.com/office/drawing/2014/main" id="{D9DD1001-CC81-FB47-A398-FC7FE6D97C42}"/>
              </a:ext>
            </a:extLst>
          </p:cNvPr>
          <p:cNvGrpSpPr>
            <a:grpSpLocks noChangeAspect="1"/>
          </p:cNvGrpSpPr>
          <p:nvPr/>
        </p:nvGrpSpPr>
        <p:grpSpPr>
          <a:xfrm>
            <a:off x="523613" y="2549319"/>
            <a:ext cx="2950553" cy="1470603"/>
            <a:chOff x="930777" y="2277059"/>
            <a:chExt cx="4319905" cy="2153109"/>
          </a:xfrm>
        </p:grpSpPr>
        <p:pic>
          <p:nvPicPr>
            <p:cNvPr id="16" name="Рисунок 3">
              <a:extLst>
                <a:ext uri="{FF2B5EF4-FFF2-40B4-BE49-F238E27FC236}">
                  <a16:creationId xmlns:a16="http://schemas.microsoft.com/office/drawing/2014/main" id="{8199E079-ECBF-E34C-99A2-CE6542047874}"/>
                </a:ext>
              </a:extLst>
            </p:cNvPr>
            <p:cNvPicPr/>
            <p:nvPr/>
          </p:nvPicPr>
          <p:blipFill rotWithShape="1">
            <a:blip r:embed="rId6">
              <a:extLst>
                <a:ext uri="{28A0092B-C50C-407E-A947-70E740481C1C}">
                  <a14:useLocalDpi xmlns:a14="http://schemas.microsoft.com/office/drawing/2010/main"/>
                </a:ext>
              </a:extLst>
            </a:blip>
            <a:srcRect t="11005"/>
            <a:stretch/>
          </p:blipFill>
          <p:spPr>
            <a:xfrm>
              <a:off x="930777" y="2456898"/>
              <a:ext cx="4319905" cy="1973270"/>
            </a:xfrm>
            <a:prstGeom prst="rect">
              <a:avLst/>
            </a:prstGeom>
          </p:spPr>
        </p:pic>
        <p:sp>
          <p:nvSpPr>
            <p:cNvPr id="17" name="Rectangle 16">
              <a:extLst>
                <a:ext uri="{FF2B5EF4-FFF2-40B4-BE49-F238E27FC236}">
                  <a16:creationId xmlns:a16="http://schemas.microsoft.com/office/drawing/2014/main" id="{E1980A6B-01EF-A841-9C7A-924C647DC5EF}"/>
                </a:ext>
              </a:extLst>
            </p:cNvPr>
            <p:cNvSpPr/>
            <p:nvPr/>
          </p:nvSpPr>
          <p:spPr>
            <a:xfrm>
              <a:off x="2109700" y="2277059"/>
              <a:ext cx="2560906" cy="495677"/>
            </a:xfrm>
            <a:prstGeom prst="rect">
              <a:avLst/>
            </a:prstGeom>
          </p:spPr>
          <p:txBody>
            <a:bodyPr wrap="none">
              <a:spAutoFit/>
            </a:bodyPr>
            <a:lstStyle/>
            <a:p>
              <a:r>
                <a:rPr lang="en-US" altLang="en-US" sz="1600" dirty="0">
                  <a:sym typeface="Symbol" panose="05050102010706020507" pitchFamily="18" charset="2"/>
                </a:rPr>
                <a:t>Analytic prediction</a:t>
              </a:r>
              <a:endParaRPr lang="en-US" sz="1600" dirty="0"/>
            </a:p>
          </p:txBody>
        </p:sp>
      </p:grpSp>
      <p:grpSp>
        <p:nvGrpSpPr>
          <p:cNvPr id="18" name="Group 17">
            <a:extLst>
              <a:ext uri="{FF2B5EF4-FFF2-40B4-BE49-F238E27FC236}">
                <a16:creationId xmlns:a16="http://schemas.microsoft.com/office/drawing/2014/main" id="{843B4243-83D1-C949-B743-5008E7BB305E}"/>
              </a:ext>
            </a:extLst>
          </p:cNvPr>
          <p:cNvGrpSpPr/>
          <p:nvPr/>
        </p:nvGrpSpPr>
        <p:grpSpPr>
          <a:xfrm>
            <a:off x="6375986" y="854028"/>
            <a:ext cx="5724843" cy="2478312"/>
            <a:chOff x="6280450" y="854028"/>
            <a:chExt cx="5724843" cy="2478312"/>
          </a:xfrm>
        </p:grpSpPr>
        <p:pic>
          <p:nvPicPr>
            <p:cNvPr id="19" name="Рисунок 18">
              <a:extLst>
                <a:ext uri="{FF2B5EF4-FFF2-40B4-BE49-F238E27FC236}">
                  <a16:creationId xmlns:a16="http://schemas.microsoft.com/office/drawing/2014/main" id="{F6FDD391-FF9B-E742-AB44-8685A8D55BD2}"/>
                </a:ext>
              </a:extLst>
            </p:cNvPr>
            <p:cNvPicPr/>
            <p:nvPr/>
          </p:nvPicPr>
          <p:blipFill>
            <a:blip r:embed="rId7"/>
            <a:stretch>
              <a:fillRect/>
            </a:stretch>
          </p:blipFill>
          <p:spPr>
            <a:xfrm>
              <a:off x="6280450" y="854028"/>
              <a:ext cx="5724843" cy="2478312"/>
            </a:xfrm>
            <a:prstGeom prst="rect">
              <a:avLst/>
            </a:prstGeom>
          </p:spPr>
        </p:pic>
        <p:sp>
          <p:nvSpPr>
            <p:cNvPr id="20" name="Rectangle 19">
              <a:extLst>
                <a:ext uri="{FF2B5EF4-FFF2-40B4-BE49-F238E27FC236}">
                  <a16:creationId xmlns:a16="http://schemas.microsoft.com/office/drawing/2014/main" id="{343644A4-3926-1C4D-A8B7-38E36BAA3379}"/>
                </a:ext>
              </a:extLst>
            </p:cNvPr>
            <p:cNvSpPr/>
            <p:nvPr/>
          </p:nvSpPr>
          <p:spPr>
            <a:xfrm>
              <a:off x="9894626" y="2357212"/>
              <a:ext cx="1924335" cy="369332"/>
            </a:xfrm>
            <a:prstGeom prst="rect">
              <a:avLst/>
            </a:prstGeom>
          </p:spPr>
          <p:txBody>
            <a:bodyPr wrap="square">
              <a:spAutoFit/>
            </a:bodyPr>
            <a:lstStyle/>
            <a:p>
              <a:r>
                <a:rPr lang="en-US" altLang="en-US" sz="1800" dirty="0" err="1">
                  <a:sym typeface="Symbol" panose="05050102010706020507" pitchFamily="18" charset="2"/>
                </a:rPr>
                <a:t>Zgoubi</a:t>
              </a:r>
              <a:r>
                <a:rPr lang="en-US" altLang="en-US" sz="1800" dirty="0">
                  <a:sym typeface="Symbol" panose="05050102010706020507" pitchFamily="18" charset="2"/>
                </a:rPr>
                <a:t> simulation</a:t>
              </a:r>
              <a:endParaRPr lang="en-US" sz="1800" dirty="0"/>
            </a:p>
          </p:txBody>
        </p:sp>
      </p:grpSp>
    </p:spTree>
    <p:extLst>
      <p:ext uri="{BB962C8B-B14F-4D97-AF65-F5344CB8AC3E}">
        <p14:creationId xmlns:p14="http://schemas.microsoft.com/office/powerpoint/2010/main" val="1976332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B0A42-29E3-0A42-A93A-307F4AE11678}"/>
              </a:ext>
            </a:extLst>
          </p:cNvPr>
          <p:cNvSpPr>
            <a:spLocks noGrp="1"/>
          </p:cNvSpPr>
          <p:nvPr>
            <p:ph type="title"/>
          </p:nvPr>
        </p:nvSpPr>
        <p:spPr/>
        <p:txBody>
          <a:bodyPr/>
          <a:lstStyle/>
          <a:p>
            <a:r>
              <a:rPr lang="en-US" dirty="0"/>
              <a:t>JLEIC multi stage cooling</a:t>
            </a:r>
          </a:p>
        </p:txBody>
      </p:sp>
      <p:sp>
        <p:nvSpPr>
          <p:cNvPr id="4" name="Footer Placeholder 3">
            <a:extLst>
              <a:ext uri="{FF2B5EF4-FFF2-40B4-BE49-F238E27FC236}">
                <a16:creationId xmlns:a16="http://schemas.microsoft.com/office/drawing/2014/main" id="{9523AFF6-91B1-5442-9C92-013F13FF3128}"/>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EDFF88D1-BB05-864E-A367-50855888AEEF}"/>
              </a:ext>
            </a:extLst>
          </p:cNvPr>
          <p:cNvSpPr>
            <a:spLocks noGrp="1"/>
          </p:cNvSpPr>
          <p:nvPr>
            <p:ph type="sldNum" sz="quarter" idx="12"/>
          </p:nvPr>
        </p:nvSpPr>
        <p:spPr/>
        <p:txBody>
          <a:bodyPr/>
          <a:lstStyle/>
          <a:p>
            <a:fld id="{07E1C93C-5050-FC42-8F10-D22D4F119D13}" type="slidenum">
              <a:rPr lang="en-US" smtClean="0"/>
              <a:pPr/>
              <a:t>35</a:t>
            </a:fld>
            <a:endParaRPr lang="en-US" dirty="0"/>
          </a:p>
        </p:txBody>
      </p:sp>
      <p:sp>
        <p:nvSpPr>
          <p:cNvPr id="6" name="Content Placeholder 2">
            <a:extLst>
              <a:ext uri="{FF2B5EF4-FFF2-40B4-BE49-F238E27FC236}">
                <a16:creationId xmlns:a16="http://schemas.microsoft.com/office/drawing/2014/main" id="{10DB38AB-1B65-A44A-9902-A353527F8EAD}"/>
              </a:ext>
            </a:extLst>
          </p:cNvPr>
          <p:cNvSpPr>
            <a:spLocks noGrp="1"/>
          </p:cNvSpPr>
          <p:nvPr>
            <p:ph idx="1"/>
          </p:nvPr>
        </p:nvSpPr>
        <p:spPr>
          <a:xfrm>
            <a:off x="411892" y="871055"/>
            <a:ext cx="6748929" cy="1377037"/>
          </a:xfrm>
        </p:spPr>
        <p:txBody>
          <a:bodyPr/>
          <a:lstStyle/>
          <a:p>
            <a:r>
              <a:rPr lang="en-US" altLang="en-US" sz="2000" dirty="0"/>
              <a:t>Cooling of JLEIC proton/ion beams for</a:t>
            </a:r>
          </a:p>
          <a:p>
            <a:pPr lvl="1"/>
            <a:r>
              <a:rPr lang="en-US" sz="1800" dirty="0"/>
              <a:t>Achieving small emittance (~10x reduction)</a:t>
            </a:r>
          </a:p>
          <a:p>
            <a:pPr lvl="1"/>
            <a:r>
              <a:rPr lang="en-US" sz="1800" dirty="0"/>
              <a:t>Reaching short bunch length ~1 cm (with SRF)</a:t>
            </a:r>
          </a:p>
          <a:p>
            <a:pPr lvl="1"/>
            <a:r>
              <a:rPr lang="en-US" sz="1800" dirty="0"/>
              <a:t>Suppressing IBS induced emittance degradation</a:t>
            </a:r>
          </a:p>
          <a:p>
            <a:endParaRPr lang="en-US" sz="1800" dirty="0"/>
          </a:p>
        </p:txBody>
      </p:sp>
      <p:graphicFrame>
        <p:nvGraphicFramePr>
          <p:cNvPr id="7" name="Table 6">
            <a:extLst>
              <a:ext uri="{FF2B5EF4-FFF2-40B4-BE49-F238E27FC236}">
                <a16:creationId xmlns:a16="http://schemas.microsoft.com/office/drawing/2014/main" id="{71A4C16B-2CD6-624C-A158-656DE5DC9C7F}"/>
              </a:ext>
            </a:extLst>
          </p:cNvPr>
          <p:cNvGraphicFramePr>
            <a:graphicFrameLocks noGrp="1"/>
          </p:cNvGraphicFramePr>
          <p:nvPr>
            <p:extLst>
              <p:ext uri="{D42A27DB-BD31-4B8C-83A1-F6EECF244321}">
                <p14:modId xmlns:p14="http://schemas.microsoft.com/office/powerpoint/2010/main" val="3537304078"/>
              </p:ext>
            </p:extLst>
          </p:nvPr>
        </p:nvGraphicFramePr>
        <p:xfrm>
          <a:off x="1650725" y="3678563"/>
          <a:ext cx="8105965" cy="2729492"/>
        </p:xfrm>
        <a:graphic>
          <a:graphicData uri="http://schemas.openxmlformats.org/drawingml/2006/table">
            <a:tbl>
              <a:tblPr firstRow="1" bandRow="1"/>
              <a:tblGrid>
                <a:gridCol w="1180642">
                  <a:extLst>
                    <a:ext uri="{9D8B030D-6E8A-4147-A177-3AD203B41FA5}">
                      <a16:colId xmlns:a16="http://schemas.microsoft.com/office/drawing/2014/main" val="20000"/>
                    </a:ext>
                  </a:extLst>
                </a:gridCol>
                <a:gridCol w="1784472">
                  <a:extLst>
                    <a:ext uri="{9D8B030D-6E8A-4147-A177-3AD203B41FA5}">
                      <a16:colId xmlns:a16="http://schemas.microsoft.com/office/drawing/2014/main" val="20002"/>
                    </a:ext>
                  </a:extLst>
                </a:gridCol>
                <a:gridCol w="1239301">
                  <a:extLst>
                    <a:ext uri="{9D8B030D-6E8A-4147-A177-3AD203B41FA5}">
                      <a16:colId xmlns:a16="http://schemas.microsoft.com/office/drawing/2014/main" val="20006"/>
                    </a:ext>
                  </a:extLst>
                </a:gridCol>
                <a:gridCol w="1303417">
                  <a:extLst>
                    <a:ext uri="{9D8B030D-6E8A-4147-A177-3AD203B41FA5}">
                      <a16:colId xmlns:a16="http://schemas.microsoft.com/office/drawing/2014/main" val="20003"/>
                    </a:ext>
                  </a:extLst>
                </a:gridCol>
                <a:gridCol w="1366790">
                  <a:extLst>
                    <a:ext uri="{9D8B030D-6E8A-4147-A177-3AD203B41FA5}">
                      <a16:colId xmlns:a16="http://schemas.microsoft.com/office/drawing/2014/main" val="20004"/>
                    </a:ext>
                  </a:extLst>
                </a:gridCol>
                <a:gridCol w="1231343">
                  <a:extLst>
                    <a:ext uri="{9D8B030D-6E8A-4147-A177-3AD203B41FA5}">
                      <a16:colId xmlns:a16="http://schemas.microsoft.com/office/drawing/2014/main" val="20005"/>
                    </a:ext>
                  </a:extLst>
                </a:gridCol>
              </a:tblGrid>
              <a:tr h="289920">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dirty="0">
                          <a:latin typeface="Arial" panose="020B0604020202020204" pitchFamily="34" charset="0"/>
                          <a:cs typeface="Arial" panose="020B0604020202020204" pitchFamily="34" charset="0"/>
                        </a:rPr>
                        <a:t>Ring</a:t>
                      </a:r>
                      <a:endParaRPr lang="en-US" sz="1400" b="1" dirty="0">
                        <a:latin typeface="Arial" pitchFamily="34" charset="0"/>
                        <a:cs typeface="Arial" pitchFamily="34" charset="0"/>
                      </a:endParaRPr>
                    </a:p>
                  </a:txBody>
                  <a:tcPr marL="45720" marR="45720" marT="18288" marB="18288"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dirty="0">
                          <a:latin typeface="Arial" panose="020B0604020202020204" pitchFamily="34" charset="0"/>
                          <a:cs typeface="Arial" panose="020B0604020202020204" pitchFamily="34" charset="0"/>
                        </a:rPr>
                        <a:t>Functions</a:t>
                      </a:r>
                      <a:endParaRPr lang="en-US" sz="1400" b="1" dirty="0">
                        <a:latin typeface="Arial" pitchFamily="34" charset="0"/>
                        <a:cs typeface="Arial" pitchFamily="34" charset="0"/>
                      </a:endParaRPr>
                    </a:p>
                  </a:txBody>
                  <a:tcPr marL="45720" marR="45720" marT="18288" marB="18288"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baseline="0" dirty="0">
                          <a:latin typeface="Arial" panose="020B0604020202020204" pitchFamily="34" charset="0"/>
                          <a:cs typeface="Arial" panose="020B0604020202020204" pitchFamily="34" charset="0"/>
                        </a:rPr>
                        <a:t>Kinetic energy (GeV / MeV)</a:t>
                      </a:r>
                      <a:endParaRPr lang="en-US" sz="1400" b="1" baseline="0" dirty="0">
                        <a:latin typeface="Arial" pitchFamily="34" charset="0"/>
                        <a:cs typeface="Arial" pitchFamily="34" charset="0"/>
                      </a:endParaRPr>
                    </a:p>
                  </a:txBody>
                  <a:tcPr marL="45720" marR="45720" marT="18288" marB="18288"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ctr"/>
                      <a:endParaRPr lang="en-US" sz="1400" baseline="0" dirty="0">
                        <a:latin typeface="Arial" panose="020B0604020202020204" pitchFamily="34" charset="0"/>
                        <a:cs typeface="Arial" panose="020B0604020202020204" pitchFamily="34" charset="0"/>
                      </a:endParaRPr>
                    </a:p>
                  </a:txBody>
                  <a:tcPr marL="45720" marR="45720" marT="18288" marB="18288" anchor="ctr"/>
                </a:tc>
                <a:tc hMerge="1">
                  <a:txBody>
                    <a:bodyPr/>
                    <a:lstStyle/>
                    <a:p>
                      <a:pPr algn="ctr"/>
                      <a:endParaRPr lang="en-US" sz="1400" b="1" dirty="0">
                        <a:latin typeface="Arial" pitchFamily="34" charset="0"/>
                        <a:cs typeface="Arial" pitchFamily="34" charset="0"/>
                      </a:endParaRPr>
                    </a:p>
                  </a:txBody>
                  <a:tcPr marL="45720" marR="45720" marT="18288" marB="18288" anchor="ctr"/>
                </a:tc>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baseline="0" dirty="0">
                          <a:latin typeface="Arial" panose="020B0604020202020204" pitchFamily="34" charset="0"/>
                          <a:cs typeface="Arial" panose="020B0604020202020204" pitchFamily="34" charset="0"/>
                        </a:rPr>
                        <a:t>Cooler type</a:t>
                      </a:r>
                      <a:endParaRPr lang="en-US" sz="1400" b="1" dirty="0">
                        <a:latin typeface="Arial" pitchFamily="34" charset="0"/>
                        <a:cs typeface="Arial" pitchFamily="34" charset="0"/>
                      </a:endParaRPr>
                    </a:p>
                  </a:txBody>
                  <a:tcPr marL="45720" marR="45720" marT="18288" marB="18288"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89920">
                <a:tc vMerge="1">
                  <a:txBody>
                    <a:bodyPr/>
                    <a:lstStyle/>
                    <a:p>
                      <a:endParaRPr lang="en-US"/>
                    </a:p>
                  </a:txBody>
                  <a:tcPr/>
                </a:tc>
                <a:tc vMerge="1">
                  <a:txBody>
                    <a:bodyPr/>
                    <a:lstStyle/>
                    <a:p>
                      <a:endParaRPr 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b="1" baseline="0" dirty="0">
                          <a:latin typeface="Arial" pitchFamily="34" charset="0"/>
                          <a:cs typeface="Arial" pitchFamily="34" charset="0"/>
                        </a:rPr>
                        <a:t>Proton</a:t>
                      </a:r>
                    </a:p>
                  </a:txBody>
                  <a:tcPr marL="45720" marR="45720" marT="18288" marB="18288" anchor="ctr">
                    <a:lnL w="381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b="1" baseline="0" dirty="0">
                          <a:latin typeface="Arial" pitchFamily="34" charset="0"/>
                          <a:cs typeface="Arial" pitchFamily="34" charset="0"/>
                        </a:rPr>
                        <a:t>Lead ion</a:t>
                      </a:r>
                    </a:p>
                  </a:txBody>
                  <a:tcPr marL="45720" marR="45720" marT="18288" marB="18288"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b="1" dirty="0">
                          <a:latin typeface="Arial" pitchFamily="34" charset="0"/>
                          <a:cs typeface="Arial" pitchFamily="34" charset="0"/>
                        </a:rPr>
                        <a:t>Electron</a:t>
                      </a:r>
                    </a:p>
                  </a:txBody>
                  <a:tcPr marL="45720" marR="45720" marT="18288" marB="18288" anchor="ctr">
                    <a:lnL w="12700" cmpd="sng">
                      <a:solidFill>
                        <a:sysClr val="window" lastClr="FFFFFF"/>
                      </a:solidFill>
                    </a:lnL>
                    <a:lnR w="381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vMerge="1">
                  <a:txBody>
                    <a:bodyPr/>
                    <a:lstStyle/>
                    <a:p>
                      <a:endParaRPr lang="en-US"/>
                    </a:p>
                  </a:txBody>
                  <a:tcPr/>
                </a:tc>
                <a:extLst>
                  <a:ext uri="{0D108BD9-81ED-4DB2-BD59-A6C34878D82A}">
                    <a16:rowId xmlns:a16="http://schemas.microsoft.com/office/drawing/2014/main" val="10005"/>
                  </a:ext>
                </a:extLst>
              </a:tr>
              <a:tr h="537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booster ring</a:t>
                      </a:r>
                      <a:endParaRPr lang="en-US" sz="1400" b="0" dirty="0">
                        <a:latin typeface="Arial" pitchFamily="34" charset="0"/>
                        <a:cs typeface="Arial" pitchFamily="34" charset="0"/>
                      </a:endParaRPr>
                    </a:p>
                  </a:txBody>
                  <a:tcPr marL="45720" marR="45720" marT="18288" marB="18288"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1400" dirty="0">
                          <a:latin typeface="Arial" panose="020B0604020202020204" pitchFamily="34" charset="0"/>
                          <a:cs typeface="Arial" panose="020B0604020202020204" pitchFamily="34" charset="0"/>
                        </a:rPr>
                        <a:t>Accumulation of positive ions</a:t>
                      </a:r>
                      <a:endParaRPr lang="en-US" sz="1400" b="0" dirty="0">
                        <a:latin typeface="Arial" pitchFamily="34" charset="0"/>
                        <a:cs typeface="Arial" pitchFamily="34" charset="0"/>
                      </a:endParaRPr>
                    </a:p>
                  </a:txBody>
                  <a:tcPr marL="45720" marR="45720" marT="18288" marB="1828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n-US" sz="1400" b="0" dirty="0">
                        <a:latin typeface="Arial" pitchFamily="34" charset="0"/>
                        <a:cs typeface="Arial" pitchFamily="34" charset="0"/>
                      </a:endParaRPr>
                    </a:p>
                  </a:txBody>
                  <a:tcPr marL="45720" marR="45720" marT="18288" marB="1828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0.1</a:t>
                      </a:r>
                      <a:r>
                        <a:rPr lang="en-US" sz="1400" baseline="0" dirty="0">
                          <a:latin typeface="Arial" panose="020B0604020202020204" pitchFamily="34" charset="0"/>
                          <a:cs typeface="Arial" panose="020B0604020202020204" pitchFamily="34" charset="0"/>
                        </a:rPr>
                        <a:t> </a:t>
                      </a:r>
                    </a:p>
                    <a:p>
                      <a:pPr algn="ctr"/>
                      <a:r>
                        <a:rPr lang="en-US" sz="1400" baseline="0" dirty="0">
                          <a:latin typeface="Arial" panose="020B0604020202020204" pitchFamily="34" charset="0"/>
                          <a:cs typeface="Arial" panose="020B0604020202020204" pitchFamily="34" charset="0"/>
                        </a:rPr>
                        <a:t>(injection)</a:t>
                      </a:r>
                      <a:endParaRPr lang="en-US" sz="1400" b="0" dirty="0">
                        <a:latin typeface="Arial" pitchFamily="34" charset="0"/>
                        <a:cs typeface="Arial" pitchFamily="34" charset="0"/>
                      </a:endParaRPr>
                    </a:p>
                  </a:txBody>
                  <a:tcPr marL="45720" marR="45720" marT="18288" marB="1828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0.054</a:t>
                      </a:r>
                      <a:endParaRPr lang="en-US" sz="1400" b="1" dirty="0">
                        <a:solidFill>
                          <a:srgbClr val="FF0000"/>
                        </a:solidFill>
                        <a:latin typeface="Arial" pitchFamily="34" charset="0"/>
                        <a:cs typeface="Arial" pitchFamily="34" charset="0"/>
                      </a:endParaRPr>
                    </a:p>
                  </a:txBody>
                  <a:tcPr marL="45720" marR="45720" marT="18288" marB="1828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DC</a:t>
                      </a:r>
                      <a:endParaRPr lang="en-US" sz="1400" b="0" dirty="0">
                        <a:latin typeface="Arial" pitchFamily="34" charset="0"/>
                        <a:cs typeface="Arial" pitchFamily="34" charset="0"/>
                      </a:endParaRPr>
                    </a:p>
                  </a:txBody>
                  <a:tcPr marL="45720" marR="45720" marT="18288" marB="18288"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1"/>
                  </a:ext>
                </a:extLst>
              </a:tr>
              <a:tr h="537413">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collider ring</a:t>
                      </a:r>
                      <a:endParaRPr lang="en-US" sz="1400" b="0" dirty="0">
                        <a:latin typeface="Arial" pitchFamily="34" charset="0"/>
                        <a:cs typeface="Arial" pitchFamily="34" charset="0"/>
                      </a:endParaRPr>
                    </a:p>
                  </a:txBody>
                  <a:tcPr marL="45720" marR="45720" marT="18288" marB="1828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Maintain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emitt</a:t>
                      </a:r>
                      <a:r>
                        <a:rPr lang="en-US" sz="1400" baseline="0" dirty="0">
                          <a:latin typeface="Arial" panose="020B0604020202020204" pitchFamily="34" charset="0"/>
                          <a:cs typeface="Arial" panose="020B0604020202020204" pitchFamily="34" charset="0"/>
                        </a:rPr>
                        <a:t>. during stacking</a:t>
                      </a:r>
                      <a:endParaRPr lang="en-US" sz="1400" b="0" dirty="0">
                        <a:latin typeface="Arial" pitchFamily="34" charset="0"/>
                        <a:cs typeface="Arial" pitchFamily="34" charset="0"/>
                      </a:endParaRPr>
                    </a:p>
                  </a:txBody>
                  <a:tcPr marL="45720" marR="45720" marT="18288" marB="18288"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7.9 </a:t>
                      </a:r>
                    </a:p>
                    <a:p>
                      <a:pPr algn="ctr"/>
                      <a:r>
                        <a:rPr lang="en-US" sz="1400" dirty="0">
                          <a:latin typeface="Arial" panose="020B0604020202020204" pitchFamily="34" charset="0"/>
                          <a:cs typeface="Arial" panose="020B0604020202020204" pitchFamily="34" charset="0"/>
                        </a:rPr>
                        <a:t>(injection)</a:t>
                      </a:r>
                      <a:endParaRPr lang="en-US" sz="1400" b="0" dirty="0">
                        <a:latin typeface="Arial" panose="020B0604020202020204" pitchFamily="34" charset="0"/>
                        <a:cs typeface="Arial" panose="020B0604020202020204" pitchFamily="34" charset="0"/>
                      </a:endParaRPr>
                    </a:p>
                  </a:txBody>
                  <a:tcPr marL="45720" marR="45720" marT="18288" marB="18288"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2</a:t>
                      </a:r>
                    </a:p>
                    <a:p>
                      <a:pPr algn="ctr"/>
                      <a:r>
                        <a:rPr lang="en-US" sz="1400" dirty="0">
                          <a:latin typeface="Arial" panose="020B0604020202020204" pitchFamily="34" charset="0"/>
                          <a:cs typeface="Arial" panose="020B0604020202020204" pitchFamily="34" charset="0"/>
                        </a:rPr>
                        <a:t>(injection)</a:t>
                      </a:r>
                      <a:endParaRPr lang="en-US" sz="1400" b="0" dirty="0">
                        <a:latin typeface="Arial" panose="020B0604020202020204" pitchFamily="34" charset="0"/>
                        <a:cs typeface="Arial" panose="020B0604020202020204" pitchFamily="34" charset="0"/>
                      </a:endParaRPr>
                    </a:p>
                  </a:txBody>
                  <a:tcPr marL="45720" marR="45720" marT="18288" marB="18288"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4.3 (for proton)</a:t>
                      </a:r>
                    </a:p>
                    <a:p>
                      <a:pPr algn="ctr"/>
                      <a:r>
                        <a:rPr lang="en-US" sz="1400" dirty="0">
                          <a:latin typeface="Arial" panose="020B0604020202020204" pitchFamily="34" charset="0"/>
                          <a:cs typeface="Arial" panose="020B0604020202020204" pitchFamily="34" charset="0"/>
                        </a:rPr>
                        <a:t>1.1 (for lead)</a:t>
                      </a:r>
                      <a:endParaRPr lang="en-US" sz="1400" b="1" dirty="0">
                        <a:solidFill>
                          <a:srgbClr val="FF0000"/>
                        </a:solidFill>
                        <a:latin typeface="Arial" pitchFamily="34" charset="0"/>
                        <a:cs typeface="Arial" pitchFamily="34" charset="0"/>
                      </a:endParaRPr>
                    </a:p>
                  </a:txBody>
                  <a:tcPr marL="45720" marR="45720" marT="18288" marB="1828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DC</a:t>
                      </a:r>
                      <a:endParaRPr lang="en-US" sz="1400" b="0" dirty="0">
                        <a:latin typeface="Arial" pitchFamily="34" charset="0"/>
                        <a:cs typeface="Arial" pitchFamily="34" charset="0"/>
                      </a:endParaRPr>
                    </a:p>
                  </a:txBody>
                  <a:tcPr marL="45720" marR="45720" marT="18288" marB="1828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2"/>
                  </a:ext>
                </a:extLst>
              </a:tr>
              <a:tr h="537413">
                <a:tc vMerge="1">
                  <a:txBody>
                    <a:bodyPr/>
                    <a:lstStyle/>
                    <a:p>
                      <a:pPr algn="ctr"/>
                      <a:endParaRPr lang="en-US" sz="1400" b="0" dirty="0">
                        <a:latin typeface="Arial" pitchFamily="34" charset="0"/>
                        <a:cs typeface="Arial" pitchFamily="34" charset="0"/>
                      </a:endParaRPr>
                    </a:p>
                  </a:txBody>
                  <a:tcPr marL="45720" marR="45720" marT="18288" marB="18288"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rgbClr val="FF0000"/>
                          </a:solidFill>
                          <a:latin typeface="Arial" panose="020B0604020202020204" pitchFamily="34" charset="0"/>
                          <a:cs typeface="Arial" panose="020B0604020202020204" pitchFamily="34" charset="0"/>
                        </a:rPr>
                        <a:t>Pre-cooling</a:t>
                      </a:r>
                      <a:r>
                        <a:rPr lang="en-US" sz="1400" baseline="0" dirty="0">
                          <a:latin typeface="Arial" panose="020B0604020202020204" pitchFamily="34" charset="0"/>
                          <a:cs typeface="Arial" panose="020B0604020202020204" pitchFamily="34" charset="0"/>
                        </a:rPr>
                        <a:t> for </a:t>
                      </a:r>
                      <a:r>
                        <a:rPr lang="en-US" sz="1400" baseline="0" dirty="0" err="1">
                          <a:latin typeface="Arial" panose="020B0604020202020204" pitchFamily="34" charset="0"/>
                          <a:cs typeface="Arial" panose="020B0604020202020204" pitchFamily="34" charset="0"/>
                        </a:rPr>
                        <a:t>emitt</a:t>
                      </a:r>
                      <a:r>
                        <a:rPr lang="en-US" sz="1400" baseline="0" dirty="0">
                          <a:latin typeface="Arial" panose="020B0604020202020204" pitchFamily="34" charset="0"/>
                          <a:cs typeface="Arial" panose="020B0604020202020204" pitchFamily="34" charset="0"/>
                        </a:rPr>
                        <a:t>. reduction</a:t>
                      </a:r>
                      <a:endParaRPr lang="en-US" sz="1400" b="0" dirty="0">
                        <a:latin typeface="Arial" pitchFamily="34" charset="0"/>
                        <a:cs typeface="Arial" pitchFamily="34" charset="0"/>
                      </a:endParaRPr>
                    </a:p>
                  </a:txBody>
                  <a:tcPr marL="45720" marR="45720" marT="18288" marB="1828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7.9 </a:t>
                      </a:r>
                    </a:p>
                    <a:p>
                      <a:pPr algn="ctr"/>
                      <a:r>
                        <a:rPr lang="en-US" sz="1400" dirty="0">
                          <a:latin typeface="Arial" panose="020B0604020202020204" pitchFamily="34" charset="0"/>
                          <a:cs typeface="Arial" panose="020B0604020202020204" pitchFamily="34" charset="0"/>
                        </a:rPr>
                        <a:t>(injection)</a:t>
                      </a:r>
                      <a:endParaRPr lang="en-US" sz="1400" b="0" dirty="0">
                        <a:latin typeface="Arial" panose="020B0604020202020204" pitchFamily="34" charset="0"/>
                        <a:cs typeface="Arial" panose="020B0604020202020204" pitchFamily="34" charset="0"/>
                      </a:endParaRPr>
                    </a:p>
                  </a:txBody>
                  <a:tcPr marL="45720" marR="45720" marT="18288" marB="1828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7.9</a:t>
                      </a:r>
                    </a:p>
                    <a:p>
                      <a:pPr algn="ctr"/>
                      <a:r>
                        <a:rPr lang="en-US" sz="1400" dirty="0">
                          <a:latin typeface="Arial" panose="020B0604020202020204" pitchFamily="34" charset="0"/>
                          <a:cs typeface="Arial" panose="020B0604020202020204" pitchFamily="34" charset="0"/>
                        </a:rPr>
                        <a:t>(ramp</a:t>
                      </a:r>
                      <a:r>
                        <a:rPr lang="en-US" sz="1400" baseline="0" dirty="0">
                          <a:latin typeface="Arial" panose="020B0604020202020204" pitchFamily="34" charset="0"/>
                          <a:cs typeface="Arial" panose="020B0604020202020204" pitchFamily="34" charset="0"/>
                        </a:rPr>
                        <a:t> to</a:t>
                      </a:r>
                      <a:r>
                        <a:rPr lang="en-US" sz="1400" dirty="0">
                          <a:latin typeface="Arial" panose="020B0604020202020204" pitchFamily="34" charset="0"/>
                          <a:cs typeface="Arial" panose="020B0604020202020204" pitchFamily="34" charset="0"/>
                        </a:rPr>
                        <a:t>)</a:t>
                      </a:r>
                      <a:endParaRPr lang="en-US" sz="1400" b="0" dirty="0">
                        <a:latin typeface="Arial" pitchFamily="34" charset="0"/>
                        <a:cs typeface="Arial" pitchFamily="34" charset="0"/>
                      </a:endParaRPr>
                    </a:p>
                  </a:txBody>
                  <a:tcPr marL="45720" marR="45720" marT="18288" marB="1828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b="0" dirty="0">
                          <a:solidFill>
                            <a:schemeClr val="dk1"/>
                          </a:solidFill>
                          <a:latin typeface="Arial" panose="020B0604020202020204" pitchFamily="34" charset="0"/>
                          <a:cs typeface="Arial" panose="020B0604020202020204" pitchFamily="34" charset="0"/>
                        </a:rPr>
                        <a:t>4.3</a:t>
                      </a:r>
                      <a:endParaRPr lang="en-US" sz="1400" b="1" dirty="0">
                        <a:solidFill>
                          <a:srgbClr val="FF0000"/>
                        </a:solidFill>
                        <a:latin typeface="Arial" pitchFamily="34" charset="0"/>
                        <a:cs typeface="Arial" pitchFamily="34" charset="0"/>
                      </a:endParaRPr>
                    </a:p>
                  </a:txBody>
                  <a:tcPr marL="45720" marR="45720" marT="18288" marB="1828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DC</a:t>
                      </a:r>
                      <a:endParaRPr lang="en-US" sz="1400" b="0" dirty="0">
                        <a:latin typeface="Arial" pitchFamily="34" charset="0"/>
                        <a:cs typeface="Arial" pitchFamily="34" charset="0"/>
                      </a:endParaRPr>
                    </a:p>
                  </a:txBody>
                  <a:tcPr marL="45720" marR="45720" marT="18288" marB="1828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3"/>
                  </a:ext>
                </a:extLst>
              </a:tr>
              <a:tr h="537413">
                <a:tc vMerge="1">
                  <a:txBody>
                    <a:bodyPr/>
                    <a:lstStyle/>
                    <a:p>
                      <a:pPr algn="ctr"/>
                      <a:endParaRPr lang="en-US" sz="1500" b="1" dirty="0">
                        <a:latin typeface="Arial" pitchFamily="34" charset="0"/>
                        <a:cs typeface="Arial" pitchFamily="34" charset="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Maintain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emitt</a:t>
                      </a:r>
                      <a:r>
                        <a:rPr lang="en-US" sz="1400" baseline="0" dirty="0">
                          <a:latin typeface="Arial" panose="020B0604020202020204" pitchFamily="34" charset="0"/>
                          <a:cs typeface="Arial" panose="020B0604020202020204" pitchFamily="34" charset="0"/>
                        </a:rPr>
                        <a:t>. during collision</a:t>
                      </a:r>
                      <a:endParaRPr lang="en-US" sz="1400" b="0" dirty="0">
                        <a:latin typeface="Arial" pitchFamily="34" charset="0"/>
                        <a:cs typeface="Arial" pitchFamily="34" charset="0"/>
                      </a:endParaRPr>
                    </a:p>
                  </a:txBody>
                  <a:tcPr marL="45720" marR="45720" marT="18288" marB="1828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Up to 100</a:t>
                      </a:r>
                      <a:endParaRPr lang="en-US" sz="1400" b="0" dirty="0">
                        <a:latin typeface="Arial" pitchFamily="34" charset="0"/>
                        <a:cs typeface="Arial" pitchFamily="34" charset="0"/>
                      </a:endParaRPr>
                    </a:p>
                  </a:txBody>
                  <a:tcPr marL="45720" marR="45720" marT="18288" marB="1828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Up to 40</a:t>
                      </a:r>
                      <a:endParaRPr lang="en-US" sz="1400" b="0" dirty="0">
                        <a:latin typeface="Arial" pitchFamily="34" charset="0"/>
                        <a:cs typeface="Arial" pitchFamily="34" charset="0"/>
                      </a:endParaRPr>
                    </a:p>
                  </a:txBody>
                  <a:tcPr marL="45720" marR="45720" marT="18288" marB="1828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Up to 54.5</a:t>
                      </a:r>
                      <a:endParaRPr lang="en-US" sz="1400" b="1" dirty="0">
                        <a:solidFill>
                          <a:srgbClr val="FF0000"/>
                        </a:solidFill>
                        <a:latin typeface="Arial" pitchFamily="34" charset="0"/>
                        <a:cs typeface="Arial" pitchFamily="34" charset="0"/>
                      </a:endParaRPr>
                    </a:p>
                  </a:txBody>
                  <a:tcPr marL="45720" marR="45720" marT="18288" marB="1828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400" dirty="0">
                          <a:latin typeface="Arial" panose="020B0604020202020204" pitchFamily="34" charset="0"/>
                          <a:cs typeface="Arial" panose="020B0604020202020204" pitchFamily="34" charset="0"/>
                        </a:rPr>
                        <a:t>BBC/ERL</a:t>
                      </a:r>
                      <a:endParaRPr lang="en-US" sz="1400" b="0" dirty="0">
                        <a:latin typeface="Arial" pitchFamily="34" charset="0"/>
                        <a:cs typeface="Arial" pitchFamily="34" charset="0"/>
                      </a:endParaRPr>
                    </a:p>
                  </a:txBody>
                  <a:tcPr marL="45720" marR="45720" marT="18288" marB="1828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4"/>
                  </a:ext>
                </a:extLst>
              </a:tr>
            </a:tbl>
          </a:graphicData>
        </a:graphic>
      </p:graphicFrame>
      <p:sp>
        <p:nvSpPr>
          <p:cNvPr id="8" name="Rectangle 7">
            <a:extLst>
              <a:ext uri="{FF2B5EF4-FFF2-40B4-BE49-F238E27FC236}">
                <a16:creationId xmlns:a16="http://schemas.microsoft.com/office/drawing/2014/main" id="{4318DB94-6E95-7D41-9DC1-B5EF16F1D095}"/>
              </a:ext>
            </a:extLst>
          </p:cNvPr>
          <p:cNvSpPr/>
          <p:nvPr/>
        </p:nvSpPr>
        <p:spPr>
          <a:xfrm>
            <a:off x="1674474" y="4735384"/>
            <a:ext cx="8046720" cy="92075"/>
          </a:xfrm>
          <a:prstGeom prst="rect">
            <a:avLst/>
          </a:prstGeom>
          <a:solidFill>
            <a:srgbClr val="0000FF"/>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graphicFrame>
        <p:nvGraphicFramePr>
          <p:cNvPr id="9" name="Object 2">
            <a:extLst>
              <a:ext uri="{FF2B5EF4-FFF2-40B4-BE49-F238E27FC236}">
                <a16:creationId xmlns:a16="http://schemas.microsoft.com/office/drawing/2014/main" id="{3F0D4071-B789-3344-A7FD-38A171E520C5}"/>
              </a:ext>
            </a:extLst>
          </p:cNvPr>
          <p:cNvGraphicFramePr>
            <a:graphicFrameLocks noChangeAspect="1"/>
          </p:cNvGraphicFramePr>
          <p:nvPr>
            <p:extLst>
              <p:ext uri="{D42A27DB-BD31-4B8C-83A1-F6EECF244321}">
                <p14:modId xmlns:p14="http://schemas.microsoft.com/office/powerpoint/2010/main" val="3906814854"/>
              </p:ext>
            </p:extLst>
          </p:nvPr>
        </p:nvGraphicFramePr>
        <p:xfrm>
          <a:off x="8153400" y="1648075"/>
          <a:ext cx="2746375" cy="984250"/>
        </p:xfrm>
        <a:graphic>
          <a:graphicData uri="http://schemas.openxmlformats.org/presentationml/2006/ole">
            <mc:AlternateContent xmlns:mc="http://schemas.openxmlformats.org/markup-compatibility/2006">
              <mc:Choice xmlns:v="urn:schemas-microsoft-com:vml" Requires="v">
                <p:oleObj spid="_x0000_s6190" name="Equation" r:id="rId3" imgW="1168200" imgH="419040" progId="Equation.3">
                  <p:embed/>
                </p:oleObj>
              </mc:Choice>
              <mc:Fallback>
                <p:oleObj name="Equation" r:id="rId3" imgW="1168200" imgH="419040" progId="Equation.3">
                  <p:embed/>
                  <p:pic>
                    <p:nvPicPr>
                      <p:cNvPr id="9" name="Object 2"/>
                      <p:cNvPicPr>
                        <a:picLocks noChangeAspect="1" noChangeArrowheads="1"/>
                      </p:cNvPicPr>
                      <p:nvPr/>
                    </p:nvPicPr>
                    <p:blipFill>
                      <a:blip r:embed="rId4"/>
                      <a:srcRect/>
                      <a:stretch>
                        <a:fillRect/>
                      </a:stretch>
                    </p:blipFill>
                    <p:spPr bwMode="auto">
                      <a:xfrm>
                        <a:off x="8153400" y="1648075"/>
                        <a:ext cx="27463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0" name="Group 9">
            <a:extLst>
              <a:ext uri="{FF2B5EF4-FFF2-40B4-BE49-F238E27FC236}">
                <a16:creationId xmlns:a16="http://schemas.microsoft.com/office/drawing/2014/main" id="{9BCAF55B-E150-1148-8174-E043D8F1BD80}"/>
              </a:ext>
            </a:extLst>
          </p:cNvPr>
          <p:cNvGrpSpPr/>
          <p:nvPr/>
        </p:nvGrpSpPr>
        <p:grpSpPr>
          <a:xfrm>
            <a:off x="8165275" y="1009405"/>
            <a:ext cx="3021281" cy="1481004"/>
            <a:chOff x="6231564" y="476151"/>
            <a:chExt cx="3021281" cy="1481004"/>
          </a:xfrm>
        </p:grpSpPr>
        <p:sp>
          <p:nvSpPr>
            <p:cNvPr id="11" name="Rectangular Callout 10">
              <a:extLst>
                <a:ext uri="{FF2B5EF4-FFF2-40B4-BE49-F238E27FC236}">
                  <a16:creationId xmlns:a16="http://schemas.microsoft.com/office/drawing/2014/main" id="{4D0331E4-A7D1-4040-B181-556C767EF9EB}"/>
                </a:ext>
              </a:extLst>
            </p:cNvPr>
            <p:cNvSpPr/>
            <p:nvPr/>
          </p:nvSpPr>
          <p:spPr>
            <a:xfrm>
              <a:off x="6231564" y="476151"/>
              <a:ext cx="3021281" cy="441143"/>
            </a:xfrm>
            <a:prstGeom prst="wedgeRectCallout">
              <a:avLst>
                <a:gd name="adj1" fmla="val -14258"/>
                <a:gd name="adj2" fmla="val 102325"/>
              </a:avLst>
            </a:prstGeom>
            <a:solidFill>
              <a:srgbClr val="FFCCFF"/>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Pre-cool when energy is low</a:t>
              </a:r>
            </a:p>
          </p:txBody>
        </p:sp>
        <p:sp>
          <p:nvSpPr>
            <p:cNvPr id="12" name="Oval 11">
              <a:extLst>
                <a:ext uri="{FF2B5EF4-FFF2-40B4-BE49-F238E27FC236}">
                  <a16:creationId xmlns:a16="http://schemas.microsoft.com/office/drawing/2014/main" id="{CFE546EF-E6C9-7447-ACA1-DF53CC60DAC2}"/>
                </a:ext>
              </a:extLst>
            </p:cNvPr>
            <p:cNvSpPr/>
            <p:nvPr/>
          </p:nvSpPr>
          <p:spPr>
            <a:xfrm>
              <a:off x="7138210" y="1214205"/>
              <a:ext cx="431800" cy="742950"/>
            </a:xfrm>
            <a:prstGeom prst="ellipse">
              <a:avLst/>
            </a:prstGeom>
            <a:noFill/>
            <a:ln w="31750" cap="flat" cmpd="sng" algn="ctr">
              <a:solidFill>
                <a:srgbClr val="FF0000"/>
              </a:solidFill>
              <a:prstDash val="solid"/>
            </a:ln>
            <a:effectLst>
              <a:outerShdw blurRad="40000" dist="23000" dir="5400000" rotWithShape="0">
                <a:srgbClr val="000000">
                  <a:alpha val="35000"/>
                </a:srgbClr>
              </a:outerShdw>
            </a:effectLst>
          </p:spPr>
          <p:txBody>
            <a:bodyPr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BF6FFC2C-AD3A-7447-B08C-E007A57D4F34}"/>
              </a:ext>
            </a:extLst>
          </p:cNvPr>
          <p:cNvGrpSpPr/>
          <p:nvPr/>
        </p:nvGrpSpPr>
        <p:grpSpPr>
          <a:xfrm>
            <a:off x="8367838" y="1642684"/>
            <a:ext cx="3091850" cy="1717858"/>
            <a:chOff x="6434127" y="1109430"/>
            <a:chExt cx="3091850" cy="1717858"/>
          </a:xfrm>
        </p:grpSpPr>
        <p:sp>
          <p:nvSpPr>
            <p:cNvPr id="14" name="Rectangular Callout 13">
              <a:extLst>
                <a:ext uri="{FF2B5EF4-FFF2-40B4-BE49-F238E27FC236}">
                  <a16:creationId xmlns:a16="http://schemas.microsoft.com/office/drawing/2014/main" id="{4891CEB5-ADF7-694C-AB90-4C55CFFBAB86}"/>
                </a:ext>
              </a:extLst>
            </p:cNvPr>
            <p:cNvSpPr/>
            <p:nvPr/>
          </p:nvSpPr>
          <p:spPr>
            <a:xfrm>
              <a:off x="6434127" y="2292983"/>
              <a:ext cx="3091850" cy="534305"/>
            </a:xfrm>
            <a:prstGeom prst="wedgeRectCallout">
              <a:avLst>
                <a:gd name="adj1" fmla="val 13752"/>
                <a:gd name="adj2" fmla="val -94225"/>
              </a:avLst>
            </a:prstGeom>
            <a:solidFill>
              <a:srgbClr val="FFCCFF"/>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Cool when emittance is small</a:t>
              </a:r>
            </a:p>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pre-cool at low energy)</a:t>
              </a:r>
            </a:p>
          </p:txBody>
        </p:sp>
        <p:sp>
          <p:nvSpPr>
            <p:cNvPr id="15" name="Oval 14">
              <a:extLst>
                <a:ext uri="{FF2B5EF4-FFF2-40B4-BE49-F238E27FC236}">
                  <a16:creationId xmlns:a16="http://schemas.microsoft.com/office/drawing/2014/main" id="{CC38C972-3948-4046-A372-A830180AFC91}"/>
                </a:ext>
              </a:extLst>
            </p:cNvPr>
            <p:cNvSpPr/>
            <p:nvPr/>
          </p:nvSpPr>
          <p:spPr>
            <a:xfrm>
              <a:off x="7533841" y="1109430"/>
              <a:ext cx="1463675" cy="952500"/>
            </a:xfrm>
            <a:prstGeom prst="ellipse">
              <a:avLst/>
            </a:prstGeom>
            <a:noFill/>
            <a:ln w="34925" cap="flat" cmpd="sng" algn="ctr">
              <a:solidFill>
                <a:srgbClr val="FF0000"/>
              </a:solidFill>
              <a:prstDash val="solid"/>
            </a:ln>
            <a:effectLst>
              <a:outerShdw blurRad="40000" dist="23000" dir="5400000" rotWithShape="0">
                <a:srgbClr val="000000">
                  <a:alpha val="35000"/>
                </a:srgbClr>
              </a:outerShdw>
            </a:effectLst>
          </p:spPr>
          <p:txBody>
            <a:bodyPr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A7710D2A-55C9-2040-AB08-76C5364BEB28}"/>
              </a:ext>
            </a:extLst>
          </p:cNvPr>
          <p:cNvGrpSpPr/>
          <p:nvPr/>
        </p:nvGrpSpPr>
        <p:grpSpPr>
          <a:xfrm>
            <a:off x="875295" y="2238935"/>
            <a:ext cx="7374308" cy="1347756"/>
            <a:chOff x="875295" y="2266231"/>
            <a:chExt cx="7374308" cy="1347756"/>
          </a:xfrm>
        </p:grpSpPr>
        <p:pic>
          <p:nvPicPr>
            <p:cNvPr id="17" name="Picture 16">
              <a:extLst>
                <a:ext uri="{FF2B5EF4-FFF2-40B4-BE49-F238E27FC236}">
                  <a16:creationId xmlns:a16="http://schemas.microsoft.com/office/drawing/2014/main" id="{738639DC-E1F0-4640-B0F5-0BFEB00E9961}"/>
                </a:ext>
              </a:extLst>
            </p:cNvPr>
            <p:cNvPicPr>
              <a:picLocks noChangeAspect="1"/>
            </p:cNvPicPr>
            <p:nvPr/>
          </p:nvPicPr>
          <p:blipFill>
            <a:blip r:embed="rId5"/>
            <a:stretch>
              <a:fillRect/>
            </a:stretch>
          </p:blipFill>
          <p:spPr>
            <a:xfrm>
              <a:off x="875295" y="2266231"/>
              <a:ext cx="7374308" cy="1347756"/>
            </a:xfrm>
            <a:prstGeom prst="rect">
              <a:avLst/>
            </a:prstGeom>
          </p:spPr>
        </p:pic>
        <p:sp>
          <p:nvSpPr>
            <p:cNvPr id="18" name="Rectangle 17">
              <a:extLst>
                <a:ext uri="{FF2B5EF4-FFF2-40B4-BE49-F238E27FC236}">
                  <a16:creationId xmlns:a16="http://schemas.microsoft.com/office/drawing/2014/main" id="{2A8BAA29-6DA0-F44A-B102-9D5095950E16}"/>
                </a:ext>
              </a:extLst>
            </p:cNvPr>
            <p:cNvSpPr/>
            <p:nvPr/>
          </p:nvSpPr>
          <p:spPr>
            <a:xfrm>
              <a:off x="4353635" y="2981053"/>
              <a:ext cx="1330551" cy="526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Booster</a:t>
              </a:r>
            </a:p>
            <a:p>
              <a:pPr algn="ctr"/>
              <a:r>
                <a:rPr lang="en-US" sz="1200" b="1" dirty="0">
                  <a:solidFill>
                    <a:schemeClr val="tx1"/>
                  </a:solidFill>
                  <a:latin typeface="Arial" panose="020B0604020202020204" pitchFamily="34" charset="0"/>
                  <a:cs typeface="Arial" panose="020B0604020202020204" pitchFamily="34" charset="0"/>
                </a:rPr>
                <a:t>0.280 to 8 GeV</a:t>
              </a:r>
            </a:p>
          </p:txBody>
        </p:sp>
        <p:sp>
          <p:nvSpPr>
            <p:cNvPr id="19" name="Rectangle 18">
              <a:extLst>
                <a:ext uri="{FF2B5EF4-FFF2-40B4-BE49-F238E27FC236}">
                  <a16:creationId xmlns:a16="http://schemas.microsoft.com/office/drawing/2014/main" id="{F4621D82-E5F2-8944-AAE7-8D07365C3351}"/>
                </a:ext>
              </a:extLst>
            </p:cNvPr>
            <p:cNvSpPr/>
            <p:nvPr/>
          </p:nvSpPr>
          <p:spPr>
            <a:xfrm>
              <a:off x="6877441" y="2981053"/>
              <a:ext cx="1330551" cy="526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Collider ring </a:t>
              </a:r>
            </a:p>
            <a:p>
              <a:pPr algn="ctr"/>
              <a:r>
                <a:rPr lang="en-US" sz="1200" b="1" dirty="0">
                  <a:solidFill>
                    <a:schemeClr val="tx1"/>
                  </a:solidFill>
                  <a:latin typeface="Arial" panose="020B0604020202020204" pitchFamily="34" charset="0"/>
                  <a:cs typeface="Arial" panose="020B0604020202020204" pitchFamily="34" charset="0"/>
                </a:rPr>
                <a:t>8 to 100 GeV </a:t>
              </a:r>
            </a:p>
          </p:txBody>
        </p:sp>
      </p:grpSp>
    </p:spTree>
    <p:extLst>
      <p:ext uri="{BB962C8B-B14F-4D97-AF65-F5344CB8AC3E}">
        <p14:creationId xmlns:p14="http://schemas.microsoft.com/office/powerpoint/2010/main" val="1451178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AB700-5ECF-0D43-9247-5A006EC3D578}"/>
              </a:ext>
            </a:extLst>
          </p:cNvPr>
          <p:cNvSpPr>
            <a:spLocks noGrp="1"/>
          </p:cNvSpPr>
          <p:nvPr>
            <p:ph type="title"/>
          </p:nvPr>
        </p:nvSpPr>
        <p:spPr/>
        <p:txBody>
          <a:bodyPr/>
          <a:lstStyle/>
          <a:p>
            <a:r>
              <a:rPr lang="en-US" dirty="0"/>
              <a:t>JLEIC cooling ring fed by ERL</a:t>
            </a:r>
          </a:p>
        </p:txBody>
      </p:sp>
      <p:sp>
        <p:nvSpPr>
          <p:cNvPr id="4" name="Footer Placeholder 3">
            <a:extLst>
              <a:ext uri="{FF2B5EF4-FFF2-40B4-BE49-F238E27FC236}">
                <a16:creationId xmlns:a16="http://schemas.microsoft.com/office/drawing/2014/main" id="{1CED6387-4AAE-4547-AEC4-E67A39DE0A4D}"/>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0E76827F-CFB0-D745-A88D-FB29327A5CDC}"/>
              </a:ext>
            </a:extLst>
          </p:cNvPr>
          <p:cNvSpPr>
            <a:spLocks noGrp="1"/>
          </p:cNvSpPr>
          <p:nvPr>
            <p:ph type="sldNum" sz="quarter" idx="12"/>
          </p:nvPr>
        </p:nvSpPr>
        <p:spPr/>
        <p:txBody>
          <a:bodyPr/>
          <a:lstStyle/>
          <a:p>
            <a:fld id="{07E1C93C-5050-FC42-8F10-D22D4F119D13}" type="slidenum">
              <a:rPr lang="en-US" smtClean="0"/>
              <a:pPr/>
              <a:t>36</a:t>
            </a:fld>
            <a:endParaRPr lang="en-US" dirty="0"/>
          </a:p>
        </p:txBody>
      </p:sp>
      <p:sp>
        <p:nvSpPr>
          <p:cNvPr id="6" name="Content Placeholder 2">
            <a:extLst>
              <a:ext uri="{FF2B5EF4-FFF2-40B4-BE49-F238E27FC236}">
                <a16:creationId xmlns:a16="http://schemas.microsoft.com/office/drawing/2014/main" id="{BACD0607-AFC0-FF41-AD88-3C8556E7F544}"/>
              </a:ext>
            </a:extLst>
          </p:cNvPr>
          <p:cNvSpPr>
            <a:spLocks noGrp="1"/>
          </p:cNvSpPr>
          <p:nvPr>
            <p:ph idx="1"/>
          </p:nvPr>
        </p:nvSpPr>
        <p:spPr>
          <a:xfrm>
            <a:off x="411893" y="859179"/>
            <a:ext cx="11550257" cy="1979023"/>
          </a:xfrm>
        </p:spPr>
        <p:txBody>
          <a:bodyPr>
            <a:normAutofit/>
          </a:bodyPr>
          <a:lstStyle/>
          <a:p>
            <a:r>
              <a:rPr lang="en-US" sz="2000" dirty="0"/>
              <a:t>Same-cell energy recovery in 952.6 MHz SRF cavities</a:t>
            </a:r>
          </a:p>
          <a:p>
            <a:r>
              <a:rPr lang="en-US" sz="2000" dirty="0"/>
              <a:t>Uses harmonic kicker to inject and extract from Circulating Cooling Ring (divide by 11)</a:t>
            </a:r>
          </a:p>
          <a:p>
            <a:r>
              <a:rPr lang="en-US" sz="2000" dirty="0"/>
              <a:t>Assumes high charge, low rep-rate injector (w/ subharmonic acceleration and bunching)</a:t>
            </a:r>
          </a:p>
          <a:p>
            <a:r>
              <a:rPr lang="en-US" sz="2000" dirty="0"/>
              <a:t>Use magnetization flips to compensate ion spin effects</a:t>
            </a:r>
            <a:endParaRPr lang="en-US" altLang="en-US" sz="2000" dirty="0">
              <a:ea typeface="MS PGothic" pitchFamily="34" charset="-128"/>
            </a:endParaRPr>
          </a:p>
          <a:p>
            <a:endParaRPr lang="en-US" dirty="0"/>
          </a:p>
        </p:txBody>
      </p:sp>
      <p:pic>
        <p:nvPicPr>
          <p:cNvPr id="7" name="Picture 6">
            <a:extLst>
              <a:ext uri="{FF2B5EF4-FFF2-40B4-BE49-F238E27FC236}">
                <a16:creationId xmlns:a16="http://schemas.microsoft.com/office/drawing/2014/main" id="{2B88A0CB-D704-C145-B616-D66970835E66}"/>
              </a:ext>
            </a:extLst>
          </p:cNvPr>
          <p:cNvPicPr>
            <a:picLocks noChangeAspect="1"/>
          </p:cNvPicPr>
          <p:nvPr/>
        </p:nvPicPr>
        <p:blipFill>
          <a:blip r:embed="rId2"/>
          <a:stretch>
            <a:fillRect/>
          </a:stretch>
        </p:blipFill>
        <p:spPr>
          <a:xfrm>
            <a:off x="774991" y="2680885"/>
            <a:ext cx="10025741" cy="3983472"/>
          </a:xfrm>
          <a:prstGeom prst="rect">
            <a:avLst/>
          </a:prstGeom>
        </p:spPr>
      </p:pic>
    </p:spTree>
    <p:extLst>
      <p:ext uri="{BB962C8B-B14F-4D97-AF65-F5344CB8AC3E}">
        <p14:creationId xmlns:p14="http://schemas.microsoft.com/office/powerpoint/2010/main" val="2315940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DABF2-3081-774E-A8D4-777635C0A16E}"/>
              </a:ext>
            </a:extLst>
          </p:cNvPr>
          <p:cNvSpPr>
            <a:spLocks noGrp="1"/>
          </p:cNvSpPr>
          <p:nvPr>
            <p:ph type="title"/>
          </p:nvPr>
        </p:nvSpPr>
        <p:spPr/>
        <p:txBody>
          <a:bodyPr/>
          <a:lstStyle/>
          <a:p>
            <a:r>
              <a:rPr lang="en-US" dirty="0"/>
              <a:t>JLEIC Interaction Region</a:t>
            </a:r>
          </a:p>
        </p:txBody>
      </p:sp>
      <p:sp>
        <p:nvSpPr>
          <p:cNvPr id="4" name="Footer Placeholder 3">
            <a:extLst>
              <a:ext uri="{FF2B5EF4-FFF2-40B4-BE49-F238E27FC236}">
                <a16:creationId xmlns:a16="http://schemas.microsoft.com/office/drawing/2014/main" id="{578C76E6-3113-AF4B-8159-D1FE5E7880CF}"/>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640036E9-FCFB-3E4A-A7B6-85597B733DCC}"/>
              </a:ext>
            </a:extLst>
          </p:cNvPr>
          <p:cNvSpPr>
            <a:spLocks noGrp="1"/>
          </p:cNvSpPr>
          <p:nvPr>
            <p:ph type="sldNum" sz="quarter" idx="12"/>
          </p:nvPr>
        </p:nvSpPr>
        <p:spPr/>
        <p:txBody>
          <a:bodyPr/>
          <a:lstStyle/>
          <a:p>
            <a:fld id="{07E1C93C-5050-FC42-8F10-D22D4F119D13}" type="slidenum">
              <a:rPr lang="en-US" smtClean="0"/>
              <a:pPr/>
              <a:t>37</a:t>
            </a:fld>
            <a:endParaRPr lang="en-US" dirty="0"/>
          </a:p>
        </p:txBody>
      </p:sp>
      <p:sp>
        <p:nvSpPr>
          <p:cNvPr id="6" name="Content Placeholder 2">
            <a:extLst>
              <a:ext uri="{FF2B5EF4-FFF2-40B4-BE49-F238E27FC236}">
                <a16:creationId xmlns:a16="http://schemas.microsoft.com/office/drawing/2014/main" id="{FB2054C9-47A6-6846-A4B1-9B1AC8AD2580}"/>
              </a:ext>
            </a:extLst>
          </p:cNvPr>
          <p:cNvSpPr>
            <a:spLocks noGrp="1"/>
          </p:cNvSpPr>
          <p:nvPr>
            <p:ph idx="1"/>
          </p:nvPr>
        </p:nvSpPr>
        <p:spPr>
          <a:xfrm>
            <a:off x="411892" y="966055"/>
            <a:ext cx="11285837" cy="1207129"/>
          </a:xfrm>
        </p:spPr>
        <p:txBody>
          <a:bodyPr>
            <a:normAutofit/>
          </a:bodyPr>
          <a:lstStyle/>
          <a:p>
            <a:pPr>
              <a:spcAft>
                <a:spcPts val="600"/>
              </a:spcAft>
            </a:pPr>
            <a:r>
              <a:rPr lang="en-US" altLang="en-US" sz="2000" dirty="0"/>
              <a:t>Integrated detector region design developed satisfying requirements of detection, beam dynamics and geometric match</a:t>
            </a:r>
          </a:p>
          <a:p>
            <a:pPr>
              <a:spcAft>
                <a:spcPts val="600"/>
              </a:spcAft>
            </a:pPr>
            <a:r>
              <a:rPr lang="en-US" altLang="en-US" sz="2000" dirty="0"/>
              <a:t>GEANT4 detector model developed, simulations in progress</a:t>
            </a:r>
            <a:endParaRPr lang="en-US" sz="2000" dirty="0"/>
          </a:p>
        </p:txBody>
      </p:sp>
      <p:pic>
        <p:nvPicPr>
          <p:cNvPr id="7" name="Picture 2" descr="C:\Users\zhao\Downloads\meic_det1_full_flat.png">
            <a:extLst>
              <a:ext uri="{FF2B5EF4-FFF2-40B4-BE49-F238E27FC236}">
                <a16:creationId xmlns:a16="http://schemas.microsoft.com/office/drawing/2014/main" id="{072DAF5C-C79E-3149-8ABB-04748C86C17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62942" y="4767209"/>
            <a:ext cx="8312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a:extLst>
              <a:ext uri="{FF2B5EF4-FFF2-40B4-BE49-F238E27FC236}">
                <a16:creationId xmlns:a16="http://schemas.microsoft.com/office/drawing/2014/main" id="{2666443A-ECA6-FF4D-8742-9156746D8EB4}"/>
              </a:ext>
            </a:extLst>
          </p:cNvPr>
          <p:cNvSpPr txBox="1">
            <a:spLocks noChangeArrowheads="1"/>
          </p:cNvSpPr>
          <p:nvPr/>
        </p:nvSpPr>
        <p:spPr bwMode="auto">
          <a:xfrm>
            <a:off x="7087074" y="5442376"/>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6670" tIns="41100" rIns="66670" bIns="33345"/>
          <a:lstStyle>
            <a:lvl1pPr>
              <a:spcBef>
                <a:spcPct val="20000"/>
              </a:spcBef>
              <a:buFont typeface="Arial" panose="020B0604020202020204" pitchFamily="34" charset="0"/>
              <a:buBlip>
                <a:blip r:embed="rId3"/>
              </a:buBlip>
              <a:tabLst>
                <a:tab pos="723900" algn="l"/>
              </a:tabLst>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tabLst>
                <a:tab pos="723900" algn="l"/>
              </a:tabLst>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tabLst>
                <a:tab pos="723900" algn="l"/>
              </a:tabLst>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tabLst>
                <a:tab pos="723900" algn="l"/>
              </a:tabLst>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723900" algn="l"/>
              </a:tabLst>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723900" algn="l"/>
              </a:tabLs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723900" algn="l"/>
              </a:tabLs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723900" algn="l"/>
              </a:tabLs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723900" algn="l"/>
              </a:tabLst>
              <a:defRPr sz="1600">
                <a:solidFill>
                  <a:schemeClr val="tx1"/>
                </a:solidFill>
                <a:latin typeface="Arial" panose="020B0604020202020204" pitchFamily="34" charset="0"/>
                <a:cs typeface="Arial" panose="020B0604020202020204" pitchFamily="34" charset="0"/>
              </a:defRPr>
            </a:lvl9pPr>
          </a:lstStyle>
          <a:p>
            <a:pPr algn="ctr" defTabSz="914400" hangingPunct="1">
              <a:spcBef>
                <a:spcPct val="0"/>
              </a:spcBef>
              <a:buFontTx/>
              <a:buNone/>
            </a:pPr>
            <a:r>
              <a:rPr lang="en-US" altLang="en-US" sz="1200">
                <a:solidFill>
                  <a:srgbClr val="008000"/>
                </a:solidFill>
                <a:ea typeface="ＭＳ Ｐゴシック" panose="020B0600070205080204" pitchFamily="34" charset="-128"/>
              </a:rPr>
              <a:t>Forward hadron spectrometer</a:t>
            </a:r>
          </a:p>
        </p:txBody>
      </p:sp>
      <p:sp>
        <p:nvSpPr>
          <p:cNvPr id="9" name="Text Box 4">
            <a:extLst>
              <a:ext uri="{FF2B5EF4-FFF2-40B4-BE49-F238E27FC236}">
                <a16:creationId xmlns:a16="http://schemas.microsoft.com/office/drawing/2014/main" id="{FE4BDD87-D824-9D4F-AE53-061B78C7A522}"/>
              </a:ext>
            </a:extLst>
          </p:cNvPr>
          <p:cNvSpPr txBox="1">
            <a:spLocks noChangeArrowheads="1"/>
          </p:cNvSpPr>
          <p:nvPr/>
        </p:nvSpPr>
        <p:spPr bwMode="auto">
          <a:xfrm>
            <a:off x="2438874" y="5300609"/>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6670" tIns="41100" rIns="66670" bIns="33345"/>
          <a:lstStyle>
            <a:lvl1pPr>
              <a:spcBef>
                <a:spcPct val="20000"/>
              </a:spcBef>
              <a:buFont typeface="Arial" panose="020B0604020202020204" pitchFamily="34" charset="0"/>
              <a:buBlip>
                <a:blip r:embed="rId3"/>
              </a:buBlip>
              <a:tabLst>
                <a:tab pos="723900" algn="l"/>
              </a:tabLst>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tabLst>
                <a:tab pos="723900" algn="l"/>
              </a:tabLst>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tabLst>
                <a:tab pos="723900" algn="l"/>
              </a:tabLst>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tabLst>
                <a:tab pos="723900" algn="l"/>
              </a:tabLst>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723900" algn="l"/>
              </a:tabLst>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723900" algn="l"/>
              </a:tabLs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723900" algn="l"/>
              </a:tabLs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723900" algn="l"/>
              </a:tabLs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723900" algn="l"/>
              </a:tabLst>
              <a:defRPr sz="1600">
                <a:solidFill>
                  <a:schemeClr val="tx1"/>
                </a:solidFill>
                <a:latin typeface="Arial" panose="020B0604020202020204" pitchFamily="34" charset="0"/>
                <a:cs typeface="Arial" panose="020B0604020202020204" pitchFamily="34" charset="0"/>
              </a:defRPr>
            </a:lvl9pPr>
          </a:lstStyle>
          <a:p>
            <a:pPr algn="ctr" defTabSz="914400" hangingPunct="1">
              <a:spcBef>
                <a:spcPct val="0"/>
              </a:spcBef>
              <a:buFontTx/>
              <a:buNone/>
            </a:pPr>
            <a:r>
              <a:rPr lang="en-US" altLang="en-US" sz="1200" dirty="0">
                <a:solidFill>
                  <a:srgbClr val="008000"/>
                </a:solidFill>
                <a:ea typeface="ＭＳ Ｐゴシック" panose="020B0600070205080204" pitchFamily="34" charset="-128"/>
              </a:rPr>
              <a:t>low-Q</a:t>
            </a:r>
            <a:r>
              <a:rPr lang="en-US" altLang="en-US" sz="1200" baseline="33000" dirty="0">
                <a:solidFill>
                  <a:srgbClr val="008000"/>
                </a:solidFill>
                <a:ea typeface="ＭＳ Ｐゴシック" panose="020B0600070205080204" pitchFamily="34" charset="-128"/>
              </a:rPr>
              <a:t>2 </a:t>
            </a:r>
            <a:r>
              <a:rPr lang="en-US" altLang="en-US" sz="1200" dirty="0">
                <a:solidFill>
                  <a:srgbClr val="008000"/>
                </a:solidFill>
                <a:ea typeface="ＭＳ Ｐゴシック" panose="020B0600070205080204" pitchFamily="34" charset="-128"/>
              </a:rPr>
              <a:t>electron </a:t>
            </a:r>
            <a:r>
              <a:rPr lang="en-US" altLang="en-US" sz="1200" dirty="0">
                <a:solidFill>
                  <a:srgbClr val="000000"/>
                </a:solidFill>
                <a:ea typeface="ＭＳ Ｐゴシック" panose="020B0600070205080204" pitchFamily="34" charset="-128"/>
              </a:rPr>
              <a:t>detection</a:t>
            </a:r>
          </a:p>
          <a:p>
            <a:pPr algn="ctr" defTabSz="914400" hangingPunct="1">
              <a:spcBef>
                <a:spcPct val="0"/>
              </a:spcBef>
              <a:buFontTx/>
              <a:buNone/>
            </a:pPr>
            <a:r>
              <a:rPr lang="en-US" altLang="en-US" sz="1200" dirty="0">
                <a:solidFill>
                  <a:srgbClr val="000000"/>
                </a:solidFill>
                <a:ea typeface="ＭＳ Ｐゴシック" panose="020B0600070205080204" pitchFamily="34" charset="-128"/>
              </a:rPr>
              <a:t>and</a:t>
            </a:r>
            <a:r>
              <a:rPr lang="en-US" altLang="en-US" sz="1200" dirty="0">
                <a:solidFill>
                  <a:srgbClr val="008000"/>
                </a:solidFill>
                <a:ea typeface="ＭＳ Ｐゴシック" panose="020B0600070205080204" pitchFamily="34" charset="-128"/>
              </a:rPr>
              <a:t> Compton </a:t>
            </a:r>
            <a:r>
              <a:rPr lang="en-US" altLang="en-US" sz="1200" dirty="0" err="1">
                <a:solidFill>
                  <a:srgbClr val="008000"/>
                </a:solidFill>
                <a:ea typeface="ＭＳ Ｐゴシック" panose="020B0600070205080204" pitchFamily="34" charset="-128"/>
              </a:rPr>
              <a:t>polarimeter</a:t>
            </a:r>
            <a:endParaRPr lang="en-US" altLang="en-US" sz="1200" dirty="0">
              <a:solidFill>
                <a:srgbClr val="008000"/>
              </a:solidFill>
              <a:ea typeface="ＭＳ Ｐゴシック" panose="020B0600070205080204" pitchFamily="34" charset="-128"/>
            </a:endParaRPr>
          </a:p>
        </p:txBody>
      </p:sp>
      <p:sp>
        <p:nvSpPr>
          <p:cNvPr id="10" name="Line 12">
            <a:extLst>
              <a:ext uri="{FF2B5EF4-FFF2-40B4-BE49-F238E27FC236}">
                <a16:creationId xmlns:a16="http://schemas.microsoft.com/office/drawing/2014/main" id="{009FE789-3FA2-5742-9D8D-02E3B6F26546}"/>
              </a:ext>
            </a:extLst>
          </p:cNvPr>
          <p:cNvSpPr>
            <a:spLocks noChangeShapeType="1"/>
          </p:cNvSpPr>
          <p:nvPr/>
        </p:nvSpPr>
        <p:spPr bwMode="auto">
          <a:xfrm flipH="1">
            <a:off x="9601674" y="5321479"/>
            <a:ext cx="541338" cy="1588"/>
          </a:xfrm>
          <a:prstGeom prst="line">
            <a:avLst/>
          </a:prstGeom>
          <a:noFill/>
          <a:ln w="12700">
            <a:solidFill>
              <a:srgbClr val="3333FF"/>
            </a:solidFill>
            <a:round/>
            <a:headEnd/>
            <a:tailEnd type="stealth" w="med" len="lg"/>
          </a:ln>
          <a:extLst>
            <a:ext uri="{909E8E84-426E-40DD-AFC4-6F175D3DCCD1}">
              <a14:hiddenFill xmlns:a14="http://schemas.microsoft.com/office/drawing/2010/main">
                <a:noFill/>
              </a14:hiddenFill>
            </a:ext>
          </a:extLst>
        </p:spPr>
        <p:txBody>
          <a:bodyPr lIns="82197" tIns="41100" rIns="82197" bIns="41100"/>
          <a:lstStyle/>
          <a:p>
            <a:endParaRPr lang="en-US"/>
          </a:p>
        </p:txBody>
      </p:sp>
      <p:sp>
        <p:nvSpPr>
          <p:cNvPr id="11" name="Rectangle 13">
            <a:extLst>
              <a:ext uri="{FF2B5EF4-FFF2-40B4-BE49-F238E27FC236}">
                <a16:creationId xmlns:a16="http://schemas.microsoft.com/office/drawing/2014/main" id="{9F0C4CD9-10C0-4C48-A964-7FFBF1811CA6}"/>
              </a:ext>
            </a:extLst>
          </p:cNvPr>
          <p:cNvSpPr>
            <a:spLocks noChangeArrowheads="1"/>
          </p:cNvSpPr>
          <p:nvPr/>
        </p:nvSpPr>
        <p:spPr bwMode="auto">
          <a:xfrm>
            <a:off x="2053112" y="4908729"/>
            <a:ext cx="317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902" tIns="40457" rIns="80902" bIns="40457">
            <a:spAutoFit/>
          </a:bodyPr>
          <a:lstStyle>
            <a:lvl1pPr>
              <a:spcBef>
                <a:spcPct val="20000"/>
              </a:spcBef>
              <a:buFont typeface="Arial" panose="020B0604020202020204" pitchFamily="34" charset="0"/>
              <a:buBlip>
                <a:blip r:embed="rId3"/>
              </a:buBlip>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defTabSz="914400" hangingPunct="1">
              <a:spcBef>
                <a:spcPct val="0"/>
              </a:spcBef>
              <a:buFontTx/>
              <a:buNone/>
            </a:pPr>
            <a:r>
              <a:rPr lang="de-DE" altLang="en-US" b="1">
                <a:solidFill>
                  <a:srgbClr val="FF0000"/>
                </a:solidFill>
                <a:ea typeface="ＭＳ Ｐゴシック" panose="020B0600070205080204" pitchFamily="34" charset="-128"/>
              </a:rPr>
              <a:t>p</a:t>
            </a:r>
          </a:p>
        </p:txBody>
      </p:sp>
      <p:sp>
        <p:nvSpPr>
          <p:cNvPr id="12" name="Line 14">
            <a:extLst>
              <a:ext uri="{FF2B5EF4-FFF2-40B4-BE49-F238E27FC236}">
                <a16:creationId xmlns:a16="http://schemas.microsoft.com/office/drawing/2014/main" id="{31A48EB4-3E41-E642-B4AD-926197F268D8}"/>
              </a:ext>
            </a:extLst>
          </p:cNvPr>
          <p:cNvSpPr>
            <a:spLocks noChangeShapeType="1"/>
          </p:cNvSpPr>
          <p:nvPr/>
        </p:nvSpPr>
        <p:spPr bwMode="auto">
          <a:xfrm>
            <a:off x="2370612" y="5132567"/>
            <a:ext cx="601662" cy="36512"/>
          </a:xfrm>
          <a:prstGeom prst="line">
            <a:avLst/>
          </a:prstGeom>
          <a:noFill/>
          <a:ln w="12700">
            <a:solidFill>
              <a:srgbClr val="FF0000"/>
            </a:solidFill>
            <a:round/>
            <a:headEnd/>
            <a:tailEnd type="stealth" w="med" len="lg"/>
          </a:ln>
          <a:extLst>
            <a:ext uri="{909E8E84-426E-40DD-AFC4-6F175D3DCCD1}">
              <a14:hiddenFill xmlns:a14="http://schemas.microsoft.com/office/drawing/2010/main">
                <a:noFill/>
              </a14:hiddenFill>
            </a:ext>
          </a:extLst>
        </p:spPr>
        <p:txBody>
          <a:bodyPr lIns="82197" tIns="41100" rIns="82197" bIns="41100"/>
          <a:lstStyle/>
          <a:p>
            <a:endParaRPr lang="en-US"/>
          </a:p>
        </p:txBody>
      </p:sp>
      <p:sp>
        <p:nvSpPr>
          <p:cNvPr id="13" name="Text Box 18">
            <a:extLst>
              <a:ext uri="{FF2B5EF4-FFF2-40B4-BE49-F238E27FC236}">
                <a16:creationId xmlns:a16="http://schemas.microsoft.com/office/drawing/2014/main" id="{43D73BB3-353A-C647-A58E-E0C7E7150E96}"/>
              </a:ext>
            </a:extLst>
          </p:cNvPr>
          <p:cNvSpPr txBox="1">
            <a:spLocks noChangeArrowheads="1"/>
          </p:cNvSpPr>
          <p:nvPr/>
        </p:nvSpPr>
        <p:spPr bwMode="auto">
          <a:xfrm>
            <a:off x="6934674" y="4813979"/>
            <a:ext cx="22860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670" tIns="41100" rIns="66670" bIns="33345"/>
          <a:lstStyle>
            <a:lvl1pPr>
              <a:spcBef>
                <a:spcPct val="20000"/>
              </a:spcBef>
              <a:buFont typeface="Arial" panose="020B0604020202020204" pitchFamily="34" charset="0"/>
              <a:buBlip>
                <a:blip r:embed="rId3"/>
              </a:buBlip>
              <a:tabLst>
                <a:tab pos="723900" algn="l"/>
                <a:tab pos="1447800" algn="l"/>
              </a:tabLst>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tabLst>
                <a:tab pos="723900" algn="l"/>
                <a:tab pos="1447800" algn="l"/>
              </a:tabLst>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tabLst>
                <a:tab pos="723900" algn="l"/>
                <a:tab pos="1447800" algn="l"/>
              </a:tabLst>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tabLst>
                <a:tab pos="723900" algn="l"/>
                <a:tab pos="1447800" algn="l"/>
              </a:tabLst>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723900" algn="l"/>
                <a:tab pos="1447800" algn="l"/>
              </a:tabLst>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723900" algn="l"/>
                <a:tab pos="1447800" algn="l"/>
              </a:tabLs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723900" algn="l"/>
                <a:tab pos="1447800" algn="l"/>
              </a:tabLs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723900" algn="l"/>
                <a:tab pos="1447800" algn="l"/>
              </a:tabLs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723900" algn="l"/>
                <a:tab pos="1447800" algn="l"/>
              </a:tabLst>
              <a:defRPr sz="1600">
                <a:solidFill>
                  <a:schemeClr val="tx1"/>
                </a:solidFill>
                <a:latin typeface="Arial" panose="020B0604020202020204" pitchFamily="34" charset="0"/>
                <a:cs typeface="Arial" panose="020B0604020202020204" pitchFamily="34" charset="0"/>
              </a:defRPr>
            </a:lvl9pPr>
          </a:lstStyle>
          <a:p>
            <a:pPr algn="ctr" defTabSz="914400" hangingPunct="1">
              <a:spcBef>
                <a:spcPct val="0"/>
              </a:spcBef>
              <a:buFontTx/>
              <a:buNone/>
            </a:pPr>
            <a:r>
              <a:rPr lang="en-US" altLang="en-US" sz="1500" dirty="0">
                <a:solidFill>
                  <a:srgbClr val="000000"/>
                </a:solidFill>
                <a:ea typeface="ＭＳ Ｐゴシック" panose="020B0600070205080204" pitchFamily="34" charset="-128"/>
              </a:rPr>
              <a:t>(top view in GEANT4)</a:t>
            </a:r>
          </a:p>
        </p:txBody>
      </p:sp>
      <p:sp>
        <p:nvSpPr>
          <p:cNvPr id="14" name="Rectangle 13">
            <a:extLst>
              <a:ext uri="{FF2B5EF4-FFF2-40B4-BE49-F238E27FC236}">
                <a16:creationId xmlns:a16="http://schemas.microsoft.com/office/drawing/2014/main" id="{99A535E8-CA01-2647-9CEB-C10D20A7D943}"/>
              </a:ext>
            </a:extLst>
          </p:cNvPr>
          <p:cNvSpPr>
            <a:spLocks noChangeArrowheads="1"/>
          </p:cNvSpPr>
          <p:nvPr/>
        </p:nvSpPr>
        <p:spPr bwMode="auto">
          <a:xfrm>
            <a:off x="10135074" y="5111929"/>
            <a:ext cx="3032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902" tIns="40457" rIns="80902" bIns="40457">
            <a:spAutoFit/>
          </a:bodyPr>
          <a:lstStyle>
            <a:lvl1pPr>
              <a:spcBef>
                <a:spcPct val="20000"/>
              </a:spcBef>
              <a:buFont typeface="Arial" panose="020B0604020202020204" pitchFamily="34" charset="0"/>
              <a:buBlip>
                <a:blip r:embed="rId3"/>
              </a:buBlip>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defTabSz="914400" hangingPunct="1">
              <a:spcBef>
                <a:spcPct val="0"/>
              </a:spcBef>
              <a:buFontTx/>
              <a:buNone/>
            </a:pPr>
            <a:r>
              <a:rPr lang="de-DE" altLang="en-US" b="1">
                <a:solidFill>
                  <a:srgbClr val="3333FF"/>
                </a:solidFill>
                <a:ea typeface="ＭＳ Ｐゴシック" panose="020B0600070205080204" pitchFamily="34" charset="-128"/>
              </a:rPr>
              <a:t>e</a:t>
            </a:r>
          </a:p>
        </p:txBody>
      </p:sp>
      <p:sp>
        <p:nvSpPr>
          <p:cNvPr id="15" name="Text Box 18">
            <a:extLst>
              <a:ext uri="{FF2B5EF4-FFF2-40B4-BE49-F238E27FC236}">
                <a16:creationId xmlns:a16="http://schemas.microsoft.com/office/drawing/2014/main" id="{F92F2DD5-7AE8-DF4F-BEBC-63D8749A530E}"/>
              </a:ext>
            </a:extLst>
          </p:cNvPr>
          <p:cNvSpPr txBox="1">
            <a:spLocks noChangeArrowheads="1"/>
          </p:cNvSpPr>
          <p:nvPr/>
        </p:nvSpPr>
        <p:spPr bwMode="auto">
          <a:xfrm>
            <a:off x="9601674" y="5518576"/>
            <a:ext cx="7620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670" tIns="41100" rIns="66670" bIns="33345"/>
          <a:lstStyle>
            <a:lvl1pPr>
              <a:spcBef>
                <a:spcPct val="20000"/>
              </a:spcBef>
              <a:buFont typeface="Arial" panose="020B0604020202020204" pitchFamily="34" charset="0"/>
              <a:buBlip>
                <a:blip r:embed="rId3"/>
              </a:buBlip>
              <a:tabLst>
                <a:tab pos="723900" algn="l"/>
                <a:tab pos="1447800" algn="l"/>
              </a:tabLst>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tabLst>
                <a:tab pos="723900" algn="l"/>
                <a:tab pos="1447800" algn="l"/>
              </a:tabLst>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tabLst>
                <a:tab pos="723900" algn="l"/>
                <a:tab pos="1447800" algn="l"/>
              </a:tabLst>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tabLst>
                <a:tab pos="723900" algn="l"/>
                <a:tab pos="1447800" algn="l"/>
              </a:tabLst>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723900" algn="l"/>
                <a:tab pos="1447800" algn="l"/>
              </a:tabLst>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723900" algn="l"/>
                <a:tab pos="1447800" algn="l"/>
              </a:tabLs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723900" algn="l"/>
                <a:tab pos="1447800" algn="l"/>
              </a:tabLs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723900" algn="l"/>
                <a:tab pos="1447800" algn="l"/>
              </a:tabLs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723900" algn="l"/>
                <a:tab pos="1447800" algn="l"/>
              </a:tabLst>
              <a:defRPr sz="1600">
                <a:solidFill>
                  <a:schemeClr val="tx1"/>
                </a:solidFill>
                <a:latin typeface="Arial" panose="020B0604020202020204" pitchFamily="34" charset="0"/>
                <a:cs typeface="Arial" panose="020B0604020202020204" pitchFamily="34" charset="0"/>
              </a:defRPr>
            </a:lvl9pPr>
          </a:lstStyle>
          <a:p>
            <a:pPr algn="ctr" defTabSz="914400" hangingPunct="1">
              <a:spcBef>
                <a:spcPct val="0"/>
              </a:spcBef>
              <a:buFontTx/>
              <a:buNone/>
            </a:pPr>
            <a:r>
              <a:rPr lang="en-US" altLang="en-US" sz="1400">
                <a:solidFill>
                  <a:srgbClr val="000000"/>
                </a:solidFill>
                <a:ea typeface="ＭＳ Ｐゴシック" panose="020B0600070205080204" pitchFamily="34" charset="-128"/>
              </a:rPr>
              <a:t>ZDC</a:t>
            </a:r>
          </a:p>
        </p:txBody>
      </p:sp>
      <p:sp>
        <p:nvSpPr>
          <p:cNvPr id="16" name="AutoShape 16">
            <a:extLst>
              <a:ext uri="{FF2B5EF4-FFF2-40B4-BE49-F238E27FC236}">
                <a16:creationId xmlns:a16="http://schemas.microsoft.com/office/drawing/2014/main" id="{DAE65370-E5EF-6E40-A0E4-1BAD9F229B3B}"/>
              </a:ext>
            </a:extLst>
          </p:cNvPr>
          <p:cNvSpPr>
            <a:spLocks/>
          </p:cNvSpPr>
          <p:nvPr/>
        </p:nvSpPr>
        <p:spPr bwMode="auto">
          <a:xfrm rot="5400000">
            <a:off x="5851206" y="377722"/>
            <a:ext cx="401638" cy="8232775"/>
          </a:xfrm>
          <a:prstGeom prst="leftBrace">
            <a:avLst>
              <a:gd name="adj1" fmla="val 279760"/>
              <a:gd name="adj2" fmla="val 56690"/>
            </a:avLst>
          </a:prstGeom>
          <a:noFill/>
          <a:ln w="158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Blip>
                <a:blip r:embed="rId3"/>
              </a:buBlip>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 typeface="Arial" panose="020B0604020202020204" pitchFamily="34" charset="0"/>
              <a:buNone/>
            </a:pPr>
            <a:endParaRPr lang="en-US" altLang="en-US">
              <a:latin typeface="Times" panose="02020603050405020304" pitchFamily="18" charset="0"/>
            </a:endParaRPr>
          </a:p>
        </p:txBody>
      </p:sp>
      <p:pic>
        <p:nvPicPr>
          <p:cNvPr id="17" name="Picture 45" descr="ir_region_zero_dpx">
            <a:extLst>
              <a:ext uri="{FF2B5EF4-FFF2-40B4-BE49-F238E27FC236}">
                <a16:creationId xmlns:a16="http://schemas.microsoft.com/office/drawing/2014/main" id="{8F8B6DDA-E7DE-3A41-BDED-4BA84B773298}"/>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73749" y="2052817"/>
            <a:ext cx="77787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46">
            <a:extLst>
              <a:ext uri="{FF2B5EF4-FFF2-40B4-BE49-F238E27FC236}">
                <a16:creationId xmlns:a16="http://schemas.microsoft.com/office/drawing/2014/main" id="{35666BF9-D625-2947-A3B1-F5B32F45BDEE}"/>
              </a:ext>
            </a:extLst>
          </p:cNvPr>
          <p:cNvSpPr>
            <a:spLocks noChangeShapeType="1"/>
          </p:cNvSpPr>
          <p:nvPr/>
        </p:nvSpPr>
        <p:spPr bwMode="auto">
          <a:xfrm flipV="1">
            <a:off x="5475762" y="2552879"/>
            <a:ext cx="0" cy="417513"/>
          </a:xfrm>
          <a:prstGeom prst="line">
            <a:avLst/>
          </a:prstGeom>
          <a:noFill/>
          <a:ln w="12573" cap="sq">
            <a:solidFill>
              <a:srgbClr val="000000"/>
            </a:solidFill>
            <a:miter lim="800000"/>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 name="Text Box 48">
            <a:extLst>
              <a:ext uri="{FF2B5EF4-FFF2-40B4-BE49-F238E27FC236}">
                <a16:creationId xmlns:a16="http://schemas.microsoft.com/office/drawing/2014/main" id="{F8EB4D43-3B5C-9E4B-BC98-AB13F57FE397}"/>
              </a:ext>
            </a:extLst>
          </p:cNvPr>
          <p:cNvSpPr txBox="1">
            <a:spLocks noChangeArrowheads="1"/>
          </p:cNvSpPr>
          <p:nvPr/>
        </p:nvSpPr>
        <p:spPr bwMode="auto">
          <a:xfrm>
            <a:off x="5270974" y="2114729"/>
            <a:ext cx="414338"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239" tIns="37045" rIns="71239" bIns="37045">
            <a:spAutoFit/>
          </a:bodyPr>
          <a:lstStyle>
            <a:lvl1pPr defTabSz="355600">
              <a:spcBef>
                <a:spcPct val="20000"/>
              </a:spcBef>
              <a:buFont typeface="Arial" panose="020B0604020202020204" pitchFamily="34" charset="0"/>
              <a:buBlip>
                <a:blip r:embed="rId3"/>
              </a:buBlip>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2000">
                <a:solidFill>
                  <a:schemeClr val="tx1"/>
                </a:solidFill>
                <a:latin typeface="Arial" panose="020B0604020202020204" pitchFamily="34" charset="0"/>
                <a:cs typeface="Arial" panose="020B0604020202020204" pitchFamily="34" charset="0"/>
              </a:defRPr>
            </a:lvl1pPr>
            <a:lvl2pPr marL="587375" indent="-225425" defTabSz="355600">
              <a:spcBef>
                <a:spcPct val="20000"/>
              </a:spcBef>
              <a:buFont typeface="Arial" panose="020B0604020202020204" pitchFamily="34"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cs typeface="Arial" panose="020B0604020202020204" pitchFamily="34" charset="0"/>
              </a:defRPr>
            </a:lvl2pPr>
            <a:lvl3pPr marL="904875" indent="-180975" defTabSz="355600">
              <a:spcBef>
                <a:spcPct val="20000"/>
              </a:spcBef>
              <a:buFont typeface="Wingdings" panose="05000000000000000000" pitchFamily="2" charset="2"/>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panose="020B0604020202020204" pitchFamily="34" charset="0"/>
                <a:cs typeface="Arial" panose="020B0604020202020204" pitchFamily="34" charset="0"/>
              </a:defRPr>
            </a:lvl3pPr>
            <a:lvl4pPr marL="1266825" indent="-180975" defTabSz="355600">
              <a:spcBef>
                <a:spcPct val="20000"/>
              </a:spcBef>
              <a:buFont typeface="Arial" panose="020B0604020202020204" pitchFamily="34"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panose="020B0604020202020204" pitchFamily="34" charset="0"/>
                <a:cs typeface="Arial" panose="020B0604020202020204" pitchFamily="34" charset="0"/>
              </a:defRPr>
            </a:lvl4pPr>
            <a:lvl5pPr marL="1628775" indent="-180975" defTabSz="355600">
              <a:spcBef>
                <a:spcPct val="20000"/>
              </a:spcBef>
              <a:buFont typeface="Arial" panose="020B0604020202020204" pitchFamily="34"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panose="020B0604020202020204" pitchFamily="34" charset="0"/>
                <a:cs typeface="Arial" panose="020B0604020202020204" pitchFamily="34" charset="0"/>
              </a:defRPr>
            </a:lvl5pPr>
            <a:lvl6pPr marL="2085975" indent="-180975" defTabSz="355600" eaLnBrk="0" fontAlgn="base" hangingPunct="0">
              <a:spcBef>
                <a:spcPct val="20000"/>
              </a:spcBef>
              <a:spcAft>
                <a:spcPct val="0"/>
              </a:spcAft>
              <a:buFont typeface="Arial" panose="020B0604020202020204" pitchFamily="34"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panose="020B0604020202020204" pitchFamily="34" charset="0"/>
                <a:cs typeface="Arial" panose="020B0604020202020204" pitchFamily="34" charset="0"/>
              </a:defRPr>
            </a:lvl6pPr>
            <a:lvl7pPr marL="2543175" indent="-180975" defTabSz="355600" eaLnBrk="0" fontAlgn="base" hangingPunct="0">
              <a:spcBef>
                <a:spcPct val="20000"/>
              </a:spcBef>
              <a:spcAft>
                <a:spcPct val="0"/>
              </a:spcAft>
              <a:buFont typeface="Arial" panose="020B0604020202020204" pitchFamily="34"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panose="020B0604020202020204" pitchFamily="34" charset="0"/>
                <a:cs typeface="Arial" panose="020B0604020202020204" pitchFamily="34" charset="0"/>
              </a:defRPr>
            </a:lvl7pPr>
            <a:lvl8pPr marL="3000375" indent="-180975" defTabSz="355600" eaLnBrk="0" fontAlgn="base" hangingPunct="0">
              <a:spcBef>
                <a:spcPct val="20000"/>
              </a:spcBef>
              <a:spcAft>
                <a:spcPct val="0"/>
              </a:spcAft>
              <a:buFont typeface="Arial" panose="020B0604020202020204" pitchFamily="34"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panose="020B0604020202020204" pitchFamily="34" charset="0"/>
                <a:cs typeface="Arial" panose="020B0604020202020204" pitchFamily="34" charset="0"/>
              </a:defRPr>
            </a:lvl8pPr>
            <a:lvl9pPr marL="3457575" indent="-180975" defTabSz="355600" eaLnBrk="0" fontAlgn="base" hangingPunct="0">
              <a:spcBef>
                <a:spcPct val="20000"/>
              </a:spcBef>
              <a:spcAft>
                <a:spcPct val="0"/>
              </a:spcAft>
              <a:buFont typeface="Arial" panose="020B0604020202020204" pitchFamily="34"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panose="020B0604020202020204" pitchFamily="34" charset="0"/>
                <a:cs typeface="Arial" panose="020B0604020202020204" pitchFamily="34" charset="0"/>
              </a:defRPr>
            </a:lvl9pPr>
          </a:lstStyle>
          <a:p>
            <a:pPr algn="ctr">
              <a:spcBef>
                <a:spcPct val="0"/>
              </a:spcBef>
              <a:buClr>
                <a:srgbClr val="000000"/>
              </a:buClr>
              <a:buSzPct val="45000"/>
              <a:buFont typeface="Wingdings" panose="05000000000000000000" pitchFamily="2" charset="2"/>
              <a:buNone/>
            </a:pPr>
            <a:r>
              <a:rPr lang="en-US" altLang="en-US" sz="2400" dirty="0">
                <a:solidFill>
                  <a:srgbClr val="000000"/>
                </a:solidFill>
                <a:latin typeface="Times New Roman" panose="02020603050405020304" pitchFamily="18" charset="0"/>
                <a:ea typeface="ＭＳ Ｐゴシック" panose="020B0600070205080204" pitchFamily="34" charset="-128"/>
              </a:rPr>
              <a:t>IP</a:t>
            </a:r>
          </a:p>
        </p:txBody>
      </p:sp>
      <p:sp>
        <p:nvSpPr>
          <p:cNvPr id="20" name="Line 49">
            <a:extLst>
              <a:ext uri="{FF2B5EF4-FFF2-40B4-BE49-F238E27FC236}">
                <a16:creationId xmlns:a16="http://schemas.microsoft.com/office/drawing/2014/main" id="{BD7E7657-1360-BD4B-8BBD-FB4B6C684E42}"/>
              </a:ext>
            </a:extLst>
          </p:cNvPr>
          <p:cNvSpPr>
            <a:spLocks noChangeShapeType="1"/>
          </p:cNvSpPr>
          <p:nvPr/>
        </p:nvSpPr>
        <p:spPr bwMode="auto">
          <a:xfrm>
            <a:off x="8882537" y="2776717"/>
            <a:ext cx="482600" cy="1587"/>
          </a:xfrm>
          <a:prstGeom prst="line">
            <a:avLst/>
          </a:prstGeom>
          <a:noFill/>
          <a:ln w="19050" cap="sq">
            <a:solidFill>
              <a:srgbClr val="FF0000"/>
            </a:solidFill>
            <a:miter lim="800000"/>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 name="Text Box 50">
            <a:extLst>
              <a:ext uri="{FF2B5EF4-FFF2-40B4-BE49-F238E27FC236}">
                <a16:creationId xmlns:a16="http://schemas.microsoft.com/office/drawing/2014/main" id="{44BB49B8-D950-5043-9282-723F2947AD63}"/>
              </a:ext>
            </a:extLst>
          </p:cNvPr>
          <p:cNvSpPr txBox="1">
            <a:spLocks noChangeArrowheads="1"/>
          </p:cNvSpPr>
          <p:nvPr/>
        </p:nvSpPr>
        <p:spPr bwMode="auto">
          <a:xfrm>
            <a:off x="9007949" y="2308404"/>
            <a:ext cx="277813"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239" tIns="37045" rIns="71239" bIns="37045">
            <a:spAutoFit/>
          </a:bodyPr>
          <a:lstStyle>
            <a:lvl1pPr defTabSz="355600">
              <a:spcBef>
                <a:spcPct val="20000"/>
              </a:spcBef>
              <a:buFont typeface="Arial" panose="020B0604020202020204" pitchFamily="34" charset="0"/>
              <a:buBlip>
                <a:blip r:embed="rId3"/>
              </a:buBlip>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2000">
                <a:solidFill>
                  <a:schemeClr val="tx1"/>
                </a:solidFill>
                <a:latin typeface="Arial" panose="020B0604020202020204" pitchFamily="34" charset="0"/>
                <a:cs typeface="Arial" panose="020B0604020202020204" pitchFamily="34" charset="0"/>
              </a:defRPr>
            </a:lvl1pPr>
            <a:lvl2pPr marL="587375" indent="-225425" defTabSz="355600">
              <a:spcBef>
                <a:spcPct val="20000"/>
              </a:spcBef>
              <a:buFont typeface="Arial" panose="020B0604020202020204" pitchFamily="34"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cs typeface="Arial" panose="020B0604020202020204" pitchFamily="34" charset="0"/>
              </a:defRPr>
            </a:lvl2pPr>
            <a:lvl3pPr marL="904875" indent="-180975" defTabSz="355600">
              <a:spcBef>
                <a:spcPct val="20000"/>
              </a:spcBef>
              <a:buFont typeface="Wingdings" panose="05000000000000000000" pitchFamily="2" charset="2"/>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panose="020B0604020202020204" pitchFamily="34" charset="0"/>
                <a:cs typeface="Arial" panose="020B0604020202020204" pitchFamily="34" charset="0"/>
              </a:defRPr>
            </a:lvl3pPr>
            <a:lvl4pPr marL="1266825" indent="-180975" defTabSz="355600">
              <a:spcBef>
                <a:spcPct val="20000"/>
              </a:spcBef>
              <a:buFont typeface="Arial" panose="020B0604020202020204" pitchFamily="34"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panose="020B0604020202020204" pitchFamily="34" charset="0"/>
                <a:cs typeface="Arial" panose="020B0604020202020204" pitchFamily="34" charset="0"/>
              </a:defRPr>
            </a:lvl4pPr>
            <a:lvl5pPr marL="1628775" indent="-180975" defTabSz="355600">
              <a:spcBef>
                <a:spcPct val="20000"/>
              </a:spcBef>
              <a:buFont typeface="Arial" panose="020B0604020202020204" pitchFamily="34"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panose="020B0604020202020204" pitchFamily="34" charset="0"/>
                <a:cs typeface="Arial" panose="020B0604020202020204" pitchFamily="34" charset="0"/>
              </a:defRPr>
            </a:lvl5pPr>
            <a:lvl6pPr marL="2085975" indent="-180975" defTabSz="355600" eaLnBrk="0" fontAlgn="base" hangingPunct="0">
              <a:spcBef>
                <a:spcPct val="20000"/>
              </a:spcBef>
              <a:spcAft>
                <a:spcPct val="0"/>
              </a:spcAft>
              <a:buFont typeface="Arial" panose="020B0604020202020204" pitchFamily="34"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panose="020B0604020202020204" pitchFamily="34" charset="0"/>
                <a:cs typeface="Arial" panose="020B0604020202020204" pitchFamily="34" charset="0"/>
              </a:defRPr>
            </a:lvl6pPr>
            <a:lvl7pPr marL="2543175" indent="-180975" defTabSz="355600" eaLnBrk="0" fontAlgn="base" hangingPunct="0">
              <a:spcBef>
                <a:spcPct val="20000"/>
              </a:spcBef>
              <a:spcAft>
                <a:spcPct val="0"/>
              </a:spcAft>
              <a:buFont typeface="Arial" panose="020B0604020202020204" pitchFamily="34"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panose="020B0604020202020204" pitchFamily="34" charset="0"/>
                <a:cs typeface="Arial" panose="020B0604020202020204" pitchFamily="34" charset="0"/>
              </a:defRPr>
            </a:lvl7pPr>
            <a:lvl8pPr marL="3000375" indent="-180975" defTabSz="355600" eaLnBrk="0" fontAlgn="base" hangingPunct="0">
              <a:spcBef>
                <a:spcPct val="20000"/>
              </a:spcBef>
              <a:spcAft>
                <a:spcPct val="0"/>
              </a:spcAft>
              <a:buFont typeface="Arial" panose="020B0604020202020204" pitchFamily="34"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panose="020B0604020202020204" pitchFamily="34" charset="0"/>
                <a:cs typeface="Arial" panose="020B0604020202020204" pitchFamily="34" charset="0"/>
              </a:defRPr>
            </a:lvl8pPr>
            <a:lvl9pPr marL="3457575" indent="-180975" defTabSz="355600" eaLnBrk="0" fontAlgn="base" hangingPunct="0">
              <a:spcBef>
                <a:spcPct val="20000"/>
              </a:spcBef>
              <a:spcAft>
                <a:spcPct val="0"/>
              </a:spcAft>
              <a:buFont typeface="Arial" panose="020B0604020202020204" pitchFamily="34"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a:solidFill>
                  <a:srgbClr val="FF0000"/>
                </a:solidFill>
                <a:latin typeface="Times New Roman" panose="02020603050405020304" pitchFamily="18" charset="0"/>
                <a:ea typeface="ＭＳ Ｐゴシック" panose="020B0600070205080204" pitchFamily="34" charset="-128"/>
              </a:rPr>
              <a:t>e</a:t>
            </a:r>
            <a:endParaRPr lang="en-US" altLang="en-US" sz="2400" baseline="30000">
              <a:solidFill>
                <a:srgbClr val="FF0000"/>
              </a:solidFill>
              <a:latin typeface="Times New Roman" panose="02020603050405020304" pitchFamily="18" charset="0"/>
              <a:ea typeface="ＭＳ Ｐゴシック" panose="020B0600070205080204" pitchFamily="34" charset="-128"/>
            </a:endParaRPr>
          </a:p>
        </p:txBody>
      </p:sp>
      <p:sp>
        <p:nvSpPr>
          <p:cNvPr id="22" name="Line 51">
            <a:extLst>
              <a:ext uri="{FF2B5EF4-FFF2-40B4-BE49-F238E27FC236}">
                <a16:creationId xmlns:a16="http://schemas.microsoft.com/office/drawing/2014/main" id="{7FAA32EE-2C04-4941-ADEC-D63F46C661D4}"/>
              </a:ext>
            </a:extLst>
          </p:cNvPr>
          <p:cNvSpPr>
            <a:spLocks noChangeShapeType="1"/>
          </p:cNvSpPr>
          <p:nvPr/>
        </p:nvSpPr>
        <p:spPr bwMode="auto">
          <a:xfrm flipH="1">
            <a:off x="8882537" y="3386317"/>
            <a:ext cx="484187" cy="1587"/>
          </a:xfrm>
          <a:prstGeom prst="line">
            <a:avLst/>
          </a:prstGeom>
          <a:noFill/>
          <a:ln w="19050" cap="sq">
            <a:solidFill>
              <a:srgbClr val="0000FF"/>
            </a:solidFill>
            <a:miter lim="800000"/>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3" name="Text Box 52">
            <a:extLst>
              <a:ext uri="{FF2B5EF4-FFF2-40B4-BE49-F238E27FC236}">
                <a16:creationId xmlns:a16="http://schemas.microsoft.com/office/drawing/2014/main" id="{F0A266EF-24D9-DE40-A31D-E5C465967303}"/>
              </a:ext>
            </a:extLst>
          </p:cNvPr>
          <p:cNvSpPr txBox="1">
            <a:spLocks noChangeArrowheads="1"/>
          </p:cNvSpPr>
          <p:nvPr/>
        </p:nvSpPr>
        <p:spPr bwMode="auto">
          <a:xfrm>
            <a:off x="8782524" y="3400604"/>
            <a:ext cx="650875"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239" tIns="37045" rIns="71239" bIns="37045">
            <a:spAutoFit/>
          </a:bodyPr>
          <a:lstStyle>
            <a:lvl1pPr defTabSz="355600">
              <a:spcBef>
                <a:spcPct val="20000"/>
              </a:spcBef>
              <a:buFont typeface="Arial" panose="020B0604020202020204" pitchFamily="34" charset="0"/>
              <a:buBlip>
                <a:blip r:embed="rId3"/>
              </a:buBlip>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2000">
                <a:solidFill>
                  <a:schemeClr val="tx1"/>
                </a:solidFill>
                <a:latin typeface="Arial" panose="020B0604020202020204" pitchFamily="34" charset="0"/>
                <a:cs typeface="Arial" panose="020B0604020202020204" pitchFamily="34" charset="0"/>
              </a:defRPr>
            </a:lvl1pPr>
            <a:lvl2pPr marL="587375" indent="-225425" defTabSz="355600">
              <a:spcBef>
                <a:spcPct val="20000"/>
              </a:spcBef>
              <a:buFont typeface="Arial" panose="020B0604020202020204" pitchFamily="34"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cs typeface="Arial" panose="020B0604020202020204" pitchFamily="34" charset="0"/>
              </a:defRPr>
            </a:lvl2pPr>
            <a:lvl3pPr marL="904875" indent="-180975" defTabSz="355600">
              <a:spcBef>
                <a:spcPct val="20000"/>
              </a:spcBef>
              <a:buFont typeface="Wingdings" panose="05000000000000000000" pitchFamily="2" charset="2"/>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panose="020B0604020202020204" pitchFamily="34" charset="0"/>
                <a:cs typeface="Arial" panose="020B0604020202020204" pitchFamily="34" charset="0"/>
              </a:defRPr>
            </a:lvl3pPr>
            <a:lvl4pPr marL="1266825" indent="-180975" defTabSz="355600">
              <a:spcBef>
                <a:spcPct val="20000"/>
              </a:spcBef>
              <a:buFont typeface="Arial" panose="020B0604020202020204" pitchFamily="34"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panose="020B0604020202020204" pitchFamily="34" charset="0"/>
                <a:cs typeface="Arial" panose="020B0604020202020204" pitchFamily="34" charset="0"/>
              </a:defRPr>
            </a:lvl4pPr>
            <a:lvl5pPr marL="1628775" indent="-180975" defTabSz="355600">
              <a:spcBef>
                <a:spcPct val="20000"/>
              </a:spcBef>
              <a:buFont typeface="Arial" panose="020B0604020202020204" pitchFamily="34"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panose="020B0604020202020204" pitchFamily="34" charset="0"/>
                <a:cs typeface="Arial" panose="020B0604020202020204" pitchFamily="34" charset="0"/>
              </a:defRPr>
            </a:lvl5pPr>
            <a:lvl6pPr marL="2085975" indent="-180975" defTabSz="355600" eaLnBrk="0" fontAlgn="base" hangingPunct="0">
              <a:spcBef>
                <a:spcPct val="20000"/>
              </a:spcBef>
              <a:spcAft>
                <a:spcPct val="0"/>
              </a:spcAft>
              <a:buFont typeface="Arial" panose="020B0604020202020204" pitchFamily="34"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panose="020B0604020202020204" pitchFamily="34" charset="0"/>
                <a:cs typeface="Arial" panose="020B0604020202020204" pitchFamily="34" charset="0"/>
              </a:defRPr>
            </a:lvl6pPr>
            <a:lvl7pPr marL="2543175" indent="-180975" defTabSz="355600" eaLnBrk="0" fontAlgn="base" hangingPunct="0">
              <a:spcBef>
                <a:spcPct val="20000"/>
              </a:spcBef>
              <a:spcAft>
                <a:spcPct val="0"/>
              </a:spcAft>
              <a:buFont typeface="Arial" panose="020B0604020202020204" pitchFamily="34"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panose="020B0604020202020204" pitchFamily="34" charset="0"/>
                <a:cs typeface="Arial" panose="020B0604020202020204" pitchFamily="34" charset="0"/>
              </a:defRPr>
            </a:lvl7pPr>
            <a:lvl8pPr marL="3000375" indent="-180975" defTabSz="355600" eaLnBrk="0" fontAlgn="base" hangingPunct="0">
              <a:spcBef>
                <a:spcPct val="20000"/>
              </a:spcBef>
              <a:spcAft>
                <a:spcPct val="0"/>
              </a:spcAft>
              <a:buFont typeface="Arial" panose="020B0604020202020204" pitchFamily="34"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panose="020B0604020202020204" pitchFamily="34" charset="0"/>
                <a:cs typeface="Arial" panose="020B0604020202020204" pitchFamily="34" charset="0"/>
              </a:defRPr>
            </a:lvl8pPr>
            <a:lvl9pPr marL="3457575" indent="-180975" defTabSz="355600" eaLnBrk="0" fontAlgn="base" hangingPunct="0">
              <a:spcBef>
                <a:spcPct val="20000"/>
              </a:spcBef>
              <a:spcAft>
                <a:spcPct val="0"/>
              </a:spcAft>
              <a:buFont typeface="Arial" panose="020B0604020202020204" pitchFamily="34"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a:solidFill>
                  <a:srgbClr val="0000FF"/>
                </a:solidFill>
                <a:latin typeface="Times New Roman" panose="02020603050405020304" pitchFamily="18" charset="0"/>
                <a:ea typeface="ＭＳ Ｐゴシック" panose="020B0600070205080204" pitchFamily="34" charset="-128"/>
              </a:rPr>
              <a:t>ions</a:t>
            </a:r>
          </a:p>
        </p:txBody>
      </p:sp>
      <p:sp>
        <p:nvSpPr>
          <p:cNvPr id="24" name="AutoShape 14">
            <a:extLst>
              <a:ext uri="{FF2B5EF4-FFF2-40B4-BE49-F238E27FC236}">
                <a16:creationId xmlns:a16="http://schemas.microsoft.com/office/drawing/2014/main" id="{DCB44D20-D252-7F44-80E6-1716E0E68E21}"/>
              </a:ext>
            </a:extLst>
          </p:cNvPr>
          <p:cNvSpPr>
            <a:spLocks/>
          </p:cNvSpPr>
          <p:nvPr/>
        </p:nvSpPr>
        <p:spPr bwMode="auto">
          <a:xfrm rot="-5400000">
            <a:off x="6443343" y="2833073"/>
            <a:ext cx="130175" cy="1093787"/>
          </a:xfrm>
          <a:prstGeom prst="leftBrace">
            <a:avLst>
              <a:gd name="adj1" fmla="val 78345"/>
              <a:gd name="adj2" fmla="val 50000"/>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Font typeface="Arial" panose="020B0604020202020204" pitchFamily="34" charset="0"/>
              <a:buBlip>
                <a:blip r:embed="rId3"/>
              </a:buBlip>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 typeface="Arial" panose="020B0604020202020204" pitchFamily="34" charset="0"/>
              <a:buNone/>
            </a:pPr>
            <a:endParaRPr lang="en-US" altLang="en-US">
              <a:latin typeface="Times" panose="02020603050405020304" pitchFamily="18" charset="0"/>
            </a:endParaRPr>
          </a:p>
        </p:txBody>
      </p:sp>
      <p:sp>
        <p:nvSpPr>
          <p:cNvPr id="25" name="AutoShape 16">
            <a:extLst>
              <a:ext uri="{FF2B5EF4-FFF2-40B4-BE49-F238E27FC236}">
                <a16:creationId xmlns:a16="http://schemas.microsoft.com/office/drawing/2014/main" id="{6589F1B3-764C-AE42-B2DE-4189CA0ACAFF}"/>
              </a:ext>
            </a:extLst>
          </p:cNvPr>
          <p:cNvSpPr>
            <a:spLocks/>
          </p:cNvSpPr>
          <p:nvPr/>
        </p:nvSpPr>
        <p:spPr bwMode="auto">
          <a:xfrm rot="-5400000">
            <a:off x="4945537" y="2965629"/>
            <a:ext cx="103187" cy="525463"/>
          </a:xfrm>
          <a:prstGeom prst="leftBrace">
            <a:avLst>
              <a:gd name="adj1" fmla="val 69501"/>
              <a:gd name="adj2" fmla="val 50000"/>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Font typeface="Arial" panose="020B0604020202020204" pitchFamily="34" charset="0"/>
              <a:buBlip>
                <a:blip r:embed="rId3"/>
              </a:buBlip>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 typeface="Arial" panose="020B0604020202020204" pitchFamily="34" charset="0"/>
              <a:buNone/>
            </a:pPr>
            <a:endParaRPr lang="en-US" altLang="en-US">
              <a:latin typeface="Times" panose="02020603050405020304" pitchFamily="18" charset="0"/>
            </a:endParaRPr>
          </a:p>
        </p:txBody>
      </p:sp>
      <p:sp>
        <p:nvSpPr>
          <p:cNvPr id="26" name="Text Box 17">
            <a:extLst>
              <a:ext uri="{FF2B5EF4-FFF2-40B4-BE49-F238E27FC236}">
                <a16:creationId xmlns:a16="http://schemas.microsoft.com/office/drawing/2014/main" id="{05C1E58F-0623-BC46-965A-E8AC2439F816}"/>
              </a:ext>
            </a:extLst>
          </p:cNvPr>
          <p:cNvSpPr txBox="1">
            <a:spLocks noChangeArrowheads="1"/>
          </p:cNvSpPr>
          <p:nvPr/>
        </p:nvSpPr>
        <p:spPr bwMode="auto">
          <a:xfrm>
            <a:off x="4108924" y="3548242"/>
            <a:ext cx="1768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Blip>
                <a:blip r:embed="rId3"/>
              </a:buBlip>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 typeface="Arial" panose="020B0604020202020204" pitchFamily="34" charset="0"/>
              <a:buNone/>
            </a:pPr>
            <a:r>
              <a:rPr lang="en-US" altLang="en-US" sz="1200"/>
              <a:t>forward e detection</a:t>
            </a:r>
          </a:p>
        </p:txBody>
      </p:sp>
      <p:sp>
        <p:nvSpPr>
          <p:cNvPr id="27" name="AutoShape 16">
            <a:extLst>
              <a:ext uri="{FF2B5EF4-FFF2-40B4-BE49-F238E27FC236}">
                <a16:creationId xmlns:a16="http://schemas.microsoft.com/office/drawing/2014/main" id="{07EAD279-AAA8-584B-83AC-2BB3555BF034}"/>
              </a:ext>
            </a:extLst>
          </p:cNvPr>
          <p:cNvSpPr>
            <a:spLocks/>
          </p:cNvSpPr>
          <p:nvPr/>
        </p:nvSpPr>
        <p:spPr bwMode="auto">
          <a:xfrm rot="-5400000">
            <a:off x="4387531" y="3012460"/>
            <a:ext cx="103188" cy="358775"/>
          </a:xfrm>
          <a:prstGeom prst="leftBrace">
            <a:avLst>
              <a:gd name="adj1" fmla="val 47453"/>
              <a:gd name="adj2" fmla="val 50000"/>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Font typeface="Arial" panose="020B0604020202020204" pitchFamily="34" charset="0"/>
              <a:buBlip>
                <a:blip r:embed="rId3"/>
              </a:buBlip>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 typeface="Arial" panose="020B0604020202020204" pitchFamily="34" charset="0"/>
              <a:buNone/>
            </a:pPr>
            <a:endParaRPr lang="en-US" altLang="en-US">
              <a:latin typeface="Times" panose="02020603050405020304" pitchFamily="18" charset="0"/>
            </a:endParaRPr>
          </a:p>
        </p:txBody>
      </p:sp>
      <p:sp>
        <p:nvSpPr>
          <p:cNvPr id="28" name="Text Box 17">
            <a:extLst>
              <a:ext uri="{FF2B5EF4-FFF2-40B4-BE49-F238E27FC236}">
                <a16:creationId xmlns:a16="http://schemas.microsoft.com/office/drawing/2014/main" id="{0B0C324B-8761-D546-AE2A-AFDEA17A1A2C}"/>
              </a:ext>
            </a:extLst>
          </p:cNvPr>
          <p:cNvSpPr txBox="1">
            <a:spLocks noChangeArrowheads="1"/>
          </p:cNvSpPr>
          <p:nvPr/>
        </p:nvSpPr>
        <p:spPr bwMode="auto">
          <a:xfrm>
            <a:off x="2434112" y="3356154"/>
            <a:ext cx="1206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Blip>
                <a:blip r:embed="rId3"/>
              </a:buBlip>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 typeface="Arial" panose="020B0604020202020204" pitchFamily="34" charset="0"/>
              <a:buNone/>
            </a:pPr>
            <a:r>
              <a:rPr lang="en-US" altLang="en-US" sz="1200"/>
              <a:t>Compton polarimetry </a:t>
            </a:r>
          </a:p>
        </p:txBody>
      </p:sp>
      <p:sp>
        <p:nvSpPr>
          <p:cNvPr id="29" name="Line 65">
            <a:extLst>
              <a:ext uri="{FF2B5EF4-FFF2-40B4-BE49-F238E27FC236}">
                <a16:creationId xmlns:a16="http://schemas.microsoft.com/office/drawing/2014/main" id="{C61D186B-CDC2-BF40-8DE2-D7657C291E89}"/>
              </a:ext>
            </a:extLst>
          </p:cNvPr>
          <p:cNvSpPr>
            <a:spLocks noChangeShapeType="1"/>
          </p:cNvSpPr>
          <p:nvPr/>
        </p:nvSpPr>
        <p:spPr bwMode="auto">
          <a:xfrm>
            <a:off x="4437537" y="3303767"/>
            <a:ext cx="0" cy="217487"/>
          </a:xfrm>
          <a:prstGeom prst="line">
            <a:avLst/>
          </a:prstGeom>
          <a:noFill/>
          <a:ln w="12573">
            <a:solidFill>
              <a:schemeClr val="tx1"/>
            </a:solidFill>
            <a:miter lim="800000"/>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 name="Line 66">
            <a:extLst>
              <a:ext uri="{FF2B5EF4-FFF2-40B4-BE49-F238E27FC236}">
                <a16:creationId xmlns:a16="http://schemas.microsoft.com/office/drawing/2014/main" id="{0E74110B-A096-7541-B2FE-CFC41A9005F6}"/>
              </a:ext>
            </a:extLst>
          </p:cNvPr>
          <p:cNvSpPr>
            <a:spLocks noChangeShapeType="1"/>
          </p:cNvSpPr>
          <p:nvPr/>
        </p:nvSpPr>
        <p:spPr bwMode="auto">
          <a:xfrm>
            <a:off x="3623149" y="3530779"/>
            <a:ext cx="812800" cy="0"/>
          </a:xfrm>
          <a:prstGeom prst="line">
            <a:avLst/>
          </a:prstGeom>
          <a:noFill/>
          <a:ln w="12573">
            <a:solidFill>
              <a:schemeClr val="tx1"/>
            </a:solidFill>
            <a:miter lim="800000"/>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1" name="Line 67">
            <a:extLst>
              <a:ext uri="{FF2B5EF4-FFF2-40B4-BE49-F238E27FC236}">
                <a16:creationId xmlns:a16="http://schemas.microsoft.com/office/drawing/2014/main" id="{3F0E539C-115B-9E44-9F0C-7B02EC870495}"/>
              </a:ext>
            </a:extLst>
          </p:cNvPr>
          <p:cNvSpPr>
            <a:spLocks noChangeShapeType="1"/>
          </p:cNvSpPr>
          <p:nvPr/>
        </p:nvSpPr>
        <p:spPr bwMode="auto">
          <a:xfrm flipH="1">
            <a:off x="4997924" y="3341867"/>
            <a:ext cx="0" cy="207962"/>
          </a:xfrm>
          <a:prstGeom prst="line">
            <a:avLst/>
          </a:prstGeom>
          <a:noFill/>
          <a:ln w="12573">
            <a:solidFill>
              <a:schemeClr val="tx1"/>
            </a:solidFill>
            <a:miter lim="800000"/>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2" name="Text Box 15">
            <a:extLst>
              <a:ext uri="{FF2B5EF4-FFF2-40B4-BE49-F238E27FC236}">
                <a16:creationId xmlns:a16="http://schemas.microsoft.com/office/drawing/2014/main" id="{8E523670-AA3B-8A43-BC2A-E8FF050F684C}"/>
              </a:ext>
            </a:extLst>
          </p:cNvPr>
          <p:cNvSpPr txBox="1">
            <a:spLocks noChangeArrowheads="1"/>
          </p:cNvSpPr>
          <p:nvPr/>
        </p:nvSpPr>
        <p:spPr bwMode="auto">
          <a:xfrm>
            <a:off x="6496524" y="3773667"/>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Blip>
                <a:blip r:embed="rId3"/>
              </a:buBlip>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 typeface="Arial" panose="020B0604020202020204" pitchFamily="34" charset="0"/>
              <a:buNone/>
            </a:pPr>
            <a:r>
              <a:rPr lang="en-US" altLang="en-US" sz="1200"/>
              <a:t>dispersion suppressor/</a:t>
            </a:r>
          </a:p>
          <a:p>
            <a:pPr algn="ctr" eaLnBrk="1" hangingPunct="1">
              <a:spcBef>
                <a:spcPct val="0"/>
              </a:spcBef>
              <a:buFont typeface="Arial" panose="020B0604020202020204" pitchFamily="34" charset="0"/>
              <a:buNone/>
            </a:pPr>
            <a:r>
              <a:rPr lang="en-US" altLang="en-US" sz="1200"/>
              <a:t>geometric match</a:t>
            </a:r>
          </a:p>
        </p:txBody>
      </p:sp>
      <p:sp>
        <p:nvSpPr>
          <p:cNvPr id="33" name="Line 69">
            <a:extLst>
              <a:ext uri="{FF2B5EF4-FFF2-40B4-BE49-F238E27FC236}">
                <a16:creationId xmlns:a16="http://schemas.microsoft.com/office/drawing/2014/main" id="{7E771C7C-DDFC-F448-BB48-27E9C34A9835}"/>
              </a:ext>
            </a:extLst>
          </p:cNvPr>
          <p:cNvSpPr>
            <a:spLocks noChangeShapeType="1"/>
          </p:cNvSpPr>
          <p:nvPr/>
        </p:nvSpPr>
        <p:spPr bwMode="auto">
          <a:xfrm flipH="1">
            <a:off x="7418862" y="3570467"/>
            <a:ext cx="0" cy="227012"/>
          </a:xfrm>
          <a:prstGeom prst="line">
            <a:avLst/>
          </a:prstGeom>
          <a:noFill/>
          <a:ln w="12573">
            <a:solidFill>
              <a:schemeClr val="tx1"/>
            </a:solidFill>
            <a:miter lim="800000"/>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4" name="Line 70">
            <a:extLst>
              <a:ext uri="{FF2B5EF4-FFF2-40B4-BE49-F238E27FC236}">
                <a16:creationId xmlns:a16="http://schemas.microsoft.com/office/drawing/2014/main" id="{927BB7BE-EEE1-8346-9FB7-7E425D10E585}"/>
              </a:ext>
            </a:extLst>
          </p:cNvPr>
          <p:cNvSpPr>
            <a:spLocks noChangeShapeType="1"/>
          </p:cNvSpPr>
          <p:nvPr/>
        </p:nvSpPr>
        <p:spPr bwMode="auto">
          <a:xfrm>
            <a:off x="5682137" y="3148192"/>
            <a:ext cx="241300" cy="760412"/>
          </a:xfrm>
          <a:prstGeom prst="line">
            <a:avLst/>
          </a:prstGeom>
          <a:noFill/>
          <a:ln w="12573">
            <a:solidFill>
              <a:schemeClr val="tx1"/>
            </a:solidFill>
            <a:prstDash val="dash"/>
            <a:miter lim="800000"/>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5" name="Line 71">
            <a:extLst>
              <a:ext uri="{FF2B5EF4-FFF2-40B4-BE49-F238E27FC236}">
                <a16:creationId xmlns:a16="http://schemas.microsoft.com/office/drawing/2014/main" id="{7236CCC0-2939-AF4B-A2A9-D4811D47D031}"/>
              </a:ext>
            </a:extLst>
          </p:cNvPr>
          <p:cNvSpPr>
            <a:spLocks noChangeShapeType="1"/>
          </p:cNvSpPr>
          <p:nvPr/>
        </p:nvSpPr>
        <p:spPr bwMode="auto">
          <a:xfrm flipH="1">
            <a:off x="5925024" y="3252967"/>
            <a:ext cx="214313" cy="655637"/>
          </a:xfrm>
          <a:prstGeom prst="line">
            <a:avLst/>
          </a:prstGeom>
          <a:noFill/>
          <a:ln w="12573">
            <a:solidFill>
              <a:schemeClr val="tx1"/>
            </a:solidFill>
            <a:prstDash val="dash"/>
            <a:miter lim="800000"/>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6" name="Text Box 15">
            <a:extLst>
              <a:ext uri="{FF2B5EF4-FFF2-40B4-BE49-F238E27FC236}">
                <a16:creationId xmlns:a16="http://schemas.microsoft.com/office/drawing/2014/main" id="{F5029FA8-9502-DE4B-BA52-856440078C06}"/>
              </a:ext>
            </a:extLst>
          </p:cNvPr>
          <p:cNvSpPr txBox="1">
            <a:spLocks noChangeArrowheads="1"/>
          </p:cNvSpPr>
          <p:nvPr/>
        </p:nvSpPr>
        <p:spPr bwMode="auto">
          <a:xfrm>
            <a:off x="5002687" y="3895904"/>
            <a:ext cx="1828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Blip>
                <a:blip r:embed="rId3"/>
              </a:buBlip>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 typeface="Arial" panose="020B0604020202020204" pitchFamily="34" charset="0"/>
              <a:buNone/>
            </a:pPr>
            <a:r>
              <a:rPr lang="en-US" altLang="en-US" sz="1200"/>
              <a:t>spectrometers</a:t>
            </a:r>
          </a:p>
        </p:txBody>
      </p:sp>
      <p:sp>
        <p:nvSpPr>
          <p:cNvPr id="37" name="Line 73">
            <a:extLst>
              <a:ext uri="{FF2B5EF4-FFF2-40B4-BE49-F238E27FC236}">
                <a16:creationId xmlns:a16="http://schemas.microsoft.com/office/drawing/2014/main" id="{6F013627-3111-744D-A1E6-29AA00AD351A}"/>
              </a:ext>
            </a:extLst>
          </p:cNvPr>
          <p:cNvSpPr>
            <a:spLocks noChangeShapeType="1"/>
          </p:cNvSpPr>
          <p:nvPr/>
        </p:nvSpPr>
        <p:spPr bwMode="auto">
          <a:xfrm flipH="1">
            <a:off x="5928199" y="3248204"/>
            <a:ext cx="835025" cy="661988"/>
          </a:xfrm>
          <a:prstGeom prst="line">
            <a:avLst/>
          </a:prstGeom>
          <a:noFill/>
          <a:ln w="12573">
            <a:solidFill>
              <a:schemeClr val="tx1"/>
            </a:solidFill>
            <a:prstDash val="dash"/>
            <a:miter lim="800000"/>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8" name="Text Box 15">
            <a:extLst>
              <a:ext uri="{FF2B5EF4-FFF2-40B4-BE49-F238E27FC236}">
                <a16:creationId xmlns:a16="http://schemas.microsoft.com/office/drawing/2014/main" id="{FCB9954C-4327-C64E-B053-A1F30EC379B9}"/>
              </a:ext>
            </a:extLst>
          </p:cNvPr>
          <p:cNvSpPr txBox="1">
            <a:spLocks noChangeArrowheads="1"/>
          </p:cNvSpPr>
          <p:nvPr/>
        </p:nvSpPr>
        <p:spPr bwMode="auto">
          <a:xfrm>
            <a:off x="5782149" y="3475217"/>
            <a:ext cx="1447800" cy="182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Blip>
                <a:blip r:embed="rId3"/>
              </a:buBlip>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 typeface="Arial" panose="020B0604020202020204" pitchFamily="34" charset="0"/>
              <a:buNone/>
            </a:pPr>
            <a:r>
              <a:rPr lang="en-US" altLang="en-US" sz="1200"/>
              <a:t>forward ion detection</a:t>
            </a:r>
          </a:p>
        </p:txBody>
      </p:sp>
      <p:sp>
        <p:nvSpPr>
          <p:cNvPr id="39" name="AutoShape 14">
            <a:extLst>
              <a:ext uri="{FF2B5EF4-FFF2-40B4-BE49-F238E27FC236}">
                <a16:creationId xmlns:a16="http://schemas.microsoft.com/office/drawing/2014/main" id="{0FD15BC2-C63D-874C-B828-6EA5602241BB}"/>
              </a:ext>
            </a:extLst>
          </p:cNvPr>
          <p:cNvSpPr>
            <a:spLocks/>
          </p:cNvSpPr>
          <p:nvPr/>
        </p:nvSpPr>
        <p:spPr bwMode="auto">
          <a:xfrm rot="-5400000">
            <a:off x="7354568" y="2855298"/>
            <a:ext cx="119062" cy="1238250"/>
          </a:xfrm>
          <a:prstGeom prst="leftBrace">
            <a:avLst>
              <a:gd name="adj1" fmla="val 96971"/>
              <a:gd name="adj2" fmla="val 50000"/>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Font typeface="Arial" panose="020B0604020202020204" pitchFamily="34" charset="0"/>
              <a:buBlip>
                <a:blip r:embed="rId3"/>
              </a:buBlip>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Font typeface="Arial" panose="020B0604020202020204" pitchFamily="34" charset="0"/>
              <a:buNone/>
            </a:pPr>
            <a:endParaRPr lang="en-US" altLang="en-US">
              <a:latin typeface="Times" panose="02020603050405020304" pitchFamily="18" charset="0"/>
            </a:endParaRPr>
          </a:p>
        </p:txBody>
      </p:sp>
      <p:sp>
        <p:nvSpPr>
          <p:cNvPr id="40" name="Rectangle 78">
            <a:extLst>
              <a:ext uri="{FF2B5EF4-FFF2-40B4-BE49-F238E27FC236}">
                <a16:creationId xmlns:a16="http://schemas.microsoft.com/office/drawing/2014/main" id="{35A6D10E-845B-F045-8AA2-3908015AEE56}"/>
              </a:ext>
            </a:extLst>
          </p:cNvPr>
          <p:cNvSpPr>
            <a:spLocks noChangeArrowheads="1"/>
          </p:cNvSpPr>
          <p:nvPr/>
        </p:nvSpPr>
        <p:spPr bwMode="auto">
          <a:xfrm>
            <a:off x="4170837" y="2117904"/>
            <a:ext cx="2632075" cy="2117725"/>
          </a:xfrm>
          <a:prstGeom prst="rect">
            <a:avLst/>
          </a:prstGeom>
          <a:noFill/>
          <a:ln w="1905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a:solidFill>
                  <a:schemeClr val="tx1"/>
                </a:solidFill>
                <a:latin typeface="Arial" panose="020B0604020202020204" pitchFamily="34" charset="0"/>
                <a:cs typeface="Arial" panose="020B0604020202020204" pitchFamily="34" charset="0"/>
              </a:defRPr>
            </a:lvl1pPr>
            <a:lvl2pPr marL="742950" indent="-285750">
              <a:defRPr sz="3600">
                <a:solidFill>
                  <a:schemeClr val="tx1"/>
                </a:solidFill>
                <a:latin typeface="Arial" panose="020B0604020202020204" pitchFamily="34" charset="0"/>
                <a:cs typeface="Arial" panose="020B0604020202020204" pitchFamily="34" charset="0"/>
              </a:defRPr>
            </a:lvl2pPr>
            <a:lvl3pPr marL="1143000" indent="-228600">
              <a:defRPr sz="3600">
                <a:solidFill>
                  <a:schemeClr val="tx1"/>
                </a:solidFill>
                <a:latin typeface="Arial" panose="020B0604020202020204" pitchFamily="34" charset="0"/>
                <a:cs typeface="Arial" panose="020B0604020202020204" pitchFamily="34" charset="0"/>
              </a:defRPr>
            </a:lvl3pPr>
            <a:lvl4pPr marL="1600200" indent="-228600">
              <a:defRPr sz="3600">
                <a:solidFill>
                  <a:schemeClr val="tx1"/>
                </a:solidFill>
                <a:latin typeface="Arial" panose="020B0604020202020204" pitchFamily="34" charset="0"/>
                <a:cs typeface="Arial" panose="020B0604020202020204" pitchFamily="34" charset="0"/>
              </a:defRPr>
            </a:lvl4pPr>
            <a:lvl5pPr marL="2057400" indent="-228600">
              <a:defRPr sz="3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r" eaLnBrk="1" hangingPunct="1"/>
            <a:endParaRPr lang="en-US" altLang="en-US"/>
          </a:p>
        </p:txBody>
      </p:sp>
      <p:pic>
        <p:nvPicPr>
          <p:cNvPr id="41" name="Picture 10">
            <a:extLst>
              <a:ext uri="{FF2B5EF4-FFF2-40B4-BE49-F238E27FC236}">
                <a16:creationId xmlns:a16="http://schemas.microsoft.com/office/drawing/2014/main" id="{CB118A51-BBB0-5E45-A41B-8B8CB5902DBC}"/>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563529" y="4565273"/>
            <a:ext cx="275516" cy="27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1">
            <a:extLst>
              <a:ext uri="{FF2B5EF4-FFF2-40B4-BE49-F238E27FC236}">
                <a16:creationId xmlns:a16="http://schemas.microsoft.com/office/drawing/2014/main" id="{ED8D64FC-DE47-4741-8C38-699CA22DA96D}"/>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121837" y="4547005"/>
            <a:ext cx="288636" cy="289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9">
            <a:extLst>
              <a:ext uri="{FF2B5EF4-FFF2-40B4-BE49-F238E27FC236}">
                <a16:creationId xmlns:a16="http://schemas.microsoft.com/office/drawing/2014/main" id="{A4F518E4-EE6C-E746-9050-7D7AE35EBD8D}"/>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488914" y="4570833"/>
            <a:ext cx="269553" cy="27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0626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A519B-EB26-3C47-9DBA-6732A39A67FC}"/>
              </a:ext>
            </a:extLst>
          </p:cNvPr>
          <p:cNvSpPr>
            <a:spLocks noGrp="1"/>
          </p:cNvSpPr>
          <p:nvPr>
            <p:ph type="title"/>
          </p:nvPr>
        </p:nvSpPr>
        <p:spPr/>
        <p:txBody>
          <a:bodyPr/>
          <a:lstStyle/>
          <a:p>
            <a:r>
              <a:rPr lang="en-US" dirty="0"/>
              <a:t>JLEIC summary</a:t>
            </a:r>
          </a:p>
        </p:txBody>
      </p:sp>
      <p:sp>
        <p:nvSpPr>
          <p:cNvPr id="3" name="Content Placeholder 2">
            <a:extLst>
              <a:ext uri="{FF2B5EF4-FFF2-40B4-BE49-F238E27FC236}">
                <a16:creationId xmlns:a16="http://schemas.microsoft.com/office/drawing/2014/main" id="{2B233B91-C413-7041-94B4-CE2657C8B833}"/>
              </a:ext>
            </a:extLst>
          </p:cNvPr>
          <p:cNvSpPr>
            <a:spLocks noGrp="1"/>
          </p:cNvSpPr>
          <p:nvPr>
            <p:ph idx="1"/>
          </p:nvPr>
        </p:nvSpPr>
        <p:spPr/>
        <p:txBody>
          <a:bodyPr/>
          <a:lstStyle/>
          <a:p>
            <a:r>
              <a:rPr lang="en-US" dirty="0"/>
              <a:t>The design concepts (luminosity and polarization) have been stable over the last ~9 years   </a:t>
            </a:r>
          </a:p>
          <a:p>
            <a:r>
              <a:rPr lang="en-US" dirty="0"/>
              <a:t>Continued JLEIC design and improved the design performance</a:t>
            </a:r>
          </a:p>
          <a:p>
            <a:r>
              <a:rPr lang="en-US" dirty="0"/>
              <a:t>Significant progress has been made in many design aspects and experimental demonstrations</a:t>
            </a:r>
          </a:p>
          <a:p>
            <a:r>
              <a:rPr lang="en-US" dirty="0"/>
              <a:t>Completed documenting JLEIC self-consistent design with the CM energy up to 65 GeV</a:t>
            </a:r>
          </a:p>
          <a:p>
            <a:r>
              <a:rPr lang="en-US" dirty="0"/>
              <a:t>Design delivers ~2E34 at max </a:t>
            </a:r>
            <a:r>
              <a:rPr lang="en-US" dirty="0" err="1"/>
              <a:t>Lumi</a:t>
            </a:r>
            <a:r>
              <a:rPr lang="en-US" dirty="0"/>
              <a:t> point and above ~1E33 in entire E-range</a:t>
            </a:r>
          </a:p>
          <a:p>
            <a:r>
              <a:rPr lang="en-US" dirty="0"/>
              <a:t>Prospects of 80-85% polarization (</a:t>
            </a:r>
            <a:r>
              <a:rPr lang="en-US" dirty="0" err="1"/>
              <a:t>w.r.to</a:t>
            </a:r>
            <a:r>
              <a:rPr lang="en-US" dirty="0"/>
              <a:t> min required 70%) due to figure-8 topology equivalent to a factor of two </a:t>
            </a:r>
            <a:r>
              <a:rPr lang="en-US" dirty="0" err="1"/>
              <a:t>Lumi</a:t>
            </a:r>
            <a:r>
              <a:rPr lang="en-US" dirty="0"/>
              <a:t> boost</a:t>
            </a:r>
          </a:p>
          <a:p>
            <a:r>
              <a:rPr lang="en-US" dirty="0"/>
              <a:t>Working on converting the design to 100 GeV CM, upgradable to 140 GeV CM</a:t>
            </a:r>
          </a:p>
          <a:p>
            <a:pPr marL="0" indent="0">
              <a:buNone/>
            </a:pPr>
            <a:endParaRPr lang="en-US" dirty="0"/>
          </a:p>
        </p:txBody>
      </p:sp>
      <p:sp>
        <p:nvSpPr>
          <p:cNvPr id="4" name="Footer Placeholder 3">
            <a:extLst>
              <a:ext uri="{FF2B5EF4-FFF2-40B4-BE49-F238E27FC236}">
                <a16:creationId xmlns:a16="http://schemas.microsoft.com/office/drawing/2014/main" id="{4495AED5-D3F2-2543-90A3-0B8436A99AEF}"/>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29EF63C7-C9B0-A543-B8D9-53C4B4ADF4BF}"/>
              </a:ext>
            </a:extLst>
          </p:cNvPr>
          <p:cNvSpPr>
            <a:spLocks noGrp="1"/>
          </p:cNvSpPr>
          <p:nvPr>
            <p:ph type="sldNum" sz="quarter" idx="12"/>
          </p:nvPr>
        </p:nvSpPr>
        <p:spPr/>
        <p:txBody>
          <a:bodyPr/>
          <a:lstStyle/>
          <a:p>
            <a:fld id="{07E1C93C-5050-FC42-8F10-D22D4F119D13}" type="slidenum">
              <a:rPr lang="en-US" smtClean="0"/>
              <a:pPr/>
              <a:t>38</a:t>
            </a:fld>
            <a:endParaRPr lang="en-US" dirty="0"/>
          </a:p>
        </p:txBody>
      </p:sp>
    </p:spTree>
    <p:extLst>
      <p:ext uri="{BB962C8B-B14F-4D97-AF65-F5344CB8AC3E}">
        <p14:creationId xmlns:p14="http://schemas.microsoft.com/office/powerpoint/2010/main" val="2209523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CF8C5-3699-8340-B87B-537EB3FC5483}"/>
              </a:ext>
            </a:extLst>
          </p:cNvPr>
          <p:cNvSpPr>
            <a:spLocks noGrp="1"/>
          </p:cNvSpPr>
          <p:nvPr>
            <p:ph type="title"/>
          </p:nvPr>
        </p:nvSpPr>
        <p:spPr/>
        <p:txBody>
          <a:bodyPr/>
          <a:lstStyle/>
          <a:p>
            <a:r>
              <a:rPr lang="en-US" dirty="0" err="1"/>
              <a:t>eRHIC</a:t>
            </a:r>
            <a:r>
              <a:rPr lang="en-US" dirty="0"/>
              <a:t> and JLEIC key parameters at max </a:t>
            </a:r>
            <a:r>
              <a:rPr lang="en-US" dirty="0" err="1"/>
              <a:t>Lumi</a:t>
            </a:r>
            <a:r>
              <a:rPr lang="en-US" dirty="0"/>
              <a:t> points</a:t>
            </a:r>
          </a:p>
        </p:txBody>
      </p:sp>
      <p:sp>
        <p:nvSpPr>
          <p:cNvPr id="4" name="Footer Placeholder 3">
            <a:extLst>
              <a:ext uri="{FF2B5EF4-FFF2-40B4-BE49-F238E27FC236}">
                <a16:creationId xmlns:a16="http://schemas.microsoft.com/office/drawing/2014/main" id="{8AD20F3A-50E2-214F-8845-EB9C52A340F1}"/>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0EDF2753-124D-DA47-A479-7DA386043CE7}"/>
              </a:ext>
            </a:extLst>
          </p:cNvPr>
          <p:cNvSpPr>
            <a:spLocks noGrp="1"/>
          </p:cNvSpPr>
          <p:nvPr>
            <p:ph type="sldNum" sz="quarter" idx="12"/>
          </p:nvPr>
        </p:nvSpPr>
        <p:spPr/>
        <p:txBody>
          <a:bodyPr/>
          <a:lstStyle/>
          <a:p>
            <a:fld id="{07E1C93C-5050-FC42-8F10-D22D4F119D13}" type="slidenum">
              <a:rPr lang="en-US" smtClean="0"/>
              <a:pPr/>
              <a:t>39</a:t>
            </a:fld>
            <a:endParaRPr lang="en-US" dirty="0"/>
          </a:p>
        </p:txBody>
      </p:sp>
      <p:pic>
        <p:nvPicPr>
          <p:cNvPr id="6" name="Picture 5">
            <a:extLst>
              <a:ext uri="{FF2B5EF4-FFF2-40B4-BE49-F238E27FC236}">
                <a16:creationId xmlns:a16="http://schemas.microsoft.com/office/drawing/2014/main" id="{021C9C97-FCDD-5545-87B6-BDA0E074F4BD}"/>
              </a:ext>
            </a:extLst>
          </p:cNvPr>
          <p:cNvPicPr>
            <a:picLocks noChangeAspect="1"/>
          </p:cNvPicPr>
          <p:nvPr/>
        </p:nvPicPr>
        <p:blipFill>
          <a:blip r:embed="rId2"/>
          <a:stretch>
            <a:fillRect/>
          </a:stretch>
        </p:blipFill>
        <p:spPr>
          <a:xfrm>
            <a:off x="2439601" y="812800"/>
            <a:ext cx="7410270" cy="4968736"/>
          </a:xfrm>
          <a:prstGeom prst="rect">
            <a:avLst/>
          </a:prstGeom>
        </p:spPr>
      </p:pic>
      <p:sp>
        <p:nvSpPr>
          <p:cNvPr id="7" name="Rectangle 6">
            <a:extLst>
              <a:ext uri="{FF2B5EF4-FFF2-40B4-BE49-F238E27FC236}">
                <a16:creationId xmlns:a16="http://schemas.microsoft.com/office/drawing/2014/main" id="{AF028E1F-CD5F-2C42-943B-18976746B91C}"/>
              </a:ext>
            </a:extLst>
          </p:cNvPr>
          <p:cNvSpPr/>
          <p:nvPr/>
        </p:nvSpPr>
        <p:spPr>
          <a:xfrm>
            <a:off x="2426905" y="5779211"/>
            <a:ext cx="7979844" cy="646331"/>
          </a:xfrm>
          <a:prstGeom prst="rect">
            <a:avLst/>
          </a:prstGeom>
        </p:spPr>
        <p:txBody>
          <a:bodyPr wrap="square">
            <a:spAutoFit/>
          </a:bodyPr>
          <a:lstStyle/>
          <a:p>
            <a:r>
              <a:rPr lang="en-GB" sz="1200" dirty="0">
                <a:latin typeface="Helvetica" pitchFamily="2" charset="0"/>
              </a:rPr>
              <a:t> Assumptions on integrated luminosity: Accelerator is 75% of the time in colliding beam mode; 25% of the time is needed for injection, acceleration, run preparation as well as maintenance, machine development, and failures. The average luminosity within a luminosity run is very close to the peak luminosity (&gt; 95%) due to strong hadron cooling.</a:t>
            </a:r>
            <a:endParaRPr lang="en-GB" sz="1200" dirty="0">
              <a:effectLst/>
              <a:latin typeface="Helvetica" pitchFamily="2" charset="0"/>
            </a:endParaRPr>
          </a:p>
        </p:txBody>
      </p:sp>
    </p:spTree>
    <p:extLst>
      <p:ext uri="{BB962C8B-B14F-4D97-AF65-F5344CB8AC3E}">
        <p14:creationId xmlns:p14="http://schemas.microsoft.com/office/powerpoint/2010/main" val="836023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947DF-4E04-644D-ADCD-37A5ACD556D0}"/>
              </a:ext>
            </a:extLst>
          </p:cNvPr>
          <p:cNvSpPr>
            <a:spLocks noGrp="1"/>
          </p:cNvSpPr>
          <p:nvPr>
            <p:ph type="title"/>
          </p:nvPr>
        </p:nvSpPr>
        <p:spPr/>
        <p:txBody>
          <a:bodyPr/>
          <a:lstStyle/>
          <a:p>
            <a:r>
              <a:rPr lang="en-US" dirty="0"/>
              <a:t>HERA Luminosity</a:t>
            </a:r>
          </a:p>
        </p:txBody>
      </p:sp>
      <p:sp>
        <p:nvSpPr>
          <p:cNvPr id="4" name="Footer Placeholder 3">
            <a:extLst>
              <a:ext uri="{FF2B5EF4-FFF2-40B4-BE49-F238E27FC236}">
                <a16:creationId xmlns:a16="http://schemas.microsoft.com/office/drawing/2014/main" id="{341DEB4F-78F0-3349-B3A5-986C22DEA2FC}"/>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6A1CA356-F73A-8B43-88DF-FAD1F35EE88E}"/>
              </a:ext>
            </a:extLst>
          </p:cNvPr>
          <p:cNvSpPr>
            <a:spLocks noGrp="1"/>
          </p:cNvSpPr>
          <p:nvPr>
            <p:ph type="sldNum" sz="quarter" idx="12"/>
          </p:nvPr>
        </p:nvSpPr>
        <p:spPr/>
        <p:txBody>
          <a:bodyPr/>
          <a:lstStyle/>
          <a:p>
            <a:fld id="{07E1C93C-5050-FC42-8F10-D22D4F119D13}" type="slidenum">
              <a:rPr lang="en-US" smtClean="0"/>
              <a:pPr/>
              <a:t>4</a:t>
            </a:fld>
            <a:endParaRPr lang="en-US" dirty="0"/>
          </a:p>
        </p:txBody>
      </p:sp>
      <p:sp>
        <p:nvSpPr>
          <p:cNvPr id="6" name="Rectangle 5">
            <a:extLst>
              <a:ext uri="{FF2B5EF4-FFF2-40B4-BE49-F238E27FC236}">
                <a16:creationId xmlns:a16="http://schemas.microsoft.com/office/drawing/2014/main" id="{D873AD5B-847F-7F47-8B07-CABCE5B46A7A}"/>
              </a:ext>
            </a:extLst>
          </p:cNvPr>
          <p:cNvSpPr/>
          <p:nvPr/>
        </p:nvSpPr>
        <p:spPr>
          <a:xfrm>
            <a:off x="5635742" y="5861506"/>
            <a:ext cx="6556257" cy="523220"/>
          </a:xfrm>
          <a:prstGeom prst="rect">
            <a:avLst/>
          </a:prstGeom>
        </p:spPr>
        <p:txBody>
          <a:bodyPr wrap="square">
            <a:spAutoFit/>
          </a:bodyPr>
          <a:lstStyle/>
          <a:p>
            <a:r>
              <a:rPr lang="en-US" sz="1400" dirty="0"/>
              <a:t>Review of Searches for Rare Processes and Physics Beyond the Standard Model at HERA, David M. South, Monica </a:t>
            </a:r>
            <a:r>
              <a:rPr lang="en-US" sz="1400" dirty="0" err="1"/>
              <a:t>Turcato</a:t>
            </a:r>
            <a:r>
              <a:rPr lang="en-US" sz="1400" dirty="0"/>
              <a:t>, May 2016, European Physical Journal C 76(6).</a:t>
            </a:r>
          </a:p>
        </p:txBody>
      </p:sp>
      <p:pic>
        <p:nvPicPr>
          <p:cNvPr id="9" name="Picture 8">
            <a:extLst>
              <a:ext uri="{FF2B5EF4-FFF2-40B4-BE49-F238E27FC236}">
                <a16:creationId xmlns:a16="http://schemas.microsoft.com/office/drawing/2014/main" id="{4F4F05DE-908A-5748-896E-76E1DA0C78A4}"/>
              </a:ext>
            </a:extLst>
          </p:cNvPr>
          <p:cNvPicPr>
            <a:picLocks noChangeAspect="1"/>
          </p:cNvPicPr>
          <p:nvPr/>
        </p:nvPicPr>
        <p:blipFill>
          <a:blip r:embed="rId2"/>
          <a:stretch>
            <a:fillRect/>
          </a:stretch>
        </p:blipFill>
        <p:spPr>
          <a:xfrm>
            <a:off x="88900" y="844826"/>
            <a:ext cx="5890110" cy="3050595"/>
          </a:xfrm>
          <a:prstGeom prst="rect">
            <a:avLst/>
          </a:prstGeom>
        </p:spPr>
      </p:pic>
      <p:pic>
        <p:nvPicPr>
          <p:cNvPr id="10" name="Picture 9">
            <a:extLst>
              <a:ext uri="{FF2B5EF4-FFF2-40B4-BE49-F238E27FC236}">
                <a16:creationId xmlns:a16="http://schemas.microsoft.com/office/drawing/2014/main" id="{7C42DB82-BD4C-0446-AB27-BC331FE7E952}"/>
              </a:ext>
            </a:extLst>
          </p:cNvPr>
          <p:cNvPicPr>
            <a:picLocks noChangeAspect="1"/>
          </p:cNvPicPr>
          <p:nvPr/>
        </p:nvPicPr>
        <p:blipFill>
          <a:blip r:embed="rId3"/>
          <a:stretch>
            <a:fillRect/>
          </a:stretch>
        </p:blipFill>
        <p:spPr>
          <a:xfrm>
            <a:off x="5993181" y="301542"/>
            <a:ext cx="5557472" cy="5586518"/>
          </a:xfrm>
          <a:prstGeom prst="rect">
            <a:avLst/>
          </a:prstGeom>
        </p:spPr>
      </p:pic>
      <p:sp>
        <p:nvSpPr>
          <p:cNvPr id="13" name="Rectangle 12">
            <a:extLst>
              <a:ext uri="{FF2B5EF4-FFF2-40B4-BE49-F238E27FC236}">
                <a16:creationId xmlns:a16="http://schemas.microsoft.com/office/drawing/2014/main" id="{3A129FFA-3D82-BF4C-9170-F229394B66D7}"/>
              </a:ext>
            </a:extLst>
          </p:cNvPr>
          <p:cNvSpPr/>
          <p:nvPr/>
        </p:nvSpPr>
        <p:spPr>
          <a:xfrm>
            <a:off x="286656" y="3903379"/>
            <a:ext cx="5463385" cy="461665"/>
          </a:xfrm>
          <a:prstGeom prst="rect">
            <a:avLst/>
          </a:prstGeom>
        </p:spPr>
        <p:txBody>
          <a:bodyPr wrap="square">
            <a:spAutoFit/>
          </a:bodyPr>
          <a:lstStyle/>
          <a:p>
            <a:r>
              <a:rPr lang="en-GB" sz="2400" dirty="0">
                <a:latin typeface="Helvetica" pitchFamily="2" charset="0"/>
              </a:rPr>
              <a:t>Total delivered luminosity about 1 fb</a:t>
            </a:r>
            <a:r>
              <a:rPr lang="en-GB" sz="2400" baseline="30000" dirty="0">
                <a:latin typeface="Helvetica" pitchFamily="2" charset="0"/>
              </a:rPr>
              <a:t>-1</a:t>
            </a:r>
            <a:endParaRPr lang="en-GB" sz="2400" baseline="30000" dirty="0">
              <a:effectLst/>
              <a:latin typeface="Helvetica" pitchFamily="2" charset="0"/>
            </a:endParaRPr>
          </a:p>
        </p:txBody>
      </p:sp>
    </p:spTree>
    <p:extLst>
      <p:ext uri="{BB962C8B-B14F-4D97-AF65-F5344CB8AC3E}">
        <p14:creationId xmlns:p14="http://schemas.microsoft.com/office/powerpoint/2010/main" val="323534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45F5C-7695-DE4A-8AD4-5C1BFDE4B5E3}"/>
              </a:ext>
            </a:extLst>
          </p:cNvPr>
          <p:cNvSpPr>
            <a:spLocks noGrp="1"/>
          </p:cNvSpPr>
          <p:nvPr>
            <p:ph type="title"/>
          </p:nvPr>
        </p:nvSpPr>
        <p:spPr/>
        <p:txBody>
          <a:bodyPr/>
          <a:lstStyle/>
          <a:p>
            <a:r>
              <a:rPr lang="en-US" dirty="0" err="1"/>
              <a:t>eRHIC</a:t>
            </a:r>
            <a:r>
              <a:rPr lang="en-US" dirty="0"/>
              <a:t> and JLEIC luminosity curves</a:t>
            </a:r>
          </a:p>
        </p:txBody>
      </p:sp>
      <p:sp>
        <p:nvSpPr>
          <p:cNvPr id="4" name="Footer Placeholder 3">
            <a:extLst>
              <a:ext uri="{FF2B5EF4-FFF2-40B4-BE49-F238E27FC236}">
                <a16:creationId xmlns:a16="http://schemas.microsoft.com/office/drawing/2014/main" id="{9F4C3F6F-8700-0D40-8CB7-F3DC61816401}"/>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14C925C9-D423-8D4C-8622-FF5A8669889A}"/>
              </a:ext>
            </a:extLst>
          </p:cNvPr>
          <p:cNvSpPr>
            <a:spLocks noGrp="1"/>
          </p:cNvSpPr>
          <p:nvPr>
            <p:ph type="sldNum" sz="quarter" idx="12"/>
          </p:nvPr>
        </p:nvSpPr>
        <p:spPr/>
        <p:txBody>
          <a:bodyPr/>
          <a:lstStyle/>
          <a:p>
            <a:fld id="{07E1C93C-5050-FC42-8F10-D22D4F119D13}" type="slidenum">
              <a:rPr lang="en-US" smtClean="0"/>
              <a:pPr/>
              <a:t>40</a:t>
            </a:fld>
            <a:endParaRPr lang="en-US" dirty="0"/>
          </a:p>
        </p:txBody>
      </p:sp>
      <p:sp>
        <p:nvSpPr>
          <p:cNvPr id="7" name="Rectangle 6">
            <a:extLst>
              <a:ext uri="{FF2B5EF4-FFF2-40B4-BE49-F238E27FC236}">
                <a16:creationId xmlns:a16="http://schemas.microsoft.com/office/drawing/2014/main" id="{2E6761D6-22A8-9143-83C4-28BA75352274}"/>
              </a:ext>
            </a:extLst>
          </p:cNvPr>
          <p:cNvSpPr/>
          <p:nvPr/>
        </p:nvSpPr>
        <p:spPr>
          <a:xfrm>
            <a:off x="2005608" y="5526977"/>
            <a:ext cx="7824190" cy="830997"/>
          </a:xfrm>
          <a:prstGeom prst="rect">
            <a:avLst/>
          </a:prstGeom>
        </p:spPr>
        <p:txBody>
          <a:bodyPr wrap="square">
            <a:spAutoFit/>
          </a:bodyPr>
          <a:lstStyle/>
          <a:p>
            <a:pPr algn="ctr"/>
            <a:r>
              <a:rPr lang="en-US" sz="2400" dirty="0"/>
              <a:t> </a:t>
            </a:r>
            <a:r>
              <a:rPr lang="en-US" sz="2400" dirty="0" err="1"/>
              <a:t>eRHIC</a:t>
            </a:r>
            <a:r>
              <a:rPr lang="en-US" sz="2400" dirty="0"/>
              <a:t> electron-proton average luminosity vs. center-of-mass energy with strong hadron cooling</a:t>
            </a:r>
          </a:p>
        </p:txBody>
      </p:sp>
      <p:pic>
        <p:nvPicPr>
          <p:cNvPr id="3" name="Picture 2">
            <a:extLst>
              <a:ext uri="{FF2B5EF4-FFF2-40B4-BE49-F238E27FC236}">
                <a16:creationId xmlns:a16="http://schemas.microsoft.com/office/drawing/2014/main" id="{B8764765-9AFB-A347-9EAC-ADBC2C92F80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40516" y="873859"/>
            <a:ext cx="6932088" cy="4732614"/>
          </a:xfrm>
          <a:prstGeom prst="rect">
            <a:avLst/>
          </a:prstGeom>
        </p:spPr>
      </p:pic>
    </p:spTree>
    <p:extLst>
      <p:ext uri="{BB962C8B-B14F-4D97-AF65-F5344CB8AC3E}">
        <p14:creationId xmlns:p14="http://schemas.microsoft.com/office/powerpoint/2010/main" val="38743590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45F5C-7695-DE4A-8AD4-5C1BFDE4B5E3}"/>
              </a:ext>
            </a:extLst>
          </p:cNvPr>
          <p:cNvSpPr>
            <a:spLocks noGrp="1"/>
          </p:cNvSpPr>
          <p:nvPr>
            <p:ph type="title"/>
          </p:nvPr>
        </p:nvSpPr>
        <p:spPr/>
        <p:txBody>
          <a:bodyPr/>
          <a:lstStyle/>
          <a:p>
            <a:r>
              <a:rPr lang="en-US" dirty="0" err="1"/>
              <a:t>eRHIC</a:t>
            </a:r>
            <a:r>
              <a:rPr lang="en-US" dirty="0"/>
              <a:t> and JLEIC luminosity curves</a:t>
            </a:r>
          </a:p>
        </p:txBody>
      </p:sp>
      <p:sp>
        <p:nvSpPr>
          <p:cNvPr id="4" name="Footer Placeholder 3">
            <a:extLst>
              <a:ext uri="{FF2B5EF4-FFF2-40B4-BE49-F238E27FC236}">
                <a16:creationId xmlns:a16="http://schemas.microsoft.com/office/drawing/2014/main" id="{9F4C3F6F-8700-0D40-8CB7-F3DC61816401}"/>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14C925C9-D423-8D4C-8622-FF5A8669889A}"/>
              </a:ext>
            </a:extLst>
          </p:cNvPr>
          <p:cNvSpPr>
            <a:spLocks noGrp="1"/>
          </p:cNvSpPr>
          <p:nvPr>
            <p:ph type="sldNum" sz="quarter" idx="12"/>
          </p:nvPr>
        </p:nvSpPr>
        <p:spPr/>
        <p:txBody>
          <a:bodyPr/>
          <a:lstStyle/>
          <a:p>
            <a:fld id="{07E1C93C-5050-FC42-8F10-D22D4F119D13}" type="slidenum">
              <a:rPr lang="en-US" smtClean="0"/>
              <a:pPr/>
              <a:t>41</a:t>
            </a:fld>
            <a:endParaRPr lang="en-US" dirty="0"/>
          </a:p>
        </p:txBody>
      </p:sp>
      <p:sp>
        <p:nvSpPr>
          <p:cNvPr id="3" name="Rectangle 2">
            <a:extLst>
              <a:ext uri="{FF2B5EF4-FFF2-40B4-BE49-F238E27FC236}">
                <a16:creationId xmlns:a16="http://schemas.microsoft.com/office/drawing/2014/main" id="{1FA9B980-0977-0042-8C7F-D3DC245C82A9}"/>
              </a:ext>
            </a:extLst>
          </p:cNvPr>
          <p:cNvSpPr/>
          <p:nvPr/>
        </p:nvSpPr>
        <p:spPr>
          <a:xfrm>
            <a:off x="905105" y="4577630"/>
            <a:ext cx="5180007" cy="830997"/>
          </a:xfrm>
          <a:prstGeom prst="rect">
            <a:avLst/>
          </a:prstGeom>
        </p:spPr>
        <p:txBody>
          <a:bodyPr wrap="square">
            <a:spAutoFit/>
          </a:bodyPr>
          <a:lstStyle/>
          <a:p>
            <a:r>
              <a:rPr lang="en-US" sz="2400" dirty="0"/>
              <a:t> JLEIC e-p  average luminosity for the 65 GeV CM optimized design</a:t>
            </a:r>
          </a:p>
        </p:txBody>
      </p:sp>
      <p:pic>
        <p:nvPicPr>
          <p:cNvPr id="6" name="Picture 5">
            <a:extLst>
              <a:ext uri="{FF2B5EF4-FFF2-40B4-BE49-F238E27FC236}">
                <a16:creationId xmlns:a16="http://schemas.microsoft.com/office/drawing/2014/main" id="{0B8E33D5-D33B-8F49-9A0D-36BF2CD81822}"/>
              </a:ext>
            </a:extLst>
          </p:cNvPr>
          <p:cNvPicPr>
            <a:picLocks noChangeAspect="1"/>
          </p:cNvPicPr>
          <p:nvPr/>
        </p:nvPicPr>
        <p:blipFill>
          <a:blip r:embed="rId2"/>
          <a:stretch>
            <a:fillRect/>
          </a:stretch>
        </p:blipFill>
        <p:spPr>
          <a:xfrm>
            <a:off x="149170" y="869711"/>
            <a:ext cx="5853107" cy="3615203"/>
          </a:xfrm>
          <a:prstGeom prst="rect">
            <a:avLst/>
          </a:prstGeom>
        </p:spPr>
      </p:pic>
      <p:sp>
        <p:nvSpPr>
          <p:cNvPr id="10" name="Rectangle 9">
            <a:extLst>
              <a:ext uri="{FF2B5EF4-FFF2-40B4-BE49-F238E27FC236}">
                <a16:creationId xmlns:a16="http://schemas.microsoft.com/office/drawing/2014/main" id="{BFF28CF2-EB20-5F49-910E-E7D0E6F4D063}"/>
              </a:ext>
            </a:extLst>
          </p:cNvPr>
          <p:cNvSpPr/>
          <p:nvPr/>
        </p:nvSpPr>
        <p:spPr>
          <a:xfrm>
            <a:off x="6553200" y="4577630"/>
            <a:ext cx="5421086" cy="1200329"/>
          </a:xfrm>
          <a:prstGeom prst="rect">
            <a:avLst/>
          </a:prstGeom>
        </p:spPr>
        <p:txBody>
          <a:bodyPr wrap="square">
            <a:spAutoFit/>
          </a:bodyPr>
          <a:lstStyle/>
          <a:p>
            <a:r>
              <a:rPr lang="en-US" sz="2400" dirty="0"/>
              <a:t> JLEIC e-p  average luminosity for  100 GeV CM collider design and its 140 GeV CM upgrade. Work-in-progress. </a:t>
            </a:r>
          </a:p>
        </p:txBody>
      </p:sp>
      <p:pic>
        <p:nvPicPr>
          <p:cNvPr id="7" name="Picture 6">
            <a:extLst>
              <a:ext uri="{FF2B5EF4-FFF2-40B4-BE49-F238E27FC236}">
                <a16:creationId xmlns:a16="http://schemas.microsoft.com/office/drawing/2014/main" id="{A6D6F4AB-F430-694D-B930-191D7E23AAEA}"/>
              </a:ext>
            </a:extLst>
          </p:cNvPr>
          <p:cNvPicPr>
            <a:picLocks noChangeAspect="1"/>
          </p:cNvPicPr>
          <p:nvPr/>
        </p:nvPicPr>
        <p:blipFill>
          <a:blip r:embed="rId3"/>
          <a:stretch>
            <a:fillRect/>
          </a:stretch>
        </p:blipFill>
        <p:spPr>
          <a:xfrm>
            <a:off x="6206776" y="869710"/>
            <a:ext cx="5985224" cy="3707919"/>
          </a:xfrm>
          <a:prstGeom prst="rect">
            <a:avLst/>
          </a:prstGeom>
        </p:spPr>
      </p:pic>
    </p:spTree>
    <p:extLst>
      <p:ext uri="{BB962C8B-B14F-4D97-AF65-F5344CB8AC3E}">
        <p14:creationId xmlns:p14="http://schemas.microsoft.com/office/powerpoint/2010/main" val="4171907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53AA-55F0-5843-B030-576A2360DECC}"/>
              </a:ext>
            </a:extLst>
          </p:cNvPr>
          <p:cNvSpPr>
            <a:spLocks noGrp="1"/>
          </p:cNvSpPr>
          <p:nvPr>
            <p:ph type="title"/>
          </p:nvPr>
        </p:nvSpPr>
        <p:spPr/>
        <p:txBody>
          <a:bodyPr/>
          <a:lstStyle/>
          <a:p>
            <a:r>
              <a:rPr lang="en-US" dirty="0"/>
              <a:t>EIC R&amp;D – examples</a:t>
            </a:r>
          </a:p>
        </p:txBody>
      </p:sp>
      <p:sp>
        <p:nvSpPr>
          <p:cNvPr id="4" name="Footer Placeholder 3">
            <a:extLst>
              <a:ext uri="{FF2B5EF4-FFF2-40B4-BE49-F238E27FC236}">
                <a16:creationId xmlns:a16="http://schemas.microsoft.com/office/drawing/2014/main" id="{4A011BF0-5CB8-C94A-BBB9-C414D5FB1CDB}"/>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70551CA7-DA3C-7C4A-9D4F-574273708C25}"/>
              </a:ext>
            </a:extLst>
          </p:cNvPr>
          <p:cNvSpPr>
            <a:spLocks noGrp="1"/>
          </p:cNvSpPr>
          <p:nvPr>
            <p:ph type="sldNum" sz="quarter" idx="12"/>
          </p:nvPr>
        </p:nvSpPr>
        <p:spPr/>
        <p:txBody>
          <a:bodyPr/>
          <a:lstStyle/>
          <a:p>
            <a:fld id="{07E1C93C-5050-FC42-8F10-D22D4F119D13}" type="slidenum">
              <a:rPr lang="en-US" smtClean="0"/>
              <a:pPr/>
              <a:t>42</a:t>
            </a:fld>
            <a:endParaRPr lang="en-US" dirty="0"/>
          </a:p>
        </p:txBody>
      </p:sp>
      <p:sp>
        <p:nvSpPr>
          <p:cNvPr id="6" name="Content Placeholder 2">
            <a:extLst>
              <a:ext uri="{FF2B5EF4-FFF2-40B4-BE49-F238E27FC236}">
                <a16:creationId xmlns:a16="http://schemas.microsoft.com/office/drawing/2014/main" id="{3FA6ED93-3842-0946-8825-0C2E8991AD1F}"/>
              </a:ext>
            </a:extLst>
          </p:cNvPr>
          <p:cNvSpPr>
            <a:spLocks noGrp="1"/>
          </p:cNvSpPr>
          <p:nvPr>
            <p:ph idx="1"/>
          </p:nvPr>
        </p:nvSpPr>
        <p:spPr>
          <a:xfrm>
            <a:off x="120316" y="966054"/>
            <a:ext cx="11901563" cy="5494903"/>
          </a:xfrm>
        </p:spPr>
        <p:txBody>
          <a:bodyPr>
            <a:normAutofit fontScale="85000" lnSpcReduction="10000"/>
          </a:bodyPr>
          <a:lstStyle/>
          <a:p>
            <a:r>
              <a:rPr lang="en-US" dirty="0"/>
              <a:t>High-Priority EIC R&amp;D topics defined by the Jones review panel</a:t>
            </a:r>
          </a:p>
          <a:p>
            <a:r>
              <a:rPr lang="en-US" dirty="0"/>
              <a:t>A number of joint R&amp;D funded by NP </a:t>
            </a:r>
            <a:r>
              <a:rPr lang="mr-IN" dirty="0"/>
              <a:t>–</a:t>
            </a:r>
            <a:r>
              <a:rPr lang="en-US" dirty="0"/>
              <a:t> FY17, significant progress achieved in: </a:t>
            </a:r>
          </a:p>
          <a:p>
            <a:pPr lvl="1"/>
            <a:r>
              <a:rPr lang="en-US" dirty="0"/>
              <a:t>Crab system design and experimental test</a:t>
            </a:r>
          </a:p>
          <a:p>
            <a:pPr lvl="1"/>
            <a:r>
              <a:rPr lang="en-US" dirty="0"/>
              <a:t>Electron cooler design</a:t>
            </a:r>
          </a:p>
          <a:p>
            <a:pPr lvl="1"/>
            <a:r>
              <a:rPr lang="en-US" dirty="0"/>
              <a:t>IR magnet design</a:t>
            </a:r>
          </a:p>
          <a:p>
            <a:pPr lvl="1"/>
            <a:r>
              <a:rPr lang="en-US" dirty="0"/>
              <a:t>Simulation software development</a:t>
            </a:r>
          </a:p>
          <a:p>
            <a:r>
              <a:rPr lang="en-US" dirty="0"/>
              <a:t>Example of awarded FY18-19 proposals: </a:t>
            </a:r>
          </a:p>
          <a:p>
            <a:pPr lvl="1"/>
            <a:r>
              <a:rPr lang="en-US" dirty="0"/>
              <a:t>Crab cavity operation in a hadron ring (Lead: ODU, collaborators: </a:t>
            </a:r>
            <a:r>
              <a:rPr lang="en-US" dirty="0" err="1"/>
              <a:t>JLab</a:t>
            </a:r>
            <a:r>
              <a:rPr lang="en-US" dirty="0"/>
              <a:t>, BNL)</a:t>
            </a:r>
          </a:p>
          <a:p>
            <a:pPr lvl="1"/>
            <a:r>
              <a:rPr lang="en-US" dirty="0"/>
              <a:t>Strong hadron cooling</a:t>
            </a:r>
          </a:p>
          <a:p>
            <a:pPr lvl="2"/>
            <a:r>
              <a:rPr lang="en-US" dirty="0"/>
              <a:t>Development of innovative high-energy magnetized electron cooling for an EIC (Lead: </a:t>
            </a:r>
            <a:r>
              <a:rPr lang="en-US" dirty="0" err="1"/>
              <a:t>JLab</a:t>
            </a:r>
            <a:r>
              <a:rPr lang="en-US" dirty="0"/>
              <a:t>, </a:t>
            </a:r>
            <a:r>
              <a:rPr lang="en-US" dirty="0" err="1"/>
              <a:t>collab</a:t>
            </a:r>
            <a:r>
              <a:rPr lang="en-US" dirty="0"/>
              <a:t>.: BNL, FNAL, ODU)</a:t>
            </a:r>
          </a:p>
          <a:p>
            <a:pPr lvl="2"/>
            <a:r>
              <a:rPr lang="en-US" dirty="0"/>
              <a:t>Strong hadron cooling with micro-bunched electron beams (Lead: BNL, collaborators: </a:t>
            </a:r>
            <a:r>
              <a:rPr lang="en-US" dirty="0" err="1"/>
              <a:t>JLab</a:t>
            </a:r>
            <a:r>
              <a:rPr lang="en-US" dirty="0"/>
              <a:t>, SLAC, ANL)</a:t>
            </a:r>
          </a:p>
          <a:p>
            <a:pPr lvl="1"/>
            <a:r>
              <a:rPr lang="en-US" dirty="0"/>
              <a:t>Magnet design</a:t>
            </a:r>
          </a:p>
          <a:p>
            <a:pPr lvl="2"/>
            <a:r>
              <a:rPr lang="en-US" dirty="0"/>
              <a:t>High Gradient Actively Shielded Quadrupole (Lead: BNL, collaborators: </a:t>
            </a:r>
            <a:r>
              <a:rPr lang="en-US" dirty="0" err="1"/>
              <a:t>JLab</a:t>
            </a:r>
            <a:r>
              <a:rPr lang="en-US" dirty="0"/>
              <a:t>, LBNL)</a:t>
            </a:r>
          </a:p>
          <a:p>
            <a:pPr lvl="2"/>
            <a:r>
              <a:rPr lang="en-US" dirty="0"/>
              <a:t>Validation of EIC IR magnet parameters and requirements using existing magnet results (Lead: JLAB, </a:t>
            </a:r>
            <a:r>
              <a:rPr lang="en-US" dirty="0" err="1"/>
              <a:t>collab</a:t>
            </a:r>
            <a:r>
              <a:rPr lang="en-US" dirty="0"/>
              <a:t>.: SLAC, LBNL)</a:t>
            </a:r>
          </a:p>
          <a:p>
            <a:pPr lvl="1"/>
            <a:r>
              <a:rPr lang="en-US" dirty="0"/>
              <a:t>Benchmarking of EIC simulations</a:t>
            </a:r>
          </a:p>
          <a:p>
            <a:pPr lvl="2"/>
            <a:r>
              <a:rPr lang="en-US" dirty="0"/>
              <a:t>Development &amp; test of simulation tools for EIC beam-beam interaction (Lead: BNL, collaborators: </a:t>
            </a:r>
            <a:r>
              <a:rPr lang="en-US" dirty="0" err="1"/>
              <a:t>JLab</a:t>
            </a:r>
            <a:r>
              <a:rPr lang="en-US" dirty="0"/>
              <a:t>, MSU, LBNL)</a:t>
            </a:r>
          </a:p>
          <a:p>
            <a:pPr lvl="2"/>
            <a:r>
              <a:rPr lang="en-US" dirty="0"/>
              <a:t>Experimental verification of spin transparency mode in an EIC (Lead: </a:t>
            </a:r>
            <a:r>
              <a:rPr lang="en-US" dirty="0" err="1"/>
              <a:t>JLab</a:t>
            </a:r>
            <a:r>
              <a:rPr lang="en-US" dirty="0"/>
              <a:t>, collaborator: BNL)</a:t>
            </a:r>
          </a:p>
          <a:p>
            <a:pPr lvl="1"/>
            <a:r>
              <a:rPr lang="en-US" dirty="0"/>
              <a:t>Electron complex</a:t>
            </a:r>
          </a:p>
          <a:p>
            <a:pPr lvl="2"/>
            <a:r>
              <a:rPr lang="en-US" dirty="0"/>
              <a:t>High Bandwidth Beam Feedback Systems for a High Luminosity EIC (Lead: ANL, collaborator: </a:t>
            </a:r>
            <a:r>
              <a:rPr lang="en-US" dirty="0" err="1"/>
              <a:t>JLab</a:t>
            </a:r>
            <a:r>
              <a:rPr lang="en-US" dirty="0"/>
              <a:t>)</a:t>
            </a:r>
          </a:p>
          <a:p>
            <a:pPr lvl="1"/>
            <a:endParaRPr lang="en-US" dirty="0"/>
          </a:p>
          <a:p>
            <a:endParaRPr lang="en-US" dirty="0"/>
          </a:p>
        </p:txBody>
      </p:sp>
      <p:pic>
        <p:nvPicPr>
          <p:cNvPr id="7" name="Picture 6">
            <a:extLst>
              <a:ext uri="{FF2B5EF4-FFF2-40B4-BE49-F238E27FC236}">
                <a16:creationId xmlns:a16="http://schemas.microsoft.com/office/drawing/2014/main" id="{7403FB03-A98C-D545-BBF1-7A06E1A08EFD}"/>
              </a:ext>
            </a:extLst>
          </p:cNvPr>
          <p:cNvPicPr>
            <a:picLocks noChangeAspect="1"/>
          </p:cNvPicPr>
          <p:nvPr/>
        </p:nvPicPr>
        <p:blipFill rotWithShape="1">
          <a:blip r:embed="rId2">
            <a:extLst>
              <a:ext uri="{28A0092B-C50C-407E-A947-70E740481C1C}">
                <a14:useLocalDpi xmlns:a14="http://schemas.microsoft.com/office/drawing/2010/main"/>
              </a:ext>
            </a:extLst>
          </a:blip>
          <a:srcRect l="13519" r="24561"/>
          <a:stretch/>
        </p:blipFill>
        <p:spPr>
          <a:xfrm>
            <a:off x="9778583" y="847562"/>
            <a:ext cx="2282456" cy="2745915"/>
          </a:xfrm>
          <a:prstGeom prst="rect">
            <a:avLst/>
          </a:prstGeom>
        </p:spPr>
      </p:pic>
      <p:sp>
        <p:nvSpPr>
          <p:cNvPr id="8" name="Freeform 7">
            <a:extLst>
              <a:ext uri="{FF2B5EF4-FFF2-40B4-BE49-F238E27FC236}">
                <a16:creationId xmlns:a16="http://schemas.microsoft.com/office/drawing/2014/main" id="{417CAB59-EA4F-F74F-8229-707D4517AA67}"/>
              </a:ext>
            </a:extLst>
          </p:cNvPr>
          <p:cNvSpPr/>
          <p:nvPr/>
        </p:nvSpPr>
        <p:spPr>
          <a:xfrm>
            <a:off x="9380106" y="3032760"/>
            <a:ext cx="2550333" cy="2670549"/>
          </a:xfrm>
          <a:custGeom>
            <a:avLst/>
            <a:gdLst>
              <a:gd name="connsiteX0" fmla="*/ 0 w 2524919"/>
              <a:gd name="connsiteY0" fmla="*/ 2320119 h 2480845"/>
              <a:gd name="connsiteX1" fmla="*/ 1583141 w 2524919"/>
              <a:gd name="connsiteY1" fmla="*/ 2470245 h 2480845"/>
              <a:gd name="connsiteX2" fmla="*/ 2320120 w 2524919"/>
              <a:gd name="connsiteY2" fmla="*/ 2060812 h 2480845"/>
              <a:gd name="connsiteX3" fmla="*/ 2524836 w 2524919"/>
              <a:gd name="connsiteY3" fmla="*/ 1064525 h 2480845"/>
              <a:gd name="connsiteX4" fmla="*/ 2347415 w 2524919"/>
              <a:gd name="connsiteY4" fmla="*/ 0 h 2480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919" h="2480845">
                <a:moveTo>
                  <a:pt x="0" y="2320119"/>
                </a:moveTo>
                <a:cubicBezTo>
                  <a:pt x="598227" y="2416791"/>
                  <a:pt x="1196454" y="2513463"/>
                  <a:pt x="1583141" y="2470245"/>
                </a:cubicBezTo>
                <a:cubicBezTo>
                  <a:pt x="1969828" y="2427027"/>
                  <a:pt x="2163171" y="2295099"/>
                  <a:pt x="2320120" y="2060812"/>
                </a:cubicBezTo>
                <a:cubicBezTo>
                  <a:pt x="2477069" y="1826525"/>
                  <a:pt x="2520287" y="1407994"/>
                  <a:pt x="2524836" y="1064525"/>
                </a:cubicBezTo>
                <a:cubicBezTo>
                  <a:pt x="2529385" y="721056"/>
                  <a:pt x="2347415" y="0"/>
                  <a:pt x="2347415" y="0"/>
                </a:cubicBezTo>
              </a:path>
            </a:pathLst>
          </a:custGeom>
          <a:noFill/>
          <a:ln w="3810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6789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35939-8362-8748-B793-E88AE9F3DAFB}"/>
              </a:ext>
            </a:extLst>
          </p:cNvPr>
          <p:cNvSpPr>
            <a:spLocks noGrp="1"/>
          </p:cNvSpPr>
          <p:nvPr>
            <p:ph type="title"/>
          </p:nvPr>
        </p:nvSpPr>
        <p:spPr/>
        <p:txBody>
          <a:bodyPr/>
          <a:lstStyle/>
          <a:p>
            <a:r>
              <a:rPr lang="en-US" dirty="0"/>
              <a:t>EIC will boost accelerator technology impact on other areas</a:t>
            </a:r>
          </a:p>
        </p:txBody>
      </p:sp>
      <p:sp>
        <p:nvSpPr>
          <p:cNvPr id="3" name="Content Placeholder 2">
            <a:extLst>
              <a:ext uri="{FF2B5EF4-FFF2-40B4-BE49-F238E27FC236}">
                <a16:creationId xmlns:a16="http://schemas.microsoft.com/office/drawing/2014/main" id="{6882117D-07BD-794A-90D7-8ABD812D3E5B}"/>
              </a:ext>
            </a:extLst>
          </p:cNvPr>
          <p:cNvSpPr>
            <a:spLocks noGrp="1"/>
          </p:cNvSpPr>
          <p:nvPr>
            <p:ph idx="1"/>
          </p:nvPr>
        </p:nvSpPr>
        <p:spPr>
          <a:xfrm>
            <a:off x="87086" y="878969"/>
            <a:ext cx="3916932" cy="2898374"/>
          </a:xfrm>
        </p:spPr>
        <p:txBody>
          <a:bodyPr>
            <a:normAutofit lnSpcReduction="10000"/>
          </a:bodyPr>
          <a:lstStyle/>
          <a:p>
            <a:pPr marL="0" indent="0">
              <a:buNone/>
            </a:pPr>
            <a:r>
              <a:rPr lang="en-US" dirty="0"/>
              <a:t>NAS report: “development of an EIC would advance accelerator science and technology in nuclear science; it would also benefit other fields of accelerator-based science and society, from medicine through materials science to elementary particle physics.”</a:t>
            </a:r>
          </a:p>
        </p:txBody>
      </p:sp>
      <p:sp>
        <p:nvSpPr>
          <p:cNvPr id="4" name="Footer Placeholder 3">
            <a:extLst>
              <a:ext uri="{FF2B5EF4-FFF2-40B4-BE49-F238E27FC236}">
                <a16:creationId xmlns:a16="http://schemas.microsoft.com/office/drawing/2014/main" id="{85A93393-7609-C848-9505-115D1B747F6E}"/>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96F832DC-563F-9749-9D58-B60A9DC52326}"/>
              </a:ext>
            </a:extLst>
          </p:cNvPr>
          <p:cNvSpPr>
            <a:spLocks noGrp="1"/>
          </p:cNvSpPr>
          <p:nvPr>
            <p:ph type="sldNum" sz="quarter" idx="12"/>
          </p:nvPr>
        </p:nvSpPr>
        <p:spPr/>
        <p:txBody>
          <a:bodyPr/>
          <a:lstStyle/>
          <a:p>
            <a:fld id="{07E1C93C-5050-FC42-8F10-D22D4F119D13}" type="slidenum">
              <a:rPr lang="en-US" smtClean="0"/>
              <a:pPr/>
              <a:t>43</a:t>
            </a:fld>
            <a:endParaRPr lang="en-US" dirty="0"/>
          </a:p>
        </p:txBody>
      </p:sp>
      <p:pic>
        <p:nvPicPr>
          <p:cNvPr id="6" name="Picture 5">
            <a:extLst>
              <a:ext uri="{FF2B5EF4-FFF2-40B4-BE49-F238E27FC236}">
                <a16:creationId xmlns:a16="http://schemas.microsoft.com/office/drawing/2014/main" id="{72CF9AA7-DF07-0744-98BA-037384F05102}"/>
              </a:ext>
            </a:extLst>
          </p:cNvPr>
          <p:cNvPicPr>
            <a:picLocks noChangeAspect="1"/>
          </p:cNvPicPr>
          <p:nvPr/>
        </p:nvPicPr>
        <p:blipFill>
          <a:blip r:embed="rId2"/>
          <a:stretch>
            <a:fillRect/>
          </a:stretch>
        </p:blipFill>
        <p:spPr>
          <a:xfrm>
            <a:off x="3886199" y="797544"/>
            <a:ext cx="8120743" cy="5612283"/>
          </a:xfrm>
          <a:prstGeom prst="rect">
            <a:avLst/>
          </a:prstGeom>
        </p:spPr>
      </p:pic>
      <p:sp>
        <p:nvSpPr>
          <p:cNvPr id="7" name="Rectangle 6">
            <a:extLst>
              <a:ext uri="{FF2B5EF4-FFF2-40B4-BE49-F238E27FC236}">
                <a16:creationId xmlns:a16="http://schemas.microsoft.com/office/drawing/2014/main" id="{76827E79-982E-F04E-ACC6-F5806630C5F5}"/>
              </a:ext>
            </a:extLst>
          </p:cNvPr>
          <p:cNvSpPr/>
          <p:nvPr/>
        </p:nvSpPr>
        <p:spPr>
          <a:xfrm>
            <a:off x="87086" y="5070331"/>
            <a:ext cx="3799113" cy="923330"/>
          </a:xfrm>
          <a:prstGeom prst="rect">
            <a:avLst/>
          </a:prstGeom>
        </p:spPr>
        <p:txBody>
          <a:bodyPr wrap="square">
            <a:spAutoFit/>
          </a:bodyPr>
          <a:lstStyle/>
          <a:p>
            <a:r>
              <a:rPr lang="en-US" dirty="0"/>
              <a:t>Chart from Robert W. Hamm, Accelerator-Industry Co-Innovation Workshop, Brussels, February 6, 2018</a:t>
            </a:r>
          </a:p>
        </p:txBody>
      </p:sp>
    </p:spTree>
    <p:extLst>
      <p:ext uri="{BB962C8B-B14F-4D97-AF65-F5344CB8AC3E}">
        <p14:creationId xmlns:p14="http://schemas.microsoft.com/office/powerpoint/2010/main" val="1933857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46623-A571-C94A-B5A0-887284DB2D92}"/>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DF730077-7EE6-C54E-BE2C-E3EA21CAF84C}"/>
              </a:ext>
            </a:extLst>
          </p:cNvPr>
          <p:cNvSpPr>
            <a:spLocks noGrp="1"/>
          </p:cNvSpPr>
          <p:nvPr>
            <p:ph idx="1"/>
          </p:nvPr>
        </p:nvSpPr>
        <p:spPr/>
        <p:txBody>
          <a:bodyPr/>
          <a:lstStyle/>
          <a:p>
            <a:r>
              <a:rPr lang="en-US" dirty="0"/>
              <a:t>EIC accelerator design team is working on design of EIC that will enable new physics</a:t>
            </a:r>
          </a:p>
          <a:p>
            <a:r>
              <a:rPr lang="en-US" dirty="0"/>
              <a:t>Two versions of design – </a:t>
            </a:r>
            <a:r>
              <a:rPr lang="en-US" dirty="0" err="1"/>
              <a:t>eRHIC</a:t>
            </a:r>
            <a:r>
              <a:rPr lang="en-US" dirty="0"/>
              <a:t> and JLEIC</a:t>
            </a:r>
          </a:p>
          <a:p>
            <a:r>
              <a:rPr lang="en-US" dirty="0"/>
              <a:t>Number of challenges &amp; simultaneously number of opportunities – taking lessons from recently operated colliders such as B-factories, from electron cooling machines, </a:t>
            </a:r>
            <a:r>
              <a:rPr lang="en-US" dirty="0" err="1"/>
              <a:t>etc</a:t>
            </a:r>
            <a:endParaRPr lang="en-US" dirty="0"/>
          </a:p>
          <a:p>
            <a:r>
              <a:rPr lang="en-US" dirty="0"/>
              <a:t>Collaborative efforts on design and on R&amp;D</a:t>
            </a:r>
          </a:p>
          <a:p>
            <a:r>
              <a:rPr lang="en-US" dirty="0"/>
              <a:t>The team aim is to design and build a modern 21</a:t>
            </a:r>
            <a:r>
              <a:rPr lang="en-US" baseline="30000" dirty="0"/>
              <a:t>st</a:t>
            </a:r>
            <a:r>
              <a:rPr lang="en-US" dirty="0"/>
              <a:t> century collider that will enable new discoveries in nuclear physics</a:t>
            </a:r>
          </a:p>
        </p:txBody>
      </p:sp>
      <p:sp>
        <p:nvSpPr>
          <p:cNvPr id="4" name="Footer Placeholder 3">
            <a:extLst>
              <a:ext uri="{FF2B5EF4-FFF2-40B4-BE49-F238E27FC236}">
                <a16:creationId xmlns:a16="http://schemas.microsoft.com/office/drawing/2014/main" id="{23472D2F-9C07-F94B-A92A-23CE63ABCC5E}"/>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E5C11F73-A254-724B-BA58-E87F2991B4E4}"/>
              </a:ext>
            </a:extLst>
          </p:cNvPr>
          <p:cNvSpPr>
            <a:spLocks noGrp="1"/>
          </p:cNvSpPr>
          <p:nvPr>
            <p:ph type="sldNum" sz="quarter" idx="12"/>
          </p:nvPr>
        </p:nvSpPr>
        <p:spPr/>
        <p:txBody>
          <a:bodyPr/>
          <a:lstStyle/>
          <a:p>
            <a:fld id="{07E1C93C-5050-FC42-8F10-D22D4F119D13}" type="slidenum">
              <a:rPr lang="en-US" smtClean="0"/>
              <a:pPr/>
              <a:t>44</a:t>
            </a:fld>
            <a:endParaRPr lang="en-US" dirty="0"/>
          </a:p>
        </p:txBody>
      </p:sp>
      <p:sp>
        <p:nvSpPr>
          <p:cNvPr id="6" name="Rectangle 5">
            <a:extLst>
              <a:ext uri="{FF2B5EF4-FFF2-40B4-BE49-F238E27FC236}">
                <a16:creationId xmlns:a16="http://schemas.microsoft.com/office/drawing/2014/main" id="{7F3E446F-57DF-454F-9C3B-280B897D987B}"/>
              </a:ext>
            </a:extLst>
          </p:cNvPr>
          <p:cNvSpPr/>
          <p:nvPr/>
        </p:nvSpPr>
        <p:spPr>
          <a:xfrm>
            <a:off x="1987239" y="4945520"/>
            <a:ext cx="8011884" cy="400110"/>
          </a:xfrm>
          <a:prstGeom prst="rect">
            <a:avLst/>
          </a:prstGeom>
        </p:spPr>
        <p:txBody>
          <a:bodyPr wrap="square">
            <a:spAutoFit/>
          </a:bodyPr>
          <a:lstStyle/>
          <a:p>
            <a:r>
              <a:rPr lang="en-US" sz="2000" b="1" i="1" dirty="0"/>
              <a:t>Thanks to all BNL and JLAB colleagues for help with materials for this talk</a:t>
            </a:r>
          </a:p>
        </p:txBody>
      </p:sp>
    </p:spTree>
    <p:extLst>
      <p:ext uri="{BB962C8B-B14F-4D97-AF65-F5344CB8AC3E}">
        <p14:creationId xmlns:p14="http://schemas.microsoft.com/office/powerpoint/2010/main" val="590869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EB0F7-D00B-4944-95B3-945E91CF176B}"/>
              </a:ext>
            </a:extLst>
          </p:cNvPr>
          <p:cNvSpPr>
            <a:spLocks noGrp="1"/>
          </p:cNvSpPr>
          <p:nvPr>
            <p:ph type="title"/>
          </p:nvPr>
        </p:nvSpPr>
        <p:spPr/>
        <p:txBody>
          <a:bodyPr/>
          <a:lstStyle/>
          <a:p>
            <a:r>
              <a:rPr lang="en-US" dirty="0"/>
              <a:t>EIC requirements – White Paper</a:t>
            </a:r>
          </a:p>
        </p:txBody>
      </p:sp>
      <p:sp>
        <p:nvSpPr>
          <p:cNvPr id="3" name="Content Placeholder 2">
            <a:extLst>
              <a:ext uri="{FF2B5EF4-FFF2-40B4-BE49-F238E27FC236}">
                <a16:creationId xmlns:a16="http://schemas.microsoft.com/office/drawing/2014/main" id="{1BEF2120-A0B2-264D-9C5F-62607A32138C}"/>
              </a:ext>
            </a:extLst>
          </p:cNvPr>
          <p:cNvSpPr>
            <a:spLocks noGrp="1"/>
          </p:cNvSpPr>
          <p:nvPr>
            <p:ph idx="1"/>
          </p:nvPr>
        </p:nvSpPr>
        <p:spPr/>
        <p:txBody>
          <a:bodyPr/>
          <a:lstStyle/>
          <a:p>
            <a:r>
              <a:rPr lang="en-US" dirty="0"/>
              <a:t>Highly polarized ( ~70%) electron and nucleon beams</a:t>
            </a:r>
          </a:p>
          <a:p>
            <a:r>
              <a:rPr lang="en-US" dirty="0"/>
              <a:t>Ion beams from deuteron to the heaviest nuclei (uranium or lead)</a:t>
            </a:r>
          </a:p>
          <a:p>
            <a:r>
              <a:rPr lang="en-US" dirty="0"/>
              <a:t>Variable center of mass energies from ~20 to ~100 GeV, upgradable to ~140 GeV</a:t>
            </a:r>
          </a:p>
          <a:p>
            <a:r>
              <a:rPr lang="en-US" dirty="0"/>
              <a:t>High collision luminosity of  ~10</a:t>
            </a:r>
            <a:r>
              <a:rPr lang="en-US" baseline="30000" dirty="0"/>
              <a:t>33-34</a:t>
            </a:r>
            <a:r>
              <a:rPr lang="en-US" dirty="0"/>
              <a:t>  cm</a:t>
            </a:r>
            <a:r>
              <a:rPr lang="en-US" baseline="30000" dirty="0"/>
              <a:t>-2</a:t>
            </a:r>
            <a:r>
              <a:rPr lang="en-US" dirty="0"/>
              <a:t> s</a:t>
            </a:r>
            <a:r>
              <a:rPr lang="en-US" baseline="30000" dirty="0"/>
              <a:t>-1</a:t>
            </a:r>
          </a:p>
          <a:p>
            <a:r>
              <a:rPr lang="en-US" dirty="0"/>
              <a:t>Possibilities of having more than one interaction region</a:t>
            </a:r>
          </a:p>
          <a:p>
            <a:endParaRPr lang="en-US" dirty="0"/>
          </a:p>
        </p:txBody>
      </p:sp>
      <p:sp>
        <p:nvSpPr>
          <p:cNvPr id="4" name="Footer Placeholder 3">
            <a:extLst>
              <a:ext uri="{FF2B5EF4-FFF2-40B4-BE49-F238E27FC236}">
                <a16:creationId xmlns:a16="http://schemas.microsoft.com/office/drawing/2014/main" id="{48EC85C9-183A-AC4C-85C9-A34A8768E870}"/>
              </a:ext>
            </a:extLst>
          </p:cNvPr>
          <p:cNvSpPr>
            <a:spLocks noGrp="1"/>
          </p:cNvSpPr>
          <p:nvPr>
            <p:ph type="ftr" sz="quarter" idx="11"/>
          </p:nvPr>
        </p:nvSpPr>
        <p:spPr/>
        <p:txBody>
          <a:bodyPr/>
          <a:lstStyle/>
          <a:p>
            <a:r>
              <a:rPr lang="en-US" dirty="0"/>
              <a:t>CFNS Inaugural Symposium, A. Seryi</a:t>
            </a:r>
          </a:p>
        </p:txBody>
      </p:sp>
      <p:sp>
        <p:nvSpPr>
          <p:cNvPr id="5" name="Slide Number Placeholder 4">
            <a:extLst>
              <a:ext uri="{FF2B5EF4-FFF2-40B4-BE49-F238E27FC236}">
                <a16:creationId xmlns:a16="http://schemas.microsoft.com/office/drawing/2014/main" id="{4D8CE259-9643-8749-9DF6-CF829B53DA1B}"/>
              </a:ext>
            </a:extLst>
          </p:cNvPr>
          <p:cNvSpPr>
            <a:spLocks noGrp="1"/>
          </p:cNvSpPr>
          <p:nvPr>
            <p:ph type="sldNum" sz="quarter" idx="12"/>
          </p:nvPr>
        </p:nvSpPr>
        <p:spPr/>
        <p:txBody>
          <a:bodyPr/>
          <a:lstStyle/>
          <a:p>
            <a:fld id="{07E1C93C-5050-FC42-8F10-D22D4F119D13}" type="slidenum">
              <a:rPr lang="en-US" smtClean="0"/>
              <a:pPr/>
              <a:t>5</a:t>
            </a:fld>
            <a:endParaRPr lang="en-US" dirty="0"/>
          </a:p>
        </p:txBody>
      </p:sp>
      <p:sp>
        <p:nvSpPr>
          <p:cNvPr id="6" name="Rectangle 5">
            <a:extLst>
              <a:ext uri="{FF2B5EF4-FFF2-40B4-BE49-F238E27FC236}">
                <a16:creationId xmlns:a16="http://schemas.microsoft.com/office/drawing/2014/main" id="{E57D92DC-1397-504B-AA32-7B86ADAC3487}"/>
              </a:ext>
            </a:extLst>
          </p:cNvPr>
          <p:cNvSpPr/>
          <p:nvPr/>
        </p:nvSpPr>
        <p:spPr>
          <a:xfrm>
            <a:off x="3777343" y="5382232"/>
            <a:ext cx="8327570" cy="523220"/>
          </a:xfrm>
          <a:prstGeom prst="rect">
            <a:avLst/>
          </a:prstGeom>
        </p:spPr>
        <p:txBody>
          <a:bodyPr wrap="square">
            <a:spAutoFit/>
          </a:bodyPr>
          <a:lstStyle/>
          <a:p>
            <a:r>
              <a:rPr lang="en-GB" sz="1400" dirty="0">
                <a:latin typeface="Helvetica" pitchFamily="2" charset="0"/>
              </a:rPr>
              <a:t>”White Paper”: A. </a:t>
            </a:r>
            <a:r>
              <a:rPr lang="en-GB" sz="1400" dirty="0" err="1">
                <a:latin typeface="Helvetica" pitchFamily="2" charset="0"/>
              </a:rPr>
              <a:t>Accardi</a:t>
            </a:r>
            <a:r>
              <a:rPr lang="en-GB" sz="1400" dirty="0">
                <a:latin typeface="Helvetica" pitchFamily="2" charset="0"/>
              </a:rPr>
              <a:t> et al. , “Electron Ion Collider: The Next QCD Frontier - Understanding the Glue that Binds Us All”, Eur. Phys. J. A52 , p. 268 (2016), https://</a:t>
            </a:r>
            <a:r>
              <a:rPr lang="en-GB" sz="1400" dirty="0" err="1">
                <a:latin typeface="Helvetica" pitchFamily="2" charset="0"/>
              </a:rPr>
              <a:t>doi.org</a:t>
            </a:r>
            <a:r>
              <a:rPr lang="en-GB" sz="1400" dirty="0">
                <a:latin typeface="Helvetica" pitchFamily="2" charset="0"/>
              </a:rPr>
              <a:t>/10.1140/</a:t>
            </a:r>
            <a:r>
              <a:rPr lang="en-GB" sz="1400" dirty="0" err="1">
                <a:latin typeface="Helvetica" pitchFamily="2" charset="0"/>
              </a:rPr>
              <a:t>epja</a:t>
            </a:r>
            <a:r>
              <a:rPr lang="en-GB" sz="1400" dirty="0">
                <a:latin typeface="Helvetica" pitchFamily="2" charset="0"/>
              </a:rPr>
              <a:t>/i2016-16268-9</a:t>
            </a:r>
            <a:endParaRPr lang="en-GB" sz="1400" dirty="0">
              <a:effectLst/>
              <a:latin typeface="Helvetica" pitchFamily="2" charset="0"/>
            </a:endParaRPr>
          </a:p>
        </p:txBody>
      </p:sp>
    </p:spTree>
    <p:extLst>
      <p:ext uri="{BB962C8B-B14F-4D97-AF65-F5344CB8AC3E}">
        <p14:creationId xmlns:p14="http://schemas.microsoft.com/office/powerpoint/2010/main" val="3433631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3B54-B62C-4043-892C-CC607FC5C0A2}"/>
              </a:ext>
            </a:extLst>
          </p:cNvPr>
          <p:cNvSpPr>
            <a:spLocks noGrp="1"/>
          </p:cNvSpPr>
          <p:nvPr>
            <p:ph type="title"/>
          </p:nvPr>
        </p:nvSpPr>
        <p:spPr/>
        <p:txBody>
          <a:bodyPr/>
          <a:lstStyle/>
          <a:p>
            <a:r>
              <a:rPr lang="en-US" dirty="0"/>
              <a:t>EIC Projected Luminosity Needs (White Paper)</a:t>
            </a:r>
          </a:p>
        </p:txBody>
      </p:sp>
      <p:sp>
        <p:nvSpPr>
          <p:cNvPr id="4" name="Footer Placeholder 3">
            <a:extLst>
              <a:ext uri="{FF2B5EF4-FFF2-40B4-BE49-F238E27FC236}">
                <a16:creationId xmlns:a16="http://schemas.microsoft.com/office/drawing/2014/main" id="{20F4682F-4A6C-274F-B316-5AF68C3CFCF4}"/>
              </a:ext>
            </a:extLst>
          </p:cNvPr>
          <p:cNvSpPr>
            <a:spLocks noGrp="1"/>
          </p:cNvSpPr>
          <p:nvPr>
            <p:ph type="ftr" sz="quarter" idx="11"/>
          </p:nvPr>
        </p:nvSpPr>
        <p:spPr/>
        <p:txBody>
          <a:bodyPr/>
          <a:lstStyle/>
          <a:p>
            <a:r>
              <a:rPr lang="en-US" dirty="0"/>
              <a:t>CFNS Inaugural Symposium, A. Seryi</a:t>
            </a:r>
          </a:p>
        </p:txBody>
      </p:sp>
      <p:sp>
        <p:nvSpPr>
          <p:cNvPr id="5" name="Slide Number Placeholder 4">
            <a:extLst>
              <a:ext uri="{FF2B5EF4-FFF2-40B4-BE49-F238E27FC236}">
                <a16:creationId xmlns:a16="http://schemas.microsoft.com/office/drawing/2014/main" id="{0F227ED9-420E-E443-BA18-66FDB5CCC486}"/>
              </a:ext>
            </a:extLst>
          </p:cNvPr>
          <p:cNvSpPr>
            <a:spLocks noGrp="1"/>
          </p:cNvSpPr>
          <p:nvPr>
            <p:ph type="sldNum" sz="quarter" idx="12"/>
          </p:nvPr>
        </p:nvSpPr>
        <p:spPr/>
        <p:txBody>
          <a:bodyPr/>
          <a:lstStyle/>
          <a:p>
            <a:fld id="{07E1C93C-5050-FC42-8F10-D22D4F119D13}" type="slidenum">
              <a:rPr lang="en-US" smtClean="0"/>
              <a:pPr/>
              <a:t>6</a:t>
            </a:fld>
            <a:endParaRPr lang="en-US" dirty="0"/>
          </a:p>
        </p:txBody>
      </p:sp>
      <p:grpSp>
        <p:nvGrpSpPr>
          <p:cNvPr id="6" name="Group 5">
            <a:extLst>
              <a:ext uri="{FF2B5EF4-FFF2-40B4-BE49-F238E27FC236}">
                <a16:creationId xmlns:a16="http://schemas.microsoft.com/office/drawing/2014/main" id="{EF4DB91F-208F-AA48-93B0-9719CC6F73C2}"/>
              </a:ext>
            </a:extLst>
          </p:cNvPr>
          <p:cNvGrpSpPr/>
          <p:nvPr/>
        </p:nvGrpSpPr>
        <p:grpSpPr>
          <a:xfrm>
            <a:off x="2819444" y="1331342"/>
            <a:ext cx="8759751" cy="5454332"/>
            <a:chOff x="228601" y="601980"/>
            <a:chExt cx="8759751" cy="5454332"/>
          </a:xfrm>
        </p:grpSpPr>
        <p:cxnSp>
          <p:nvCxnSpPr>
            <p:cNvPr id="7" name="Straight Arrow Connector 6">
              <a:extLst>
                <a:ext uri="{FF2B5EF4-FFF2-40B4-BE49-F238E27FC236}">
                  <a16:creationId xmlns:a16="http://schemas.microsoft.com/office/drawing/2014/main" id="{A5F044CF-8657-5748-8FC6-7633DDBDF3E9}"/>
                </a:ext>
              </a:extLst>
            </p:cNvPr>
            <p:cNvCxnSpPr>
              <a:cxnSpLocks/>
            </p:cNvCxnSpPr>
            <p:nvPr/>
          </p:nvCxnSpPr>
          <p:spPr>
            <a:xfrm flipV="1">
              <a:off x="857953" y="665496"/>
              <a:ext cx="4332096" cy="47548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Parallelogram 7">
              <a:extLst>
                <a:ext uri="{FF2B5EF4-FFF2-40B4-BE49-F238E27FC236}">
                  <a16:creationId xmlns:a16="http://schemas.microsoft.com/office/drawing/2014/main" id="{72CC6F51-D762-1140-A5AE-FA7A555BFC53}"/>
                </a:ext>
              </a:extLst>
            </p:cNvPr>
            <p:cNvSpPr/>
            <p:nvPr/>
          </p:nvSpPr>
          <p:spPr>
            <a:xfrm>
              <a:off x="4814549" y="2381249"/>
              <a:ext cx="4114800" cy="3052198"/>
            </a:xfrm>
            <a:prstGeom prst="parallelogram">
              <a:avLst>
                <a:gd name="adj" fmla="val 92554"/>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arallelogram 8">
              <a:extLst>
                <a:ext uri="{FF2B5EF4-FFF2-40B4-BE49-F238E27FC236}">
                  <a16:creationId xmlns:a16="http://schemas.microsoft.com/office/drawing/2014/main" id="{BBE8FFF8-F649-6547-961C-275BC0758A22}"/>
                </a:ext>
              </a:extLst>
            </p:cNvPr>
            <p:cNvSpPr/>
            <p:nvPr/>
          </p:nvSpPr>
          <p:spPr>
            <a:xfrm>
              <a:off x="3482154" y="2382560"/>
              <a:ext cx="4114800" cy="3052198"/>
            </a:xfrm>
            <a:prstGeom prst="parallelogram">
              <a:avLst>
                <a:gd name="adj" fmla="val 92517"/>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4AA82B3E-1C47-344F-B354-CD1F8D8E1417}"/>
                </a:ext>
              </a:extLst>
            </p:cNvPr>
            <p:cNvCxnSpPr/>
            <p:nvPr/>
          </p:nvCxnSpPr>
          <p:spPr>
            <a:xfrm flipV="1">
              <a:off x="4185844" y="2390756"/>
              <a:ext cx="2739583" cy="3038855"/>
            </a:xfrm>
            <a:prstGeom prst="straightConnector1">
              <a:avLst/>
            </a:prstGeom>
            <a:ln w="25400" cap="rnd">
              <a:solidFill>
                <a:schemeClr val="tx1">
                  <a:lumMod val="65000"/>
                  <a:lumOff val="3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1" name="Parallelogram 10">
              <a:extLst>
                <a:ext uri="{FF2B5EF4-FFF2-40B4-BE49-F238E27FC236}">
                  <a16:creationId xmlns:a16="http://schemas.microsoft.com/office/drawing/2014/main" id="{C89ACD92-A3A6-9F46-A0F0-31337919BC63}"/>
                </a:ext>
              </a:extLst>
            </p:cNvPr>
            <p:cNvSpPr/>
            <p:nvPr/>
          </p:nvSpPr>
          <p:spPr>
            <a:xfrm>
              <a:off x="2163944" y="2383679"/>
              <a:ext cx="4114800" cy="3052198"/>
            </a:xfrm>
            <a:prstGeom prst="parallelogram">
              <a:avLst>
                <a:gd name="adj" fmla="val 92738"/>
              </a:avLst>
            </a:prstGeom>
            <a:solidFill>
              <a:srgbClr val="A5E254"/>
            </a:solidFill>
            <a:ln>
              <a:solidFill>
                <a:srgbClr val="A5E2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27B03485-5EFF-D745-A9B4-E3DD0081DD99}"/>
                </a:ext>
              </a:extLst>
            </p:cNvPr>
            <p:cNvCxnSpPr/>
            <p:nvPr/>
          </p:nvCxnSpPr>
          <p:spPr>
            <a:xfrm flipV="1">
              <a:off x="2856233" y="2394313"/>
              <a:ext cx="2739583" cy="3038855"/>
            </a:xfrm>
            <a:prstGeom prst="straightConnector1">
              <a:avLst/>
            </a:prstGeom>
            <a:ln w="25400" cap="rnd">
              <a:solidFill>
                <a:schemeClr val="tx1">
                  <a:lumMod val="65000"/>
                  <a:lumOff val="3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3" name="Parallelogram 12">
              <a:extLst>
                <a:ext uri="{FF2B5EF4-FFF2-40B4-BE49-F238E27FC236}">
                  <a16:creationId xmlns:a16="http://schemas.microsoft.com/office/drawing/2014/main" id="{D4CD74AA-EB11-7143-A061-F62E8252EA57}"/>
                </a:ext>
              </a:extLst>
            </p:cNvPr>
            <p:cNvSpPr/>
            <p:nvPr/>
          </p:nvSpPr>
          <p:spPr>
            <a:xfrm>
              <a:off x="841914" y="2390774"/>
              <a:ext cx="4114800" cy="3052198"/>
            </a:xfrm>
            <a:prstGeom prst="parallelogram">
              <a:avLst>
                <a:gd name="adj" fmla="val 93015"/>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98173A4E-505E-4140-AC30-4FA2729A92D9}"/>
                </a:ext>
              </a:extLst>
            </p:cNvPr>
            <p:cNvCxnSpPr/>
            <p:nvPr/>
          </p:nvCxnSpPr>
          <p:spPr>
            <a:xfrm flipV="1">
              <a:off x="1525322" y="2390775"/>
              <a:ext cx="2739583" cy="3038855"/>
            </a:xfrm>
            <a:prstGeom prst="straightConnector1">
              <a:avLst/>
            </a:prstGeom>
            <a:ln w="25400" cap="rnd">
              <a:solidFill>
                <a:schemeClr val="tx1">
                  <a:lumMod val="65000"/>
                  <a:lumOff val="3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517BF20-E4BA-204E-A85E-9049DF3AD0E3}"/>
                </a:ext>
              </a:extLst>
            </p:cNvPr>
            <p:cNvSpPr txBox="1"/>
            <p:nvPr/>
          </p:nvSpPr>
          <p:spPr>
            <a:xfrm>
              <a:off x="975166" y="5521351"/>
              <a:ext cx="980049" cy="307777"/>
            </a:xfrm>
            <a:prstGeom prst="rect">
              <a:avLst/>
            </a:prstGeom>
            <a:noFill/>
          </p:spPr>
          <p:txBody>
            <a:bodyPr wrap="square" rtlCol="0">
              <a:spAutoFit/>
            </a:bodyPr>
            <a:lstStyle/>
            <a:p>
              <a:r>
                <a:rPr lang="en-US" sz="1400" dirty="0">
                  <a:latin typeface="Arial Rounded MT Bold" panose="020F0704030504030204" pitchFamily="34" charset="0"/>
                </a:rPr>
                <a:t>~ 20 GeV</a:t>
              </a:r>
              <a:endParaRPr lang="en-GB" sz="1400" dirty="0">
                <a:latin typeface="Arial Rounded MT Bold" panose="020F0704030504030204" pitchFamily="34" charset="0"/>
              </a:endParaRPr>
            </a:p>
          </p:txBody>
        </p:sp>
        <p:sp>
          <p:nvSpPr>
            <p:cNvPr id="16" name="TextBox 15">
              <a:extLst>
                <a:ext uri="{FF2B5EF4-FFF2-40B4-BE49-F238E27FC236}">
                  <a16:creationId xmlns:a16="http://schemas.microsoft.com/office/drawing/2014/main" id="{DD01AA6D-0EF5-7840-A730-38DD5B1AC2AA}"/>
                </a:ext>
              </a:extLst>
            </p:cNvPr>
            <p:cNvSpPr txBox="1"/>
            <p:nvPr/>
          </p:nvSpPr>
          <p:spPr>
            <a:xfrm>
              <a:off x="2336554" y="5522459"/>
              <a:ext cx="980049" cy="307777"/>
            </a:xfrm>
            <a:prstGeom prst="rect">
              <a:avLst/>
            </a:prstGeom>
            <a:noFill/>
          </p:spPr>
          <p:txBody>
            <a:bodyPr wrap="square" rtlCol="0">
              <a:spAutoFit/>
            </a:bodyPr>
            <a:lstStyle/>
            <a:p>
              <a:r>
                <a:rPr lang="en-US" sz="1400" dirty="0">
                  <a:latin typeface="Arial Rounded MT Bold" panose="020F0704030504030204" pitchFamily="34" charset="0"/>
                </a:rPr>
                <a:t>~ 40 GeV</a:t>
              </a:r>
              <a:endParaRPr lang="en-GB" sz="1400" dirty="0">
                <a:latin typeface="Arial Rounded MT Bold" panose="020F0704030504030204" pitchFamily="34" charset="0"/>
              </a:endParaRPr>
            </a:p>
          </p:txBody>
        </p:sp>
        <p:sp>
          <p:nvSpPr>
            <p:cNvPr id="17" name="TextBox 16">
              <a:extLst>
                <a:ext uri="{FF2B5EF4-FFF2-40B4-BE49-F238E27FC236}">
                  <a16:creationId xmlns:a16="http://schemas.microsoft.com/office/drawing/2014/main" id="{6F2035A5-C826-E84B-A209-5D3BCAF13295}"/>
                </a:ext>
              </a:extLst>
            </p:cNvPr>
            <p:cNvSpPr txBox="1"/>
            <p:nvPr/>
          </p:nvSpPr>
          <p:spPr>
            <a:xfrm>
              <a:off x="3571139" y="5533092"/>
              <a:ext cx="1078054" cy="523220"/>
            </a:xfrm>
            <a:prstGeom prst="rect">
              <a:avLst/>
            </a:prstGeom>
            <a:noFill/>
          </p:spPr>
          <p:txBody>
            <a:bodyPr wrap="square" rtlCol="0">
              <a:spAutoFit/>
            </a:bodyPr>
            <a:lstStyle/>
            <a:p>
              <a:pPr algn="ctr"/>
              <a:r>
                <a:rPr lang="en-US" sz="1400" dirty="0">
                  <a:latin typeface="Arial Rounded MT Bold" panose="020F0704030504030204" pitchFamily="34" charset="0"/>
                </a:rPr>
                <a:t>~ 60 GeV </a:t>
              </a:r>
              <a:br>
                <a:rPr lang="en-US" sz="1400" dirty="0">
                  <a:latin typeface="Arial Rounded MT Bold" panose="020F0704030504030204" pitchFamily="34" charset="0"/>
                </a:rPr>
              </a:br>
              <a:r>
                <a:rPr lang="en-US" sz="1400" dirty="0">
                  <a:latin typeface="Arial Rounded MT Bold" panose="020F0704030504030204" pitchFamily="34" charset="0"/>
                </a:rPr>
                <a:t>~ 100 GeV</a:t>
              </a:r>
            </a:p>
          </p:txBody>
        </p:sp>
        <p:sp>
          <p:nvSpPr>
            <p:cNvPr id="18" name="TextBox 17">
              <a:extLst>
                <a:ext uri="{FF2B5EF4-FFF2-40B4-BE49-F238E27FC236}">
                  <a16:creationId xmlns:a16="http://schemas.microsoft.com/office/drawing/2014/main" id="{380350CB-9F00-C44D-AF82-3CAC37CED091}"/>
                </a:ext>
              </a:extLst>
            </p:cNvPr>
            <p:cNvSpPr txBox="1"/>
            <p:nvPr/>
          </p:nvSpPr>
          <p:spPr>
            <a:xfrm>
              <a:off x="4908532" y="5531984"/>
              <a:ext cx="1078054" cy="307777"/>
            </a:xfrm>
            <a:prstGeom prst="rect">
              <a:avLst/>
            </a:prstGeom>
            <a:noFill/>
          </p:spPr>
          <p:txBody>
            <a:bodyPr wrap="square" rtlCol="0">
              <a:spAutoFit/>
            </a:bodyPr>
            <a:lstStyle/>
            <a:p>
              <a:pPr algn="ctr"/>
              <a:r>
                <a:rPr lang="en-US" sz="1400" dirty="0">
                  <a:latin typeface="Arial Rounded MT Bold" panose="020F0704030504030204" pitchFamily="34" charset="0"/>
                </a:rPr>
                <a:t>~ 140 GeV</a:t>
              </a:r>
              <a:endParaRPr lang="en-GB" sz="1400" dirty="0">
                <a:latin typeface="Arial Rounded MT Bold" panose="020F0704030504030204" pitchFamily="34" charset="0"/>
              </a:endParaRPr>
            </a:p>
          </p:txBody>
        </p:sp>
        <p:sp>
          <p:nvSpPr>
            <p:cNvPr id="19" name="Rectangle 18">
              <a:extLst>
                <a:ext uri="{FF2B5EF4-FFF2-40B4-BE49-F238E27FC236}">
                  <a16:creationId xmlns:a16="http://schemas.microsoft.com/office/drawing/2014/main" id="{D99B3B19-7F85-244C-B10F-9A4D7410533A}"/>
                </a:ext>
              </a:extLst>
            </p:cNvPr>
            <p:cNvSpPr/>
            <p:nvPr/>
          </p:nvSpPr>
          <p:spPr>
            <a:xfrm>
              <a:off x="1689339" y="5047142"/>
              <a:ext cx="205028" cy="375672"/>
            </a:xfrm>
            <a:prstGeom prst="rect">
              <a:avLst/>
            </a:prstGeom>
            <a:pattFill prst="smGrid">
              <a:fgClr>
                <a:srgbClr val="0070C0"/>
              </a:fgClr>
              <a:bgClr>
                <a:schemeClr val="bg1"/>
              </a:bgClr>
            </a:patt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B04C160-0094-314C-BBAA-D6C63B2F7F5E}"/>
                </a:ext>
              </a:extLst>
            </p:cNvPr>
            <p:cNvSpPr/>
            <p:nvPr/>
          </p:nvSpPr>
          <p:spPr>
            <a:xfrm>
              <a:off x="1421045" y="5047142"/>
              <a:ext cx="205028" cy="375672"/>
            </a:xfrm>
            <a:prstGeom prst="rect">
              <a:avLst/>
            </a:prstGeom>
            <a:pattFill prst="ltHorz">
              <a:fgClr>
                <a:srgbClr val="0070C0"/>
              </a:fgClr>
              <a:bgClr>
                <a:schemeClr val="bg1"/>
              </a:bgClr>
            </a:patt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D1DB616C-B087-E94A-BA43-D0F96E88DD11}"/>
                </a:ext>
              </a:extLst>
            </p:cNvPr>
            <p:cNvGrpSpPr/>
            <p:nvPr/>
          </p:nvGrpSpPr>
          <p:grpSpPr>
            <a:xfrm>
              <a:off x="841940" y="601980"/>
              <a:ext cx="7227928" cy="4846320"/>
              <a:chOff x="847725" y="789030"/>
              <a:chExt cx="7227928" cy="4846320"/>
            </a:xfrm>
          </p:grpSpPr>
          <p:cxnSp>
            <p:nvCxnSpPr>
              <p:cNvPr id="78" name="Straight Arrow Connector 77">
                <a:extLst>
                  <a:ext uri="{FF2B5EF4-FFF2-40B4-BE49-F238E27FC236}">
                    <a16:creationId xmlns:a16="http://schemas.microsoft.com/office/drawing/2014/main" id="{4B8CD412-1399-D347-A922-066933086F63}"/>
                  </a:ext>
                </a:extLst>
              </p:cNvPr>
              <p:cNvCxnSpPr/>
              <p:nvPr/>
            </p:nvCxnSpPr>
            <p:spPr>
              <a:xfrm rot="5400000" flipV="1">
                <a:off x="4463773" y="2022096"/>
                <a:ext cx="0" cy="722376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15000731-9F3D-EA48-BDB1-43867C5C3B02}"/>
                  </a:ext>
                </a:extLst>
              </p:cNvPr>
              <p:cNvCxnSpPr/>
              <p:nvPr/>
            </p:nvCxnSpPr>
            <p:spPr>
              <a:xfrm flipV="1">
                <a:off x="847725" y="789030"/>
                <a:ext cx="0" cy="484632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DB1BF850-5D87-1947-9347-B4E401C8C07E}"/>
                </a:ext>
              </a:extLst>
            </p:cNvPr>
            <p:cNvSpPr txBox="1"/>
            <p:nvPr/>
          </p:nvSpPr>
          <p:spPr>
            <a:xfrm rot="-5400000">
              <a:off x="-1259677" y="3019190"/>
              <a:ext cx="3345888" cy="369332"/>
            </a:xfrm>
            <a:prstGeom prst="rect">
              <a:avLst/>
            </a:prstGeom>
            <a:solidFill>
              <a:schemeClr val="bg1"/>
            </a:solidFill>
          </p:spPr>
          <p:txBody>
            <a:bodyPr wrap="square" rtlCol="0">
              <a:spAutoFit/>
            </a:bodyPr>
            <a:lstStyle/>
            <a:p>
              <a:pPr algn="ctr"/>
              <a:r>
                <a:rPr lang="en-US" dirty="0">
                  <a:latin typeface="Arial Rounded MT Bold" panose="020F0704030504030204" pitchFamily="34" charset="0"/>
                </a:rPr>
                <a:t>Integrated Luminosity (fb</a:t>
              </a:r>
              <a:r>
                <a:rPr lang="en-US" sz="2400" baseline="30000" dirty="0">
                  <a:latin typeface="Arial Rounded MT Bold" panose="020F0704030504030204" pitchFamily="34" charset="0"/>
                </a:rPr>
                <a:t>-1</a:t>
              </a:r>
              <a:r>
                <a:rPr lang="en-US" dirty="0">
                  <a:latin typeface="Arial Rounded MT Bold" panose="020F0704030504030204" pitchFamily="34" charset="0"/>
                </a:rPr>
                <a:t>)</a:t>
              </a:r>
              <a:endParaRPr lang="en-GB" dirty="0">
                <a:latin typeface="Arial Rounded MT Bold" panose="020F0704030504030204" pitchFamily="34" charset="0"/>
              </a:endParaRPr>
            </a:p>
          </p:txBody>
        </p:sp>
        <p:sp>
          <p:nvSpPr>
            <p:cNvPr id="23" name="TextBox 22">
              <a:extLst>
                <a:ext uri="{FF2B5EF4-FFF2-40B4-BE49-F238E27FC236}">
                  <a16:creationId xmlns:a16="http://schemas.microsoft.com/office/drawing/2014/main" id="{73856785-3BFD-0D44-AD55-88FCECDD06BF}"/>
                </a:ext>
              </a:extLst>
            </p:cNvPr>
            <p:cNvSpPr txBox="1"/>
            <p:nvPr/>
          </p:nvSpPr>
          <p:spPr>
            <a:xfrm>
              <a:off x="328943" y="4882038"/>
              <a:ext cx="548640" cy="365760"/>
            </a:xfrm>
            <a:prstGeom prst="rect">
              <a:avLst/>
            </a:prstGeom>
            <a:noFill/>
          </p:spPr>
          <p:txBody>
            <a:bodyPr wrap="square" rtlCol="0">
              <a:spAutoFit/>
            </a:bodyPr>
            <a:lstStyle/>
            <a:p>
              <a:pPr algn="ctr"/>
              <a:r>
                <a:rPr lang="en-US" dirty="0">
                  <a:latin typeface="Arial Rounded MT Bold" panose="020F0704030504030204" pitchFamily="34" charset="0"/>
                </a:rPr>
                <a:t>10</a:t>
              </a:r>
              <a:endParaRPr lang="en-GB" dirty="0">
                <a:latin typeface="Arial Rounded MT Bold" panose="020F0704030504030204" pitchFamily="34" charset="0"/>
              </a:endParaRPr>
            </a:p>
          </p:txBody>
        </p:sp>
        <p:sp>
          <p:nvSpPr>
            <p:cNvPr id="24" name="TextBox 23">
              <a:extLst>
                <a:ext uri="{FF2B5EF4-FFF2-40B4-BE49-F238E27FC236}">
                  <a16:creationId xmlns:a16="http://schemas.microsoft.com/office/drawing/2014/main" id="{BA2DD3E8-24CE-F64F-850B-EF4B3CF3889D}"/>
                </a:ext>
              </a:extLst>
            </p:cNvPr>
            <p:cNvSpPr txBox="1"/>
            <p:nvPr/>
          </p:nvSpPr>
          <p:spPr>
            <a:xfrm>
              <a:off x="228760" y="1190757"/>
              <a:ext cx="603504" cy="369332"/>
            </a:xfrm>
            <a:prstGeom prst="rect">
              <a:avLst/>
            </a:prstGeom>
            <a:noFill/>
          </p:spPr>
          <p:txBody>
            <a:bodyPr wrap="square" rtlCol="0">
              <a:spAutoFit/>
            </a:bodyPr>
            <a:lstStyle/>
            <a:p>
              <a:pPr algn="ctr"/>
              <a:r>
                <a:rPr lang="en-US" dirty="0">
                  <a:latin typeface="Arial Rounded MT Bold" panose="020F0704030504030204" pitchFamily="34" charset="0"/>
                </a:rPr>
                <a:t>100</a:t>
              </a:r>
              <a:endParaRPr lang="en-GB" dirty="0">
                <a:latin typeface="Arial Rounded MT Bold" panose="020F0704030504030204" pitchFamily="34" charset="0"/>
              </a:endParaRPr>
            </a:p>
          </p:txBody>
        </p:sp>
        <p:sp>
          <p:nvSpPr>
            <p:cNvPr id="25" name="TextBox 24">
              <a:extLst>
                <a:ext uri="{FF2B5EF4-FFF2-40B4-BE49-F238E27FC236}">
                  <a16:creationId xmlns:a16="http://schemas.microsoft.com/office/drawing/2014/main" id="{9BB9E3A9-B319-3847-B0D1-EBF8C253C9EA}"/>
                </a:ext>
              </a:extLst>
            </p:cNvPr>
            <p:cNvSpPr txBox="1"/>
            <p:nvPr/>
          </p:nvSpPr>
          <p:spPr>
            <a:xfrm rot="16200000">
              <a:off x="6062849" y="2855800"/>
              <a:ext cx="1338773" cy="276999"/>
            </a:xfrm>
            <a:prstGeom prst="rect">
              <a:avLst/>
            </a:prstGeom>
            <a:noFill/>
          </p:spPr>
          <p:txBody>
            <a:bodyPr wrap="square" rtlCol="0">
              <a:spAutoFit/>
            </a:bodyPr>
            <a:lstStyle/>
            <a:p>
              <a:pPr algn="ctr"/>
              <a:r>
                <a:rPr lang="en-US" sz="1200" dirty="0">
                  <a:latin typeface="Arial Rounded MT Bold" panose="020F0704030504030204" pitchFamily="34" charset="0"/>
                </a:rPr>
                <a:t>Saturation </a:t>
              </a:r>
              <a:endParaRPr lang="en-GB" sz="1200" dirty="0">
                <a:latin typeface="Arial Rounded MT Bold" panose="020F0704030504030204" pitchFamily="34" charset="0"/>
              </a:endParaRPr>
            </a:p>
          </p:txBody>
        </p:sp>
        <p:sp>
          <p:nvSpPr>
            <p:cNvPr id="26" name="TextBox 25">
              <a:extLst>
                <a:ext uri="{FF2B5EF4-FFF2-40B4-BE49-F238E27FC236}">
                  <a16:creationId xmlns:a16="http://schemas.microsoft.com/office/drawing/2014/main" id="{1DC40C93-8D6C-8C45-BFEF-FA1E51C79660}"/>
                </a:ext>
              </a:extLst>
            </p:cNvPr>
            <p:cNvSpPr txBox="1"/>
            <p:nvPr/>
          </p:nvSpPr>
          <p:spPr>
            <a:xfrm rot="16200000">
              <a:off x="6485993" y="2374938"/>
              <a:ext cx="1338773" cy="276999"/>
            </a:xfrm>
            <a:prstGeom prst="rect">
              <a:avLst/>
            </a:prstGeom>
            <a:noFill/>
          </p:spPr>
          <p:txBody>
            <a:bodyPr wrap="square" rtlCol="0">
              <a:spAutoFit/>
            </a:bodyPr>
            <a:lstStyle/>
            <a:p>
              <a:pPr algn="ctr"/>
              <a:r>
                <a:rPr lang="en-US" sz="1200" dirty="0">
                  <a:solidFill>
                    <a:schemeClr val="tx1">
                      <a:lumMod val="95000"/>
                      <a:lumOff val="5000"/>
                    </a:schemeClr>
                  </a:solidFill>
                  <a:latin typeface="Arial Rounded MT Bold" panose="020F0704030504030204" pitchFamily="34" charset="0"/>
                </a:rPr>
                <a:t>Saturation</a:t>
              </a:r>
              <a:endParaRPr lang="en-GB" sz="1200" dirty="0">
                <a:solidFill>
                  <a:schemeClr val="tx1">
                    <a:lumMod val="95000"/>
                    <a:lumOff val="5000"/>
                  </a:schemeClr>
                </a:solidFill>
                <a:latin typeface="Arial Rounded MT Bold" panose="020F0704030504030204" pitchFamily="34" charset="0"/>
              </a:endParaRPr>
            </a:p>
          </p:txBody>
        </p:sp>
        <p:sp>
          <p:nvSpPr>
            <p:cNvPr id="27" name="TextBox 26">
              <a:extLst>
                <a:ext uri="{FF2B5EF4-FFF2-40B4-BE49-F238E27FC236}">
                  <a16:creationId xmlns:a16="http://schemas.microsoft.com/office/drawing/2014/main" id="{95488E84-B9E1-0548-A704-AAA8C8F0C02B}"/>
                </a:ext>
              </a:extLst>
            </p:cNvPr>
            <p:cNvSpPr txBox="1"/>
            <p:nvPr/>
          </p:nvSpPr>
          <p:spPr>
            <a:xfrm rot="16200000">
              <a:off x="1129230" y="4179578"/>
              <a:ext cx="1106424" cy="276999"/>
            </a:xfrm>
            <a:prstGeom prst="rect">
              <a:avLst/>
            </a:prstGeom>
            <a:noFill/>
          </p:spPr>
          <p:txBody>
            <a:bodyPr wrap="square" rtlCol="0">
              <a:spAutoFit/>
            </a:bodyPr>
            <a:lstStyle/>
            <a:p>
              <a:pPr algn="ctr"/>
              <a:r>
                <a:rPr lang="en-US" sz="1200" b="1" dirty="0">
                  <a:latin typeface="Arial Rounded MT Bold" panose="020F0704030504030204" pitchFamily="34" charset="0"/>
                </a:rPr>
                <a:t>Quark TMDs </a:t>
              </a:r>
              <a:endParaRPr lang="en-GB" sz="1200" b="1" dirty="0">
                <a:latin typeface="Arial Rounded MT Bold" panose="020F0704030504030204" pitchFamily="34" charset="0"/>
              </a:endParaRPr>
            </a:p>
          </p:txBody>
        </p:sp>
        <p:sp>
          <p:nvSpPr>
            <p:cNvPr id="28" name="Left Brace 27">
              <a:extLst>
                <a:ext uri="{FF2B5EF4-FFF2-40B4-BE49-F238E27FC236}">
                  <a16:creationId xmlns:a16="http://schemas.microsoft.com/office/drawing/2014/main" id="{71330C65-E378-3C4D-8037-4B29D5EC9426}"/>
                </a:ext>
              </a:extLst>
            </p:cNvPr>
            <p:cNvSpPr/>
            <p:nvPr/>
          </p:nvSpPr>
          <p:spPr>
            <a:xfrm rot="5400000">
              <a:off x="1601588" y="4686061"/>
              <a:ext cx="109728" cy="457200"/>
            </a:xfrm>
            <a:prstGeom prst="leftBrace">
              <a:avLst>
                <a:gd name="adj1" fmla="val 35999"/>
                <a:gd name="adj2" fmla="val 5043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9" name="Group 28">
              <a:extLst>
                <a:ext uri="{FF2B5EF4-FFF2-40B4-BE49-F238E27FC236}">
                  <a16:creationId xmlns:a16="http://schemas.microsoft.com/office/drawing/2014/main" id="{CBF8E4F5-E9AE-5948-86A7-4BA85323A227}"/>
                </a:ext>
              </a:extLst>
            </p:cNvPr>
            <p:cNvGrpSpPr/>
            <p:nvPr/>
          </p:nvGrpSpPr>
          <p:grpSpPr>
            <a:xfrm>
              <a:off x="1371600" y="968257"/>
              <a:ext cx="714815" cy="1317743"/>
              <a:chOff x="1028597" y="195550"/>
              <a:chExt cx="714815" cy="1317743"/>
            </a:xfrm>
          </p:grpSpPr>
          <p:sp>
            <p:nvSpPr>
              <p:cNvPr id="73" name="Rectangle 72">
                <a:extLst>
                  <a:ext uri="{FF2B5EF4-FFF2-40B4-BE49-F238E27FC236}">
                    <a16:creationId xmlns:a16="http://schemas.microsoft.com/office/drawing/2014/main" id="{2F14C538-04E6-004A-BFE4-C286BC21430D}"/>
                  </a:ext>
                </a:extLst>
              </p:cNvPr>
              <p:cNvSpPr/>
              <p:nvPr/>
            </p:nvSpPr>
            <p:spPr>
              <a:xfrm>
                <a:off x="1028597" y="1137621"/>
                <a:ext cx="205028" cy="375672"/>
              </a:xfrm>
              <a:prstGeom prst="rect">
                <a:avLst/>
              </a:prstGeom>
              <a:pattFill prst="smGrid">
                <a:fgClr>
                  <a:schemeClr val="tx1"/>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A680F768-632A-474B-A063-7D7E2E4C1179}"/>
                  </a:ext>
                </a:extLst>
              </p:cNvPr>
              <p:cNvSpPr/>
              <p:nvPr/>
            </p:nvSpPr>
            <p:spPr>
              <a:xfrm>
                <a:off x="1031230" y="643194"/>
                <a:ext cx="205028" cy="375672"/>
              </a:xfrm>
              <a:prstGeom prst="rect">
                <a:avLst/>
              </a:prstGeom>
              <a:pattFill prst="ltHorz">
                <a:fgClr>
                  <a:schemeClr val="tx1"/>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TextBox 74">
                <a:extLst>
                  <a:ext uri="{FF2B5EF4-FFF2-40B4-BE49-F238E27FC236}">
                    <a16:creationId xmlns:a16="http://schemas.microsoft.com/office/drawing/2014/main" id="{1533AF30-A668-BA40-B02F-24A20BEC6080}"/>
                  </a:ext>
                </a:extLst>
              </p:cNvPr>
              <p:cNvSpPr txBox="1"/>
              <p:nvPr/>
            </p:nvSpPr>
            <p:spPr>
              <a:xfrm>
                <a:off x="1183240" y="675093"/>
                <a:ext cx="516155" cy="276999"/>
              </a:xfrm>
              <a:prstGeom prst="rect">
                <a:avLst/>
              </a:prstGeom>
              <a:noFill/>
            </p:spPr>
            <p:txBody>
              <a:bodyPr wrap="square" rtlCol="0">
                <a:spAutoFit/>
              </a:bodyPr>
              <a:lstStyle/>
              <a:p>
                <a:pPr algn="ctr"/>
                <a:r>
                  <a:rPr lang="en-US" sz="1200" dirty="0">
                    <a:latin typeface="Arial Rounded MT Bold" panose="020F0704030504030204" pitchFamily="34" charset="0"/>
                  </a:rPr>
                  <a:t>(LL)</a:t>
                </a:r>
                <a:endParaRPr lang="en-GB" sz="1200" dirty="0">
                  <a:latin typeface="Arial Rounded MT Bold" panose="020F0704030504030204" pitchFamily="34" charset="0"/>
                </a:endParaRPr>
              </a:p>
            </p:txBody>
          </p:sp>
          <p:sp>
            <p:nvSpPr>
              <p:cNvPr id="76" name="TextBox 75">
                <a:extLst>
                  <a:ext uri="{FF2B5EF4-FFF2-40B4-BE49-F238E27FC236}">
                    <a16:creationId xmlns:a16="http://schemas.microsoft.com/office/drawing/2014/main" id="{682B3826-F6A3-F94E-B30A-95A0ECB10CED}"/>
                  </a:ext>
                </a:extLst>
              </p:cNvPr>
              <p:cNvSpPr txBox="1"/>
              <p:nvPr/>
            </p:nvSpPr>
            <p:spPr>
              <a:xfrm>
                <a:off x="1188973" y="1178382"/>
                <a:ext cx="469233" cy="276999"/>
              </a:xfrm>
              <a:prstGeom prst="rect">
                <a:avLst/>
              </a:prstGeom>
              <a:noFill/>
            </p:spPr>
            <p:txBody>
              <a:bodyPr wrap="square" rtlCol="0">
                <a:spAutoFit/>
              </a:bodyPr>
              <a:lstStyle/>
              <a:p>
                <a:pPr algn="ctr"/>
                <a:r>
                  <a:rPr lang="en-US" sz="1200" dirty="0">
                    <a:latin typeface="Arial Rounded MT Bold" panose="020F0704030504030204" pitchFamily="34" charset="0"/>
                  </a:rPr>
                  <a:t>(LT)</a:t>
                </a:r>
                <a:endParaRPr lang="en-GB" sz="1200" dirty="0">
                  <a:latin typeface="Arial Rounded MT Bold" panose="020F0704030504030204" pitchFamily="34" charset="0"/>
                </a:endParaRPr>
              </a:p>
            </p:txBody>
          </p:sp>
          <p:sp>
            <p:nvSpPr>
              <p:cNvPr id="77" name="TextBox 76">
                <a:extLst>
                  <a:ext uri="{FF2B5EF4-FFF2-40B4-BE49-F238E27FC236}">
                    <a16:creationId xmlns:a16="http://schemas.microsoft.com/office/drawing/2014/main" id="{88F24970-EDB1-1145-8F45-1698D3D17A2D}"/>
                  </a:ext>
                </a:extLst>
              </p:cNvPr>
              <p:cNvSpPr txBox="1"/>
              <p:nvPr/>
            </p:nvSpPr>
            <p:spPr>
              <a:xfrm>
                <a:off x="1188183" y="195550"/>
                <a:ext cx="555229" cy="276999"/>
              </a:xfrm>
              <a:prstGeom prst="rect">
                <a:avLst/>
              </a:prstGeom>
              <a:noFill/>
            </p:spPr>
            <p:txBody>
              <a:bodyPr wrap="square" rtlCol="0">
                <a:spAutoFit/>
              </a:bodyPr>
              <a:lstStyle/>
              <a:p>
                <a:pPr algn="ctr"/>
                <a:r>
                  <a:rPr lang="en-US" sz="1200" dirty="0">
                    <a:latin typeface="Arial Rounded MT Bold" panose="020F0704030504030204" pitchFamily="34" charset="0"/>
                  </a:rPr>
                  <a:t>(UU)</a:t>
                </a:r>
                <a:endParaRPr lang="en-GB" sz="1200" dirty="0">
                  <a:latin typeface="Arial Rounded MT Bold" panose="020F0704030504030204" pitchFamily="34" charset="0"/>
                </a:endParaRPr>
              </a:p>
            </p:txBody>
          </p:sp>
        </p:grpSp>
        <p:sp>
          <p:nvSpPr>
            <p:cNvPr id="30" name="TextBox 29">
              <a:extLst>
                <a:ext uri="{FF2B5EF4-FFF2-40B4-BE49-F238E27FC236}">
                  <a16:creationId xmlns:a16="http://schemas.microsoft.com/office/drawing/2014/main" id="{E866B973-329A-2545-9EB6-DDF34AE3212D}"/>
                </a:ext>
              </a:extLst>
            </p:cNvPr>
            <p:cNvSpPr txBox="1"/>
            <p:nvPr/>
          </p:nvSpPr>
          <p:spPr>
            <a:xfrm>
              <a:off x="6219216" y="5203537"/>
              <a:ext cx="385055" cy="276999"/>
            </a:xfrm>
            <a:prstGeom prst="rect">
              <a:avLst/>
            </a:prstGeom>
            <a:noFill/>
          </p:spPr>
          <p:txBody>
            <a:bodyPr wrap="square" rtlCol="0">
              <a:spAutoFit/>
            </a:bodyPr>
            <a:lstStyle/>
            <a:p>
              <a:pPr algn="ctr"/>
              <a:r>
                <a:rPr lang="en-US" sz="1200" dirty="0">
                  <a:solidFill>
                    <a:schemeClr val="tx1">
                      <a:lumMod val="95000"/>
                      <a:lumOff val="5000"/>
                    </a:schemeClr>
                  </a:solidFill>
                  <a:latin typeface="Arial Rounded MT Bold" panose="020F0704030504030204" pitchFamily="34" charset="0"/>
                </a:rPr>
                <a:t>ep</a:t>
              </a:r>
              <a:endParaRPr lang="en-GB" sz="1200" dirty="0">
                <a:solidFill>
                  <a:schemeClr val="tx1">
                    <a:lumMod val="95000"/>
                    <a:lumOff val="5000"/>
                  </a:schemeClr>
                </a:solidFill>
                <a:latin typeface="Arial Rounded MT Bold" panose="020F0704030504030204" pitchFamily="34" charset="0"/>
              </a:endParaRPr>
            </a:p>
          </p:txBody>
        </p:sp>
        <p:cxnSp>
          <p:nvCxnSpPr>
            <p:cNvPr id="31" name="Straight Connector 30">
              <a:extLst>
                <a:ext uri="{FF2B5EF4-FFF2-40B4-BE49-F238E27FC236}">
                  <a16:creationId xmlns:a16="http://schemas.microsoft.com/office/drawing/2014/main" id="{7CCBFE53-2374-454E-84A5-20B113C21A13}"/>
                </a:ext>
              </a:extLst>
            </p:cNvPr>
            <p:cNvCxnSpPr/>
            <p:nvPr/>
          </p:nvCxnSpPr>
          <p:spPr>
            <a:xfrm flipV="1">
              <a:off x="2581072" y="4991039"/>
              <a:ext cx="4297680" cy="0"/>
            </a:xfrm>
            <a:prstGeom prst="line">
              <a:avLst/>
            </a:prstGeom>
            <a:ln w="28575"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CCDFA2F-AD71-4A4D-8FE4-D33BBE479548}"/>
                </a:ext>
              </a:extLst>
            </p:cNvPr>
            <p:cNvCxnSpPr/>
            <p:nvPr/>
          </p:nvCxnSpPr>
          <p:spPr>
            <a:xfrm flipV="1">
              <a:off x="5498577" y="2404927"/>
              <a:ext cx="2739583" cy="3038855"/>
            </a:xfrm>
            <a:prstGeom prst="straightConnector1">
              <a:avLst/>
            </a:prstGeom>
            <a:ln w="25400" cap="rnd">
              <a:solidFill>
                <a:schemeClr val="tx1">
                  <a:lumMod val="65000"/>
                  <a:lumOff val="3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BD8E0CD-44AD-9D47-97C9-E7610495FE22}"/>
                </a:ext>
              </a:extLst>
            </p:cNvPr>
            <p:cNvCxnSpPr/>
            <p:nvPr/>
          </p:nvCxnSpPr>
          <p:spPr>
            <a:xfrm flipV="1">
              <a:off x="4423864" y="4509367"/>
              <a:ext cx="2834640" cy="0"/>
            </a:xfrm>
            <a:prstGeom prst="line">
              <a:avLst/>
            </a:prstGeom>
            <a:ln w="28575"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8CBFEB43-D200-CA4C-BE77-F3A2F955AA75}"/>
                </a:ext>
              </a:extLst>
            </p:cNvPr>
            <p:cNvSpPr/>
            <p:nvPr/>
          </p:nvSpPr>
          <p:spPr>
            <a:xfrm>
              <a:off x="7054214" y="3189520"/>
              <a:ext cx="201168" cy="375672"/>
            </a:xfrm>
            <a:prstGeom prst="rect">
              <a:avLst/>
            </a:prstGeom>
            <a:pattFill prst="lgConfetti">
              <a:fgClr>
                <a:schemeClr val="accent4">
                  <a:lumMod val="75000"/>
                </a:schemeClr>
              </a:fgClr>
              <a:bgClr>
                <a:schemeClr val="bg1"/>
              </a:bgClr>
            </a:patt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F2172B0C-15CE-BC4E-8C0F-E075E86B534A}"/>
                </a:ext>
              </a:extLst>
            </p:cNvPr>
            <p:cNvSpPr/>
            <p:nvPr/>
          </p:nvSpPr>
          <p:spPr>
            <a:xfrm>
              <a:off x="5431057" y="5057388"/>
              <a:ext cx="205028" cy="375672"/>
            </a:xfrm>
            <a:prstGeom prst="rect">
              <a:avLst/>
            </a:prstGeom>
            <a:pattFill prst="ltHorz">
              <a:fgClr>
                <a:schemeClr val="tx1">
                  <a:lumMod val="50000"/>
                  <a:lumOff val="50000"/>
                </a:schemeClr>
              </a:fgClr>
              <a:bgClr>
                <a:schemeClr val="bg1"/>
              </a:bgClr>
            </a:patt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DD0C32BC-E943-454A-878E-C3828715F21B}"/>
                </a:ext>
              </a:extLst>
            </p:cNvPr>
            <p:cNvGrpSpPr/>
            <p:nvPr/>
          </p:nvGrpSpPr>
          <p:grpSpPr>
            <a:xfrm>
              <a:off x="4030051" y="1375423"/>
              <a:ext cx="477101" cy="4057637"/>
              <a:chOff x="4030051" y="1375423"/>
              <a:chExt cx="477101" cy="4057637"/>
            </a:xfrm>
          </p:grpSpPr>
          <p:sp>
            <p:nvSpPr>
              <p:cNvPr id="65" name="Rectangle 64">
                <a:extLst>
                  <a:ext uri="{FF2B5EF4-FFF2-40B4-BE49-F238E27FC236}">
                    <a16:creationId xmlns:a16="http://schemas.microsoft.com/office/drawing/2014/main" id="{BFFD40C8-C879-F34D-AB4E-2749A3E19728}"/>
                  </a:ext>
                </a:extLst>
              </p:cNvPr>
              <p:cNvSpPr/>
              <p:nvPr/>
            </p:nvSpPr>
            <p:spPr>
              <a:xfrm>
                <a:off x="4302124" y="1409700"/>
                <a:ext cx="205028" cy="4023360"/>
              </a:xfrm>
              <a:prstGeom prst="rect">
                <a:avLst/>
              </a:prstGeom>
              <a:pattFill prst="smGrid">
                <a:fgClr>
                  <a:srgbClr val="FF3399"/>
                </a:fgClr>
                <a:bgClr>
                  <a:schemeClr val="bg1"/>
                </a:bgClr>
              </a:pattFill>
              <a:ln w="190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22C235B0-7351-5D46-8F75-397C0AE2799C}"/>
                  </a:ext>
                </a:extLst>
              </p:cNvPr>
              <p:cNvSpPr/>
              <p:nvPr/>
            </p:nvSpPr>
            <p:spPr>
              <a:xfrm>
                <a:off x="4050425" y="1409700"/>
                <a:ext cx="205028" cy="4023360"/>
              </a:xfrm>
              <a:prstGeom prst="rect">
                <a:avLst/>
              </a:prstGeom>
              <a:pattFill prst="ltHorz">
                <a:fgClr>
                  <a:srgbClr val="FF3399"/>
                </a:fgClr>
                <a:bgClr>
                  <a:schemeClr val="bg1"/>
                </a:bgClr>
              </a:pattFill>
              <a:ln w="190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94D805A3-A019-514F-B9C9-4E803D4499A3}"/>
                  </a:ext>
                </a:extLst>
              </p:cNvPr>
              <p:cNvSpPr/>
              <p:nvPr/>
            </p:nvSpPr>
            <p:spPr>
              <a:xfrm>
                <a:off x="4046967" y="5042160"/>
                <a:ext cx="205028" cy="375672"/>
              </a:xfrm>
              <a:prstGeom prst="rect">
                <a:avLst/>
              </a:prstGeom>
              <a:pattFill prst="ltHorz">
                <a:fgClr>
                  <a:schemeClr val="tx1">
                    <a:lumMod val="50000"/>
                    <a:lumOff val="50000"/>
                  </a:schemeClr>
                </a:fgClr>
                <a:bgClr>
                  <a:schemeClr val="bg1"/>
                </a:bgClr>
              </a:patt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5CD12CB9-502C-C748-9125-44B7AE4D5B94}"/>
                  </a:ext>
                </a:extLst>
              </p:cNvPr>
              <p:cNvSpPr/>
              <p:nvPr/>
            </p:nvSpPr>
            <p:spPr>
              <a:xfrm>
                <a:off x="4294783" y="5040664"/>
                <a:ext cx="205028" cy="375672"/>
              </a:xfrm>
              <a:prstGeom prst="rect">
                <a:avLst/>
              </a:prstGeom>
              <a:pattFill prst="smGrid">
                <a:fgClr>
                  <a:schemeClr val="tx1">
                    <a:lumMod val="50000"/>
                    <a:lumOff val="50000"/>
                  </a:schemeClr>
                </a:fgClr>
                <a:bgClr>
                  <a:schemeClr val="bg1"/>
                </a:bgClr>
              </a:patt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a:extLst>
                  <a:ext uri="{FF2B5EF4-FFF2-40B4-BE49-F238E27FC236}">
                    <a16:creationId xmlns:a16="http://schemas.microsoft.com/office/drawing/2014/main" id="{D53D4268-4F66-3B4D-8697-E38AC81E748F}"/>
                  </a:ext>
                </a:extLst>
              </p:cNvPr>
              <p:cNvSpPr txBox="1"/>
              <p:nvPr/>
            </p:nvSpPr>
            <p:spPr>
              <a:xfrm rot="16200000">
                <a:off x="3665983" y="3974867"/>
                <a:ext cx="1189801" cy="461665"/>
              </a:xfrm>
              <a:prstGeom prst="rect">
                <a:avLst/>
              </a:prstGeom>
              <a:noFill/>
            </p:spPr>
            <p:txBody>
              <a:bodyPr wrap="square" rtlCol="0">
                <a:spAutoFit/>
              </a:bodyPr>
              <a:lstStyle/>
              <a:p>
                <a:pPr algn="ctr"/>
                <a:r>
                  <a:rPr lang="en-US" sz="1200" b="1" dirty="0">
                    <a:latin typeface="Arial Rounded MT Bold" panose="020F0704030504030204" pitchFamily="34" charset="0"/>
                  </a:rPr>
                  <a:t>Quark TMDs / Gluon Spin </a:t>
                </a:r>
                <a:endParaRPr lang="en-GB" sz="1200" b="1" dirty="0">
                  <a:latin typeface="Arial Rounded MT Bold" panose="020F0704030504030204" pitchFamily="34" charset="0"/>
                </a:endParaRPr>
              </a:p>
            </p:txBody>
          </p:sp>
          <p:sp>
            <p:nvSpPr>
              <p:cNvPr id="70" name="Left Brace 69">
                <a:extLst>
                  <a:ext uri="{FF2B5EF4-FFF2-40B4-BE49-F238E27FC236}">
                    <a16:creationId xmlns:a16="http://schemas.microsoft.com/office/drawing/2014/main" id="{C5E692DB-B305-F44F-84CC-0098284F8ADF}"/>
                  </a:ext>
                </a:extLst>
              </p:cNvPr>
              <p:cNvSpPr/>
              <p:nvPr/>
            </p:nvSpPr>
            <p:spPr>
              <a:xfrm rot="5400000">
                <a:off x="4207574" y="4691899"/>
                <a:ext cx="120701" cy="457200"/>
              </a:xfrm>
              <a:prstGeom prst="leftBrace">
                <a:avLst>
                  <a:gd name="adj1" fmla="val 35999"/>
                  <a:gd name="adj2" fmla="val 5043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1" name="Left Brace 70">
                <a:extLst>
                  <a:ext uri="{FF2B5EF4-FFF2-40B4-BE49-F238E27FC236}">
                    <a16:creationId xmlns:a16="http://schemas.microsoft.com/office/drawing/2014/main" id="{12D73808-5459-5340-B6F5-7979594403C1}"/>
                  </a:ext>
                </a:extLst>
              </p:cNvPr>
              <p:cNvSpPr/>
              <p:nvPr/>
            </p:nvSpPr>
            <p:spPr>
              <a:xfrm rot="5400000">
                <a:off x="4210990" y="2422551"/>
                <a:ext cx="120701" cy="457200"/>
              </a:xfrm>
              <a:prstGeom prst="leftBrace">
                <a:avLst>
                  <a:gd name="adj1" fmla="val 35999"/>
                  <a:gd name="adj2" fmla="val 5043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 name="TextBox 71">
                <a:extLst>
                  <a:ext uri="{FF2B5EF4-FFF2-40B4-BE49-F238E27FC236}">
                    <a16:creationId xmlns:a16="http://schemas.microsoft.com/office/drawing/2014/main" id="{3BC68ED0-189E-5E4E-9FBC-DB3FC71C2867}"/>
                  </a:ext>
                </a:extLst>
              </p:cNvPr>
              <p:cNvSpPr txBox="1"/>
              <p:nvPr/>
            </p:nvSpPr>
            <p:spPr>
              <a:xfrm rot="16200000">
                <a:off x="3705853" y="1710077"/>
                <a:ext cx="1130973" cy="461665"/>
              </a:xfrm>
              <a:prstGeom prst="rect">
                <a:avLst/>
              </a:prstGeom>
              <a:noFill/>
            </p:spPr>
            <p:txBody>
              <a:bodyPr wrap="square" rtlCol="0">
                <a:spAutoFit/>
              </a:bodyPr>
              <a:lstStyle/>
              <a:p>
                <a:pPr algn="ctr"/>
                <a:r>
                  <a:rPr lang="en-US" sz="1200" b="1" dirty="0">
                    <a:latin typeface="Arial Rounded MT Bold" panose="020F0704030504030204" pitchFamily="34" charset="0"/>
                  </a:rPr>
                  <a:t>GPDs / Gluon  TMDs </a:t>
                </a:r>
                <a:endParaRPr lang="en-GB" sz="1200" b="1" dirty="0">
                  <a:latin typeface="Arial Rounded MT Bold" panose="020F0704030504030204" pitchFamily="34" charset="0"/>
                </a:endParaRPr>
              </a:p>
            </p:txBody>
          </p:sp>
        </p:grpSp>
        <p:grpSp>
          <p:nvGrpSpPr>
            <p:cNvPr id="37" name="Group 36">
              <a:extLst>
                <a:ext uri="{FF2B5EF4-FFF2-40B4-BE49-F238E27FC236}">
                  <a16:creationId xmlns:a16="http://schemas.microsoft.com/office/drawing/2014/main" id="{397609C7-75C9-C145-A8D4-154EFA4CDC8C}"/>
                </a:ext>
              </a:extLst>
            </p:cNvPr>
            <p:cNvGrpSpPr/>
            <p:nvPr/>
          </p:nvGrpSpPr>
          <p:grpSpPr>
            <a:xfrm>
              <a:off x="2755951" y="1405890"/>
              <a:ext cx="473790" cy="4024669"/>
              <a:chOff x="2279279" y="1405890"/>
              <a:chExt cx="473790" cy="4024669"/>
            </a:xfrm>
          </p:grpSpPr>
          <p:sp>
            <p:nvSpPr>
              <p:cNvPr id="57" name="Rectangle 56">
                <a:extLst>
                  <a:ext uri="{FF2B5EF4-FFF2-40B4-BE49-F238E27FC236}">
                    <a16:creationId xmlns:a16="http://schemas.microsoft.com/office/drawing/2014/main" id="{CC029CA0-7BC5-454B-ADC0-42A212FEA745}"/>
                  </a:ext>
                </a:extLst>
              </p:cNvPr>
              <p:cNvSpPr/>
              <p:nvPr/>
            </p:nvSpPr>
            <p:spPr>
              <a:xfrm>
                <a:off x="2548041" y="1405890"/>
                <a:ext cx="205028" cy="4023360"/>
              </a:xfrm>
              <a:prstGeom prst="rect">
                <a:avLst/>
              </a:prstGeom>
              <a:pattFill prst="smGrid">
                <a:fgClr>
                  <a:srgbClr val="92D050"/>
                </a:fgClr>
                <a:bgClr>
                  <a:schemeClr val="bg1"/>
                </a:bgClr>
              </a:patt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DF0F9B08-7913-9C4B-B3B9-B64DEBE9B9E1}"/>
                  </a:ext>
                </a:extLst>
              </p:cNvPr>
              <p:cNvSpPr/>
              <p:nvPr/>
            </p:nvSpPr>
            <p:spPr>
              <a:xfrm>
                <a:off x="2282089" y="1405890"/>
                <a:ext cx="205028" cy="4023360"/>
              </a:xfrm>
              <a:prstGeom prst="rect">
                <a:avLst/>
              </a:prstGeom>
              <a:pattFill prst="ltHorz">
                <a:fgClr>
                  <a:srgbClr val="009A00"/>
                </a:fgClr>
                <a:bgClr>
                  <a:schemeClr val="bg1"/>
                </a:bgClr>
              </a:patt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6BBC4E78-91D0-B449-8004-206125398194}"/>
                  </a:ext>
                </a:extLst>
              </p:cNvPr>
              <p:cNvSpPr/>
              <p:nvPr/>
            </p:nvSpPr>
            <p:spPr>
              <a:xfrm>
                <a:off x="2279279" y="5054887"/>
                <a:ext cx="205028" cy="375672"/>
              </a:xfrm>
              <a:prstGeom prst="rect">
                <a:avLst/>
              </a:prstGeom>
              <a:pattFill prst="ltHorz">
                <a:fgClr>
                  <a:schemeClr val="tx1">
                    <a:lumMod val="50000"/>
                    <a:lumOff val="50000"/>
                  </a:schemeClr>
                </a:fgClr>
                <a:bgClr>
                  <a:schemeClr val="bg1"/>
                </a:bgClr>
              </a:patt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AED5FEEC-C3A2-064C-819E-16AFFC81696F}"/>
                  </a:ext>
                </a:extLst>
              </p:cNvPr>
              <p:cNvSpPr/>
              <p:nvPr/>
            </p:nvSpPr>
            <p:spPr>
              <a:xfrm>
                <a:off x="2548041" y="5053958"/>
                <a:ext cx="205028" cy="375672"/>
              </a:xfrm>
              <a:prstGeom prst="rect">
                <a:avLst/>
              </a:prstGeom>
              <a:pattFill prst="smGrid">
                <a:fgClr>
                  <a:schemeClr val="tx1">
                    <a:lumMod val="50000"/>
                    <a:lumOff val="50000"/>
                  </a:schemeClr>
                </a:fgClr>
                <a:bgClr>
                  <a:schemeClr val="bg1"/>
                </a:bgClr>
              </a:patt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117CBA89-F43E-7141-AFD4-8DEBCE396108}"/>
                  </a:ext>
                </a:extLst>
              </p:cNvPr>
              <p:cNvSpPr txBox="1"/>
              <p:nvPr/>
            </p:nvSpPr>
            <p:spPr>
              <a:xfrm rot="16200000">
                <a:off x="1958844" y="4170929"/>
                <a:ext cx="1106424" cy="276999"/>
              </a:xfrm>
              <a:prstGeom prst="rect">
                <a:avLst/>
              </a:prstGeom>
              <a:noFill/>
            </p:spPr>
            <p:txBody>
              <a:bodyPr wrap="square" rtlCol="0">
                <a:spAutoFit/>
              </a:bodyPr>
              <a:lstStyle/>
              <a:p>
                <a:pPr algn="ctr"/>
                <a:r>
                  <a:rPr lang="en-US" sz="1200" b="1" dirty="0">
                    <a:latin typeface="Arial Rounded MT Bold" panose="020F0704030504030204" pitchFamily="34" charset="0"/>
                  </a:rPr>
                  <a:t>Quark TMDs </a:t>
                </a:r>
                <a:endParaRPr lang="en-GB" sz="1200" b="1" dirty="0">
                  <a:latin typeface="Arial Rounded MT Bold" panose="020F0704030504030204" pitchFamily="34" charset="0"/>
                </a:endParaRPr>
              </a:p>
            </p:txBody>
          </p:sp>
          <p:sp>
            <p:nvSpPr>
              <p:cNvPr id="62" name="Left Brace 61">
                <a:extLst>
                  <a:ext uri="{FF2B5EF4-FFF2-40B4-BE49-F238E27FC236}">
                    <a16:creationId xmlns:a16="http://schemas.microsoft.com/office/drawing/2014/main" id="{1BC64E48-8236-9744-9048-D61908A7F955}"/>
                  </a:ext>
                </a:extLst>
              </p:cNvPr>
              <p:cNvSpPr/>
              <p:nvPr/>
            </p:nvSpPr>
            <p:spPr>
              <a:xfrm rot="5400000">
                <a:off x="2462234" y="4703064"/>
                <a:ext cx="109728" cy="457200"/>
              </a:xfrm>
              <a:prstGeom prst="leftBrace">
                <a:avLst>
                  <a:gd name="adj1" fmla="val 35999"/>
                  <a:gd name="adj2" fmla="val 5043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3" name="TextBox 62">
                <a:extLst>
                  <a:ext uri="{FF2B5EF4-FFF2-40B4-BE49-F238E27FC236}">
                    <a16:creationId xmlns:a16="http://schemas.microsoft.com/office/drawing/2014/main" id="{942DD3AF-6EDF-6641-A2D3-4864870DB93C}"/>
                  </a:ext>
                </a:extLst>
              </p:cNvPr>
              <p:cNvSpPr txBox="1"/>
              <p:nvPr/>
            </p:nvSpPr>
            <p:spPr>
              <a:xfrm rot="16200000">
                <a:off x="2199782" y="2093036"/>
                <a:ext cx="624548" cy="276999"/>
              </a:xfrm>
              <a:prstGeom prst="rect">
                <a:avLst/>
              </a:prstGeom>
              <a:noFill/>
            </p:spPr>
            <p:txBody>
              <a:bodyPr wrap="square" rtlCol="0">
                <a:spAutoFit/>
              </a:bodyPr>
              <a:lstStyle/>
              <a:p>
                <a:pPr algn="ctr"/>
                <a:r>
                  <a:rPr lang="en-US" sz="1200" b="1" dirty="0">
                    <a:latin typeface="Arial Rounded MT Bold" panose="020F0704030504030204" pitchFamily="34" charset="0"/>
                  </a:rPr>
                  <a:t>GPDs </a:t>
                </a:r>
                <a:endParaRPr lang="en-GB" sz="1200" b="1" dirty="0">
                  <a:latin typeface="Arial Rounded MT Bold" panose="020F0704030504030204" pitchFamily="34" charset="0"/>
                </a:endParaRPr>
              </a:p>
            </p:txBody>
          </p:sp>
          <p:sp>
            <p:nvSpPr>
              <p:cNvPr id="64" name="Left Brace 63">
                <a:extLst>
                  <a:ext uri="{FF2B5EF4-FFF2-40B4-BE49-F238E27FC236}">
                    <a16:creationId xmlns:a16="http://schemas.microsoft.com/office/drawing/2014/main" id="{30D24654-5007-FD47-A5D4-137152538E41}"/>
                  </a:ext>
                </a:extLst>
              </p:cNvPr>
              <p:cNvSpPr/>
              <p:nvPr/>
            </p:nvSpPr>
            <p:spPr>
              <a:xfrm rot="5400000">
                <a:off x="2492839" y="2406770"/>
                <a:ext cx="63260" cy="457200"/>
              </a:xfrm>
              <a:prstGeom prst="leftBrace">
                <a:avLst>
                  <a:gd name="adj1" fmla="val 35999"/>
                  <a:gd name="adj2" fmla="val 5043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cxnSp>
          <p:nvCxnSpPr>
            <p:cNvPr id="38" name="Straight Connector 37">
              <a:extLst>
                <a:ext uri="{FF2B5EF4-FFF2-40B4-BE49-F238E27FC236}">
                  <a16:creationId xmlns:a16="http://schemas.microsoft.com/office/drawing/2014/main" id="{821FC0BB-10D8-5C42-A409-0084D3811AAF}"/>
                </a:ext>
              </a:extLst>
            </p:cNvPr>
            <p:cNvCxnSpPr/>
            <p:nvPr/>
          </p:nvCxnSpPr>
          <p:spPr>
            <a:xfrm flipV="1">
              <a:off x="4860275" y="4038600"/>
              <a:ext cx="2834640" cy="0"/>
            </a:xfrm>
            <a:prstGeom prst="line">
              <a:avLst/>
            </a:prstGeom>
            <a:ln w="28575"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83733D26-C657-1E49-9141-D6B8FA776AFF}"/>
                </a:ext>
              </a:extLst>
            </p:cNvPr>
            <p:cNvGrpSpPr/>
            <p:nvPr/>
          </p:nvGrpSpPr>
          <p:grpSpPr>
            <a:xfrm>
              <a:off x="4495801" y="883055"/>
              <a:ext cx="533399" cy="4101181"/>
              <a:chOff x="4495801" y="863599"/>
              <a:chExt cx="533399" cy="4101181"/>
            </a:xfrm>
          </p:grpSpPr>
          <p:sp>
            <p:nvSpPr>
              <p:cNvPr id="51" name="Rectangle 50">
                <a:extLst>
                  <a:ext uri="{FF2B5EF4-FFF2-40B4-BE49-F238E27FC236}">
                    <a16:creationId xmlns:a16="http://schemas.microsoft.com/office/drawing/2014/main" id="{D24695EE-A318-CA43-84B9-4A56BBBA3491}"/>
                  </a:ext>
                </a:extLst>
              </p:cNvPr>
              <p:cNvSpPr/>
              <p:nvPr/>
            </p:nvSpPr>
            <p:spPr>
              <a:xfrm>
                <a:off x="4786411" y="941420"/>
                <a:ext cx="205028" cy="4023360"/>
              </a:xfrm>
              <a:prstGeom prst="rect">
                <a:avLst/>
              </a:prstGeom>
              <a:pattFill prst="smGrid">
                <a:fgClr>
                  <a:schemeClr val="tx1">
                    <a:lumMod val="50000"/>
                    <a:lumOff val="50000"/>
                  </a:schemeClr>
                </a:fgClr>
                <a:bgClr>
                  <a:schemeClr val="bg1"/>
                </a:bgClr>
              </a:patt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D342053A-441D-BE4C-8747-4D1D00128FC8}"/>
                  </a:ext>
                </a:extLst>
              </p:cNvPr>
              <p:cNvSpPr/>
              <p:nvPr/>
            </p:nvSpPr>
            <p:spPr>
              <a:xfrm>
                <a:off x="4544440" y="941420"/>
                <a:ext cx="205028" cy="4023360"/>
              </a:xfrm>
              <a:prstGeom prst="rect">
                <a:avLst/>
              </a:prstGeom>
              <a:pattFill prst="ltHorz">
                <a:fgClr>
                  <a:schemeClr val="tx1">
                    <a:lumMod val="50000"/>
                    <a:lumOff val="50000"/>
                  </a:schemeClr>
                </a:fgClr>
                <a:bgClr>
                  <a:schemeClr val="bg1"/>
                </a:bgClr>
              </a:patt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Box 52">
                <a:extLst>
                  <a:ext uri="{FF2B5EF4-FFF2-40B4-BE49-F238E27FC236}">
                    <a16:creationId xmlns:a16="http://schemas.microsoft.com/office/drawing/2014/main" id="{6B6C30E2-6842-5E4D-9546-DA6CC8C01942}"/>
                  </a:ext>
                </a:extLst>
              </p:cNvPr>
              <p:cNvSpPr txBox="1"/>
              <p:nvPr/>
            </p:nvSpPr>
            <p:spPr>
              <a:xfrm rot="16200000">
                <a:off x="4192482" y="1198253"/>
                <a:ext cx="1130974" cy="461665"/>
              </a:xfrm>
              <a:prstGeom prst="rect">
                <a:avLst/>
              </a:prstGeom>
              <a:noFill/>
            </p:spPr>
            <p:txBody>
              <a:bodyPr wrap="square" rtlCol="0">
                <a:spAutoFit/>
              </a:bodyPr>
              <a:lstStyle/>
              <a:p>
                <a:pPr algn="ctr"/>
                <a:r>
                  <a:rPr lang="en-US" sz="1200" b="1" dirty="0">
                    <a:latin typeface="Arial Rounded MT Bold" panose="020F0704030504030204" pitchFamily="34" charset="0"/>
                  </a:rPr>
                  <a:t>GPDs / Gluon TMDs </a:t>
                </a:r>
                <a:endParaRPr lang="en-GB" sz="1200" b="1" dirty="0">
                  <a:latin typeface="Arial Rounded MT Bold" panose="020F0704030504030204" pitchFamily="34" charset="0"/>
                </a:endParaRPr>
              </a:p>
            </p:txBody>
          </p:sp>
          <p:sp>
            <p:nvSpPr>
              <p:cNvPr id="54" name="Left Brace 53">
                <a:extLst>
                  <a:ext uri="{FF2B5EF4-FFF2-40B4-BE49-F238E27FC236}">
                    <a16:creationId xmlns:a16="http://schemas.microsoft.com/office/drawing/2014/main" id="{27F68A19-74A1-BF41-9223-7C715DB8BFAC}"/>
                  </a:ext>
                </a:extLst>
              </p:cNvPr>
              <p:cNvSpPr/>
              <p:nvPr/>
            </p:nvSpPr>
            <p:spPr>
              <a:xfrm rot="5400000">
                <a:off x="4701029" y="1977593"/>
                <a:ext cx="120701" cy="457200"/>
              </a:xfrm>
              <a:prstGeom prst="leftBrace">
                <a:avLst>
                  <a:gd name="adj1" fmla="val 35999"/>
                  <a:gd name="adj2" fmla="val 5043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5" name="TextBox 54">
                <a:extLst>
                  <a:ext uri="{FF2B5EF4-FFF2-40B4-BE49-F238E27FC236}">
                    <a16:creationId xmlns:a16="http://schemas.microsoft.com/office/drawing/2014/main" id="{4EF2347C-9571-474C-ACF4-E20E1502A587}"/>
                  </a:ext>
                </a:extLst>
              </p:cNvPr>
              <p:cNvSpPr txBox="1"/>
              <p:nvPr/>
            </p:nvSpPr>
            <p:spPr>
              <a:xfrm rot="16200000">
                <a:off x="4131733" y="3574410"/>
                <a:ext cx="1189802" cy="461665"/>
              </a:xfrm>
              <a:prstGeom prst="rect">
                <a:avLst/>
              </a:prstGeom>
              <a:noFill/>
            </p:spPr>
            <p:txBody>
              <a:bodyPr wrap="square" rtlCol="0">
                <a:spAutoFit/>
              </a:bodyPr>
              <a:lstStyle/>
              <a:p>
                <a:pPr algn="ctr"/>
                <a:r>
                  <a:rPr lang="en-US" sz="1200" b="1" dirty="0">
                    <a:latin typeface="Arial Rounded MT Bold" panose="020F0704030504030204" pitchFamily="34" charset="0"/>
                  </a:rPr>
                  <a:t>Quark TMDs / Gluon Spin </a:t>
                </a:r>
                <a:endParaRPr lang="en-GB" sz="1200" b="1" dirty="0">
                  <a:latin typeface="Arial Rounded MT Bold" panose="020F0704030504030204" pitchFamily="34" charset="0"/>
                </a:endParaRPr>
              </a:p>
            </p:txBody>
          </p:sp>
          <p:sp>
            <p:nvSpPr>
              <p:cNvPr id="56" name="Left Brace 55">
                <a:extLst>
                  <a:ext uri="{FF2B5EF4-FFF2-40B4-BE49-F238E27FC236}">
                    <a16:creationId xmlns:a16="http://schemas.microsoft.com/office/drawing/2014/main" id="{C5A01AD3-C386-B547-86AE-3C603D86C975}"/>
                  </a:ext>
                </a:extLst>
              </p:cNvPr>
              <p:cNvSpPr/>
              <p:nvPr/>
            </p:nvSpPr>
            <p:spPr>
              <a:xfrm rot="5400000">
                <a:off x="4740250" y="4231896"/>
                <a:ext cx="120700" cy="457200"/>
              </a:xfrm>
              <a:prstGeom prst="leftBrace">
                <a:avLst>
                  <a:gd name="adj1" fmla="val 35999"/>
                  <a:gd name="adj2" fmla="val 5043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cxnSp>
          <p:nvCxnSpPr>
            <p:cNvPr id="40" name="Straight Connector 39">
              <a:extLst>
                <a:ext uri="{FF2B5EF4-FFF2-40B4-BE49-F238E27FC236}">
                  <a16:creationId xmlns:a16="http://schemas.microsoft.com/office/drawing/2014/main" id="{8EACEA9F-8A2D-464B-98FA-EB1B43B73086}"/>
                </a:ext>
              </a:extLst>
            </p:cNvPr>
            <p:cNvCxnSpPr/>
            <p:nvPr/>
          </p:nvCxnSpPr>
          <p:spPr>
            <a:xfrm flipV="1">
              <a:off x="5258768" y="3568408"/>
              <a:ext cx="2834640" cy="0"/>
            </a:xfrm>
            <a:prstGeom prst="line">
              <a:avLst/>
            </a:prstGeom>
            <a:ln w="28575"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BB0510D-4267-714E-9A14-FF031136B00C}"/>
                </a:ext>
              </a:extLst>
            </p:cNvPr>
            <p:cNvCxnSpPr/>
            <p:nvPr/>
          </p:nvCxnSpPr>
          <p:spPr>
            <a:xfrm flipV="1">
              <a:off x="5712736" y="3064208"/>
              <a:ext cx="2834640" cy="0"/>
            </a:xfrm>
            <a:prstGeom prst="line">
              <a:avLst/>
            </a:prstGeom>
            <a:ln w="28575"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7643BAB-14DE-8849-84F4-D766CC961DD4}"/>
                </a:ext>
              </a:extLst>
            </p:cNvPr>
            <p:cNvCxnSpPr/>
            <p:nvPr/>
          </p:nvCxnSpPr>
          <p:spPr>
            <a:xfrm flipV="1">
              <a:off x="6153712" y="2569720"/>
              <a:ext cx="2834640" cy="0"/>
            </a:xfrm>
            <a:prstGeom prst="line">
              <a:avLst/>
            </a:prstGeom>
            <a:ln w="28575"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014F086-4C70-5D4B-8839-8B281BD6F9E6}"/>
                </a:ext>
              </a:extLst>
            </p:cNvPr>
            <p:cNvCxnSpPr/>
            <p:nvPr/>
          </p:nvCxnSpPr>
          <p:spPr>
            <a:xfrm>
              <a:off x="760280" y="5074646"/>
              <a:ext cx="91440" cy="0"/>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5215852-DCAE-7B46-8873-2821CCDE2A19}"/>
                </a:ext>
              </a:extLst>
            </p:cNvPr>
            <p:cNvCxnSpPr/>
            <p:nvPr/>
          </p:nvCxnSpPr>
          <p:spPr>
            <a:xfrm>
              <a:off x="756519" y="1375423"/>
              <a:ext cx="91440" cy="0"/>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69296B3-14EB-764A-B4AE-51C66530C2C6}"/>
                </a:ext>
              </a:extLst>
            </p:cNvPr>
            <p:cNvSpPr txBox="1"/>
            <p:nvPr/>
          </p:nvSpPr>
          <p:spPr>
            <a:xfrm rot="16200000">
              <a:off x="4483436" y="3983109"/>
              <a:ext cx="2072640" cy="276999"/>
            </a:xfrm>
            <a:prstGeom prst="rect">
              <a:avLst/>
            </a:prstGeom>
            <a:noFill/>
          </p:spPr>
          <p:txBody>
            <a:bodyPr wrap="square" rtlCol="0">
              <a:spAutoFit/>
            </a:bodyPr>
            <a:lstStyle/>
            <a:p>
              <a:pPr algn="ctr"/>
              <a:r>
                <a:rPr lang="en-US" sz="1200" b="1" dirty="0">
                  <a:solidFill>
                    <a:schemeClr val="tx1">
                      <a:lumMod val="95000"/>
                      <a:lumOff val="5000"/>
                    </a:schemeClr>
                  </a:solidFill>
                  <a:latin typeface="Arial Rounded MT Bold" panose="020F0704030504030204" pitchFamily="34" charset="0"/>
                </a:rPr>
                <a:t>Gluon Spin / Saturation</a:t>
              </a:r>
              <a:endParaRPr lang="en-GB" sz="1200" b="1" dirty="0">
                <a:solidFill>
                  <a:schemeClr val="tx1">
                    <a:lumMod val="95000"/>
                    <a:lumOff val="5000"/>
                  </a:schemeClr>
                </a:solidFill>
                <a:latin typeface="Arial Rounded MT Bold" panose="020F0704030504030204" pitchFamily="34" charset="0"/>
              </a:endParaRPr>
            </a:p>
          </p:txBody>
        </p:sp>
        <p:sp>
          <p:nvSpPr>
            <p:cNvPr id="46" name="TextBox 45">
              <a:extLst>
                <a:ext uri="{FF2B5EF4-FFF2-40B4-BE49-F238E27FC236}">
                  <a16:creationId xmlns:a16="http://schemas.microsoft.com/office/drawing/2014/main" id="{5099BBAF-229D-8D48-ADE4-28096F63DCA4}"/>
                </a:ext>
              </a:extLst>
            </p:cNvPr>
            <p:cNvSpPr txBox="1"/>
            <p:nvPr/>
          </p:nvSpPr>
          <p:spPr>
            <a:xfrm>
              <a:off x="6537623" y="4754868"/>
              <a:ext cx="1064545" cy="276999"/>
            </a:xfrm>
            <a:prstGeom prst="rect">
              <a:avLst/>
            </a:prstGeom>
            <a:noFill/>
          </p:spPr>
          <p:txBody>
            <a:bodyPr wrap="square" rtlCol="0">
              <a:spAutoFit/>
            </a:bodyPr>
            <a:lstStyle/>
            <a:p>
              <a:pPr algn="ctr"/>
              <a:r>
                <a:rPr lang="en-US" sz="1200" dirty="0" err="1">
                  <a:solidFill>
                    <a:schemeClr val="tx1">
                      <a:lumMod val="95000"/>
                      <a:lumOff val="5000"/>
                    </a:schemeClr>
                  </a:solidFill>
                  <a:latin typeface="Arial Rounded MT Bold" panose="020F0704030504030204" pitchFamily="34" charset="0"/>
                </a:rPr>
                <a:t>eD</a:t>
              </a:r>
              <a:r>
                <a:rPr lang="en-US" sz="1200" dirty="0">
                  <a:solidFill>
                    <a:schemeClr val="tx1">
                      <a:lumMod val="95000"/>
                      <a:lumOff val="5000"/>
                    </a:schemeClr>
                  </a:solidFill>
                  <a:latin typeface="Arial Rounded MT Bold" panose="020F0704030504030204" pitchFamily="34" charset="0"/>
                </a:rPr>
                <a:t>/e</a:t>
              </a:r>
              <a:r>
                <a:rPr lang="en-US" sz="1200" baseline="30000" dirty="0">
                  <a:solidFill>
                    <a:schemeClr val="tx1">
                      <a:lumMod val="95000"/>
                      <a:lumOff val="5000"/>
                    </a:schemeClr>
                  </a:solidFill>
                  <a:latin typeface="Arial Rounded MT Bold" panose="020F0704030504030204" pitchFamily="34" charset="0"/>
                </a:rPr>
                <a:t>3</a:t>
              </a:r>
              <a:r>
                <a:rPr lang="en-US" sz="1200" dirty="0">
                  <a:solidFill>
                    <a:schemeClr val="tx1">
                      <a:lumMod val="95000"/>
                      <a:lumOff val="5000"/>
                    </a:schemeClr>
                  </a:solidFill>
                  <a:latin typeface="Arial Rounded MT Bold" panose="020F0704030504030204" pitchFamily="34" charset="0"/>
                </a:rPr>
                <a:t>He</a:t>
              </a:r>
              <a:endParaRPr lang="en-GB" sz="1200" dirty="0">
                <a:solidFill>
                  <a:schemeClr val="tx1">
                    <a:lumMod val="95000"/>
                    <a:lumOff val="5000"/>
                  </a:schemeClr>
                </a:solidFill>
                <a:latin typeface="Arial Rounded MT Bold" panose="020F0704030504030204" pitchFamily="34" charset="0"/>
              </a:endParaRPr>
            </a:p>
          </p:txBody>
        </p:sp>
        <p:sp>
          <p:nvSpPr>
            <p:cNvPr id="47" name="TextBox 46">
              <a:extLst>
                <a:ext uri="{FF2B5EF4-FFF2-40B4-BE49-F238E27FC236}">
                  <a16:creationId xmlns:a16="http://schemas.microsoft.com/office/drawing/2014/main" id="{B8DABAA0-CE4A-8543-9759-B0D8DFCFFAFB}"/>
                </a:ext>
              </a:extLst>
            </p:cNvPr>
            <p:cNvSpPr txBox="1"/>
            <p:nvPr/>
          </p:nvSpPr>
          <p:spPr>
            <a:xfrm>
              <a:off x="7439268" y="3806177"/>
              <a:ext cx="830868" cy="276999"/>
            </a:xfrm>
            <a:prstGeom prst="rect">
              <a:avLst/>
            </a:prstGeom>
            <a:noFill/>
          </p:spPr>
          <p:txBody>
            <a:bodyPr wrap="square" rtlCol="0">
              <a:spAutoFit/>
            </a:bodyPr>
            <a:lstStyle/>
            <a:p>
              <a:pPr algn="ctr"/>
              <a:r>
                <a:rPr lang="en-US" sz="1200" dirty="0">
                  <a:solidFill>
                    <a:schemeClr val="tx1">
                      <a:lumMod val="95000"/>
                      <a:lumOff val="5000"/>
                    </a:schemeClr>
                  </a:solidFill>
                  <a:latin typeface="Arial Rounded MT Bold" panose="020F0704030504030204" pitchFamily="34" charset="0"/>
                </a:rPr>
                <a:t>e</a:t>
              </a:r>
              <a:r>
                <a:rPr lang="en-US" sz="1200" baseline="30000" dirty="0">
                  <a:solidFill>
                    <a:schemeClr val="tx1">
                      <a:lumMod val="95000"/>
                      <a:lumOff val="5000"/>
                    </a:schemeClr>
                  </a:solidFill>
                  <a:latin typeface="Arial Rounded MT Bold" panose="020F0704030504030204" pitchFamily="34" charset="0"/>
                </a:rPr>
                <a:t>40,48</a:t>
              </a:r>
              <a:r>
                <a:rPr lang="en-US" sz="1200" dirty="0">
                  <a:solidFill>
                    <a:schemeClr val="tx1">
                      <a:lumMod val="95000"/>
                      <a:lumOff val="5000"/>
                    </a:schemeClr>
                  </a:solidFill>
                  <a:latin typeface="Arial Rounded MT Bold" panose="020F0704030504030204" pitchFamily="34" charset="0"/>
                </a:rPr>
                <a:t>Ca</a:t>
              </a:r>
              <a:endParaRPr lang="en-GB" sz="1200" dirty="0">
                <a:solidFill>
                  <a:schemeClr val="tx1">
                    <a:lumMod val="95000"/>
                    <a:lumOff val="5000"/>
                  </a:schemeClr>
                </a:solidFill>
                <a:latin typeface="Arial Rounded MT Bold" panose="020F0704030504030204" pitchFamily="34" charset="0"/>
              </a:endParaRPr>
            </a:p>
          </p:txBody>
        </p:sp>
        <p:sp>
          <p:nvSpPr>
            <p:cNvPr id="48" name="TextBox 47">
              <a:extLst>
                <a:ext uri="{FF2B5EF4-FFF2-40B4-BE49-F238E27FC236}">
                  <a16:creationId xmlns:a16="http://schemas.microsoft.com/office/drawing/2014/main" id="{980FF84A-CD83-9F4E-AADE-48B99B4F2C72}"/>
                </a:ext>
              </a:extLst>
            </p:cNvPr>
            <p:cNvSpPr txBox="1"/>
            <p:nvPr/>
          </p:nvSpPr>
          <p:spPr>
            <a:xfrm>
              <a:off x="7863216" y="3333800"/>
              <a:ext cx="919341" cy="276999"/>
            </a:xfrm>
            <a:prstGeom prst="rect">
              <a:avLst/>
            </a:prstGeom>
            <a:noFill/>
          </p:spPr>
          <p:txBody>
            <a:bodyPr wrap="square" rtlCol="0">
              <a:spAutoFit/>
            </a:bodyPr>
            <a:lstStyle/>
            <a:p>
              <a:pPr algn="ctr"/>
              <a:r>
                <a:rPr lang="en-US" sz="1200" dirty="0" err="1">
                  <a:solidFill>
                    <a:schemeClr val="tx1">
                      <a:lumMod val="95000"/>
                      <a:lumOff val="5000"/>
                    </a:schemeClr>
                  </a:solidFill>
                  <a:latin typeface="Arial Rounded MT Bold" panose="020F0704030504030204" pitchFamily="34" charset="0"/>
                </a:rPr>
                <a:t>eAuPb</a:t>
              </a:r>
              <a:r>
                <a:rPr lang="en-US" sz="1200" dirty="0">
                  <a:solidFill>
                    <a:schemeClr val="tx1">
                      <a:lumMod val="95000"/>
                      <a:lumOff val="5000"/>
                    </a:schemeClr>
                  </a:solidFill>
                  <a:latin typeface="Arial Rounded MT Bold" panose="020F0704030504030204" pitchFamily="34" charset="0"/>
                </a:rPr>
                <a:t>/U</a:t>
              </a:r>
              <a:endParaRPr lang="en-GB" sz="1200" dirty="0">
                <a:solidFill>
                  <a:schemeClr val="tx1">
                    <a:lumMod val="95000"/>
                    <a:lumOff val="5000"/>
                  </a:schemeClr>
                </a:solidFill>
                <a:latin typeface="Arial Rounded MT Bold" panose="020F0704030504030204" pitchFamily="34" charset="0"/>
              </a:endParaRPr>
            </a:p>
          </p:txBody>
        </p:sp>
        <p:sp>
          <p:nvSpPr>
            <p:cNvPr id="49" name="Rectangle 48">
              <a:extLst>
                <a:ext uri="{FF2B5EF4-FFF2-40B4-BE49-F238E27FC236}">
                  <a16:creationId xmlns:a16="http://schemas.microsoft.com/office/drawing/2014/main" id="{33E4A6B7-4E0B-C543-8023-7E574A2B1F7C}"/>
                </a:ext>
              </a:extLst>
            </p:cNvPr>
            <p:cNvSpPr/>
            <p:nvPr/>
          </p:nvSpPr>
          <p:spPr>
            <a:xfrm>
              <a:off x="6635141" y="3658878"/>
              <a:ext cx="201168" cy="375672"/>
            </a:xfrm>
            <a:prstGeom prst="rect">
              <a:avLst/>
            </a:prstGeom>
            <a:pattFill prst="lgConfetti">
              <a:fgClr>
                <a:schemeClr val="tx1">
                  <a:lumMod val="50000"/>
                  <a:lumOff val="50000"/>
                </a:schemeClr>
              </a:fgClr>
              <a:bgClr>
                <a:schemeClr val="bg1"/>
              </a:bgClr>
            </a:patt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F8B32915-3951-E14E-AA6C-A573440E29F6}"/>
                </a:ext>
              </a:extLst>
            </p:cNvPr>
            <p:cNvSpPr/>
            <p:nvPr/>
          </p:nvSpPr>
          <p:spPr>
            <a:xfrm>
              <a:off x="1371600" y="921570"/>
              <a:ext cx="201168" cy="375672"/>
            </a:xfrm>
            <a:prstGeom prst="rect">
              <a:avLst/>
            </a:prstGeom>
            <a:pattFill prst="lgConfetti">
              <a:fgClr>
                <a:schemeClr val="accent4">
                  <a:lumMod val="75000"/>
                </a:schemeClr>
              </a:fgClr>
              <a:bgClr>
                <a:schemeClr val="bg1"/>
              </a:bgClr>
            </a:patt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0" name="TextBox 79">
            <a:extLst>
              <a:ext uri="{FF2B5EF4-FFF2-40B4-BE49-F238E27FC236}">
                <a16:creationId xmlns:a16="http://schemas.microsoft.com/office/drawing/2014/main" id="{96414F5B-7AB3-C044-AA1E-96E6878A7C38}"/>
              </a:ext>
            </a:extLst>
          </p:cNvPr>
          <p:cNvSpPr txBox="1"/>
          <p:nvPr/>
        </p:nvSpPr>
        <p:spPr>
          <a:xfrm>
            <a:off x="91687" y="1063068"/>
            <a:ext cx="2624707" cy="2893100"/>
          </a:xfrm>
          <a:prstGeom prst="rect">
            <a:avLst/>
          </a:prstGeom>
          <a:noFill/>
        </p:spPr>
        <p:txBody>
          <a:bodyPr wrap="square" rtlCol="0">
            <a:spAutoFit/>
          </a:bodyPr>
          <a:lstStyle/>
          <a:p>
            <a:r>
              <a:rPr lang="en-US" sz="1400" dirty="0"/>
              <a:t>EIC Integrated luminosity needs versus energy ranges and ion species for a physics program corresponding to the Whitepaper.  Dual columns with different hashing represent different polarization (LL and LT) – each requiring integrated luminosity proportional to the height of the bar.  Measurements that can be done concurrently are superimposed on taller columns.</a:t>
            </a:r>
          </a:p>
        </p:txBody>
      </p:sp>
      <p:sp>
        <p:nvSpPr>
          <p:cNvPr id="81" name="Rectangle 80">
            <a:extLst>
              <a:ext uri="{FF2B5EF4-FFF2-40B4-BE49-F238E27FC236}">
                <a16:creationId xmlns:a16="http://schemas.microsoft.com/office/drawing/2014/main" id="{E1CFAE14-8C57-804F-B0F9-D22BBC46C764}"/>
              </a:ext>
            </a:extLst>
          </p:cNvPr>
          <p:cNvSpPr/>
          <p:nvPr/>
        </p:nvSpPr>
        <p:spPr>
          <a:xfrm>
            <a:off x="92542" y="4193233"/>
            <a:ext cx="2681110" cy="338554"/>
          </a:xfrm>
          <a:prstGeom prst="rect">
            <a:avLst/>
          </a:prstGeom>
        </p:spPr>
        <p:txBody>
          <a:bodyPr wrap="square">
            <a:spAutoFit/>
          </a:bodyPr>
          <a:lstStyle/>
          <a:p>
            <a:r>
              <a:rPr lang="en-GB" sz="1600" dirty="0">
                <a:latin typeface="Helvetica" pitchFamily="2" charset="0"/>
              </a:rPr>
              <a:t>Total needs ~700 fb^-1</a:t>
            </a:r>
            <a:endParaRPr lang="en-GB" sz="1600" dirty="0">
              <a:effectLst/>
              <a:latin typeface="Helvetica" pitchFamily="2" charset="0"/>
            </a:endParaRPr>
          </a:p>
        </p:txBody>
      </p:sp>
    </p:spTree>
    <p:extLst>
      <p:ext uri="{BB962C8B-B14F-4D97-AF65-F5344CB8AC3E}">
        <p14:creationId xmlns:p14="http://schemas.microsoft.com/office/powerpoint/2010/main" val="3218216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AE35D-C189-144D-86A7-044A2E7D1627}"/>
              </a:ext>
            </a:extLst>
          </p:cNvPr>
          <p:cNvSpPr>
            <a:spLocks noGrp="1"/>
          </p:cNvSpPr>
          <p:nvPr>
            <p:ph type="title"/>
          </p:nvPr>
        </p:nvSpPr>
        <p:spPr/>
        <p:txBody>
          <a:bodyPr/>
          <a:lstStyle/>
          <a:p>
            <a:r>
              <a:rPr lang="en-US" dirty="0"/>
              <a:t>B factories - KEK B and PEP-II</a:t>
            </a:r>
          </a:p>
        </p:txBody>
      </p:sp>
      <p:sp>
        <p:nvSpPr>
          <p:cNvPr id="3" name="Content Placeholder 2">
            <a:extLst>
              <a:ext uri="{FF2B5EF4-FFF2-40B4-BE49-F238E27FC236}">
                <a16:creationId xmlns:a16="http://schemas.microsoft.com/office/drawing/2014/main" id="{4CE49441-2D3D-AF44-8F41-93CEEC107371}"/>
              </a:ext>
            </a:extLst>
          </p:cNvPr>
          <p:cNvSpPr>
            <a:spLocks noGrp="1"/>
          </p:cNvSpPr>
          <p:nvPr>
            <p:ph idx="1"/>
          </p:nvPr>
        </p:nvSpPr>
        <p:spPr/>
        <p:txBody>
          <a:bodyPr/>
          <a:lstStyle/>
          <a:p>
            <a:r>
              <a:rPr lang="en-GB" dirty="0"/>
              <a:t>When B factories design started ~1990, </a:t>
            </a:r>
            <a:r>
              <a:rPr lang="en-GB" dirty="0" err="1"/>
              <a:t>e+e</a:t>
            </a:r>
            <a:r>
              <a:rPr lang="en-GB" dirty="0"/>
              <a:t>- colliders barely reached 10</a:t>
            </a:r>
            <a:r>
              <a:rPr lang="en-GB" baseline="30000" dirty="0"/>
              <a:t>32</a:t>
            </a:r>
            <a:r>
              <a:rPr lang="en-GB" dirty="0"/>
              <a:t> cm</a:t>
            </a:r>
            <a:r>
              <a:rPr lang="en-GB" baseline="30000" dirty="0"/>
              <a:t>−2</a:t>
            </a:r>
            <a:r>
              <a:rPr lang="en-GB" dirty="0"/>
              <a:t>s</a:t>
            </a:r>
            <a:r>
              <a:rPr lang="en-GB" baseline="30000" dirty="0"/>
              <a:t>−1</a:t>
            </a:r>
            <a:endParaRPr lang="en-GB" dirty="0"/>
          </a:p>
          <a:p>
            <a:r>
              <a:rPr lang="en-GB" dirty="0"/>
              <a:t>PEP-II and KEKB aimed in their design to luminosity of 0.3 – 1 x 10</a:t>
            </a:r>
            <a:r>
              <a:rPr lang="en-GB" baseline="30000" dirty="0"/>
              <a:t>34</a:t>
            </a:r>
            <a:r>
              <a:rPr lang="en-GB" dirty="0"/>
              <a:t> cm</a:t>
            </a:r>
            <a:r>
              <a:rPr lang="en-GB" baseline="30000" dirty="0"/>
              <a:t>2</a:t>
            </a:r>
            <a:r>
              <a:rPr lang="en-GB" dirty="0"/>
              <a:t> s</a:t>
            </a:r>
            <a:r>
              <a:rPr lang="en-GB" baseline="30000" dirty="0"/>
              <a:t>-1</a:t>
            </a:r>
            <a:endParaRPr lang="en-GB" dirty="0"/>
          </a:p>
          <a:p>
            <a:r>
              <a:rPr lang="en-GB" dirty="0"/>
              <a:t>Features built-in into the design:</a:t>
            </a:r>
          </a:p>
          <a:p>
            <a:pPr lvl="1"/>
            <a:r>
              <a:rPr lang="en-GB" dirty="0"/>
              <a:t>Crossing angle and crab crossing with crab cavity (KEKB)</a:t>
            </a:r>
          </a:p>
          <a:p>
            <a:pPr lvl="1"/>
            <a:r>
              <a:rPr lang="en-GB" dirty="0"/>
              <a:t>Chromaticity compensation by </a:t>
            </a:r>
            <a:r>
              <a:rPr lang="en-GB" dirty="0" err="1"/>
              <a:t>sextupole</a:t>
            </a:r>
            <a:r>
              <a:rPr lang="en-GB" dirty="0"/>
              <a:t> pairs with –I transformation (as in SLC and FFTB)</a:t>
            </a:r>
          </a:p>
          <a:p>
            <a:pPr lvl="1"/>
            <a:r>
              <a:rPr lang="en-GB" dirty="0"/>
              <a:t>Local chromaticity correction around IP</a:t>
            </a:r>
          </a:p>
          <a:p>
            <a:pPr lvl="1"/>
            <a:r>
              <a:rPr lang="en-GB" dirty="0"/>
              <a:t>RF cavities and vacuum chamber compatible with ampere-scale beams</a:t>
            </a:r>
          </a:p>
          <a:p>
            <a:pPr lvl="1"/>
            <a:r>
              <a:rPr lang="en-GB" dirty="0"/>
              <a:t>Bunch-by-bunch feedback </a:t>
            </a:r>
          </a:p>
          <a:p>
            <a:pPr lvl="1"/>
            <a:r>
              <a:rPr lang="en-GB" dirty="0"/>
              <a:t>Continuous top-up injection mode</a:t>
            </a:r>
          </a:p>
          <a:p>
            <a:r>
              <a:rPr lang="en-GB" dirty="0"/>
              <a:t>Challenges met after operation start, and solutions:</a:t>
            </a:r>
          </a:p>
          <a:p>
            <a:pPr lvl="1"/>
            <a:r>
              <a:rPr lang="en-GB" dirty="0"/>
              <a:t>Transverse coupled–bunch instability due to electron cloud &amp; low-B solenoids </a:t>
            </a:r>
          </a:p>
          <a:p>
            <a:pPr lvl="1"/>
            <a:r>
              <a:rPr lang="en-GB" dirty="0"/>
              <a:t>Luminosity-dependent background (PEP-II) &amp; masking</a:t>
            </a:r>
          </a:p>
          <a:p>
            <a:pPr lvl="1"/>
            <a:r>
              <a:rPr lang="en-GB" dirty="0"/>
              <a:t>RF transients, reduction of abort gap from 5% to 1.5% &amp; LLRF improvements…</a:t>
            </a:r>
          </a:p>
          <a:p>
            <a:pPr lvl="1"/>
            <a:endParaRPr lang="en-GB" dirty="0"/>
          </a:p>
          <a:p>
            <a:endParaRPr lang="en-US" dirty="0"/>
          </a:p>
        </p:txBody>
      </p:sp>
      <p:sp>
        <p:nvSpPr>
          <p:cNvPr id="4" name="Footer Placeholder 3">
            <a:extLst>
              <a:ext uri="{FF2B5EF4-FFF2-40B4-BE49-F238E27FC236}">
                <a16:creationId xmlns:a16="http://schemas.microsoft.com/office/drawing/2014/main" id="{1ED70F2B-E7AF-AC45-8E02-1434FDE64641}"/>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61F96300-F84F-E74D-98CC-4545E9BCBF47}"/>
              </a:ext>
            </a:extLst>
          </p:cNvPr>
          <p:cNvSpPr>
            <a:spLocks noGrp="1"/>
          </p:cNvSpPr>
          <p:nvPr>
            <p:ph type="sldNum" sz="quarter" idx="12"/>
          </p:nvPr>
        </p:nvSpPr>
        <p:spPr/>
        <p:txBody>
          <a:bodyPr/>
          <a:lstStyle/>
          <a:p>
            <a:fld id="{07E1C93C-5050-FC42-8F10-D22D4F119D13}" type="slidenum">
              <a:rPr lang="en-US" smtClean="0"/>
              <a:pPr/>
              <a:t>7</a:t>
            </a:fld>
            <a:endParaRPr lang="en-US" dirty="0"/>
          </a:p>
        </p:txBody>
      </p:sp>
    </p:spTree>
    <p:extLst>
      <p:ext uri="{BB962C8B-B14F-4D97-AF65-F5344CB8AC3E}">
        <p14:creationId xmlns:p14="http://schemas.microsoft.com/office/powerpoint/2010/main" val="1249133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E2AB53-B576-8F46-A20D-F3FC68428055}"/>
              </a:ext>
            </a:extLst>
          </p:cNvPr>
          <p:cNvPicPr>
            <a:picLocks noChangeAspect="1"/>
          </p:cNvPicPr>
          <p:nvPr/>
        </p:nvPicPr>
        <p:blipFill>
          <a:blip r:embed="rId2"/>
          <a:stretch>
            <a:fillRect/>
          </a:stretch>
        </p:blipFill>
        <p:spPr>
          <a:xfrm>
            <a:off x="4678258" y="942799"/>
            <a:ext cx="7019471" cy="5110493"/>
          </a:xfrm>
          <a:prstGeom prst="rect">
            <a:avLst/>
          </a:prstGeom>
        </p:spPr>
      </p:pic>
      <p:sp>
        <p:nvSpPr>
          <p:cNvPr id="2" name="Title 1">
            <a:extLst>
              <a:ext uri="{FF2B5EF4-FFF2-40B4-BE49-F238E27FC236}">
                <a16:creationId xmlns:a16="http://schemas.microsoft.com/office/drawing/2014/main" id="{A1BAE35D-C189-144D-86A7-044A2E7D1627}"/>
              </a:ext>
            </a:extLst>
          </p:cNvPr>
          <p:cNvSpPr>
            <a:spLocks noGrp="1"/>
          </p:cNvSpPr>
          <p:nvPr>
            <p:ph type="title"/>
          </p:nvPr>
        </p:nvSpPr>
        <p:spPr/>
        <p:txBody>
          <a:bodyPr/>
          <a:lstStyle/>
          <a:p>
            <a:r>
              <a:rPr lang="en-US" dirty="0"/>
              <a:t>B factories – PEP II</a:t>
            </a:r>
          </a:p>
        </p:txBody>
      </p:sp>
      <p:sp>
        <p:nvSpPr>
          <p:cNvPr id="4" name="Footer Placeholder 3">
            <a:extLst>
              <a:ext uri="{FF2B5EF4-FFF2-40B4-BE49-F238E27FC236}">
                <a16:creationId xmlns:a16="http://schemas.microsoft.com/office/drawing/2014/main" id="{1ED70F2B-E7AF-AC45-8E02-1434FDE64641}"/>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61F96300-F84F-E74D-98CC-4545E9BCBF47}"/>
              </a:ext>
            </a:extLst>
          </p:cNvPr>
          <p:cNvSpPr>
            <a:spLocks noGrp="1"/>
          </p:cNvSpPr>
          <p:nvPr>
            <p:ph type="sldNum" sz="quarter" idx="12"/>
          </p:nvPr>
        </p:nvSpPr>
        <p:spPr/>
        <p:txBody>
          <a:bodyPr/>
          <a:lstStyle/>
          <a:p>
            <a:fld id="{07E1C93C-5050-FC42-8F10-D22D4F119D13}" type="slidenum">
              <a:rPr lang="en-US" smtClean="0"/>
              <a:pPr/>
              <a:t>8</a:t>
            </a:fld>
            <a:endParaRPr lang="en-US" dirty="0"/>
          </a:p>
        </p:txBody>
      </p:sp>
      <p:sp>
        <p:nvSpPr>
          <p:cNvPr id="9" name="Rectangle 8">
            <a:extLst>
              <a:ext uri="{FF2B5EF4-FFF2-40B4-BE49-F238E27FC236}">
                <a16:creationId xmlns:a16="http://schemas.microsoft.com/office/drawing/2014/main" id="{6F82B751-654D-DA4A-93EC-1D6D9333C249}"/>
              </a:ext>
            </a:extLst>
          </p:cNvPr>
          <p:cNvSpPr/>
          <p:nvPr/>
        </p:nvSpPr>
        <p:spPr>
          <a:xfrm>
            <a:off x="153020" y="942799"/>
            <a:ext cx="4125066" cy="2246769"/>
          </a:xfrm>
          <a:prstGeom prst="rect">
            <a:avLst/>
          </a:prstGeom>
        </p:spPr>
        <p:txBody>
          <a:bodyPr wrap="square">
            <a:spAutoFit/>
          </a:bodyPr>
          <a:lstStyle/>
          <a:p>
            <a:pPr marL="342900" indent="-342900">
              <a:buFont typeface="Arial" panose="020B0604020202020204" pitchFamily="34" charset="0"/>
              <a:buChar char="•"/>
            </a:pPr>
            <a:r>
              <a:rPr lang="en-GB" sz="2000" dirty="0"/>
              <a:t>PEP-II design luminosity of 3 x 10</a:t>
            </a:r>
            <a:r>
              <a:rPr lang="en-GB" sz="2000" baseline="30000" dirty="0"/>
              <a:t>33</a:t>
            </a:r>
            <a:r>
              <a:rPr lang="en-GB" sz="2000" dirty="0"/>
              <a:t> cm</a:t>
            </a:r>
            <a:r>
              <a:rPr lang="en-GB" sz="2000" baseline="30000" dirty="0"/>
              <a:t>2</a:t>
            </a:r>
            <a:r>
              <a:rPr lang="en-GB" sz="2000" dirty="0"/>
              <a:t> s</a:t>
            </a:r>
            <a:r>
              <a:rPr lang="en-GB" sz="2000" baseline="30000" dirty="0"/>
              <a:t>-1</a:t>
            </a:r>
            <a:r>
              <a:rPr lang="en-GB" sz="2000" dirty="0"/>
              <a:t> was first reached on Oct 29, 2000</a:t>
            </a:r>
          </a:p>
          <a:p>
            <a:pPr marL="342900" indent="-342900">
              <a:buFont typeface="Arial" panose="020B0604020202020204" pitchFamily="34" charset="0"/>
              <a:buChar char="•"/>
            </a:pPr>
            <a:r>
              <a:rPr lang="en-GB" sz="2000" dirty="0"/>
              <a:t>I.e. after one and a half year of operation</a:t>
            </a:r>
          </a:p>
          <a:p>
            <a:pPr marL="342900" indent="-342900">
              <a:buFont typeface="Arial" panose="020B0604020202020204" pitchFamily="34" charset="0"/>
              <a:buChar char="•"/>
            </a:pPr>
            <a:r>
              <a:rPr lang="en-GB" sz="2000" dirty="0"/>
              <a:t>Further operation – exceeded design by a factor of four</a:t>
            </a:r>
          </a:p>
        </p:txBody>
      </p:sp>
      <p:cxnSp>
        <p:nvCxnSpPr>
          <p:cNvPr id="12" name="Straight Connector 11">
            <a:extLst>
              <a:ext uri="{FF2B5EF4-FFF2-40B4-BE49-F238E27FC236}">
                <a16:creationId xmlns:a16="http://schemas.microsoft.com/office/drawing/2014/main" id="{A8058353-77F1-2E4A-A8E2-99B14F1BA6BF}"/>
              </a:ext>
            </a:extLst>
          </p:cNvPr>
          <p:cNvCxnSpPr>
            <a:cxnSpLocks/>
          </p:cNvCxnSpPr>
          <p:nvPr/>
        </p:nvCxnSpPr>
        <p:spPr>
          <a:xfrm>
            <a:off x="6620029" y="2852057"/>
            <a:ext cx="0" cy="3637137"/>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15" name="Right Brace 14">
            <a:extLst>
              <a:ext uri="{FF2B5EF4-FFF2-40B4-BE49-F238E27FC236}">
                <a16:creationId xmlns:a16="http://schemas.microsoft.com/office/drawing/2014/main" id="{B19BC0C3-44EB-DA47-8EF6-AC5650CF3DF8}"/>
              </a:ext>
            </a:extLst>
          </p:cNvPr>
          <p:cNvSpPr/>
          <p:nvPr/>
        </p:nvSpPr>
        <p:spPr>
          <a:xfrm rot="5400000" flipH="1">
            <a:off x="5775723" y="2056766"/>
            <a:ext cx="446126" cy="1242486"/>
          </a:xfrm>
          <a:prstGeom prst="rightBrace">
            <a:avLst>
              <a:gd name="adj1" fmla="val 40390"/>
              <a:gd name="adj2" fmla="val 50000"/>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384C752D-4771-A14B-9A6A-156A266B94AF}"/>
              </a:ext>
            </a:extLst>
          </p:cNvPr>
          <p:cNvSpPr/>
          <p:nvPr/>
        </p:nvSpPr>
        <p:spPr>
          <a:xfrm>
            <a:off x="396138" y="3757339"/>
            <a:ext cx="3903723" cy="523220"/>
          </a:xfrm>
          <a:prstGeom prst="rect">
            <a:avLst/>
          </a:prstGeom>
        </p:spPr>
        <p:txBody>
          <a:bodyPr wrap="square">
            <a:spAutoFit/>
          </a:bodyPr>
          <a:lstStyle/>
          <a:p>
            <a:r>
              <a:rPr lang="en-US" sz="1400" dirty="0"/>
              <a:t>Last Year of PEP-II B-Factory Operation, </a:t>
            </a:r>
          </a:p>
          <a:p>
            <a:r>
              <a:rPr lang="en-US" sz="1400" dirty="0"/>
              <a:t>J. T. Seeman, EPAC 2008</a:t>
            </a:r>
          </a:p>
        </p:txBody>
      </p:sp>
    </p:spTree>
    <p:extLst>
      <p:ext uri="{BB962C8B-B14F-4D97-AF65-F5344CB8AC3E}">
        <p14:creationId xmlns:p14="http://schemas.microsoft.com/office/powerpoint/2010/main" val="1989035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AE35D-C189-144D-86A7-044A2E7D1627}"/>
              </a:ext>
            </a:extLst>
          </p:cNvPr>
          <p:cNvSpPr>
            <a:spLocks noGrp="1"/>
          </p:cNvSpPr>
          <p:nvPr>
            <p:ph type="title"/>
          </p:nvPr>
        </p:nvSpPr>
        <p:spPr/>
        <p:txBody>
          <a:bodyPr/>
          <a:lstStyle/>
          <a:p>
            <a:r>
              <a:rPr lang="en-US" dirty="0"/>
              <a:t>B factories - KEK B</a:t>
            </a:r>
          </a:p>
        </p:txBody>
      </p:sp>
      <p:sp>
        <p:nvSpPr>
          <p:cNvPr id="4" name="Footer Placeholder 3">
            <a:extLst>
              <a:ext uri="{FF2B5EF4-FFF2-40B4-BE49-F238E27FC236}">
                <a16:creationId xmlns:a16="http://schemas.microsoft.com/office/drawing/2014/main" id="{1ED70F2B-E7AF-AC45-8E02-1434FDE64641}"/>
              </a:ext>
            </a:extLst>
          </p:cNvPr>
          <p:cNvSpPr>
            <a:spLocks noGrp="1"/>
          </p:cNvSpPr>
          <p:nvPr>
            <p:ph type="ftr" sz="quarter" idx="11"/>
          </p:nvPr>
        </p:nvSpPr>
        <p:spPr/>
        <p:txBody>
          <a:bodyPr/>
          <a:lstStyle/>
          <a:p>
            <a:r>
              <a:rPr lang="en-US"/>
              <a:t>CFNS Inaugural Symposium, A. Seryi</a:t>
            </a:r>
            <a:endParaRPr lang="en-US" dirty="0"/>
          </a:p>
        </p:txBody>
      </p:sp>
      <p:sp>
        <p:nvSpPr>
          <p:cNvPr id="5" name="Slide Number Placeholder 4">
            <a:extLst>
              <a:ext uri="{FF2B5EF4-FFF2-40B4-BE49-F238E27FC236}">
                <a16:creationId xmlns:a16="http://schemas.microsoft.com/office/drawing/2014/main" id="{61F96300-F84F-E74D-98CC-4545E9BCBF47}"/>
              </a:ext>
            </a:extLst>
          </p:cNvPr>
          <p:cNvSpPr>
            <a:spLocks noGrp="1"/>
          </p:cNvSpPr>
          <p:nvPr>
            <p:ph type="sldNum" sz="quarter" idx="12"/>
          </p:nvPr>
        </p:nvSpPr>
        <p:spPr/>
        <p:txBody>
          <a:bodyPr/>
          <a:lstStyle/>
          <a:p>
            <a:fld id="{07E1C93C-5050-FC42-8F10-D22D4F119D13}" type="slidenum">
              <a:rPr lang="en-US" smtClean="0"/>
              <a:pPr/>
              <a:t>9</a:t>
            </a:fld>
            <a:endParaRPr lang="en-US" dirty="0"/>
          </a:p>
        </p:txBody>
      </p:sp>
      <p:pic>
        <p:nvPicPr>
          <p:cNvPr id="8" name="Picture 7">
            <a:extLst>
              <a:ext uri="{FF2B5EF4-FFF2-40B4-BE49-F238E27FC236}">
                <a16:creationId xmlns:a16="http://schemas.microsoft.com/office/drawing/2014/main" id="{59AEF1C9-8AA4-524E-B0D4-B769F1483B05}"/>
              </a:ext>
            </a:extLst>
          </p:cNvPr>
          <p:cNvPicPr>
            <a:picLocks noChangeAspect="1"/>
          </p:cNvPicPr>
          <p:nvPr/>
        </p:nvPicPr>
        <p:blipFill>
          <a:blip r:embed="rId2"/>
          <a:stretch>
            <a:fillRect/>
          </a:stretch>
        </p:blipFill>
        <p:spPr>
          <a:xfrm>
            <a:off x="3886308" y="891999"/>
            <a:ext cx="8229492" cy="5360567"/>
          </a:xfrm>
          <a:prstGeom prst="rect">
            <a:avLst/>
          </a:prstGeom>
        </p:spPr>
      </p:pic>
      <p:sp>
        <p:nvSpPr>
          <p:cNvPr id="9" name="Rectangle 8">
            <a:extLst>
              <a:ext uri="{FF2B5EF4-FFF2-40B4-BE49-F238E27FC236}">
                <a16:creationId xmlns:a16="http://schemas.microsoft.com/office/drawing/2014/main" id="{6F82B751-654D-DA4A-93EC-1D6D9333C249}"/>
              </a:ext>
            </a:extLst>
          </p:cNvPr>
          <p:cNvSpPr/>
          <p:nvPr/>
        </p:nvSpPr>
        <p:spPr>
          <a:xfrm>
            <a:off x="153020" y="942799"/>
            <a:ext cx="4125066" cy="2246769"/>
          </a:xfrm>
          <a:prstGeom prst="rect">
            <a:avLst/>
          </a:prstGeom>
        </p:spPr>
        <p:txBody>
          <a:bodyPr wrap="square">
            <a:spAutoFit/>
          </a:bodyPr>
          <a:lstStyle/>
          <a:p>
            <a:pPr marL="342900" indent="-342900">
              <a:buFont typeface="Arial" panose="020B0604020202020204" pitchFamily="34" charset="0"/>
              <a:buChar char="•"/>
            </a:pPr>
            <a:r>
              <a:rPr lang="en-GB" sz="2000" dirty="0"/>
              <a:t>KEKB’s design luminosity of 1 x 10</a:t>
            </a:r>
            <a:r>
              <a:rPr lang="en-GB" sz="2000" baseline="30000" dirty="0"/>
              <a:t>34</a:t>
            </a:r>
            <a:r>
              <a:rPr lang="en-GB" sz="2000" dirty="0"/>
              <a:t> cm</a:t>
            </a:r>
            <a:r>
              <a:rPr lang="en-GB" sz="2000" baseline="30000" dirty="0"/>
              <a:t>2</a:t>
            </a:r>
            <a:r>
              <a:rPr lang="en-GB" sz="2000" dirty="0"/>
              <a:t> s</a:t>
            </a:r>
            <a:r>
              <a:rPr lang="en-GB" sz="2000" baseline="30000" dirty="0"/>
              <a:t>-1</a:t>
            </a:r>
            <a:r>
              <a:rPr lang="en-GB" sz="2000" dirty="0"/>
              <a:t> was first reached in May 2003</a:t>
            </a:r>
          </a:p>
          <a:p>
            <a:pPr marL="342900" indent="-342900">
              <a:buFont typeface="Arial" panose="020B0604020202020204" pitchFamily="34" charset="0"/>
              <a:buChar char="•"/>
            </a:pPr>
            <a:r>
              <a:rPr lang="en-GB" sz="2000" dirty="0"/>
              <a:t>I.e. about 3 years from start of operation</a:t>
            </a:r>
          </a:p>
          <a:p>
            <a:pPr marL="342900" indent="-342900">
              <a:buFont typeface="Arial" panose="020B0604020202020204" pitchFamily="34" charset="0"/>
              <a:buChar char="•"/>
            </a:pPr>
            <a:r>
              <a:rPr lang="en-GB" sz="2000" dirty="0"/>
              <a:t>Further operation – exceeded design by a factor of two</a:t>
            </a:r>
          </a:p>
        </p:txBody>
      </p:sp>
      <p:cxnSp>
        <p:nvCxnSpPr>
          <p:cNvPr id="12" name="Straight Connector 11">
            <a:extLst>
              <a:ext uri="{FF2B5EF4-FFF2-40B4-BE49-F238E27FC236}">
                <a16:creationId xmlns:a16="http://schemas.microsoft.com/office/drawing/2014/main" id="{A8058353-77F1-2E4A-A8E2-99B14F1BA6BF}"/>
              </a:ext>
            </a:extLst>
          </p:cNvPr>
          <p:cNvCxnSpPr>
            <a:cxnSpLocks/>
          </p:cNvCxnSpPr>
          <p:nvPr/>
        </p:nvCxnSpPr>
        <p:spPr>
          <a:xfrm>
            <a:off x="7240524" y="2226160"/>
            <a:ext cx="0" cy="4263034"/>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15" name="Right Brace 14">
            <a:extLst>
              <a:ext uri="{FF2B5EF4-FFF2-40B4-BE49-F238E27FC236}">
                <a16:creationId xmlns:a16="http://schemas.microsoft.com/office/drawing/2014/main" id="{B19BC0C3-44EB-DA47-8EF6-AC5650CF3DF8}"/>
              </a:ext>
            </a:extLst>
          </p:cNvPr>
          <p:cNvSpPr/>
          <p:nvPr/>
        </p:nvSpPr>
        <p:spPr>
          <a:xfrm rot="5400000" flipH="1">
            <a:off x="5838647" y="508597"/>
            <a:ext cx="446126" cy="2357628"/>
          </a:xfrm>
          <a:prstGeom prst="rightBrace">
            <a:avLst>
              <a:gd name="adj1" fmla="val 40390"/>
              <a:gd name="adj2" fmla="val 50000"/>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384C752D-4771-A14B-9A6A-156A266B94AF}"/>
              </a:ext>
            </a:extLst>
          </p:cNvPr>
          <p:cNvSpPr/>
          <p:nvPr/>
        </p:nvSpPr>
        <p:spPr>
          <a:xfrm>
            <a:off x="254620" y="3572282"/>
            <a:ext cx="3903723" cy="707886"/>
          </a:xfrm>
          <a:prstGeom prst="rect">
            <a:avLst/>
          </a:prstGeom>
        </p:spPr>
        <p:txBody>
          <a:bodyPr wrap="square">
            <a:spAutoFit/>
          </a:bodyPr>
          <a:lstStyle/>
          <a:p>
            <a:r>
              <a:rPr lang="en-US" sz="1400" dirty="0"/>
              <a:t>KEKB B-Factory, The Luminosity Frontier</a:t>
            </a:r>
          </a:p>
          <a:p>
            <a:r>
              <a:rPr lang="en-US" sz="1400" dirty="0" err="1"/>
              <a:t>Katsunobu</a:t>
            </a:r>
            <a:r>
              <a:rPr lang="en-US" sz="1400" dirty="0"/>
              <a:t> </a:t>
            </a:r>
            <a:r>
              <a:rPr lang="en-US" sz="1400" dirty="0" err="1"/>
              <a:t>Oide</a:t>
            </a:r>
            <a:endParaRPr lang="en-US" sz="1400" dirty="0"/>
          </a:p>
          <a:p>
            <a:r>
              <a:rPr lang="en-US" sz="1200" dirty="0"/>
              <a:t>Progress of Theoretical Physics, Vol. 122, No. 1, July 2009</a:t>
            </a:r>
          </a:p>
        </p:txBody>
      </p:sp>
    </p:spTree>
    <p:extLst>
      <p:ext uri="{BB962C8B-B14F-4D97-AF65-F5344CB8AC3E}">
        <p14:creationId xmlns:p14="http://schemas.microsoft.com/office/powerpoint/2010/main" val="3331837146"/>
      </p:ext>
    </p:extLst>
  </p:cSld>
  <p:clrMapOvr>
    <a:masterClrMapping/>
  </p:clrMapOvr>
</p:sld>
</file>

<file path=ppt/theme/theme1.xml><?xml version="1.0" encoding="utf-8"?>
<a:theme xmlns:a="http://schemas.openxmlformats.org/drawingml/2006/main" name="Theme1">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B5FDA33-0725-481D-A9BF-32E6FB1CA958}" vid="{825910BA-ECA8-437E-BE28-9A14A03687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 Widescreen Template</Template>
  <TotalTime>12451</TotalTime>
  <Words>4154</Words>
  <Application>Microsoft Macintosh PowerPoint</Application>
  <PresentationFormat>Widescreen</PresentationFormat>
  <Paragraphs>663</Paragraphs>
  <Slides>44</Slides>
  <Notes>1</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60" baseType="lpstr">
      <vt:lpstr>MS PGothic</vt:lpstr>
      <vt:lpstr>MS PGothic</vt:lpstr>
      <vt:lpstr>.PingFangSC-Regular</vt:lpstr>
      <vt:lpstr>Arial</vt:lpstr>
      <vt:lpstr>Arial Rounded MT Bold</vt:lpstr>
      <vt:lpstr>Calibri</vt:lpstr>
      <vt:lpstr>Cambria Math</vt:lpstr>
      <vt:lpstr>Helvetica</vt:lpstr>
      <vt:lpstr>PingFangSC-Regular</vt:lpstr>
      <vt:lpstr>Symbol</vt:lpstr>
      <vt:lpstr>Times</vt:lpstr>
      <vt:lpstr>Times New Roman</vt:lpstr>
      <vt:lpstr>Wingdings</vt:lpstr>
      <vt:lpstr>Wingdings 3</vt:lpstr>
      <vt:lpstr>Theme1</vt:lpstr>
      <vt:lpstr>Equation</vt:lpstr>
      <vt:lpstr>EIC: Accelerator Challenges and Opportunities</vt:lpstr>
      <vt:lpstr>Plan of the talk</vt:lpstr>
      <vt:lpstr>HERA</vt:lpstr>
      <vt:lpstr>HERA Luminosity</vt:lpstr>
      <vt:lpstr>EIC requirements – White Paper</vt:lpstr>
      <vt:lpstr>EIC Projected Luminosity Needs (White Paper)</vt:lpstr>
      <vt:lpstr>B factories - KEK B and PEP-II</vt:lpstr>
      <vt:lpstr>B factories – PEP II</vt:lpstr>
      <vt:lpstr>B factories - KEK B</vt:lpstr>
      <vt:lpstr>B factories - KEK B and PEP-II – challenges &amp; lessons</vt:lpstr>
      <vt:lpstr>Crab crossing</vt:lpstr>
      <vt:lpstr>Crab crossing at KEK-B factory and HL-LHC</vt:lpstr>
      <vt:lpstr>Polarization preservation</vt:lpstr>
      <vt:lpstr>Polarization preservation – Siberian snakes</vt:lpstr>
      <vt:lpstr>Polarization preservation – Siberian snakes</vt:lpstr>
      <vt:lpstr>Polarization preservation – Figure-8 ring</vt:lpstr>
      <vt:lpstr>The need for beam cooling – IBS</vt:lpstr>
      <vt:lpstr>Electron Cooling</vt:lpstr>
      <vt:lpstr>Electron Cooling &amp; Energy Recovery</vt:lpstr>
      <vt:lpstr>Electron Cooling &amp; Electron Beam Magnetization</vt:lpstr>
      <vt:lpstr>Single Pass Electron Cooling Experiment</vt:lpstr>
      <vt:lpstr>Enhanced / coherent electron cooling</vt:lpstr>
      <vt:lpstr>eRHIC electron ion collider – built up on RHIC</vt:lpstr>
      <vt:lpstr>eRHIC – electron storage ring</vt:lpstr>
      <vt:lpstr>eRHIC – rapid cycling synchrotron</vt:lpstr>
      <vt:lpstr>eRHIC – polarized electron source</vt:lpstr>
      <vt:lpstr>eRHIC – Strong Hadron Cooling</vt:lpstr>
      <vt:lpstr>eRHIC – IR layout</vt:lpstr>
      <vt:lpstr>eRHIC – IR magnets</vt:lpstr>
      <vt:lpstr>eRHIC summary</vt:lpstr>
      <vt:lpstr>JLEIC electron-ion collider design – built up on CEBAF</vt:lpstr>
      <vt:lpstr>JLEIC Key Design Concepts</vt:lpstr>
      <vt:lpstr>JLEIC ion and electron rings</vt:lpstr>
      <vt:lpstr>JLEIC start to end polarization simulations</vt:lpstr>
      <vt:lpstr>JLEIC multi stage cooling</vt:lpstr>
      <vt:lpstr>JLEIC cooling ring fed by ERL</vt:lpstr>
      <vt:lpstr>JLEIC Interaction Region</vt:lpstr>
      <vt:lpstr>JLEIC summary</vt:lpstr>
      <vt:lpstr>eRHIC and JLEIC key parameters at max Lumi points</vt:lpstr>
      <vt:lpstr>eRHIC and JLEIC luminosity curves</vt:lpstr>
      <vt:lpstr>eRHIC and JLEIC luminosity curves</vt:lpstr>
      <vt:lpstr>EIC R&amp;D – examples</vt:lpstr>
      <vt:lpstr>EIC will boost accelerator technology impact on other areas</vt:lpstr>
      <vt:lpstr>Summary</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Talk</dc:title>
  <dc:creator>Erin Clifton</dc:creator>
  <cp:lastModifiedBy>Microsoft Office User</cp:lastModifiedBy>
  <cp:revision>190</cp:revision>
  <dcterms:created xsi:type="dcterms:W3CDTF">2018-09-06T13:32:58Z</dcterms:created>
  <dcterms:modified xsi:type="dcterms:W3CDTF">2018-11-29T03:10:48Z</dcterms:modified>
</cp:coreProperties>
</file>