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27" r:id="rId1"/>
  </p:sldMasterIdLst>
  <p:notesMasterIdLst>
    <p:notesMasterId r:id="rId47"/>
  </p:notesMasterIdLst>
  <p:sldIdLst>
    <p:sldId id="552" r:id="rId2"/>
    <p:sldId id="553" r:id="rId3"/>
    <p:sldId id="585" r:id="rId4"/>
    <p:sldId id="593" r:id="rId5"/>
    <p:sldId id="594" r:id="rId6"/>
    <p:sldId id="586" r:id="rId7"/>
    <p:sldId id="565" r:id="rId8"/>
    <p:sldId id="598" r:id="rId9"/>
    <p:sldId id="591" r:id="rId10"/>
    <p:sldId id="599" r:id="rId11"/>
    <p:sldId id="512" r:id="rId12"/>
    <p:sldId id="588" r:id="rId13"/>
    <p:sldId id="513" r:id="rId14"/>
    <p:sldId id="548" r:id="rId15"/>
    <p:sldId id="589" r:id="rId16"/>
    <p:sldId id="554" r:id="rId17"/>
    <p:sldId id="603" r:id="rId18"/>
    <p:sldId id="604" r:id="rId19"/>
    <p:sldId id="501" r:id="rId20"/>
    <p:sldId id="629" r:id="rId21"/>
    <p:sldId id="600" r:id="rId22"/>
    <p:sldId id="630" r:id="rId23"/>
    <p:sldId id="611" r:id="rId24"/>
    <p:sldId id="544" r:id="rId25"/>
    <p:sldId id="606" r:id="rId26"/>
    <p:sldId id="608" r:id="rId27"/>
    <p:sldId id="487" r:id="rId28"/>
    <p:sldId id="613" r:id="rId29"/>
    <p:sldId id="596" r:id="rId30"/>
    <p:sldId id="477" r:id="rId31"/>
    <p:sldId id="567" r:id="rId32"/>
    <p:sldId id="587" r:id="rId33"/>
    <p:sldId id="612" r:id="rId34"/>
    <p:sldId id="573" r:id="rId35"/>
    <p:sldId id="574" r:id="rId36"/>
    <p:sldId id="575" r:id="rId37"/>
    <p:sldId id="576" r:id="rId38"/>
    <p:sldId id="559" r:id="rId39"/>
    <p:sldId id="617" r:id="rId40"/>
    <p:sldId id="590" r:id="rId41"/>
    <p:sldId id="614" r:id="rId42"/>
    <p:sldId id="616" r:id="rId43"/>
    <p:sldId id="555" r:id="rId44"/>
    <p:sldId id="609" r:id="rId45"/>
    <p:sldId id="515" r:id="rId4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E6E6E6"/>
    <a:srgbClr val="FFFFE8"/>
    <a:srgbClr val="99D825"/>
    <a:srgbClr val="99DA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987"/>
    <p:restoredTop sz="86019" autoAdjust="0"/>
  </p:normalViewPr>
  <p:slideViewPr>
    <p:cSldViewPr snapToGrid="0">
      <p:cViewPr varScale="1">
        <p:scale>
          <a:sx n="104" d="100"/>
          <a:sy n="104" d="100"/>
        </p:scale>
        <p:origin x="208" y="272"/>
      </p:cViewPr>
      <p:guideLst>
        <p:guide orient="horz" pos="2160"/>
        <p:guide pos="2880"/>
      </p:guideLst>
    </p:cSldViewPr>
  </p:slideViewPr>
  <p:outlineViewPr>
    <p:cViewPr>
      <p:scale>
        <a:sx n="33" d="100"/>
        <a:sy n="33" d="100"/>
      </p:scale>
      <p:origin x="0" y="-4952"/>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C0C072F-7918-0C48-AEA6-21826442BF9C}" type="datetime1">
              <a:rPr lang="en-US"/>
              <a:pPr>
                <a:defRPr/>
              </a:pPr>
              <a:t>11/26/18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noProof="0"/>
              <a:t>Click to edit Master text styles</a:t>
            </a:r>
          </a:p>
          <a:p>
            <a:pPr lvl="1"/>
            <a:r>
              <a:rPr lang="pl-PL" noProof="0"/>
              <a:t>Second level</a:t>
            </a:r>
          </a:p>
          <a:p>
            <a:pPr lvl="2"/>
            <a:r>
              <a:rPr lang="pl-PL" noProof="0"/>
              <a:t>Third level</a:t>
            </a:r>
          </a:p>
          <a:p>
            <a:pPr lvl="3"/>
            <a:r>
              <a:rPr lang="pl-PL" noProof="0"/>
              <a:t>Fourth level</a:t>
            </a:r>
          </a:p>
          <a:p>
            <a:pPr lvl="4"/>
            <a:r>
              <a:rPr lang="pl-PL"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1377B01-E0AA-BE40-BA29-A436AD65EBD7}" type="slidenum">
              <a:rPr lang="en-US"/>
              <a:pPr>
                <a:defRPr/>
              </a:pPr>
              <a:t>‹#›</a:t>
            </a:fld>
            <a:endParaRPr lang="en-US"/>
          </a:p>
        </p:txBody>
      </p:sp>
    </p:spTree>
    <p:extLst>
      <p:ext uri="{BB962C8B-B14F-4D97-AF65-F5344CB8AC3E}">
        <p14:creationId xmlns:p14="http://schemas.microsoft.com/office/powerpoint/2010/main" val="231717925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1</a:t>
            </a:fld>
            <a:endParaRPr lang="en-US"/>
          </a:p>
        </p:txBody>
      </p:sp>
    </p:spTree>
    <p:extLst>
      <p:ext uri="{BB962C8B-B14F-4D97-AF65-F5344CB8AC3E}">
        <p14:creationId xmlns:p14="http://schemas.microsoft.com/office/powerpoint/2010/main" val="3098158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8A38BA-76B8-3E4E-81BE-0E457FD73AAA}" type="slidenum">
              <a:rPr lang="en-US" sz="1200">
                <a:solidFill>
                  <a:srgbClr val="000000"/>
                </a:solidFill>
              </a:rPr>
              <a:pPr/>
              <a:t>16</a:t>
            </a:fld>
            <a:endParaRPr lang="en-US" sz="1200">
              <a:solidFill>
                <a:srgbClr val="000000"/>
              </a:solidFill>
            </a:endParaRPr>
          </a:p>
        </p:txBody>
      </p:sp>
      <p:sp>
        <p:nvSpPr>
          <p:cNvPr id="59394" name="Rectangle 2"/>
          <p:cNvSpPr>
            <a:spLocks noGrp="1" noRot="1" noChangeAspect="1" noChangeArrowheads="1"/>
          </p:cNvSpPr>
          <p:nvPr>
            <p:ph type="sldImg"/>
          </p:nvPr>
        </p:nvSpPr>
        <p:spPr>
          <a:xfrm>
            <a:off x="1143000" y="685800"/>
            <a:ext cx="4572000" cy="3429000"/>
          </a:xfrm>
          <a:solidFill>
            <a:srgbClr val="FFFFFF"/>
          </a:solidFill>
          <a:ln/>
        </p:spPr>
      </p:sp>
      <p:sp>
        <p:nvSpPr>
          <p:cNvPr id="59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All nuclear models are phenomenological but at different resolution</a:t>
            </a:r>
          </a:p>
        </p:txBody>
      </p:sp>
    </p:spTree>
    <p:extLst>
      <p:ext uri="{BB962C8B-B14F-4D97-AF65-F5344CB8AC3E}">
        <p14:creationId xmlns:p14="http://schemas.microsoft.com/office/powerpoint/2010/main" val="1584298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377B01-E0AA-BE40-BA29-A436AD65EBD7}" type="slidenum">
              <a:rPr lang="en-US" smtClean="0"/>
              <a:pPr>
                <a:defRPr/>
              </a:pPr>
              <a:t>19</a:t>
            </a:fld>
            <a:endParaRPr lang="en-US"/>
          </a:p>
        </p:txBody>
      </p:sp>
    </p:spTree>
    <p:extLst>
      <p:ext uri="{BB962C8B-B14F-4D97-AF65-F5344CB8AC3E}">
        <p14:creationId xmlns:p14="http://schemas.microsoft.com/office/powerpoint/2010/main" val="3421019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377B01-E0AA-BE40-BA29-A436AD65EBD7}" type="slidenum">
              <a:rPr lang="en-US" smtClean="0"/>
              <a:pPr>
                <a:defRPr/>
              </a:pPr>
              <a:t>21</a:t>
            </a:fld>
            <a:endParaRPr lang="en-US"/>
          </a:p>
        </p:txBody>
      </p:sp>
    </p:spTree>
    <p:extLst>
      <p:ext uri="{BB962C8B-B14F-4D97-AF65-F5344CB8AC3E}">
        <p14:creationId xmlns:p14="http://schemas.microsoft.com/office/powerpoint/2010/main" val="1432664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23</a:t>
            </a:fld>
            <a:endParaRPr lang="en-US"/>
          </a:p>
        </p:txBody>
      </p:sp>
    </p:spTree>
    <p:extLst>
      <p:ext uri="{BB962C8B-B14F-4D97-AF65-F5344CB8AC3E}">
        <p14:creationId xmlns:p14="http://schemas.microsoft.com/office/powerpoint/2010/main" val="744078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24</a:t>
            </a:fld>
            <a:endParaRPr lang="en-US"/>
          </a:p>
        </p:txBody>
      </p:sp>
    </p:spTree>
    <p:extLst>
      <p:ext uri="{BB962C8B-B14F-4D97-AF65-F5344CB8AC3E}">
        <p14:creationId xmlns:p14="http://schemas.microsoft.com/office/powerpoint/2010/main" val="176124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749545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28</a:t>
            </a:fld>
            <a:endParaRPr lang="en-US"/>
          </a:p>
        </p:txBody>
      </p:sp>
    </p:spTree>
    <p:extLst>
      <p:ext uri="{BB962C8B-B14F-4D97-AF65-F5344CB8AC3E}">
        <p14:creationId xmlns:p14="http://schemas.microsoft.com/office/powerpoint/2010/main" val="284740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29</a:t>
            </a:fld>
            <a:endParaRPr lang="en-US"/>
          </a:p>
        </p:txBody>
      </p:sp>
    </p:spTree>
    <p:extLst>
      <p:ext uri="{BB962C8B-B14F-4D97-AF65-F5344CB8AC3E}">
        <p14:creationId xmlns:p14="http://schemas.microsoft.com/office/powerpoint/2010/main" val="4027531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77800" indent="-177800">
              <a:buFontTx/>
              <a:buChar char="•"/>
            </a:pPr>
            <a:r>
              <a:rPr lang="en-US" dirty="0">
                <a:latin typeface="Arial" charset="0"/>
                <a:ea typeface="ＭＳ Ｐゴシック" charset="0"/>
                <a:cs typeface="Arial" charset="0"/>
              </a:rPr>
              <a:t>the decays of K and B mesons, </a:t>
            </a:r>
            <a:endParaRPr lang="en-CA" b="1" dirty="0">
              <a:solidFill>
                <a:schemeClr val="tx2"/>
              </a:solidFill>
              <a:latin typeface="Arial" charset="0"/>
              <a:ea typeface="ＭＳ Ｐゴシック" charset="0"/>
              <a:cs typeface="Arial" charset="0"/>
            </a:endParaRPr>
          </a:p>
          <a:p>
            <a:pPr marL="177800" indent="-177800">
              <a:buFontTx/>
              <a:buChar char="•"/>
            </a:pPr>
            <a:r>
              <a:rPr lang="pl-PL" dirty="0">
                <a:solidFill>
                  <a:schemeClr val="tx2"/>
                </a:solidFill>
                <a:latin typeface="Arial" charset="0"/>
                <a:ea typeface="ＭＳ Ｐゴシック" charset="0"/>
                <a:cs typeface="Arial" charset="0"/>
              </a:rPr>
              <a:t>EDM: </a:t>
            </a:r>
            <a:r>
              <a:rPr lang="pl-PL" dirty="0" err="1">
                <a:solidFill>
                  <a:schemeClr val="tx2"/>
                </a:solidFill>
                <a:latin typeface="Arial" charset="0"/>
                <a:ea typeface="ＭＳ Ｐゴシック" charset="0"/>
                <a:cs typeface="Arial" charset="0"/>
              </a:rPr>
              <a:t>involves</a:t>
            </a:r>
            <a:r>
              <a:rPr lang="pl-PL" dirty="0">
                <a:solidFill>
                  <a:schemeClr val="tx2"/>
                </a:solidFill>
                <a:latin typeface="Arial" charset="0"/>
                <a:ea typeface="ＭＳ Ｐゴシック" charset="0"/>
                <a:cs typeface="Arial" charset="0"/>
              </a:rPr>
              <a:t> Lund, Jyvaskyla, Helsinki</a:t>
            </a:r>
            <a:endParaRPr lang="en-US" dirty="0">
              <a:solidFill>
                <a:schemeClr val="accent2"/>
              </a:solidFill>
              <a:latin typeface="Arial" charset="0"/>
              <a:ea typeface="ＭＳ Ｐゴシック" charset="0"/>
              <a:cs typeface="Arial" charset="0"/>
            </a:endParaRPr>
          </a:p>
          <a:p>
            <a:pPr marL="177800" indent="-177800"/>
            <a:endParaRPr lang="en-US" dirty="0">
              <a:latin typeface="Arial" charset="0"/>
              <a:ea typeface="ＭＳ Ｐゴシック" charset="0"/>
              <a:cs typeface="Arial" charset="0"/>
            </a:endParaRPr>
          </a:p>
        </p:txBody>
      </p:sp>
      <p:sp>
        <p:nvSpPr>
          <p:cNvPr id="942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E56CF0-F151-9E41-A73F-3C1FBABB2E22}" type="slidenum">
              <a:rPr lang="en-US" sz="1200">
                <a:solidFill>
                  <a:srgbClr val="000000"/>
                </a:solidFill>
              </a:rPr>
              <a:pPr/>
              <a:t>30</a:t>
            </a:fld>
            <a:endParaRPr lang="en-US"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endParaRPr lang="en-US" dirty="0">
              <a:ea typeface="ヒラギノ角ゴ Pro W3"/>
              <a:cs typeface="ヒラギノ角ゴ Pro W3"/>
            </a:endParaRPr>
          </a:p>
        </p:txBody>
      </p:sp>
    </p:spTree>
    <p:extLst>
      <p:ext uri="{BB962C8B-B14F-4D97-AF65-F5344CB8AC3E}">
        <p14:creationId xmlns:p14="http://schemas.microsoft.com/office/powerpoint/2010/main" val="148886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a:ea typeface="ヒラギノ角ゴ Pro W3"/>
                <a:cs typeface="ヒラギノ角ゴ Pro W3"/>
              </a:rPr>
              <a:t>Other Points</a:t>
            </a:r>
            <a:r>
              <a:rPr lang="en-US" u="sng" baseline="0" dirty="0">
                <a:ea typeface="ヒラギノ角ゴ Pro W3"/>
                <a:cs typeface="ヒラギノ角ゴ Pro W3"/>
              </a:rPr>
              <a:t> to Mention</a:t>
            </a:r>
            <a:r>
              <a:rPr lang="en-US" baseline="0" dirty="0">
                <a:ea typeface="ヒラギノ角ゴ Pro W3"/>
                <a:cs typeface="ヒラギノ角ゴ Pro W3"/>
              </a:rPr>
              <a:t>:</a:t>
            </a:r>
          </a:p>
          <a:p>
            <a:endParaRPr lang="en-US" dirty="0">
              <a:ea typeface="ヒラギノ角ゴ Pro W3"/>
              <a:cs typeface="ヒラギノ角ゴ Pro W3"/>
            </a:endParaRPr>
          </a:p>
          <a:p>
            <a:pPr marL="171450" indent="-171450">
              <a:buFont typeface="Arial" panose="020B0604020202020204" pitchFamily="34" charset="0"/>
              <a:buChar char="•"/>
            </a:pPr>
            <a:r>
              <a:rPr lang="en-US" dirty="0">
                <a:ea typeface="ヒラギノ角ゴ Pro W3"/>
                <a:cs typeface="ヒラギノ角ゴ Pro W3"/>
              </a:rPr>
              <a:t>DOE contribution </a:t>
            </a:r>
            <a:r>
              <a:rPr lang="en-US" sz="1200" dirty="0">
                <a:latin typeface="Arial" pitchFamily="34" charset="0"/>
                <a:ea typeface="ＭＳ Ｐゴシック"/>
                <a:cs typeface="ＭＳ Ｐゴシック"/>
              </a:rPr>
              <a:t>$730 million</a:t>
            </a:r>
            <a:endParaRPr lang="en-US" dirty="0">
              <a:ea typeface="ヒラギノ角ゴ Pro W3"/>
              <a:cs typeface="ヒラギノ角ゴ Pro W3"/>
            </a:endParaRPr>
          </a:p>
          <a:p>
            <a:pPr marL="171450" indent="-171450">
              <a:buFont typeface="Arial" panose="020B0604020202020204" pitchFamily="34" charset="0"/>
              <a:buChar char="•"/>
            </a:pPr>
            <a:r>
              <a:rPr lang="en-US" dirty="0">
                <a:ea typeface="ヒラギノ角ゴ Pro W3"/>
                <a:cs typeface="ヒラギノ角ゴ Pro W3"/>
              </a:rPr>
              <a:t>FRIB enables</a:t>
            </a:r>
            <a:r>
              <a:rPr lang="en-US" baseline="0" dirty="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dirty="0">
                <a:ea typeface="ヒラギノ角ゴ Pro W3"/>
                <a:cs typeface="ヒラギノ角ゴ Pro W3"/>
              </a:rPr>
              <a:t>More than 1,400 world-class scientists are engaged and belong to the FRIB Users Organization (FRIBUO)</a:t>
            </a:r>
          </a:p>
          <a:p>
            <a:pPr marL="171450" indent="-171450">
              <a:buFont typeface="Arial" panose="020B0604020202020204" pitchFamily="34" charset="0"/>
              <a:buChar char="•"/>
            </a:pPr>
            <a:r>
              <a:rPr lang="en-US" baseline="0" dirty="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a:ea typeface="ヒラギノ角ゴ Pro W3"/>
              <a:cs typeface="ヒラギノ角ゴ Pro W3"/>
            </a:endParaRPr>
          </a:p>
        </p:txBody>
      </p:sp>
    </p:spTree>
    <p:extLst>
      <p:ext uri="{BB962C8B-B14F-4D97-AF65-F5344CB8AC3E}">
        <p14:creationId xmlns:p14="http://schemas.microsoft.com/office/powerpoint/2010/main" val="750474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ＭＳ Ｐゴシック" charset="-128"/>
                <a:cs typeface="ＭＳ Ｐゴシック" charset="-128"/>
              </a:rPr>
              <a:t>The quote comes from a question and answer period during a seminar in Copenhagen where Danish Physicist </a:t>
            </a:r>
            <a:r>
              <a:rPr lang="en-US" sz="1200" kern="1200" dirty="0" err="1">
                <a:solidFill>
                  <a:schemeClr val="tx1"/>
                </a:solidFill>
                <a:latin typeface="+mn-lt"/>
                <a:ea typeface="ＭＳ Ｐゴシック" charset="-128"/>
                <a:cs typeface="ＭＳ Ｐゴシック" charset="-128"/>
              </a:rPr>
              <a:t>Niels</a:t>
            </a:r>
            <a:r>
              <a:rPr lang="en-US" sz="1200" kern="1200" dirty="0">
                <a:solidFill>
                  <a:schemeClr val="tx1"/>
                </a:solidFill>
                <a:latin typeface="+mn-lt"/>
                <a:ea typeface="ＭＳ Ｐゴシック" charset="-128"/>
                <a:cs typeface="ＭＳ Ｐゴシック" charset="-128"/>
              </a:rPr>
              <a:t> Bohr laid out the fundamental nature of quantum physics for the public. Included was the description of the Heisenberg Uncertainty Principle which basically says that you can't predict where a particle will be at a specific place in time, or vice versa. The question that triggered the answer was: What do you predict the influence of Quantum Physics will have on the world in the future?" and </a:t>
            </a:r>
            <a:r>
              <a:rPr lang="en-US" sz="1200" kern="1200" dirty="0" err="1">
                <a:solidFill>
                  <a:schemeClr val="tx1"/>
                </a:solidFill>
                <a:latin typeface="+mn-lt"/>
                <a:ea typeface="ＭＳ Ｐゴシック" charset="-128"/>
                <a:cs typeface="ＭＳ Ｐゴシック" charset="-128"/>
              </a:rPr>
              <a:t>Niels</a:t>
            </a:r>
            <a:r>
              <a:rPr lang="en-US" sz="1200" kern="1200" dirty="0">
                <a:solidFill>
                  <a:schemeClr val="tx1"/>
                </a:solidFill>
                <a:latin typeface="+mn-lt"/>
                <a:ea typeface="ＭＳ Ｐゴシック" charset="-128"/>
                <a:cs typeface="ＭＳ Ｐゴシック" charset="-128"/>
              </a:rPr>
              <a:t> Bohr said, somewhat tongue in cheek due to the prominence of the principle, that "it is exceedingly difficult to make predictions, particularly about the future" (because we can't even know what the state of our situation is NOW, much less in the future). Yogi never said it and Sam probably stole it if he ever uttered the phrase.</a:t>
            </a:r>
            <a:endParaRPr lang="en-US" dirty="0"/>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860122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37</a:t>
            </a:fld>
            <a:endParaRPr lang="en-US"/>
          </a:p>
        </p:txBody>
      </p:sp>
    </p:spTree>
    <p:extLst>
      <p:ext uri="{BB962C8B-B14F-4D97-AF65-F5344CB8AC3E}">
        <p14:creationId xmlns:p14="http://schemas.microsoft.com/office/powerpoint/2010/main" val="1863260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996607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225423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43</a:t>
            </a:fld>
            <a:endParaRPr lang="en-US"/>
          </a:p>
        </p:txBody>
      </p:sp>
    </p:spTree>
    <p:extLst>
      <p:ext uri="{BB962C8B-B14F-4D97-AF65-F5344CB8AC3E}">
        <p14:creationId xmlns:p14="http://schemas.microsoft.com/office/powerpoint/2010/main" val="1332784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D00E86-8FD8-D047-8220-C9250A2A9ACB}" type="slidenum">
              <a:rPr lang="en-US" sz="1200">
                <a:solidFill>
                  <a:prstClr val="black"/>
                </a:solidFill>
              </a:rPr>
              <a:pPr/>
              <a:t>45</a:t>
            </a:fld>
            <a:endParaRPr lang="en-US" sz="1200">
              <a:solidFill>
                <a:prstClr val="black"/>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Verdana" charset="0"/>
                <a:ea typeface="ＭＳ Ｐゴシック" charset="0"/>
                <a:cs typeface="ＭＳ Ｐゴシック" charset="0"/>
              </a:rPr>
              <a:t>The Alchemist</a:t>
            </a:r>
            <a:r>
              <a:rPr lang="ja-JP" altLang="en-US" dirty="0">
                <a:latin typeface="Verdana" charset="0"/>
                <a:ea typeface="ＭＳ Ｐゴシック" charset="0"/>
                <a:cs typeface="ＭＳ Ｐゴシック" charset="0"/>
              </a:rPr>
              <a:t>’</a:t>
            </a:r>
            <a:r>
              <a:rPr lang="en-US" altLang="ja-JP" dirty="0">
                <a:latin typeface="Verdana" charset="0"/>
                <a:ea typeface="ＭＳ Ｐゴシック" charset="0"/>
                <a:cs typeface="ＭＳ Ｐゴシック" charset="0"/>
              </a:rPr>
              <a:t>s  Dream Come True: nuclear physicists can transmute the elements</a:t>
            </a:r>
            <a:endParaRPr lang="en-US" altLang="ja-JP"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45Fe: decays by emitting a pair of protons thus telling us about proton superconductivity</a:t>
            </a:r>
          </a:p>
          <a:p>
            <a:r>
              <a:rPr lang="en-US" dirty="0">
                <a:latin typeface="Arial" charset="0"/>
                <a:ea typeface="ＭＳ Ｐゴシック" charset="0"/>
                <a:cs typeface="ＭＳ Ｐゴシック" charset="0"/>
              </a:rPr>
              <a:t>18F,22Na: rare isotopes synthesized in Nova explosions</a:t>
            </a:r>
          </a:p>
          <a:p>
            <a:r>
              <a:rPr lang="en-US" dirty="0">
                <a:latin typeface="Arial" charset="0"/>
                <a:ea typeface="ＭＳ Ｐゴシック" charset="0"/>
                <a:cs typeface="ＭＳ Ｐゴシック" charset="0"/>
              </a:rPr>
              <a:t>225Ra: Why More Matter than Antimatter? CP violation through EDM searches</a:t>
            </a:r>
          </a:p>
          <a:p>
            <a:r>
              <a:rPr lang="en-US" dirty="0">
                <a:latin typeface="Arial" charset="0"/>
                <a:ea typeface="ＭＳ Ｐゴシック" charset="0"/>
                <a:cs typeface="ＭＳ Ｐゴシック" charset="0"/>
              </a:rPr>
              <a:t>149Tb: an </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alpha knife</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radionuclide  that kills cancer cells</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4</a:t>
            </a:fld>
            <a:endParaRPr lang="en-US"/>
          </a:p>
        </p:txBody>
      </p:sp>
    </p:spTree>
    <p:extLst>
      <p:ext uri="{BB962C8B-B14F-4D97-AF65-F5344CB8AC3E}">
        <p14:creationId xmlns:p14="http://schemas.microsoft.com/office/powerpoint/2010/main" val="3312887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6</a:t>
            </a:fld>
            <a:endParaRPr lang="en-US"/>
          </a:p>
        </p:txBody>
      </p:sp>
    </p:spTree>
    <p:extLst>
      <p:ext uri="{BB962C8B-B14F-4D97-AF65-F5344CB8AC3E}">
        <p14:creationId xmlns:p14="http://schemas.microsoft.com/office/powerpoint/2010/main" val="854718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FRIB capabilities (fast, stopped</a:t>
            </a:r>
            <a:r>
              <a:rPr lang="en-US"/>
              <a:t>, reaccelerated</a:t>
            </a:r>
            <a:r>
              <a:rPr lang="en-US" dirty="0"/>
              <a:t>, harvested beams) that match the science program</a:t>
            </a:r>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7</a:t>
            </a:fld>
            <a:endParaRPr lang="en-US"/>
          </a:p>
        </p:txBody>
      </p:sp>
    </p:spTree>
    <p:extLst>
      <p:ext uri="{BB962C8B-B14F-4D97-AF65-F5344CB8AC3E}">
        <p14:creationId xmlns:p14="http://schemas.microsoft.com/office/powerpoint/2010/main" val="1828254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pPr>
                <a:defRPr/>
              </a:pPr>
              <a:t>11</a:t>
            </a:fld>
            <a:endParaRPr lang="en-US"/>
          </a:p>
        </p:txBody>
      </p:sp>
    </p:spTree>
    <p:extLst>
      <p:ext uri="{BB962C8B-B14F-4D97-AF65-F5344CB8AC3E}">
        <p14:creationId xmlns:p14="http://schemas.microsoft.com/office/powerpoint/2010/main" val="24283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377B01-E0AA-BE40-BA29-A436AD65EBD7}" type="slidenum">
              <a:rPr lang="en-US" smtClean="0"/>
              <a:pPr>
                <a:defRPr/>
              </a:pPr>
              <a:t>13</a:t>
            </a:fld>
            <a:endParaRPr lang="en-US"/>
          </a:p>
        </p:txBody>
      </p:sp>
    </p:spTree>
    <p:extLst>
      <p:ext uri="{BB962C8B-B14F-4D97-AF65-F5344CB8AC3E}">
        <p14:creationId xmlns:p14="http://schemas.microsoft.com/office/powerpoint/2010/main" val="2384848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377B01-E0AA-BE40-BA29-A436AD65EBD7}" type="slidenum">
              <a:rPr lang="en-US" smtClean="0"/>
              <a:pPr>
                <a:defRPr/>
              </a:pPr>
              <a:t>14</a:t>
            </a:fld>
            <a:endParaRPr lang="en-US"/>
          </a:p>
        </p:txBody>
      </p:sp>
    </p:spTree>
    <p:extLst>
      <p:ext uri="{BB962C8B-B14F-4D97-AF65-F5344CB8AC3E}">
        <p14:creationId xmlns:p14="http://schemas.microsoft.com/office/powerpoint/2010/main" val="1083690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2026564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Footer Placeholder 6"/>
          <p:cNvSpPr>
            <a:spLocks noGrp="1"/>
          </p:cNvSpPr>
          <p:nvPr>
            <p:ph type="ftr" sz="quarter" idx="3"/>
          </p:nvPr>
        </p:nvSpPr>
        <p:spPr>
          <a:xfrm>
            <a:off x="4140683" y="6475084"/>
            <a:ext cx="4152926"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a:defRPr/>
            </a:pPr>
            <a:r>
              <a:rPr lang="en-US"/>
              <a:t>W. Nazarewicz, CFNS Stony Brook</a:t>
            </a:r>
            <a:endParaRPr lang="en-US" dirty="0"/>
          </a:p>
        </p:txBody>
      </p:sp>
      <p:sp>
        <p:nvSpPr>
          <p:cNvPr id="3"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Footer Placeholder 6"/>
          <p:cNvSpPr>
            <a:spLocks noGrp="1"/>
          </p:cNvSpPr>
          <p:nvPr>
            <p:ph type="ftr" sz="quarter" idx="3"/>
          </p:nvPr>
        </p:nvSpPr>
        <p:spPr>
          <a:xfrm>
            <a:off x="4140683" y="6475084"/>
            <a:ext cx="4152926"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a:defRPr/>
            </a:pPr>
            <a:r>
              <a:rPr lang="en-US"/>
              <a:t>W. Nazarewicz, CFNS Stony Brook</a:t>
            </a:r>
            <a:endParaRPr lang="en-US" dirty="0"/>
          </a:p>
        </p:txBody>
      </p:sp>
      <p:sp>
        <p:nvSpPr>
          <p:cNvPr id="3"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Footer Placeholder 6"/>
          <p:cNvSpPr>
            <a:spLocks noGrp="1"/>
          </p:cNvSpPr>
          <p:nvPr>
            <p:ph type="ftr" sz="quarter" idx="3"/>
          </p:nvPr>
        </p:nvSpPr>
        <p:spPr>
          <a:xfrm>
            <a:off x="4140683" y="6475084"/>
            <a:ext cx="4152926"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defTabSz="456955">
              <a:defRPr/>
            </a:pPr>
            <a:r>
              <a:rPr lang="en-US"/>
              <a:t>W. Nazarewicz, CFNS Stony Brook</a:t>
            </a:r>
            <a:endParaRPr lang="en-US" dirty="0"/>
          </a:p>
        </p:txBody>
      </p:sp>
      <p:sp>
        <p:nvSpPr>
          <p:cNvPr id="9"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6955"/>
            <a:fld id="{987C7CF1-4D7D-C941-87F6-6592CA3F7595}" type="slidenum">
              <a:rPr lang="en-US" smtClean="0">
                <a:solidFill>
                  <a:prstClr val="black">
                    <a:tint val="75000"/>
                  </a:prstClr>
                </a:solidFill>
              </a:rPr>
              <a:pPr defTabSz="456955"/>
              <a:t>‹#›</a:t>
            </a:fld>
            <a:endParaRPr lang="en-US" dirty="0">
              <a:solidFill>
                <a:prstClr val="black">
                  <a:tint val="75000"/>
                </a:prstClr>
              </a:solidFill>
            </a:endParaRPr>
          </a:p>
        </p:txBody>
      </p:sp>
    </p:spTree>
    <p:extLst>
      <p:ext uri="{BB962C8B-B14F-4D97-AF65-F5344CB8AC3E}">
        <p14:creationId xmlns:p14="http://schemas.microsoft.com/office/powerpoint/2010/main" val="25017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Footer Placeholder 6"/>
          <p:cNvSpPr>
            <a:spLocks noGrp="1"/>
          </p:cNvSpPr>
          <p:nvPr>
            <p:ph type="ftr" sz="quarter" idx="3"/>
          </p:nvPr>
        </p:nvSpPr>
        <p:spPr>
          <a:xfrm>
            <a:off x="4140683" y="6475084"/>
            <a:ext cx="4152926"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defTabSz="456955">
              <a:defRPr/>
            </a:pPr>
            <a:r>
              <a:rPr lang="en-US"/>
              <a:t>W. Nazarewicz, CFNS Stony Brook</a:t>
            </a:r>
            <a:endParaRPr lang="en-US" dirty="0"/>
          </a:p>
        </p:txBody>
      </p:sp>
      <p:sp>
        <p:nvSpPr>
          <p:cNvPr id="9"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6955"/>
            <a:fld id="{987C7CF1-4D7D-C941-87F6-6592CA3F7595}" type="slidenum">
              <a:rPr lang="en-US" smtClean="0">
                <a:solidFill>
                  <a:prstClr val="black">
                    <a:tint val="75000"/>
                  </a:prstClr>
                </a:solidFill>
              </a:rPr>
              <a:pPr defTabSz="456955"/>
              <a:t>‹#›</a:t>
            </a:fld>
            <a:endParaRPr lang="en-US" dirty="0">
              <a:solidFill>
                <a:prstClr val="black">
                  <a:tint val="75000"/>
                </a:prstClr>
              </a:solidFill>
            </a:endParaRPr>
          </a:p>
        </p:txBody>
      </p:sp>
    </p:spTree>
    <p:extLst>
      <p:ext uri="{BB962C8B-B14F-4D97-AF65-F5344CB8AC3E}">
        <p14:creationId xmlns:p14="http://schemas.microsoft.com/office/powerpoint/2010/main" val="205776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Footer Placeholder 6"/>
          <p:cNvSpPr>
            <a:spLocks noGrp="1"/>
          </p:cNvSpPr>
          <p:nvPr>
            <p:ph type="ftr" sz="quarter" idx="3"/>
          </p:nvPr>
        </p:nvSpPr>
        <p:spPr>
          <a:xfrm>
            <a:off x="4140683" y="6475084"/>
            <a:ext cx="4152926"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defTabSz="456955">
              <a:defRPr/>
            </a:pPr>
            <a:r>
              <a:rPr lang="en-US"/>
              <a:t>W. Nazarewicz, CFNS Stony Brook</a:t>
            </a:r>
            <a:endParaRPr lang="en-US" dirty="0"/>
          </a:p>
        </p:txBody>
      </p:sp>
      <p:sp>
        <p:nvSpPr>
          <p:cNvPr id="7"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6955"/>
            <a:fld id="{987C7CF1-4D7D-C941-87F6-6592CA3F7595}" type="slidenum">
              <a:rPr lang="en-US" smtClean="0">
                <a:solidFill>
                  <a:prstClr val="black">
                    <a:tint val="75000"/>
                  </a:prstClr>
                </a:solidFill>
              </a:rPr>
              <a:pPr defTabSz="456955"/>
              <a:t>‹#›</a:t>
            </a:fld>
            <a:endParaRPr lang="en-US" dirty="0">
              <a:solidFill>
                <a:prstClr val="black">
                  <a:tint val="75000"/>
                </a:prstClr>
              </a:solidFill>
            </a:endParaRPr>
          </a:p>
        </p:txBody>
      </p:sp>
    </p:spTree>
    <p:extLst>
      <p:ext uri="{BB962C8B-B14F-4D97-AF65-F5344CB8AC3E}">
        <p14:creationId xmlns:p14="http://schemas.microsoft.com/office/powerpoint/2010/main" val="171756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4" descr="ppt_bkg1.png"/>
          <p:cNvPicPr>
            <a:picLocks noChangeAspect="1"/>
          </p:cNvPicPr>
          <p:nvPr userDrawn="1"/>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3060" y="6588453"/>
            <a:ext cx="999277" cy="218152"/>
          </a:xfrm>
          <a:prstGeom prst="rect">
            <a:avLst/>
          </a:prstGeom>
          <a:noFill/>
          <a:ln w="9525">
            <a:noFill/>
            <a:miter lim="800000"/>
            <a:headEnd/>
            <a:tailEnd/>
          </a:ln>
        </p:spPr>
      </p:pic>
      <p:sp>
        <p:nvSpPr>
          <p:cNvPr id="5" name="Rectangle 9"/>
          <p:cNvSpPr>
            <a:spLocks noChangeArrowheads="1"/>
          </p:cNvSpPr>
          <p:nvPr userDrawn="1"/>
        </p:nvSpPr>
        <p:spPr bwMode="auto">
          <a:xfrm>
            <a:off x="0" y="6489700"/>
            <a:ext cx="9144000" cy="63500"/>
          </a:xfrm>
          <a:prstGeom prst="rect">
            <a:avLst/>
          </a:prstGeom>
          <a:solidFill>
            <a:srgbClr val="006633"/>
          </a:solidFill>
          <a:ln w="9525">
            <a:noFill/>
            <a:miter lim="800000"/>
            <a:headEnd/>
            <a:tailEnd/>
          </a:ln>
          <a:effectLst/>
        </p:spPr>
        <p:txBody>
          <a:bodyPr wrap="none" lIns="90172" tIns="45088" rIns="90172" bIns="45088" anchor="ctr"/>
          <a:lstStyle/>
          <a:p>
            <a:pPr defTabSz="450802"/>
            <a:endParaRPr lang="en-US" dirty="0">
              <a:solidFill>
                <a:prstClr val="black"/>
              </a:solidFill>
              <a:ea typeface="ヒラギノ角ゴ Pro W3" pitchFamily="-111" charset="-128"/>
            </a:endParaRPr>
          </a:p>
        </p:txBody>
      </p:sp>
      <p:sp>
        <p:nvSpPr>
          <p:cNvPr id="8" name="Footer Placeholder 6"/>
          <p:cNvSpPr>
            <a:spLocks noGrp="1"/>
          </p:cNvSpPr>
          <p:nvPr>
            <p:ph type="ftr" sz="quarter" idx="3"/>
          </p:nvPr>
        </p:nvSpPr>
        <p:spPr>
          <a:xfrm>
            <a:off x="4140683" y="6475084"/>
            <a:ext cx="4152926"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defTabSz="456955">
              <a:defRPr/>
            </a:pPr>
            <a:r>
              <a:rPr lang="en-US"/>
              <a:t>W. Nazarewicz, CFNS Stony Brook</a:t>
            </a:r>
            <a:endParaRPr lang="en-US" dirty="0"/>
          </a:p>
        </p:txBody>
      </p:sp>
      <p:pic>
        <p:nvPicPr>
          <p:cNvPr id="2" name="Picture 1" descr="FRIB_logo_NEW-web.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320801" y="6561207"/>
            <a:ext cx="222250" cy="284093"/>
          </a:xfrm>
          <a:prstGeom prst="rect">
            <a:avLst/>
          </a:prstGeom>
        </p:spPr>
      </p:pic>
      <p:sp>
        <p:nvSpPr>
          <p:cNvPr id="3"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6955"/>
            <a:fld id="{987C7CF1-4D7D-C941-87F6-6592CA3F7595}" type="slidenum">
              <a:rPr lang="en-US" smtClean="0">
                <a:solidFill>
                  <a:prstClr val="black">
                    <a:tint val="75000"/>
                  </a:prstClr>
                </a:solidFill>
              </a:rPr>
              <a:pPr defTabSz="456955"/>
              <a:t>‹#›</a:t>
            </a:fld>
            <a:endParaRPr lang="en-US" dirty="0">
              <a:solidFill>
                <a:prstClr val="black">
                  <a:tint val="75000"/>
                </a:prstClr>
              </a:solidFill>
            </a:endParaRPr>
          </a:p>
        </p:txBody>
      </p:sp>
    </p:spTree>
    <p:extLst>
      <p:ext uri="{BB962C8B-B14F-4D97-AF65-F5344CB8AC3E}">
        <p14:creationId xmlns:p14="http://schemas.microsoft.com/office/powerpoint/2010/main" val="1285954913"/>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4" r:id="rId3"/>
    <p:sldLayoutId id="2147484135" r:id="rId4"/>
    <p:sldLayoutId id="2147484136" r:id="rId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txStyles>
    <p:titleStyle>
      <a:lvl1pPr algn="ctr" defTabSz="456955"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55"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1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64"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82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55" rtl="0" eaLnBrk="1" latinLnBrk="0" hangingPunct="1">
        <a:defRPr sz="1800" kern="1200">
          <a:solidFill>
            <a:schemeClr val="tx1"/>
          </a:solidFill>
          <a:latin typeface="+mn-lt"/>
          <a:ea typeface="+mn-ea"/>
          <a:cs typeface="+mn-cs"/>
        </a:defRPr>
      </a:lvl1pPr>
      <a:lvl2pPr marL="456955" algn="l" defTabSz="456955" rtl="0" eaLnBrk="1" latinLnBrk="0" hangingPunct="1">
        <a:defRPr sz="1800" kern="1200">
          <a:solidFill>
            <a:schemeClr val="tx1"/>
          </a:solidFill>
          <a:latin typeface="+mn-lt"/>
          <a:ea typeface="+mn-ea"/>
          <a:cs typeface="+mn-cs"/>
        </a:defRPr>
      </a:lvl2pPr>
      <a:lvl3pPr marL="913912" algn="l" defTabSz="456955" rtl="0" eaLnBrk="1" latinLnBrk="0" hangingPunct="1">
        <a:defRPr sz="1800" kern="1200">
          <a:solidFill>
            <a:schemeClr val="tx1"/>
          </a:solidFill>
          <a:latin typeface="+mn-lt"/>
          <a:ea typeface="+mn-ea"/>
          <a:cs typeface="+mn-cs"/>
        </a:defRPr>
      </a:lvl3pPr>
      <a:lvl4pPr marL="1370864" algn="l" defTabSz="456955" rtl="0" eaLnBrk="1" latinLnBrk="0" hangingPunct="1">
        <a:defRPr sz="1800" kern="1200">
          <a:solidFill>
            <a:schemeClr val="tx1"/>
          </a:solidFill>
          <a:latin typeface="+mn-lt"/>
          <a:ea typeface="+mn-ea"/>
          <a:cs typeface="+mn-cs"/>
        </a:defRPr>
      </a:lvl4pPr>
      <a:lvl5pPr marL="1827822" algn="l" defTabSz="456955" rtl="0" eaLnBrk="1" latinLnBrk="0" hangingPunct="1">
        <a:defRPr sz="1800" kern="1200">
          <a:solidFill>
            <a:schemeClr val="tx1"/>
          </a:solidFill>
          <a:latin typeface="+mn-lt"/>
          <a:ea typeface="+mn-ea"/>
          <a:cs typeface="+mn-cs"/>
        </a:defRPr>
      </a:lvl5pPr>
      <a:lvl6pPr marL="2284778" algn="l" defTabSz="456955" rtl="0" eaLnBrk="1" latinLnBrk="0" hangingPunct="1">
        <a:defRPr sz="1800" kern="1200">
          <a:solidFill>
            <a:schemeClr val="tx1"/>
          </a:solidFill>
          <a:latin typeface="+mn-lt"/>
          <a:ea typeface="+mn-ea"/>
          <a:cs typeface="+mn-cs"/>
        </a:defRPr>
      </a:lvl6pPr>
      <a:lvl7pPr marL="2741736" algn="l" defTabSz="456955" rtl="0" eaLnBrk="1" latinLnBrk="0" hangingPunct="1">
        <a:defRPr sz="1800" kern="1200">
          <a:solidFill>
            <a:schemeClr val="tx1"/>
          </a:solidFill>
          <a:latin typeface="+mn-lt"/>
          <a:ea typeface="+mn-ea"/>
          <a:cs typeface="+mn-cs"/>
        </a:defRPr>
      </a:lvl7pPr>
      <a:lvl8pPr marL="3198689" algn="l" defTabSz="456955" rtl="0" eaLnBrk="1" latinLnBrk="0" hangingPunct="1">
        <a:defRPr sz="1800" kern="1200">
          <a:solidFill>
            <a:schemeClr val="tx1"/>
          </a:solidFill>
          <a:latin typeface="+mn-lt"/>
          <a:ea typeface="+mn-ea"/>
          <a:cs typeface="+mn-cs"/>
        </a:defRPr>
      </a:lvl8pPr>
      <a:lvl9pPr marL="3655645" algn="l" defTabSz="4569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http://fribtheoryalliance.org/" TargetMode="External"/><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jpeg"/><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9.tmp"/><Relationship Id="rId4" Type="http://schemas.openxmlformats.org/officeDocument/2006/relationships/image" Target="../media/image28.tm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2.tiff"/><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4.gif"/></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tiff"/><Relationship Id="rId1" Type="http://schemas.openxmlformats.org/officeDocument/2006/relationships/slideLayout" Target="../slideLayouts/slideLayout4.xml"/><Relationship Id="rId5" Type="http://schemas.openxmlformats.org/officeDocument/2006/relationships/image" Target="../media/image38.tiff"/><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5" Type="http://schemas.openxmlformats.org/officeDocument/2006/relationships/image" Target="../media/image42.tiff"/><Relationship Id="rId4" Type="http://schemas.openxmlformats.org/officeDocument/2006/relationships/image" Target="../media/image41.emf"/></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emf"/></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4.emf"/></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4.emf"/><Relationship Id="rId5" Type="http://schemas.openxmlformats.org/officeDocument/2006/relationships/image" Target="../media/image63.gif"/><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hyperlink" Target="http://frib.msu.edu/_files/newsletters/frib_luu/Isotope-Harvesting-at-FRIB-TC-Dec21.pdf"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5" Type="http://schemas.openxmlformats.org/officeDocument/2006/relationships/image" Target="../media/image82.jpeg"/><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84.emf"/><Relationship Id="rId4" Type="http://schemas.openxmlformats.org/officeDocument/2006/relationships/image" Target="../media/image32.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7.(nul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91.gif"/></Relationships>
</file>

<file path=ppt/slides/_rels/slide44.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4.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8" Type="http://schemas.openxmlformats.org/officeDocument/2006/relationships/image" Target="../media/image103.gif"/><Relationship Id="rId3" Type="http://schemas.openxmlformats.org/officeDocument/2006/relationships/image" Target="../media/image98.jpg"/><Relationship Id="rId7"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ience.sciencemag.org/content/358/6366/981.ful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hyperlink" Target="http://video-monitoring.com/construction/msufrib/slideshow.htm" TargetMode="Externa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hyperlink" Target="http://www.fribusers.org/"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hyperlink" Target="http://fribusers.org/workingGroups/index.html" TargetMode="External"/><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sp>
        <p:nvSpPr>
          <p:cNvPr id="3" name="Footer Placeholder 2"/>
          <p:cNvSpPr>
            <a:spLocks noGrp="1"/>
          </p:cNvSpPr>
          <p:nvPr>
            <p:ph type="ftr" sz="quarter" idx="3"/>
          </p:nvPr>
        </p:nvSpPr>
        <p:spPr/>
        <p:txBody>
          <a:bodyPr/>
          <a:lstStyle/>
          <a:p>
            <a:pPr>
              <a:defRPr/>
            </a:pPr>
            <a:r>
              <a:rPr lang="en-US"/>
              <a:t>W. Nazarewicz, CFNS Stony Brook</a:t>
            </a:r>
            <a:endParaRPr lang="en-US" dirty="0"/>
          </a:p>
        </p:txBody>
      </p:sp>
      <p:sp>
        <p:nvSpPr>
          <p:cNvPr id="2" name="Slide Number Placeholder 1"/>
          <p:cNvSpPr>
            <a:spLocks noGrp="1"/>
          </p:cNvSpPr>
          <p:nvPr>
            <p:ph type="sldNum" sz="quarter" idx="4"/>
          </p:nvPr>
        </p:nvSpPr>
        <p:spPr/>
        <p:txBody>
          <a:bodyPr/>
          <a:lstStyle/>
          <a:p>
            <a:fld id="{987C7CF1-4D7D-C941-87F6-6592CA3F7595}" type="slidenum">
              <a:rPr lang="en-US" smtClean="0">
                <a:solidFill>
                  <a:prstClr val="black">
                    <a:tint val="75000"/>
                  </a:prstClr>
                </a:solidFill>
              </a:rPr>
              <a:pPr/>
              <a:t>1</a:t>
            </a:fld>
            <a:endParaRPr lang="en-US" dirty="0">
              <a:solidFill>
                <a:prstClr val="black">
                  <a:tint val="75000"/>
                </a:prstClr>
              </a:solidFill>
            </a:endParaRPr>
          </a:p>
        </p:txBody>
      </p:sp>
      <p:sp>
        <p:nvSpPr>
          <p:cNvPr id="8" name="Rectangle 2"/>
          <p:cNvSpPr>
            <a:spLocks noChangeArrowheads="1"/>
          </p:cNvSpPr>
          <p:nvPr/>
        </p:nvSpPr>
        <p:spPr bwMode="auto">
          <a:xfrm>
            <a:off x="88900" y="0"/>
            <a:ext cx="8953500" cy="1354166"/>
          </a:xfrm>
          <a:prstGeom prst="rect">
            <a:avLst/>
          </a:prstGeom>
          <a:noFill/>
          <a:ln w="9525">
            <a:noFill/>
            <a:miter lim="800000"/>
            <a:headEnd/>
            <a:tailEnd/>
          </a:ln>
        </p:spPr>
        <p:txBody>
          <a:bodyPr wrap="square" lIns="91391" tIns="45695" rIns="91391" bIns="45695">
            <a:prstTxWarp prst="textNoShape">
              <a:avLst/>
            </a:prstTxWarp>
            <a:spAutoFit/>
          </a:bodyPr>
          <a:lstStyle/>
          <a:p>
            <a:pPr algn="ctr" defTabSz="456955"/>
            <a:r>
              <a:rPr lang="en-US" sz="2000" dirty="0">
                <a:solidFill>
                  <a:srgbClr val="FFFF00"/>
                </a:solidFill>
              </a:rPr>
              <a:t>Excitement and Challenges in Nuclear Structure: </a:t>
            </a:r>
          </a:p>
          <a:p>
            <a:pPr algn="ctr" defTabSz="456955"/>
            <a:r>
              <a:rPr lang="en-US" sz="2000" dirty="0">
                <a:solidFill>
                  <a:srgbClr val="FFFF00"/>
                </a:solidFill>
              </a:rPr>
              <a:t>Science of Facility for Rare Isotope Beams (a </a:t>
            </a:r>
            <a:r>
              <a:rPr lang="nl-NL" sz="2000" dirty="0">
                <a:solidFill>
                  <a:srgbClr val="FFFF00"/>
                </a:solidFill>
              </a:rPr>
              <a:t>30,000-foot view</a:t>
            </a:r>
            <a:r>
              <a:rPr lang="nl-NL" sz="2400" dirty="0">
                <a:solidFill>
                  <a:srgbClr val="FFFF00"/>
                </a:solidFill>
              </a:rPr>
              <a:t>)</a:t>
            </a:r>
            <a:endParaRPr lang="en-US" sz="2000" dirty="0">
              <a:solidFill>
                <a:prstClr val="white"/>
              </a:solidFill>
            </a:endParaRPr>
          </a:p>
          <a:p>
            <a:pPr algn="ctr" defTabSz="456955"/>
            <a:r>
              <a:rPr lang="en-US" sz="2000" dirty="0" err="1">
                <a:solidFill>
                  <a:prstClr val="white"/>
                </a:solidFill>
              </a:rPr>
              <a:t>Witold</a:t>
            </a:r>
            <a:r>
              <a:rPr lang="en-US" sz="2000" dirty="0">
                <a:solidFill>
                  <a:prstClr val="white"/>
                </a:solidFill>
              </a:rPr>
              <a:t> </a:t>
            </a:r>
            <a:r>
              <a:rPr lang="en-US" sz="2000" dirty="0" err="1">
                <a:solidFill>
                  <a:prstClr val="white"/>
                </a:solidFill>
              </a:rPr>
              <a:t>Nazarewicz</a:t>
            </a:r>
            <a:r>
              <a:rPr lang="en-US" sz="2000" dirty="0">
                <a:solidFill>
                  <a:prstClr val="white"/>
                </a:solidFill>
              </a:rPr>
              <a:t> (FRIB/MSU)</a:t>
            </a:r>
          </a:p>
          <a:p>
            <a:pPr algn="ctr" defTabSz="456955"/>
            <a:r>
              <a:rPr lang="en-US" dirty="0">
                <a:solidFill>
                  <a:prstClr val="white"/>
                </a:solidFill>
              </a:rPr>
              <a:t>Nov. 28-29, 2018, CFNS Stony Brook</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094" y="2746559"/>
            <a:ext cx="4892303" cy="1168065"/>
          </a:xfrm>
          <a:prstGeom prst="rect">
            <a:avLst/>
          </a:prstGeom>
        </p:spPr>
      </p:pic>
      <p:sp>
        <p:nvSpPr>
          <p:cNvPr id="4" name="TextBox 3">
            <a:extLst>
              <a:ext uri="{FF2B5EF4-FFF2-40B4-BE49-F238E27FC236}">
                <a16:creationId xmlns:a16="http://schemas.microsoft.com/office/drawing/2014/main" id="{54D6526C-960F-1D4A-89E0-3FD9539EEFC3}"/>
              </a:ext>
            </a:extLst>
          </p:cNvPr>
          <p:cNvSpPr txBox="1"/>
          <p:nvPr/>
        </p:nvSpPr>
        <p:spPr>
          <a:xfrm>
            <a:off x="5090466" y="5051304"/>
            <a:ext cx="3526928"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chemeClr val="bg1"/>
                </a:solidFill>
              </a:rPr>
              <a:t>FRIB update</a:t>
            </a:r>
          </a:p>
          <a:p>
            <a:pPr marL="342900" indent="-342900">
              <a:buFont typeface="Arial" panose="020B0604020202020204" pitchFamily="34" charset="0"/>
              <a:buChar char="•"/>
            </a:pPr>
            <a:r>
              <a:rPr lang="en-US" sz="2400" dirty="0">
                <a:solidFill>
                  <a:schemeClr val="bg1"/>
                </a:solidFill>
              </a:rPr>
              <a:t>Major science themes</a:t>
            </a:r>
          </a:p>
          <a:p>
            <a:pPr marL="342900" indent="-342900">
              <a:buFont typeface="Arial" panose="020B0604020202020204" pitchFamily="34" charset="0"/>
              <a:buChar char="•"/>
            </a:pPr>
            <a:r>
              <a:rPr lang="en-US" sz="2400" dirty="0">
                <a:solidFill>
                  <a:schemeClr val="bg1"/>
                </a:solidFill>
              </a:rPr>
              <a:t>Perspectives</a:t>
            </a:r>
          </a:p>
        </p:txBody>
      </p:sp>
    </p:spTree>
    <p:extLst>
      <p:ext uri="{BB962C8B-B14F-4D97-AF65-F5344CB8AC3E}">
        <p14:creationId xmlns:p14="http://schemas.microsoft.com/office/powerpoint/2010/main" val="76879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a:t>W. Nazarewicz, CFNS Stony Brook</a:t>
            </a:r>
            <a:endParaRPr lang="en-US" dirty="0"/>
          </a:p>
        </p:txBody>
      </p:sp>
      <p:sp>
        <p:nvSpPr>
          <p:cNvPr id="3" name="Slide Number Placeholder 2"/>
          <p:cNvSpPr>
            <a:spLocks noGrp="1"/>
          </p:cNvSpPr>
          <p:nvPr>
            <p:ph type="sldNum" sz="quarter" idx="4"/>
          </p:nvPr>
        </p:nvSpPr>
        <p:spPr/>
        <p:txBody>
          <a:bodyPr/>
          <a:lstStyle/>
          <a:p>
            <a:fld id="{987C7CF1-4D7D-C941-87F6-6592CA3F7595}" type="slidenum">
              <a:rPr lang="en-US" smtClean="0">
                <a:solidFill>
                  <a:prstClr val="black">
                    <a:tint val="75000"/>
                  </a:prstClr>
                </a:solidFill>
              </a:rPr>
              <a:pPr/>
              <a:t>10</a:t>
            </a:fld>
            <a:endParaRPr lang="en-US" dirty="0">
              <a:solidFill>
                <a:prstClr val="black">
                  <a:tint val="75000"/>
                </a:prstClr>
              </a:solidFill>
            </a:endParaRPr>
          </a:p>
        </p:txBody>
      </p:sp>
      <p:pic>
        <p:nvPicPr>
          <p:cNvPr id="4" name="Picture 3" descr="fribtheoryalliance.org_screenshot_30July2016.png">
            <a:extLst>
              <a:ext uri="{FF2B5EF4-FFF2-40B4-BE49-F238E27FC236}">
                <a16:creationId xmlns:a16="http://schemas.microsoft.com/office/drawing/2014/main" id="{3834E5A7-B92C-DC46-82B4-98172E1D79DD}"/>
              </a:ext>
            </a:extLst>
          </p:cNvPr>
          <p:cNvPicPr>
            <a:picLocks noChangeAspect="1"/>
          </p:cNvPicPr>
          <p:nvPr/>
        </p:nvPicPr>
        <p:blipFill rotWithShape="1">
          <a:blip r:embed="rId2">
            <a:extLst>
              <a:ext uri="{28A0092B-C50C-407E-A947-70E740481C1C}">
                <a14:useLocalDpi xmlns:a14="http://schemas.microsoft.com/office/drawing/2010/main" val="0"/>
              </a:ext>
            </a:extLst>
          </a:blip>
          <a:srcRect b="14551"/>
          <a:stretch/>
        </p:blipFill>
        <p:spPr>
          <a:xfrm>
            <a:off x="5068606" y="1599862"/>
            <a:ext cx="3907860" cy="3616089"/>
          </a:xfrm>
          <a:prstGeom prst="rect">
            <a:avLst/>
          </a:prstGeom>
        </p:spPr>
      </p:pic>
      <p:sp>
        <p:nvSpPr>
          <p:cNvPr id="5" name="Rectangle 4">
            <a:extLst>
              <a:ext uri="{FF2B5EF4-FFF2-40B4-BE49-F238E27FC236}">
                <a16:creationId xmlns:a16="http://schemas.microsoft.com/office/drawing/2014/main" id="{7814A301-08E4-6C46-B6EE-82B52FB73B35}"/>
              </a:ext>
            </a:extLst>
          </p:cNvPr>
          <p:cNvSpPr/>
          <p:nvPr/>
        </p:nvSpPr>
        <p:spPr>
          <a:xfrm>
            <a:off x="3044640" y="104469"/>
            <a:ext cx="3654527" cy="523220"/>
          </a:xfrm>
          <a:prstGeom prst="rect">
            <a:avLst/>
          </a:prstGeom>
        </p:spPr>
        <p:txBody>
          <a:bodyPr wrap="none">
            <a:spAutoFit/>
          </a:bodyPr>
          <a:lstStyle/>
          <a:p>
            <a:r>
              <a:rPr lang="en-US" sz="2800" dirty="0">
                <a:solidFill>
                  <a:srgbClr val="000090"/>
                </a:solidFill>
                <a:latin typeface="Arial"/>
                <a:ea typeface="Tahoma" panose="020B0604030504040204" pitchFamily="34" charset="0"/>
                <a:cs typeface="Arial"/>
              </a:rPr>
              <a:t>FRIB Theory Alliance </a:t>
            </a:r>
            <a:endParaRPr lang="en-US" sz="2800" dirty="0"/>
          </a:p>
        </p:txBody>
      </p:sp>
      <p:sp>
        <p:nvSpPr>
          <p:cNvPr id="6" name="Rectangle 5">
            <a:extLst>
              <a:ext uri="{FF2B5EF4-FFF2-40B4-BE49-F238E27FC236}">
                <a16:creationId xmlns:a16="http://schemas.microsoft.com/office/drawing/2014/main" id="{FC7D7437-5DBE-0C49-8530-57ABC5679ADC}"/>
              </a:ext>
            </a:extLst>
          </p:cNvPr>
          <p:cNvSpPr/>
          <p:nvPr/>
        </p:nvSpPr>
        <p:spPr>
          <a:xfrm>
            <a:off x="1" y="743940"/>
            <a:ext cx="5076178" cy="5324535"/>
          </a:xfrm>
          <a:prstGeom prst="rect">
            <a:avLst/>
          </a:prstGeom>
        </p:spPr>
        <p:txBody>
          <a:bodyPr wrap="square">
            <a:spAutoFit/>
          </a:bodyPr>
          <a:lstStyle/>
          <a:p>
            <a:pPr marL="342900" indent="-342900">
              <a:buFont typeface="Arial"/>
              <a:buChar char="•"/>
            </a:pPr>
            <a:r>
              <a:rPr lang="en-US" sz="2000" dirty="0">
                <a:latin typeface="Arial"/>
                <a:cs typeface="Arial"/>
              </a:rPr>
              <a:t>FRIB-TA was a part of the LRP 2015 theory initiative</a:t>
            </a:r>
          </a:p>
          <a:p>
            <a:pPr marL="342900" indent="-342900">
              <a:buFont typeface="Arial"/>
              <a:buChar char="•"/>
            </a:pPr>
            <a:endParaRPr lang="en-US" sz="2000" b="1" dirty="0">
              <a:latin typeface="Arial"/>
              <a:cs typeface="Arial"/>
            </a:endParaRPr>
          </a:p>
          <a:p>
            <a:pPr marL="342900" indent="-342900">
              <a:buFont typeface="Arial"/>
              <a:buChar char="•"/>
            </a:pPr>
            <a:r>
              <a:rPr lang="en-US" sz="2000" dirty="0">
                <a:latin typeface="Arial"/>
                <a:cs typeface="Arial"/>
              </a:rPr>
              <a:t>Started June 2015 </a:t>
            </a:r>
          </a:p>
          <a:p>
            <a:pPr marL="342900" indent="-342900">
              <a:buFont typeface="Arial"/>
              <a:buChar char="•"/>
            </a:pPr>
            <a:r>
              <a:rPr lang="en-US" sz="2000" dirty="0">
                <a:latin typeface="Arial"/>
                <a:cs typeface="Arial"/>
              </a:rPr>
              <a:t>The goals </a:t>
            </a:r>
          </a:p>
          <a:p>
            <a:pPr marL="581025" lvl="1" indent="-285750">
              <a:buFont typeface="Courier New" panose="02070309020205020404" pitchFamily="49" charset="0"/>
              <a:buChar char="o"/>
            </a:pPr>
            <a:r>
              <a:rPr lang="en-US" sz="2000" dirty="0">
                <a:latin typeface="Arial"/>
                <a:cs typeface="Arial"/>
              </a:rPr>
              <a:t>Expand fellow program (to grow from 2 to 4)</a:t>
            </a:r>
          </a:p>
          <a:p>
            <a:pPr marL="581025" lvl="1" indent="-285750">
              <a:buFont typeface="Courier New"/>
              <a:buChar char="o"/>
            </a:pPr>
            <a:r>
              <a:rPr lang="en-US" sz="2000" dirty="0">
                <a:latin typeface="Arial"/>
                <a:cs typeface="Arial"/>
              </a:rPr>
              <a:t>Implement bridge program. First two bridge theorists appointed recently by WUSTL:</a:t>
            </a:r>
          </a:p>
          <a:p>
            <a:pPr marL="581025" lvl="1" indent="-285750">
              <a:buFont typeface="Courier New"/>
              <a:buChar char="o"/>
            </a:pPr>
            <a:endParaRPr lang="en-US" sz="2000" dirty="0">
              <a:latin typeface="Arial"/>
              <a:cs typeface="Arial"/>
            </a:endParaRPr>
          </a:p>
          <a:p>
            <a:pPr marL="581025" lvl="1" indent="-285750">
              <a:buFont typeface="Courier New"/>
              <a:buChar char="o"/>
            </a:pPr>
            <a:endParaRPr lang="en-US" sz="2000" dirty="0">
              <a:latin typeface="Arial"/>
              <a:cs typeface="Arial"/>
            </a:endParaRPr>
          </a:p>
          <a:p>
            <a:pPr marL="581025" lvl="1" indent="-285750"/>
            <a:endParaRPr lang="en-US" sz="2000" dirty="0">
              <a:latin typeface="Arial"/>
              <a:cs typeface="Arial"/>
            </a:endParaRPr>
          </a:p>
          <a:p>
            <a:pPr marL="581025" lvl="1" indent="-285750">
              <a:buFont typeface="Courier New"/>
              <a:buChar char="o"/>
            </a:pPr>
            <a:endParaRPr lang="en-US" sz="2000" dirty="0">
              <a:latin typeface="Arial"/>
              <a:cs typeface="Arial"/>
            </a:endParaRPr>
          </a:p>
          <a:p>
            <a:pPr marL="581025" lvl="1" indent="-285750">
              <a:buFont typeface="Courier New"/>
              <a:buChar char="o"/>
            </a:pPr>
            <a:r>
              <a:rPr lang="en-US" sz="2000" dirty="0">
                <a:latin typeface="Arial"/>
                <a:cs typeface="Arial"/>
              </a:rPr>
              <a:t>Includes visitor program and meetings </a:t>
            </a:r>
          </a:p>
          <a:p>
            <a:pPr marL="581025" lvl="1" indent="-285750">
              <a:buFont typeface="Courier New"/>
              <a:buChar char="o"/>
            </a:pPr>
            <a:r>
              <a:rPr lang="en-US" sz="2000" dirty="0">
                <a:latin typeface="Arial"/>
                <a:cs typeface="Arial"/>
              </a:rPr>
              <a:t>International links</a:t>
            </a:r>
          </a:p>
          <a:p>
            <a:pPr marL="581025" lvl="1" indent="-285750">
              <a:buFont typeface="Courier New"/>
              <a:buChar char="o"/>
            </a:pPr>
            <a:r>
              <a:rPr lang="en-US" sz="2000" dirty="0">
                <a:latin typeface="Arial"/>
                <a:cs typeface="Arial"/>
              </a:rPr>
              <a:t>Education (TALENT)</a:t>
            </a:r>
          </a:p>
        </p:txBody>
      </p:sp>
      <p:sp>
        <p:nvSpPr>
          <p:cNvPr id="7" name="Rectangle 6"/>
          <p:cNvSpPr/>
          <p:nvPr/>
        </p:nvSpPr>
        <p:spPr>
          <a:xfrm>
            <a:off x="5415944" y="5318584"/>
            <a:ext cx="3450560" cy="369332"/>
          </a:xfrm>
          <a:prstGeom prst="rect">
            <a:avLst/>
          </a:prstGeom>
        </p:spPr>
        <p:txBody>
          <a:bodyPr wrap="none">
            <a:spAutoFit/>
          </a:bodyPr>
          <a:lstStyle/>
          <a:p>
            <a:r>
              <a:rPr lang="en-US" dirty="0"/>
              <a:t>TALENT: http://</a:t>
            </a:r>
            <a:r>
              <a:rPr lang="en-US" dirty="0" err="1"/>
              <a:t>nucleartalent.org</a:t>
            </a:r>
            <a:endParaRPr lang="en-US" dirty="0"/>
          </a:p>
        </p:txBody>
      </p:sp>
      <p:sp>
        <p:nvSpPr>
          <p:cNvPr id="8" name="Rectangle 7"/>
          <p:cNvSpPr/>
          <p:nvPr/>
        </p:nvSpPr>
        <p:spPr>
          <a:xfrm>
            <a:off x="5510522" y="1092604"/>
            <a:ext cx="3031599" cy="369332"/>
          </a:xfrm>
          <a:prstGeom prst="rect">
            <a:avLst/>
          </a:prstGeom>
        </p:spPr>
        <p:txBody>
          <a:bodyPr wrap="none">
            <a:spAutoFit/>
          </a:bodyPr>
          <a:lstStyle/>
          <a:p>
            <a:r>
              <a:rPr lang="en-US" dirty="0">
                <a:hlinkClick r:id="rId3"/>
              </a:rPr>
              <a:t>http://fribtheoryalliance.org/</a:t>
            </a:r>
            <a:r>
              <a:rPr lang="en-US" dirty="0"/>
              <a:t> </a:t>
            </a:r>
          </a:p>
        </p:txBody>
      </p:sp>
      <p:pic>
        <p:nvPicPr>
          <p:cNvPr id="12" name="Picture 11">
            <a:extLst>
              <a:ext uri="{FF2B5EF4-FFF2-40B4-BE49-F238E27FC236}">
                <a16:creationId xmlns:a16="http://schemas.microsoft.com/office/drawing/2014/main" id="{6064DFE5-7220-DB4A-8E0B-FA3D9782A192}"/>
              </a:ext>
            </a:extLst>
          </p:cNvPr>
          <p:cNvPicPr>
            <a:picLocks noChangeAspect="1"/>
          </p:cNvPicPr>
          <p:nvPr/>
        </p:nvPicPr>
        <p:blipFill>
          <a:blip r:embed="rId4"/>
          <a:stretch>
            <a:fillRect/>
          </a:stretch>
        </p:blipFill>
        <p:spPr>
          <a:xfrm>
            <a:off x="3234373" y="3560094"/>
            <a:ext cx="1271057" cy="1323055"/>
          </a:xfrm>
          <a:prstGeom prst="rect">
            <a:avLst/>
          </a:prstGeom>
        </p:spPr>
      </p:pic>
      <p:pic>
        <p:nvPicPr>
          <p:cNvPr id="14" name="Picture 13">
            <a:extLst>
              <a:ext uri="{FF2B5EF4-FFF2-40B4-BE49-F238E27FC236}">
                <a16:creationId xmlns:a16="http://schemas.microsoft.com/office/drawing/2014/main" id="{43F28E67-1F24-8A40-B36D-5F005ACF8495}"/>
              </a:ext>
            </a:extLst>
          </p:cNvPr>
          <p:cNvPicPr>
            <a:picLocks noChangeAspect="1"/>
          </p:cNvPicPr>
          <p:nvPr/>
        </p:nvPicPr>
        <p:blipFill>
          <a:blip r:embed="rId5"/>
          <a:stretch>
            <a:fillRect/>
          </a:stretch>
        </p:blipFill>
        <p:spPr>
          <a:xfrm>
            <a:off x="1752377" y="3560093"/>
            <a:ext cx="1363027" cy="1323055"/>
          </a:xfrm>
          <a:prstGeom prst="rect">
            <a:avLst/>
          </a:prstGeom>
        </p:spPr>
      </p:pic>
    </p:spTree>
    <p:extLst>
      <p:ext uri="{BB962C8B-B14F-4D97-AF65-F5344CB8AC3E}">
        <p14:creationId xmlns:p14="http://schemas.microsoft.com/office/powerpoint/2010/main" val="64241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3"/>
          </p:nvPr>
        </p:nvSpPr>
        <p:spPr>
          <a:xfrm>
            <a:off x="4140683" y="6475084"/>
            <a:ext cx="4152926" cy="364628"/>
          </a:xfrm>
        </p:spPr>
        <p:txBody>
          <a:bodyPr/>
          <a:lstStyle/>
          <a:p>
            <a:pPr defTabSz="456955">
              <a:defRPr/>
            </a:pPr>
            <a:r>
              <a:rPr lang="en-US"/>
              <a:t>W. Nazarewicz, CFNS Stony Brook</a:t>
            </a:r>
            <a:endParaRPr lang="en-US" dirty="0"/>
          </a:p>
        </p:txBody>
      </p:sp>
      <p:sp>
        <p:nvSpPr>
          <p:cNvPr id="9" name="Slide Number Placeholder 8"/>
          <p:cNvSpPr>
            <a:spLocks noGrp="1"/>
          </p:cNvSpPr>
          <p:nvPr>
            <p:ph type="sldNum" sz="quarter" idx="4"/>
          </p:nvPr>
        </p:nvSpPr>
        <p:spPr>
          <a:xfrm>
            <a:off x="6842866" y="6501170"/>
            <a:ext cx="2133600" cy="365125"/>
          </a:xfrm>
        </p:spPr>
        <p:txBody>
          <a:bodyPr/>
          <a:lstStyle/>
          <a:p>
            <a:pPr defTabSz="456955"/>
            <a:fld id="{987C7CF1-4D7D-C941-87F6-6592CA3F7595}" type="slidenum">
              <a:rPr lang="en-US" smtClean="0">
                <a:solidFill>
                  <a:prstClr val="black">
                    <a:tint val="75000"/>
                  </a:prstClr>
                </a:solidFill>
              </a:rPr>
              <a:pPr defTabSz="456955"/>
              <a:t>11</a:t>
            </a:fld>
            <a:endParaRPr lang="en-US" dirty="0">
              <a:solidFill>
                <a:prstClr val="black">
                  <a:tint val="75000"/>
                </a:prstClr>
              </a:solidFill>
            </a:endParaRPr>
          </a:p>
        </p:txBody>
      </p:sp>
      <p:sp>
        <p:nvSpPr>
          <p:cNvPr id="12" name="Text Placeholder 7"/>
          <p:cNvSpPr txBox="1">
            <a:spLocks/>
          </p:cNvSpPr>
          <p:nvPr/>
        </p:nvSpPr>
        <p:spPr bwMode="auto">
          <a:xfrm>
            <a:off x="211883" y="379616"/>
            <a:ext cx="8686800" cy="88639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marL="137099" indent="0" algn="l" defTabSz="803293" rtl="0" eaLnBrk="1" fontAlgn="base" hangingPunct="1">
              <a:lnSpc>
                <a:spcPct val="90000"/>
              </a:lnSpc>
              <a:spcBef>
                <a:spcPts val="0"/>
              </a:spcBef>
              <a:spcAft>
                <a:spcPct val="0"/>
              </a:spcAft>
              <a:buSzPct val="100000"/>
              <a:buFont typeface="Wingdings" pitchFamily="2" charset="2"/>
              <a:buNone/>
              <a:defRPr sz="2200" b="1" baseline="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algn="ctr"/>
            <a:r>
              <a:rPr lang="en-US" sz="3200" b="0" kern="0" dirty="0">
                <a:solidFill>
                  <a:srgbClr val="002060"/>
                </a:solidFill>
              </a:rPr>
              <a:t>Where do atomic nuclei and elements come from?</a:t>
            </a:r>
          </a:p>
        </p:txBody>
      </p:sp>
      <p:pic>
        <p:nvPicPr>
          <p:cNvPr id="2" name="Picture 1" descr="abundances.pdf"/>
          <p:cNvPicPr>
            <a:picLocks noChangeAspect="1"/>
          </p:cNvPicPr>
          <p:nvPr/>
        </p:nvPicPr>
        <p:blipFill rotWithShape="1">
          <a:blip r:embed="rId3">
            <a:extLst>
              <a:ext uri="{28A0092B-C50C-407E-A947-70E740481C1C}">
                <a14:useLocalDpi xmlns:a14="http://schemas.microsoft.com/office/drawing/2010/main" val="0"/>
              </a:ext>
            </a:extLst>
          </a:blip>
          <a:srcRect b="54174"/>
          <a:stretch/>
        </p:blipFill>
        <p:spPr>
          <a:xfrm>
            <a:off x="1278683" y="1417559"/>
            <a:ext cx="6630983" cy="2306431"/>
          </a:xfrm>
          <a:prstGeom prst="rect">
            <a:avLst/>
          </a:prstGeom>
          <a:solidFill>
            <a:schemeClr val="bg1"/>
          </a:solidFill>
          <a:ln>
            <a:solidFill>
              <a:schemeClr val="accent1"/>
            </a:solidFill>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988" t="5681" b="3765"/>
          <a:stretch/>
        </p:blipFill>
        <p:spPr>
          <a:xfrm>
            <a:off x="1015608" y="1266013"/>
            <a:ext cx="7079349" cy="4614041"/>
          </a:xfrm>
          <a:prstGeom prst="rect">
            <a:avLst/>
          </a:prstGeom>
        </p:spPr>
      </p:pic>
      <p:pic>
        <p:nvPicPr>
          <p:cNvPr id="5" name="Picture 4">
            <a:extLst>
              <a:ext uri="{FF2B5EF4-FFF2-40B4-BE49-F238E27FC236}">
                <a16:creationId xmlns:a16="http://schemas.microsoft.com/office/drawing/2014/main" id="{9368AFF2-E495-104D-9118-930503B79764}"/>
              </a:ext>
            </a:extLst>
          </p:cNvPr>
          <p:cNvPicPr>
            <a:picLocks noChangeAspect="1"/>
          </p:cNvPicPr>
          <p:nvPr/>
        </p:nvPicPr>
        <p:blipFill>
          <a:blip r:embed="rId5"/>
          <a:stretch>
            <a:fillRect/>
          </a:stretch>
        </p:blipFill>
        <p:spPr>
          <a:xfrm>
            <a:off x="740146" y="4407477"/>
            <a:ext cx="3721100" cy="1866900"/>
          </a:xfrm>
          <a:prstGeom prst="rect">
            <a:avLst/>
          </a:prstGeom>
          <a:ln>
            <a:solidFill>
              <a:schemeClr val="accent1"/>
            </a:solidFill>
          </a:ln>
        </p:spPr>
      </p:pic>
    </p:spTree>
    <p:extLst>
      <p:ext uri="{BB962C8B-B14F-4D97-AF65-F5344CB8AC3E}">
        <p14:creationId xmlns:p14="http://schemas.microsoft.com/office/powerpoint/2010/main" val="279520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defTabSz="456955">
              <a:defRPr/>
            </a:pPr>
            <a:r>
              <a:rPr lang="en-US"/>
              <a:t>W. Nazarewicz, CFNS Stony Brook</a:t>
            </a:r>
            <a:endParaRPr lang="en-US" dirty="0"/>
          </a:p>
        </p:txBody>
      </p:sp>
      <p:sp>
        <p:nvSpPr>
          <p:cNvPr id="3" name="Slide Number Placeholder 2"/>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12</a:t>
            </a:fld>
            <a:endParaRPr lang="en-US" dirty="0">
              <a:solidFill>
                <a:prstClr val="black">
                  <a:tint val="75000"/>
                </a:prstClr>
              </a:solidFill>
            </a:endParaRPr>
          </a:p>
        </p:txBody>
      </p:sp>
      <p:grpSp>
        <p:nvGrpSpPr>
          <p:cNvPr id="5" name="Group 4"/>
          <p:cNvGrpSpPr/>
          <p:nvPr/>
        </p:nvGrpSpPr>
        <p:grpSpPr>
          <a:xfrm>
            <a:off x="397012" y="3821598"/>
            <a:ext cx="2705100" cy="2222500"/>
            <a:chOff x="317500" y="3543300"/>
            <a:chExt cx="2705100" cy="2222500"/>
          </a:xfrm>
        </p:grpSpPr>
        <p:pic>
          <p:nvPicPr>
            <p:cNvPr id="6" name="Picture 5" descr="Snapshot_ns13_ns14_beta2.jpg"/>
            <p:cNvPicPr>
              <a:picLocks noChangeAspect="1"/>
            </p:cNvPicPr>
            <p:nvPr/>
          </p:nvPicPr>
          <p:blipFill rotWithShape="1">
            <a:blip r:embed="rId2">
              <a:extLst>
                <a:ext uri="{28A0092B-C50C-407E-A947-70E740481C1C}">
                  <a14:useLocalDpi xmlns:a14="http://schemas.microsoft.com/office/drawing/2010/main" val="0"/>
                </a:ext>
              </a:extLst>
            </a:blip>
            <a:srcRect l="19697"/>
            <a:stretch/>
          </p:blipFill>
          <p:spPr>
            <a:xfrm>
              <a:off x="330200" y="3559740"/>
              <a:ext cx="2692400" cy="2206060"/>
            </a:xfrm>
            <a:prstGeom prst="rect">
              <a:avLst/>
            </a:prstGeom>
          </p:spPr>
        </p:pic>
        <p:sp>
          <p:nvSpPr>
            <p:cNvPr id="7" name="TextBox 6"/>
            <p:cNvSpPr txBox="1"/>
            <p:nvPr/>
          </p:nvSpPr>
          <p:spPr>
            <a:xfrm>
              <a:off x="317500" y="3543300"/>
              <a:ext cx="2327192" cy="369332"/>
            </a:xfrm>
            <a:prstGeom prst="rect">
              <a:avLst/>
            </a:prstGeom>
            <a:noFill/>
          </p:spPr>
          <p:txBody>
            <a:bodyPr wrap="none" rtlCol="0">
              <a:spAutoFit/>
            </a:bodyPr>
            <a:lstStyle/>
            <a:p>
              <a:r>
                <a:rPr lang="en-US" dirty="0">
                  <a:solidFill>
                    <a:prstClr val="white"/>
                  </a:solidFill>
                </a:rPr>
                <a:t>neutron star mergers</a:t>
              </a:r>
            </a:p>
          </p:txBody>
        </p:sp>
      </p:grpSp>
      <p:pic>
        <p:nvPicPr>
          <p:cNvPr id="8" name="Picture 7" descr="illuminated_line_volume.jpg"/>
          <p:cNvPicPr>
            <a:picLocks noChangeAspect="1"/>
          </p:cNvPicPr>
          <p:nvPr/>
        </p:nvPicPr>
        <p:blipFill rotWithShape="1">
          <a:blip r:embed="rId3">
            <a:extLst>
              <a:ext uri="{28A0092B-C50C-407E-A947-70E740481C1C}">
                <a14:useLocalDpi xmlns:a14="http://schemas.microsoft.com/office/drawing/2010/main" val="0"/>
              </a:ext>
            </a:extLst>
          </a:blip>
          <a:srcRect b="18224"/>
          <a:stretch/>
        </p:blipFill>
        <p:spPr>
          <a:xfrm>
            <a:off x="415564" y="1446698"/>
            <a:ext cx="2712471" cy="2222500"/>
          </a:xfrm>
          <a:prstGeom prst="rect">
            <a:avLst/>
          </a:prstGeom>
        </p:spPr>
      </p:pic>
      <p:sp>
        <p:nvSpPr>
          <p:cNvPr id="9" name="TextBox 8"/>
          <p:cNvSpPr txBox="1"/>
          <p:nvPr/>
        </p:nvSpPr>
        <p:spPr>
          <a:xfrm>
            <a:off x="498612" y="1522898"/>
            <a:ext cx="1262635" cy="369332"/>
          </a:xfrm>
          <a:prstGeom prst="rect">
            <a:avLst/>
          </a:prstGeom>
          <a:noFill/>
        </p:spPr>
        <p:txBody>
          <a:bodyPr wrap="none" rtlCol="0">
            <a:spAutoFit/>
          </a:bodyPr>
          <a:lstStyle/>
          <a:p>
            <a:r>
              <a:rPr lang="en-US" dirty="0">
                <a:solidFill>
                  <a:prstClr val="white"/>
                </a:solidFill>
              </a:rPr>
              <a:t>supernova</a:t>
            </a:r>
          </a:p>
        </p:txBody>
      </p:sp>
      <p:sp>
        <p:nvSpPr>
          <p:cNvPr id="10" name="Rectangle 9"/>
          <p:cNvSpPr/>
          <p:nvPr/>
        </p:nvSpPr>
        <p:spPr>
          <a:xfrm>
            <a:off x="358912" y="3434933"/>
            <a:ext cx="1701800" cy="261610"/>
          </a:xfrm>
          <a:prstGeom prst="rect">
            <a:avLst/>
          </a:prstGeom>
        </p:spPr>
        <p:txBody>
          <a:bodyPr wrap="square">
            <a:spAutoFit/>
          </a:bodyPr>
          <a:lstStyle/>
          <a:p>
            <a:r>
              <a:rPr lang="en-US" sz="1050" dirty="0">
                <a:solidFill>
                  <a:srgbClr val="FFFF00"/>
                </a:solidFill>
              </a:rPr>
              <a:t>Nature 445, 58 (2007)</a:t>
            </a:r>
          </a:p>
        </p:txBody>
      </p:sp>
      <p:sp>
        <p:nvSpPr>
          <p:cNvPr id="11" name="Rectangle 10"/>
          <p:cNvSpPr/>
          <p:nvPr/>
        </p:nvSpPr>
        <p:spPr>
          <a:xfrm>
            <a:off x="364614" y="5821332"/>
            <a:ext cx="2766925" cy="253916"/>
          </a:xfrm>
          <a:prstGeom prst="rect">
            <a:avLst/>
          </a:prstGeom>
        </p:spPr>
        <p:txBody>
          <a:bodyPr wrap="none">
            <a:spAutoFit/>
          </a:bodyPr>
          <a:lstStyle/>
          <a:p>
            <a:r>
              <a:rPr lang="en-US" sz="1050" dirty="0">
                <a:solidFill>
                  <a:srgbClr val="FFFF00"/>
                </a:solidFill>
              </a:rPr>
              <a:t>Mon. Not. R. Astron. Soc. 430, 2585 (2013)</a:t>
            </a:r>
          </a:p>
        </p:txBody>
      </p:sp>
      <p:grpSp>
        <p:nvGrpSpPr>
          <p:cNvPr id="12" name="Group 11"/>
          <p:cNvGrpSpPr/>
          <p:nvPr/>
        </p:nvGrpSpPr>
        <p:grpSpPr>
          <a:xfrm>
            <a:off x="3697468" y="1402656"/>
            <a:ext cx="5234497" cy="4807652"/>
            <a:chOff x="3909503" y="1097856"/>
            <a:chExt cx="5234497" cy="4807652"/>
          </a:xfrm>
        </p:grpSpPr>
        <p:pic>
          <p:nvPicPr>
            <p:cNvPr id="13" name="Picture 12" descr="Unknow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0" y="4065243"/>
              <a:ext cx="2413000" cy="1840265"/>
            </a:xfrm>
            <a:prstGeom prst="rect">
              <a:avLst/>
            </a:prstGeom>
          </p:spPr>
        </p:pic>
        <p:pic>
          <p:nvPicPr>
            <p:cNvPr id="14" name="Picture 13" descr="dynamicEjecta_AuD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5300" y="1097856"/>
              <a:ext cx="3886200" cy="2614099"/>
            </a:xfrm>
            <a:prstGeom prst="rect">
              <a:avLst/>
            </a:prstGeom>
          </p:spPr>
        </p:pic>
        <p:sp>
          <p:nvSpPr>
            <p:cNvPr id="15" name="TextBox 14"/>
            <p:cNvSpPr txBox="1"/>
            <p:nvPr/>
          </p:nvSpPr>
          <p:spPr>
            <a:xfrm>
              <a:off x="5422900" y="3657600"/>
              <a:ext cx="1711338" cy="369332"/>
            </a:xfrm>
            <a:prstGeom prst="rect">
              <a:avLst/>
            </a:prstGeom>
            <a:noFill/>
          </p:spPr>
          <p:txBody>
            <a:bodyPr wrap="none" rtlCol="0">
              <a:spAutoFit/>
            </a:bodyPr>
            <a:lstStyle/>
            <a:p>
              <a:r>
                <a:rPr lang="en-US" dirty="0">
                  <a:solidFill>
                    <a:prstClr val="black"/>
                  </a:solidFill>
                </a:rPr>
                <a:t>atomic number</a:t>
              </a:r>
            </a:p>
          </p:txBody>
        </p:sp>
        <p:sp>
          <p:nvSpPr>
            <p:cNvPr id="16" name="TextBox 15"/>
            <p:cNvSpPr txBox="1"/>
            <p:nvPr/>
          </p:nvSpPr>
          <p:spPr>
            <a:xfrm rot="16200000">
              <a:off x="3430616" y="2298700"/>
              <a:ext cx="1327106" cy="369332"/>
            </a:xfrm>
            <a:prstGeom prst="rect">
              <a:avLst/>
            </a:prstGeom>
            <a:noFill/>
          </p:spPr>
          <p:txBody>
            <a:bodyPr wrap="none" rtlCol="0">
              <a:spAutoFit/>
            </a:bodyPr>
            <a:lstStyle/>
            <a:p>
              <a:r>
                <a:rPr lang="en-US" dirty="0">
                  <a:solidFill>
                    <a:prstClr val="black"/>
                  </a:solidFill>
                </a:rPr>
                <a:t>abundance</a:t>
              </a:r>
            </a:p>
          </p:txBody>
        </p:sp>
        <p:pic>
          <p:nvPicPr>
            <p:cNvPr id="17" name="Picture 16" descr="800px-2013-03-05_Geneva_Motor_Show_812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99" y="4160440"/>
              <a:ext cx="2246419" cy="1491060"/>
            </a:xfrm>
            <a:prstGeom prst="rect">
              <a:avLst/>
            </a:prstGeom>
          </p:spPr>
        </p:pic>
        <p:sp>
          <p:nvSpPr>
            <p:cNvPr id="18" name="TextBox 17"/>
            <p:cNvSpPr txBox="1"/>
            <p:nvPr/>
          </p:nvSpPr>
          <p:spPr>
            <a:xfrm>
              <a:off x="8293100" y="4051300"/>
              <a:ext cx="573945" cy="461665"/>
            </a:xfrm>
            <a:prstGeom prst="rect">
              <a:avLst/>
            </a:prstGeom>
            <a:noFill/>
          </p:spPr>
          <p:txBody>
            <a:bodyPr wrap="none" rtlCol="0">
              <a:spAutoFit/>
            </a:bodyPr>
            <a:lstStyle/>
            <a:p>
              <a:r>
                <a:rPr lang="en-US" sz="2400" dirty="0">
                  <a:solidFill>
                    <a:srgbClr val="FF0000"/>
                  </a:solidFill>
                </a:rPr>
                <a:t>Au</a:t>
              </a:r>
            </a:p>
          </p:txBody>
        </p:sp>
        <p:sp>
          <p:nvSpPr>
            <p:cNvPr id="19" name="TextBox 18"/>
            <p:cNvSpPr txBox="1"/>
            <p:nvPr/>
          </p:nvSpPr>
          <p:spPr>
            <a:xfrm>
              <a:off x="5689600" y="5207000"/>
              <a:ext cx="560821" cy="461665"/>
            </a:xfrm>
            <a:prstGeom prst="rect">
              <a:avLst/>
            </a:prstGeom>
            <a:noFill/>
          </p:spPr>
          <p:txBody>
            <a:bodyPr wrap="none" rtlCol="0">
              <a:spAutoFit/>
            </a:bodyPr>
            <a:lstStyle/>
            <a:p>
              <a:r>
                <a:rPr lang="en-US" sz="2400" dirty="0" err="1">
                  <a:solidFill>
                    <a:srgbClr val="FF0000"/>
                  </a:solidFill>
                </a:rPr>
                <a:t>Dy</a:t>
              </a:r>
              <a:endParaRPr lang="en-US" sz="2400" dirty="0">
                <a:solidFill>
                  <a:srgbClr val="FF0000"/>
                </a:solidFill>
              </a:endParaRPr>
            </a:p>
          </p:txBody>
        </p:sp>
      </p:grpSp>
      <p:sp>
        <p:nvSpPr>
          <p:cNvPr id="20" name="Rectangle 19"/>
          <p:cNvSpPr/>
          <p:nvPr/>
        </p:nvSpPr>
        <p:spPr>
          <a:xfrm>
            <a:off x="419100" y="72075"/>
            <a:ext cx="8644467" cy="1015663"/>
          </a:xfrm>
          <a:prstGeom prst="rect">
            <a:avLst/>
          </a:prstGeom>
        </p:spPr>
        <p:txBody>
          <a:bodyPr wrap="square">
            <a:spAutoFit/>
          </a:bodyPr>
          <a:lstStyle/>
          <a:p>
            <a:r>
              <a:rPr lang="en-US" sz="2000" dirty="0">
                <a:solidFill>
                  <a:srgbClr val="000000"/>
                </a:solidFill>
              </a:rPr>
              <a:t>Half of the neutron-rich atomic nuclei heavier than iron are built by neutron driven r-process. The final abundances reflect the structure of nuclei, which determines the nucleosynthesis trajectories.</a:t>
            </a:r>
          </a:p>
        </p:txBody>
      </p:sp>
      <p:sp>
        <p:nvSpPr>
          <p:cNvPr id="21" name="TextBox 20">
            <a:extLst>
              <a:ext uri="{FF2B5EF4-FFF2-40B4-BE49-F238E27FC236}">
                <a16:creationId xmlns:a16="http://schemas.microsoft.com/office/drawing/2014/main" id="{9C4A9BBC-1BCE-314D-AE6F-BF0AD76D65ED}"/>
              </a:ext>
            </a:extLst>
          </p:cNvPr>
          <p:cNvSpPr txBox="1"/>
          <p:nvPr/>
        </p:nvSpPr>
        <p:spPr>
          <a:xfrm>
            <a:off x="142504" y="2718139"/>
            <a:ext cx="8789461" cy="1506837"/>
          </a:xfrm>
          <a:prstGeom prst="rect">
            <a:avLst/>
          </a:prstGeom>
          <a:solidFill>
            <a:schemeClr val="bg1"/>
          </a:solidFill>
          <a:ln>
            <a:solidFill>
              <a:schemeClr val="accent1"/>
            </a:solidFill>
          </a:ln>
        </p:spPr>
        <p:txBody>
          <a:bodyPr wrap="square" lIns="90180" tIns="45092" rIns="90180" bIns="45092" rtlCol="0">
            <a:spAutoFit/>
          </a:bodyPr>
          <a:lstStyle/>
          <a:p>
            <a:r>
              <a:rPr lang="en-US" sz="4600" dirty="0"/>
              <a:t>The main site of the r-process has been debated for ~60 years. </a:t>
            </a:r>
            <a:endParaRPr lang="en-US" sz="4600" dirty="0">
              <a:solidFill>
                <a:prstClr val="black"/>
              </a:solidFill>
            </a:endParaRPr>
          </a:p>
        </p:txBody>
      </p:sp>
    </p:spTree>
    <p:extLst>
      <p:ext uri="{BB962C8B-B14F-4D97-AF65-F5344CB8AC3E}">
        <p14:creationId xmlns:p14="http://schemas.microsoft.com/office/powerpoint/2010/main" val="80012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style.rotation</p:attrName>
                                        </p:attrNameLst>
                                      </p:cBhvr>
                                      <p:tavLst>
                                        <p:tav tm="0">
                                          <p:val>
                                            <p:fltVal val="90"/>
                                          </p:val>
                                        </p:tav>
                                        <p:tav tm="100000">
                                          <p:val>
                                            <p:fltVal val="0"/>
                                          </p:val>
                                        </p:tav>
                                      </p:tavLst>
                                    </p:anim>
                                    <p:animEffect transition="in" filter="fade">
                                      <p:cBhvr>
                                        <p:cTn id="1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4140683" y="6475084"/>
            <a:ext cx="4152926" cy="364628"/>
          </a:xfrm>
        </p:spPr>
        <p:txBody>
          <a:bodyPr/>
          <a:lstStyle/>
          <a:p>
            <a:pPr defTabSz="456955">
              <a:defRPr/>
            </a:pPr>
            <a:r>
              <a:rPr lang="en-US"/>
              <a:t>W. Nazarewicz, CFNS Stony Brook</a:t>
            </a:r>
            <a:endParaRPr lang="en-US" dirty="0"/>
          </a:p>
        </p:txBody>
      </p:sp>
      <p:sp>
        <p:nvSpPr>
          <p:cNvPr id="11" name="Slide Number Placeholder 10"/>
          <p:cNvSpPr>
            <a:spLocks noGrp="1"/>
          </p:cNvSpPr>
          <p:nvPr>
            <p:ph type="sldNum" sz="quarter" idx="4"/>
          </p:nvPr>
        </p:nvSpPr>
        <p:spPr>
          <a:xfrm>
            <a:off x="6842866" y="6501170"/>
            <a:ext cx="2133600" cy="365125"/>
          </a:xfrm>
        </p:spPr>
        <p:txBody>
          <a:bodyPr/>
          <a:lstStyle/>
          <a:p>
            <a:pPr defTabSz="456955"/>
            <a:fld id="{987C7CF1-4D7D-C941-87F6-6592CA3F7595}" type="slidenum">
              <a:rPr lang="en-US" smtClean="0">
                <a:solidFill>
                  <a:prstClr val="black">
                    <a:tint val="75000"/>
                  </a:prstClr>
                </a:solidFill>
              </a:rPr>
              <a:pPr defTabSz="456955"/>
              <a:t>13</a:t>
            </a:fld>
            <a:endParaRPr lang="en-US" dirty="0">
              <a:solidFill>
                <a:prstClr val="black">
                  <a:tint val="75000"/>
                </a:prstClr>
              </a:solidFill>
            </a:endParaRPr>
          </a:p>
        </p:txBody>
      </p:sp>
      <p:sp>
        <p:nvSpPr>
          <p:cNvPr id="17" name="Slide Number Placeholder 10"/>
          <p:cNvSpPr txBox="1">
            <a:spLocks/>
          </p:cNvSpPr>
          <p:nvPr/>
        </p:nvSpPr>
        <p:spPr>
          <a:xfrm>
            <a:off x="6842866" y="650117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defTabSz="456955"/>
            <a:fld id="{987C7CF1-4D7D-C941-87F6-6592CA3F7595}" type="slidenum">
              <a:rPr lang="en-US" smtClean="0">
                <a:solidFill>
                  <a:prstClr val="black">
                    <a:tint val="75000"/>
                  </a:prstClr>
                </a:solidFill>
              </a:rPr>
              <a:pPr defTabSz="456955"/>
              <a:t>13</a:t>
            </a:fld>
            <a:endParaRPr lang="en-US" dirty="0">
              <a:solidFill>
                <a:prstClr val="black">
                  <a:tint val="75000"/>
                </a:prstClr>
              </a:solidFill>
            </a:endParaRPr>
          </a:p>
        </p:txBody>
      </p:sp>
      <p:pic>
        <p:nvPicPr>
          <p:cNvPr id="19" name="FileNeutron star collision.mp4"/>
          <p:cNvPicPr>
            <a:picLocks noChangeAspect="1"/>
          </p:cNvPicPr>
          <p:nvPr>
            <a:videoFile r:link="rId2"/>
            <p:extLst>
              <p:ext uri="{DAA4B4D4-6D71-4841-9C94-3DE7FCFB9230}">
                <p14:media xmlns:p14="http://schemas.microsoft.com/office/powerpoint/2010/main" r:embed="rId1"/>
              </p:ext>
            </p:extLst>
          </p:nvPr>
        </p:nvPicPr>
        <p:blipFill rotWithShape="1">
          <a:blip r:embed="rId5"/>
          <a:srcRect t="24727"/>
          <a:stretch/>
        </p:blipFill>
        <p:spPr>
          <a:xfrm>
            <a:off x="146881" y="1099563"/>
            <a:ext cx="4183381" cy="2147018"/>
          </a:xfrm>
          <a:prstGeom prst="rect">
            <a:avLst/>
          </a:prstGeom>
        </p:spPr>
      </p:pic>
      <p:sp>
        <p:nvSpPr>
          <p:cNvPr id="20" name="Rectangle 19"/>
          <p:cNvSpPr/>
          <p:nvPr/>
        </p:nvSpPr>
        <p:spPr>
          <a:xfrm>
            <a:off x="111256" y="2980375"/>
            <a:ext cx="1422184" cy="276999"/>
          </a:xfrm>
          <a:prstGeom prst="rect">
            <a:avLst/>
          </a:prstGeom>
        </p:spPr>
        <p:txBody>
          <a:bodyPr wrap="none">
            <a:spAutoFit/>
          </a:bodyPr>
          <a:lstStyle/>
          <a:p>
            <a:r>
              <a:rPr lang="en-US" sz="1200" dirty="0">
                <a:solidFill>
                  <a:schemeClr val="bg1"/>
                </a:solidFill>
              </a:rPr>
              <a:t>NASA/Dana Berry</a:t>
            </a:r>
          </a:p>
        </p:txBody>
      </p:sp>
      <p:sp>
        <p:nvSpPr>
          <p:cNvPr id="21" name="Rectangle 20"/>
          <p:cNvSpPr/>
          <p:nvPr/>
        </p:nvSpPr>
        <p:spPr>
          <a:xfrm>
            <a:off x="60548" y="-24950"/>
            <a:ext cx="8820950" cy="923330"/>
          </a:xfrm>
          <a:prstGeom prst="rect">
            <a:avLst/>
          </a:prstGeom>
        </p:spPr>
        <p:txBody>
          <a:bodyPr wrap="square">
            <a:spAutoFit/>
          </a:bodyPr>
          <a:lstStyle/>
          <a:p>
            <a:r>
              <a:rPr lang="en-US" b="1" dirty="0"/>
              <a:t>GW170817</a:t>
            </a:r>
            <a:r>
              <a:rPr lang="en-US" dirty="0"/>
              <a:t>: a gravitational wave signal observed by the LIGO and Virgo detectors on 17 August 2017; collision of two </a:t>
            </a:r>
            <a:r>
              <a:rPr lang="en-US" dirty="0" err="1"/>
              <a:t>inspiraling</a:t>
            </a:r>
            <a:r>
              <a:rPr lang="en-US" dirty="0"/>
              <a:t> neutron stars with a total mass of 2.82 solar masses, duration of 100 sec.</a:t>
            </a:r>
          </a:p>
        </p:txBody>
      </p:sp>
      <p:sp>
        <p:nvSpPr>
          <p:cNvPr id="23" name="TextBox 22"/>
          <p:cNvSpPr txBox="1"/>
          <p:nvPr/>
        </p:nvSpPr>
        <p:spPr>
          <a:xfrm>
            <a:off x="179161" y="5657250"/>
            <a:ext cx="8964839" cy="707886"/>
          </a:xfrm>
          <a:prstGeom prst="rect">
            <a:avLst/>
          </a:prstGeom>
          <a:noFill/>
        </p:spPr>
        <p:txBody>
          <a:bodyPr wrap="square" rtlCol="0">
            <a:spAutoFit/>
          </a:bodyPr>
          <a:lstStyle/>
          <a:p>
            <a:r>
              <a:rPr lang="en-US" sz="2000" dirty="0"/>
              <a:t>FRIB will give access to the extremely neutron-rich isotopes that have now been identified to play a key role in explaining the observed </a:t>
            </a:r>
            <a:r>
              <a:rPr lang="en-US" sz="2000" dirty="0" err="1"/>
              <a:t>kilonova</a:t>
            </a:r>
            <a:r>
              <a:rPr lang="en-US" sz="2000" dirty="0"/>
              <a:t>.</a:t>
            </a:r>
          </a:p>
        </p:txBody>
      </p:sp>
      <p:grpSp>
        <p:nvGrpSpPr>
          <p:cNvPr id="24" name="Group 23"/>
          <p:cNvGrpSpPr/>
          <p:nvPr/>
        </p:nvGrpSpPr>
        <p:grpSpPr>
          <a:xfrm>
            <a:off x="162597" y="3507015"/>
            <a:ext cx="8539085" cy="2017888"/>
            <a:chOff x="-35702" y="3492226"/>
            <a:chExt cx="8712840" cy="2017888"/>
          </a:xfrm>
        </p:grpSpPr>
        <p:pic>
          <p:nvPicPr>
            <p:cNvPr id="25" name="Picture 24" descr="Unknown.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02" y="3492226"/>
              <a:ext cx="1398737" cy="1066741"/>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0" y="4503191"/>
              <a:ext cx="1273758" cy="1006923"/>
            </a:xfrm>
            <a:prstGeom prst="rect">
              <a:avLst/>
            </a:prstGeom>
          </p:spPr>
        </p:pic>
        <p:sp>
          <p:nvSpPr>
            <p:cNvPr id="27" name="TextBox 26"/>
            <p:cNvSpPr txBox="1"/>
            <p:nvPr/>
          </p:nvSpPr>
          <p:spPr>
            <a:xfrm>
              <a:off x="1717794" y="4051683"/>
              <a:ext cx="6959344" cy="1323439"/>
            </a:xfrm>
            <a:prstGeom prst="rect">
              <a:avLst/>
            </a:prstGeom>
            <a:noFill/>
          </p:spPr>
          <p:txBody>
            <a:bodyPr wrap="square" rtlCol="0">
              <a:spAutoFit/>
            </a:bodyPr>
            <a:lstStyle/>
            <a:p>
              <a:r>
                <a:rPr lang="en-US" sz="2000" dirty="0"/>
                <a:t>A total of 16,000 times the mass of the Earth in heavy elements is believed to have formed, including approximately ten Earth masses just of the two elements gold and platinum.</a:t>
              </a:r>
            </a:p>
          </p:txBody>
        </p:sp>
      </p:grpSp>
      <p:sp>
        <p:nvSpPr>
          <p:cNvPr id="2" name="Rectangle 1"/>
          <p:cNvSpPr/>
          <p:nvPr/>
        </p:nvSpPr>
        <p:spPr>
          <a:xfrm>
            <a:off x="4288887" y="716399"/>
            <a:ext cx="4898155" cy="3323987"/>
          </a:xfrm>
          <a:prstGeom prst="rect">
            <a:avLst/>
          </a:prstGeom>
        </p:spPr>
        <p:txBody>
          <a:bodyPr wrap="square">
            <a:spAutoFit/>
          </a:bodyPr>
          <a:lstStyle/>
          <a:p>
            <a:pPr algn="ctr"/>
            <a:r>
              <a:rPr lang="en-US" dirty="0">
                <a:solidFill>
                  <a:srgbClr val="002060"/>
                </a:solidFill>
              </a:rPr>
              <a:t>A play in three acts</a:t>
            </a:r>
          </a:p>
          <a:p>
            <a:pPr marL="177800" indent="-177800">
              <a:buFont typeface="Arial" charset="0"/>
              <a:buChar char="•"/>
            </a:pPr>
            <a:r>
              <a:rPr lang="en-US" sz="1600" dirty="0"/>
              <a:t>Act 1: </a:t>
            </a:r>
            <a:r>
              <a:rPr lang="en-US" sz="1600" dirty="0" err="1"/>
              <a:t>Ligo</a:t>
            </a:r>
            <a:r>
              <a:rPr lang="en-US" sz="1600" dirty="0"/>
              <a:t>-Virgo detect GW from BNS merger. Source properties inferred. Extraction of “chirp” mass and “tidal polarizability”. </a:t>
            </a:r>
            <a:r>
              <a:rPr lang="en-US" sz="1600" dirty="0">
                <a:solidFill>
                  <a:srgbClr val="FF0000"/>
                </a:solidFill>
              </a:rPr>
              <a:t>New limits on the EOS of dense matter.</a:t>
            </a:r>
          </a:p>
          <a:p>
            <a:pPr marL="177800" indent="-177800">
              <a:buFont typeface="Arial" charset="0"/>
              <a:buChar char="•"/>
            </a:pPr>
            <a:r>
              <a:rPr lang="en-US" sz="1600" dirty="0"/>
              <a:t>Act 2: Fermi/Integral detect short </a:t>
            </a:r>
            <a:r>
              <a:rPr lang="en-US" sz="1600" dirty="0">
                <a:latin typeface="Symbol" charset="2"/>
                <a:ea typeface="Symbol" charset="2"/>
                <a:cs typeface="Symbol" charset="2"/>
              </a:rPr>
              <a:t>g</a:t>
            </a:r>
            <a:r>
              <a:rPr lang="en-US" sz="1600" dirty="0"/>
              <a:t>-ray burst ~2 seconds after GW signal. </a:t>
            </a:r>
            <a:r>
              <a:rPr lang="en-US" sz="1600" dirty="0">
                <a:solidFill>
                  <a:srgbClr val="FF0000"/>
                </a:solidFill>
              </a:rPr>
              <a:t>Confirms the association between BNS merger and </a:t>
            </a:r>
            <a:r>
              <a:rPr lang="en-US" sz="1600" dirty="0">
                <a:solidFill>
                  <a:srgbClr val="FF0000"/>
                </a:solidFill>
                <a:latin typeface="Symbol" charset="2"/>
                <a:ea typeface="Symbol" charset="2"/>
                <a:cs typeface="Symbol" charset="2"/>
              </a:rPr>
              <a:t>g</a:t>
            </a:r>
            <a:r>
              <a:rPr lang="en-US" sz="1600" dirty="0">
                <a:solidFill>
                  <a:srgbClr val="FF0000"/>
                </a:solidFill>
              </a:rPr>
              <a:t>-ray bursts  </a:t>
            </a:r>
          </a:p>
          <a:p>
            <a:pPr marL="177800" indent="-177800">
              <a:buFont typeface="Arial" charset="0"/>
              <a:buChar char="•"/>
            </a:pPr>
            <a:r>
              <a:rPr lang="en-US" sz="1600" dirty="0"/>
              <a:t>Act 3: ~70 telescopes tracked the “</a:t>
            </a:r>
            <a:r>
              <a:rPr lang="en-US" sz="1600" dirty="0" err="1"/>
              <a:t>kilonova</a:t>
            </a:r>
            <a:r>
              <a:rPr lang="en-US" sz="1600" dirty="0"/>
              <a:t>”. Afterglow of the explosive merger ~11 hours later. Powered by the radioactive decay of r-process elements. </a:t>
            </a:r>
            <a:r>
              <a:rPr lang="en-US" sz="1600" dirty="0">
                <a:solidFill>
                  <a:srgbClr val="FF0000"/>
                </a:solidFill>
              </a:rPr>
              <a:t>BNS mergers as a critical site for the r-process!</a:t>
            </a:r>
          </a:p>
        </p:txBody>
      </p:sp>
    </p:spTree>
    <p:extLst>
      <p:ext uri="{BB962C8B-B14F-4D97-AF65-F5344CB8AC3E}">
        <p14:creationId xmlns:p14="http://schemas.microsoft.com/office/powerpoint/2010/main" val="190161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4"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9"/>
                                        </p:tgtEl>
                                      </p:cBhvr>
                                    </p:cmd>
                                  </p:childTnLst>
                                </p:cTn>
                              </p:par>
                            </p:childTnLst>
                          </p:cTn>
                        </p:par>
                      </p:childTnLst>
                    </p:cTn>
                  </p:par>
                </p:childTnLst>
              </p:cTn>
              <p:nextCondLst>
                <p:cond evt="onClick" delay="0">
                  <p:tgtEl>
                    <p:spTgt spid="19"/>
                  </p:tgtEl>
                </p:cond>
              </p:nextCondLst>
            </p:seq>
            <p:video>
              <p:cMediaNode vol="80000">
                <p:cTn id="22" fill="hold" display="0">
                  <p:stCondLst>
                    <p:cond delay="indefinite"/>
                  </p:stCondLst>
                </p:cTn>
                <p:tgtEl>
                  <p:spTgt spid="19"/>
                </p:tgtEl>
              </p:cMediaNode>
            </p:video>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4"/>
          <p:cNvSpPr txBox="1">
            <a:spLocks noChangeArrowheads="1"/>
          </p:cNvSpPr>
          <p:nvPr/>
        </p:nvSpPr>
        <p:spPr bwMode="auto">
          <a:xfrm>
            <a:off x="25399" y="431365"/>
            <a:ext cx="916185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lang="en-US" sz="1800" kern="0" dirty="0">
                <a:solidFill>
                  <a:srgbClr val="000090"/>
                </a:solidFill>
              </a:rPr>
              <a:t>By r</a:t>
            </a:r>
            <a:r>
              <a:rPr kumimoji="0" lang="en-US" sz="1800" b="0" i="0" u="none" strike="noStrike" kern="0" cap="none" spc="0" normalizeH="0" baseline="0" dirty="0">
                <a:ln>
                  <a:noFill/>
                </a:ln>
                <a:solidFill>
                  <a:srgbClr val="000090"/>
                </a:solidFill>
                <a:effectLst/>
                <a:uLnTx/>
                <a:uFillTx/>
              </a:rPr>
              <a:t>eaching  into the r-process nuclei, FRIB will </a:t>
            </a:r>
            <a:r>
              <a:rPr lang="en-US" sz="1800" kern="0" dirty="0">
                <a:solidFill>
                  <a:srgbClr val="000090"/>
                </a:solidFill>
              </a:rPr>
              <a:t> provide </a:t>
            </a:r>
            <a:r>
              <a:rPr kumimoji="0" lang="en-US" sz="1800" b="0" i="0" u="none" strike="noStrike" kern="0" cap="none" spc="0" normalizeH="0" baseline="0" dirty="0">
                <a:ln>
                  <a:noFill/>
                </a:ln>
                <a:solidFill>
                  <a:srgbClr val="000090"/>
                </a:solidFill>
                <a:effectLst/>
                <a:uLnTx/>
                <a:uFillTx/>
              </a:rPr>
              <a:t>constraints on key observables</a:t>
            </a:r>
          </a:p>
        </p:txBody>
      </p:sp>
      <p:sp>
        <p:nvSpPr>
          <p:cNvPr id="16" name="TextBox 15"/>
          <p:cNvSpPr txBox="1"/>
          <p:nvPr/>
        </p:nvSpPr>
        <p:spPr>
          <a:xfrm>
            <a:off x="2426351" y="777926"/>
            <a:ext cx="395492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ysClr val="windowText" lastClr="000000"/>
                </a:solidFill>
              </a:rPr>
              <a:t>Prog. Part. </a:t>
            </a:r>
            <a:r>
              <a:rPr lang="en-US" kern="0" dirty="0" err="1">
                <a:solidFill>
                  <a:sysClr val="windowText" lastClr="000000"/>
                </a:solidFill>
              </a:rPr>
              <a:t>Nucl</a:t>
            </a:r>
            <a:r>
              <a:rPr lang="en-US" kern="0" dirty="0">
                <a:solidFill>
                  <a:sysClr val="windowText" lastClr="000000"/>
                </a:solidFill>
              </a:rPr>
              <a:t>. Phys. 86, 86 (2016)</a:t>
            </a:r>
            <a:endParaRPr kumimoji="0" lang="en-US" b="0" i="0" u="none" strike="noStrike" kern="0" cap="none" spc="0" normalizeH="0" baseline="0" noProof="0" dirty="0">
              <a:ln>
                <a:noFill/>
              </a:ln>
              <a:solidFill>
                <a:sysClr val="windowText" lastClr="000000"/>
              </a:solidFill>
              <a:effectLst/>
              <a:uLnTx/>
              <a:uFillTx/>
            </a:endParaRPr>
          </a:p>
        </p:txBody>
      </p:sp>
      <p:sp>
        <p:nvSpPr>
          <p:cNvPr id="20" name="Rectangle 3"/>
          <p:cNvSpPr>
            <a:spLocks noChangeArrowheads="1"/>
          </p:cNvSpPr>
          <p:nvPr/>
        </p:nvSpPr>
        <p:spPr bwMode="auto">
          <a:xfrm>
            <a:off x="1930403" y="-84665"/>
            <a:ext cx="5875866" cy="584747"/>
          </a:xfrm>
          <a:prstGeom prst="rect">
            <a:avLst/>
          </a:prstGeom>
          <a:noFill/>
          <a:ln w="9525">
            <a:noFill/>
            <a:miter lim="800000"/>
            <a:headEnd/>
            <a:tailEnd/>
          </a:ln>
        </p:spPr>
        <p:txBody>
          <a:bodyPr wrap="square" lIns="91411" tIns="45706" rIns="91411" bIns="45706">
            <a:prstTxWarp prst="textNoShape">
              <a:avLst/>
            </a:prstTxWarp>
            <a:spAutoFit/>
          </a:bodyPr>
          <a:lstStyle/>
          <a:p>
            <a:pPr algn="ctr" defTabSz="457059"/>
            <a:r>
              <a:rPr lang="en-US" sz="3200" dirty="0">
                <a:solidFill>
                  <a:srgbClr val="002060"/>
                </a:solidFill>
              </a:rPr>
              <a:t>FRIB: r-process machine</a:t>
            </a:r>
          </a:p>
        </p:txBody>
      </p:sp>
      <p:sp>
        <p:nvSpPr>
          <p:cNvPr id="4" name="Footer Placeholder 3"/>
          <p:cNvSpPr>
            <a:spLocks noGrp="1"/>
          </p:cNvSpPr>
          <p:nvPr>
            <p:ph type="ftr" sz="quarter" idx="3"/>
          </p:nvPr>
        </p:nvSpPr>
        <p:spPr/>
        <p:txBody>
          <a:bodyPr/>
          <a:lstStyle/>
          <a:p>
            <a:pPr defTabSz="456955">
              <a:defRPr/>
            </a:pPr>
            <a:r>
              <a:rPr lang="en-US"/>
              <a:t>W. Nazarewicz, CFNS Stony Brook</a:t>
            </a:r>
            <a:endParaRPr lang="en-US" dirty="0"/>
          </a:p>
        </p:txBody>
      </p:sp>
      <p:sp>
        <p:nvSpPr>
          <p:cNvPr id="5" name="Slide Number Placeholder 4"/>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14</a:t>
            </a:fld>
            <a:endParaRPr lang="en-US" dirty="0">
              <a:solidFill>
                <a:prstClr val="black">
                  <a:tint val="75000"/>
                </a:prstClr>
              </a:solidFill>
            </a:endParaRPr>
          </a:p>
        </p:txBody>
      </p:sp>
      <p:grpSp>
        <p:nvGrpSpPr>
          <p:cNvPr id="6" name="Group 5">
            <a:extLst>
              <a:ext uri="{FF2B5EF4-FFF2-40B4-BE49-F238E27FC236}">
                <a16:creationId xmlns:a16="http://schemas.microsoft.com/office/drawing/2014/main" id="{F4129A4E-BFDD-C940-8BE5-7B887821B0AE}"/>
              </a:ext>
            </a:extLst>
          </p:cNvPr>
          <p:cNvGrpSpPr/>
          <p:nvPr/>
        </p:nvGrpSpPr>
        <p:grpSpPr>
          <a:xfrm>
            <a:off x="431851" y="1259458"/>
            <a:ext cx="6035572" cy="2611270"/>
            <a:chOff x="431851" y="1259458"/>
            <a:chExt cx="6035572" cy="2611270"/>
          </a:xfrm>
        </p:grpSpPr>
        <p:grpSp>
          <p:nvGrpSpPr>
            <p:cNvPr id="12" name="Group 11">
              <a:extLst>
                <a:ext uri="{FF2B5EF4-FFF2-40B4-BE49-F238E27FC236}">
                  <a16:creationId xmlns:a16="http://schemas.microsoft.com/office/drawing/2014/main" id="{C473F4F1-B049-7247-8C71-31116BC1CA66}"/>
                </a:ext>
              </a:extLst>
            </p:cNvPr>
            <p:cNvGrpSpPr/>
            <p:nvPr/>
          </p:nvGrpSpPr>
          <p:grpSpPr>
            <a:xfrm>
              <a:off x="456309" y="1327198"/>
              <a:ext cx="6011114" cy="2543530"/>
              <a:chOff x="5046" y="1017955"/>
              <a:chExt cx="6011114" cy="2543530"/>
            </a:xfrm>
          </p:grpSpPr>
          <p:pic>
            <p:nvPicPr>
              <p:cNvPr id="13" name="Picture 12" descr="Screen Clipping">
                <a:extLst>
                  <a:ext uri="{FF2B5EF4-FFF2-40B4-BE49-F238E27FC236}">
                    <a16:creationId xmlns:a16="http://schemas.microsoft.com/office/drawing/2014/main" id="{406BB8E4-6517-6E4E-9D3E-AE0E18AAA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6" y="1017955"/>
                <a:ext cx="6011114" cy="2543530"/>
              </a:xfrm>
              <a:prstGeom prst="rect">
                <a:avLst/>
              </a:prstGeom>
            </p:spPr>
          </p:pic>
          <p:sp>
            <p:nvSpPr>
              <p:cNvPr id="17" name="TextBox 16">
                <a:extLst>
                  <a:ext uri="{FF2B5EF4-FFF2-40B4-BE49-F238E27FC236}">
                    <a16:creationId xmlns:a16="http://schemas.microsoft.com/office/drawing/2014/main" id="{BBA4A026-FAD2-5342-80C5-183CAC664036}"/>
                  </a:ext>
                </a:extLst>
              </p:cNvPr>
              <p:cNvSpPr txBox="1"/>
              <p:nvPr/>
            </p:nvSpPr>
            <p:spPr>
              <a:xfrm>
                <a:off x="504378" y="1038082"/>
                <a:ext cx="2137124" cy="338554"/>
              </a:xfrm>
              <a:prstGeom prst="rect">
                <a:avLst/>
              </a:prstGeom>
              <a:noFill/>
            </p:spPr>
            <p:txBody>
              <a:bodyPr wrap="none" rtlCol="0">
                <a:spAutoFit/>
              </a:bodyPr>
              <a:lstStyle/>
              <a:p>
                <a:r>
                  <a:rPr lang="en-US" sz="1600" dirty="0"/>
                  <a:t>neutron capture rates</a:t>
                </a:r>
              </a:p>
            </p:txBody>
          </p:sp>
        </p:grpSp>
        <p:sp>
          <p:nvSpPr>
            <p:cNvPr id="3" name="Rectangle 2">
              <a:extLst>
                <a:ext uri="{FF2B5EF4-FFF2-40B4-BE49-F238E27FC236}">
                  <a16:creationId xmlns:a16="http://schemas.microsoft.com/office/drawing/2014/main" id="{80F458D0-C72D-0B4D-B2F9-DB969ED65568}"/>
                </a:ext>
              </a:extLst>
            </p:cNvPr>
            <p:cNvSpPr/>
            <p:nvPr/>
          </p:nvSpPr>
          <p:spPr>
            <a:xfrm>
              <a:off x="431851" y="1259458"/>
              <a:ext cx="248604" cy="327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1154F49C-6B97-5944-AFBE-CC440388B014}"/>
              </a:ext>
            </a:extLst>
          </p:cNvPr>
          <p:cNvGrpSpPr/>
          <p:nvPr/>
        </p:nvGrpSpPr>
        <p:grpSpPr>
          <a:xfrm>
            <a:off x="2699360" y="2894361"/>
            <a:ext cx="6068272" cy="2633490"/>
            <a:chOff x="2699360" y="2894361"/>
            <a:chExt cx="6068272" cy="2633490"/>
          </a:xfrm>
        </p:grpSpPr>
        <p:grpSp>
          <p:nvGrpSpPr>
            <p:cNvPr id="22" name="Group 21">
              <a:extLst>
                <a:ext uri="{FF2B5EF4-FFF2-40B4-BE49-F238E27FC236}">
                  <a16:creationId xmlns:a16="http://schemas.microsoft.com/office/drawing/2014/main" id="{11C19E7B-13E8-5E47-A632-96642C11D9B9}"/>
                </a:ext>
              </a:extLst>
            </p:cNvPr>
            <p:cNvGrpSpPr/>
            <p:nvPr/>
          </p:nvGrpSpPr>
          <p:grpSpPr>
            <a:xfrm>
              <a:off x="2699360" y="2974795"/>
              <a:ext cx="6068272" cy="2553056"/>
              <a:chOff x="3183010" y="2346780"/>
              <a:chExt cx="6068272" cy="2553056"/>
            </a:xfrm>
          </p:grpSpPr>
          <p:pic>
            <p:nvPicPr>
              <p:cNvPr id="23" name="Picture 22" descr="Screen Clipping">
                <a:extLst>
                  <a:ext uri="{FF2B5EF4-FFF2-40B4-BE49-F238E27FC236}">
                    <a16:creationId xmlns:a16="http://schemas.microsoft.com/office/drawing/2014/main" id="{045D3027-8EF6-9E40-BD31-5B401C3F7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010" y="2346780"/>
                <a:ext cx="6068272" cy="2553056"/>
              </a:xfrm>
              <a:prstGeom prst="rect">
                <a:avLst/>
              </a:prstGeom>
            </p:spPr>
          </p:pic>
          <p:sp>
            <p:nvSpPr>
              <p:cNvPr id="24" name="TextBox 23">
                <a:extLst>
                  <a:ext uri="{FF2B5EF4-FFF2-40B4-BE49-F238E27FC236}">
                    <a16:creationId xmlns:a16="http://schemas.microsoft.com/office/drawing/2014/main" id="{77506C71-F38B-DF46-91BE-8585FC46C41E}"/>
                  </a:ext>
                </a:extLst>
              </p:cNvPr>
              <p:cNvSpPr txBox="1"/>
              <p:nvPr/>
            </p:nvSpPr>
            <p:spPr>
              <a:xfrm>
                <a:off x="3802252" y="2422374"/>
                <a:ext cx="2648482" cy="338554"/>
              </a:xfrm>
              <a:prstGeom prst="rect">
                <a:avLst/>
              </a:prstGeom>
              <a:noFill/>
            </p:spPr>
            <p:txBody>
              <a:bodyPr wrap="none" rtlCol="0">
                <a:spAutoFit/>
              </a:bodyPr>
              <a:lstStyle/>
              <a:p>
                <a:r>
                  <a:rPr lang="el-GR" sz="1600" dirty="0"/>
                  <a:t>β</a:t>
                </a:r>
                <a:r>
                  <a:rPr lang="en-US" sz="1600" dirty="0"/>
                  <a:t>-delayed neutron emitters</a:t>
                </a:r>
              </a:p>
            </p:txBody>
          </p:sp>
        </p:grpSp>
        <p:sp>
          <p:nvSpPr>
            <p:cNvPr id="29" name="Rectangle 28">
              <a:extLst>
                <a:ext uri="{FF2B5EF4-FFF2-40B4-BE49-F238E27FC236}">
                  <a16:creationId xmlns:a16="http://schemas.microsoft.com/office/drawing/2014/main" id="{D8199C41-AA40-5241-852F-59DD5B54FF6B}"/>
                </a:ext>
              </a:extLst>
            </p:cNvPr>
            <p:cNvSpPr/>
            <p:nvPr/>
          </p:nvSpPr>
          <p:spPr>
            <a:xfrm>
              <a:off x="2703388" y="2894361"/>
              <a:ext cx="248604" cy="327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714B2564-C700-8448-ACC5-E4C5775A02A5}"/>
              </a:ext>
            </a:extLst>
          </p:cNvPr>
          <p:cNvGrpSpPr/>
          <p:nvPr/>
        </p:nvGrpSpPr>
        <p:grpSpPr>
          <a:xfrm>
            <a:off x="272360" y="3778743"/>
            <a:ext cx="6103191" cy="2610214"/>
            <a:chOff x="272360" y="3778743"/>
            <a:chExt cx="6103191" cy="2610214"/>
          </a:xfrm>
        </p:grpSpPr>
        <p:grpSp>
          <p:nvGrpSpPr>
            <p:cNvPr id="25" name="Group 24">
              <a:extLst>
                <a:ext uri="{FF2B5EF4-FFF2-40B4-BE49-F238E27FC236}">
                  <a16:creationId xmlns:a16="http://schemas.microsoft.com/office/drawing/2014/main" id="{50441CE2-2D0C-7B4A-8697-31F6B130CCB6}"/>
                </a:ext>
              </a:extLst>
            </p:cNvPr>
            <p:cNvGrpSpPr/>
            <p:nvPr/>
          </p:nvGrpSpPr>
          <p:grpSpPr>
            <a:xfrm>
              <a:off x="335858" y="3778743"/>
              <a:ext cx="6039693" cy="2610214"/>
              <a:chOff x="5046" y="4182288"/>
              <a:chExt cx="6039693" cy="2610214"/>
            </a:xfrm>
          </p:grpSpPr>
          <p:pic>
            <p:nvPicPr>
              <p:cNvPr id="26" name="Picture 25" descr="Screen Clipping">
                <a:extLst>
                  <a:ext uri="{FF2B5EF4-FFF2-40B4-BE49-F238E27FC236}">
                    <a16:creationId xmlns:a16="http://schemas.microsoft.com/office/drawing/2014/main" id="{E25935E3-3CC5-0947-A93B-5AE5985B8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6" y="4182288"/>
                <a:ext cx="6039693" cy="2610214"/>
              </a:xfrm>
              <a:prstGeom prst="rect">
                <a:avLst/>
              </a:prstGeom>
            </p:spPr>
          </p:pic>
          <p:sp>
            <p:nvSpPr>
              <p:cNvPr id="27" name="TextBox 26">
                <a:extLst>
                  <a:ext uri="{FF2B5EF4-FFF2-40B4-BE49-F238E27FC236}">
                    <a16:creationId xmlns:a16="http://schemas.microsoft.com/office/drawing/2014/main" id="{9626276A-BDF5-824C-9529-F85C863751EB}"/>
                  </a:ext>
                </a:extLst>
              </p:cNvPr>
              <p:cNvSpPr txBox="1"/>
              <p:nvPr/>
            </p:nvSpPr>
            <p:spPr>
              <a:xfrm>
                <a:off x="4236506" y="5931396"/>
                <a:ext cx="1779654" cy="338554"/>
              </a:xfrm>
              <a:prstGeom prst="rect">
                <a:avLst/>
              </a:prstGeom>
              <a:noFill/>
            </p:spPr>
            <p:txBody>
              <a:bodyPr wrap="none" rtlCol="0">
                <a:spAutoFit/>
              </a:bodyPr>
              <a:lstStyle/>
              <a:p>
                <a:r>
                  <a:rPr lang="en-US" sz="1600" dirty="0"/>
                  <a:t>Sensitive masses</a:t>
                </a:r>
              </a:p>
            </p:txBody>
          </p:sp>
        </p:grpSp>
        <p:sp>
          <p:nvSpPr>
            <p:cNvPr id="28" name="Rectangle 27">
              <a:extLst>
                <a:ext uri="{FF2B5EF4-FFF2-40B4-BE49-F238E27FC236}">
                  <a16:creationId xmlns:a16="http://schemas.microsoft.com/office/drawing/2014/main" id="{F2645357-32B1-DA48-892D-1C7A38CB7013}"/>
                </a:ext>
              </a:extLst>
            </p:cNvPr>
            <p:cNvSpPr/>
            <p:nvPr/>
          </p:nvSpPr>
          <p:spPr>
            <a:xfrm>
              <a:off x="272360" y="3778743"/>
              <a:ext cx="248604" cy="327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478FFD36-F06C-2E4F-A789-5C1E5A46C1E6}"/>
              </a:ext>
            </a:extLst>
          </p:cNvPr>
          <p:cNvSpPr txBox="1"/>
          <p:nvPr/>
        </p:nvSpPr>
        <p:spPr>
          <a:xfrm>
            <a:off x="6005666" y="2245797"/>
            <a:ext cx="2834430" cy="369332"/>
          </a:xfrm>
          <a:prstGeom prst="rect">
            <a:avLst/>
          </a:prstGeom>
          <a:solidFill>
            <a:schemeClr val="bg1"/>
          </a:solidFill>
          <a:ln>
            <a:solidFill>
              <a:schemeClr val="tx2">
                <a:lumMod val="60000"/>
                <a:lumOff val="40000"/>
              </a:schemeClr>
            </a:solidFill>
          </a:ln>
        </p:spPr>
        <p:txBody>
          <a:bodyPr wrap="none" rtlCol="0">
            <a:spAutoFit/>
          </a:bodyPr>
          <a:lstStyle/>
          <a:p>
            <a:r>
              <a:rPr lang="en-US" dirty="0">
                <a:solidFill>
                  <a:srgbClr val="002060"/>
                </a:solidFill>
              </a:rPr>
              <a:t>FRIB line: 10</a:t>
            </a:r>
            <a:r>
              <a:rPr lang="en-US" baseline="30000" dirty="0">
                <a:solidFill>
                  <a:srgbClr val="002060"/>
                </a:solidFill>
              </a:rPr>
              <a:t>-4</a:t>
            </a:r>
            <a:r>
              <a:rPr lang="en-US" dirty="0">
                <a:solidFill>
                  <a:srgbClr val="002060"/>
                </a:solidFill>
              </a:rPr>
              <a:t> particles/s</a:t>
            </a:r>
          </a:p>
        </p:txBody>
      </p:sp>
    </p:spTree>
    <p:extLst>
      <p:ext uri="{BB962C8B-B14F-4D97-AF65-F5344CB8AC3E}">
        <p14:creationId xmlns:p14="http://schemas.microsoft.com/office/powerpoint/2010/main" val="29414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idx="4294967295"/>
          </p:nvPr>
        </p:nvSpPr>
        <p:spPr>
          <a:xfrm>
            <a:off x="0" y="-20638"/>
            <a:ext cx="8991600" cy="920751"/>
          </a:xfrm>
          <a:prstGeom prst="rect">
            <a:avLst/>
          </a:prstGeom>
        </p:spPr>
        <p:txBody>
          <a:bodyPr/>
          <a:lstStyle/>
          <a:p>
            <a:r>
              <a:rPr lang="en-US" sz="3200" dirty="0">
                <a:latin typeface="Arial" pitchFamily="34" charset="0"/>
              </a:rPr>
              <a:t>Exploring the Grand Nuclear Landscape</a:t>
            </a:r>
            <a:endParaRPr lang="en-US" sz="3200" dirty="0">
              <a:latin typeface="Arial" pitchFamily="34" charset="0"/>
              <a:ea typeface="ＭＳ Ｐゴシック"/>
              <a:cs typeface="ＭＳ Ｐゴシック"/>
            </a:endParaRPr>
          </a:p>
        </p:txBody>
      </p:sp>
      <p:pic>
        <p:nvPicPr>
          <p:cNvPr id="14" name="Picture 13" descr="FigIII.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95469"/>
            <a:ext cx="8534400" cy="4170334"/>
          </a:xfrm>
          <a:prstGeom prst="rect">
            <a:avLst/>
          </a:prstGeom>
        </p:spPr>
      </p:pic>
      <p:grpSp>
        <p:nvGrpSpPr>
          <p:cNvPr id="15" name="Group 42"/>
          <p:cNvGrpSpPr>
            <a:grpSpLocks/>
          </p:cNvGrpSpPr>
          <p:nvPr/>
        </p:nvGrpSpPr>
        <p:grpSpPr bwMode="auto">
          <a:xfrm>
            <a:off x="5473700" y="774700"/>
            <a:ext cx="3284055" cy="1615382"/>
            <a:chOff x="4355" y="72"/>
            <a:chExt cx="1332" cy="912"/>
          </a:xfrm>
        </p:grpSpPr>
        <p:sp>
          <p:nvSpPr>
            <p:cNvPr id="16" name="AutoShape 43"/>
            <p:cNvSpPr>
              <a:spLocks noChangeArrowheads="1"/>
            </p:cNvSpPr>
            <p:nvPr/>
          </p:nvSpPr>
          <p:spPr bwMode="auto">
            <a:xfrm rot="20574917" flipH="1">
              <a:off x="4355" y="72"/>
              <a:ext cx="1332" cy="912"/>
            </a:xfrm>
            <a:prstGeom prst="irregularSeal2">
              <a:avLst/>
            </a:prstGeom>
            <a:solidFill>
              <a:srgbClr val="FFEA18"/>
            </a:solidFill>
            <a:ln w="28575">
              <a:solidFill>
                <a:schemeClr val="hlink"/>
              </a:solidFill>
              <a:miter lim="800000"/>
              <a:headEnd/>
              <a:tailEnd/>
            </a:ln>
          </p:spPr>
          <p:txBody>
            <a:bodyPr wrap="none" anchor="ctr"/>
            <a:lstStyle/>
            <a:p>
              <a:pPr defTabSz="914400" eaLnBrk="0" hangingPunct="0"/>
              <a:endParaRPr lang="en-US" sz="2400">
                <a:solidFill>
                  <a:srgbClr val="000000"/>
                </a:solidFill>
                <a:latin typeface="Arial" pitchFamily="34" charset="0"/>
                <a:ea typeface="ＭＳ Ｐゴシック" charset="0"/>
                <a:cs typeface="ＭＳ Ｐゴシック" charset="0"/>
              </a:endParaRPr>
            </a:p>
          </p:txBody>
        </p:sp>
        <p:sp>
          <p:nvSpPr>
            <p:cNvPr id="17" name="Text Box 44"/>
            <p:cNvSpPr txBox="1">
              <a:spLocks noChangeArrowheads="1"/>
            </p:cNvSpPr>
            <p:nvPr/>
          </p:nvSpPr>
          <p:spPr bwMode="auto">
            <a:xfrm>
              <a:off x="4688" y="338"/>
              <a:ext cx="794" cy="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lang="en-US" sz="1600" b="1" dirty="0" err="1">
                  <a:solidFill>
                    <a:srgbClr val="000000"/>
                  </a:solidFill>
                  <a:latin typeface="Palatino" charset="0"/>
                </a:rPr>
                <a:t>superheavy</a:t>
              </a:r>
              <a:endParaRPr lang="en-US" sz="1600" b="1" dirty="0">
                <a:solidFill>
                  <a:srgbClr val="000000"/>
                </a:solidFill>
                <a:latin typeface="Palatino" charset="0"/>
              </a:endParaRPr>
            </a:p>
            <a:p>
              <a:pPr algn="ctr" defTabSz="914400" eaLnBrk="0" hangingPunct="0"/>
              <a:r>
                <a:rPr lang="en-US" sz="1600" b="1" dirty="0">
                  <a:solidFill>
                    <a:srgbClr val="000000"/>
                  </a:solidFill>
                  <a:latin typeface="Palatino" charset="0"/>
                </a:rPr>
                <a:t>nuclei</a:t>
              </a:r>
            </a:p>
          </p:txBody>
        </p:sp>
      </p:grpSp>
      <p:cxnSp>
        <p:nvCxnSpPr>
          <p:cNvPr id="18" name="Straight Arrow Connector 17"/>
          <p:cNvCxnSpPr/>
          <p:nvPr/>
        </p:nvCxnSpPr>
        <p:spPr bwMode="auto">
          <a:xfrm>
            <a:off x="2616200" y="5908133"/>
            <a:ext cx="5080000" cy="0"/>
          </a:xfrm>
          <a:prstGeom prst="straightConnector1">
            <a:avLst/>
          </a:prstGeom>
          <a:solidFill>
            <a:schemeClr val="accent1"/>
          </a:solidFill>
          <a:ln w="28575" cap="flat" cmpd="sng" algn="ctr">
            <a:solidFill>
              <a:srgbClr val="FF0000"/>
            </a:solidFill>
            <a:prstDash val="sysDash"/>
            <a:round/>
            <a:headEnd type="none" w="med" len="med"/>
            <a:tailEnd type="arrow"/>
          </a:ln>
          <a:effectLst/>
        </p:spPr>
      </p:cxnSp>
      <p:pic>
        <p:nvPicPr>
          <p:cNvPr id="19" name="Picture 18" descr="6a00d8341bf7f753ef0148c865a700970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5359308"/>
            <a:ext cx="1066800" cy="1066800"/>
          </a:xfrm>
          <a:prstGeom prst="rect">
            <a:avLst/>
          </a:prstGeom>
        </p:spPr>
      </p:pic>
      <p:sp>
        <p:nvSpPr>
          <p:cNvPr id="20" name="Rectangle 19"/>
          <p:cNvSpPr/>
          <p:nvPr/>
        </p:nvSpPr>
        <p:spPr>
          <a:xfrm>
            <a:off x="6066523" y="5511800"/>
            <a:ext cx="914095" cy="369332"/>
          </a:xfrm>
          <a:prstGeom prst="rect">
            <a:avLst/>
          </a:prstGeom>
        </p:spPr>
        <p:txBody>
          <a:bodyPr wrap="none">
            <a:spAutoFit/>
          </a:bodyPr>
          <a:lstStyle/>
          <a:p>
            <a:pPr defTabSz="457200"/>
            <a:r>
              <a:rPr lang="en-US" dirty="0">
                <a:solidFill>
                  <a:prstClr val="black"/>
                </a:solidFill>
                <a:latin typeface="Arial" pitchFamily="34" charset="0"/>
                <a:ea typeface="ＭＳ Ｐゴシック" charset="0"/>
                <a:cs typeface="ＭＳ Ｐゴシック" charset="0"/>
              </a:rPr>
              <a:t>N~10</a:t>
            </a:r>
            <a:r>
              <a:rPr lang="en-US" baseline="30000" dirty="0">
                <a:solidFill>
                  <a:prstClr val="black"/>
                </a:solidFill>
                <a:latin typeface="Arial" pitchFamily="34" charset="0"/>
                <a:ea typeface="ＭＳ Ｐゴシック" charset="0"/>
                <a:cs typeface="ＭＳ Ｐゴシック" charset="0"/>
              </a:rPr>
              <a:t>57</a:t>
            </a:r>
          </a:p>
        </p:txBody>
      </p:sp>
      <p:sp>
        <p:nvSpPr>
          <p:cNvPr id="12" name="Text Placeholder 7"/>
          <p:cNvSpPr txBox="1">
            <a:spLocks/>
          </p:cNvSpPr>
          <p:nvPr/>
        </p:nvSpPr>
        <p:spPr bwMode="auto">
          <a:xfrm>
            <a:off x="76200" y="586740"/>
            <a:ext cx="9067800" cy="5842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marL="137099" indent="0" algn="l" defTabSz="803293" rtl="0" eaLnBrk="1" fontAlgn="base" hangingPunct="1">
              <a:lnSpc>
                <a:spcPct val="90000"/>
              </a:lnSpc>
              <a:spcBef>
                <a:spcPts val="0"/>
              </a:spcBef>
              <a:spcAft>
                <a:spcPct val="0"/>
              </a:spcAft>
              <a:buSzPct val="100000"/>
              <a:buFont typeface="Wingdings" pitchFamily="2" charset="2"/>
              <a:buNone/>
              <a:defRPr sz="2200" b="1" baseline="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algn="ctr"/>
            <a:r>
              <a:rPr lang="en-US" sz="2400" b="0" kern="0" dirty="0">
                <a:solidFill>
                  <a:srgbClr val="002060"/>
                </a:solidFill>
              </a:rPr>
              <a:t>How are nuclei made and organized?</a:t>
            </a:r>
          </a:p>
          <a:p>
            <a:pPr algn="ctr"/>
            <a:endParaRPr lang="en-US" sz="2400" kern="0" dirty="0"/>
          </a:p>
        </p:txBody>
      </p:sp>
      <p:pic>
        <p:nvPicPr>
          <p:cNvPr id="11" name="Picture 10" descr="nucleus.tif"/>
          <p:cNvPicPr>
            <a:picLocks noChangeAspect="1"/>
          </p:cNvPicPr>
          <p:nvPr/>
        </p:nvPicPr>
        <p:blipFill>
          <a:blip r:embed="rId5"/>
          <a:stretch>
            <a:fillRect/>
          </a:stretch>
        </p:blipFill>
        <p:spPr>
          <a:xfrm>
            <a:off x="1364492" y="5270500"/>
            <a:ext cx="1110476" cy="1079500"/>
          </a:xfrm>
          <a:prstGeom prst="rect">
            <a:avLst/>
          </a:prstGeom>
          <a:effectLst>
            <a:outerShdw blurRad="123825" dist="88900" dir="18180000" sx="15000" sy="15000" kx="2700000" rotWithShape="0">
              <a:srgbClr val="000000"/>
            </a:outerShdw>
          </a:effectLst>
        </p:spPr>
      </p:pic>
      <p:sp>
        <p:nvSpPr>
          <p:cNvPr id="3" name="Slide Number Placeholder 2"/>
          <p:cNvSpPr>
            <a:spLocks noGrp="1"/>
          </p:cNvSpPr>
          <p:nvPr>
            <p:ph type="sldNum" sz="quarter" idx="4"/>
          </p:nvPr>
        </p:nvSpPr>
        <p:spPr/>
        <p:txBody>
          <a:bodyPr/>
          <a:lstStyle/>
          <a:p>
            <a:fld id="{987C7CF1-4D7D-C941-87F6-6592CA3F7595}" type="slidenum">
              <a:rPr lang="en-US" smtClean="0">
                <a:solidFill>
                  <a:prstClr val="black">
                    <a:tint val="75000"/>
                  </a:prstClr>
                </a:solidFill>
              </a:rPr>
              <a:pPr/>
              <a:t>15</a:t>
            </a:fld>
            <a:endParaRPr lang="en-US" dirty="0">
              <a:solidFill>
                <a:prstClr val="black">
                  <a:tint val="75000"/>
                </a:prstClr>
              </a:solidFill>
            </a:endParaRPr>
          </a:p>
        </p:txBody>
      </p:sp>
      <p:sp>
        <p:nvSpPr>
          <p:cNvPr id="4" name="TextBox 3"/>
          <p:cNvSpPr txBox="1"/>
          <p:nvPr/>
        </p:nvSpPr>
        <p:spPr>
          <a:xfrm rot="19788039">
            <a:off x="3529908" y="2603501"/>
            <a:ext cx="2198038" cy="369332"/>
          </a:xfrm>
          <a:prstGeom prst="rect">
            <a:avLst/>
          </a:prstGeom>
          <a:noFill/>
        </p:spPr>
        <p:txBody>
          <a:bodyPr wrap="none" rtlCol="0">
            <a:spAutoFit/>
          </a:bodyPr>
          <a:lstStyle/>
          <a:p>
            <a:r>
              <a:rPr lang="en-US" b="1" dirty="0">
                <a:solidFill>
                  <a:srgbClr val="FF0000"/>
                </a:solidFill>
              </a:rPr>
              <a:t>Unknown territory</a:t>
            </a:r>
          </a:p>
        </p:txBody>
      </p:sp>
      <p:sp>
        <p:nvSpPr>
          <p:cNvPr id="2" name="Footer Placeholder 1">
            <a:extLst>
              <a:ext uri="{FF2B5EF4-FFF2-40B4-BE49-F238E27FC236}">
                <a16:creationId xmlns:a16="http://schemas.microsoft.com/office/drawing/2014/main" id="{23DB9461-06FE-7948-986E-5267B381D1B0}"/>
              </a:ext>
            </a:extLst>
          </p:cNvPr>
          <p:cNvSpPr>
            <a:spLocks noGrp="1"/>
          </p:cNvSpPr>
          <p:nvPr>
            <p:ph type="ftr" sz="quarter" idx="3"/>
          </p:nvPr>
        </p:nvSpPr>
        <p:spPr/>
        <p:txBody>
          <a:bodyPr/>
          <a:lstStyle/>
          <a:p>
            <a:pPr>
              <a:defRPr/>
            </a:pPr>
            <a:r>
              <a:rPr lang="en-US"/>
              <a:t>W. Nazarewicz, CFNS Stony Brook</a:t>
            </a:r>
            <a:endParaRPr lang="en-US" dirty="0"/>
          </a:p>
        </p:txBody>
      </p:sp>
    </p:spTree>
    <p:extLst>
      <p:ext uri="{BB962C8B-B14F-4D97-AF65-F5344CB8AC3E}">
        <p14:creationId xmlns:p14="http://schemas.microsoft.com/office/powerpoint/2010/main" val="92954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bwMode="auto">
          <a:xfrm rot="5400000" flipH="1" flipV="1">
            <a:off x="1740357" y="3690150"/>
            <a:ext cx="5651500" cy="1587"/>
          </a:xfrm>
          <a:prstGeom prst="line">
            <a:avLst/>
          </a:prstGeom>
          <a:solidFill>
            <a:schemeClr val="accent1"/>
          </a:solidFill>
          <a:ln w="38100" cap="flat" cmpd="sng" algn="ctr">
            <a:solidFill>
              <a:srgbClr val="FF0000"/>
            </a:solidFill>
            <a:prstDash val="solid"/>
            <a:round/>
            <a:headEnd type="none" w="med" len="med"/>
            <a:tailEnd type="triangle" w="med" len="med"/>
          </a:ln>
          <a:effectLst>
            <a:outerShdw blurRad="50800" dist="38100" dir="2700000">
              <a:srgbClr val="000000">
                <a:alpha val="43000"/>
              </a:srgbClr>
            </a:outerShdw>
          </a:effectLst>
        </p:spPr>
      </p:cxnSp>
      <p:pic>
        <p:nvPicPr>
          <p:cNvPr id="58375" name="Picture 10" descr="DoF_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6053" y="241301"/>
            <a:ext cx="3713052"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a:spLocks noChangeArrowheads="1"/>
          </p:cNvSpPr>
          <p:nvPr/>
        </p:nvSpPr>
        <p:spPr bwMode="auto">
          <a:xfrm>
            <a:off x="468312" y="4731577"/>
            <a:ext cx="63350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0000"/>
                </a:solidFill>
              </a:rPr>
              <a:t>DFT</a:t>
            </a:r>
          </a:p>
        </p:txBody>
      </p:sp>
      <p:sp>
        <p:nvSpPr>
          <p:cNvPr id="21" name="TextBox 18"/>
          <p:cNvSpPr txBox="1">
            <a:spLocks noChangeArrowheads="1"/>
          </p:cNvSpPr>
          <p:nvPr/>
        </p:nvSpPr>
        <p:spPr bwMode="auto">
          <a:xfrm>
            <a:off x="-5829" y="2594103"/>
            <a:ext cx="9156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rgbClr val="FF0000"/>
                </a:solidFill>
              </a:rPr>
              <a:t>A</a:t>
            </a:r>
            <a:r>
              <a:rPr lang="en-US" sz="1800" dirty="0">
                <a:solidFill>
                  <a:srgbClr val="FF0000"/>
                </a:solidFill>
              </a:rPr>
              <a:t>-body</a:t>
            </a:r>
          </a:p>
        </p:txBody>
      </p:sp>
      <p:sp>
        <p:nvSpPr>
          <p:cNvPr id="22" name="TextBox 18"/>
          <p:cNvSpPr txBox="1">
            <a:spLocks noChangeArrowheads="1"/>
          </p:cNvSpPr>
          <p:nvPr/>
        </p:nvSpPr>
        <p:spPr bwMode="auto">
          <a:xfrm>
            <a:off x="-5829" y="570643"/>
            <a:ext cx="8259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0000"/>
                </a:solidFill>
              </a:rPr>
              <a:t>LQCD</a:t>
            </a:r>
          </a:p>
        </p:txBody>
      </p:sp>
      <p:sp>
        <p:nvSpPr>
          <p:cNvPr id="23" name="TextBox 1"/>
          <p:cNvSpPr txBox="1">
            <a:spLocks noChangeArrowheads="1"/>
          </p:cNvSpPr>
          <p:nvPr/>
        </p:nvSpPr>
        <p:spPr bwMode="auto">
          <a:xfrm>
            <a:off x="424865" y="5501378"/>
            <a:ext cx="11340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0000"/>
                </a:solidFill>
              </a:rPr>
              <a:t>collective</a:t>
            </a:r>
          </a:p>
        </p:txBody>
      </p:sp>
      <p:sp>
        <p:nvSpPr>
          <p:cNvPr id="24" name="TextBox 18"/>
          <p:cNvSpPr txBox="1">
            <a:spLocks noChangeArrowheads="1"/>
          </p:cNvSpPr>
          <p:nvPr/>
        </p:nvSpPr>
        <p:spPr bwMode="auto">
          <a:xfrm>
            <a:off x="-58054" y="1093289"/>
            <a:ext cx="92878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0000"/>
                </a:solidFill>
              </a:rPr>
              <a:t>quark</a:t>
            </a:r>
          </a:p>
          <a:p>
            <a:r>
              <a:rPr lang="en-US" sz="1800" dirty="0">
                <a:solidFill>
                  <a:srgbClr val="FF0000"/>
                </a:solidFill>
              </a:rPr>
              <a:t>models</a:t>
            </a:r>
          </a:p>
        </p:txBody>
      </p:sp>
      <p:grpSp>
        <p:nvGrpSpPr>
          <p:cNvPr id="25" name="Group 24"/>
          <p:cNvGrpSpPr/>
          <p:nvPr/>
        </p:nvGrpSpPr>
        <p:grpSpPr>
          <a:xfrm>
            <a:off x="49454" y="400399"/>
            <a:ext cx="4483277" cy="5392348"/>
            <a:chOff x="100253" y="400399"/>
            <a:chExt cx="4483277" cy="5392348"/>
          </a:xfrm>
        </p:grpSpPr>
        <p:sp>
          <p:nvSpPr>
            <p:cNvPr id="26" name="TextBox 25"/>
            <p:cNvSpPr txBox="1"/>
            <p:nvPr/>
          </p:nvSpPr>
          <p:spPr>
            <a:xfrm>
              <a:off x="3680317" y="400399"/>
              <a:ext cx="903213" cy="461614"/>
            </a:xfrm>
            <a:prstGeom prst="rect">
              <a:avLst/>
            </a:prstGeom>
            <a:noFill/>
          </p:spPr>
          <p:txBody>
            <a:bodyPr wrap="none" lIns="91391" tIns="45695" rIns="91391" bIns="45695" rtlCol="0">
              <a:spAutoFit/>
            </a:bodyPr>
            <a:lstStyle/>
            <a:p>
              <a:pPr algn="ctr"/>
              <a:r>
                <a:rPr lang="en-US" sz="1200" dirty="0">
                  <a:solidFill>
                    <a:srgbClr val="3366FF"/>
                  </a:solidFill>
                </a:rPr>
                <a:t>scale</a:t>
              </a:r>
            </a:p>
            <a:p>
              <a:pPr algn="ctr"/>
              <a:r>
                <a:rPr lang="en-US" sz="1200" dirty="0">
                  <a:solidFill>
                    <a:srgbClr val="3366FF"/>
                  </a:solidFill>
                </a:rPr>
                <a:t>separation</a:t>
              </a:r>
            </a:p>
          </p:txBody>
        </p:sp>
        <p:sp>
          <p:nvSpPr>
            <p:cNvPr id="27" name="Curved Left Arrow 26"/>
            <p:cNvSpPr/>
            <p:nvPr/>
          </p:nvSpPr>
          <p:spPr bwMode="auto">
            <a:xfrm>
              <a:off x="1081388" y="985686"/>
              <a:ext cx="462175" cy="1788149"/>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1" tIns="45695" rIns="91391" bIns="45695" numCol="1" rtlCol="0" anchor="t" anchorCtr="0" compatLnSpc="1">
              <a:prstTxWarp prst="textNoShape">
                <a:avLst/>
              </a:prstTxWarp>
            </a:bodyPr>
            <a:lstStyle/>
            <a:p>
              <a:pPr defTabSz="913912" eaLnBrk="0" hangingPunct="0"/>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28" name="Curved Left Arrow 27"/>
            <p:cNvSpPr/>
            <p:nvPr/>
          </p:nvSpPr>
          <p:spPr bwMode="auto">
            <a:xfrm>
              <a:off x="1107675" y="2796115"/>
              <a:ext cx="462175" cy="2194559"/>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1" tIns="45695" rIns="91391" bIns="45695" numCol="1" rtlCol="0" anchor="t" anchorCtr="0" compatLnSpc="1">
              <a:prstTxWarp prst="textNoShape">
                <a:avLst/>
              </a:prstTxWarp>
            </a:bodyPr>
            <a:lstStyle/>
            <a:p>
              <a:pPr defTabSz="913912" eaLnBrk="0" hangingPunct="0"/>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29" name="Curved Left Arrow 28"/>
            <p:cNvSpPr/>
            <p:nvPr/>
          </p:nvSpPr>
          <p:spPr bwMode="auto">
            <a:xfrm flipH="1">
              <a:off x="100253" y="3907542"/>
              <a:ext cx="401091" cy="1885205"/>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1" tIns="45695" rIns="91391" bIns="45695" numCol="1" rtlCol="0" anchor="t" anchorCtr="0" compatLnSpc="1">
              <a:prstTxWarp prst="textNoShape">
                <a:avLst/>
              </a:prstTxWarp>
            </a:bodyPr>
            <a:lstStyle/>
            <a:p>
              <a:pPr defTabSz="913912" eaLnBrk="0" hangingPunct="0"/>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30" name="TextBox 29"/>
            <p:cNvSpPr txBox="1">
              <a:spLocks noChangeArrowheads="1"/>
            </p:cNvSpPr>
            <p:nvPr/>
          </p:nvSpPr>
          <p:spPr bwMode="auto">
            <a:xfrm rot="16200000">
              <a:off x="1930276" y="3101946"/>
              <a:ext cx="265970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0000"/>
                  </a:solidFill>
                </a:rPr>
                <a:t>Effective Field </a:t>
              </a:r>
              <a:r>
                <a:rPr lang="en-US" sz="1800" dirty="0">
                  <a:solidFill>
                    <a:srgbClr val="FF0000"/>
                  </a:solidFill>
                </a:rPr>
                <a:t>Theory</a:t>
              </a:r>
              <a:endParaRPr lang="en-US" sz="2000" dirty="0">
                <a:solidFill>
                  <a:srgbClr val="FF0000"/>
                </a:solidFill>
              </a:endParaRPr>
            </a:p>
          </p:txBody>
        </p:sp>
      </p:grpSp>
      <p:sp>
        <p:nvSpPr>
          <p:cNvPr id="8" name="Footer Placeholder 7"/>
          <p:cNvSpPr>
            <a:spLocks noGrp="1"/>
          </p:cNvSpPr>
          <p:nvPr>
            <p:ph type="ftr" sz="quarter" idx="3"/>
          </p:nvPr>
        </p:nvSpPr>
        <p:spPr>
          <a:xfrm>
            <a:off x="4140683" y="6475084"/>
            <a:ext cx="4152926" cy="364628"/>
          </a:xfrm>
        </p:spPr>
        <p:txBody>
          <a:bodyPr/>
          <a:lstStyle/>
          <a:p>
            <a:r>
              <a:rPr lang="en-US">
                <a:solidFill>
                  <a:prstClr val="black">
                    <a:tint val="75000"/>
                  </a:prstClr>
                </a:solidFill>
              </a:rPr>
              <a:t>W. Nazarewicz, CFNS Stony Brook</a:t>
            </a:r>
          </a:p>
        </p:txBody>
      </p:sp>
      <p:sp>
        <p:nvSpPr>
          <p:cNvPr id="35" name="Rectangle 4"/>
          <p:cNvSpPr>
            <a:spLocks noChangeArrowheads="1"/>
          </p:cNvSpPr>
          <p:nvPr/>
        </p:nvSpPr>
        <p:spPr bwMode="auto">
          <a:xfrm>
            <a:off x="5182135" y="2743732"/>
            <a:ext cx="2886075" cy="1477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5" rIns="91391" bIns="45695">
            <a:spAutoFit/>
          </a:bodyPr>
          <a:lstStyle/>
          <a:p>
            <a:r>
              <a:rPr lang="en-US" dirty="0">
                <a:solidFill>
                  <a:srgbClr val="000000"/>
                </a:solidFill>
                <a:cs typeface="Arial" charset="0"/>
              </a:rPr>
              <a:t>Nuclear structure</a:t>
            </a:r>
          </a:p>
          <a:p>
            <a:r>
              <a:rPr lang="en-US" dirty="0">
                <a:solidFill>
                  <a:srgbClr val="000000"/>
                </a:solidFill>
                <a:cs typeface="Arial" charset="0"/>
              </a:rPr>
              <a:t>Nuclear reactions</a:t>
            </a:r>
          </a:p>
          <a:p>
            <a:r>
              <a:rPr lang="en-US" dirty="0">
                <a:solidFill>
                  <a:srgbClr val="000000"/>
                </a:solidFill>
                <a:cs typeface="Arial" charset="0"/>
              </a:rPr>
              <a:t>New standard model</a:t>
            </a:r>
          </a:p>
          <a:p>
            <a:endParaRPr lang="en-US" dirty="0">
              <a:solidFill>
                <a:srgbClr val="000000"/>
              </a:solidFill>
              <a:cs typeface="Arial" charset="0"/>
            </a:endParaRPr>
          </a:p>
          <a:p>
            <a:r>
              <a:rPr lang="en-US" dirty="0">
                <a:solidFill>
                  <a:srgbClr val="000000"/>
                </a:solidFill>
                <a:cs typeface="Arial" charset="0"/>
              </a:rPr>
              <a:t>Societal applications</a:t>
            </a:r>
          </a:p>
        </p:txBody>
      </p:sp>
      <p:sp>
        <p:nvSpPr>
          <p:cNvPr id="36" name="Rectangle 5"/>
          <p:cNvSpPr>
            <a:spLocks noChangeArrowheads="1"/>
          </p:cNvSpPr>
          <p:nvPr/>
        </p:nvSpPr>
        <p:spPr bwMode="auto">
          <a:xfrm>
            <a:off x="5173663" y="862013"/>
            <a:ext cx="3962400" cy="646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5" rIns="91391" bIns="45695">
            <a:spAutoFit/>
          </a:bodyPr>
          <a:lstStyle/>
          <a:p>
            <a:r>
              <a:rPr lang="en-US" dirty="0">
                <a:solidFill>
                  <a:srgbClr val="000000"/>
                </a:solidFill>
                <a:cs typeface="Arial" charset="0"/>
              </a:rPr>
              <a:t>Hot and dense quark-gluon matter</a:t>
            </a:r>
          </a:p>
          <a:p>
            <a:r>
              <a:rPr lang="en-US" dirty="0">
                <a:solidFill>
                  <a:srgbClr val="000000"/>
                </a:solidFill>
                <a:cs typeface="Arial" charset="0"/>
              </a:rPr>
              <a:t>Hadron structure</a:t>
            </a:r>
          </a:p>
        </p:txBody>
      </p:sp>
      <p:sp>
        <p:nvSpPr>
          <p:cNvPr id="38" name="TextBox 10"/>
          <p:cNvSpPr txBox="1">
            <a:spLocks noChangeArrowheads="1"/>
          </p:cNvSpPr>
          <p:nvPr/>
        </p:nvSpPr>
        <p:spPr bwMode="auto">
          <a:xfrm rot="-5400000">
            <a:off x="4029602" y="1151772"/>
            <a:ext cx="1638841"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1" tIns="45695" rIns="91391"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0000"/>
                </a:solidFill>
                <a:cs typeface="Arial" charset="0"/>
              </a:rPr>
              <a:t>Resolution</a:t>
            </a:r>
          </a:p>
        </p:txBody>
      </p:sp>
      <p:sp>
        <p:nvSpPr>
          <p:cNvPr id="39" name="Left Arrow 11"/>
          <p:cNvSpPr>
            <a:spLocks noChangeArrowheads="1"/>
          </p:cNvSpPr>
          <p:nvPr/>
        </p:nvSpPr>
        <p:spPr bwMode="auto">
          <a:xfrm>
            <a:off x="4737100" y="2311400"/>
            <a:ext cx="533400" cy="279400"/>
          </a:xfrm>
          <a:prstGeom prst="leftArrow">
            <a:avLst>
              <a:gd name="adj1" fmla="val 50000"/>
              <a:gd name="adj2" fmla="val 49999"/>
            </a:avLst>
          </a:prstGeom>
          <a:solidFill>
            <a:srgbClr val="FF0000"/>
          </a:solidFill>
          <a:ln w="9525">
            <a:solidFill>
              <a:schemeClr val="tx1"/>
            </a:solidFill>
            <a:round/>
            <a:headEnd/>
            <a:tailEnd/>
          </a:ln>
        </p:spPr>
        <p:txBody>
          <a:bodyPr lIns="91391" tIns="45695" rIns="91391" bIns="45695"/>
          <a:lstStyle/>
          <a:p>
            <a:endParaRPr lang="en-US">
              <a:solidFill>
                <a:srgbClr val="000000"/>
              </a:solidFill>
            </a:endParaRPr>
          </a:p>
        </p:txBody>
      </p:sp>
      <p:grpSp>
        <p:nvGrpSpPr>
          <p:cNvPr id="40" name="Group 39"/>
          <p:cNvGrpSpPr/>
          <p:nvPr/>
        </p:nvGrpSpPr>
        <p:grpSpPr>
          <a:xfrm>
            <a:off x="5209976" y="1525012"/>
            <a:ext cx="3728833" cy="1933275"/>
            <a:chOff x="5260776" y="1525012"/>
            <a:chExt cx="3728833" cy="1933275"/>
          </a:xfrm>
        </p:grpSpPr>
        <p:sp>
          <p:nvSpPr>
            <p:cNvPr id="41" name="Striped Right Arrow 40"/>
            <p:cNvSpPr/>
            <p:nvPr/>
          </p:nvSpPr>
          <p:spPr bwMode="auto">
            <a:xfrm rot="16200000">
              <a:off x="7912100" y="2829637"/>
              <a:ext cx="647700" cy="6096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lIns="91391" tIns="45695" rIns="91391" bIns="45695"/>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42" name="Striped Right Arrow 41"/>
            <p:cNvSpPr/>
            <p:nvPr/>
          </p:nvSpPr>
          <p:spPr bwMode="auto">
            <a:xfrm rot="5400000" flipV="1">
              <a:off x="7912100" y="1544062"/>
              <a:ext cx="647700" cy="609600"/>
            </a:xfrm>
            <a:prstGeom prst="stripedRightArrow">
              <a:avLst/>
            </a:prstGeom>
            <a:solidFill>
              <a:srgbClr val="EBA288"/>
            </a:solidFill>
            <a:ln w="9525" cap="flat" cmpd="sng" algn="ctr">
              <a:solidFill>
                <a:schemeClr val="tx1"/>
              </a:solidFill>
              <a:prstDash val="solid"/>
              <a:round/>
              <a:headEnd type="none" w="med" len="med"/>
              <a:tailEnd type="none" w="med" len="med"/>
            </a:ln>
            <a:effectLst/>
          </p:spPr>
          <p:txBody>
            <a:bodyPr lIns="91391" tIns="45695" rIns="91391" bIns="45695"/>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grpSp>
          <p:nvGrpSpPr>
            <p:cNvPr id="43" name="Group 42"/>
            <p:cNvGrpSpPr/>
            <p:nvPr/>
          </p:nvGrpSpPr>
          <p:grpSpPr>
            <a:xfrm>
              <a:off x="5260776" y="2253724"/>
              <a:ext cx="3728833" cy="360224"/>
              <a:chOff x="5216212" y="1663310"/>
              <a:chExt cx="3728833" cy="360224"/>
            </a:xfrm>
          </p:grpSpPr>
          <p:sp>
            <p:nvSpPr>
              <p:cNvPr id="44" name="Rectangle 7"/>
              <p:cNvSpPr>
                <a:spLocks noChangeArrowheads="1"/>
              </p:cNvSpPr>
              <p:nvPr/>
            </p:nvSpPr>
            <p:spPr bwMode="auto">
              <a:xfrm>
                <a:off x="5216212" y="1674364"/>
                <a:ext cx="2844800" cy="338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5" rIns="91391" bIns="45695">
                <a:spAutoFit/>
              </a:bodyPr>
              <a:lstStyle/>
              <a:p>
                <a:r>
                  <a:rPr lang="en-US" sz="1600" dirty="0">
                    <a:solidFill>
                      <a:srgbClr val="3366FF"/>
                    </a:solidFill>
                    <a:cs typeface="Arial" charset="0"/>
                  </a:rPr>
                  <a:t>Nuclear-Particle Physics</a:t>
                </a:r>
              </a:p>
            </p:txBody>
          </p:sp>
          <p:pic>
            <p:nvPicPr>
              <p:cNvPr id="45" name="Picture 44" descr="Untitled-1.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2235" y="1663310"/>
                <a:ext cx="1402810" cy="360224"/>
              </a:xfrm>
              <a:prstGeom prst="rect">
                <a:avLst/>
              </a:prstGeom>
            </p:spPr>
          </p:pic>
        </p:grpSp>
      </p:grpSp>
      <p:sp>
        <p:nvSpPr>
          <p:cNvPr id="9" name="Slide Number Placeholder 8"/>
          <p:cNvSpPr>
            <a:spLocks noGrp="1"/>
          </p:cNvSpPr>
          <p:nvPr>
            <p:ph type="sldNum" sz="quarter" idx="4"/>
          </p:nvPr>
        </p:nvSpPr>
        <p:spPr>
          <a:xfrm>
            <a:off x="6842866" y="6501170"/>
            <a:ext cx="2133600" cy="365125"/>
          </a:xfrm>
        </p:spPr>
        <p:txBody>
          <a:bodyPr/>
          <a:lstStyle/>
          <a:p>
            <a:pPr defTabSz="456955"/>
            <a:fld id="{987C7CF1-4D7D-C941-87F6-6592CA3F7595}" type="slidenum">
              <a:rPr lang="en-US" smtClean="0">
                <a:solidFill>
                  <a:prstClr val="black">
                    <a:tint val="75000"/>
                  </a:prstClr>
                </a:solidFill>
              </a:rPr>
              <a:pPr defTabSz="456955"/>
              <a:t>16</a:t>
            </a:fld>
            <a:endParaRPr lang="en-US" dirty="0">
              <a:solidFill>
                <a:prstClr val="black">
                  <a:tint val="75000"/>
                </a:prstClr>
              </a:solidFill>
            </a:endParaRPr>
          </a:p>
        </p:txBody>
      </p:sp>
      <p:sp>
        <p:nvSpPr>
          <p:cNvPr id="31" name="TextBox 30"/>
          <p:cNvSpPr txBox="1">
            <a:spLocks noChangeArrowheads="1"/>
          </p:cNvSpPr>
          <p:nvPr/>
        </p:nvSpPr>
        <p:spPr bwMode="auto">
          <a:xfrm>
            <a:off x="281121" y="4239586"/>
            <a:ext cx="4154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0000"/>
                </a:solidFill>
              </a:rPr>
              <a:t>CI</a:t>
            </a:r>
          </a:p>
        </p:txBody>
      </p:sp>
      <p:sp>
        <p:nvSpPr>
          <p:cNvPr id="33" name="Rectangle 32">
            <a:extLst>
              <a:ext uri="{FF2B5EF4-FFF2-40B4-BE49-F238E27FC236}">
                <a16:creationId xmlns:a16="http://schemas.microsoft.com/office/drawing/2014/main" id="{84E0E811-7095-1A4A-8BE1-B7037CBACFD3}"/>
              </a:ext>
            </a:extLst>
          </p:cNvPr>
          <p:cNvSpPr/>
          <p:nvPr/>
        </p:nvSpPr>
        <p:spPr>
          <a:xfrm>
            <a:off x="4618215" y="4916243"/>
            <a:ext cx="4320594" cy="1066959"/>
          </a:xfrm>
          <a:prstGeom prst="rect">
            <a:avLst/>
          </a:prstGeom>
        </p:spPr>
        <p:txBody>
          <a:bodyPr wrap="square">
            <a:spAutoFit/>
          </a:bodyPr>
          <a:lstStyle/>
          <a:p>
            <a:pPr marL="228600">
              <a:lnSpc>
                <a:spcPts val="1860"/>
              </a:lnSpc>
              <a:spcBef>
                <a:spcPts val="0"/>
              </a:spcBef>
            </a:pPr>
            <a:r>
              <a:rPr lang="en-US" sz="2000" dirty="0"/>
              <a:t>Most </a:t>
            </a:r>
            <a:r>
              <a:rPr lang="en-US" sz="2000" i="1" dirty="0"/>
              <a:t>efficient</a:t>
            </a:r>
            <a:r>
              <a:rPr lang="en-US" sz="2000" dirty="0"/>
              <a:t> approach: resolving power of a theoretical model taken as low as reasonably possible for the question at hand</a:t>
            </a:r>
          </a:p>
        </p:txBody>
      </p:sp>
    </p:spTree>
    <p:extLst>
      <p:ext uri="{BB962C8B-B14F-4D97-AF65-F5344CB8AC3E}">
        <p14:creationId xmlns:p14="http://schemas.microsoft.com/office/powerpoint/2010/main" val="29601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defTabSz="456955">
              <a:defRPr/>
            </a:pPr>
            <a:r>
              <a:rPr lang="en-US"/>
              <a:t>W. Nazarewicz, CFNS Stony Brook</a:t>
            </a:r>
            <a:endParaRPr lang="en-US" dirty="0"/>
          </a:p>
        </p:txBody>
      </p:sp>
      <p:sp>
        <p:nvSpPr>
          <p:cNvPr id="3" name="Slide Number Placeholder 2"/>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17</a:t>
            </a:fld>
            <a:endParaRPr lang="en-US" dirty="0">
              <a:solidFill>
                <a:prstClr val="black">
                  <a:tint val="75000"/>
                </a:prstClr>
              </a:solidFill>
            </a:endParaRPr>
          </a:p>
        </p:txBody>
      </p:sp>
      <p:sp>
        <p:nvSpPr>
          <p:cNvPr id="4" name="Rectangle 3"/>
          <p:cNvSpPr>
            <a:spLocks noChangeArrowheads="1"/>
          </p:cNvSpPr>
          <p:nvPr/>
        </p:nvSpPr>
        <p:spPr bwMode="auto">
          <a:xfrm>
            <a:off x="1930403" y="-84665"/>
            <a:ext cx="5875866" cy="646331"/>
          </a:xfrm>
          <a:prstGeom prst="rect">
            <a:avLst/>
          </a:prstGeom>
          <a:noFill/>
          <a:ln w="9525">
            <a:noFill/>
            <a:miter lim="800000"/>
            <a:headEnd/>
            <a:tailEnd/>
          </a:ln>
        </p:spPr>
        <p:txBody>
          <a:bodyPr wrap="square" lIns="91411" tIns="45706" rIns="91411" bIns="45706">
            <a:prstTxWarp prst="textNoShape">
              <a:avLst/>
            </a:prstTxWarp>
            <a:spAutoFit/>
          </a:bodyPr>
          <a:lstStyle/>
          <a:p>
            <a:pPr algn="ctr" defTabSz="457059"/>
            <a:r>
              <a:rPr lang="en-US" sz="3600" dirty="0">
                <a:solidFill>
                  <a:srgbClr val="002060"/>
                </a:solidFill>
              </a:rPr>
              <a:t>Rooting nuclei in QCD</a:t>
            </a:r>
          </a:p>
        </p:txBody>
      </p:sp>
      <p:pic>
        <p:nvPicPr>
          <p:cNvPr id="14" name="Picture 13"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2022" y="595916"/>
            <a:ext cx="3926547" cy="2179162"/>
          </a:xfrm>
          <a:prstGeom prst="rect">
            <a:avLst/>
          </a:prstGeom>
          <a:ln>
            <a:solidFill>
              <a:schemeClr val="tx1"/>
            </a:solidFill>
          </a:ln>
        </p:spPr>
      </p:pic>
      <p:sp>
        <p:nvSpPr>
          <p:cNvPr id="15" name="Rectangle 14"/>
          <p:cNvSpPr/>
          <p:nvPr/>
        </p:nvSpPr>
        <p:spPr>
          <a:xfrm>
            <a:off x="4220572" y="2710967"/>
            <a:ext cx="4876799" cy="615525"/>
          </a:xfrm>
          <a:prstGeom prst="rect">
            <a:avLst/>
          </a:prstGeom>
        </p:spPr>
        <p:txBody>
          <a:bodyPr wrap="square" lIns="91411" tIns="45706" rIns="91411" bIns="45706">
            <a:spAutoFit/>
          </a:bodyPr>
          <a:lstStyle/>
          <a:p>
            <a:pPr defTabSz="914118" fontAlgn="auto">
              <a:spcBef>
                <a:spcPts val="0"/>
              </a:spcBef>
              <a:spcAft>
                <a:spcPts val="0"/>
              </a:spcAft>
            </a:pPr>
            <a:r>
              <a:rPr lang="en-US" dirty="0">
                <a:solidFill>
                  <a:srgbClr val="FF0000"/>
                </a:solidFill>
                <a:latin typeface="Arial"/>
              </a:rPr>
              <a:t>LQCD predictions for magnetic moments A&lt;4</a:t>
            </a:r>
          </a:p>
          <a:p>
            <a:pPr algn="ctr" defTabSz="914118" fontAlgn="auto">
              <a:spcBef>
                <a:spcPts val="0"/>
              </a:spcBef>
              <a:spcAft>
                <a:spcPts val="0"/>
              </a:spcAft>
            </a:pPr>
            <a:r>
              <a:rPr lang="en-US" sz="1600" dirty="0">
                <a:solidFill>
                  <a:prstClr val="black"/>
                </a:solidFill>
              </a:rPr>
              <a:t>PRL113, 252001 (2014)</a:t>
            </a:r>
            <a:endParaRPr lang="en-US" sz="1600" dirty="0">
              <a:solidFill>
                <a:prstClr val="black"/>
              </a:solidFill>
              <a:latin typeface="Arial"/>
            </a:endParaRPr>
          </a:p>
        </p:txBody>
      </p:sp>
      <p:pic>
        <p:nvPicPr>
          <p:cNvPr id="17" name="Picture 9" descr="NuclF-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1" y="561666"/>
            <a:ext cx="3048001" cy="2035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17"/>
          <p:cNvSpPr/>
          <p:nvPr/>
        </p:nvSpPr>
        <p:spPr>
          <a:xfrm>
            <a:off x="4440705" y="5851300"/>
            <a:ext cx="4741333" cy="646331"/>
          </a:xfrm>
          <a:prstGeom prst="rect">
            <a:avLst/>
          </a:prstGeom>
        </p:spPr>
        <p:txBody>
          <a:bodyPr wrap="square">
            <a:spAutoFit/>
          </a:bodyPr>
          <a:lstStyle/>
          <a:p>
            <a:r>
              <a:rPr lang="en-US" dirty="0">
                <a:solidFill>
                  <a:srgbClr val="FF0000"/>
                </a:solidFill>
              </a:rPr>
              <a:t>A LQCD  calculation of the nucleon axial charge </a:t>
            </a:r>
            <a:r>
              <a:rPr lang="en-US" dirty="0" err="1">
                <a:solidFill>
                  <a:srgbClr val="FF0000"/>
                </a:solidFill>
              </a:rPr>
              <a:t>g</a:t>
            </a:r>
            <a:r>
              <a:rPr lang="en-US" baseline="-25000" dirty="0" err="1">
                <a:solidFill>
                  <a:srgbClr val="FF0000"/>
                </a:solidFill>
              </a:rPr>
              <a:t>A</a:t>
            </a:r>
            <a:r>
              <a:rPr lang="en-US" dirty="0">
                <a:solidFill>
                  <a:srgbClr val="FF0000"/>
                </a:solidFill>
              </a:rPr>
              <a:t>  </a:t>
            </a:r>
            <a:r>
              <a:rPr lang="is-IS" sz="1600" dirty="0"/>
              <a:t>Nature 558, 91 (2018) </a:t>
            </a:r>
            <a:endParaRPr lang="cs-CZ" sz="1600" dirty="0"/>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759" y="3205104"/>
            <a:ext cx="3732924" cy="1866462"/>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022" y="3398862"/>
            <a:ext cx="3955914" cy="2448899"/>
          </a:xfrm>
          <a:prstGeom prst="rect">
            <a:avLst/>
          </a:prstGeom>
          <a:ln>
            <a:solidFill>
              <a:schemeClr val="tx1"/>
            </a:solidFill>
          </a:ln>
        </p:spPr>
      </p:pic>
      <p:sp>
        <p:nvSpPr>
          <p:cNvPr id="27" name="Rectangle 26"/>
          <p:cNvSpPr/>
          <p:nvPr/>
        </p:nvSpPr>
        <p:spPr>
          <a:xfrm>
            <a:off x="74241" y="5185475"/>
            <a:ext cx="4876799" cy="615525"/>
          </a:xfrm>
          <a:prstGeom prst="rect">
            <a:avLst/>
          </a:prstGeom>
        </p:spPr>
        <p:txBody>
          <a:bodyPr wrap="square" lIns="91411" tIns="45706" rIns="91411" bIns="45706">
            <a:spAutoFit/>
          </a:bodyPr>
          <a:lstStyle/>
          <a:p>
            <a:pPr defTabSz="914118" fontAlgn="auto">
              <a:spcBef>
                <a:spcPts val="0"/>
              </a:spcBef>
              <a:spcAft>
                <a:spcPts val="0"/>
              </a:spcAft>
            </a:pPr>
            <a:r>
              <a:rPr lang="en-US" dirty="0">
                <a:solidFill>
                  <a:srgbClr val="FF0000"/>
                </a:solidFill>
                <a:latin typeface="Arial"/>
              </a:rPr>
              <a:t>Proton fusion and tritium decay from LQCD</a:t>
            </a:r>
          </a:p>
          <a:p>
            <a:pPr algn="ctr" defTabSz="914118" fontAlgn="auto">
              <a:spcBef>
                <a:spcPts val="0"/>
              </a:spcBef>
              <a:spcAft>
                <a:spcPts val="0"/>
              </a:spcAft>
            </a:pPr>
            <a:r>
              <a:rPr lang="en-US" sz="1600" dirty="0">
                <a:solidFill>
                  <a:prstClr val="black"/>
                </a:solidFill>
              </a:rPr>
              <a:t>PRL113, 062002 (2017)</a:t>
            </a:r>
            <a:endParaRPr lang="en-US" sz="1600" dirty="0">
              <a:solidFill>
                <a:prstClr val="black"/>
              </a:solidFill>
              <a:latin typeface="Arial"/>
            </a:endParaRPr>
          </a:p>
        </p:txBody>
      </p:sp>
    </p:spTree>
    <p:extLst>
      <p:ext uri="{BB962C8B-B14F-4D97-AF65-F5344CB8AC3E}">
        <p14:creationId xmlns:p14="http://schemas.microsoft.com/office/powerpoint/2010/main" val="67817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defTabSz="456955">
              <a:defRPr/>
            </a:pPr>
            <a:r>
              <a:rPr lang="en-US"/>
              <a:t>W. Nazarewicz, CFNS Stony Brook</a:t>
            </a:r>
            <a:endParaRPr lang="en-US" dirty="0"/>
          </a:p>
        </p:txBody>
      </p:sp>
      <p:sp>
        <p:nvSpPr>
          <p:cNvPr id="3" name="Slide Number Placeholder 2"/>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18</a:t>
            </a:fld>
            <a:endParaRPr lang="en-US" dirty="0">
              <a:solidFill>
                <a:prstClr val="black">
                  <a:tint val="75000"/>
                </a:prstClr>
              </a:solidFill>
            </a:endParaRPr>
          </a:p>
        </p:txBody>
      </p:sp>
      <p:pic>
        <p:nvPicPr>
          <p:cNvPr id="4" name="Picture 3" descr="fig_ab-initio_nuclear_chart_20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91" y="536185"/>
            <a:ext cx="4890912" cy="2942699"/>
          </a:xfrm>
          <a:prstGeom prst="rect">
            <a:avLst/>
          </a:prstGeom>
        </p:spPr>
      </p:pic>
      <p:pic>
        <p:nvPicPr>
          <p:cNvPr id="5" name="Picture 4" descr="fig_ab-initio_nuclear_chart_20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91" y="3376858"/>
            <a:ext cx="4890912" cy="2942699"/>
          </a:xfrm>
          <a:prstGeom prst="rect">
            <a:avLst/>
          </a:prstGeom>
        </p:spPr>
      </p:pic>
      <p:sp>
        <p:nvSpPr>
          <p:cNvPr id="6" name="TextBox 5"/>
          <p:cNvSpPr txBox="1"/>
          <p:nvPr/>
        </p:nvSpPr>
        <p:spPr>
          <a:xfrm>
            <a:off x="2241780" y="0"/>
            <a:ext cx="5334119" cy="461614"/>
          </a:xfrm>
          <a:prstGeom prst="rect">
            <a:avLst/>
          </a:prstGeom>
          <a:noFill/>
        </p:spPr>
        <p:txBody>
          <a:bodyPr wrap="square" lIns="91391" tIns="45695" rIns="91391" bIns="45695" rtlCol="0">
            <a:spAutoFit/>
          </a:bodyPr>
          <a:lstStyle/>
          <a:p>
            <a:pPr algn="ctr"/>
            <a:r>
              <a:rPr lang="en-US" sz="2400" dirty="0">
                <a:solidFill>
                  <a:srgbClr val="000090"/>
                </a:solidFill>
              </a:rPr>
              <a:t>Nuclei from NN+NNN interactions</a:t>
            </a:r>
          </a:p>
        </p:txBody>
      </p:sp>
      <p:sp>
        <p:nvSpPr>
          <p:cNvPr id="7" name="TextBox 6"/>
          <p:cNvSpPr txBox="1"/>
          <p:nvPr/>
        </p:nvSpPr>
        <p:spPr>
          <a:xfrm>
            <a:off x="3697892" y="5628067"/>
            <a:ext cx="1005411" cy="369332"/>
          </a:xfrm>
          <a:prstGeom prst="rect">
            <a:avLst/>
          </a:prstGeom>
          <a:noFill/>
        </p:spPr>
        <p:txBody>
          <a:bodyPr wrap="square" rtlCol="0">
            <a:spAutoFit/>
          </a:bodyPr>
          <a:lstStyle/>
          <a:p>
            <a:pPr algn="ctr"/>
            <a:r>
              <a:rPr lang="en-US" dirty="0"/>
              <a:t>(2015)</a:t>
            </a:r>
          </a:p>
        </p:txBody>
      </p:sp>
      <p:sp>
        <p:nvSpPr>
          <p:cNvPr id="8" name="TextBox 7"/>
          <p:cNvSpPr txBox="1"/>
          <p:nvPr/>
        </p:nvSpPr>
        <p:spPr>
          <a:xfrm>
            <a:off x="3697892" y="2650156"/>
            <a:ext cx="1005411" cy="369332"/>
          </a:xfrm>
          <a:prstGeom prst="rect">
            <a:avLst/>
          </a:prstGeom>
          <a:noFill/>
        </p:spPr>
        <p:txBody>
          <a:bodyPr wrap="square" rtlCol="0">
            <a:spAutoFit/>
          </a:bodyPr>
          <a:lstStyle/>
          <a:p>
            <a:pPr algn="ctr"/>
            <a:r>
              <a:rPr lang="en-US" dirty="0"/>
              <a:t>(2005)</a:t>
            </a:r>
          </a:p>
        </p:txBody>
      </p:sp>
      <p:sp>
        <p:nvSpPr>
          <p:cNvPr id="9" name="Rectangle 8"/>
          <p:cNvSpPr/>
          <p:nvPr/>
        </p:nvSpPr>
        <p:spPr>
          <a:xfrm>
            <a:off x="310628" y="3344594"/>
            <a:ext cx="2530122" cy="307777"/>
          </a:xfrm>
          <a:prstGeom prst="rect">
            <a:avLst/>
          </a:prstGeom>
        </p:spPr>
        <p:txBody>
          <a:bodyPr wrap="none">
            <a:spAutoFit/>
          </a:bodyPr>
          <a:lstStyle/>
          <a:p>
            <a:r>
              <a:rPr lang="en-US" sz="1400" dirty="0"/>
              <a:t>Phys. Rept. 621, 1765 (2016)</a:t>
            </a:r>
          </a:p>
        </p:txBody>
      </p:sp>
      <p:pic>
        <p:nvPicPr>
          <p:cNvPr id="10" name="Picture 9" descr="Ni68_80_2plu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1613" y="412176"/>
            <a:ext cx="4052387" cy="2754357"/>
          </a:xfrm>
          <a:prstGeom prst="rect">
            <a:avLst/>
          </a:prstGeom>
        </p:spPr>
      </p:pic>
      <p:sp>
        <p:nvSpPr>
          <p:cNvPr id="12" name="Rectangle 11"/>
          <p:cNvSpPr/>
          <p:nvPr/>
        </p:nvSpPr>
        <p:spPr>
          <a:xfrm>
            <a:off x="7090010" y="459476"/>
            <a:ext cx="2087856" cy="307777"/>
          </a:xfrm>
          <a:prstGeom prst="rect">
            <a:avLst/>
          </a:prstGeom>
        </p:spPr>
        <p:txBody>
          <a:bodyPr wrap="none">
            <a:spAutoFit/>
          </a:bodyPr>
          <a:lstStyle/>
          <a:p>
            <a:r>
              <a:rPr lang="sk-SK" sz="1400" dirty="0"/>
              <a:t>PRL117, 172501 (2016)</a:t>
            </a:r>
            <a:endParaRPr lang="en-US" sz="1400"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9346" y="3692401"/>
            <a:ext cx="3496919" cy="2704919"/>
          </a:xfrm>
          <a:prstGeom prst="rect">
            <a:avLst/>
          </a:prstGeom>
        </p:spPr>
      </p:pic>
      <p:sp>
        <p:nvSpPr>
          <p:cNvPr id="15" name="Rectangle 14"/>
          <p:cNvSpPr/>
          <p:nvPr/>
        </p:nvSpPr>
        <p:spPr>
          <a:xfrm>
            <a:off x="5230479" y="3376858"/>
            <a:ext cx="3774652" cy="307777"/>
          </a:xfrm>
          <a:prstGeom prst="rect">
            <a:avLst/>
          </a:prstGeom>
        </p:spPr>
        <p:txBody>
          <a:bodyPr wrap="square">
            <a:spAutoFit/>
          </a:bodyPr>
          <a:lstStyle/>
          <a:p>
            <a:r>
              <a:rPr lang="en-US" sz="1400" dirty="0"/>
              <a:t>Super-allowed Gamow-Teller decay </a:t>
            </a:r>
            <a:r>
              <a:rPr lang="en-US" sz="1400"/>
              <a:t>of </a:t>
            </a:r>
            <a:r>
              <a:rPr lang="en-US" sz="1400" baseline="30000"/>
              <a:t>100</a:t>
            </a:r>
            <a:r>
              <a:rPr lang="en-US" sz="1400"/>
              <a:t>Sn</a:t>
            </a:r>
            <a:endParaRPr lang="en-US" sz="1400" dirty="0"/>
          </a:p>
        </p:txBody>
      </p:sp>
      <p:sp>
        <p:nvSpPr>
          <p:cNvPr id="16" name="Rectangle 15"/>
          <p:cNvSpPr/>
          <p:nvPr/>
        </p:nvSpPr>
        <p:spPr>
          <a:xfrm>
            <a:off x="5406056" y="3741071"/>
            <a:ext cx="2061945" cy="307777"/>
          </a:xfrm>
          <a:prstGeom prst="rect">
            <a:avLst/>
          </a:prstGeom>
        </p:spPr>
        <p:txBody>
          <a:bodyPr wrap="square">
            <a:spAutoFit/>
          </a:bodyPr>
          <a:lstStyle/>
          <a:p>
            <a:r>
              <a:rPr lang="en-US" sz="1400" dirty="0"/>
              <a:t>Hagen et al</a:t>
            </a:r>
            <a:r>
              <a:rPr lang="en-US" sz="1400"/>
              <a:t>., submitted</a:t>
            </a:r>
            <a:endParaRPr lang="en-US" sz="1400" dirty="0"/>
          </a:p>
        </p:txBody>
      </p:sp>
    </p:spTree>
    <p:extLst>
      <p:ext uri="{BB962C8B-B14F-4D97-AF65-F5344CB8AC3E}">
        <p14:creationId xmlns:p14="http://schemas.microsoft.com/office/powerpoint/2010/main" val="9511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4"/>
          <p:cNvSpPr txBox="1">
            <a:spLocks noChangeArrowheads="1"/>
          </p:cNvSpPr>
          <p:nvPr/>
        </p:nvSpPr>
        <p:spPr bwMode="auto">
          <a:xfrm>
            <a:off x="-337" y="57616"/>
            <a:ext cx="9187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lang="en-US" dirty="0">
                <a:solidFill>
                  <a:srgbClr val="000090"/>
                </a:solidFill>
              </a:rPr>
              <a:t>Revision of nuclear structure textbooks in the neutron-rich territory</a:t>
            </a:r>
          </a:p>
        </p:txBody>
      </p:sp>
      <p:pic>
        <p:nvPicPr>
          <p:cNvPr id="8" name="Picture 7" descr="oxygen-story1.jpg"/>
          <p:cNvPicPr>
            <a:picLocks noChangeAspect="1"/>
          </p:cNvPicPr>
          <p:nvPr/>
        </p:nvPicPr>
        <p:blipFill rotWithShape="1">
          <a:blip r:embed="rId3">
            <a:extLst>
              <a:ext uri="{28A0092B-C50C-407E-A947-70E740481C1C}">
                <a14:useLocalDpi xmlns:a14="http://schemas.microsoft.com/office/drawing/2010/main" val="0"/>
              </a:ext>
            </a:extLst>
          </a:blip>
          <a:srcRect r="29678"/>
          <a:stretch/>
        </p:blipFill>
        <p:spPr>
          <a:xfrm>
            <a:off x="608485" y="753058"/>
            <a:ext cx="4103493" cy="2700658"/>
          </a:xfrm>
          <a:prstGeom prst="rect">
            <a:avLst/>
          </a:prstGeom>
        </p:spPr>
      </p:pic>
      <p:sp>
        <p:nvSpPr>
          <p:cNvPr id="6" name="Footer Placeholder 5"/>
          <p:cNvSpPr>
            <a:spLocks noGrp="1"/>
          </p:cNvSpPr>
          <p:nvPr>
            <p:ph type="ftr" sz="quarter" idx="3"/>
          </p:nvPr>
        </p:nvSpPr>
        <p:spPr/>
        <p:txBody>
          <a:bodyPr/>
          <a:lstStyle/>
          <a:p>
            <a:pPr defTabSz="456955">
              <a:defRPr/>
            </a:pPr>
            <a:r>
              <a:rPr lang="en-US"/>
              <a:t>W. Nazarewicz, CFNS Stony Brook</a:t>
            </a:r>
            <a:endParaRPr lang="en-US" dirty="0"/>
          </a:p>
        </p:txBody>
      </p:sp>
      <p:sp>
        <p:nvSpPr>
          <p:cNvPr id="7" name="Slide Number Placeholder 6"/>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19</a:t>
            </a:fld>
            <a:endParaRPr lang="en-US" dirty="0">
              <a:solidFill>
                <a:prstClr val="black">
                  <a:tint val="75000"/>
                </a:prstClr>
              </a:solidFill>
            </a:endParaRPr>
          </a:p>
        </p:txBody>
      </p:sp>
      <p:sp>
        <p:nvSpPr>
          <p:cNvPr id="16" name="Rectangle 15">
            <a:extLst>
              <a:ext uri="{FF2B5EF4-FFF2-40B4-BE49-F238E27FC236}">
                <a16:creationId xmlns:a16="http://schemas.microsoft.com/office/drawing/2014/main" id="{2ABA6469-F9B3-894B-8259-94D70FA7D742}"/>
              </a:ext>
            </a:extLst>
          </p:cNvPr>
          <p:cNvSpPr/>
          <p:nvPr/>
        </p:nvSpPr>
        <p:spPr>
          <a:xfrm>
            <a:off x="4910013" y="1121363"/>
            <a:ext cx="3865706" cy="1938992"/>
          </a:xfrm>
          <a:prstGeom prst="rect">
            <a:avLst/>
          </a:prstGeom>
        </p:spPr>
        <p:txBody>
          <a:bodyPr wrap="square">
            <a:spAutoFit/>
          </a:bodyPr>
          <a:lstStyle/>
          <a:p>
            <a:pPr marL="285597" indent="-285597">
              <a:buFont typeface="Arial"/>
              <a:buChar char="•"/>
            </a:pPr>
            <a:r>
              <a:rPr lang="en-US" sz="2000" dirty="0">
                <a:solidFill>
                  <a:srgbClr val="002060"/>
                </a:solidFill>
              </a:rPr>
              <a:t>Challenging 4n system</a:t>
            </a:r>
          </a:p>
          <a:p>
            <a:pPr marL="285597" indent="-285597">
              <a:buFont typeface="Arial"/>
              <a:buChar char="•"/>
            </a:pPr>
            <a:r>
              <a:rPr lang="en-US" sz="2000" dirty="0">
                <a:solidFill>
                  <a:srgbClr val="002060"/>
                </a:solidFill>
              </a:rPr>
              <a:t>A dineutron in </a:t>
            </a:r>
            <a:r>
              <a:rPr lang="en-US" sz="2000" baseline="30000" dirty="0">
                <a:solidFill>
                  <a:srgbClr val="002060"/>
                </a:solidFill>
              </a:rPr>
              <a:t>26</a:t>
            </a:r>
            <a:r>
              <a:rPr lang="en-US" sz="2000" dirty="0">
                <a:solidFill>
                  <a:srgbClr val="002060"/>
                </a:solidFill>
              </a:rPr>
              <a:t>O</a:t>
            </a:r>
          </a:p>
          <a:p>
            <a:pPr marL="285597" indent="-285597">
              <a:buFont typeface="Arial"/>
              <a:buChar char="•"/>
            </a:pPr>
            <a:r>
              <a:rPr lang="en-US" sz="2000" dirty="0">
                <a:solidFill>
                  <a:srgbClr val="002060"/>
                </a:solidFill>
              </a:rPr>
              <a:t>Structure of (doubly-magic) </a:t>
            </a:r>
            <a:r>
              <a:rPr lang="en-US" sz="2000" baseline="30000" dirty="0">
                <a:solidFill>
                  <a:srgbClr val="002060"/>
                </a:solidFill>
              </a:rPr>
              <a:t>10</a:t>
            </a:r>
            <a:r>
              <a:rPr lang="en-US" sz="2000" dirty="0">
                <a:solidFill>
                  <a:srgbClr val="002060"/>
                </a:solidFill>
              </a:rPr>
              <a:t>He, </a:t>
            </a:r>
            <a:r>
              <a:rPr lang="en-US" sz="2000" baseline="30000" dirty="0">
                <a:solidFill>
                  <a:srgbClr val="002060"/>
                </a:solidFill>
              </a:rPr>
              <a:t>28</a:t>
            </a:r>
            <a:r>
              <a:rPr lang="en-US" sz="2000" dirty="0">
                <a:solidFill>
                  <a:srgbClr val="002060"/>
                </a:solidFill>
              </a:rPr>
              <a:t>O. Threshold systems</a:t>
            </a:r>
          </a:p>
          <a:p>
            <a:pPr marL="285597" indent="-285597">
              <a:buFont typeface="Arial"/>
              <a:buChar char="•"/>
            </a:pPr>
            <a:r>
              <a:rPr lang="en-US" sz="2000" dirty="0">
                <a:solidFill>
                  <a:srgbClr val="002060"/>
                </a:solidFill>
              </a:rPr>
              <a:t>Unbound </a:t>
            </a:r>
            <a:r>
              <a:rPr lang="en-US" sz="2000" baseline="30000" dirty="0">
                <a:solidFill>
                  <a:srgbClr val="002060"/>
                </a:solidFill>
              </a:rPr>
              <a:t>11</a:t>
            </a:r>
            <a:r>
              <a:rPr lang="en-US" sz="2000" dirty="0">
                <a:solidFill>
                  <a:srgbClr val="002060"/>
                </a:solidFill>
              </a:rPr>
              <a:t>O found, a mirror nucleus to </a:t>
            </a:r>
            <a:r>
              <a:rPr lang="en-US" sz="2000" baseline="30000" dirty="0">
                <a:solidFill>
                  <a:srgbClr val="002060"/>
                </a:solidFill>
              </a:rPr>
              <a:t>11</a:t>
            </a:r>
            <a:r>
              <a:rPr lang="en-US" sz="2000" dirty="0">
                <a:solidFill>
                  <a:srgbClr val="002060"/>
                </a:solidFill>
              </a:rPr>
              <a:t>Li</a:t>
            </a:r>
          </a:p>
        </p:txBody>
      </p:sp>
      <p:grpSp>
        <p:nvGrpSpPr>
          <p:cNvPr id="17" name="Group 16">
            <a:extLst>
              <a:ext uri="{FF2B5EF4-FFF2-40B4-BE49-F238E27FC236}">
                <a16:creationId xmlns:a16="http://schemas.microsoft.com/office/drawing/2014/main" id="{FAE8DCD4-C9EB-A848-B9E9-0064519C5F7D}"/>
              </a:ext>
            </a:extLst>
          </p:cNvPr>
          <p:cNvGrpSpPr/>
          <p:nvPr/>
        </p:nvGrpSpPr>
        <p:grpSpPr>
          <a:xfrm>
            <a:off x="707623" y="3615906"/>
            <a:ext cx="3407918" cy="2543523"/>
            <a:chOff x="472648" y="557086"/>
            <a:chExt cx="3407918" cy="2543523"/>
          </a:xfrm>
        </p:grpSpPr>
        <p:sp>
          <p:nvSpPr>
            <p:cNvPr id="18" name="Rectangle 17">
              <a:extLst>
                <a:ext uri="{FF2B5EF4-FFF2-40B4-BE49-F238E27FC236}">
                  <a16:creationId xmlns:a16="http://schemas.microsoft.com/office/drawing/2014/main" id="{7F5B07B9-EBD6-1B4D-91C1-5FFD5A457BD8}"/>
                </a:ext>
              </a:extLst>
            </p:cNvPr>
            <p:cNvSpPr/>
            <p:nvPr/>
          </p:nvSpPr>
          <p:spPr>
            <a:xfrm>
              <a:off x="1114842" y="557086"/>
              <a:ext cx="2123530" cy="307777"/>
            </a:xfrm>
            <a:prstGeom prst="rect">
              <a:avLst/>
            </a:prstGeom>
          </p:spPr>
          <p:txBody>
            <a:bodyPr wrap="none">
              <a:spAutoFit/>
            </a:bodyPr>
            <a:lstStyle/>
            <a:p>
              <a:r>
                <a:rPr lang="is-IS" sz="1400" dirty="0"/>
                <a:t>PRL 116, 052501 (2016)</a:t>
              </a:r>
              <a:endParaRPr lang="en-US" sz="1400" dirty="0"/>
            </a:p>
          </p:txBody>
        </p:sp>
        <p:pic>
          <p:nvPicPr>
            <p:cNvPr id="19" name="Picture 18" descr="medium.png">
              <a:extLst>
                <a:ext uri="{FF2B5EF4-FFF2-40B4-BE49-F238E27FC236}">
                  <a16:creationId xmlns:a16="http://schemas.microsoft.com/office/drawing/2014/main" id="{77778F53-D916-2B46-815E-B75F76D94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48" y="929320"/>
              <a:ext cx="3407918" cy="2171289"/>
            </a:xfrm>
            <a:prstGeom prst="rect">
              <a:avLst/>
            </a:prstGeom>
          </p:spPr>
        </p:pic>
      </p:grpSp>
      <p:grpSp>
        <p:nvGrpSpPr>
          <p:cNvPr id="2" name="Group 1">
            <a:extLst>
              <a:ext uri="{FF2B5EF4-FFF2-40B4-BE49-F238E27FC236}">
                <a16:creationId xmlns:a16="http://schemas.microsoft.com/office/drawing/2014/main" id="{A801BA70-7990-3E4C-9302-5D1CAD3C31E0}"/>
              </a:ext>
            </a:extLst>
          </p:cNvPr>
          <p:cNvGrpSpPr/>
          <p:nvPr/>
        </p:nvGrpSpPr>
        <p:grpSpPr>
          <a:xfrm>
            <a:off x="4724981" y="3624632"/>
            <a:ext cx="3750286" cy="2526071"/>
            <a:chOff x="536439" y="3725789"/>
            <a:chExt cx="3750286" cy="2416188"/>
          </a:xfrm>
        </p:grpSpPr>
        <p:pic>
          <p:nvPicPr>
            <p:cNvPr id="20" name="Picture 19" descr="4neutrons.png">
              <a:extLst>
                <a:ext uri="{FF2B5EF4-FFF2-40B4-BE49-F238E27FC236}">
                  <a16:creationId xmlns:a16="http://schemas.microsoft.com/office/drawing/2014/main" id="{2F742E18-E99A-9641-AD77-3C6EADFEB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39" y="3725789"/>
              <a:ext cx="3750286" cy="2416188"/>
            </a:xfrm>
            <a:prstGeom prst="rect">
              <a:avLst/>
            </a:prstGeom>
          </p:spPr>
        </p:pic>
        <p:sp>
          <p:nvSpPr>
            <p:cNvPr id="22" name="TextBox 21">
              <a:extLst>
                <a:ext uri="{FF2B5EF4-FFF2-40B4-BE49-F238E27FC236}">
                  <a16:creationId xmlns:a16="http://schemas.microsoft.com/office/drawing/2014/main" id="{F2ADBD4F-7D93-0846-A5F3-63E45A6DE0E5}"/>
                </a:ext>
              </a:extLst>
            </p:cNvPr>
            <p:cNvSpPr txBox="1"/>
            <p:nvPr/>
          </p:nvSpPr>
          <p:spPr>
            <a:xfrm>
              <a:off x="1453627" y="5772645"/>
              <a:ext cx="1915909" cy="369332"/>
            </a:xfrm>
            <a:prstGeom prst="rect">
              <a:avLst/>
            </a:prstGeom>
            <a:noFill/>
          </p:spPr>
          <p:txBody>
            <a:bodyPr wrap="none" rtlCol="0">
              <a:spAutoFit/>
            </a:bodyPr>
            <a:lstStyle/>
            <a:p>
              <a:r>
                <a:rPr lang="en-US" dirty="0">
                  <a:solidFill>
                    <a:schemeClr val="bg1"/>
                  </a:solidFill>
                </a:rPr>
                <a:t>Theory says: NO</a:t>
              </a:r>
            </a:p>
          </p:txBody>
        </p:sp>
      </p:grpSp>
    </p:spTree>
    <p:extLst>
      <p:ext uri="{BB962C8B-B14F-4D97-AF65-F5344CB8AC3E}">
        <p14:creationId xmlns:p14="http://schemas.microsoft.com/office/powerpoint/2010/main" val="1317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a:t>W. Nazarewicz, CFNS Stony Brook</a:t>
            </a:r>
            <a:endParaRPr lang="en-US" dirty="0"/>
          </a:p>
        </p:txBody>
      </p:sp>
      <p:sp>
        <p:nvSpPr>
          <p:cNvPr id="3" name="Slide Number Placeholder 2"/>
          <p:cNvSpPr>
            <a:spLocks noGrp="1"/>
          </p:cNvSpPr>
          <p:nvPr>
            <p:ph type="sldNum" sz="quarter" idx="4"/>
          </p:nvPr>
        </p:nvSpPr>
        <p:spPr/>
        <p:txBody>
          <a:bodyPr/>
          <a:lstStyle/>
          <a:p>
            <a:fld id="{987C7CF1-4D7D-C941-87F6-6592CA3F7595}" type="slidenum">
              <a:rPr lang="en-US" smtClean="0"/>
              <a:t>2</a:t>
            </a:fld>
            <a:endParaRPr lang="en-US" dirty="0"/>
          </a:p>
        </p:txBody>
      </p:sp>
      <p:sp>
        <p:nvSpPr>
          <p:cNvPr id="4" name="Rectangle 3"/>
          <p:cNvSpPr/>
          <p:nvPr/>
        </p:nvSpPr>
        <p:spPr>
          <a:xfrm>
            <a:off x="283730" y="604815"/>
            <a:ext cx="8547004" cy="2308324"/>
          </a:xfrm>
          <a:prstGeom prst="rect">
            <a:avLst/>
          </a:prstGeom>
        </p:spPr>
        <p:txBody>
          <a:bodyPr wrap="square">
            <a:spAutoFit/>
          </a:bodyPr>
          <a:lstStyle/>
          <a:p>
            <a:r>
              <a:rPr lang="en-US" sz="2400" dirty="0">
                <a:solidFill>
                  <a:srgbClr val="000000"/>
                </a:solidFill>
                <a:latin typeface="Arial" charset="0"/>
                <a:ea typeface="ＭＳ Ｐゴシック" charset="-128"/>
                <a:cs typeface="ＭＳ Ｐゴシック" charset="-128"/>
              </a:rPr>
              <a:t>“All the matter that makes up all the living organisms and ecosystems, planets and stars, throughout every galaxy in the universe, is made of atoms, and 99.9% of the mass of all the atoms in the (</a:t>
            </a:r>
            <a:r>
              <a:rPr lang="en-US" sz="2400" dirty="0">
                <a:solidFill>
                  <a:srgbClr val="000000"/>
                </a:solidFill>
              </a:rPr>
              <a:t>visible) </a:t>
            </a:r>
            <a:r>
              <a:rPr lang="en-US" sz="2400" dirty="0">
                <a:solidFill>
                  <a:srgbClr val="000000"/>
                </a:solidFill>
                <a:latin typeface="Arial" charset="0"/>
                <a:ea typeface="ＭＳ Ｐゴシック" charset="-128"/>
                <a:cs typeface="ＭＳ Ｐゴシック" charset="-128"/>
              </a:rPr>
              <a:t>universe comes from the nuclei at their centers which are over 10,000 times smaller in diameter than the atoms themselves”  </a:t>
            </a:r>
            <a:r>
              <a:rPr lang="en-US" sz="1600" i="1" dirty="0">
                <a:solidFill>
                  <a:srgbClr val="000000"/>
                </a:solidFill>
              </a:rPr>
              <a:t>US National Academy of Sciences </a:t>
            </a:r>
            <a:r>
              <a:rPr lang="en-US" sz="1600" i="1" dirty="0">
                <a:solidFill>
                  <a:srgbClr val="000000"/>
                </a:solidFill>
                <a:latin typeface="Arial" charset="0"/>
                <a:ea typeface="ＭＳ Ｐゴシック" charset="-128"/>
                <a:cs typeface="ＭＳ Ｐゴシック" charset="-128"/>
              </a:rPr>
              <a:t>Decadal Study Report</a:t>
            </a:r>
          </a:p>
        </p:txBody>
      </p:sp>
      <p:sp>
        <p:nvSpPr>
          <p:cNvPr id="5" name="Rectangle 10"/>
          <p:cNvSpPr>
            <a:spLocks noChangeArrowheads="1"/>
          </p:cNvSpPr>
          <p:nvPr/>
        </p:nvSpPr>
        <p:spPr bwMode="auto">
          <a:xfrm>
            <a:off x="1956965" y="0"/>
            <a:ext cx="4975542" cy="643766"/>
          </a:xfrm>
          <a:prstGeom prst="rect">
            <a:avLst/>
          </a:prstGeom>
          <a:noFill/>
          <a:ln w="12700">
            <a:noFill/>
            <a:miter lim="800000"/>
            <a:headEnd/>
            <a:tailEnd/>
          </a:ln>
          <a:effectLst/>
        </p:spPr>
        <p:txBody>
          <a:bodyPr wrap="square" lIns="90488" tIns="44450" rIns="90488" bIns="44450">
            <a:spAutoFit/>
          </a:bodyPr>
          <a:lstStyle/>
          <a:p>
            <a:pPr algn="ctr">
              <a:defRPr/>
            </a:pPr>
            <a:r>
              <a:rPr lang="en-US" sz="3600" dirty="0">
                <a:solidFill>
                  <a:srgbClr val="000090"/>
                </a:solidFill>
                <a:effectLst>
                  <a:outerShdw blurRad="38100" dist="38100" dir="2700000" algn="tl">
                    <a:srgbClr val="DDDDDD"/>
                  </a:outerShdw>
                </a:effectLst>
                <a:latin typeface="Arial"/>
                <a:cs typeface="Arial"/>
              </a:rPr>
              <a:t>Prelude</a:t>
            </a:r>
          </a:p>
        </p:txBody>
      </p:sp>
      <p:sp>
        <p:nvSpPr>
          <p:cNvPr id="10" name="Rectangle 4"/>
          <p:cNvSpPr>
            <a:spLocks/>
          </p:cNvSpPr>
          <p:nvPr/>
        </p:nvSpPr>
        <p:spPr bwMode="auto">
          <a:xfrm>
            <a:off x="403762" y="3377355"/>
            <a:ext cx="8426972" cy="2569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txBody>
          <a:bodyPr wrap="square" lIns="38100" tIns="38100" rIns="38100" bIns="38100">
            <a:spAutoFit/>
          </a:bodyPr>
          <a:lstStyle/>
          <a:p>
            <a:pPr algn="ctr" defTabSz="914400">
              <a:spcAft>
                <a:spcPts val="1200"/>
              </a:spcAft>
              <a:buClr>
                <a:srgbClr val="000090"/>
              </a:buClr>
              <a:buSzPct val="100000"/>
            </a:pPr>
            <a:r>
              <a:rPr lang="en-US" sz="3200" dirty="0">
                <a:latin typeface="Arial"/>
                <a:ea typeface="ヒラギノ角ゴ ProN W3" charset="0"/>
                <a:cs typeface="Arial"/>
                <a:sym typeface="Times New Roman" charset="0"/>
              </a:rPr>
              <a:t>Overarching questions:</a:t>
            </a:r>
          </a:p>
          <a:p>
            <a:pPr marL="342900" indent="-342900" defTabSz="914400">
              <a:buClr>
                <a:srgbClr val="000090"/>
              </a:buClr>
              <a:buSzPct val="100000"/>
              <a:buFont typeface="Arial"/>
              <a:buChar char="•"/>
            </a:pPr>
            <a:r>
              <a:rPr lang="en-US" sz="2400" dirty="0">
                <a:solidFill>
                  <a:srgbClr val="002060"/>
                </a:solidFill>
                <a:latin typeface="Arial"/>
                <a:ea typeface="ヒラギノ角ゴ ProN W3" charset="0"/>
                <a:cs typeface="Arial"/>
                <a:sym typeface="Times New Roman" charset="0"/>
              </a:rPr>
              <a:t>Where do atomic nuclei and elements come from?</a:t>
            </a:r>
          </a:p>
          <a:p>
            <a:pPr marL="342900" indent="-342900" defTabSz="914400">
              <a:buClr>
                <a:srgbClr val="000090"/>
              </a:buClr>
              <a:buSzPct val="100000"/>
              <a:buFont typeface="Arial"/>
              <a:buChar char="•"/>
            </a:pPr>
            <a:r>
              <a:rPr lang="en-US" sz="2400" dirty="0">
                <a:solidFill>
                  <a:srgbClr val="002060"/>
                </a:solidFill>
                <a:latin typeface="Arial"/>
                <a:ea typeface="ヒラギノ角ゴ ProN W3" charset="0"/>
                <a:cs typeface="Arial"/>
                <a:sym typeface="Times New Roman" charset="0"/>
              </a:rPr>
              <a:t>How are atomic nuclei made and organized? </a:t>
            </a:r>
          </a:p>
          <a:p>
            <a:pPr marL="342900" indent="-342900" defTabSz="914400">
              <a:buClr>
                <a:srgbClr val="000090"/>
              </a:buClr>
              <a:buSzPct val="100000"/>
              <a:buFont typeface="Arial"/>
              <a:buChar char="•"/>
            </a:pPr>
            <a:r>
              <a:rPr lang="en-US" sz="2400" dirty="0">
                <a:solidFill>
                  <a:srgbClr val="002060"/>
                </a:solidFill>
                <a:latin typeface="Arial"/>
                <a:ea typeface="ヒラギノ角ゴ ProN W3" charset="0"/>
                <a:cs typeface="Arial"/>
                <a:sym typeface="Times New Roman" charset="0"/>
              </a:rPr>
              <a:t>What are the fundamental particles and forces at work inside atomic nuclei?</a:t>
            </a:r>
          </a:p>
          <a:p>
            <a:pPr marL="342900" indent="-342900" defTabSz="914400">
              <a:buClr>
                <a:srgbClr val="000090"/>
              </a:buClr>
              <a:buSzPct val="100000"/>
              <a:buFont typeface="Arial"/>
              <a:buChar char="•"/>
            </a:pPr>
            <a:r>
              <a:rPr lang="en-US" sz="2400" dirty="0">
                <a:solidFill>
                  <a:srgbClr val="002060"/>
                </a:solidFill>
                <a:latin typeface="Arial"/>
                <a:ea typeface="ヒラギノ角ゴ ProN W3" charset="0"/>
                <a:cs typeface="Arial"/>
                <a:sym typeface="Times New Roman" charset="0"/>
              </a:rPr>
              <a:t>What are nuclei good for?</a:t>
            </a:r>
            <a:endParaRPr lang="en-US" dirty="0">
              <a:solidFill>
                <a:srgbClr val="002060"/>
              </a:solidFill>
              <a:latin typeface="Arial"/>
              <a:ea typeface="ヒラギノ角ゴ ProN W3" charset="0"/>
              <a:cs typeface="Arial"/>
              <a:sym typeface="Times New Roman" charset="0"/>
            </a:endParaRPr>
          </a:p>
        </p:txBody>
      </p:sp>
    </p:spTree>
    <p:extLst>
      <p:ext uri="{BB962C8B-B14F-4D97-AF65-F5344CB8AC3E}">
        <p14:creationId xmlns:p14="http://schemas.microsoft.com/office/powerpoint/2010/main" val="83892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6AB625-97C1-484C-9DDB-4D6BB904B7BA}"/>
              </a:ext>
            </a:extLst>
          </p:cNvPr>
          <p:cNvSpPr>
            <a:spLocks noGrp="1"/>
          </p:cNvSpPr>
          <p:nvPr>
            <p:ph type="ftr" sz="quarter" idx="3"/>
          </p:nvPr>
        </p:nvSpPr>
        <p:spPr/>
        <p:txBody>
          <a:bodyPr/>
          <a:lstStyle/>
          <a:p>
            <a:pPr defTabSz="456955">
              <a:defRPr/>
            </a:pPr>
            <a:r>
              <a:rPr lang="en-US"/>
              <a:t>W. Nazarewicz, CFNS Stony Brook</a:t>
            </a:r>
            <a:endParaRPr lang="en-US" dirty="0"/>
          </a:p>
        </p:txBody>
      </p:sp>
      <p:sp>
        <p:nvSpPr>
          <p:cNvPr id="3" name="Slide Number Placeholder 2">
            <a:extLst>
              <a:ext uri="{FF2B5EF4-FFF2-40B4-BE49-F238E27FC236}">
                <a16:creationId xmlns:a16="http://schemas.microsoft.com/office/drawing/2014/main" id="{EFDEC063-8E93-3C45-8011-8D0C59A5F091}"/>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20</a:t>
            </a:fld>
            <a:endParaRPr lang="en-US" dirty="0">
              <a:solidFill>
                <a:prstClr val="black">
                  <a:tint val="75000"/>
                </a:prstClr>
              </a:solidFill>
            </a:endParaRPr>
          </a:p>
        </p:txBody>
      </p:sp>
      <p:sp>
        <p:nvSpPr>
          <p:cNvPr id="4" name="TextBox 4">
            <a:extLst>
              <a:ext uri="{FF2B5EF4-FFF2-40B4-BE49-F238E27FC236}">
                <a16:creationId xmlns:a16="http://schemas.microsoft.com/office/drawing/2014/main" id="{5D6EB146-6F28-5E4B-829A-754B2F7BBF16}"/>
              </a:ext>
            </a:extLst>
          </p:cNvPr>
          <p:cNvSpPr txBox="1">
            <a:spLocks noChangeArrowheads="1"/>
          </p:cNvSpPr>
          <p:nvPr/>
        </p:nvSpPr>
        <p:spPr bwMode="auto">
          <a:xfrm>
            <a:off x="1143171" y="0"/>
            <a:ext cx="6902753" cy="8925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1" tIns="45695" rIns="91391" bIns="45695">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912" eaLnBrk="0" hangingPunct="0"/>
            <a:r>
              <a:rPr lang="en-US" sz="2800" dirty="0">
                <a:solidFill>
                  <a:srgbClr val="000090"/>
                </a:solidFill>
              </a:rPr>
              <a:t>Example: Charge radii of calcium isotopes</a:t>
            </a:r>
          </a:p>
          <a:p>
            <a:pPr algn="ctr" defTabSz="913912" eaLnBrk="0" hangingPunct="0"/>
            <a:r>
              <a:rPr lang="en-US" dirty="0">
                <a:solidFill>
                  <a:srgbClr val="000090"/>
                </a:solidFill>
              </a:rPr>
              <a:t>Where </a:t>
            </a:r>
            <a:r>
              <a:rPr lang="en-US" i="1" dirty="0">
                <a:solidFill>
                  <a:srgbClr val="000090"/>
                </a:solidFill>
              </a:rPr>
              <a:t>A-</a:t>
            </a:r>
            <a:r>
              <a:rPr lang="en-US" dirty="0">
                <a:solidFill>
                  <a:srgbClr val="000090"/>
                </a:solidFill>
              </a:rPr>
              <a:t>body and DFT meet…</a:t>
            </a:r>
          </a:p>
        </p:txBody>
      </p:sp>
      <p:sp>
        <p:nvSpPr>
          <p:cNvPr id="6" name="Rectangle 5">
            <a:extLst>
              <a:ext uri="{FF2B5EF4-FFF2-40B4-BE49-F238E27FC236}">
                <a16:creationId xmlns:a16="http://schemas.microsoft.com/office/drawing/2014/main" id="{DD64A935-290E-8448-ACC0-297F77936C21}"/>
              </a:ext>
            </a:extLst>
          </p:cNvPr>
          <p:cNvSpPr/>
          <p:nvPr/>
        </p:nvSpPr>
        <p:spPr>
          <a:xfrm>
            <a:off x="1008248" y="993706"/>
            <a:ext cx="2601994" cy="307777"/>
          </a:xfrm>
          <a:prstGeom prst="rect">
            <a:avLst/>
          </a:prstGeom>
        </p:spPr>
        <p:txBody>
          <a:bodyPr wrap="none">
            <a:spAutoFit/>
          </a:bodyPr>
          <a:lstStyle/>
          <a:p>
            <a:pPr defTabSz="457200"/>
            <a:r>
              <a:rPr lang="en-US" sz="1400" dirty="0">
                <a:solidFill>
                  <a:srgbClr val="000000"/>
                </a:solidFill>
              </a:rPr>
              <a:t>Nature Physics </a:t>
            </a:r>
            <a:r>
              <a:rPr lang="en-US" sz="1400" b="1" dirty="0">
                <a:solidFill>
                  <a:srgbClr val="000000"/>
                </a:solidFill>
              </a:rPr>
              <a:t>12</a:t>
            </a:r>
            <a:r>
              <a:rPr lang="en-US" sz="1400" dirty="0">
                <a:solidFill>
                  <a:srgbClr val="000000"/>
                </a:solidFill>
              </a:rPr>
              <a:t>, 594 (2016)</a:t>
            </a:r>
          </a:p>
        </p:txBody>
      </p:sp>
      <p:pic>
        <p:nvPicPr>
          <p:cNvPr id="7" name="Picture 6" descr="Fig_3.pdf">
            <a:extLst>
              <a:ext uri="{FF2B5EF4-FFF2-40B4-BE49-F238E27FC236}">
                <a16:creationId xmlns:a16="http://schemas.microsoft.com/office/drawing/2014/main" id="{6318AFD4-ECC3-4349-8B16-274B1ED1B2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930" y="1270975"/>
            <a:ext cx="3396437" cy="5230195"/>
          </a:xfrm>
          <a:prstGeom prst="rect">
            <a:avLst/>
          </a:prstGeom>
        </p:spPr>
      </p:pic>
      <p:pic>
        <p:nvPicPr>
          <p:cNvPr id="8" name="Picture 7">
            <a:extLst>
              <a:ext uri="{FF2B5EF4-FFF2-40B4-BE49-F238E27FC236}">
                <a16:creationId xmlns:a16="http://schemas.microsoft.com/office/drawing/2014/main" id="{0C1AEB1F-C718-4941-A862-DB642295A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680" y="2642992"/>
            <a:ext cx="4572000" cy="3657600"/>
          </a:xfrm>
          <a:prstGeom prst="rect">
            <a:avLst/>
          </a:prstGeom>
        </p:spPr>
      </p:pic>
      <p:sp>
        <p:nvSpPr>
          <p:cNvPr id="9" name="TextBox 8">
            <a:extLst>
              <a:ext uri="{FF2B5EF4-FFF2-40B4-BE49-F238E27FC236}">
                <a16:creationId xmlns:a16="http://schemas.microsoft.com/office/drawing/2014/main" id="{8F65E021-2C6B-5B4D-850B-879001D8BA30}"/>
              </a:ext>
            </a:extLst>
          </p:cNvPr>
          <p:cNvSpPr txBox="1"/>
          <p:nvPr/>
        </p:nvSpPr>
        <p:spPr>
          <a:xfrm>
            <a:off x="4703239" y="1969274"/>
            <a:ext cx="3997569" cy="523220"/>
          </a:xfrm>
          <a:prstGeom prst="rect">
            <a:avLst/>
          </a:prstGeom>
          <a:noFill/>
        </p:spPr>
        <p:txBody>
          <a:bodyPr wrap="square" rtlCol="0">
            <a:spAutoFit/>
          </a:bodyPr>
          <a:lstStyle/>
          <a:p>
            <a:r>
              <a:rPr lang="en-US" sz="1400" dirty="0"/>
              <a:t>BECOLA: Proton superfluidity and charge radii in proton-rich calcium isotopes, submitted </a:t>
            </a:r>
          </a:p>
        </p:txBody>
      </p:sp>
      <p:sp>
        <p:nvSpPr>
          <p:cNvPr id="10" name="Rectangle 9">
            <a:extLst>
              <a:ext uri="{FF2B5EF4-FFF2-40B4-BE49-F238E27FC236}">
                <a16:creationId xmlns:a16="http://schemas.microsoft.com/office/drawing/2014/main" id="{E438EC9A-5E19-3B4D-AD38-CE6A4D3D3992}"/>
              </a:ext>
            </a:extLst>
          </p:cNvPr>
          <p:cNvSpPr/>
          <p:nvPr/>
        </p:nvSpPr>
        <p:spPr>
          <a:xfrm>
            <a:off x="4140683" y="1182971"/>
            <a:ext cx="4439070" cy="584775"/>
          </a:xfrm>
          <a:prstGeom prst="rect">
            <a:avLst/>
          </a:prstGeom>
        </p:spPr>
        <p:txBody>
          <a:bodyPr wrap="square">
            <a:spAutoFit/>
          </a:bodyPr>
          <a:lstStyle/>
          <a:p>
            <a:pPr algn="ctr"/>
            <a:r>
              <a:rPr lang="en-US" dirty="0"/>
              <a:t>Recent optimization </a:t>
            </a:r>
            <a:r>
              <a:rPr lang="en-US" dirty="0" err="1"/>
              <a:t>Fy</a:t>
            </a:r>
            <a:r>
              <a:rPr lang="en-US" dirty="0"/>
              <a:t>(</a:t>
            </a:r>
            <a:r>
              <a:rPr lang="en-US" dirty="0" err="1">
                <a:latin typeface="Symbol" charset="2"/>
                <a:ea typeface="Symbol" charset="2"/>
                <a:cs typeface="Symbol" charset="2"/>
              </a:rPr>
              <a:t>D</a:t>
            </a:r>
            <a:r>
              <a:rPr lang="en-US" dirty="0" err="1"/>
              <a:t>r</a:t>
            </a:r>
            <a:r>
              <a:rPr lang="en-US" dirty="0"/>
              <a:t>)</a:t>
            </a:r>
          </a:p>
          <a:p>
            <a:pPr algn="ctr"/>
            <a:r>
              <a:rPr lang="en-US" sz="1400" dirty="0"/>
              <a:t>Phys. Rev. C 95, 064328 (2017)</a:t>
            </a:r>
          </a:p>
        </p:txBody>
      </p:sp>
    </p:spTree>
    <p:extLst>
      <p:ext uri="{BB962C8B-B14F-4D97-AF65-F5344CB8AC3E}">
        <p14:creationId xmlns:p14="http://schemas.microsoft.com/office/powerpoint/2010/main" val="257497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defTabSz="456955">
              <a:defRPr/>
            </a:pPr>
            <a:r>
              <a:rPr lang="en-US"/>
              <a:t>W. Nazarewicz, CFNS Stony Brook</a:t>
            </a:r>
            <a:endParaRPr lang="en-US" dirty="0"/>
          </a:p>
        </p:txBody>
      </p:sp>
      <p:sp>
        <p:nvSpPr>
          <p:cNvPr id="3" name="Slide Number Placeholder 2"/>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21</a:t>
            </a:fld>
            <a:endParaRPr lang="en-US" dirty="0">
              <a:solidFill>
                <a:prstClr val="black">
                  <a:tint val="75000"/>
                </a:prstClr>
              </a:solidFill>
            </a:endParaRPr>
          </a:p>
        </p:txBody>
      </p:sp>
      <p:sp>
        <p:nvSpPr>
          <p:cNvPr id="7" name="Rectangle 6">
            <a:extLst>
              <a:ext uri="{FF2B5EF4-FFF2-40B4-BE49-F238E27FC236}">
                <a16:creationId xmlns:a16="http://schemas.microsoft.com/office/drawing/2014/main" id="{10211B63-2546-4840-9DEB-52EC990EB4DC}"/>
              </a:ext>
            </a:extLst>
          </p:cNvPr>
          <p:cNvSpPr/>
          <p:nvPr/>
        </p:nvSpPr>
        <p:spPr>
          <a:xfrm>
            <a:off x="163629" y="92422"/>
            <a:ext cx="8812837" cy="830997"/>
          </a:xfrm>
          <a:prstGeom prst="rect">
            <a:avLst/>
          </a:prstGeom>
        </p:spPr>
        <p:txBody>
          <a:bodyPr wrap="square">
            <a:spAutoFit/>
          </a:bodyPr>
          <a:lstStyle/>
          <a:p>
            <a:r>
              <a:rPr lang="en-US" sz="2400" dirty="0">
                <a:solidFill>
                  <a:srgbClr val="002060"/>
                </a:solidFill>
              </a:rPr>
              <a:t>How many Ca nuclei exist? </a:t>
            </a:r>
            <a:r>
              <a:rPr lang="en-US" sz="2400" baseline="30000" dirty="0">
                <a:solidFill>
                  <a:srgbClr val="002060"/>
                </a:solidFill>
              </a:rPr>
              <a:t>60</a:t>
            </a:r>
            <a:r>
              <a:rPr lang="en-US" sz="2400" dirty="0">
                <a:solidFill>
                  <a:srgbClr val="002060"/>
                </a:solidFill>
              </a:rPr>
              <a:t>Ca was observed experimentally. Theory: The jury is still out …</a:t>
            </a:r>
          </a:p>
        </p:txBody>
      </p:sp>
      <p:sp>
        <p:nvSpPr>
          <p:cNvPr id="12" name="Rectangle 11">
            <a:extLst>
              <a:ext uri="{FF2B5EF4-FFF2-40B4-BE49-F238E27FC236}">
                <a16:creationId xmlns:a16="http://schemas.microsoft.com/office/drawing/2014/main" id="{00F140BC-3400-6141-9BF6-9F4D5BD8B8F3}"/>
              </a:ext>
            </a:extLst>
          </p:cNvPr>
          <p:cNvSpPr/>
          <p:nvPr/>
        </p:nvSpPr>
        <p:spPr>
          <a:xfrm>
            <a:off x="5465869" y="861395"/>
            <a:ext cx="3332670" cy="923330"/>
          </a:xfrm>
          <a:prstGeom prst="rect">
            <a:avLst/>
          </a:prstGeom>
        </p:spPr>
        <p:txBody>
          <a:bodyPr wrap="square">
            <a:spAutoFit/>
          </a:bodyPr>
          <a:lstStyle/>
          <a:p>
            <a:r>
              <a:rPr lang="en-US" baseline="30000" dirty="0"/>
              <a:t>60</a:t>
            </a:r>
            <a:r>
              <a:rPr lang="en-US" dirty="0"/>
              <a:t>Ca weakly bound/unbound, </a:t>
            </a:r>
            <a:r>
              <a:rPr lang="en-US" baseline="30000" dirty="0"/>
              <a:t>61-62</a:t>
            </a:r>
            <a:r>
              <a:rPr lang="en-US" dirty="0"/>
              <a:t>Ca are located right at threshold</a:t>
            </a:r>
            <a:endParaRPr lang="en-US" baseline="30000" dirty="0"/>
          </a:p>
        </p:txBody>
      </p:sp>
      <p:sp>
        <p:nvSpPr>
          <p:cNvPr id="13" name="Rectangle 12">
            <a:extLst>
              <a:ext uri="{FF2B5EF4-FFF2-40B4-BE49-F238E27FC236}">
                <a16:creationId xmlns:a16="http://schemas.microsoft.com/office/drawing/2014/main" id="{AD20CB58-2F10-694E-A962-9CA470C74A75}"/>
              </a:ext>
            </a:extLst>
          </p:cNvPr>
          <p:cNvSpPr/>
          <p:nvPr/>
        </p:nvSpPr>
        <p:spPr>
          <a:xfrm>
            <a:off x="5443869" y="2413079"/>
            <a:ext cx="3870427" cy="646331"/>
          </a:xfrm>
          <a:prstGeom prst="rect">
            <a:avLst/>
          </a:prstGeom>
        </p:spPr>
        <p:txBody>
          <a:bodyPr wrap="square">
            <a:spAutoFit/>
          </a:bodyPr>
          <a:lstStyle/>
          <a:p>
            <a:r>
              <a:rPr lang="en-US" dirty="0"/>
              <a:t>Calcium isotopes bound out to about </a:t>
            </a:r>
            <a:r>
              <a:rPr lang="en-US" baseline="30000" dirty="0"/>
              <a:t>70</a:t>
            </a:r>
            <a:r>
              <a:rPr lang="en-US" dirty="0"/>
              <a:t>Ca</a:t>
            </a:r>
            <a:endParaRPr lang="en-US" baseline="30000" dirty="0"/>
          </a:p>
        </p:txBody>
      </p:sp>
      <p:grpSp>
        <p:nvGrpSpPr>
          <p:cNvPr id="14" name="Group 13">
            <a:extLst>
              <a:ext uri="{FF2B5EF4-FFF2-40B4-BE49-F238E27FC236}">
                <a16:creationId xmlns:a16="http://schemas.microsoft.com/office/drawing/2014/main" id="{E1472BE3-5E9A-EC4D-89B7-B8193AB655FF}"/>
              </a:ext>
            </a:extLst>
          </p:cNvPr>
          <p:cNvGrpSpPr/>
          <p:nvPr/>
        </p:nvGrpSpPr>
        <p:grpSpPr>
          <a:xfrm>
            <a:off x="4613365" y="2762829"/>
            <a:ext cx="4459001" cy="3445592"/>
            <a:chOff x="4613365" y="3211807"/>
            <a:chExt cx="4459001" cy="3445592"/>
          </a:xfrm>
        </p:grpSpPr>
        <p:pic>
          <p:nvPicPr>
            <p:cNvPr id="6" name="Picture 5">
              <a:extLst>
                <a:ext uri="{FF2B5EF4-FFF2-40B4-BE49-F238E27FC236}">
                  <a16:creationId xmlns:a16="http://schemas.microsoft.com/office/drawing/2014/main" id="{88DD3530-D1EE-8247-B48E-ED413DFBAE01}"/>
                </a:ext>
              </a:extLst>
            </p:cNvPr>
            <p:cNvPicPr>
              <a:picLocks noChangeAspect="1"/>
            </p:cNvPicPr>
            <p:nvPr/>
          </p:nvPicPr>
          <p:blipFill>
            <a:blip r:embed="rId3"/>
            <a:stretch>
              <a:fillRect/>
            </a:stretch>
          </p:blipFill>
          <p:spPr>
            <a:xfrm rot="16200000">
              <a:off x="5120070" y="2705102"/>
              <a:ext cx="3445592" cy="4459001"/>
            </a:xfrm>
            <a:prstGeom prst="rect">
              <a:avLst/>
            </a:prstGeom>
          </p:spPr>
        </p:pic>
        <p:sp>
          <p:nvSpPr>
            <p:cNvPr id="11" name="Rectangle 10">
              <a:extLst>
                <a:ext uri="{FF2B5EF4-FFF2-40B4-BE49-F238E27FC236}">
                  <a16:creationId xmlns:a16="http://schemas.microsoft.com/office/drawing/2014/main" id="{85840F43-8E4D-F744-9C30-BA3962104DA8}"/>
                </a:ext>
              </a:extLst>
            </p:cNvPr>
            <p:cNvSpPr/>
            <p:nvPr/>
          </p:nvSpPr>
          <p:spPr>
            <a:xfrm>
              <a:off x="5460739" y="3561356"/>
              <a:ext cx="1382127" cy="461665"/>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Phys. Scr. 2013, 014022 (2013)</a:t>
              </a:r>
              <a:endParaRPr lang="en-US" sz="1200" dirty="0">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06540F8-3FDE-594A-ABD2-5666E9237368}"/>
                </a:ext>
              </a:extLst>
            </p:cNvPr>
            <p:cNvSpPr/>
            <p:nvPr/>
          </p:nvSpPr>
          <p:spPr>
            <a:xfrm>
              <a:off x="6099282" y="5462789"/>
              <a:ext cx="633507" cy="369332"/>
            </a:xfrm>
            <a:prstGeom prst="rect">
              <a:avLst/>
            </a:prstGeom>
          </p:spPr>
          <p:txBody>
            <a:bodyPr wrap="none">
              <a:spAutoFit/>
            </a:bodyPr>
            <a:lstStyle/>
            <a:p>
              <a:r>
                <a:rPr lang="en-US" b="1" dirty="0">
                  <a:solidFill>
                    <a:srgbClr val="FF0000"/>
                  </a:solidFill>
                  <a:latin typeface="Arial" panose="020B0604020202020204" pitchFamily="34" charset="0"/>
                  <a:cs typeface="Arial" panose="020B0604020202020204" pitchFamily="34" charset="0"/>
                </a:rPr>
                <a:t>DFT</a:t>
              </a:r>
              <a:endParaRPr lang="en-US" b="1" dirty="0">
                <a:solidFill>
                  <a:srgbClr val="FF0000"/>
                </a:solidFill>
              </a:endParaRPr>
            </a:p>
          </p:txBody>
        </p:sp>
      </p:grpSp>
      <p:grpSp>
        <p:nvGrpSpPr>
          <p:cNvPr id="8" name="Group 7">
            <a:extLst>
              <a:ext uri="{FF2B5EF4-FFF2-40B4-BE49-F238E27FC236}">
                <a16:creationId xmlns:a16="http://schemas.microsoft.com/office/drawing/2014/main" id="{5F054108-C217-5B49-8806-C4CD6826AC76}"/>
              </a:ext>
            </a:extLst>
          </p:cNvPr>
          <p:cNvGrpSpPr/>
          <p:nvPr/>
        </p:nvGrpSpPr>
        <p:grpSpPr>
          <a:xfrm>
            <a:off x="167193" y="913580"/>
            <a:ext cx="5251695" cy="2723705"/>
            <a:chOff x="155760" y="1007011"/>
            <a:chExt cx="5251695" cy="2723705"/>
          </a:xfrm>
        </p:grpSpPr>
        <p:pic>
          <p:nvPicPr>
            <p:cNvPr id="9" name="Picture 8">
              <a:extLst>
                <a:ext uri="{FF2B5EF4-FFF2-40B4-BE49-F238E27FC236}">
                  <a16:creationId xmlns:a16="http://schemas.microsoft.com/office/drawing/2014/main" id="{7CFA8157-3F46-1F42-92C6-085511A08094}"/>
                </a:ext>
              </a:extLst>
            </p:cNvPr>
            <p:cNvPicPr>
              <a:picLocks noChangeAspect="1"/>
            </p:cNvPicPr>
            <p:nvPr/>
          </p:nvPicPr>
          <p:blipFill>
            <a:blip r:embed="rId4"/>
            <a:stretch>
              <a:fillRect/>
            </a:stretch>
          </p:blipFill>
          <p:spPr>
            <a:xfrm>
              <a:off x="155760" y="1007011"/>
              <a:ext cx="5251695" cy="2723705"/>
            </a:xfrm>
            <a:prstGeom prst="rect">
              <a:avLst/>
            </a:prstGeom>
          </p:spPr>
        </p:pic>
        <p:sp>
          <p:nvSpPr>
            <p:cNvPr id="10" name="Rectangle 9">
              <a:extLst>
                <a:ext uri="{FF2B5EF4-FFF2-40B4-BE49-F238E27FC236}">
                  <a16:creationId xmlns:a16="http://schemas.microsoft.com/office/drawing/2014/main" id="{A7F03BD1-EF55-874D-807E-40132CB42805}"/>
                </a:ext>
              </a:extLst>
            </p:cNvPr>
            <p:cNvSpPr/>
            <p:nvPr/>
          </p:nvSpPr>
          <p:spPr>
            <a:xfrm>
              <a:off x="1559115" y="1260466"/>
              <a:ext cx="1845890" cy="276999"/>
            </a:xfrm>
            <a:prstGeom prst="rect">
              <a:avLst/>
            </a:prstGeom>
          </p:spPr>
          <p:txBody>
            <a:bodyPr wrap="none">
              <a:spAutoFit/>
            </a:bodyPr>
            <a:lstStyle/>
            <a:p>
              <a:r>
                <a:rPr lang="en-US" sz="1200" dirty="0">
                  <a:solidFill>
                    <a:srgbClr val="000000"/>
                  </a:solidFill>
                  <a:latin typeface="Arial" panose="020B0604020202020204" pitchFamily="34" charset="0"/>
                  <a:cs typeface="Arial" panose="020B0604020202020204" pitchFamily="34" charset="0"/>
                </a:rPr>
                <a:t>PRL 118, 032502 (2017)</a:t>
              </a:r>
              <a:endParaRPr lang="en-US" sz="12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4E71830-CC46-F54A-8ADE-9C8EE7DE2E99}"/>
                </a:ext>
              </a:extLst>
            </p:cNvPr>
            <p:cNvSpPr/>
            <p:nvPr/>
          </p:nvSpPr>
          <p:spPr>
            <a:xfrm>
              <a:off x="2131003" y="1026017"/>
              <a:ext cx="979755" cy="369332"/>
            </a:xfrm>
            <a:prstGeom prst="rect">
              <a:avLst/>
            </a:prstGeom>
          </p:spPr>
          <p:txBody>
            <a:bodyPr wrap="none">
              <a:spAutoFit/>
            </a:bodyPr>
            <a:lstStyle/>
            <a:p>
              <a:r>
                <a:rPr lang="en-US" b="1" dirty="0">
                  <a:solidFill>
                    <a:srgbClr val="FF0000"/>
                  </a:solidFill>
                  <a:latin typeface="Arial" panose="020B0604020202020204" pitchFamily="34" charset="0"/>
                  <a:cs typeface="Arial" panose="020B0604020202020204" pitchFamily="34" charset="0"/>
                </a:rPr>
                <a:t>A-body</a:t>
              </a:r>
            </a:p>
          </p:txBody>
        </p:sp>
      </p:grpSp>
      <p:pic>
        <p:nvPicPr>
          <p:cNvPr id="15" name="Picture 14">
            <a:extLst>
              <a:ext uri="{FF2B5EF4-FFF2-40B4-BE49-F238E27FC236}">
                <a16:creationId xmlns:a16="http://schemas.microsoft.com/office/drawing/2014/main" id="{8E2994F2-23F8-3B46-9141-624376BD87FE}"/>
              </a:ext>
            </a:extLst>
          </p:cNvPr>
          <p:cNvPicPr/>
          <p:nvPr/>
        </p:nvPicPr>
        <p:blipFill>
          <a:blip r:embed="rId5"/>
          <a:stretch>
            <a:fillRect/>
          </a:stretch>
        </p:blipFill>
        <p:spPr>
          <a:xfrm>
            <a:off x="10509" y="4054722"/>
            <a:ext cx="4619069" cy="2444578"/>
          </a:xfrm>
          <a:prstGeom prst="rect">
            <a:avLst/>
          </a:prstGeom>
        </p:spPr>
      </p:pic>
      <p:sp>
        <p:nvSpPr>
          <p:cNvPr id="16" name="TextBox 15">
            <a:extLst>
              <a:ext uri="{FF2B5EF4-FFF2-40B4-BE49-F238E27FC236}">
                <a16:creationId xmlns:a16="http://schemas.microsoft.com/office/drawing/2014/main" id="{1704E891-45C1-0C4F-A05A-55BB454B0DF6}"/>
              </a:ext>
            </a:extLst>
          </p:cNvPr>
          <p:cNvSpPr txBox="1"/>
          <p:nvPr/>
        </p:nvSpPr>
        <p:spPr>
          <a:xfrm>
            <a:off x="946258" y="3714310"/>
            <a:ext cx="2653032" cy="400110"/>
          </a:xfrm>
          <a:prstGeom prst="rect">
            <a:avLst/>
          </a:prstGeom>
          <a:noFill/>
        </p:spPr>
        <p:txBody>
          <a:bodyPr wrap="square" rtlCol="0">
            <a:spAutoFit/>
          </a:bodyPr>
          <a:lstStyle/>
          <a:p>
            <a:pPr algn="ctr"/>
            <a:r>
              <a:rPr lang="en-US" sz="2000" dirty="0">
                <a:solidFill>
                  <a:srgbClr val="FF0000"/>
                </a:solidFill>
                <a:ea typeface="MS PGothic" charset="0"/>
                <a:cs typeface="MS PGothic" charset="0"/>
              </a:rPr>
              <a:t>Discovery of </a:t>
            </a:r>
            <a:r>
              <a:rPr lang="en-US" sz="2000" baseline="30000" dirty="0">
                <a:solidFill>
                  <a:srgbClr val="FF0000"/>
                </a:solidFill>
                <a:ea typeface="MS PGothic" charset="0"/>
                <a:cs typeface="MS PGothic" charset="0"/>
              </a:rPr>
              <a:t>60</a:t>
            </a:r>
            <a:r>
              <a:rPr lang="en-US" sz="2000" dirty="0">
                <a:solidFill>
                  <a:srgbClr val="FF0000"/>
                </a:solidFill>
                <a:ea typeface="MS PGothic" charset="0"/>
                <a:cs typeface="MS PGothic" charset="0"/>
              </a:rPr>
              <a:t>Ca</a:t>
            </a:r>
          </a:p>
        </p:txBody>
      </p:sp>
      <p:sp>
        <p:nvSpPr>
          <p:cNvPr id="17" name="Rectangle 16">
            <a:extLst>
              <a:ext uri="{FF2B5EF4-FFF2-40B4-BE49-F238E27FC236}">
                <a16:creationId xmlns:a16="http://schemas.microsoft.com/office/drawing/2014/main" id="{5ABA8229-2B9E-6E43-A303-864FA5417F51}"/>
              </a:ext>
            </a:extLst>
          </p:cNvPr>
          <p:cNvSpPr/>
          <p:nvPr/>
        </p:nvSpPr>
        <p:spPr>
          <a:xfrm>
            <a:off x="3309441" y="6134672"/>
            <a:ext cx="2640274" cy="276999"/>
          </a:xfrm>
          <a:prstGeom prst="rect">
            <a:avLst/>
          </a:prstGeom>
        </p:spPr>
        <p:txBody>
          <a:bodyPr wrap="none">
            <a:spAutoFit/>
          </a:bodyPr>
          <a:lstStyle/>
          <a:p>
            <a:pPr algn="ctr"/>
            <a:r>
              <a:rPr lang="sk-SK" sz="1200" dirty="0" err="1"/>
              <a:t>Phys</a:t>
            </a:r>
            <a:r>
              <a:rPr lang="sk-SK" sz="1200" dirty="0"/>
              <a:t>. Rev. </a:t>
            </a:r>
            <a:r>
              <a:rPr lang="sk-SK" sz="1200" dirty="0" err="1"/>
              <a:t>Lett</a:t>
            </a:r>
            <a:r>
              <a:rPr lang="sk-SK" sz="1200" dirty="0"/>
              <a:t>. 121, 022501 </a:t>
            </a:r>
            <a:r>
              <a:rPr lang="en-US" sz="1200" dirty="0"/>
              <a:t>(2018)</a:t>
            </a:r>
          </a:p>
        </p:txBody>
      </p:sp>
    </p:spTree>
    <p:extLst>
      <p:ext uri="{BB962C8B-B14F-4D97-AF65-F5344CB8AC3E}">
        <p14:creationId xmlns:p14="http://schemas.microsoft.com/office/powerpoint/2010/main" val="47986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7220D3-DBB3-164D-82BB-782A34FF5757}"/>
              </a:ext>
            </a:extLst>
          </p:cNvPr>
          <p:cNvSpPr>
            <a:spLocks noGrp="1"/>
          </p:cNvSpPr>
          <p:nvPr>
            <p:ph type="ftr" sz="quarter" idx="3"/>
          </p:nvPr>
        </p:nvSpPr>
        <p:spPr/>
        <p:txBody>
          <a:bodyPr/>
          <a:lstStyle/>
          <a:p>
            <a:pPr defTabSz="456955">
              <a:defRPr/>
            </a:pPr>
            <a:r>
              <a:rPr lang="en-US"/>
              <a:t>W. Nazarewicz, CFNS Stony Brook</a:t>
            </a:r>
            <a:endParaRPr lang="en-US" dirty="0"/>
          </a:p>
        </p:txBody>
      </p:sp>
      <p:sp>
        <p:nvSpPr>
          <p:cNvPr id="3" name="Slide Number Placeholder 2">
            <a:extLst>
              <a:ext uri="{FF2B5EF4-FFF2-40B4-BE49-F238E27FC236}">
                <a16:creationId xmlns:a16="http://schemas.microsoft.com/office/drawing/2014/main" id="{E536F17C-536F-904C-BBEA-B00FEB1CC26D}"/>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22</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985412FF-082A-D74C-B0B9-CE13CDF3093F}"/>
              </a:ext>
            </a:extLst>
          </p:cNvPr>
          <p:cNvPicPr>
            <a:picLocks noChangeAspect="1"/>
          </p:cNvPicPr>
          <p:nvPr/>
        </p:nvPicPr>
        <p:blipFill>
          <a:blip r:embed="rId2"/>
          <a:stretch>
            <a:fillRect/>
          </a:stretch>
        </p:blipFill>
        <p:spPr>
          <a:xfrm>
            <a:off x="866559" y="507920"/>
            <a:ext cx="7620000" cy="5588000"/>
          </a:xfrm>
          <a:prstGeom prst="rect">
            <a:avLst/>
          </a:prstGeom>
        </p:spPr>
      </p:pic>
      <p:sp>
        <p:nvSpPr>
          <p:cNvPr id="5" name="TextBox 4">
            <a:extLst>
              <a:ext uri="{FF2B5EF4-FFF2-40B4-BE49-F238E27FC236}">
                <a16:creationId xmlns:a16="http://schemas.microsoft.com/office/drawing/2014/main" id="{A95C42AC-8B2D-9047-8510-42C9190B4021}"/>
              </a:ext>
            </a:extLst>
          </p:cNvPr>
          <p:cNvSpPr txBox="1"/>
          <p:nvPr/>
        </p:nvSpPr>
        <p:spPr>
          <a:xfrm>
            <a:off x="3705101" y="507920"/>
            <a:ext cx="2180918" cy="369332"/>
          </a:xfrm>
          <a:prstGeom prst="rect">
            <a:avLst/>
          </a:prstGeom>
          <a:noFill/>
        </p:spPr>
        <p:txBody>
          <a:bodyPr wrap="none" rtlCol="0">
            <a:spAutoFit/>
          </a:bodyPr>
          <a:lstStyle/>
          <a:p>
            <a:r>
              <a:rPr lang="en-US" dirty="0">
                <a:solidFill>
                  <a:srgbClr val="FF0000"/>
                </a:solidFill>
              </a:rPr>
              <a:t>Nov. 24, 2018, 8am</a:t>
            </a:r>
          </a:p>
        </p:txBody>
      </p:sp>
      <p:sp>
        <p:nvSpPr>
          <p:cNvPr id="6" name="Rectangle 5">
            <a:extLst>
              <a:ext uri="{FF2B5EF4-FFF2-40B4-BE49-F238E27FC236}">
                <a16:creationId xmlns:a16="http://schemas.microsoft.com/office/drawing/2014/main" id="{C02C3FBA-97D8-5545-AD25-B312D7AA0F78}"/>
              </a:ext>
            </a:extLst>
          </p:cNvPr>
          <p:cNvSpPr/>
          <p:nvPr/>
        </p:nvSpPr>
        <p:spPr>
          <a:xfrm>
            <a:off x="5635664" y="5555214"/>
            <a:ext cx="1839030" cy="369332"/>
          </a:xfrm>
          <a:prstGeom prst="rect">
            <a:avLst/>
          </a:prstGeom>
          <a:solidFill>
            <a:schemeClr val="bg1"/>
          </a:solidFill>
        </p:spPr>
        <p:txBody>
          <a:bodyPr wrap="none">
            <a:spAutoFit/>
          </a:bodyPr>
          <a:lstStyle/>
          <a:p>
            <a:r>
              <a:rPr lang="en-US" dirty="0" err="1">
                <a:solidFill>
                  <a:srgbClr val="FF0000"/>
                </a:solidFill>
              </a:rPr>
              <a:t>www.mlive.com</a:t>
            </a:r>
            <a:r>
              <a:rPr lang="en-US" dirty="0">
                <a:solidFill>
                  <a:srgbClr val="FF0000"/>
                </a:solidFill>
              </a:rPr>
              <a:t>/</a:t>
            </a:r>
          </a:p>
        </p:txBody>
      </p:sp>
      <p:grpSp>
        <p:nvGrpSpPr>
          <p:cNvPr id="11" name="Group 10">
            <a:extLst>
              <a:ext uri="{FF2B5EF4-FFF2-40B4-BE49-F238E27FC236}">
                <a16:creationId xmlns:a16="http://schemas.microsoft.com/office/drawing/2014/main" id="{48B646C4-A8E3-B149-BFD9-E78B026D29ED}"/>
              </a:ext>
            </a:extLst>
          </p:cNvPr>
          <p:cNvGrpSpPr/>
          <p:nvPr/>
        </p:nvGrpSpPr>
        <p:grpSpPr>
          <a:xfrm>
            <a:off x="2196935" y="1165336"/>
            <a:ext cx="6635777" cy="5133209"/>
            <a:chOff x="2196935" y="1165336"/>
            <a:chExt cx="6635777" cy="5133209"/>
          </a:xfrm>
        </p:grpSpPr>
        <p:pic>
          <p:nvPicPr>
            <p:cNvPr id="9" name="Picture 8">
              <a:extLst>
                <a:ext uri="{FF2B5EF4-FFF2-40B4-BE49-F238E27FC236}">
                  <a16:creationId xmlns:a16="http://schemas.microsoft.com/office/drawing/2014/main" id="{719C28BE-E87A-934C-88F4-0703E93A194F}"/>
                </a:ext>
              </a:extLst>
            </p:cNvPr>
            <p:cNvPicPr>
              <a:picLocks noChangeAspect="1"/>
            </p:cNvPicPr>
            <p:nvPr/>
          </p:nvPicPr>
          <p:blipFill>
            <a:blip r:embed="rId3"/>
            <a:stretch>
              <a:fillRect/>
            </a:stretch>
          </p:blipFill>
          <p:spPr>
            <a:xfrm>
              <a:off x="2196935" y="1165336"/>
              <a:ext cx="6635777" cy="5133209"/>
            </a:xfrm>
            <a:prstGeom prst="rect">
              <a:avLst/>
            </a:prstGeom>
          </p:spPr>
        </p:pic>
        <p:sp>
          <p:nvSpPr>
            <p:cNvPr id="10" name="TextBox 9">
              <a:extLst>
                <a:ext uri="{FF2B5EF4-FFF2-40B4-BE49-F238E27FC236}">
                  <a16:creationId xmlns:a16="http://schemas.microsoft.com/office/drawing/2014/main" id="{F5F0A38E-19F7-F143-B890-440470467880}"/>
                </a:ext>
              </a:extLst>
            </p:cNvPr>
            <p:cNvSpPr txBox="1"/>
            <p:nvPr/>
          </p:nvSpPr>
          <p:spPr>
            <a:xfrm>
              <a:off x="2587847" y="1350002"/>
              <a:ext cx="2501519" cy="369332"/>
            </a:xfrm>
            <a:prstGeom prst="rect">
              <a:avLst/>
            </a:prstGeom>
            <a:noFill/>
          </p:spPr>
          <p:txBody>
            <a:bodyPr wrap="none" rtlCol="0">
              <a:spAutoFit/>
            </a:bodyPr>
            <a:lstStyle/>
            <a:p>
              <a:r>
                <a:rPr lang="en-US" dirty="0">
                  <a:solidFill>
                    <a:schemeClr val="bg1"/>
                  </a:solidFill>
                </a:rPr>
                <a:t>Nov. 26, 2018, 5.30am</a:t>
              </a:r>
            </a:p>
          </p:txBody>
        </p:sp>
      </p:grpSp>
    </p:spTree>
    <p:extLst>
      <p:ext uri="{BB962C8B-B14F-4D97-AF65-F5344CB8AC3E}">
        <p14:creationId xmlns:p14="http://schemas.microsoft.com/office/powerpoint/2010/main" val="226362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defTabSz="456955">
              <a:defRPr/>
            </a:pPr>
            <a:r>
              <a:rPr lang="en-US"/>
              <a:t>W. Nazarewicz, CFNS Stony Brook</a:t>
            </a:r>
            <a:endParaRPr lang="en-US" dirty="0"/>
          </a:p>
        </p:txBody>
      </p:sp>
      <p:sp>
        <p:nvSpPr>
          <p:cNvPr id="6" name="TextBox 5">
            <a:extLst>
              <a:ext uri="{FF2B5EF4-FFF2-40B4-BE49-F238E27FC236}">
                <a16:creationId xmlns:a16="http://schemas.microsoft.com/office/drawing/2014/main" id="{87B03A79-B14A-D848-9A4D-651A70B487E9}"/>
              </a:ext>
            </a:extLst>
          </p:cNvPr>
          <p:cNvSpPr txBox="1"/>
          <p:nvPr/>
        </p:nvSpPr>
        <p:spPr>
          <a:xfrm>
            <a:off x="544821" y="170260"/>
            <a:ext cx="8448572" cy="523220"/>
          </a:xfrm>
          <a:prstGeom prst="rect">
            <a:avLst/>
          </a:prstGeom>
          <a:noFill/>
        </p:spPr>
        <p:txBody>
          <a:bodyPr wrap="square" rtlCol="0">
            <a:spAutoFit/>
          </a:bodyPr>
          <a:lstStyle/>
          <a:p>
            <a:pPr algn="ctr" defTabSz="457200" fontAlgn="auto">
              <a:spcBef>
                <a:spcPts val="0"/>
              </a:spcBef>
              <a:spcAft>
                <a:spcPts val="0"/>
              </a:spcAft>
            </a:pPr>
            <a:r>
              <a:rPr lang="en-US" sz="2800" dirty="0">
                <a:solidFill>
                  <a:srgbClr val="000090"/>
                </a:solidFill>
                <a:latin typeface="Calibri"/>
                <a:ea typeface=""/>
                <a:cs typeface=""/>
              </a:rPr>
              <a:t>Future: Quantified predictions with machine learning</a:t>
            </a:r>
          </a:p>
        </p:txBody>
      </p:sp>
      <p:sp>
        <p:nvSpPr>
          <p:cNvPr id="9" name="Rectangle 8">
            <a:extLst>
              <a:ext uri="{FF2B5EF4-FFF2-40B4-BE49-F238E27FC236}">
                <a16:creationId xmlns:a16="http://schemas.microsoft.com/office/drawing/2014/main" id="{9AB403E7-BFCF-AE40-9BE3-1AA075AE3157}"/>
              </a:ext>
            </a:extLst>
          </p:cNvPr>
          <p:cNvSpPr/>
          <p:nvPr/>
        </p:nvSpPr>
        <p:spPr>
          <a:xfrm>
            <a:off x="544821" y="2184356"/>
            <a:ext cx="8346830" cy="646331"/>
          </a:xfrm>
          <a:prstGeom prst="rect">
            <a:avLst/>
          </a:prstGeom>
        </p:spPr>
        <p:txBody>
          <a:bodyPr wrap="square">
            <a:spAutoFit/>
          </a:bodyPr>
          <a:lstStyle/>
          <a:p>
            <a:r>
              <a:rPr lang="en-US" sz="2000" dirty="0">
                <a:solidFill>
                  <a:srgbClr val="002060"/>
                </a:solidFill>
              </a:rPr>
              <a:t>Bayesian approach to model-based extrapolation of nuclear observables</a:t>
            </a:r>
          </a:p>
          <a:p>
            <a:pPr algn="ctr"/>
            <a:r>
              <a:rPr lang="en-US" sz="1600" dirty="0">
                <a:solidFill>
                  <a:srgbClr val="002060"/>
                </a:solidFill>
              </a:rPr>
              <a:t>Phys. Rev. C 98, 034318 (2018)</a:t>
            </a:r>
          </a:p>
        </p:txBody>
      </p:sp>
      <p:pic>
        <p:nvPicPr>
          <p:cNvPr id="10" name="Picture 9">
            <a:extLst>
              <a:ext uri="{FF2B5EF4-FFF2-40B4-BE49-F238E27FC236}">
                <a16:creationId xmlns:a16="http://schemas.microsoft.com/office/drawing/2014/main" id="{EC086BF6-D261-9244-A029-9E416323BB72}"/>
              </a:ext>
            </a:extLst>
          </p:cNvPr>
          <p:cNvPicPr>
            <a:picLocks noChangeAspect="1"/>
          </p:cNvPicPr>
          <p:nvPr/>
        </p:nvPicPr>
        <p:blipFill>
          <a:blip r:embed="rId3"/>
          <a:stretch>
            <a:fillRect/>
          </a:stretch>
        </p:blipFill>
        <p:spPr>
          <a:xfrm>
            <a:off x="919224" y="1583964"/>
            <a:ext cx="7598023" cy="536331"/>
          </a:xfrm>
          <a:prstGeom prst="rect">
            <a:avLst/>
          </a:prstGeom>
        </p:spPr>
      </p:pic>
      <p:sp>
        <p:nvSpPr>
          <p:cNvPr id="11" name="TextBox 10">
            <a:extLst>
              <a:ext uri="{FF2B5EF4-FFF2-40B4-BE49-F238E27FC236}">
                <a16:creationId xmlns:a16="http://schemas.microsoft.com/office/drawing/2014/main" id="{4AC5D5AB-AA0B-E846-9BC2-DB6615C78BC2}"/>
              </a:ext>
            </a:extLst>
          </p:cNvPr>
          <p:cNvSpPr txBox="1"/>
          <p:nvPr/>
        </p:nvSpPr>
        <p:spPr>
          <a:xfrm>
            <a:off x="2593535" y="922857"/>
            <a:ext cx="3882794" cy="523220"/>
          </a:xfrm>
          <a:prstGeom prst="rect">
            <a:avLst/>
          </a:prstGeom>
          <a:noFill/>
        </p:spPr>
        <p:txBody>
          <a:bodyPr wrap="none" rtlCol="0">
            <a:spAutoFit/>
          </a:bodyPr>
          <a:lstStyle/>
          <a:p>
            <a:r>
              <a:rPr lang="en-US" sz="2800" dirty="0">
                <a:solidFill>
                  <a:srgbClr val="FF0000"/>
                </a:solidFill>
              </a:rPr>
              <a:t>Probability of existence</a:t>
            </a:r>
          </a:p>
        </p:txBody>
      </p:sp>
      <p:sp>
        <p:nvSpPr>
          <p:cNvPr id="8" name="TextBox 7">
            <a:extLst>
              <a:ext uri="{FF2B5EF4-FFF2-40B4-BE49-F238E27FC236}">
                <a16:creationId xmlns:a16="http://schemas.microsoft.com/office/drawing/2014/main" id="{4AC5D5AB-AA0B-E846-9BC2-DB6615C78BC2}"/>
              </a:ext>
            </a:extLst>
          </p:cNvPr>
          <p:cNvSpPr txBox="1"/>
          <p:nvPr/>
        </p:nvSpPr>
        <p:spPr>
          <a:xfrm>
            <a:off x="3160395" y="2929437"/>
            <a:ext cx="2823209" cy="400110"/>
          </a:xfrm>
          <a:prstGeom prst="rect">
            <a:avLst/>
          </a:prstGeom>
          <a:noFill/>
        </p:spPr>
        <p:txBody>
          <a:bodyPr wrap="none" rtlCol="0">
            <a:spAutoFit/>
          </a:bodyPr>
          <a:lstStyle/>
          <a:p>
            <a:r>
              <a:rPr lang="en-US" sz="2000" dirty="0">
                <a:solidFill>
                  <a:srgbClr val="FF0000"/>
                </a:solidFill>
              </a:rPr>
              <a:t>Bayesian model mixing</a:t>
            </a:r>
          </a:p>
        </p:txBody>
      </p:sp>
      <p:pic>
        <p:nvPicPr>
          <p:cNvPr id="12" name="Picture 11">
            <a:extLst>
              <a:ext uri="{FF2B5EF4-FFF2-40B4-BE49-F238E27FC236}">
                <a16:creationId xmlns:a16="http://schemas.microsoft.com/office/drawing/2014/main" id="{B3CE237C-F4E8-9041-B21F-A8DFAFDF8F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335169"/>
            <a:ext cx="9143999" cy="3007689"/>
          </a:xfrm>
          <a:prstGeom prst="rect">
            <a:avLst/>
          </a:prstGeom>
        </p:spPr>
      </p:pic>
      <p:sp>
        <p:nvSpPr>
          <p:cNvPr id="3" name="Rounded Rectangle 2">
            <a:extLst>
              <a:ext uri="{FF2B5EF4-FFF2-40B4-BE49-F238E27FC236}">
                <a16:creationId xmlns:a16="http://schemas.microsoft.com/office/drawing/2014/main" id="{5C0EAAA0-5568-E041-A6BD-EED67C19C357}"/>
              </a:ext>
            </a:extLst>
          </p:cNvPr>
          <p:cNvSpPr/>
          <p:nvPr/>
        </p:nvSpPr>
        <p:spPr>
          <a:xfrm>
            <a:off x="6103917" y="3839017"/>
            <a:ext cx="486889" cy="498860"/>
          </a:xfrm>
          <a:prstGeom prst="round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378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88580" y="1447800"/>
            <a:ext cx="3978620" cy="2938811"/>
            <a:chOff x="1710980" y="3276600"/>
            <a:chExt cx="3978620" cy="2938811"/>
          </a:xfrm>
        </p:grpSpPr>
        <p:pic>
          <p:nvPicPr>
            <p:cNvPr id="13" name="Picture 3" descr="FRIBKnownPossibl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0980" y="3276600"/>
              <a:ext cx="3978620" cy="2938811"/>
            </a:xfrm>
            <a:prstGeom prst="rect">
              <a:avLst/>
            </a:prstGeom>
            <a:noFill/>
            <a:ln w="9525">
              <a:solidFill>
                <a:sysClr val="windowText" lastClr="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4791707" y="4448692"/>
              <a:ext cx="595820" cy="418145"/>
            </a:xfrm>
            <a:prstGeom prst="rect">
              <a:avLst/>
            </a:prstGeom>
            <a:noFill/>
          </p:spPr>
          <p:txBody>
            <a:bodyPr wrap="none" rtlCol="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DFT</a:t>
              </a:r>
            </a:p>
          </p:txBody>
        </p:sp>
        <p:sp>
          <p:nvSpPr>
            <p:cNvPr id="15" name="TextBox 14"/>
            <p:cNvSpPr txBox="1"/>
            <p:nvPr/>
          </p:nvSpPr>
          <p:spPr>
            <a:xfrm>
              <a:off x="3657142" y="4740233"/>
              <a:ext cx="663637" cy="418145"/>
            </a:xfrm>
            <a:prstGeom prst="rect">
              <a:avLst/>
            </a:prstGeom>
            <a:noFill/>
          </p:spPr>
          <p:txBody>
            <a:bodyPr wrap="none" rtlCol="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00"/>
                  </a:solidFill>
                  <a:effectLst/>
                  <a:uLnTx/>
                  <a:uFillTx/>
                  <a:latin typeface="Calibri"/>
                  <a:ea typeface="ＭＳ Ｐゴシック" charset="0"/>
                  <a:cs typeface="ＭＳ Ｐゴシック" charset="0"/>
                </a:rPr>
                <a:t>FRIB</a:t>
              </a:r>
            </a:p>
          </p:txBody>
        </p:sp>
        <p:sp>
          <p:nvSpPr>
            <p:cNvPr id="16" name="TextBox 15"/>
            <p:cNvSpPr txBox="1"/>
            <p:nvPr/>
          </p:nvSpPr>
          <p:spPr>
            <a:xfrm>
              <a:off x="3085100" y="5336745"/>
              <a:ext cx="1009449" cy="418145"/>
            </a:xfrm>
            <a:prstGeom prst="rect">
              <a:avLst/>
            </a:prstGeom>
            <a:noFill/>
          </p:spPr>
          <p:txBody>
            <a:bodyPr wrap="none" rtlCol="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current</a:t>
              </a:r>
            </a:p>
          </p:txBody>
        </p:sp>
      </p:grpSp>
      <p:sp>
        <p:nvSpPr>
          <p:cNvPr id="18" name="Content Placeholder 1"/>
          <p:cNvSpPr txBox="1">
            <a:spLocks/>
          </p:cNvSpPr>
          <p:nvPr/>
        </p:nvSpPr>
        <p:spPr bwMode="auto">
          <a:xfrm>
            <a:off x="4419600" y="1120793"/>
            <a:ext cx="4405453" cy="46363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180178" marR="0" lvl="0" indent="-180178" algn="l" defTabSz="803293" rtl="0" eaLnBrk="1" fontAlgn="base" latinLnBrk="0" hangingPunct="1">
              <a:lnSpc>
                <a:spcPct val="90000"/>
              </a:lnSpc>
              <a:spcBef>
                <a:spcPts val="1206"/>
              </a:spcBef>
              <a:spcAft>
                <a:spcPct val="0"/>
              </a:spcAft>
              <a:buClrTx/>
              <a:buSzPct val="100000"/>
              <a:buFont typeface="Wingdings" pitchFamily="2" charset="2"/>
              <a:buChar char="§"/>
              <a:tabLst/>
              <a:defRPr/>
            </a:pPr>
            <a:r>
              <a:rPr kumimoji="0" lang="en-US" sz="2200" b="0" i="0" u="none" strike="noStrike" kern="0" cap="none" spc="0" normalizeH="0" baseline="0" noProof="0" dirty="0">
                <a:ln>
                  <a:noFill/>
                </a:ln>
                <a:solidFill>
                  <a:sysClr val="windowText" lastClr="000000"/>
                </a:solidFill>
                <a:effectLst/>
                <a:uLnTx/>
                <a:uFillTx/>
                <a:latin typeface="Arial" charset="0"/>
                <a:ea typeface="ＭＳ Ｐゴシック" pitchFamily="-65" charset="-128"/>
                <a:cs typeface="ＭＳ Ｐゴシック" pitchFamily="-65" charset="-128"/>
              </a:rPr>
              <a:t>FRIB will double the knowledge of known nuclei; it will access 80% of all isotopes predicted to exist for elements below uranium </a:t>
            </a:r>
          </a:p>
          <a:p>
            <a:pPr marL="180178" marR="0" lvl="0" indent="-180178" algn="l" defTabSz="803293" rtl="0" eaLnBrk="1" fontAlgn="base" latinLnBrk="0" hangingPunct="1">
              <a:lnSpc>
                <a:spcPct val="90000"/>
              </a:lnSpc>
              <a:spcBef>
                <a:spcPts val="1206"/>
              </a:spcBef>
              <a:spcAft>
                <a:spcPct val="0"/>
              </a:spcAft>
              <a:buClrTx/>
              <a:buSzPct val="100000"/>
              <a:buFont typeface="Wingdings" pitchFamily="2" charset="2"/>
              <a:buChar char="§"/>
              <a:tabLst/>
              <a:defRPr/>
            </a:pPr>
            <a:r>
              <a:rPr kumimoji="0" lang="en-US" sz="2200" b="0" i="0" u="none" strike="noStrike" kern="0" cap="none" spc="0" normalizeH="0" baseline="0" noProof="0" dirty="0">
                <a:ln>
                  <a:noFill/>
                </a:ln>
                <a:solidFill>
                  <a:sysClr val="windowText" lastClr="000000"/>
                </a:solidFill>
                <a:effectLst/>
                <a:uLnTx/>
                <a:uFillTx/>
                <a:latin typeface="Arial" charset="0"/>
                <a:ea typeface="ＭＳ Ｐゴシック" pitchFamily="-65" charset="-128"/>
                <a:cs typeface="ＭＳ Ｐゴシック" pitchFamily="-65" charset="-128"/>
              </a:rPr>
              <a:t>FRIB will extend the neutron drip line from </a:t>
            </a:r>
            <a:r>
              <a:rPr kumimoji="0" lang="en-US" sz="2200" b="0" i="1" u="none" strike="noStrike" kern="0" cap="none" spc="0" normalizeH="0" baseline="0" noProof="0" dirty="0">
                <a:ln>
                  <a:noFill/>
                </a:ln>
                <a:solidFill>
                  <a:sysClr val="windowText" lastClr="000000"/>
                </a:solidFill>
                <a:effectLst/>
                <a:uLnTx/>
                <a:uFillTx/>
                <a:latin typeface="Arial" charset="0"/>
                <a:ea typeface="ＭＳ Ｐゴシック" pitchFamily="-65" charset="-128"/>
                <a:cs typeface="ＭＳ Ｐゴシック" pitchFamily="-65" charset="-128"/>
              </a:rPr>
              <a:t>Z=8</a:t>
            </a:r>
            <a:r>
              <a:rPr kumimoji="0" lang="en-US" sz="2200" b="0" i="0" u="none" strike="noStrike" kern="0" cap="none" spc="0" normalizeH="0" baseline="0" noProof="0" dirty="0">
                <a:ln>
                  <a:noFill/>
                </a:ln>
                <a:solidFill>
                  <a:sysClr val="windowText" lastClr="000000"/>
                </a:solidFill>
                <a:effectLst/>
                <a:uLnTx/>
                <a:uFillTx/>
                <a:latin typeface="Arial" charset="0"/>
                <a:ea typeface="ＭＳ Ｐゴシック" pitchFamily="-65" charset="-128"/>
                <a:cs typeface="ＭＳ Ｐゴシック" pitchFamily="-65" charset="-128"/>
              </a:rPr>
              <a:t> (now) to approximately </a:t>
            </a:r>
            <a:r>
              <a:rPr kumimoji="0" lang="en-US" sz="2200" b="0" i="1" u="none" strike="noStrike" kern="0" cap="none" spc="0" normalizeH="0" baseline="0" noProof="0" dirty="0">
                <a:ln>
                  <a:noFill/>
                </a:ln>
                <a:solidFill>
                  <a:sysClr val="windowText" lastClr="000000"/>
                </a:solidFill>
                <a:effectLst/>
                <a:uLnTx/>
                <a:uFillTx/>
                <a:latin typeface="Arial" charset="0"/>
                <a:ea typeface="ＭＳ Ｐゴシック" pitchFamily="-65" charset="-128"/>
                <a:cs typeface="ＭＳ Ｐゴシック" pitchFamily="-65" charset="-128"/>
              </a:rPr>
              <a:t>Z=40</a:t>
            </a:r>
          </a:p>
          <a:p>
            <a:pPr marL="180178" marR="0" lvl="0" indent="-180178" algn="l" defTabSz="803293" rtl="0" eaLnBrk="1" fontAlgn="base" latinLnBrk="0" hangingPunct="1">
              <a:lnSpc>
                <a:spcPct val="90000"/>
              </a:lnSpc>
              <a:spcBef>
                <a:spcPts val="1206"/>
              </a:spcBef>
              <a:spcAft>
                <a:spcPct val="0"/>
              </a:spcAft>
              <a:buClrTx/>
              <a:buSzPct val="100000"/>
              <a:buFont typeface="Wingdings" pitchFamily="2" charset="2"/>
              <a:buChar char="§"/>
              <a:tabLst/>
              <a:defRPr/>
            </a:pPr>
            <a:r>
              <a:rPr kumimoji="0" lang="en-US" sz="2200" b="0" i="0" u="none" strike="noStrike" kern="0" cap="none" spc="0" normalizeH="0" baseline="0" noProof="0" dirty="0">
                <a:ln>
                  <a:noFill/>
                </a:ln>
                <a:solidFill>
                  <a:sysClr val="windowText" lastClr="000000"/>
                </a:solidFill>
                <a:effectLst/>
                <a:uLnTx/>
                <a:uFillTx/>
                <a:latin typeface="Arial" charset="0"/>
                <a:ea typeface="ＭＳ Ｐゴシック" pitchFamily="-65" charset="-128"/>
                <a:cs typeface="ＭＳ Ｐゴシック" pitchFamily="-65" charset="-128"/>
              </a:rPr>
              <a:t>The unprecedented reach of FRIB will give access to entirely unexplored regions of the nuclear chart where large neutron skins and extreme halos exist</a:t>
            </a:r>
          </a:p>
        </p:txBody>
      </p:sp>
      <p:sp>
        <p:nvSpPr>
          <p:cNvPr id="19" name="Content Placeholder 1"/>
          <p:cNvSpPr txBox="1">
            <a:spLocks/>
          </p:cNvSpPr>
          <p:nvPr/>
        </p:nvSpPr>
        <p:spPr bwMode="auto">
          <a:xfrm>
            <a:off x="228600" y="4525361"/>
            <a:ext cx="4191000" cy="134203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defTabSz="844792" eaLnBrk="0" hangingPunct="0">
              <a:lnSpc>
                <a:spcPct val="90000"/>
              </a:lnSpc>
              <a:spcBef>
                <a:spcPts val="1275"/>
              </a:spcBef>
              <a:buSzPct val="100000"/>
              <a:defRPr/>
            </a:pPr>
            <a:r>
              <a:rPr lang="en-US" sz="2000" kern="0" dirty="0">
                <a:solidFill>
                  <a:srgbClr val="000000"/>
                </a:solidFill>
                <a:latin typeface="Arial" charset="0"/>
                <a:ea typeface="ＭＳ Ｐゴシック" pitchFamily="-65" charset="-128"/>
                <a:cs typeface="ＭＳ Ｐゴシック" pitchFamily="-65" charset="-128"/>
              </a:rPr>
              <a:t>Cross section corresponding to the production of 1 atom/week at FRIB:      3 x10</a:t>
            </a:r>
            <a:r>
              <a:rPr lang="en-US" sz="2000" kern="0" baseline="30000" dirty="0">
                <a:solidFill>
                  <a:srgbClr val="000000"/>
                </a:solidFill>
                <a:latin typeface="Arial" charset="0"/>
                <a:ea typeface="ＭＳ Ｐゴシック" pitchFamily="-65" charset="-128"/>
                <a:cs typeface="ＭＳ Ｐゴシック" pitchFamily="-65" charset="-128"/>
              </a:rPr>
              <a:t>-20 </a:t>
            </a:r>
            <a:r>
              <a:rPr lang="en-US" sz="2000" kern="0" dirty="0">
                <a:solidFill>
                  <a:srgbClr val="000000"/>
                </a:solidFill>
                <a:latin typeface="Arial" charset="0"/>
                <a:ea typeface="ＭＳ Ｐゴシック" pitchFamily="-65" charset="-128"/>
                <a:cs typeface="ＭＳ Ｐゴシック" pitchFamily="-65" charset="-128"/>
              </a:rPr>
              <a:t>b, 5 orders of magnitude lower than at present facilities</a:t>
            </a:r>
            <a:r>
              <a:rPr lang="en-US" sz="2000" kern="0" dirty="0">
                <a:solidFill>
                  <a:srgbClr val="000000"/>
                </a:solidFill>
                <a:latin typeface="Arial" charset="0"/>
                <a:ea typeface="ＭＳ Ｐゴシック" charset="-128"/>
                <a:cs typeface="ＭＳ Ｐゴシック"/>
              </a:rPr>
              <a:t>.</a:t>
            </a:r>
          </a:p>
        </p:txBody>
      </p:sp>
      <p:sp>
        <p:nvSpPr>
          <p:cNvPr id="20" name="Rectangle 10"/>
          <p:cNvSpPr>
            <a:spLocks noChangeArrowheads="1"/>
          </p:cNvSpPr>
          <p:nvPr/>
        </p:nvSpPr>
        <p:spPr bwMode="auto">
          <a:xfrm>
            <a:off x="922879" y="0"/>
            <a:ext cx="6891338" cy="520655"/>
          </a:xfrm>
          <a:prstGeom prst="rect">
            <a:avLst/>
          </a:prstGeom>
          <a:noFill/>
          <a:ln w="12700">
            <a:noFill/>
            <a:miter lim="800000"/>
            <a:headEnd/>
            <a:tailEnd/>
          </a:ln>
          <a:effectLst/>
        </p:spPr>
        <p:txBody>
          <a:bodyPr lIns="90488" tIns="44450" rIns="90488" bIns="44450">
            <a:spAutoFit/>
          </a:bodyPr>
          <a:lstStyle/>
          <a:p>
            <a:pPr algn="ctr" defTabSz="914400" eaLnBrk="0" hangingPunct="0">
              <a:defRPr/>
            </a:pPr>
            <a:r>
              <a:rPr lang="en-US" sz="2800" dirty="0">
                <a:solidFill>
                  <a:srgbClr val="000090"/>
                </a:solidFill>
                <a:effectLst>
                  <a:outerShdw blurRad="38100" dist="38100" dir="2700000" algn="tl">
                    <a:srgbClr val="DDDDDD"/>
                  </a:outerShdw>
                </a:effectLst>
                <a:latin typeface="Arial"/>
                <a:ea typeface="ＭＳ Ｐゴシック" charset="0"/>
                <a:cs typeface="Arial"/>
              </a:rPr>
              <a:t>The Reach of FRIB</a:t>
            </a:r>
            <a:endParaRPr lang="en-US" sz="2000" dirty="0">
              <a:solidFill>
                <a:srgbClr val="000090"/>
              </a:solidFill>
              <a:effectLst>
                <a:outerShdw blurRad="38100" dist="38100" dir="2700000" algn="tl">
                  <a:srgbClr val="DDDDDD"/>
                </a:outerShdw>
              </a:effectLst>
              <a:latin typeface="Arial"/>
              <a:ea typeface="ＭＳ Ｐゴシック" charset="0"/>
              <a:cs typeface="Arial"/>
            </a:endParaRPr>
          </a:p>
        </p:txBody>
      </p:sp>
      <p:sp>
        <p:nvSpPr>
          <p:cNvPr id="4" name="Footer Placeholder 3"/>
          <p:cNvSpPr>
            <a:spLocks noGrp="1"/>
          </p:cNvSpPr>
          <p:nvPr>
            <p:ph type="ftr" sz="quarter" idx="3"/>
          </p:nvPr>
        </p:nvSpPr>
        <p:spPr/>
        <p:txBody>
          <a:bodyPr/>
          <a:lstStyle/>
          <a:p>
            <a:pPr defTabSz="456955">
              <a:defRPr/>
            </a:pPr>
            <a:r>
              <a:rPr lang="en-US"/>
              <a:t>W. Nazarewicz, CFNS Stony Brook</a:t>
            </a:r>
            <a:endParaRPr lang="en-US" dirty="0"/>
          </a:p>
        </p:txBody>
      </p:sp>
      <p:sp>
        <p:nvSpPr>
          <p:cNvPr id="5" name="Slide Number Placeholder 4"/>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24</a:t>
            </a:fld>
            <a:endParaRPr lang="en-US" dirty="0">
              <a:solidFill>
                <a:prstClr val="black">
                  <a:tint val="75000"/>
                </a:prstClr>
              </a:solidFill>
            </a:endParaRPr>
          </a:p>
        </p:txBody>
      </p:sp>
    </p:spTree>
    <p:extLst>
      <p:ext uri="{BB962C8B-B14F-4D97-AF65-F5344CB8AC3E}">
        <p14:creationId xmlns:p14="http://schemas.microsoft.com/office/powerpoint/2010/main" val="61448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a:t>W. Nazarewicz, CFNS Stony Brook</a:t>
            </a:r>
            <a:endParaRPr lang="en-US" dirty="0"/>
          </a:p>
        </p:txBody>
      </p:sp>
      <p:sp>
        <p:nvSpPr>
          <p:cNvPr id="3" name="Slide Number Placeholder 2"/>
          <p:cNvSpPr>
            <a:spLocks noGrp="1"/>
          </p:cNvSpPr>
          <p:nvPr>
            <p:ph type="sldNum" sz="quarter" idx="4"/>
          </p:nvPr>
        </p:nvSpPr>
        <p:spPr/>
        <p:txBody>
          <a:bodyPr/>
          <a:lstStyle/>
          <a:p>
            <a:fld id="{987C7CF1-4D7D-C941-87F6-6592CA3F7595}" type="slidenum">
              <a:rPr lang="en-US" smtClean="0">
                <a:solidFill>
                  <a:prstClr val="black">
                    <a:tint val="75000"/>
                  </a:prstClr>
                </a:solidFill>
              </a:rPr>
              <a:pPr/>
              <a:t>25</a:t>
            </a:fld>
            <a:endParaRPr lang="en-US" dirty="0">
              <a:solidFill>
                <a:prstClr val="black">
                  <a:tint val="75000"/>
                </a:prstClr>
              </a:solidFill>
            </a:endParaRPr>
          </a:p>
        </p:txBody>
      </p:sp>
      <p:pic>
        <p:nvPicPr>
          <p:cNvPr id="4" name="Picture 3" descr="sh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80" y="1048181"/>
            <a:ext cx="8262911" cy="5305950"/>
          </a:xfrm>
          <a:prstGeom prst="rect">
            <a:avLst/>
          </a:prstGeom>
        </p:spPr>
      </p:pic>
      <p:grpSp>
        <p:nvGrpSpPr>
          <p:cNvPr id="5" name="Group 4"/>
          <p:cNvGrpSpPr/>
          <p:nvPr/>
        </p:nvGrpSpPr>
        <p:grpSpPr>
          <a:xfrm>
            <a:off x="4131732" y="3363066"/>
            <a:ext cx="2717800" cy="2111535"/>
            <a:chOff x="4131732" y="3363066"/>
            <a:chExt cx="2717800" cy="2111535"/>
          </a:xfrm>
        </p:grpSpPr>
        <p:pic>
          <p:nvPicPr>
            <p:cNvPr id="6" name="Picture 1" descr="LvFl.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1732" y="3363066"/>
              <a:ext cx="2717800" cy="2111535"/>
            </a:xfrm>
            <a:prstGeom prst="rect">
              <a:avLst/>
            </a:prstGeom>
            <a:solidFill>
              <a:srgbClr val="FFFFFF"/>
            </a:solidFill>
            <a:ln>
              <a:solidFill>
                <a:schemeClr val="tx1"/>
              </a:solidFill>
            </a:ln>
            <a:extLst/>
          </p:spPr>
        </p:pic>
        <p:sp>
          <p:nvSpPr>
            <p:cNvPr id="7" name="TextBox 6"/>
            <p:cNvSpPr txBox="1"/>
            <p:nvPr/>
          </p:nvSpPr>
          <p:spPr>
            <a:xfrm>
              <a:off x="5435600" y="4817533"/>
              <a:ext cx="1352128" cy="369332"/>
            </a:xfrm>
            <a:prstGeom prst="rect">
              <a:avLst/>
            </a:prstGeom>
            <a:noFill/>
          </p:spPr>
          <p:txBody>
            <a:bodyPr wrap="none" rtlCol="0">
              <a:spAutoFit/>
            </a:bodyPr>
            <a:lstStyle/>
            <a:p>
              <a:r>
                <a:rPr lang="en-US" dirty="0">
                  <a:solidFill>
                    <a:srgbClr val="000090"/>
                  </a:solidFill>
                </a:rPr>
                <a:t>Experiment</a:t>
              </a:r>
            </a:p>
          </p:txBody>
        </p:sp>
      </p:grpSp>
      <p:pic>
        <p:nvPicPr>
          <p:cNvPr id="8" name="Picture 7" descr="Untitled-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58781" y="2345274"/>
            <a:ext cx="950481" cy="745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287873" y="2"/>
            <a:ext cx="8703733" cy="520607"/>
          </a:xfrm>
          <a:prstGeom prst="rect">
            <a:avLst/>
          </a:prstGeom>
          <a:noFill/>
          <a:ln w="12700">
            <a:noFill/>
            <a:miter lim="800000"/>
            <a:headEnd/>
            <a:tailEnd/>
          </a:ln>
          <a:effectLst/>
        </p:spPr>
        <p:txBody>
          <a:bodyPr wrap="square" lIns="90439" tIns="44426" rIns="90439" bIns="44426">
            <a:spAutoFit/>
          </a:bodyPr>
          <a:lstStyle/>
          <a:p>
            <a:pPr algn="ctr" defTabSz="913912" eaLnBrk="0" hangingPunct="0">
              <a:defRPr/>
            </a:pPr>
            <a:r>
              <a:rPr lang="en-US" sz="2800" dirty="0">
                <a:solidFill>
                  <a:srgbClr val="000090"/>
                </a:solidFill>
                <a:latin typeface="Arial"/>
                <a:cs typeface="Arial"/>
              </a:rPr>
              <a:t>What are the limits of atoms and nuclei? </a:t>
            </a:r>
          </a:p>
        </p:txBody>
      </p:sp>
      <p:sp>
        <p:nvSpPr>
          <p:cNvPr id="10" name="Rectangle 9"/>
          <p:cNvSpPr/>
          <p:nvPr/>
        </p:nvSpPr>
        <p:spPr>
          <a:xfrm>
            <a:off x="6618075" y="520609"/>
            <a:ext cx="2229042" cy="1200329"/>
          </a:xfrm>
          <a:prstGeom prst="rect">
            <a:avLst/>
          </a:prstGeom>
          <a:solidFill>
            <a:schemeClr val="bg2"/>
          </a:solidFill>
          <a:ln>
            <a:solidFill>
              <a:srgbClr val="4F81BD"/>
            </a:solidFill>
          </a:ln>
        </p:spPr>
        <p:txBody>
          <a:bodyPr wrap="square">
            <a:spAutoFit/>
          </a:bodyPr>
          <a:lstStyle/>
          <a:p>
            <a:r>
              <a:rPr lang="en-US" dirty="0"/>
              <a:t>FRIB will help delineate HI fusion mechanism with neutron rich beams</a:t>
            </a:r>
          </a:p>
        </p:txBody>
      </p:sp>
      <p:grpSp>
        <p:nvGrpSpPr>
          <p:cNvPr id="11" name="Group 10">
            <a:extLst>
              <a:ext uri="{FF2B5EF4-FFF2-40B4-BE49-F238E27FC236}">
                <a16:creationId xmlns:a16="http://schemas.microsoft.com/office/drawing/2014/main" id="{619D0E57-2798-DA45-9D1A-A10D5E213A61}"/>
              </a:ext>
            </a:extLst>
          </p:cNvPr>
          <p:cNvGrpSpPr/>
          <p:nvPr/>
        </p:nvGrpSpPr>
        <p:grpSpPr>
          <a:xfrm>
            <a:off x="3463722" y="1403158"/>
            <a:ext cx="1636728" cy="1346749"/>
            <a:chOff x="3463722" y="1403158"/>
            <a:chExt cx="1636728" cy="1346749"/>
          </a:xfrm>
        </p:grpSpPr>
        <p:sp>
          <p:nvSpPr>
            <p:cNvPr id="12" name="5-Point Star 11">
              <a:extLst>
                <a:ext uri="{FF2B5EF4-FFF2-40B4-BE49-F238E27FC236}">
                  <a16:creationId xmlns:a16="http://schemas.microsoft.com/office/drawing/2014/main" id="{7F70B41F-6174-874C-AC7F-DDC62A0EECD2}"/>
                </a:ext>
              </a:extLst>
            </p:cNvPr>
            <p:cNvSpPr/>
            <p:nvPr/>
          </p:nvSpPr>
          <p:spPr>
            <a:xfrm>
              <a:off x="4708565" y="1825613"/>
              <a:ext cx="391885" cy="391885"/>
            </a:xfrm>
            <a:prstGeom prst="star5">
              <a:avLst/>
            </a:prstGeom>
            <a:solidFill>
              <a:schemeClr val="accent5">
                <a:lumMod val="40000"/>
                <a:lumOff val="60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5-Point Star 12">
              <a:extLst>
                <a:ext uri="{FF2B5EF4-FFF2-40B4-BE49-F238E27FC236}">
                  <a16:creationId xmlns:a16="http://schemas.microsoft.com/office/drawing/2014/main" id="{EA20AF19-9808-B946-8A33-3F7277B5CD82}"/>
                </a:ext>
              </a:extLst>
            </p:cNvPr>
            <p:cNvSpPr/>
            <p:nvPr/>
          </p:nvSpPr>
          <p:spPr>
            <a:xfrm>
              <a:off x="4219698" y="2358022"/>
              <a:ext cx="391885" cy="391885"/>
            </a:xfrm>
            <a:prstGeom prst="star5">
              <a:avLst/>
            </a:prstGeom>
            <a:solidFill>
              <a:schemeClr val="accent5">
                <a:lumMod val="40000"/>
                <a:lumOff val="60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37DC4A1-F12D-6F4B-9020-A8D7A46DC734}"/>
                </a:ext>
              </a:extLst>
            </p:cNvPr>
            <p:cNvSpPr txBox="1"/>
            <p:nvPr/>
          </p:nvSpPr>
          <p:spPr>
            <a:xfrm>
              <a:off x="3463722" y="1403158"/>
              <a:ext cx="1511952" cy="369332"/>
            </a:xfrm>
            <a:prstGeom prst="rect">
              <a:avLst/>
            </a:prstGeom>
            <a:solidFill>
              <a:schemeClr val="bg1"/>
            </a:solidFill>
            <a:ln>
              <a:solidFill>
                <a:srgbClr val="00B0F0"/>
              </a:solidFill>
            </a:ln>
          </p:spPr>
          <p:txBody>
            <a:bodyPr wrap="none" rtlCol="0">
              <a:spAutoFit/>
            </a:bodyPr>
            <a:lstStyle/>
            <a:p>
              <a:r>
                <a:rPr lang="en-US" dirty="0"/>
                <a:t>BGS+FIONA</a:t>
              </a:r>
            </a:p>
          </p:txBody>
        </p:sp>
      </p:grpSp>
    </p:spTree>
    <p:extLst>
      <p:ext uri="{BB962C8B-B14F-4D97-AF65-F5344CB8AC3E}">
        <p14:creationId xmlns:p14="http://schemas.microsoft.com/office/powerpoint/2010/main" val="158017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16667E-6 3.7037E-6 L 0.25642 0.00115 " pathEditMode="relative" rAng="0" ptsTypes="AA">
                                      <p:cBhvr>
                                        <p:cTn id="16" dur="2000" fill="hold"/>
                                        <p:tgtEl>
                                          <p:spTgt spid="8"/>
                                        </p:tgtEl>
                                        <p:attrNameLst>
                                          <p:attrName>ppt_x</p:attrName>
                                          <p:attrName>ppt_y</p:attrName>
                                        </p:attrNameLst>
                                      </p:cBhvr>
                                      <p:rCtr x="12812" y="46"/>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a:t>W. Nazarewicz, CFNS Stony Brook</a:t>
            </a:r>
            <a:endParaRPr lang="en-US" dirty="0"/>
          </a:p>
        </p:txBody>
      </p:sp>
      <p:sp>
        <p:nvSpPr>
          <p:cNvPr id="3" name="Slide Number Placeholder 2"/>
          <p:cNvSpPr>
            <a:spLocks noGrp="1"/>
          </p:cNvSpPr>
          <p:nvPr>
            <p:ph type="sldNum" sz="quarter" idx="4"/>
          </p:nvPr>
        </p:nvSpPr>
        <p:spPr/>
        <p:txBody>
          <a:bodyPr/>
          <a:lstStyle/>
          <a:p>
            <a:fld id="{987C7CF1-4D7D-C941-87F6-6592CA3F7595}" type="slidenum">
              <a:rPr lang="en-US" smtClean="0">
                <a:solidFill>
                  <a:prstClr val="black">
                    <a:tint val="75000"/>
                  </a:prstClr>
                </a:solidFill>
              </a:rPr>
              <a:pPr/>
              <a:t>26</a:t>
            </a:fld>
            <a:endParaRPr lang="en-US" dirty="0">
              <a:solidFill>
                <a:prstClr val="black">
                  <a:tint val="75000"/>
                </a:prstClr>
              </a:solidFill>
            </a:endParaRPr>
          </a:p>
        </p:txBody>
      </p:sp>
      <p:pic>
        <p:nvPicPr>
          <p:cNvPr id="4" name="Picture 3" descr="nucl_lo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5627" y="1061314"/>
            <a:ext cx="4136940" cy="5411452"/>
          </a:xfrm>
          <a:prstGeom prst="rect">
            <a:avLst/>
          </a:prstGeom>
        </p:spPr>
      </p:pic>
      <p:pic>
        <p:nvPicPr>
          <p:cNvPr id="5" name="Picture 4" descr="electron_lo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61436"/>
            <a:ext cx="4133551" cy="5407019"/>
          </a:xfrm>
          <a:prstGeom prst="rect">
            <a:avLst/>
          </a:prstGeom>
        </p:spPr>
      </p:pic>
      <p:sp>
        <p:nvSpPr>
          <p:cNvPr id="6" name="TextBox 5"/>
          <p:cNvSpPr txBox="1"/>
          <p:nvPr/>
        </p:nvSpPr>
        <p:spPr>
          <a:xfrm>
            <a:off x="1964267" y="67733"/>
            <a:ext cx="5571066" cy="461665"/>
          </a:xfrm>
          <a:prstGeom prst="rect">
            <a:avLst/>
          </a:prstGeom>
          <a:noFill/>
        </p:spPr>
        <p:txBody>
          <a:bodyPr wrap="square" rtlCol="0">
            <a:spAutoFit/>
          </a:bodyPr>
          <a:lstStyle/>
          <a:p>
            <a:r>
              <a:rPr lang="en-US" sz="2400" dirty="0">
                <a:solidFill>
                  <a:srgbClr val="000090"/>
                </a:solidFill>
              </a:rPr>
              <a:t>Shell structure and fermion localization</a:t>
            </a:r>
          </a:p>
        </p:txBody>
      </p:sp>
      <p:sp>
        <p:nvSpPr>
          <p:cNvPr id="8" name="TextBox 7"/>
          <p:cNvSpPr txBox="1"/>
          <p:nvPr/>
        </p:nvSpPr>
        <p:spPr>
          <a:xfrm>
            <a:off x="2334428" y="788819"/>
            <a:ext cx="1152948" cy="338554"/>
          </a:xfrm>
          <a:prstGeom prst="rect">
            <a:avLst/>
          </a:prstGeom>
          <a:noFill/>
        </p:spPr>
        <p:txBody>
          <a:bodyPr wrap="square" rtlCol="0">
            <a:spAutoFit/>
          </a:bodyPr>
          <a:lstStyle/>
          <a:p>
            <a:r>
              <a:rPr lang="en-US" sz="1600" b="1" dirty="0">
                <a:solidFill>
                  <a:srgbClr val="FF0000"/>
                </a:solidFill>
              </a:rPr>
              <a:t>electrons</a:t>
            </a:r>
          </a:p>
        </p:txBody>
      </p:sp>
      <p:sp>
        <p:nvSpPr>
          <p:cNvPr id="9" name="TextBox 8"/>
          <p:cNvSpPr txBox="1"/>
          <p:nvPr/>
        </p:nvSpPr>
        <p:spPr>
          <a:xfrm>
            <a:off x="6397070" y="750733"/>
            <a:ext cx="1140735" cy="338554"/>
          </a:xfrm>
          <a:prstGeom prst="rect">
            <a:avLst/>
          </a:prstGeom>
          <a:noFill/>
        </p:spPr>
        <p:txBody>
          <a:bodyPr wrap="square" rtlCol="0">
            <a:spAutoFit/>
          </a:bodyPr>
          <a:lstStyle/>
          <a:p>
            <a:r>
              <a:rPr lang="en-US" sz="1600" b="1" dirty="0">
                <a:solidFill>
                  <a:srgbClr val="FF0000"/>
                </a:solidFill>
              </a:rPr>
              <a:t>nucleons</a:t>
            </a:r>
          </a:p>
        </p:txBody>
      </p:sp>
      <p:sp>
        <p:nvSpPr>
          <p:cNvPr id="10" name="Rectangle 9">
            <a:extLst>
              <a:ext uri="{FF2B5EF4-FFF2-40B4-BE49-F238E27FC236}">
                <a16:creationId xmlns:a16="http://schemas.microsoft.com/office/drawing/2014/main" id="{7F7C2F76-85CE-6D45-A09A-2F280D900480}"/>
              </a:ext>
            </a:extLst>
          </p:cNvPr>
          <p:cNvSpPr/>
          <p:nvPr/>
        </p:nvSpPr>
        <p:spPr>
          <a:xfrm>
            <a:off x="2600175" y="436846"/>
            <a:ext cx="4572000" cy="307777"/>
          </a:xfrm>
          <a:prstGeom prst="rect">
            <a:avLst/>
          </a:prstGeom>
        </p:spPr>
        <p:txBody>
          <a:bodyPr>
            <a:spAutoFit/>
          </a:bodyPr>
          <a:lstStyle/>
          <a:p>
            <a:r>
              <a:rPr lang="en-US" sz="1400" dirty="0"/>
              <a:t>P. </a:t>
            </a:r>
            <a:r>
              <a:rPr lang="en-US" sz="1400" dirty="0" err="1"/>
              <a:t>Jerabek</a:t>
            </a:r>
            <a:r>
              <a:rPr lang="en-US" sz="1400" dirty="0"/>
              <a:t> et al., Phys. Rev. Lett. 120, 053001 (2018)</a:t>
            </a:r>
          </a:p>
        </p:txBody>
      </p:sp>
      <p:pic>
        <p:nvPicPr>
          <p:cNvPr id="12" name="Picture 11">
            <a:extLst>
              <a:ext uri="{FF2B5EF4-FFF2-40B4-BE49-F238E27FC236}">
                <a16:creationId xmlns:a16="http://schemas.microsoft.com/office/drawing/2014/main" id="{330245B0-F551-3544-AF33-1536AE509765}"/>
              </a:ext>
            </a:extLst>
          </p:cNvPr>
          <p:cNvPicPr>
            <a:picLocks noChangeAspect="1"/>
          </p:cNvPicPr>
          <p:nvPr/>
        </p:nvPicPr>
        <p:blipFill>
          <a:blip r:embed="rId4"/>
          <a:stretch>
            <a:fillRect/>
          </a:stretch>
        </p:blipFill>
        <p:spPr>
          <a:xfrm>
            <a:off x="2806401" y="4419353"/>
            <a:ext cx="3721100" cy="1866900"/>
          </a:xfrm>
          <a:prstGeom prst="rect">
            <a:avLst/>
          </a:prstGeom>
          <a:ln>
            <a:solidFill>
              <a:schemeClr val="accent1"/>
            </a:solidFill>
          </a:ln>
        </p:spPr>
      </p:pic>
    </p:spTree>
    <p:extLst>
      <p:ext uri="{BB962C8B-B14F-4D97-AF65-F5344CB8AC3E}">
        <p14:creationId xmlns:p14="http://schemas.microsoft.com/office/powerpoint/2010/main" val="184165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9" descr="LL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4488" y="2673196"/>
            <a:ext cx="2120900" cy="1223963"/>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770" y="927564"/>
            <a:ext cx="1949696" cy="1321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13" name="Rectangle 31"/>
          <p:cNvSpPr>
            <a:spLocks noChangeArrowheads="1"/>
          </p:cNvSpPr>
          <p:nvPr/>
        </p:nvSpPr>
        <p:spPr bwMode="auto">
          <a:xfrm>
            <a:off x="469900" y="0"/>
            <a:ext cx="822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eaLnBrk="0" hangingPunct="0"/>
            <a:r>
              <a:rPr lang="en-US" sz="2400" dirty="0">
                <a:solidFill>
                  <a:srgbClr val="000090"/>
                </a:solidFill>
                <a:ea typeface="ＭＳ Ｐゴシック" charset="0"/>
                <a:cs typeface="ＭＳ Ｐゴシック" charset="0"/>
              </a:rPr>
              <a:t>Quest for understanding the neutron-rich matter on Earth and in the Cosmos</a:t>
            </a:r>
          </a:p>
        </p:txBody>
      </p:sp>
      <p:pic>
        <p:nvPicPr>
          <p:cNvPr id="17" name="Picture 16" descr="frib.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9750" y="1725194"/>
            <a:ext cx="1993900" cy="1543994"/>
          </a:xfrm>
          <a:prstGeom prst="rect">
            <a:avLst/>
          </a:prstGeom>
          <a:ln>
            <a:solidFill>
              <a:srgbClr val="000000"/>
            </a:solidFill>
          </a:ln>
        </p:spPr>
      </p:pic>
      <p:sp>
        <p:nvSpPr>
          <p:cNvPr id="19" name="Rectangle 18"/>
          <p:cNvSpPr/>
          <p:nvPr/>
        </p:nvSpPr>
        <p:spPr>
          <a:xfrm>
            <a:off x="7162800" y="451535"/>
            <a:ext cx="977900" cy="400110"/>
          </a:xfrm>
          <a:prstGeom prst="rect">
            <a:avLst/>
          </a:prstGeom>
        </p:spPr>
        <p:txBody>
          <a:bodyPr wrap="square">
            <a:spAutoFit/>
          </a:bodyPr>
          <a:lstStyle/>
          <a:p>
            <a:r>
              <a:rPr lang="en-US" sz="2000" dirty="0">
                <a:solidFill>
                  <a:srgbClr val="FF0000"/>
                </a:solidFill>
              </a:rPr>
              <a:t>Data</a:t>
            </a:r>
          </a:p>
        </p:txBody>
      </p:sp>
      <p:pic>
        <p:nvPicPr>
          <p:cNvPr id="6" name="Picture 5" descr="Fig.SIII.B.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508" y="1182909"/>
            <a:ext cx="4643137" cy="4631922"/>
          </a:xfrm>
          <a:prstGeom prst="rect">
            <a:avLst/>
          </a:prstGeom>
        </p:spPr>
      </p:pic>
      <p:sp>
        <p:nvSpPr>
          <p:cNvPr id="22" name="Rectangle 21"/>
          <p:cNvSpPr/>
          <p:nvPr/>
        </p:nvSpPr>
        <p:spPr>
          <a:xfrm>
            <a:off x="712112" y="862837"/>
            <a:ext cx="4064000" cy="400110"/>
          </a:xfrm>
          <a:prstGeom prst="rect">
            <a:avLst/>
          </a:prstGeom>
        </p:spPr>
        <p:txBody>
          <a:bodyPr wrap="square">
            <a:spAutoFit/>
          </a:bodyPr>
          <a:lstStyle/>
          <a:p>
            <a:r>
              <a:rPr lang="en-US" sz="2000" dirty="0">
                <a:solidFill>
                  <a:srgbClr val="FF0000"/>
                </a:solidFill>
              </a:rPr>
              <a:t>Crustal structures in neutron stars</a:t>
            </a:r>
          </a:p>
        </p:txBody>
      </p:sp>
      <p:sp>
        <p:nvSpPr>
          <p:cNvPr id="3" name="Footer Placeholder 2"/>
          <p:cNvSpPr>
            <a:spLocks noGrp="1"/>
          </p:cNvSpPr>
          <p:nvPr>
            <p:ph type="ftr" sz="quarter" idx="3"/>
          </p:nvPr>
        </p:nvSpPr>
        <p:spPr/>
        <p:txBody>
          <a:bodyPr/>
          <a:lstStyle/>
          <a:p>
            <a:pPr defTabSz="456955">
              <a:defRPr/>
            </a:pPr>
            <a:r>
              <a:rPr lang="en-US"/>
              <a:t>W. Nazarewicz, CFNS Stony Brook</a:t>
            </a:r>
            <a:endParaRPr lang="en-US" dirty="0"/>
          </a:p>
        </p:txBody>
      </p:sp>
      <p:sp>
        <p:nvSpPr>
          <p:cNvPr id="5" name="Slide Number Placeholder 4"/>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27</a:t>
            </a:fld>
            <a:endParaRPr lang="en-US" dirty="0">
              <a:solidFill>
                <a:prstClr val="black">
                  <a:tint val="75000"/>
                </a:prstClr>
              </a:solidFill>
            </a:endParaRPr>
          </a:p>
        </p:txBody>
      </p:sp>
      <p:sp>
        <p:nvSpPr>
          <p:cNvPr id="8" name="Rectangle 7"/>
          <p:cNvSpPr/>
          <p:nvPr/>
        </p:nvSpPr>
        <p:spPr>
          <a:xfrm>
            <a:off x="2798202" y="3602598"/>
            <a:ext cx="2426941" cy="23306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3316381" y="3849257"/>
            <a:ext cx="2689685" cy="2438948"/>
            <a:chOff x="6032102" y="4001961"/>
            <a:chExt cx="2689685" cy="2438948"/>
          </a:xfrm>
        </p:grpSpPr>
        <p:grpSp>
          <p:nvGrpSpPr>
            <p:cNvPr id="15" name="Group 14"/>
            <p:cNvGrpSpPr/>
            <p:nvPr/>
          </p:nvGrpSpPr>
          <p:grpSpPr>
            <a:xfrm>
              <a:off x="6032102" y="4001961"/>
              <a:ext cx="2689685" cy="2438948"/>
              <a:chOff x="4139952" y="116632"/>
              <a:chExt cx="2699968" cy="2448272"/>
            </a:xfrm>
          </p:grpSpPr>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1960" y="116632"/>
                <a:ext cx="2627960" cy="2439125"/>
              </a:xfrm>
              <a:prstGeom prst="rect">
                <a:avLst/>
              </a:prstGeom>
            </p:spPr>
          </p:pic>
          <p:sp>
            <p:nvSpPr>
              <p:cNvPr id="21" name="Oval 20"/>
              <p:cNvSpPr/>
              <p:nvPr/>
            </p:nvSpPr>
            <p:spPr>
              <a:xfrm>
                <a:off x="5148064" y="836712"/>
                <a:ext cx="914400" cy="914400"/>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p:cNvSpPr/>
              <p:nvPr/>
            </p:nvSpPr>
            <p:spPr>
              <a:xfrm>
                <a:off x="4139952" y="188640"/>
                <a:ext cx="1058416" cy="2376264"/>
              </a:xfrm>
              <a:prstGeom prst="ellipse">
                <a:avLst/>
              </a:prstGeom>
              <a:no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 name="TextBox 3"/>
            <p:cNvSpPr txBox="1"/>
            <p:nvPr/>
          </p:nvSpPr>
          <p:spPr>
            <a:xfrm>
              <a:off x="6741913" y="5852127"/>
              <a:ext cx="912429" cy="307777"/>
            </a:xfrm>
            <a:prstGeom prst="rect">
              <a:avLst/>
            </a:prstGeom>
            <a:noFill/>
          </p:spPr>
          <p:txBody>
            <a:bodyPr wrap="none" rtlCol="0">
              <a:spAutoFit/>
            </a:bodyPr>
            <a:lstStyle/>
            <a:p>
              <a:r>
                <a:rPr lang="en-US" sz="1400" dirty="0">
                  <a:solidFill>
                    <a:srgbClr val="00B050"/>
                  </a:solidFill>
                </a:rPr>
                <a:t>NS mass</a:t>
              </a:r>
            </a:p>
          </p:txBody>
        </p:sp>
        <p:sp>
          <p:nvSpPr>
            <p:cNvPr id="26" name="TextBox 25"/>
            <p:cNvSpPr txBox="1"/>
            <p:nvPr/>
          </p:nvSpPr>
          <p:spPr>
            <a:xfrm>
              <a:off x="7620073" y="5539695"/>
              <a:ext cx="564578" cy="307777"/>
            </a:xfrm>
            <a:prstGeom prst="rect">
              <a:avLst/>
            </a:prstGeom>
            <a:noFill/>
          </p:spPr>
          <p:txBody>
            <a:bodyPr wrap="none" rtlCol="0">
              <a:spAutoFit/>
            </a:bodyPr>
            <a:lstStyle/>
            <a:p>
              <a:r>
                <a:rPr lang="en-US" sz="1400">
                  <a:solidFill>
                    <a:srgbClr val="C00000"/>
                  </a:solidFill>
                </a:rPr>
                <a:t>EOS</a:t>
              </a:r>
              <a:endParaRPr lang="en-US" sz="1400" dirty="0">
                <a:solidFill>
                  <a:srgbClr val="C00000"/>
                </a:solidFill>
              </a:endParaRPr>
            </a:p>
          </p:txBody>
        </p:sp>
      </p:gr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5188" y="4057541"/>
            <a:ext cx="2337283" cy="1990720"/>
          </a:xfrm>
          <a:prstGeom prst="rect">
            <a:avLst/>
          </a:prstGeom>
        </p:spPr>
      </p:pic>
      <p:sp>
        <p:nvSpPr>
          <p:cNvPr id="11" name="TextBox 10"/>
          <p:cNvSpPr txBox="1"/>
          <p:nvPr/>
        </p:nvSpPr>
        <p:spPr>
          <a:xfrm>
            <a:off x="4597676" y="4057541"/>
            <a:ext cx="1249060" cy="369332"/>
          </a:xfrm>
          <a:prstGeom prst="rect">
            <a:avLst/>
          </a:prstGeom>
          <a:noFill/>
        </p:spPr>
        <p:txBody>
          <a:bodyPr wrap="none" rtlCol="0">
            <a:spAutoFit/>
          </a:bodyPr>
          <a:lstStyle/>
          <a:p>
            <a:r>
              <a:rPr lang="en-US" dirty="0"/>
              <a:t>GW signal</a:t>
            </a:r>
          </a:p>
        </p:txBody>
      </p:sp>
      <p:sp>
        <p:nvSpPr>
          <p:cNvPr id="27" name="TextBox 26"/>
          <p:cNvSpPr txBox="1"/>
          <p:nvPr/>
        </p:nvSpPr>
        <p:spPr>
          <a:xfrm>
            <a:off x="6186666" y="5668645"/>
            <a:ext cx="1031051" cy="369332"/>
          </a:xfrm>
          <a:prstGeom prst="rect">
            <a:avLst/>
          </a:prstGeom>
          <a:noFill/>
        </p:spPr>
        <p:txBody>
          <a:bodyPr wrap="none" rtlCol="0">
            <a:spAutoFit/>
          </a:bodyPr>
          <a:lstStyle/>
          <a:p>
            <a:r>
              <a:rPr lang="en-US" dirty="0" err="1">
                <a:solidFill>
                  <a:schemeClr val="bg1"/>
                </a:solidFill>
              </a:rPr>
              <a:t>kilonova</a:t>
            </a:r>
            <a:endParaRPr lang="en-US" dirty="0">
              <a:solidFill>
                <a:schemeClr val="bg1"/>
              </a:solidFill>
            </a:endParaRPr>
          </a:p>
        </p:txBody>
      </p:sp>
      <p:sp>
        <p:nvSpPr>
          <p:cNvPr id="28" name="Rectangle 27"/>
          <p:cNvSpPr/>
          <p:nvPr/>
        </p:nvSpPr>
        <p:spPr>
          <a:xfrm>
            <a:off x="6136076" y="6048260"/>
            <a:ext cx="2742609" cy="461665"/>
          </a:xfrm>
          <a:prstGeom prst="rect">
            <a:avLst/>
          </a:prstGeom>
        </p:spPr>
        <p:txBody>
          <a:bodyPr wrap="square">
            <a:spAutoFit/>
          </a:bodyPr>
          <a:lstStyle/>
          <a:p>
            <a:r>
              <a:rPr lang="en-US" sz="1200"/>
              <a:t>Time evolution determined by the radioactive decay of r-process nuclei</a:t>
            </a:r>
          </a:p>
        </p:txBody>
      </p:sp>
    </p:spTree>
    <p:extLst>
      <p:ext uri="{BB962C8B-B14F-4D97-AF65-F5344CB8AC3E}">
        <p14:creationId xmlns:p14="http://schemas.microsoft.com/office/powerpoint/2010/main" val="147514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defTabSz="456955">
              <a:defRPr/>
            </a:pPr>
            <a:r>
              <a:rPr lang="en-US"/>
              <a:t>W. Nazarewicz, CFNS Stony Brook</a:t>
            </a:r>
            <a:endParaRPr lang="en-US" dirty="0"/>
          </a:p>
        </p:txBody>
      </p:sp>
      <p:sp>
        <p:nvSpPr>
          <p:cNvPr id="3" name="Slide Number Placeholder 2"/>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28</a:t>
            </a:fld>
            <a:endParaRPr lang="en-US" dirty="0">
              <a:solidFill>
                <a:prstClr val="black">
                  <a:tint val="75000"/>
                </a:prstClr>
              </a:solidFill>
            </a:endParaRP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4724400" y="3773014"/>
            <a:ext cx="3800238" cy="2658562"/>
          </a:xfrm>
          <a:prstGeom prst="rect">
            <a:avLst/>
          </a:prstGeom>
        </p:spPr>
      </p:pic>
      <p:sp>
        <p:nvSpPr>
          <p:cNvPr id="5" name="TextBox 4"/>
          <p:cNvSpPr txBox="1"/>
          <p:nvPr/>
        </p:nvSpPr>
        <p:spPr>
          <a:xfrm>
            <a:off x="4724400" y="3386259"/>
            <a:ext cx="4419600" cy="369332"/>
          </a:xfrm>
          <a:prstGeom prst="rect">
            <a:avLst/>
          </a:prstGeom>
          <a:noFill/>
        </p:spPr>
        <p:txBody>
          <a:bodyPr wrap="square" rtlCol="0">
            <a:spAutoFit/>
          </a:bodyPr>
          <a:lstStyle/>
          <a:p>
            <a:r>
              <a:rPr lang="en-US" dirty="0">
                <a:solidFill>
                  <a:prstClr val="black"/>
                </a:solidFill>
              </a:rPr>
              <a:t>Access to nuclei with large neutron skins</a:t>
            </a:r>
          </a:p>
        </p:txBody>
      </p:sp>
      <p:pic>
        <p:nvPicPr>
          <p:cNvPr id="11" name="Picture 10" descr="dripline-error-final-TOV-refi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528" y="738046"/>
            <a:ext cx="5552334" cy="2593410"/>
          </a:xfrm>
          <a:prstGeom prst="rect">
            <a:avLst/>
          </a:prstGeom>
        </p:spPr>
      </p:pic>
      <p:sp>
        <p:nvSpPr>
          <p:cNvPr id="12" name="TextBox 5"/>
          <p:cNvSpPr txBox="1">
            <a:spLocks noChangeArrowheads="1"/>
          </p:cNvSpPr>
          <p:nvPr/>
        </p:nvSpPr>
        <p:spPr bwMode="auto">
          <a:xfrm>
            <a:off x="4265128" y="432402"/>
            <a:ext cx="32579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lang="en-US" sz="1400" dirty="0" err="1">
                <a:solidFill>
                  <a:srgbClr val="000090"/>
                </a:solidFill>
                <a:latin typeface="Calibri"/>
              </a:rPr>
              <a:t>Erler</a:t>
            </a:r>
            <a:r>
              <a:rPr lang="en-US" sz="1400" dirty="0">
                <a:solidFill>
                  <a:srgbClr val="000090"/>
                </a:solidFill>
                <a:latin typeface="Calibri"/>
              </a:rPr>
              <a:t> et al., Phys. Rev. C 87, 044320 (2013) </a:t>
            </a:r>
          </a:p>
        </p:txBody>
      </p:sp>
      <p:pic>
        <p:nvPicPr>
          <p:cNvPr id="13" name="Picture 12" descr="corr-skin-ra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991" y="3807890"/>
            <a:ext cx="2845633" cy="2667194"/>
          </a:xfrm>
          <a:prstGeom prst="rect">
            <a:avLst/>
          </a:prstGeom>
        </p:spPr>
      </p:pic>
      <p:sp>
        <p:nvSpPr>
          <p:cNvPr id="14" name="Rectangle 13"/>
          <p:cNvSpPr/>
          <p:nvPr/>
        </p:nvSpPr>
        <p:spPr>
          <a:xfrm>
            <a:off x="656076" y="641944"/>
            <a:ext cx="2595357" cy="307777"/>
          </a:xfrm>
          <a:prstGeom prst="rect">
            <a:avLst/>
          </a:prstGeom>
        </p:spPr>
        <p:txBody>
          <a:bodyPr wrap="square">
            <a:spAutoFit/>
          </a:bodyPr>
          <a:lstStyle/>
          <a:p>
            <a:r>
              <a:rPr lang="fi-FI" sz="1400" dirty="0" err="1">
                <a:solidFill>
                  <a:srgbClr val="000090"/>
                </a:solidFill>
                <a:latin typeface="Calibri"/>
                <a:ea typeface="ＭＳ Ｐゴシック" charset="0"/>
                <a:cs typeface="ＭＳ Ｐゴシック" charset="0"/>
              </a:rPr>
              <a:t>Tews</a:t>
            </a:r>
            <a:r>
              <a:rPr lang="fi-FI" sz="1400" dirty="0">
                <a:solidFill>
                  <a:srgbClr val="000090"/>
                </a:solidFill>
                <a:latin typeface="Calibri"/>
                <a:ea typeface="ＭＳ Ｐゴシック" charset="0"/>
                <a:cs typeface="ＭＳ Ｐゴシック" charset="0"/>
              </a:rPr>
              <a:t> et </a:t>
            </a:r>
            <a:r>
              <a:rPr lang="fi-FI" sz="1400" dirty="0" err="1">
                <a:solidFill>
                  <a:srgbClr val="000090"/>
                </a:solidFill>
                <a:latin typeface="Calibri"/>
                <a:ea typeface="ＭＳ Ｐゴシック" charset="0"/>
                <a:cs typeface="ＭＳ Ｐゴシック" charset="0"/>
              </a:rPr>
              <a:t>al</a:t>
            </a:r>
            <a:r>
              <a:rPr lang="fi-FI" sz="1400" dirty="0">
                <a:solidFill>
                  <a:srgbClr val="000090"/>
                </a:solidFill>
                <a:latin typeface="Calibri"/>
                <a:ea typeface="ＭＳ Ｐゴシック" charset="0"/>
                <a:cs typeface="ＭＳ Ｐゴシック" charset="0"/>
              </a:rPr>
              <a:t>, </a:t>
            </a:r>
            <a:r>
              <a:rPr lang="fi-FI" sz="1400" dirty="0" err="1">
                <a:solidFill>
                  <a:srgbClr val="000090"/>
                </a:solidFill>
                <a:latin typeface="Calibri"/>
                <a:ea typeface="ＭＳ Ｐゴシック" charset="0"/>
                <a:cs typeface="ＭＳ Ｐゴシック" charset="0"/>
              </a:rPr>
              <a:t>ApJ</a:t>
            </a:r>
            <a:r>
              <a:rPr lang="fi-FI" sz="1400" dirty="0">
                <a:solidFill>
                  <a:srgbClr val="000090"/>
                </a:solidFill>
                <a:latin typeface="Calibri"/>
                <a:ea typeface="ＭＳ Ｐゴシック" charset="0"/>
                <a:cs typeface="ＭＳ Ｐゴシック" charset="0"/>
              </a:rPr>
              <a:t> 848, 105 (2017)</a:t>
            </a:r>
          </a:p>
        </p:txBody>
      </p:sp>
      <p:sp>
        <p:nvSpPr>
          <p:cNvPr id="15" name="Rectangle 4">
            <a:extLst>
              <a:ext uri="{FF2B5EF4-FFF2-40B4-BE49-F238E27FC236}">
                <a16:creationId xmlns:a16="http://schemas.microsoft.com/office/drawing/2014/main" id="{0325215E-09BD-AD4F-8C37-BD4EE59EA17C}"/>
              </a:ext>
            </a:extLst>
          </p:cNvPr>
          <p:cNvSpPr>
            <a:spLocks noChangeArrowheads="1"/>
          </p:cNvSpPr>
          <p:nvPr/>
        </p:nvSpPr>
        <p:spPr bwMode="auto">
          <a:xfrm>
            <a:off x="457200" y="-54431"/>
            <a:ext cx="8316913" cy="523875"/>
          </a:xfrm>
          <a:prstGeom prst="rect">
            <a:avLst/>
          </a:prstGeom>
          <a:noFill/>
          <a:ln w="9525">
            <a:noFill/>
            <a:miter lim="800000"/>
            <a:headEnd/>
            <a:tailEnd/>
          </a:ln>
          <a:effectLst/>
        </p:spPr>
        <p:txBody>
          <a:bodyPr>
            <a:spAutoFit/>
          </a:bodyPr>
          <a:lstStyle/>
          <a:p>
            <a:pPr algn="ctr" defTabSz="914400">
              <a:defRPr/>
            </a:pPr>
            <a:r>
              <a:rPr lang="en-US" sz="2800" dirty="0">
                <a:solidFill>
                  <a:srgbClr val="000090"/>
                </a:solidFill>
                <a:effectLst>
                  <a:outerShdw blurRad="38100" dist="38100" dir="2700000" algn="tl">
                    <a:srgbClr val="DDDDDD"/>
                  </a:outerShdw>
                </a:effectLst>
                <a:ea typeface="Comic Sans MS" charset="0"/>
                <a:cs typeface="ＭＳ Ｐゴシック" charset="0"/>
              </a:rPr>
              <a:t>Nuclear matter equation of state</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664" y="999917"/>
            <a:ext cx="2755674" cy="2755674"/>
          </a:xfrm>
          <a:prstGeom prst="rect">
            <a:avLst/>
          </a:prstGeom>
        </p:spPr>
      </p:pic>
    </p:spTree>
    <p:extLst>
      <p:ext uri="{BB962C8B-B14F-4D97-AF65-F5344CB8AC3E}">
        <p14:creationId xmlns:p14="http://schemas.microsoft.com/office/powerpoint/2010/main" val="193429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F8D5B9B-132D-4241-9A81-345B110ECCFC}"/>
              </a:ext>
            </a:extLst>
          </p:cNvPr>
          <p:cNvSpPr>
            <a:spLocks noGrp="1"/>
          </p:cNvSpPr>
          <p:nvPr>
            <p:ph type="ftr" sz="quarter" idx="3"/>
          </p:nvPr>
        </p:nvSpPr>
        <p:spPr/>
        <p:txBody>
          <a:bodyPr/>
          <a:lstStyle/>
          <a:p>
            <a:pPr defTabSz="456955">
              <a:defRPr/>
            </a:pPr>
            <a:r>
              <a:rPr lang="en-US"/>
              <a:t>W. Nazarewicz, CFNS Stony Brook</a:t>
            </a:r>
            <a:endParaRPr lang="en-US" dirty="0"/>
          </a:p>
        </p:txBody>
      </p:sp>
      <p:sp>
        <p:nvSpPr>
          <p:cNvPr id="3" name="Slide Number Placeholder 2">
            <a:extLst>
              <a:ext uri="{FF2B5EF4-FFF2-40B4-BE49-F238E27FC236}">
                <a16:creationId xmlns:a16="http://schemas.microsoft.com/office/drawing/2014/main" id="{F6AAF5D3-4B87-DB4B-B22D-A77015CC5498}"/>
              </a:ext>
            </a:extLst>
          </p:cNvPr>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29</a:t>
            </a:fld>
            <a:endParaRPr lang="en-US" dirty="0">
              <a:solidFill>
                <a:prstClr val="black">
                  <a:tint val="75000"/>
                </a:prstClr>
              </a:solidFill>
            </a:endParaRPr>
          </a:p>
        </p:txBody>
      </p:sp>
      <p:grpSp>
        <p:nvGrpSpPr>
          <p:cNvPr id="5" name="Group 4">
            <a:extLst>
              <a:ext uri="{FF2B5EF4-FFF2-40B4-BE49-F238E27FC236}">
                <a16:creationId xmlns:a16="http://schemas.microsoft.com/office/drawing/2014/main" id="{E1DFF7B1-A53B-4044-8C7E-63814B1EA127}"/>
              </a:ext>
            </a:extLst>
          </p:cNvPr>
          <p:cNvGrpSpPr/>
          <p:nvPr/>
        </p:nvGrpSpPr>
        <p:grpSpPr>
          <a:xfrm>
            <a:off x="138113" y="-54431"/>
            <a:ext cx="8911431" cy="6513513"/>
            <a:chOff x="138113" y="76200"/>
            <a:chExt cx="8911431" cy="6513513"/>
          </a:xfrm>
        </p:grpSpPr>
        <p:grpSp>
          <p:nvGrpSpPr>
            <p:cNvPr id="6" name="Group 2">
              <a:extLst>
                <a:ext uri="{FF2B5EF4-FFF2-40B4-BE49-F238E27FC236}">
                  <a16:creationId xmlns:a16="http://schemas.microsoft.com/office/drawing/2014/main" id="{64752B65-979D-184B-8794-3D8D8ABA89D5}"/>
                </a:ext>
              </a:extLst>
            </p:cNvPr>
            <p:cNvGrpSpPr>
              <a:grpSpLocks/>
            </p:cNvGrpSpPr>
            <p:nvPr/>
          </p:nvGrpSpPr>
          <p:grpSpPr bwMode="auto">
            <a:xfrm>
              <a:off x="492125" y="785813"/>
              <a:ext cx="8229600" cy="5334000"/>
              <a:chOff x="310" y="495"/>
              <a:chExt cx="5184" cy="3360"/>
            </a:xfrm>
          </p:grpSpPr>
          <p:pic>
            <p:nvPicPr>
              <p:cNvPr id="53" name="Picture 3">
                <a:extLst>
                  <a:ext uri="{FF2B5EF4-FFF2-40B4-BE49-F238E27FC236}">
                    <a16:creationId xmlns:a16="http://schemas.microsoft.com/office/drawing/2014/main" id="{7BF6BEC4-8832-774F-892D-FFCC3C7B7A6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 y="495"/>
                <a:ext cx="5106" cy="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4" name="Freeform 4">
                <a:extLst>
                  <a:ext uri="{FF2B5EF4-FFF2-40B4-BE49-F238E27FC236}">
                    <a16:creationId xmlns:a16="http://schemas.microsoft.com/office/drawing/2014/main" id="{9A73AE9B-8F26-5A4D-991B-C2B08A2F9F76}"/>
                  </a:ext>
                </a:extLst>
              </p:cNvPr>
              <p:cNvSpPr>
                <a:spLocks/>
              </p:cNvSpPr>
              <p:nvPr/>
            </p:nvSpPr>
            <p:spPr bwMode="auto">
              <a:xfrm>
                <a:off x="388" y="536"/>
                <a:ext cx="4801" cy="3286"/>
              </a:xfrm>
              <a:custGeom>
                <a:avLst/>
                <a:gdLst/>
                <a:ahLst/>
                <a:cxnLst>
                  <a:cxn ang="0">
                    <a:pos x="93" y="3285"/>
                  </a:cxn>
                  <a:cxn ang="0">
                    <a:pos x="211" y="3192"/>
                  </a:cxn>
                  <a:cxn ang="0">
                    <a:pos x="305" y="3161"/>
                  </a:cxn>
                  <a:cxn ang="0">
                    <a:pos x="423" y="3161"/>
                  </a:cxn>
                  <a:cxn ang="0">
                    <a:pos x="516" y="3067"/>
                  </a:cxn>
                  <a:cxn ang="0">
                    <a:pos x="665" y="3011"/>
                  </a:cxn>
                  <a:cxn ang="0">
                    <a:pos x="696" y="2887"/>
                  </a:cxn>
                  <a:cxn ang="0">
                    <a:pos x="1001" y="2769"/>
                  </a:cxn>
                  <a:cxn ang="0">
                    <a:pos x="1063" y="2644"/>
                  </a:cxn>
                  <a:cxn ang="0">
                    <a:pos x="1275" y="2526"/>
                  </a:cxn>
                  <a:cxn ang="0">
                    <a:pos x="1455" y="2433"/>
                  </a:cxn>
                  <a:cxn ang="0">
                    <a:pos x="1673" y="2277"/>
                  </a:cxn>
                  <a:cxn ang="0">
                    <a:pos x="1946" y="2190"/>
                  </a:cxn>
                  <a:cxn ang="0">
                    <a:pos x="1971" y="2066"/>
                  </a:cxn>
                  <a:cxn ang="0">
                    <a:pos x="2189" y="1978"/>
                  </a:cxn>
                  <a:cxn ang="0">
                    <a:pos x="2431" y="1854"/>
                  </a:cxn>
                  <a:cxn ang="0">
                    <a:pos x="2642" y="1736"/>
                  </a:cxn>
                  <a:cxn ang="0">
                    <a:pos x="2736" y="1580"/>
                  </a:cxn>
                  <a:cxn ang="0">
                    <a:pos x="2885" y="1487"/>
                  </a:cxn>
                  <a:cxn ang="0">
                    <a:pos x="2978" y="1338"/>
                  </a:cxn>
                  <a:cxn ang="0">
                    <a:pos x="3190" y="1244"/>
                  </a:cxn>
                  <a:cxn ang="0">
                    <a:pos x="3370" y="1095"/>
                  </a:cxn>
                  <a:cxn ang="0">
                    <a:pos x="3612" y="1002"/>
                  </a:cxn>
                  <a:cxn ang="0">
                    <a:pos x="3799" y="883"/>
                  </a:cxn>
                  <a:cxn ang="0">
                    <a:pos x="4128" y="759"/>
                  </a:cxn>
                  <a:cxn ang="0">
                    <a:pos x="4340" y="610"/>
                  </a:cxn>
                  <a:cxn ang="0">
                    <a:pos x="4464" y="516"/>
                  </a:cxn>
                  <a:cxn ang="0">
                    <a:pos x="4613" y="367"/>
                  </a:cxn>
                  <a:cxn ang="0">
                    <a:pos x="4800" y="243"/>
                  </a:cxn>
                  <a:cxn ang="0">
                    <a:pos x="4707" y="93"/>
                  </a:cxn>
                  <a:cxn ang="0">
                    <a:pos x="4589" y="93"/>
                  </a:cxn>
                  <a:cxn ang="0">
                    <a:pos x="4464" y="180"/>
                  </a:cxn>
                  <a:cxn ang="0">
                    <a:pos x="4222" y="305"/>
                  </a:cxn>
                  <a:cxn ang="0">
                    <a:pos x="4160" y="398"/>
                  </a:cxn>
                  <a:cxn ang="0">
                    <a:pos x="3979" y="516"/>
                  </a:cxn>
                  <a:cxn ang="0">
                    <a:pos x="3550" y="610"/>
                  </a:cxn>
                  <a:cxn ang="0">
                    <a:pos x="3308" y="728"/>
                  </a:cxn>
                  <a:cxn ang="0">
                    <a:pos x="2947" y="821"/>
                  </a:cxn>
                  <a:cxn ang="0">
                    <a:pos x="2761" y="946"/>
                  </a:cxn>
                  <a:cxn ang="0">
                    <a:pos x="2518" y="1033"/>
                  </a:cxn>
                  <a:cxn ang="0">
                    <a:pos x="2338" y="1157"/>
                  </a:cxn>
                  <a:cxn ang="0">
                    <a:pos x="2307" y="1275"/>
                  </a:cxn>
                  <a:cxn ang="0">
                    <a:pos x="2064" y="1400"/>
                  </a:cxn>
                  <a:cxn ang="0">
                    <a:pos x="1884" y="1580"/>
                  </a:cxn>
                  <a:cxn ang="0">
                    <a:pos x="1610" y="1674"/>
                  </a:cxn>
                  <a:cxn ang="0">
                    <a:pos x="1399" y="1854"/>
                  </a:cxn>
                  <a:cxn ang="0">
                    <a:pos x="1212" y="2066"/>
                  </a:cxn>
                  <a:cxn ang="0">
                    <a:pos x="1063" y="2159"/>
                  </a:cxn>
                  <a:cxn ang="0">
                    <a:pos x="883" y="2277"/>
                  </a:cxn>
                  <a:cxn ang="0">
                    <a:pos x="727" y="2402"/>
                  </a:cxn>
                  <a:cxn ang="0">
                    <a:pos x="516" y="2551"/>
                  </a:cxn>
                  <a:cxn ang="0">
                    <a:pos x="423" y="2644"/>
                  </a:cxn>
                  <a:cxn ang="0">
                    <a:pos x="392" y="2769"/>
                  </a:cxn>
                  <a:cxn ang="0">
                    <a:pos x="149" y="2887"/>
                  </a:cxn>
                  <a:cxn ang="0">
                    <a:pos x="118" y="3042"/>
                  </a:cxn>
                  <a:cxn ang="0">
                    <a:pos x="0" y="3254"/>
                  </a:cxn>
                </a:cxnLst>
                <a:rect l="0" t="0" r="r" b="b"/>
                <a:pathLst>
                  <a:path w="4801" h="3286">
                    <a:moveTo>
                      <a:pt x="0" y="3254"/>
                    </a:moveTo>
                    <a:lnTo>
                      <a:pt x="31" y="3254"/>
                    </a:lnTo>
                    <a:lnTo>
                      <a:pt x="31" y="3285"/>
                    </a:lnTo>
                    <a:lnTo>
                      <a:pt x="62" y="3285"/>
                    </a:lnTo>
                    <a:lnTo>
                      <a:pt x="62" y="3254"/>
                    </a:lnTo>
                    <a:lnTo>
                      <a:pt x="93" y="3254"/>
                    </a:lnTo>
                    <a:lnTo>
                      <a:pt x="93" y="3285"/>
                    </a:lnTo>
                    <a:lnTo>
                      <a:pt x="118" y="3285"/>
                    </a:lnTo>
                    <a:lnTo>
                      <a:pt x="118" y="3223"/>
                    </a:lnTo>
                    <a:lnTo>
                      <a:pt x="149" y="3223"/>
                    </a:lnTo>
                    <a:lnTo>
                      <a:pt x="149" y="3254"/>
                    </a:lnTo>
                    <a:lnTo>
                      <a:pt x="180" y="3254"/>
                    </a:lnTo>
                    <a:lnTo>
                      <a:pt x="180" y="3192"/>
                    </a:lnTo>
                    <a:lnTo>
                      <a:pt x="211" y="3192"/>
                    </a:lnTo>
                    <a:lnTo>
                      <a:pt x="211" y="3223"/>
                    </a:lnTo>
                    <a:lnTo>
                      <a:pt x="242" y="3223"/>
                    </a:lnTo>
                    <a:lnTo>
                      <a:pt x="242" y="3161"/>
                    </a:lnTo>
                    <a:lnTo>
                      <a:pt x="274" y="3161"/>
                    </a:lnTo>
                    <a:lnTo>
                      <a:pt x="274" y="3192"/>
                    </a:lnTo>
                    <a:lnTo>
                      <a:pt x="305" y="3192"/>
                    </a:lnTo>
                    <a:lnTo>
                      <a:pt x="305" y="3161"/>
                    </a:lnTo>
                    <a:lnTo>
                      <a:pt x="336" y="3161"/>
                    </a:lnTo>
                    <a:lnTo>
                      <a:pt x="336" y="3192"/>
                    </a:lnTo>
                    <a:lnTo>
                      <a:pt x="367" y="3192"/>
                    </a:lnTo>
                    <a:lnTo>
                      <a:pt x="367" y="3129"/>
                    </a:lnTo>
                    <a:lnTo>
                      <a:pt x="392" y="3129"/>
                    </a:lnTo>
                    <a:lnTo>
                      <a:pt x="392" y="3161"/>
                    </a:lnTo>
                    <a:lnTo>
                      <a:pt x="423" y="3161"/>
                    </a:lnTo>
                    <a:lnTo>
                      <a:pt x="423" y="3067"/>
                    </a:lnTo>
                    <a:lnTo>
                      <a:pt x="454" y="3067"/>
                    </a:lnTo>
                    <a:lnTo>
                      <a:pt x="454" y="3098"/>
                    </a:lnTo>
                    <a:lnTo>
                      <a:pt x="485" y="3098"/>
                    </a:lnTo>
                    <a:lnTo>
                      <a:pt x="485" y="3042"/>
                    </a:lnTo>
                    <a:lnTo>
                      <a:pt x="516" y="3042"/>
                    </a:lnTo>
                    <a:lnTo>
                      <a:pt x="516" y="3067"/>
                    </a:lnTo>
                    <a:lnTo>
                      <a:pt x="547" y="3067"/>
                    </a:lnTo>
                    <a:lnTo>
                      <a:pt x="547" y="3011"/>
                    </a:lnTo>
                    <a:lnTo>
                      <a:pt x="578" y="3011"/>
                    </a:lnTo>
                    <a:lnTo>
                      <a:pt x="578" y="3042"/>
                    </a:lnTo>
                    <a:lnTo>
                      <a:pt x="609" y="3042"/>
                    </a:lnTo>
                    <a:lnTo>
                      <a:pt x="609" y="3011"/>
                    </a:lnTo>
                    <a:lnTo>
                      <a:pt x="665" y="3011"/>
                    </a:lnTo>
                    <a:lnTo>
                      <a:pt x="665" y="2980"/>
                    </a:lnTo>
                    <a:lnTo>
                      <a:pt x="609" y="2980"/>
                    </a:lnTo>
                    <a:lnTo>
                      <a:pt x="609" y="2949"/>
                    </a:lnTo>
                    <a:lnTo>
                      <a:pt x="640" y="2949"/>
                    </a:lnTo>
                    <a:lnTo>
                      <a:pt x="640" y="2918"/>
                    </a:lnTo>
                    <a:lnTo>
                      <a:pt x="696" y="2918"/>
                    </a:lnTo>
                    <a:lnTo>
                      <a:pt x="696" y="2887"/>
                    </a:lnTo>
                    <a:lnTo>
                      <a:pt x="759" y="2887"/>
                    </a:lnTo>
                    <a:lnTo>
                      <a:pt x="759" y="2856"/>
                    </a:lnTo>
                    <a:lnTo>
                      <a:pt x="790" y="2856"/>
                    </a:lnTo>
                    <a:lnTo>
                      <a:pt x="790" y="2800"/>
                    </a:lnTo>
                    <a:lnTo>
                      <a:pt x="821" y="2800"/>
                    </a:lnTo>
                    <a:lnTo>
                      <a:pt x="821" y="2769"/>
                    </a:lnTo>
                    <a:lnTo>
                      <a:pt x="1001" y="2769"/>
                    </a:lnTo>
                    <a:lnTo>
                      <a:pt x="1001" y="2738"/>
                    </a:lnTo>
                    <a:lnTo>
                      <a:pt x="939" y="2738"/>
                    </a:lnTo>
                    <a:lnTo>
                      <a:pt x="939" y="2706"/>
                    </a:lnTo>
                    <a:lnTo>
                      <a:pt x="939" y="2675"/>
                    </a:lnTo>
                    <a:lnTo>
                      <a:pt x="1001" y="2675"/>
                    </a:lnTo>
                    <a:lnTo>
                      <a:pt x="1001" y="2644"/>
                    </a:lnTo>
                    <a:lnTo>
                      <a:pt x="1063" y="2644"/>
                    </a:lnTo>
                    <a:lnTo>
                      <a:pt x="1063" y="2613"/>
                    </a:lnTo>
                    <a:lnTo>
                      <a:pt x="1094" y="2613"/>
                    </a:lnTo>
                    <a:lnTo>
                      <a:pt x="1094" y="2582"/>
                    </a:lnTo>
                    <a:lnTo>
                      <a:pt x="1156" y="2582"/>
                    </a:lnTo>
                    <a:lnTo>
                      <a:pt x="1156" y="2551"/>
                    </a:lnTo>
                    <a:lnTo>
                      <a:pt x="1275" y="2551"/>
                    </a:lnTo>
                    <a:lnTo>
                      <a:pt x="1275" y="2526"/>
                    </a:lnTo>
                    <a:lnTo>
                      <a:pt x="1306" y="2526"/>
                    </a:lnTo>
                    <a:lnTo>
                      <a:pt x="1306" y="2495"/>
                    </a:lnTo>
                    <a:lnTo>
                      <a:pt x="1337" y="2495"/>
                    </a:lnTo>
                    <a:lnTo>
                      <a:pt x="1430" y="2495"/>
                    </a:lnTo>
                    <a:lnTo>
                      <a:pt x="1430" y="2464"/>
                    </a:lnTo>
                    <a:lnTo>
                      <a:pt x="1455" y="2464"/>
                    </a:lnTo>
                    <a:lnTo>
                      <a:pt x="1455" y="2433"/>
                    </a:lnTo>
                    <a:lnTo>
                      <a:pt x="1455" y="2402"/>
                    </a:lnTo>
                    <a:lnTo>
                      <a:pt x="1579" y="2402"/>
                    </a:lnTo>
                    <a:lnTo>
                      <a:pt x="1579" y="2339"/>
                    </a:lnTo>
                    <a:lnTo>
                      <a:pt x="1641" y="2339"/>
                    </a:lnTo>
                    <a:lnTo>
                      <a:pt x="1641" y="2308"/>
                    </a:lnTo>
                    <a:lnTo>
                      <a:pt x="1673" y="2308"/>
                    </a:lnTo>
                    <a:lnTo>
                      <a:pt x="1673" y="2277"/>
                    </a:lnTo>
                    <a:lnTo>
                      <a:pt x="1728" y="2277"/>
                    </a:lnTo>
                    <a:lnTo>
                      <a:pt x="1728" y="2252"/>
                    </a:lnTo>
                    <a:lnTo>
                      <a:pt x="1791" y="2252"/>
                    </a:lnTo>
                    <a:lnTo>
                      <a:pt x="1791" y="2221"/>
                    </a:lnTo>
                    <a:lnTo>
                      <a:pt x="1971" y="2221"/>
                    </a:lnTo>
                    <a:lnTo>
                      <a:pt x="1971" y="2190"/>
                    </a:lnTo>
                    <a:lnTo>
                      <a:pt x="1946" y="2190"/>
                    </a:lnTo>
                    <a:lnTo>
                      <a:pt x="1946" y="2159"/>
                    </a:lnTo>
                    <a:lnTo>
                      <a:pt x="1915" y="2159"/>
                    </a:lnTo>
                    <a:lnTo>
                      <a:pt x="1915" y="2128"/>
                    </a:lnTo>
                    <a:lnTo>
                      <a:pt x="1946" y="2128"/>
                    </a:lnTo>
                    <a:lnTo>
                      <a:pt x="1946" y="2097"/>
                    </a:lnTo>
                    <a:lnTo>
                      <a:pt x="1971" y="2097"/>
                    </a:lnTo>
                    <a:lnTo>
                      <a:pt x="1971" y="2066"/>
                    </a:lnTo>
                    <a:lnTo>
                      <a:pt x="2033" y="2066"/>
                    </a:lnTo>
                    <a:lnTo>
                      <a:pt x="2033" y="2034"/>
                    </a:lnTo>
                    <a:lnTo>
                      <a:pt x="2095" y="2034"/>
                    </a:lnTo>
                    <a:lnTo>
                      <a:pt x="2095" y="2003"/>
                    </a:lnTo>
                    <a:lnTo>
                      <a:pt x="2126" y="2003"/>
                    </a:lnTo>
                    <a:lnTo>
                      <a:pt x="2126" y="1978"/>
                    </a:lnTo>
                    <a:lnTo>
                      <a:pt x="2189" y="1978"/>
                    </a:lnTo>
                    <a:lnTo>
                      <a:pt x="2189" y="1947"/>
                    </a:lnTo>
                    <a:lnTo>
                      <a:pt x="2245" y="1947"/>
                    </a:lnTo>
                    <a:lnTo>
                      <a:pt x="2245" y="1916"/>
                    </a:lnTo>
                    <a:lnTo>
                      <a:pt x="2338" y="1916"/>
                    </a:lnTo>
                    <a:lnTo>
                      <a:pt x="2338" y="1885"/>
                    </a:lnTo>
                    <a:lnTo>
                      <a:pt x="2431" y="1885"/>
                    </a:lnTo>
                    <a:lnTo>
                      <a:pt x="2431" y="1854"/>
                    </a:lnTo>
                    <a:lnTo>
                      <a:pt x="2487" y="1854"/>
                    </a:lnTo>
                    <a:lnTo>
                      <a:pt x="2487" y="1792"/>
                    </a:lnTo>
                    <a:lnTo>
                      <a:pt x="2518" y="1792"/>
                    </a:lnTo>
                    <a:lnTo>
                      <a:pt x="2518" y="1761"/>
                    </a:lnTo>
                    <a:lnTo>
                      <a:pt x="2549" y="1761"/>
                    </a:lnTo>
                    <a:lnTo>
                      <a:pt x="2549" y="1736"/>
                    </a:lnTo>
                    <a:lnTo>
                      <a:pt x="2642" y="1736"/>
                    </a:lnTo>
                    <a:lnTo>
                      <a:pt x="2642" y="1705"/>
                    </a:lnTo>
                    <a:lnTo>
                      <a:pt x="2705" y="1705"/>
                    </a:lnTo>
                    <a:lnTo>
                      <a:pt x="2705" y="1674"/>
                    </a:lnTo>
                    <a:lnTo>
                      <a:pt x="2761" y="1674"/>
                    </a:lnTo>
                    <a:lnTo>
                      <a:pt x="2761" y="1611"/>
                    </a:lnTo>
                    <a:lnTo>
                      <a:pt x="2736" y="1611"/>
                    </a:lnTo>
                    <a:lnTo>
                      <a:pt x="2736" y="1580"/>
                    </a:lnTo>
                    <a:lnTo>
                      <a:pt x="2792" y="1580"/>
                    </a:lnTo>
                    <a:lnTo>
                      <a:pt x="2792" y="1549"/>
                    </a:lnTo>
                    <a:lnTo>
                      <a:pt x="2823" y="1549"/>
                    </a:lnTo>
                    <a:lnTo>
                      <a:pt x="2823" y="1518"/>
                    </a:lnTo>
                    <a:lnTo>
                      <a:pt x="2854" y="1518"/>
                    </a:lnTo>
                    <a:lnTo>
                      <a:pt x="2854" y="1487"/>
                    </a:lnTo>
                    <a:lnTo>
                      <a:pt x="2885" y="1487"/>
                    </a:lnTo>
                    <a:lnTo>
                      <a:pt x="2885" y="1462"/>
                    </a:lnTo>
                    <a:lnTo>
                      <a:pt x="2916" y="1462"/>
                    </a:lnTo>
                    <a:lnTo>
                      <a:pt x="2916" y="1431"/>
                    </a:lnTo>
                    <a:lnTo>
                      <a:pt x="2947" y="1431"/>
                    </a:lnTo>
                    <a:lnTo>
                      <a:pt x="2947" y="1400"/>
                    </a:lnTo>
                    <a:lnTo>
                      <a:pt x="2978" y="1400"/>
                    </a:lnTo>
                    <a:lnTo>
                      <a:pt x="2978" y="1338"/>
                    </a:lnTo>
                    <a:lnTo>
                      <a:pt x="3034" y="1338"/>
                    </a:lnTo>
                    <a:lnTo>
                      <a:pt x="3034" y="1307"/>
                    </a:lnTo>
                    <a:lnTo>
                      <a:pt x="3065" y="1307"/>
                    </a:lnTo>
                    <a:lnTo>
                      <a:pt x="3065" y="1275"/>
                    </a:lnTo>
                    <a:lnTo>
                      <a:pt x="3127" y="1275"/>
                    </a:lnTo>
                    <a:lnTo>
                      <a:pt x="3127" y="1244"/>
                    </a:lnTo>
                    <a:lnTo>
                      <a:pt x="3190" y="1244"/>
                    </a:lnTo>
                    <a:lnTo>
                      <a:pt x="3190" y="1213"/>
                    </a:lnTo>
                    <a:lnTo>
                      <a:pt x="3277" y="1213"/>
                    </a:lnTo>
                    <a:lnTo>
                      <a:pt x="3277" y="1188"/>
                    </a:lnTo>
                    <a:lnTo>
                      <a:pt x="3339" y="1188"/>
                    </a:lnTo>
                    <a:lnTo>
                      <a:pt x="3339" y="1126"/>
                    </a:lnTo>
                    <a:lnTo>
                      <a:pt x="3370" y="1126"/>
                    </a:lnTo>
                    <a:lnTo>
                      <a:pt x="3370" y="1095"/>
                    </a:lnTo>
                    <a:lnTo>
                      <a:pt x="3463" y="1095"/>
                    </a:lnTo>
                    <a:lnTo>
                      <a:pt x="3463" y="1064"/>
                    </a:lnTo>
                    <a:lnTo>
                      <a:pt x="3494" y="1064"/>
                    </a:lnTo>
                    <a:lnTo>
                      <a:pt x="3494" y="1033"/>
                    </a:lnTo>
                    <a:lnTo>
                      <a:pt x="3581" y="1033"/>
                    </a:lnTo>
                    <a:lnTo>
                      <a:pt x="3581" y="1002"/>
                    </a:lnTo>
                    <a:lnTo>
                      <a:pt x="3612" y="1002"/>
                    </a:lnTo>
                    <a:lnTo>
                      <a:pt x="3612" y="971"/>
                    </a:lnTo>
                    <a:lnTo>
                      <a:pt x="3675" y="971"/>
                    </a:lnTo>
                    <a:lnTo>
                      <a:pt x="3675" y="946"/>
                    </a:lnTo>
                    <a:lnTo>
                      <a:pt x="3737" y="946"/>
                    </a:lnTo>
                    <a:lnTo>
                      <a:pt x="3737" y="915"/>
                    </a:lnTo>
                    <a:lnTo>
                      <a:pt x="3799" y="915"/>
                    </a:lnTo>
                    <a:lnTo>
                      <a:pt x="3799" y="883"/>
                    </a:lnTo>
                    <a:lnTo>
                      <a:pt x="3855" y="883"/>
                    </a:lnTo>
                    <a:lnTo>
                      <a:pt x="3855" y="852"/>
                    </a:lnTo>
                    <a:lnTo>
                      <a:pt x="3948" y="852"/>
                    </a:lnTo>
                    <a:lnTo>
                      <a:pt x="3948" y="790"/>
                    </a:lnTo>
                    <a:lnTo>
                      <a:pt x="4010" y="790"/>
                    </a:lnTo>
                    <a:lnTo>
                      <a:pt x="4010" y="759"/>
                    </a:lnTo>
                    <a:lnTo>
                      <a:pt x="4128" y="759"/>
                    </a:lnTo>
                    <a:lnTo>
                      <a:pt x="4128" y="728"/>
                    </a:lnTo>
                    <a:lnTo>
                      <a:pt x="4253" y="728"/>
                    </a:lnTo>
                    <a:lnTo>
                      <a:pt x="4253" y="697"/>
                    </a:lnTo>
                    <a:lnTo>
                      <a:pt x="4315" y="697"/>
                    </a:lnTo>
                    <a:lnTo>
                      <a:pt x="4315" y="641"/>
                    </a:lnTo>
                    <a:lnTo>
                      <a:pt x="4340" y="641"/>
                    </a:lnTo>
                    <a:lnTo>
                      <a:pt x="4340" y="610"/>
                    </a:lnTo>
                    <a:lnTo>
                      <a:pt x="4371" y="610"/>
                    </a:lnTo>
                    <a:lnTo>
                      <a:pt x="4371" y="579"/>
                    </a:lnTo>
                    <a:lnTo>
                      <a:pt x="4402" y="579"/>
                    </a:lnTo>
                    <a:lnTo>
                      <a:pt x="4402" y="548"/>
                    </a:lnTo>
                    <a:lnTo>
                      <a:pt x="4495" y="548"/>
                    </a:lnTo>
                    <a:lnTo>
                      <a:pt x="4495" y="516"/>
                    </a:lnTo>
                    <a:lnTo>
                      <a:pt x="4464" y="516"/>
                    </a:lnTo>
                    <a:lnTo>
                      <a:pt x="4464" y="485"/>
                    </a:lnTo>
                    <a:lnTo>
                      <a:pt x="4558" y="485"/>
                    </a:lnTo>
                    <a:lnTo>
                      <a:pt x="4558" y="429"/>
                    </a:lnTo>
                    <a:lnTo>
                      <a:pt x="4645" y="429"/>
                    </a:lnTo>
                    <a:lnTo>
                      <a:pt x="4645" y="398"/>
                    </a:lnTo>
                    <a:lnTo>
                      <a:pt x="4613" y="398"/>
                    </a:lnTo>
                    <a:lnTo>
                      <a:pt x="4613" y="367"/>
                    </a:lnTo>
                    <a:lnTo>
                      <a:pt x="4738" y="367"/>
                    </a:lnTo>
                    <a:lnTo>
                      <a:pt x="4738" y="336"/>
                    </a:lnTo>
                    <a:lnTo>
                      <a:pt x="4707" y="336"/>
                    </a:lnTo>
                    <a:lnTo>
                      <a:pt x="4707" y="305"/>
                    </a:lnTo>
                    <a:lnTo>
                      <a:pt x="4769" y="305"/>
                    </a:lnTo>
                    <a:lnTo>
                      <a:pt x="4769" y="243"/>
                    </a:lnTo>
                    <a:lnTo>
                      <a:pt x="4800" y="243"/>
                    </a:lnTo>
                    <a:lnTo>
                      <a:pt x="4800" y="212"/>
                    </a:lnTo>
                    <a:lnTo>
                      <a:pt x="4769" y="212"/>
                    </a:lnTo>
                    <a:lnTo>
                      <a:pt x="4769" y="180"/>
                    </a:lnTo>
                    <a:lnTo>
                      <a:pt x="4738" y="180"/>
                    </a:lnTo>
                    <a:lnTo>
                      <a:pt x="4738" y="156"/>
                    </a:lnTo>
                    <a:lnTo>
                      <a:pt x="4707" y="156"/>
                    </a:lnTo>
                    <a:lnTo>
                      <a:pt x="4707" y="93"/>
                    </a:lnTo>
                    <a:lnTo>
                      <a:pt x="4707" y="62"/>
                    </a:lnTo>
                    <a:lnTo>
                      <a:pt x="4707" y="0"/>
                    </a:lnTo>
                    <a:lnTo>
                      <a:pt x="4676" y="0"/>
                    </a:lnTo>
                    <a:lnTo>
                      <a:pt x="4676" y="31"/>
                    </a:lnTo>
                    <a:lnTo>
                      <a:pt x="4676" y="62"/>
                    </a:lnTo>
                    <a:lnTo>
                      <a:pt x="4589" y="62"/>
                    </a:lnTo>
                    <a:lnTo>
                      <a:pt x="4589" y="93"/>
                    </a:lnTo>
                    <a:lnTo>
                      <a:pt x="4558" y="93"/>
                    </a:lnTo>
                    <a:lnTo>
                      <a:pt x="4558" y="124"/>
                    </a:lnTo>
                    <a:lnTo>
                      <a:pt x="4464" y="124"/>
                    </a:lnTo>
                    <a:lnTo>
                      <a:pt x="4464" y="156"/>
                    </a:lnTo>
                    <a:lnTo>
                      <a:pt x="4433" y="156"/>
                    </a:lnTo>
                    <a:lnTo>
                      <a:pt x="4433" y="180"/>
                    </a:lnTo>
                    <a:lnTo>
                      <a:pt x="4464" y="180"/>
                    </a:lnTo>
                    <a:lnTo>
                      <a:pt x="4464" y="212"/>
                    </a:lnTo>
                    <a:lnTo>
                      <a:pt x="4402" y="212"/>
                    </a:lnTo>
                    <a:lnTo>
                      <a:pt x="4402" y="243"/>
                    </a:lnTo>
                    <a:lnTo>
                      <a:pt x="4340" y="243"/>
                    </a:lnTo>
                    <a:lnTo>
                      <a:pt x="4340" y="274"/>
                    </a:lnTo>
                    <a:lnTo>
                      <a:pt x="4222" y="274"/>
                    </a:lnTo>
                    <a:lnTo>
                      <a:pt x="4222" y="305"/>
                    </a:lnTo>
                    <a:lnTo>
                      <a:pt x="4284" y="305"/>
                    </a:lnTo>
                    <a:lnTo>
                      <a:pt x="4284" y="336"/>
                    </a:lnTo>
                    <a:lnTo>
                      <a:pt x="4191" y="336"/>
                    </a:lnTo>
                    <a:lnTo>
                      <a:pt x="4191" y="367"/>
                    </a:lnTo>
                    <a:lnTo>
                      <a:pt x="4222" y="367"/>
                    </a:lnTo>
                    <a:lnTo>
                      <a:pt x="4222" y="398"/>
                    </a:lnTo>
                    <a:lnTo>
                      <a:pt x="4160" y="398"/>
                    </a:lnTo>
                    <a:lnTo>
                      <a:pt x="4160" y="429"/>
                    </a:lnTo>
                    <a:lnTo>
                      <a:pt x="4066" y="429"/>
                    </a:lnTo>
                    <a:lnTo>
                      <a:pt x="4066" y="454"/>
                    </a:lnTo>
                    <a:lnTo>
                      <a:pt x="4097" y="454"/>
                    </a:lnTo>
                    <a:lnTo>
                      <a:pt x="4097" y="485"/>
                    </a:lnTo>
                    <a:lnTo>
                      <a:pt x="3979" y="485"/>
                    </a:lnTo>
                    <a:lnTo>
                      <a:pt x="3979" y="516"/>
                    </a:lnTo>
                    <a:lnTo>
                      <a:pt x="3855" y="516"/>
                    </a:lnTo>
                    <a:lnTo>
                      <a:pt x="3855" y="548"/>
                    </a:lnTo>
                    <a:lnTo>
                      <a:pt x="3675" y="548"/>
                    </a:lnTo>
                    <a:lnTo>
                      <a:pt x="3675" y="579"/>
                    </a:lnTo>
                    <a:lnTo>
                      <a:pt x="3612" y="579"/>
                    </a:lnTo>
                    <a:lnTo>
                      <a:pt x="3612" y="610"/>
                    </a:lnTo>
                    <a:lnTo>
                      <a:pt x="3550" y="610"/>
                    </a:lnTo>
                    <a:lnTo>
                      <a:pt x="3550" y="641"/>
                    </a:lnTo>
                    <a:lnTo>
                      <a:pt x="3494" y="641"/>
                    </a:lnTo>
                    <a:lnTo>
                      <a:pt x="3494" y="672"/>
                    </a:lnTo>
                    <a:lnTo>
                      <a:pt x="3370" y="672"/>
                    </a:lnTo>
                    <a:lnTo>
                      <a:pt x="3370" y="697"/>
                    </a:lnTo>
                    <a:lnTo>
                      <a:pt x="3308" y="697"/>
                    </a:lnTo>
                    <a:lnTo>
                      <a:pt x="3308" y="728"/>
                    </a:lnTo>
                    <a:lnTo>
                      <a:pt x="3277" y="728"/>
                    </a:lnTo>
                    <a:lnTo>
                      <a:pt x="3277" y="759"/>
                    </a:lnTo>
                    <a:lnTo>
                      <a:pt x="3190" y="759"/>
                    </a:lnTo>
                    <a:lnTo>
                      <a:pt x="3190" y="790"/>
                    </a:lnTo>
                    <a:lnTo>
                      <a:pt x="3065" y="790"/>
                    </a:lnTo>
                    <a:lnTo>
                      <a:pt x="3065" y="821"/>
                    </a:lnTo>
                    <a:lnTo>
                      <a:pt x="2947" y="821"/>
                    </a:lnTo>
                    <a:lnTo>
                      <a:pt x="2947" y="852"/>
                    </a:lnTo>
                    <a:lnTo>
                      <a:pt x="2885" y="852"/>
                    </a:lnTo>
                    <a:lnTo>
                      <a:pt x="2885" y="883"/>
                    </a:lnTo>
                    <a:lnTo>
                      <a:pt x="2792" y="883"/>
                    </a:lnTo>
                    <a:lnTo>
                      <a:pt x="2792" y="915"/>
                    </a:lnTo>
                    <a:lnTo>
                      <a:pt x="2761" y="915"/>
                    </a:lnTo>
                    <a:lnTo>
                      <a:pt x="2761" y="946"/>
                    </a:lnTo>
                    <a:lnTo>
                      <a:pt x="2642" y="946"/>
                    </a:lnTo>
                    <a:lnTo>
                      <a:pt x="2642" y="971"/>
                    </a:lnTo>
                    <a:lnTo>
                      <a:pt x="2611" y="971"/>
                    </a:lnTo>
                    <a:lnTo>
                      <a:pt x="2611" y="1002"/>
                    </a:lnTo>
                    <a:lnTo>
                      <a:pt x="2549" y="1002"/>
                    </a:lnTo>
                    <a:lnTo>
                      <a:pt x="2549" y="1033"/>
                    </a:lnTo>
                    <a:lnTo>
                      <a:pt x="2518" y="1033"/>
                    </a:lnTo>
                    <a:lnTo>
                      <a:pt x="2518" y="1064"/>
                    </a:lnTo>
                    <a:lnTo>
                      <a:pt x="2462" y="1064"/>
                    </a:lnTo>
                    <a:lnTo>
                      <a:pt x="2462" y="1095"/>
                    </a:lnTo>
                    <a:lnTo>
                      <a:pt x="2462" y="1126"/>
                    </a:lnTo>
                    <a:lnTo>
                      <a:pt x="2400" y="1126"/>
                    </a:lnTo>
                    <a:lnTo>
                      <a:pt x="2400" y="1157"/>
                    </a:lnTo>
                    <a:lnTo>
                      <a:pt x="2338" y="1157"/>
                    </a:lnTo>
                    <a:lnTo>
                      <a:pt x="2338" y="1188"/>
                    </a:lnTo>
                    <a:lnTo>
                      <a:pt x="2369" y="1188"/>
                    </a:lnTo>
                    <a:lnTo>
                      <a:pt x="2369" y="1213"/>
                    </a:lnTo>
                    <a:lnTo>
                      <a:pt x="2276" y="1213"/>
                    </a:lnTo>
                    <a:lnTo>
                      <a:pt x="2276" y="1244"/>
                    </a:lnTo>
                    <a:lnTo>
                      <a:pt x="2307" y="1244"/>
                    </a:lnTo>
                    <a:lnTo>
                      <a:pt x="2307" y="1275"/>
                    </a:lnTo>
                    <a:lnTo>
                      <a:pt x="2245" y="1275"/>
                    </a:lnTo>
                    <a:lnTo>
                      <a:pt x="2245" y="1307"/>
                    </a:lnTo>
                    <a:lnTo>
                      <a:pt x="2189" y="1307"/>
                    </a:lnTo>
                    <a:lnTo>
                      <a:pt x="2189" y="1369"/>
                    </a:lnTo>
                    <a:lnTo>
                      <a:pt x="2126" y="1369"/>
                    </a:lnTo>
                    <a:lnTo>
                      <a:pt x="2126" y="1400"/>
                    </a:lnTo>
                    <a:lnTo>
                      <a:pt x="2064" y="1400"/>
                    </a:lnTo>
                    <a:lnTo>
                      <a:pt x="2064" y="1431"/>
                    </a:lnTo>
                    <a:lnTo>
                      <a:pt x="2002" y="1431"/>
                    </a:lnTo>
                    <a:lnTo>
                      <a:pt x="2002" y="1487"/>
                    </a:lnTo>
                    <a:lnTo>
                      <a:pt x="1946" y="1487"/>
                    </a:lnTo>
                    <a:lnTo>
                      <a:pt x="1946" y="1518"/>
                    </a:lnTo>
                    <a:lnTo>
                      <a:pt x="1884" y="1518"/>
                    </a:lnTo>
                    <a:lnTo>
                      <a:pt x="1884" y="1580"/>
                    </a:lnTo>
                    <a:lnTo>
                      <a:pt x="1822" y="1580"/>
                    </a:lnTo>
                    <a:lnTo>
                      <a:pt x="1822" y="1611"/>
                    </a:lnTo>
                    <a:lnTo>
                      <a:pt x="1760" y="1611"/>
                    </a:lnTo>
                    <a:lnTo>
                      <a:pt x="1760" y="1643"/>
                    </a:lnTo>
                    <a:lnTo>
                      <a:pt x="1673" y="1643"/>
                    </a:lnTo>
                    <a:lnTo>
                      <a:pt x="1673" y="1674"/>
                    </a:lnTo>
                    <a:lnTo>
                      <a:pt x="1610" y="1674"/>
                    </a:lnTo>
                    <a:lnTo>
                      <a:pt x="1610" y="1736"/>
                    </a:lnTo>
                    <a:lnTo>
                      <a:pt x="1548" y="1736"/>
                    </a:lnTo>
                    <a:lnTo>
                      <a:pt x="1548" y="1761"/>
                    </a:lnTo>
                    <a:lnTo>
                      <a:pt x="1486" y="1761"/>
                    </a:lnTo>
                    <a:lnTo>
                      <a:pt x="1486" y="1792"/>
                    </a:lnTo>
                    <a:lnTo>
                      <a:pt x="1399" y="1792"/>
                    </a:lnTo>
                    <a:lnTo>
                      <a:pt x="1399" y="1854"/>
                    </a:lnTo>
                    <a:lnTo>
                      <a:pt x="1337" y="1854"/>
                    </a:lnTo>
                    <a:lnTo>
                      <a:pt x="1337" y="1916"/>
                    </a:lnTo>
                    <a:lnTo>
                      <a:pt x="1275" y="1916"/>
                    </a:lnTo>
                    <a:lnTo>
                      <a:pt x="1275" y="1978"/>
                    </a:lnTo>
                    <a:lnTo>
                      <a:pt x="1212" y="1978"/>
                    </a:lnTo>
                    <a:lnTo>
                      <a:pt x="1212" y="2034"/>
                    </a:lnTo>
                    <a:lnTo>
                      <a:pt x="1212" y="2066"/>
                    </a:lnTo>
                    <a:lnTo>
                      <a:pt x="1156" y="2066"/>
                    </a:lnTo>
                    <a:lnTo>
                      <a:pt x="1156" y="2097"/>
                    </a:lnTo>
                    <a:lnTo>
                      <a:pt x="1125" y="2097"/>
                    </a:lnTo>
                    <a:lnTo>
                      <a:pt x="1125" y="2128"/>
                    </a:lnTo>
                    <a:lnTo>
                      <a:pt x="1094" y="2128"/>
                    </a:lnTo>
                    <a:lnTo>
                      <a:pt x="1094" y="2159"/>
                    </a:lnTo>
                    <a:lnTo>
                      <a:pt x="1063" y="2159"/>
                    </a:lnTo>
                    <a:lnTo>
                      <a:pt x="1063" y="2190"/>
                    </a:lnTo>
                    <a:lnTo>
                      <a:pt x="1032" y="2190"/>
                    </a:lnTo>
                    <a:lnTo>
                      <a:pt x="1032" y="2221"/>
                    </a:lnTo>
                    <a:lnTo>
                      <a:pt x="939" y="2221"/>
                    </a:lnTo>
                    <a:lnTo>
                      <a:pt x="939" y="2252"/>
                    </a:lnTo>
                    <a:lnTo>
                      <a:pt x="939" y="2277"/>
                    </a:lnTo>
                    <a:lnTo>
                      <a:pt x="883" y="2277"/>
                    </a:lnTo>
                    <a:lnTo>
                      <a:pt x="883" y="2308"/>
                    </a:lnTo>
                    <a:lnTo>
                      <a:pt x="883" y="2339"/>
                    </a:lnTo>
                    <a:lnTo>
                      <a:pt x="790" y="2339"/>
                    </a:lnTo>
                    <a:lnTo>
                      <a:pt x="790" y="2370"/>
                    </a:lnTo>
                    <a:lnTo>
                      <a:pt x="821" y="2370"/>
                    </a:lnTo>
                    <a:lnTo>
                      <a:pt x="821" y="2402"/>
                    </a:lnTo>
                    <a:lnTo>
                      <a:pt x="727" y="2402"/>
                    </a:lnTo>
                    <a:lnTo>
                      <a:pt x="727" y="2433"/>
                    </a:lnTo>
                    <a:lnTo>
                      <a:pt x="696" y="2433"/>
                    </a:lnTo>
                    <a:lnTo>
                      <a:pt x="696" y="2464"/>
                    </a:lnTo>
                    <a:lnTo>
                      <a:pt x="609" y="2464"/>
                    </a:lnTo>
                    <a:lnTo>
                      <a:pt x="609" y="2526"/>
                    </a:lnTo>
                    <a:lnTo>
                      <a:pt x="516" y="2526"/>
                    </a:lnTo>
                    <a:lnTo>
                      <a:pt x="516" y="2551"/>
                    </a:lnTo>
                    <a:lnTo>
                      <a:pt x="547" y="2551"/>
                    </a:lnTo>
                    <a:lnTo>
                      <a:pt x="547" y="2582"/>
                    </a:lnTo>
                    <a:lnTo>
                      <a:pt x="485" y="2582"/>
                    </a:lnTo>
                    <a:lnTo>
                      <a:pt x="485" y="2613"/>
                    </a:lnTo>
                    <a:lnTo>
                      <a:pt x="516" y="2613"/>
                    </a:lnTo>
                    <a:lnTo>
                      <a:pt x="516" y="2644"/>
                    </a:lnTo>
                    <a:lnTo>
                      <a:pt x="423" y="2644"/>
                    </a:lnTo>
                    <a:lnTo>
                      <a:pt x="423" y="2675"/>
                    </a:lnTo>
                    <a:lnTo>
                      <a:pt x="485" y="2675"/>
                    </a:lnTo>
                    <a:lnTo>
                      <a:pt x="485" y="2706"/>
                    </a:lnTo>
                    <a:lnTo>
                      <a:pt x="367" y="2706"/>
                    </a:lnTo>
                    <a:lnTo>
                      <a:pt x="367" y="2738"/>
                    </a:lnTo>
                    <a:lnTo>
                      <a:pt x="392" y="2738"/>
                    </a:lnTo>
                    <a:lnTo>
                      <a:pt x="392" y="2769"/>
                    </a:lnTo>
                    <a:lnTo>
                      <a:pt x="305" y="2769"/>
                    </a:lnTo>
                    <a:lnTo>
                      <a:pt x="305" y="2800"/>
                    </a:lnTo>
                    <a:lnTo>
                      <a:pt x="336" y="2800"/>
                    </a:lnTo>
                    <a:lnTo>
                      <a:pt x="336" y="2825"/>
                    </a:lnTo>
                    <a:lnTo>
                      <a:pt x="242" y="2825"/>
                    </a:lnTo>
                    <a:lnTo>
                      <a:pt x="242" y="2887"/>
                    </a:lnTo>
                    <a:lnTo>
                      <a:pt x="149" y="2887"/>
                    </a:lnTo>
                    <a:lnTo>
                      <a:pt x="149" y="2918"/>
                    </a:lnTo>
                    <a:lnTo>
                      <a:pt x="180" y="2918"/>
                    </a:lnTo>
                    <a:lnTo>
                      <a:pt x="180" y="2949"/>
                    </a:lnTo>
                    <a:lnTo>
                      <a:pt x="149" y="2949"/>
                    </a:lnTo>
                    <a:lnTo>
                      <a:pt x="149" y="3011"/>
                    </a:lnTo>
                    <a:lnTo>
                      <a:pt x="118" y="3011"/>
                    </a:lnTo>
                    <a:lnTo>
                      <a:pt x="118" y="3042"/>
                    </a:lnTo>
                    <a:lnTo>
                      <a:pt x="149" y="3042"/>
                    </a:lnTo>
                    <a:lnTo>
                      <a:pt x="149" y="3067"/>
                    </a:lnTo>
                    <a:lnTo>
                      <a:pt x="62" y="3067"/>
                    </a:lnTo>
                    <a:lnTo>
                      <a:pt x="62" y="3129"/>
                    </a:lnTo>
                    <a:lnTo>
                      <a:pt x="0" y="3129"/>
                    </a:lnTo>
                    <a:lnTo>
                      <a:pt x="0" y="3223"/>
                    </a:lnTo>
                    <a:lnTo>
                      <a:pt x="0" y="3254"/>
                    </a:lnTo>
                  </a:path>
                </a:pathLst>
              </a:custGeom>
              <a:solidFill>
                <a:srgbClr val="F1F293"/>
              </a:solidFill>
              <a:ln w="12700" cap="rnd" cmpd="sng">
                <a:solidFill>
                  <a:schemeClr val="bg1"/>
                </a:solidFill>
                <a:prstDash val="solid"/>
                <a:round/>
                <a:headEnd type="none" w="med" len="med"/>
                <a:tailEnd type="none" w="med" len="med"/>
              </a:ln>
              <a:effectLst>
                <a:prstShdw prst="shdw17" dist="17961" dir="2700000">
                  <a:schemeClr val="bg1">
                    <a:gamma/>
                    <a:shade val="60000"/>
                    <a:invGamma/>
                    <a:alpha val="74998"/>
                  </a:schemeClr>
                </a:prstShdw>
              </a:effectLst>
            </p:spPr>
            <p:txBody>
              <a:bodyPr/>
              <a:lstStyle/>
              <a:p>
                <a:pPr defTabSz="914400">
                  <a:defRPr/>
                </a:pPr>
                <a:endParaRPr lang="en-US">
                  <a:solidFill>
                    <a:srgbClr val="000000"/>
                  </a:solidFill>
                </a:endParaRPr>
              </a:p>
            </p:txBody>
          </p:sp>
          <p:pic>
            <p:nvPicPr>
              <p:cNvPr id="55" name="Picture 5">
                <a:extLst>
                  <a:ext uri="{FF2B5EF4-FFF2-40B4-BE49-F238E27FC236}">
                    <a16:creationId xmlns:a16="http://schemas.microsoft.com/office/drawing/2014/main" id="{F46A6EC7-2A70-3940-9242-FAF32BC6E2A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 y="1050"/>
                <a:ext cx="4464" cy="2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7" name="Rectangle 6">
              <a:extLst>
                <a:ext uri="{FF2B5EF4-FFF2-40B4-BE49-F238E27FC236}">
                  <a16:creationId xmlns:a16="http://schemas.microsoft.com/office/drawing/2014/main" id="{42F4670D-57DD-9E45-8630-3D20E0C55F61}"/>
                </a:ext>
              </a:extLst>
            </p:cNvPr>
            <p:cNvSpPr>
              <a:spLocks noChangeArrowheads="1"/>
            </p:cNvSpPr>
            <p:nvPr/>
          </p:nvSpPr>
          <p:spPr bwMode="auto">
            <a:xfrm rot="-5400000">
              <a:off x="-180181" y="3761581"/>
              <a:ext cx="1476375" cy="55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38113" tIns="69850" rIns="138113" bIns="69850">
              <a:spAutoFit/>
            </a:bodyPr>
            <a:lstStyle/>
            <a:p>
              <a:pPr defTabSz="2057400"/>
              <a:r>
                <a:rPr lang="en-US" sz="2700" b="1">
                  <a:solidFill>
                    <a:srgbClr val="000000"/>
                  </a:solidFill>
                  <a:latin typeface="Palatino" charset="0"/>
                  <a:ea typeface="ＭＳ Ｐゴシック" charset="0"/>
                  <a:cs typeface="Arial" charset="0"/>
                </a:rPr>
                <a:t>protons</a:t>
              </a:r>
            </a:p>
          </p:txBody>
        </p:sp>
        <p:sp>
          <p:nvSpPr>
            <p:cNvPr id="8" name="Line 7">
              <a:extLst>
                <a:ext uri="{FF2B5EF4-FFF2-40B4-BE49-F238E27FC236}">
                  <a16:creationId xmlns:a16="http://schemas.microsoft.com/office/drawing/2014/main" id="{3AA1A2E5-CFF5-9445-9596-2B2C072A1E7D}"/>
                </a:ext>
              </a:extLst>
            </p:cNvPr>
            <p:cNvSpPr>
              <a:spLocks noChangeShapeType="1"/>
            </p:cNvSpPr>
            <p:nvPr/>
          </p:nvSpPr>
          <p:spPr bwMode="auto">
            <a:xfrm flipV="1">
              <a:off x="296863" y="3221038"/>
              <a:ext cx="3175" cy="144145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9" name="Rectangle 8">
              <a:extLst>
                <a:ext uri="{FF2B5EF4-FFF2-40B4-BE49-F238E27FC236}">
                  <a16:creationId xmlns:a16="http://schemas.microsoft.com/office/drawing/2014/main" id="{85C17986-42CA-F943-A5EB-2FD3860829CB}"/>
                </a:ext>
              </a:extLst>
            </p:cNvPr>
            <p:cNvSpPr>
              <a:spLocks noChangeArrowheads="1"/>
            </p:cNvSpPr>
            <p:nvPr/>
          </p:nvSpPr>
          <p:spPr bwMode="auto">
            <a:xfrm>
              <a:off x="2314575" y="5745163"/>
              <a:ext cx="1666875" cy="55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38113" tIns="69850" rIns="138113" bIns="69850">
              <a:spAutoFit/>
            </a:bodyPr>
            <a:lstStyle/>
            <a:p>
              <a:pPr defTabSz="2057400"/>
              <a:r>
                <a:rPr lang="en-US" sz="2700" b="1">
                  <a:solidFill>
                    <a:srgbClr val="000000"/>
                  </a:solidFill>
                  <a:latin typeface="Palatino" charset="0"/>
                  <a:ea typeface="ＭＳ Ｐゴシック" charset="0"/>
                  <a:cs typeface="Arial" charset="0"/>
                </a:rPr>
                <a:t>neutrons</a:t>
              </a:r>
            </a:p>
          </p:txBody>
        </p:sp>
        <p:sp>
          <p:nvSpPr>
            <p:cNvPr id="10" name="Line 9">
              <a:extLst>
                <a:ext uri="{FF2B5EF4-FFF2-40B4-BE49-F238E27FC236}">
                  <a16:creationId xmlns:a16="http://schemas.microsoft.com/office/drawing/2014/main" id="{E4BF19E5-E775-5B42-BA24-6BC6ECAD043F}"/>
                </a:ext>
              </a:extLst>
            </p:cNvPr>
            <p:cNvSpPr>
              <a:spLocks noChangeShapeType="1"/>
            </p:cNvSpPr>
            <p:nvPr/>
          </p:nvSpPr>
          <p:spPr bwMode="auto">
            <a:xfrm>
              <a:off x="2438400" y="5762625"/>
              <a:ext cx="1314450" cy="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11" name="Line 11">
              <a:extLst>
                <a:ext uri="{FF2B5EF4-FFF2-40B4-BE49-F238E27FC236}">
                  <a16:creationId xmlns:a16="http://schemas.microsoft.com/office/drawing/2014/main" id="{152177D1-F9F1-6E45-9BBB-C69CA64937A9}"/>
                </a:ext>
              </a:extLst>
            </p:cNvPr>
            <p:cNvSpPr>
              <a:spLocks noChangeShapeType="1"/>
            </p:cNvSpPr>
            <p:nvPr/>
          </p:nvSpPr>
          <p:spPr bwMode="auto">
            <a:xfrm flipV="1">
              <a:off x="1447800" y="4686300"/>
              <a:ext cx="0" cy="120015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12" name="Line 12">
              <a:extLst>
                <a:ext uri="{FF2B5EF4-FFF2-40B4-BE49-F238E27FC236}">
                  <a16:creationId xmlns:a16="http://schemas.microsoft.com/office/drawing/2014/main" id="{7F58EA11-2AA1-F443-BA86-2EFC8923D551}"/>
                </a:ext>
              </a:extLst>
            </p:cNvPr>
            <p:cNvSpPr>
              <a:spLocks noChangeShapeType="1"/>
            </p:cNvSpPr>
            <p:nvPr/>
          </p:nvSpPr>
          <p:spPr bwMode="auto">
            <a:xfrm>
              <a:off x="1066800" y="5162550"/>
              <a:ext cx="1371600" cy="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13" name="Line 13">
              <a:extLst>
                <a:ext uri="{FF2B5EF4-FFF2-40B4-BE49-F238E27FC236}">
                  <a16:creationId xmlns:a16="http://schemas.microsoft.com/office/drawing/2014/main" id="{A3735D59-1361-4F4E-B02F-A072F86D8F4E}"/>
                </a:ext>
              </a:extLst>
            </p:cNvPr>
            <p:cNvSpPr>
              <a:spLocks noChangeShapeType="1"/>
            </p:cNvSpPr>
            <p:nvPr/>
          </p:nvSpPr>
          <p:spPr bwMode="auto">
            <a:xfrm flipV="1">
              <a:off x="1828800" y="4476750"/>
              <a:ext cx="0" cy="110490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14" name="Line 14">
              <a:extLst>
                <a:ext uri="{FF2B5EF4-FFF2-40B4-BE49-F238E27FC236}">
                  <a16:creationId xmlns:a16="http://schemas.microsoft.com/office/drawing/2014/main" id="{ADD1488B-C237-684C-91DF-1E8EDC689BBE}"/>
                </a:ext>
              </a:extLst>
            </p:cNvPr>
            <p:cNvSpPr>
              <a:spLocks noChangeShapeType="1"/>
            </p:cNvSpPr>
            <p:nvPr/>
          </p:nvSpPr>
          <p:spPr bwMode="auto">
            <a:xfrm flipV="1">
              <a:off x="2895600" y="3543300"/>
              <a:ext cx="0" cy="146685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15" name="Line 15">
              <a:extLst>
                <a:ext uri="{FF2B5EF4-FFF2-40B4-BE49-F238E27FC236}">
                  <a16:creationId xmlns:a16="http://schemas.microsoft.com/office/drawing/2014/main" id="{16C153E9-B44D-FA40-BA85-1A6B21234DC0}"/>
                </a:ext>
              </a:extLst>
            </p:cNvPr>
            <p:cNvSpPr>
              <a:spLocks noChangeShapeType="1"/>
            </p:cNvSpPr>
            <p:nvPr/>
          </p:nvSpPr>
          <p:spPr bwMode="auto">
            <a:xfrm flipV="1">
              <a:off x="4438650" y="2457450"/>
              <a:ext cx="0" cy="175260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16" name="Line 16">
              <a:extLst>
                <a:ext uri="{FF2B5EF4-FFF2-40B4-BE49-F238E27FC236}">
                  <a16:creationId xmlns:a16="http://schemas.microsoft.com/office/drawing/2014/main" id="{0869E4DF-F1BA-5D41-B29F-BCC0429F3B43}"/>
                </a:ext>
              </a:extLst>
            </p:cNvPr>
            <p:cNvSpPr>
              <a:spLocks noChangeShapeType="1"/>
            </p:cNvSpPr>
            <p:nvPr/>
          </p:nvSpPr>
          <p:spPr bwMode="auto">
            <a:xfrm flipV="1">
              <a:off x="6534150" y="1409700"/>
              <a:ext cx="0" cy="129540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17" name="Line 17">
              <a:extLst>
                <a:ext uri="{FF2B5EF4-FFF2-40B4-BE49-F238E27FC236}">
                  <a16:creationId xmlns:a16="http://schemas.microsoft.com/office/drawing/2014/main" id="{B88F0D0E-18C6-C346-914D-9665F0E97329}"/>
                </a:ext>
              </a:extLst>
            </p:cNvPr>
            <p:cNvSpPr>
              <a:spLocks noChangeShapeType="1"/>
            </p:cNvSpPr>
            <p:nvPr/>
          </p:nvSpPr>
          <p:spPr bwMode="auto">
            <a:xfrm>
              <a:off x="1333500" y="4819650"/>
              <a:ext cx="1866900" cy="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18" name="Line 18">
              <a:extLst>
                <a:ext uri="{FF2B5EF4-FFF2-40B4-BE49-F238E27FC236}">
                  <a16:creationId xmlns:a16="http://schemas.microsoft.com/office/drawing/2014/main" id="{BC98F88F-59A4-054C-9ECE-8545C930DD60}"/>
                </a:ext>
              </a:extLst>
            </p:cNvPr>
            <p:cNvSpPr>
              <a:spLocks noChangeShapeType="1"/>
            </p:cNvSpPr>
            <p:nvPr/>
          </p:nvSpPr>
          <p:spPr bwMode="auto">
            <a:xfrm>
              <a:off x="2628900" y="3752850"/>
              <a:ext cx="2362200" cy="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19" name="Line 19">
              <a:extLst>
                <a:ext uri="{FF2B5EF4-FFF2-40B4-BE49-F238E27FC236}">
                  <a16:creationId xmlns:a16="http://schemas.microsoft.com/office/drawing/2014/main" id="{302E5CFA-BC43-F34A-8AD8-94837A012B29}"/>
                </a:ext>
              </a:extLst>
            </p:cNvPr>
            <p:cNvSpPr>
              <a:spLocks noChangeShapeType="1"/>
            </p:cNvSpPr>
            <p:nvPr/>
          </p:nvSpPr>
          <p:spPr bwMode="auto">
            <a:xfrm>
              <a:off x="4953000" y="2209800"/>
              <a:ext cx="2381250" cy="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20" name="Line 20">
              <a:extLst>
                <a:ext uri="{FF2B5EF4-FFF2-40B4-BE49-F238E27FC236}">
                  <a16:creationId xmlns:a16="http://schemas.microsoft.com/office/drawing/2014/main" id="{C87AB0CD-90B4-8947-8B26-CD2734F13193}"/>
                </a:ext>
              </a:extLst>
            </p:cNvPr>
            <p:cNvSpPr>
              <a:spLocks noChangeShapeType="1"/>
            </p:cNvSpPr>
            <p:nvPr/>
          </p:nvSpPr>
          <p:spPr bwMode="auto">
            <a:xfrm>
              <a:off x="609600" y="5746750"/>
              <a:ext cx="1028700" cy="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21" name="Line 21">
              <a:extLst>
                <a:ext uri="{FF2B5EF4-FFF2-40B4-BE49-F238E27FC236}">
                  <a16:creationId xmlns:a16="http://schemas.microsoft.com/office/drawing/2014/main" id="{00784EC0-2F9C-3943-B36A-538AB389025C}"/>
                </a:ext>
              </a:extLst>
            </p:cNvPr>
            <p:cNvSpPr>
              <a:spLocks noChangeShapeType="1"/>
            </p:cNvSpPr>
            <p:nvPr/>
          </p:nvSpPr>
          <p:spPr bwMode="auto">
            <a:xfrm>
              <a:off x="419100" y="6038850"/>
              <a:ext cx="647700" cy="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22" name="Line 22">
              <a:extLst>
                <a:ext uri="{FF2B5EF4-FFF2-40B4-BE49-F238E27FC236}">
                  <a16:creationId xmlns:a16="http://schemas.microsoft.com/office/drawing/2014/main" id="{F7191F1D-E485-8947-ABA3-F01C359931DB}"/>
                </a:ext>
              </a:extLst>
            </p:cNvPr>
            <p:cNvSpPr>
              <a:spLocks noChangeShapeType="1"/>
            </p:cNvSpPr>
            <p:nvPr/>
          </p:nvSpPr>
          <p:spPr bwMode="auto">
            <a:xfrm flipV="1">
              <a:off x="571500" y="5848350"/>
              <a:ext cx="0" cy="34290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23" name="Line 23">
              <a:extLst>
                <a:ext uri="{FF2B5EF4-FFF2-40B4-BE49-F238E27FC236}">
                  <a16:creationId xmlns:a16="http://schemas.microsoft.com/office/drawing/2014/main" id="{FC8A22CB-C83A-0C4D-AA18-550E199D480B}"/>
                </a:ext>
              </a:extLst>
            </p:cNvPr>
            <p:cNvSpPr>
              <a:spLocks noChangeShapeType="1"/>
            </p:cNvSpPr>
            <p:nvPr/>
          </p:nvSpPr>
          <p:spPr bwMode="auto">
            <a:xfrm flipV="1">
              <a:off x="876300" y="5276850"/>
              <a:ext cx="0" cy="89535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24" name="Rectangle 24">
              <a:extLst>
                <a:ext uri="{FF2B5EF4-FFF2-40B4-BE49-F238E27FC236}">
                  <a16:creationId xmlns:a16="http://schemas.microsoft.com/office/drawing/2014/main" id="{911EE8E3-DCFA-3A4C-AAC2-32C503EB51D7}"/>
                </a:ext>
              </a:extLst>
            </p:cNvPr>
            <p:cNvSpPr>
              <a:spLocks noChangeArrowheads="1"/>
            </p:cNvSpPr>
            <p:nvPr/>
          </p:nvSpPr>
          <p:spPr bwMode="auto">
            <a:xfrm>
              <a:off x="4233863" y="4187825"/>
              <a:ext cx="4095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defTabSz="914400"/>
              <a:r>
                <a:rPr lang="en-US" b="1">
                  <a:solidFill>
                    <a:srgbClr val="000000"/>
                  </a:solidFill>
                  <a:latin typeface="Palatino" charset="0"/>
                  <a:ea typeface="ＭＳ Ｐゴシック" charset="0"/>
                  <a:cs typeface="Arial" charset="0"/>
                </a:rPr>
                <a:t>82</a:t>
              </a:r>
            </a:p>
          </p:txBody>
        </p:sp>
        <p:sp>
          <p:nvSpPr>
            <p:cNvPr id="25" name="Rectangle 25">
              <a:extLst>
                <a:ext uri="{FF2B5EF4-FFF2-40B4-BE49-F238E27FC236}">
                  <a16:creationId xmlns:a16="http://schemas.microsoft.com/office/drawing/2014/main" id="{A9CA4906-6AEC-104E-86A4-1C9CEAE69D9B}"/>
                </a:ext>
              </a:extLst>
            </p:cNvPr>
            <p:cNvSpPr>
              <a:spLocks noChangeArrowheads="1"/>
            </p:cNvSpPr>
            <p:nvPr/>
          </p:nvSpPr>
          <p:spPr bwMode="auto">
            <a:xfrm>
              <a:off x="2690813" y="4987925"/>
              <a:ext cx="4095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defTabSz="914400"/>
              <a:r>
                <a:rPr lang="en-US" b="1">
                  <a:solidFill>
                    <a:srgbClr val="000000"/>
                  </a:solidFill>
                  <a:latin typeface="Palatino" charset="0"/>
                  <a:ea typeface="ＭＳ Ｐゴシック" charset="0"/>
                  <a:cs typeface="Arial" charset="0"/>
                </a:rPr>
                <a:t>50</a:t>
              </a:r>
            </a:p>
          </p:txBody>
        </p:sp>
        <p:sp>
          <p:nvSpPr>
            <p:cNvPr id="26" name="Rectangle 26">
              <a:extLst>
                <a:ext uri="{FF2B5EF4-FFF2-40B4-BE49-F238E27FC236}">
                  <a16:creationId xmlns:a16="http://schemas.microsoft.com/office/drawing/2014/main" id="{B7ADA661-DD82-F043-99B6-0B913AC4FACC}"/>
                </a:ext>
              </a:extLst>
            </p:cNvPr>
            <p:cNvSpPr>
              <a:spLocks noChangeArrowheads="1"/>
            </p:cNvSpPr>
            <p:nvPr/>
          </p:nvSpPr>
          <p:spPr bwMode="auto">
            <a:xfrm>
              <a:off x="1624013" y="5616575"/>
              <a:ext cx="4095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defTabSz="914400"/>
              <a:r>
                <a:rPr lang="en-US" b="1">
                  <a:solidFill>
                    <a:srgbClr val="000000"/>
                  </a:solidFill>
                  <a:latin typeface="Palatino" charset="0"/>
                  <a:ea typeface="ＭＳ Ｐゴシック" charset="0"/>
                  <a:cs typeface="Arial" charset="0"/>
                </a:rPr>
                <a:t>28</a:t>
              </a:r>
            </a:p>
          </p:txBody>
        </p:sp>
        <p:sp>
          <p:nvSpPr>
            <p:cNvPr id="27" name="Rectangle 27">
              <a:extLst>
                <a:ext uri="{FF2B5EF4-FFF2-40B4-BE49-F238E27FC236}">
                  <a16:creationId xmlns:a16="http://schemas.microsoft.com/office/drawing/2014/main" id="{BADB02E3-A3D5-7E40-B8A0-E389C4D880AB}"/>
                </a:ext>
              </a:extLst>
            </p:cNvPr>
            <p:cNvSpPr>
              <a:spLocks noChangeArrowheads="1"/>
            </p:cNvSpPr>
            <p:nvPr/>
          </p:nvSpPr>
          <p:spPr bwMode="auto">
            <a:xfrm>
              <a:off x="957263" y="4645025"/>
              <a:ext cx="4095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defTabSz="914400"/>
              <a:r>
                <a:rPr lang="en-US" b="1">
                  <a:solidFill>
                    <a:srgbClr val="000000"/>
                  </a:solidFill>
                  <a:latin typeface="Palatino" charset="0"/>
                  <a:ea typeface="ＭＳ Ｐゴシック" charset="0"/>
                  <a:cs typeface="Arial" charset="0"/>
                </a:rPr>
                <a:t>28</a:t>
              </a:r>
            </a:p>
          </p:txBody>
        </p:sp>
        <p:sp>
          <p:nvSpPr>
            <p:cNvPr id="28" name="Rectangle 28">
              <a:extLst>
                <a:ext uri="{FF2B5EF4-FFF2-40B4-BE49-F238E27FC236}">
                  <a16:creationId xmlns:a16="http://schemas.microsoft.com/office/drawing/2014/main" id="{D74CB87F-71D7-6F46-997C-CE2B678E6873}"/>
                </a:ext>
              </a:extLst>
            </p:cNvPr>
            <p:cNvSpPr>
              <a:spLocks noChangeArrowheads="1"/>
            </p:cNvSpPr>
            <p:nvPr/>
          </p:nvSpPr>
          <p:spPr bwMode="auto">
            <a:xfrm>
              <a:off x="2157413" y="3578225"/>
              <a:ext cx="4095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defTabSz="914400"/>
              <a:r>
                <a:rPr lang="en-US" b="1">
                  <a:solidFill>
                    <a:srgbClr val="000000"/>
                  </a:solidFill>
                  <a:latin typeface="Palatino" charset="0"/>
                  <a:ea typeface="ＭＳ Ｐゴシック" charset="0"/>
                  <a:cs typeface="Arial" charset="0"/>
                </a:rPr>
                <a:t>50</a:t>
              </a:r>
            </a:p>
          </p:txBody>
        </p:sp>
        <p:sp>
          <p:nvSpPr>
            <p:cNvPr id="29" name="Rectangle 29">
              <a:extLst>
                <a:ext uri="{FF2B5EF4-FFF2-40B4-BE49-F238E27FC236}">
                  <a16:creationId xmlns:a16="http://schemas.microsoft.com/office/drawing/2014/main" id="{EE5E9AFB-03BA-CB41-BE7F-C800AED173BB}"/>
                </a:ext>
              </a:extLst>
            </p:cNvPr>
            <p:cNvSpPr>
              <a:spLocks noChangeArrowheads="1"/>
            </p:cNvSpPr>
            <p:nvPr/>
          </p:nvSpPr>
          <p:spPr bwMode="auto">
            <a:xfrm>
              <a:off x="4443413" y="1978025"/>
              <a:ext cx="4095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defTabSz="914400"/>
              <a:r>
                <a:rPr lang="en-US" b="1">
                  <a:solidFill>
                    <a:srgbClr val="000000"/>
                  </a:solidFill>
                  <a:latin typeface="Palatino" charset="0"/>
                  <a:ea typeface="ＭＳ Ｐゴシック" charset="0"/>
                  <a:cs typeface="Arial" charset="0"/>
                </a:rPr>
                <a:t>82</a:t>
              </a:r>
            </a:p>
          </p:txBody>
        </p:sp>
        <p:sp>
          <p:nvSpPr>
            <p:cNvPr id="30" name="Rectangle 30">
              <a:extLst>
                <a:ext uri="{FF2B5EF4-FFF2-40B4-BE49-F238E27FC236}">
                  <a16:creationId xmlns:a16="http://schemas.microsoft.com/office/drawing/2014/main" id="{E419B933-2283-224A-8AFB-430132AFA33B}"/>
                </a:ext>
              </a:extLst>
            </p:cNvPr>
            <p:cNvSpPr>
              <a:spLocks noChangeArrowheads="1"/>
            </p:cNvSpPr>
            <p:nvPr/>
          </p:nvSpPr>
          <p:spPr bwMode="auto">
            <a:xfrm>
              <a:off x="1262063" y="5864225"/>
              <a:ext cx="4095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defTabSz="914400"/>
              <a:r>
                <a:rPr lang="en-US" b="1">
                  <a:solidFill>
                    <a:srgbClr val="000000"/>
                  </a:solidFill>
                  <a:latin typeface="Palatino" charset="0"/>
                  <a:ea typeface="ＭＳ Ｐゴシック" charset="0"/>
                  <a:cs typeface="Arial" charset="0"/>
                </a:rPr>
                <a:t>20</a:t>
              </a:r>
            </a:p>
          </p:txBody>
        </p:sp>
        <p:sp>
          <p:nvSpPr>
            <p:cNvPr id="31" name="Rectangle 31">
              <a:extLst>
                <a:ext uri="{FF2B5EF4-FFF2-40B4-BE49-F238E27FC236}">
                  <a16:creationId xmlns:a16="http://schemas.microsoft.com/office/drawing/2014/main" id="{0A49B20D-1E8A-FA44-8E2A-5889CED7568D}"/>
                </a:ext>
              </a:extLst>
            </p:cNvPr>
            <p:cNvSpPr>
              <a:spLocks noChangeArrowheads="1"/>
            </p:cNvSpPr>
            <p:nvPr/>
          </p:nvSpPr>
          <p:spPr bwMode="auto">
            <a:xfrm>
              <a:off x="728663" y="6169025"/>
              <a:ext cx="2952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defTabSz="914400"/>
              <a:r>
                <a:rPr lang="en-US" b="1">
                  <a:solidFill>
                    <a:srgbClr val="000000"/>
                  </a:solidFill>
                  <a:latin typeface="Palatino" charset="0"/>
                  <a:ea typeface="ＭＳ Ｐゴシック" charset="0"/>
                  <a:cs typeface="Arial" charset="0"/>
                </a:rPr>
                <a:t>8</a:t>
              </a:r>
            </a:p>
          </p:txBody>
        </p:sp>
        <p:sp>
          <p:nvSpPr>
            <p:cNvPr id="32" name="Rectangle 32">
              <a:extLst>
                <a:ext uri="{FF2B5EF4-FFF2-40B4-BE49-F238E27FC236}">
                  <a16:creationId xmlns:a16="http://schemas.microsoft.com/office/drawing/2014/main" id="{D125A6D6-709F-814F-B5C0-502FAF900096}"/>
                </a:ext>
              </a:extLst>
            </p:cNvPr>
            <p:cNvSpPr>
              <a:spLocks noChangeArrowheads="1"/>
            </p:cNvSpPr>
            <p:nvPr/>
          </p:nvSpPr>
          <p:spPr bwMode="auto">
            <a:xfrm>
              <a:off x="442913" y="6226175"/>
              <a:ext cx="2952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defTabSz="914400"/>
              <a:r>
                <a:rPr lang="en-US" b="1">
                  <a:solidFill>
                    <a:srgbClr val="000000"/>
                  </a:solidFill>
                  <a:latin typeface="Palatino" charset="0"/>
                  <a:ea typeface="ＭＳ Ｐゴシック" charset="0"/>
                  <a:cs typeface="Arial" charset="0"/>
                </a:rPr>
                <a:t>2</a:t>
              </a:r>
            </a:p>
          </p:txBody>
        </p:sp>
        <p:sp>
          <p:nvSpPr>
            <p:cNvPr id="33" name="Rectangle 33">
              <a:extLst>
                <a:ext uri="{FF2B5EF4-FFF2-40B4-BE49-F238E27FC236}">
                  <a16:creationId xmlns:a16="http://schemas.microsoft.com/office/drawing/2014/main" id="{3EC627DC-D86E-CD4F-BC0B-242E6B6EEC55}"/>
                </a:ext>
              </a:extLst>
            </p:cNvPr>
            <p:cNvSpPr>
              <a:spLocks noChangeArrowheads="1"/>
            </p:cNvSpPr>
            <p:nvPr/>
          </p:nvSpPr>
          <p:spPr bwMode="auto">
            <a:xfrm>
              <a:off x="138113" y="5845175"/>
              <a:ext cx="2952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defTabSz="914400"/>
              <a:r>
                <a:rPr lang="en-US" b="1">
                  <a:solidFill>
                    <a:srgbClr val="000000"/>
                  </a:solidFill>
                  <a:latin typeface="Palatino" charset="0"/>
                  <a:ea typeface="ＭＳ Ｐゴシック" charset="0"/>
                  <a:cs typeface="Arial" charset="0"/>
                </a:rPr>
                <a:t>2</a:t>
              </a:r>
            </a:p>
          </p:txBody>
        </p:sp>
        <p:sp>
          <p:nvSpPr>
            <p:cNvPr id="34" name="Rectangle 34">
              <a:extLst>
                <a:ext uri="{FF2B5EF4-FFF2-40B4-BE49-F238E27FC236}">
                  <a16:creationId xmlns:a16="http://schemas.microsoft.com/office/drawing/2014/main" id="{62D30C72-0E74-0247-A468-84C2735813D2}"/>
                </a:ext>
              </a:extLst>
            </p:cNvPr>
            <p:cNvSpPr>
              <a:spLocks noChangeArrowheads="1"/>
            </p:cNvSpPr>
            <p:nvPr/>
          </p:nvSpPr>
          <p:spPr bwMode="auto">
            <a:xfrm>
              <a:off x="309563" y="5559425"/>
              <a:ext cx="2952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defTabSz="914400"/>
              <a:r>
                <a:rPr lang="en-US" b="1">
                  <a:solidFill>
                    <a:srgbClr val="000000"/>
                  </a:solidFill>
                  <a:latin typeface="Palatino" charset="0"/>
                  <a:ea typeface="ＭＳ Ｐゴシック" charset="0"/>
                  <a:cs typeface="Arial" charset="0"/>
                </a:rPr>
                <a:t>8</a:t>
              </a:r>
            </a:p>
          </p:txBody>
        </p:sp>
        <p:sp>
          <p:nvSpPr>
            <p:cNvPr id="35" name="Rectangle 35">
              <a:extLst>
                <a:ext uri="{FF2B5EF4-FFF2-40B4-BE49-F238E27FC236}">
                  <a16:creationId xmlns:a16="http://schemas.microsoft.com/office/drawing/2014/main" id="{FC40FC71-5F95-5B4A-B800-676C305B0C5D}"/>
                </a:ext>
              </a:extLst>
            </p:cNvPr>
            <p:cNvSpPr>
              <a:spLocks noChangeArrowheads="1"/>
            </p:cNvSpPr>
            <p:nvPr/>
          </p:nvSpPr>
          <p:spPr bwMode="auto">
            <a:xfrm>
              <a:off x="633413" y="4930775"/>
              <a:ext cx="4095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defTabSz="914400"/>
              <a:r>
                <a:rPr lang="en-US" b="1">
                  <a:solidFill>
                    <a:srgbClr val="000000"/>
                  </a:solidFill>
                  <a:latin typeface="Palatino" charset="0"/>
                  <a:ea typeface="ＭＳ Ｐゴシック" charset="0"/>
                  <a:cs typeface="Arial" charset="0"/>
                </a:rPr>
                <a:t>20</a:t>
              </a:r>
            </a:p>
          </p:txBody>
        </p:sp>
        <p:sp>
          <p:nvSpPr>
            <p:cNvPr id="36" name="Line 36">
              <a:extLst>
                <a:ext uri="{FF2B5EF4-FFF2-40B4-BE49-F238E27FC236}">
                  <a16:creationId xmlns:a16="http://schemas.microsoft.com/office/drawing/2014/main" id="{F3B46FE4-B588-AD4E-813C-D9767873EB66}"/>
                </a:ext>
              </a:extLst>
            </p:cNvPr>
            <p:cNvSpPr>
              <a:spLocks noChangeShapeType="1"/>
            </p:cNvSpPr>
            <p:nvPr/>
          </p:nvSpPr>
          <p:spPr bwMode="auto">
            <a:xfrm>
              <a:off x="4714875" y="1173163"/>
              <a:ext cx="1106488" cy="692150"/>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37" name="Line 37">
              <a:extLst>
                <a:ext uri="{FF2B5EF4-FFF2-40B4-BE49-F238E27FC236}">
                  <a16:creationId xmlns:a16="http://schemas.microsoft.com/office/drawing/2014/main" id="{B17A9235-D812-5C4F-BBA9-FE871ABD1E84}"/>
                </a:ext>
              </a:extLst>
            </p:cNvPr>
            <p:cNvSpPr>
              <a:spLocks noChangeShapeType="1"/>
            </p:cNvSpPr>
            <p:nvPr/>
          </p:nvSpPr>
          <p:spPr bwMode="auto">
            <a:xfrm>
              <a:off x="1668463" y="3074988"/>
              <a:ext cx="311150" cy="1519237"/>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38" name="Line 38">
              <a:extLst>
                <a:ext uri="{FF2B5EF4-FFF2-40B4-BE49-F238E27FC236}">
                  <a16:creationId xmlns:a16="http://schemas.microsoft.com/office/drawing/2014/main" id="{B30C10E0-FD5B-3C41-92EE-1EAFA5879AD9}"/>
                </a:ext>
              </a:extLst>
            </p:cNvPr>
            <p:cNvSpPr>
              <a:spLocks noChangeShapeType="1"/>
            </p:cNvSpPr>
            <p:nvPr/>
          </p:nvSpPr>
          <p:spPr bwMode="auto">
            <a:xfrm flipH="1" flipV="1">
              <a:off x="6946900" y="1951038"/>
              <a:ext cx="901700" cy="715962"/>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39" name="Rectangle 39">
              <a:extLst>
                <a:ext uri="{FF2B5EF4-FFF2-40B4-BE49-F238E27FC236}">
                  <a16:creationId xmlns:a16="http://schemas.microsoft.com/office/drawing/2014/main" id="{D0012E50-9AB3-FD4F-96A7-A702DDBE83E9}"/>
                </a:ext>
              </a:extLst>
            </p:cNvPr>
            <p:cNvSpPr>
              <a:spLocks noChangeArrowheads="1"/>
            </p:cNvSpPr>
            <p:nvPr/>
          </p:nvSpPr>
          <p:spPr bwMode="auto">
            <a:xfrm>
              <a:off x="6272213" y="949325"/>
              <a:ext cx="5238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914400"/>
              <a:r>
                <a:rPr lang="en-US" b="1">
                  <a:solidFill>
                    <a:srgbClr val="000000"/>
                  </a:solidFill>
                  <a:latin typeface="Palatino" charset="0"/>
                  <a:ea typeface="ＭＳ Ｐゴシック" charset="0"/>
                  <a:cs typeface="Arial" charset="0"/>
                </a:rPr>
                <a:t>126</a:t>
              </a:r>
            </a:p>
          </p:txBody>
        </p:sp>
        <p:sp>
          <p:nvSpPr>
            <p:cNvPr id="40" name="Line 40">
              <a:extLst>
                <a:ext uri="{FF2B5EF4-FFF2-40B4-BE49-F238E27FC236}">
                  <a16:creationId xmlns:a16="http://schemas.microsoft.com/office/drawing/2014/main" id="{2F549054-3535-6F48-975F-16C465210998}"/>
                </a:ext>
              </a:extLst>
            </p:cNvPr>
            <p:cNvSpPr>
              <a:spLocks noChangeShapeType="1"/>
            </p:cNvSpPr>
            <p:nvPr/>
          </p:nvSpPr>
          <p:spPr bwMode="auto">
            <a:xfrm flipV="1">
              <a:off x="568325" y="3686175"/>
              <a:ext cx="2417763" cy="2360613"/>
            </a:xfrm>
            <a:prstGeom prst="line">
              <a:avLst/>
            </a:prstGeom>
            <a:noFill/>
            <a:ln w="38100">
              <a:solidFill>
                <a:srgbClr val="DC008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hangingPunct="0"/>
              <a:endParaRPr lang="en-US" sz="2400">
                <a:solidFill>
                  <a:srgbClr val="000000"/>
                </a:solidFill>
                <a:ea typeface="ＭＳ Ｐゴシック" charset="0"/>
                <a:cs typeface="ＭＳ Ｐゴシック" charset="0"/>
              </a:endParaRPr>
            </a:p>
          </p:txBody>
        </p:sp>
        <p:sp>
          <p:nvSpPr>
            <p:cNvPr id="41" name="AutoShape 41">
              <a:extLst>
                <a:ext uri="{FF2B5EF4-FFF2-40B4-BE49-F238E27FC236}">
                  <a16:creationId xmlns:a16="http://schemas.microsoft.com/office/drawing/2014/main" id="{EF2E6356-83A5-6D4C-BA31-BEEA39DE0881}"/>
                </a:ext>
              </a:extLst>
            </p:cNvPr>
            <p:cNvSpPr>
              <a:spLocks noChangeArrowheads="1"/>
            </p:cNvSpPr>
            <p:nvPr/>
          </p:nvSpPr>
          <p:spPr bwMode="auto">
            <a:xfrm>
              <a:off x="373729" y="2054663"/>
              <a:ext cx="2556130" cy="1021556"/>
            </a:xfrm>
            <a:prstGeom prst="roundRect">
              <a:avLst>
                <a:gd name="adj" fmla="val 16667"/>
              </a:avLst>
            </a:prstGeom>
            <a:solidFill>
              <a:srgbClr val="F1F293"/>
            </a:solidFill>
            <a:ln w="12700">
              <a:solidFill>
                <a:schemeClr val="tx1"/>
              </a:solidFill>
              <a:round/>
              <a:headEnd/>
              <a:tailEnd/>
            </a:ln>
          </p:spPr>
          <p:txBody>
            <a:bodyPr wrap="none">
              <a:spAutoFit/>
            </a:bodyPr>
            <a:lstStyle/>
            <a:p>
              <a:pPr algn="ctr" defTabSz="914400"/>
              <a:r>
                <a:rPr lang="en-US" dirty="0">
                  <a:solidFill>
                    <a:srgbClr val="000000"/>
                  </a:solidFill>
                  <a:latin typeface="Comic Sans MS" charset="0"/>
                  <a:ea typeface="ＭＳ Ｐゴシック" charset="0"/>
                  <a:cs typeface="Arial" charset="0"/>
                </a:rPr>
                <a:t>Weak interaction</a:t>
              </a:r>
            </a:p>
            <a:p>
              <a:pPr algn="ctr" defTabSz="914400"/>
              <a:r>
                <a:rPr lang="en-US" dirty="0">
                  <a:solidFill>
                    <a:srgbClr val="000000"/>
                  </a:solidFill>
                  <a:latin typeface="Comic Sans MS" charset="0"/>
                  <a:ea typeface="ＭＳ Ｐゴシック" charset="0"/>
                  <a:cs typeface="Arial" charset="0"/>
                </a:rPr>
                <a:t>studies in N=Z nuclei</a:t>
              </a:r>
            </a:p>
            <a:p>
              <a:pPr algn="ctr" defTabSz="914400"/>
              <a:r>
                <a:rPr lang="en-US" dirty="0">
                  <a:solidFill>
                    <a:srgbClr val="000000"/>
                  </a:solidFill>
                  <a:latin typeface="Comic Sans MS" charset="0"/>
                  <a:ea typeface="ＭＳ Ｐゴシック" charset="0"/>
                  <a:cs typeface="Arial" charset="0"/>
                </a:rPr>
                <a:t>CKM matrix </a:t>
              </a:r>
              <a:r>
                <a:rPr lang="en-US" dirty="0" err="1">
                  <a:solidFill>
                    <a:srgbClr val="000000"/>
                  </a:solidFill>
                  <a:latin typeface="Comic Sans MS" charset="0"/>
                  <a:ea typeface="ＭＳ Ｐゴシック" charset="0"/>
                  <a:cs typeface="Arial" charset="0"/>
                </a:rPr>
                <a:t>unitarity</a:t>
              </a:r>
              <a:endParaRPr lang="en-US" dirty="0">
                <a:solidFill>
                  <a:srgbClr val="000000"/>
                </a:solidFill>
                <a:latin typeface="Comic Sans MS" charset="0"/>
                <a:ea typeface="ＭＳ Ｐゴシック" charset="0"/>
                <a:cs typeface="Arial" charset="0"/>
              </a:endParaRPr>
            </a:p>
          </p:txBody>
        </p:sp>
        <p:sp>
          <p:nvSpPr>
            <p:cNvPr id="42" name="Line 42">
              <a:extLst>
                <a:ext uri="{FF2B5EF4-FFF2-40B4-BE49-F238E27FC236}">
                  <a16:creationId xmlns:a16="http://schemas.microsoft.com/office/drawing/2014/main" id="{0E5DF261-8065-1A49-ADBB-0A41156C495A}"/>
                </a:ext>
              </a:extLst>
            </p:cNvPr>
            <p:cNvSpPr>
              <a:spLocks noChangeShapeType="1"/>
            </p:cNvSpPr>
            <p:nvPr/>
          </p:nvSpPr>
          <p:spPr bwMode="auto">
            <a:xfrm>
              <a:off x="5545138" y="1895475"/>
              <a:ext cx="2103437" cy="0"/>
            </a:xfrm>
            <a:prstGeom prst="line">
              <a:avLst/>
            </a:prstGeom>
            <a:noFill/>
            <a:ln w="38100">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hangingPunct="0"/>
              <a:endParaRPr lang="en-US" sz="2400">
                <a:solidFill>
                  <a:srgbClr val="000000"/>
                </a:solidFill>
                <a:ea typeface="ＭＳ Ｐゴシック" charset="0"/>
                <a:cs typeface="ＭＳ Ｐゴシック" charset="0"/>
              </a:endParaRPr>
            </a:p>
          </p:txBody>
        </p:sp>
        <p:sp>
          <p:nvSpPr>
            <p:cNvPr id="43" name="AutoShape 43">
              <a:extLst>
                <a:ext uri="{FF2B5EF4-FFF2-40B4-BE49-F238E27FC236}">
                  <a16:creationId xmlns:a16="http://schemas.microsoft.com/office/drawing/2014/main" id="{92DEBC6B-9AE8-134D-8EB3-07171C7293DC}"/>
                </a:ext>
              </a:extLst>
            </p:cNvPr>
            <p:cNvSpPr>
              <a:spLocks noChangeArrowheads="1"/>
            </p:cNvSpPr>
            <p:nvPr/>
          </p:nvSpPr>
          <p:spPr bwMode="auto">
            <a:xfrm>
              <a:off x="2646363" y="895350"/>
              <a:ext cx="2297112" cy="714375"/>
            </a:xfrm>
            <a:prstGeom prst="roundRect">
              <a:avLst>
                <a:gd name="adj" fmla="val 16667"/>
              </a:avLst>
            </a:prstGeom>
            <a:solidFill>
              <a:srgbClr val="F1F293"/>
            </a:solidFill>
            <a:ln w="12700">
              <a:solidFill>
                <a:schemeClr val="tx1"/>
              </a:solidFill>
              <a:round/>
              <a:headEnd/>
              <a:tailEnd/>
            </a:ln>
          </p:spPr>
          <p:txBody>
            <a:bodyPr wrap="none">
              <a:spAutoFit/>
            </a:bodyPr>
            <a:lstStyle/>
            <a:p>
              <a:pPr algn="ctr" defTabSz="914400"/>
              <a:r>
                <a:rPr lang="en-US">
                  <a:solidFill>
                    <a:srgbClr val="000000"/>
                  </a:solidFill>
                  <a:latin typeface="Comic Sans MS" charset="0"/>
                  <a:ea typeface="ＭＳ Ｐゴシック" charset="0"/>
                  <a:cs typeface="Arial" charset="0"/>
                </a:rPr>
                <a:t>Parity violation</a:t>
              </a:r>
            </a:p>
            <a:p>
              <a:pPr algn="ctr" defTabSz="914400"/>
              <a:r>
                <a:rPr lang="en-US">
                  <a:solidFill>
                    <a:srgbClr val="000000"/>
                  </a:solidFill>
                  <a:latin typeface="Comic Sans MS" charset="0"/>
                  <a:ea typeface="ＭＳ Ｐゴシック" charset="0"/>
                  <a:cs typeface="Arial" charset="0"/>
                </a:rPr>
                <a:t>studies in francium</a:t>
              </a:r>
            </a:p>
          </p:txBody>
        </p:sp>
        <p:sp>
          <p:nvSpPr>
            <p:cNvPr id="44" name="Line 44">
              <a:extLst>
                <a:ext uri="{FF2B5EF4-FFF2-40B4-BE49-F238E27FC236}">
                  <a16:creationId xmlns:a16="http://schemas.microsoft.com/office/drawing/2014/main" id="{1638724B-1269-B248-AA65-D872ADF3C48E}"/>
                </a:ext>
              </a:extLst>
            </p:cNvPr>
            <p:cNvSpPr>
              <a:spLocks noChangeShapeType="1"/>
            </p:cNvSpPr>
            <p:nvPr/>
          </p:nvSpPr>
          <p:spPr bwMode="auto">
            <a:xfrm>
              <a:off x="6465888" y="1935163"/>
              <a:ext cx="1155700" cy="0"/>
            </a:xfrm>
            <a:prstGeom prst="line">
              <a:avLst/>
            </a:prstGeom>
            <a:noFill/>
            <a:ln w="38100">
              <a:solidFill>
                <a:srgbClr val="8901F3"/>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hangingPunct="0"/>
              <a:endParaRPr lang="en-US" sz="2400">
                <a:solidFill>
                  <a:srgbClr val="000000"/>
                </a:solidFill>
                <a:ea typeface="ＭＳ Ｐゴシック" charset="0"/>
                <a:cs typeface="ＭＳ Ｐゴシック" charset="0"/>
              </a:endParaRPr>
            </a:p>
          </p:txBody>
        </p:sp>
        <p:sp>
          <p:nvSpPr>
            <p:cNvPr id="45" name="AutoShape 45">
              <a:extLst>
                <a:ext uri="{FF2B5EF4-FFF2-40B4-BE49-F238E27FC236}">
                  <a16:creationId xmlns:a16="http://schemas.microsoft.com/office/drawing/2014/main" id="{77F27866-24DB-9F41-981C-D919D35BF67D}"/>
                </a:ext>
              </a:extLst>
            </p:cNvPr>
            <p:cNvSpPr>
              <a:spLocks noChangeArrowheads="1"/>
            </p:cNvSpPr>
            <p:nvPr/>
          </p:nvSpPr>
          <p:spPr bwMode="auto">
            <a:xfrm>
              <a:off x="7391400" y="2362200"/>
              <a:ext cx="1550988" cy="714375"/>
            </a:xfrm>
            <a:prstGeom prst="roundRect">
              <a:avLst>
                <a:gd name="adj" fmla="val 16667"/>
              </a:avLst>
            </a:prstGeom>
            <a:solidFill>
              <a:srgbClr val="F1F293"/>
            </a:solidFill>
            <a:ln w="12700">
              <a:solidFill>
                <a:schemeClr val="tx1"/>
              </a:solidFill>
              <a:round/>
              <a:headEnd/>
              <a:tailEnd/>
            </a:ln>
          </p:spPr>
          <p:txBody>
            <a:bodyPr wrap="none">
              <a:spAutoFit/>
            </a:bodyPr>
            <a:lstStyle/>
            <a:p>
              <a:pPr algn="ctr" defTabSz="914400"/>
              <a:r>
                <a:rPr lang="en-US">
                  <a:solidFill>
                    <a:srgbClr val="000000"/>
                  </a:solidFill>
                  <a:latin typeface="Comic Sans MS" charset="0"/>
                  <a:ea typeface="ＭＳ Ｐゴシック" charset="0"/>
                  <a:cs typeface="Arial" charset="0"/>
                </a:rPr>
                <a:t>EDM search</a:t>
              </a:r>
            </a:p>
            <a:p>
              <a:pPr algn="ctr" defTabSz="914400"/>
              <a:r>
                <a:rPr lang="en-US">
                  <a:solidFill>
                    <a:srgbClr val="000000"/>
                  </a:solidFill>
                  <a:latin typeface="Comic Sans MS" charset="0"/>
                  <a:ea typeface="ＭＳ Ｐゴシック" charset="0"/>
                  <a:cs typeface="Arial" charset="0"/>
                </a:rPr>
                <a:t>in radium</a:t>
              </a:r>
            </a:p>
          </p:txBody>
        </p:sp>
        <p:sp>
          <p:nvSpPr>
            <p:cNvPr id="46" name="AutoShape 46">
              <a:extLst>
                <a:ext uri="{FF2B5EF4-FFF2-40B4-BE49-F238E27FC236}">
                  <a16:creationId xmlns:a16="http://schemas.microsoft.com/office/drawing/2014/main" id="{23BED944-A498-A84A-88C2-3D01BE98BBB3}"/>
                </a:ext>
              </a:extLst>
            </p:cNvPr>
            <p:cNvSpPr>
              <a:spLocks noChangeArrowheads="1"/>
            </p:cNvSpPr>
            <p:nvPr/>
          </p:nvSpPr>
          <p:spPr bwMode="auto">
            <a:xfrm>
              <a:off x="4542632" y="4793151"/>
              <a:ext cx="4506912" cy="1608951"/>
            </a:xfrm>
            <a:prstGeom prst="roundRect">
              <a:avLst>
                <a:gd name="adj" fmla="val 16667"/>
              </a:avLst>
            </a:prstGeom>
            <a:noFill/>
            <a:ln w="12700">
              <a:noFill/>
              <a:round/>
              <a:headEnd/>
              <a:tailEnd/>
            </a:ln>
          </p:spPr>
          <p:txBody>
            <a:bodyPr lIns="0" tIns="0" rIns="0" bIns="0">
              <a:spAutoFit/>
            </a:bodyPr>
            <a:lstStyle/>
            <a:p>
              <a:pPr marL="11113" lvl="1" defTabSz="820738">
                <a:spcBef>
                  <a:spcPct val="25000"/>
                </a:spcBef>
              </a:pPr>
              <a:r>
                <a:rPr lang="en-US" dirty="0">
                  <a:solidFill>
                    <a:srgbClr val="000000"/>
                  </a:solidFill>
                  <a:ea typeface="ＭＳ Ｐゴシック" charset="0"/>
                  <a:cs typeface="Arial" charset="0"/>
                </a:rPr>
                <a:t>Specific nuclei offer new opportunities for precision tests of fundamental symmetries.</a:t>
              </a:r>
            </a:p>
            <a:p>
              <a:pPr marL="11113" lvl="1" defTabSz="820738">
                <a:spcBef>
                  <a:spcPct val="25000"/>
                </a:spcBef>
              </a:pPr>
              <a:r>
                <a:rPr lang="en-US" dirty="0">
                  <a:solidFill>
                    <a:srgbClr val="000000"/>
                  </a:solidFill>
                  <a:ea typeface="ＭＳ Ｐゴシック" charset="0"/>
                  <a:cs typeface="Arial" charset="0"/>
                </a:rPr>
                <a:t>How will we turn experimental signals into precise information on physics beyond the standard model?</a:t>
              </a:r>
            </a:p>
          </p:txBody>
        </p:sp>
        <p:sp>
          <p:nvSpPr>
            <p:cNvPr id="48" name="Rectangle 4">
              <a:extLst>
                <a:ext uri="{FF2B5EF4-FFF2-40B4-BE49-F238E27FC236}">
                  <a16:creationId xmlns:a16="http://schemas.microsoft.com/office/drawing/2014/main" id="{0325215E-09BD-AD4F-8C37-BD4EE59EA17C}"/>
                </a:ext>
              </a:extLst>
            </p:cNvPr>
            <p:cNvSpPr>
              <a:spLocks noChangeArrowheads="1"/>
            </p:cNvSpPr>
            <p:nvPr/>
          </p:nvSpPr>
          <p:spPr bwMode="auto">
            <a:xfrm>
              <a:off x="457200" y="76200"/>
              <a:ext cx="8316913" cy="523875"/>
            </a:xfrm>
            <a:prstGeom prst="rect">
              <a:avLst/>
            </a:prstGeom>
            <a:noFill/>
            <a:ln w="9525">
              <a:noFill/>
              <a:miter lim="800000"/>
              <a:headEnd/>
              <a:tailEnd/>
            </a:ln>
            <a:effectLst/>
          </p:spPr>
          <p:txBody>
            <a:bodyPr>
              <a:spAutoFit/>
            </a:bodyPr>
            <a:lstStyle/>
            <a:p>
              <a:pPr algn="ctr" defTabSz="914400">
                <a:defRPr/>
              </a:pPr>
              <a:r>
                <a:rPr lang="en-US" sz="2800" dirty="0">
                  <a:solidFill>
                    <a:srgbClr val="000090"/>
                  </a:solidFill>
                  <a:effectLst>
                    <a:outerShdw blurRad="38100" dist="38100" dir="2700000" algn="tl">
                      <a:srgbClr val="DDDDDD"/>
                    </a:outerShdw>
                  </a:effectLst>
                  <a:ea typeface="Comic Sans MS" charset="0"/>
                  <a:cs typeface="ＭＳ Ｐゴシック" charset="0"/>
                </a:rPr>
                <a:t>Testing the fundamental symmetries of nature </a:t>
              </a:r>
            </a:p>
          </p:txBody>
        </p:sp>
        <p:sp>
          <p:nvSpPr>
            <p:cNvPr id="49" name="Line 38">
              <a:extLst>
                <a:ext uri="{FF2B5EF4-FFF2-40B4-BE49-F238E27FC236}">
                  <a16:creationId xmlns:a16="http://schemas.microsoft.com/office/drawing/2014/main" id="{D4B3D939-08BC-0D46-BB38-8FCAA9612B9F}"/>
                </a:ext>
              </a:extLst>
            </p:cNvPr>
            <p:cNvSpPr>
              <a:spLocks noChangeShapeType="1"/>
            </p:cNvSpPr>
            <p:nvPr/>
          </p:nvSpPr>
          <p:spPr bwMode="auto">
            <a:xfrm flipH="1" flipV="1">
              <a:off x="5041900" y="2941638"/>
              <a:ext cx="901700" cy="715962"/>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50" name="AutoShape 45">
              <a:extLst>
                <a:ext uri="{FF2B5EF4-FFF2-40B4-BE49-F238E27FC236}">
                  <a16:creationId xmlns:a16="http://schemas.microsoft.com/office/drawing/2014/main" id="{560445E2-6C9E-A544-83D3-1CE754D94B97}"/>
                </a:ext>
              </a:extLst>
            </p:cNvPr>
            <p:cNvSpPr>
              <a:spLocks noChangeArrowheads="1"/>
            </p:cNvSpPr>
            <p:nvPr/>
          </p:nvSpPr>
          <p:spPr bwMode="auto">
            <a:xfrm>
              <a:off x="5486400" y="3352800"/>
              <a:ext cx="1773238" cy="407988"/>
            </a:xfrm>
            <a:prstGeom prst="roundRect">
              <a:avLst>
                <a:gd name="adj" fmla="val 16667"/>
              </a:avLst>
            </a:prstGeom>
            <a:solidFill>
              <a:srgbClr val="F1F293"/>
            </a:solidFill>
            <a:ln w="12700">
              <a:solidFill>
                <a:schemeClr val="tx1"/>
              </a:solidFill>
              <a:round/>
              <a:headEnd/>
              <a:tailEnd/>
            </a:ln>
          </p:spPr>
          <p:txBody>
            <a:bodyPr wrap="none">
              <a:spAutoFit/>
            </a:bodyPr>
            <a:lstStyle/>
            <a:p>
              <a:pPr algn="ctr" defTabSz="914400"/>
              <a:r>
                <a:rPr lang="en-US">
                  <a:solidFill>
                    <a:srgbClr val="000000"/>
                  </a:solidFill>
                  <a:latin typeface="Symbol" charset="0"/>
                  <a:ea typeface="ＭＳ Ｐゴシック" charset="0"/>
                  <a:cs typeface="Symbol" charset="0"/>
                </a:rPr>
                <a:t>bb0n </a:t>
              </a:r>
              <a:r>
                <a:rPr lang="en-US">
                  <a:solidFill>
                    <a:srgbClr val="000000"/>
                  </a:solidFill>
                  <a:latin typeface="Comic Sans MS" charset="0"/>
                  <a:ea typeface="ＭＳ Ｐゴシック" charset="0"/>
                  <a:cs typeface="Arial" charset="0"/>
                </a:rPr>
                <a:t>searches</a:t>
              </a:r>
            </a:p>
          </p:txBody>
        </p:sp>
        <p:sp>
          <p:nvSpPr>
            <p:cNvPr id="51" name="Line 38">
              <a:extLst>
                <a:ext uri="{FF2B5EF4-FFF2-40B4-BE49-F238E27FC236}">
                  <a16:creationId xmlns:a16="http://schemas.microsoft.com/office/drawing/2014/main" id="{3F3369AF-B7F5-C34E-A28F-271DF5962B29}"/>
                </a:ext>
              </a:extLst>
            </p:cNvPr>
            <p:cNvSpPr>
              <a:spLocks noChangeShapeType="1"/>
            </p:cNvSpPr>
            <p:nvPr/>
          </p:nvSpPr>
          <p:spPr bwMode="auto">
            <a:xfrm flipH="1" flipV="1">
              <a:off x="576263" y="6096000"/>
              <a:ext cx="1397000" cy="352425"/>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000000"/>
                </a:solidFill>
                <a:ea typeface="ＭＳ Ｐゴシック" charset="0"/>
                <a:cs typeface="ＭＳ Ｐゴシック" charset="0"/>
              </a:endParaRPr>
            </a:p>
          </p:txBody>
        </p:sp>
        <p:sp>
          <p:nvSpPr>
            <p:cNvPr id="52" name="AutoShape 45">
              <a:extLst>
                <a:ext uri="{FF2B5EF4-FFF2-40B4-BE49-F238E27FC236}">
                  <a16:creationId xmlns:a16="http://schemas.microsoft.com/office/drawing/2014/main" id="{88A5D8CA-5AA4-314F-B710-2D1E9CF2664A}"/>
                </a:ext>
              </a:extLst>
            </p:cNvPr>
            <p:cNvSpPr>
              <a:spLocks noChangeArrowheads="1"/>
            </p:cNvSpPr>
            <p:nvPr/>
          </p:nvSpPr>
          <p:spPr bwMode="auto">
            <a:xfrm>
              <a:off x="1519237" y="6164263"/>
              <a:ext cx="1628775" cy="407988"/>
            </a:xfrm>
            <a:prstGeom prst="roundRect">
              <a:avLst>
                <a:gd name="adj" fmla="val 16667"/>
              </a:avLst>
            </a:prstGeom>
            <a:solidFill>
              <a:srgbClr val="F1F293"/>
            </a:solidFill>
            <a:ln w="12700">
              <a:solidFill>
                <a:schemeClr val="tx1"/>
              </a:solidFill>
              <a:round/>
              <a:headEnd/>
              <a:tailEnd/>
            </a:ln>
          </p:spPr>
          <p:txBody>
            <a:bodyPr wrap="none">
              <a:spAutoFit/>
            </a:bodyPr>
            <a:lstStyle/>
            <a:p>
              <a:pPr algn="ctr" defTabSz="914400"/>
              <a:r>
                <a:rPr lang="en-US" dirty="0">
                  <a:solidFill>
                    <a:srgbClr val="000000"/>
                  </a:solidFill>
                  <a:latin typeface="Comic Sans MS" charset="0"/>
                  <a:ea typeface="ＭＳ Ｐゴシック" charset="0"/>
                  <a:cs typeface="Arial" charset="0"/>
                </a:rPr>
                <a:t>neutron EDM</a:t>
              </a:r>
            </a:p>
          </p:txBody>
        </p:sp>
      </p:grpSp>
    </p:spTree>
    <p:extLst>
      <p:ext uri="{BB962C8B-B14F-4D97-AF65-F5344CB8AC3E}">
        <p14:creationId xmlns:p14="http://schemas.microsoft.com/office/powerpoint/2010/main" val="225758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054" y="4762774"/>
            <a:ext cx="6041205" cy="1442371"/>
          </a:xfrm>
          <a:prstGeom prst="rect">
            <a:avLst/>
          </a:prstGeom>
        </p:spPr>
      </p:pic>
      <p:sp>
        <p:nvSpPr>
          <p:cNvPr id="10244" name="Title 4"/>
          <p:cNvSpPr>
            <a:spLocks noGrp="1"/>
          </p:cNvSpPr>
          <p:nvPr>
            <p:ph type="title" idx="4294967295"/>
          </p:nvPr>
        </p:nvSpPr>
        <p:spPr>
          <a:xfrm>
            <a:off x="0" y="-19050"/>
            <a:ext cx="8991600" cy="485775"/>
          </a:xfrm>
          <a:prstGeom prst="rect">
            <a:avLst/>
          </a:prstGeom>
        </p:spPr>
        <p:txBody>
          <a:bodyPr/>
          <a:lstStyle/>
          <a:p>
            <a:r>
              <a:rPr lang="en-US" sz="3200" dirty="0">
                <a:solidFill>
                  <a:srgbClr val="002060"/>
                </a:solidFill>
                <a:latin typeface="Arial" pitchFamily="34" charset="0"/>
                <a:ea typeface="ＭＳ Ｐゴシック"/>
                <a:cs typeface="ＭＳ Ｐゴシック"/>
              </a:rPr>
              <a:t>FRIB Project</a:t>
            </a:r>
          </a:p>
        </p:txBody>
      </p:sp>
      <p:sp>
        <p:nvSpPr>
          <p:cNvPr id="10242" name="Content Placeholder 5"/>
          <p:cNvSpPr>
            <a:spLocks noGrp="1"/>
          </p:cNvSpPr>
          <p:nvPr>
            <p:ph idx="4294967295"/>
          </p:nvPr>
        </p:nvSpPr>
        <p:spPr>
          <a:xfrm>
            <a:off x="0" y="537975"/>
            <a:ext cx="8851900" cy="4194995"/>
          </a:xfrm>
          <a:prstGeom prst="rect">
            <a:avLst/>
          </a:prstGeom>
        </p:spPr>
        <p:txBody>
          <a:bodyPr wrap="square">
            <a:spAutoFit/>
          </a:bodyPr>
          <a:lstStyle/>
          <a:p>
            <a:pPr>
              <a:spcAft>
                <a:spcPts val="600"/>
              </a:spcAft>
            </a:pPr>
            <a:r>
              <a:rPr lang="en-US" sz="2000" dirty="0">
                <a:latin typeface="Arial" pitchFamily="34" charset="0"/>
                <a:ea typeface="ＭＳ Ｐゴシック"/>
                <a:cs typeface="ＭＳ Ｐゴシック"/>
              </a:rPr>
              <a:t>FRIB will be world’s most powerful rare isotope research facility</a:t>
            </a:r>
          </a:p>
          <a:p>
            <a:pPr>
              <a:spcAft>
                <a:spcPts val="600"/>
              </a:spcAft>
            </a:pPr>
            <a:r>
              <a:rPr lang="en-US" sz="2000" dirty="0">
                <a:latin typeface="Arial" pitchFamily="34" charset="0"/>
                <a:ea typeface="ＭＳ Ｐゴシック"/>
                <a:cs typeface="ＭＳ Ｐゴシック"/>
              </a:rPr>
              <a:t>FRIB will be a national user facility funded by the Department of Energy Office of Science (DOE-SC), Michigan State University, and the State of Michigan, representing an investment of $1B in public funds (DOE: $730M; MSU &gt;$300M; MI: $94.5M)</a:t>
            </a:r>
          </a:p>
          <a:p>
            <a:pPr>
              <a:spcAft>
                <a:spcPts val="600"/>
              </a:spcAft>
            </a:pPr>
            <a:r>
              <a:rPr lang="en-US" sz="2000" dirty="0">
                <a:latin typeface="Arial" pitchFamily="34" charset="0"/>
                <a:ea typeface="ＭＳ Ｐゴシック"/>
                <a:cs typeface="ＭＳ Ｐゴシック"/>
              </a:rPr>
              <a:t>FRIB will serve as a national user facility for world-class rare isotope research, and builds on more than 50 years of nuclear science expertise developed at MSU</a:t>
            </a:r>
          </a:p>
          <a:p>
            <a:pPr lvl="1">
              <a:spcAft>
                <a:spcPts val="600"/>
              </a:spcAft>
              <a:buFont typeface="Courier New"/>
              <a:buChar char="o"/>
            </a:pPr>
            <a:r>
              <a:rPr lang="en-US" sz="1600" dirty="0">
                <a:latin typeface="Arial" pitchFamily="34" charset="0"/>
                <a:ea typeface="ＭＳ Ｐゴシック"/>
                <a:cs typeface="ＭＳ Ｐゴシック"/>
              </a:rPr>
              <a:t>Nuclear physics research began at Michigan State University in 1958</a:t>
            </a:r>
          </a:p>
          <a:p>
            <a:pPr lvl="1">
              <a:spcAft>
                <a:spcPts val="600"/>
              </a:spcAft>
              <a:buFont typeface="Courier New"/>
              <a:buChar char="o"/>
            </a:pPr>
            <a:r>
              <a:rPr lang="en-US" sz="1600" dirty="0">
                <a:latin typeface="Arial" pitchFamily="34" charset="0"/>
                <a:ea typeface="ＭＳ Ｐゴシック"/>
                <a:cs typeface="ＭＳ Ｐゴシック"/>
              </a:rPr>
              <a:t>National Superconducting Cyclotron Laboratory (NSCL) enables world class discoveries by pioneering research with rare isotopes.</a:t>
            </a:r>
          </a:p>
          <a:p>
            <a:pPr lvl="1">
              <a:spcAft>
                <a:spcPts val="600"/>
              </a:spcAft>
              <a:buFont typeface="Courier New"/>
              <a:buChar char="o"/>
            </a:pPr>
            <a:r>
              <a:rPr lang="en-US" sz="1600" dirty="0">
                <a:latin typeface="Arial" pitchFamily="34" charset="0"/>
                <a:ea typeface="ＭＳ Ｐゴシック"/>
                <a:cs typeface="ＭＳ Ｐゴシック"/>
              </a:rPr>
              <a:t>MSU’s nuclear physics graduate program ranks No. 1 nationally</a:t>
            </a:r>
          </a:p>
        </p:txBody>
      </p:sp>
      <p:sp>
        <p:nvSpPr>
          <p:cNvPr id="2" name="Footer Placeholder 1"/>
          <p:cNvSpPr>
            <a:spLocks noGrp="1"/>
          </p:cNvSpPr>
          <p:nvPr>
            <p:ph type="ftr" sz="quarter" idx="3"/>
          </p:nvPr>
        </p:nvSpPr>
        <p:spPr/>
        <p:txBody>
          <a:bodyPr/>
          <a:lstStyle/>
          <a:p>
            <a:r>
              <a:rPr lang="en-US"/>
              <a:t>W. Nazarewicz, CFNS Stony Brook</a:t>
            </a:r>
            <a:endParaRPr lang="en-US" dirty="0"/>
          </a:p>
        </p:txBody>
      </p:sp>
      <p:sp>
        <p:nvSpPr>
          <p:cNvPr id="3" name="Slide Number Placeholder 2"/>
          <p:cNvSpPr>
            <a:spLocks noGrp="1"/>
          </p:cNvSpPr>
          <p:nvPr>
            <p:ph type="sldNum" sz="quarter" idx="4"/>
          </p:nvPr>
        </p:nvSpPr>
        <p:spPr/>
        <p:txBody>
          <a:bodyPr/>
          <a:lstStyle/>
          <a:p>
            <a:fld id="{987C7CF1-4D7D-C941-87F6-6592CA3F7595}" type="slidenum">
              <a:rPr lang="en-US" smtClean="0">
                <a:solidFill>
                  <a:prstClr val="black">
                    <a:tint val="75000"/>
                  </a:prstClr>
                </a:solidFill>
              </a:rPr>
              <a:pPr/>
              <a:t>3</a:t>
            </a:fld>
            <a:endParaRPr lang="en-US" dirty="0">
              <a:solidFill>
                <a:prstClr val="black">
                  <a:tint val="75000"/>
                </a:prstClr>
              </a:solidFill>
            </a:endParaRPr>
          </a:p>
        </p:txBody>
      </p:sp>
      <p:sp>
        <p:nvSpPr>
          <p:cNvPr id="4" name="Rectangle 3"/>
          <p:cNvSpPr/>
          <p:nvPr/>
        </p:nvSpPr>
        <p:spPr>
          <a:xfrm>
            <a:off x="6569816" y="5160793"/>
            <a:ext cx="2679700" cy="646331"/>
          </a:xfrm>
          <a:prstGeom prst="rect">
            <a:avLst/>
          </a:prstGeom>
        </p:spPr>
        <p:txBody>
          <a:bodyPr wrap="square">
            <a:spAutoFit/>
          </a:bodyPr>
          <a:lstStyle/>
          <a:p>
            <a:r>
              <a:rPr lang="en-US" dirty="0">
                <a:solidFill>
                  <a:srgbClr val="000090"/>
                </a:solidFill>
              </a:rPr>
              <a:t>An artist's rendering of the FRIB building</a:t>
            </a:r>
          </a:p>
        </p:txBody>
      </p:sp>
    </p:spTree>
    <p:extLst>
      <p:ext uri="{BB962C8B-B14F-4D97-AF65-F5344CB8AC3E}">
        <p14:creationId xmlns:p14="http://schemas.microsoft.com/office/powerpoint/2010/main" val="140733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Rectangle 15"/>
          <p:cNvSpPr>
            <a:spLocks noChangeArrowheads="1"/>
          </p:cNvSpPr>
          <p:nvPr/>
        </p:nvSpPr>
        <p:spPr bwMode="auto">
          <a:xfrm>
            <a:off x="215900" y="0"/>
            <a:ext cx="87249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a:r>
              <a:rPr lang="en-US" sz="2800" dirty="0">
                <a:solidFill>
                  <a:srgbClr val="000090"/>
                </a:solidFill>
                <a:ea typeface="ＭＳ Ｐゴシック" charset="0"/>
                <a:cs typeface="Comic Sans MS" charset="0"/>
              </a:rPr>
              <a:t>Rare Isotopes and fundamental symmetry tests</a:t>
            </a:r>
          </a:p>
        </p:txBody>
      </p:sp>
      <p:sp>
        <p:nvSpPr>
          <p:cNvPr id="8" name="Rectangle 19"/>
          <p:cNvSpPr>
            <a:spLocks noChangeArrowheads="1"/>
          </p:cNvSpPr>
          <p:nvPr/>
        </p:nvSpPr>
        <p:spPr bwMode="auto">
          <a:xfrm>
            <a:off x="228601" y="482600"/>
            <a:ext cx="8726960" cy="70788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400"/>
            <a:r>
              <a:rPr lang="en-CA" sz="2000" dirty="0">
                <a:solidFill>
                  <a:srgbClr val="000000"/>
                </a:solidFill>
                <a:ea typeface="ＭＳ Ｐゴシック" charset="0"/>
                <a:cs typeface="Arial" charset="0"/>
              </a:rPr>
              <a:t>Atomic electric dipole moment</a:t>
            </a:r>
            <a:r>
              <a:rPr lang="en-US" sz="2000" dirty="0">
                <a:solidFill>
                  <a:srgbClr val="000000"/>
                </a:solidFill>
                <a:ea typeface="ＭＳ Ｐゴシック" charset="0"/>
                <a:cs typeface="Arial" charset="0"/>
              </a:rPr>
              <a:t>: </a:t>
            </a:r>
            <a:r>
              <a:rPr lang="en-US" sz="2000" dirty="0">
                <a:solidFill>
                  <a:srgbClr val="FF0000"/>
                </a:solidFill>
              </a:rPr>
              <a:t>The violation of CP-symmetry is responsible for the fact that the Universe is dominated by matter over anti-matter</a:t>
            </a:r>
          </a:p>
        </p:txBody>
      </p:sp>
      <p:sp>
        <p:nvSpPr>
          <p:cNvPr id="9" name="TextBox 8"/>
          <p:cNvSpPr txBox="1"/>
          <p:nvPr/>
        </p:nvSpPr>
        <p:spPr>
          <a:xfrm>
            <a:off x="-3462" y="3327400"/>
            <a:ext cx="5410200" cy="1846659"/>
          </a:xfrm>
          <a:prstGeom prst="rect">
            <a:avLst/>
          </a:prstGeom>
          <a:noFill/>
        </p:spPr>
        <p:txBody>
          <a:bodyPr wrap="square" rtlCol="0">
            <a:spAutoFit/>
          </a:bodyPr>
          <a:lstStyle/>
          <a:p>
            <a:pPr marL="285750" indent="-285750">
              <a:buFont typeface="Arial"/>
              <a:buChar char="•"/>
            </a:pPr>
            <a:r>
              <a:rPr lang="en-US" sz="1600" dirty="0">
                <a:latin typeface="Arial"/>
                <a:cs typeface="Arial"/>
              </a:rPr>
              <a:t>Closely spaced parity doublet gives rise to enhanced electric dipole moment</a:t>
            </a:r>
          </a:p>
          <a:p>
            <a:pPr marL="285750" indent="-285750">
              <a:buFont typeface="Arial"/>
              <a:buChar char="•"/>
            </a:pPr>
            <a:r>
              <a:rPr lang="en-US" sz="1600" dirty="0">
                <a:latin typeface="Arial"/>
                <a:cs typeface="Arial"/>
              </a:rPr>
              <a:t>Large intrinsic Schiff moment </a:t>
            </a:r>
          </a:p>
          <a:p>
            <a:pPr marL="635000" lvl="1" indent="-292100">
              <a:buFont typeface="Courier New"/>
              <a:buChar char="o"/>
            </a:pPr>
            <a:r>
              <a:rPr lang="en-US" sz="1600" baseline="30000" dirty="0">
                <a:latin typeface="Arial"/>
                <a:cs typeface="Arial"/>
              </a:rPr>
              <a:t>199</a:t>
            </a:r>
            <a:r>
              <a:rPr lang="en-US" sz="1600" dirty="0">
                <a:latin typeface="Arial"/>
                <a:cs typeface="Arial"/>
              </a:rPr>
              <a:t>Hg (Seattle, 1980’s – present)</a:t>
            </a:r>
          </a:p>
          <a:p>
            <a:pPr marL="635000" lvl="1" indent="-292100">
              <a:buFont typeface="Courier New"/>
              <a:buChar char="o"/>
            </a:pPr>
            <a:r>
              <a:rPr lang="en-US" sz="1600" baseline="30000" dirty="0">
                <a:latin typeface="Arial"/>
                <a:cs typeface="Arial"/>
              </a:rPr>
              <a:t>225</a:t>
            </a:r>
            <a:r>
              <a:rPr lang="en-US" sz="1600" dirty="0">
                <a:latin typeface="Arial"/>
                <a:cs typeface="Arial"/>
              </a:rPr>
              <a:t>Ra (ANL, KVI)</a:t>
            </a:r>
          </a:p>
          <a:p>
            <a:pPr marL="342900" lvl="1"/>
            <a:r>
              <a:rPr lang="en-US" sz="1600" dirty="0">
                <a:latin typeface="Arial"/>
                <a:cs typeface="Arial"/>
              </a:rPr>
              <a:t>      Parker et al. 2015, d&lt;5x10</a:t>
            </a:r>
            <a:r>
              <a:rPr lang="en-US" sz="1600" baseline="30000" dirty="0">
                <a:latin typeface="Arial"/>
                <a:cs typeface="Arial"/>
              </a:rPr>
              <a:t>-22 </a:t>
            </a:r>
            <a:r>
              <a:rPr lang="en-US" sz="1600" dirty="0">
                <a:latin typeface="Arial"/>
                <a:cs typeface="Arial"/>
              </a:rPr>
              <a:t>e cm</a:t>
            </a:r>
          </a:p>
          <a:p>
            <a:pPr marL="635000" lvl="1" indent="-292100">
              <a:buFont typeface="Courier New"/>
              <a:buChar char="o"/>
            </a:pPr>
            <a:r>
              <a:rPr lang="en-US" sz="1600" baseline="30000" dirty="0">
                <a:latin typeface="Arial"/>
                <a:cs typeface="Arial"/>
              </a:rPr>
              <a:t>223</a:t>
            </a:r>
            <a:r>
              <a:rPr lang="en-US" sz="1600" dirty="0">
                <a:latin typeface="Arial"/>
                <a:cs typeface="Arial"/>
              </a:rPr>
              <a:t>Rn at TRIUMF (</a:t>
            </a:r>
            <a:r>
              <a:rPr lang="en-US" sz="1600" dirty="0"/>
              <a:t>E929)</a:t>
            </a:r>
            <a:endParaRPr lang="en-US" sz="1600" dirty="0">
              <a:latin typeface="Arial"/>
              <a:cs typeface="Arial"/>
            </a:endParaRPr>
          </a:p>
        </p:txBody>
      </p:sp>
      <p:grpSp>
        <p:nvGrpSpPr>
          <p:cNvPr id="10" name="Group 9"/>
          <p:cNvGrpSpPr/>
          <p:nvPr/>
        </p:nvGrpSpPr>
        <p:grpSpPr>
          <a:xfrm>
            <a:off x="5406738" y="3159818"/>
            <a:ext cx="3391039" cy="2296218"/>
            <a:chOff x="4864099" y="1978220"/>
            <a:chExt cx="3994873" cy="2705100"/>
          </a:xfrm>
        </p:grpSpPr>
        <p:pic>
          <p:nvPicPr>
            <p:cNvPr id="11" name="Picture 10" descr="Nature-cover-resized_tcm18-1166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4099" y="1978220"/>
              <a:ext cx="3994873" cy="2705100"/>
            </a:xfrm>
            <a:prstGeom prst="rect">
              <a:avLst/>
            </a:prstGeom>
          </p:spPr>
        </p:pic>
        <p:sp>
          <p:nvSpPr>
            <p:cNvPr id="12" name="TextBox 11"/>
            <p:cNvSpPr txBox="1"/>
            <p:nvPr/>
          </p:nvSpPr>
          <p:spPr>
            <a:xfrm>
              <a:off x="5029074" y="4356279"/>
              <a:ext cx="3691467" cy="307777"/>
            </a:xfrm>
            <a:prstGeom prst="rect">
              <a:avLst/>
            </a:prstGeom>
            <a:noFill/>
          </p:spPr>
          <p:txBody>
            <a:bodyPr wrap="square" rtlCol="0">
              <a:spAutoFit/>
            </a:bodyPr>
            <a:lstStyle/>
            <a:p>
              <a:r>
                <a:rPr lang="en-US" sz="1400" dirty="0">
                  <a:solidFill>
                    <a:schemeClr val="bg1"/>
                  </a:solidFill>
                </a:rPr>
                <a:t>Gaffney et al., Nature 199, 497 (2013)</a:t>
              </a:r>
            </a:p>
          </p:txBody>
        </p:sp>
      </p:grpSp>
      <p:pic>
        <p:nvPicPr>
          <p:cNvPr id="13" name="Picture 12" descr="PhysRevLett.114.233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0" y="1422400"/>
            <a:ext cx="3011008" cy="1505504"/>
          </a:xfrm>
          <a:prstGeom prst="rect">
            <a:avLst/>
          </a:prstGeom>
        </p:spPr>
      </p:pic>
      <p:sp>
        <p:nvSpPr>
          <p:cNvPr id="14" name="TextBox 13"/>
          <p:cNvSpPr txBox="1"/>
          <p:nvPr/>
        </p:nvSpPr>
        <p:spPr>
          <a:xfrm>
            <a:off x="-3462" y="5130800"/>
            <a:ext cx="8309262" cy="1354217"/>
          </a:xfrm>
          <a:prstGeom prst="rect">
            <a:avLst/>
          </a:prstGeom>
          <a:noFill/>
        </p:spPr>
        <p:txBody>
          <a:bodyPr wrap="square" rtlCol="0">
            <a:spAutoFit/>
          </a:bodyPr>
          <a:lstStyle/>
          <a:p>
            <a:pPr marL="635000" lvl="1" indent="-292100">
              <a:buFont typeface="Courier New"/>
              <a:buChar char="o"/>
            </a:pPr>
            <a:r>
              <a:rPr lang="en-US" sz="1600" dirty="0">
                <a:latin typeface="Arial"/>
                <a:cs typeface="Arial"/>
              </a:rPr>
              <a:t>FRIB</a:t>
            </a:r>
          </a:p>
          <a:p>
            <a:pPr marL="628650" lvl="1" indent="-174625">
              <a:buFont typeface="Arial"/>
              <a:buChar char="•"/>
            </a:pPr>
            <a:r>
              <a:rPr lang="en-US" sz="1600" dirty="0">
                <a:latin typeface="Arial"/>
                <a:cs typeface="Arial"/>
              </a:rPr>
              <a:t>Widest search for </a:t>
            </a:r>
            <a:r>
              <a:rPr lang="en-US" sz="1600" dirty="0" err="1">
                <a:latin typeface="Arial"/>
                <a:cs typeface="Arial"/>
              </a:rPr>
              <a:t>octupole</a:t>
            </a:r>
            <a:r>
              <a:rPr lang="en-US" sz="1600" dirty="0">
                <a:latin typeface="Arial"/>
                <a:cs typeface="Arial"/>
              </a:rPr>
              <a:t> deformations</a:t>
            </a:r>
          </a:p>
          <a:p>
            <a:pPr marL="628650" lvl="1" indent="-174625">
              <a:buFont typeface="Arial"/>
              <a:buChar char="•"/>
            </a:pPr>
            <a:r>
              <a:rPr lang="en-US" sz="1600" baseline="30000" dirty="0">
                <a:latin typeface="Arial"/>
                <a:cs typeface="Arial"/>
              </a:rPr>
              <a:t>238</a:t>
            </a:r>
            <a:r>
              <a:rPr lang="en-US" sz="1600" dirty="0">
                <a:latin typeface="Arial"/>
                <a:cs typeface="Arial"/>
              </a:rPr>
              <a:t>U beam, beam dump recovery:</a:t>
            </a:r>
            <a:r>
              <a:rPr lang="en-US" sz="1600" baseline="30000" dirty="0">
                <a:latin typeface="Arial"/>
                <a:cs typeface="Arial"/>
              </a:rPr>
              <a:t> 225</a:t>
            </a:r>
            <a:r>
              <a:rPr lang="en-US" sz="1600" dirty="0">
                <a:latin typeface="Arial"/>
                <a:cs typeface="Arial"/>
              </a:rPr>
              <a:t>Ra: 6x10</a:t>
            </a:r>
            <a:r>
              <a:rPr lang="en-US" sz="1600" baseline="30000" dirty="0">
                <a:latin typeface="Arial"/>
                <a:cs typeface="Arial"/>
              </a:rPr>
              <a:t>9</a:t>
            </a:r>
            <a:r>
              <a:rPr lang="en-US" sz="1600" dirty="0">
                <a:latin typeface="Arial"/>
                <a:cs typeface="Arial"/>
              </a:rPr>
              <a:t>/s, </a:t>
            </a:r>
            <a:r>
              <a:rPr lang="en-US" sz="1600" baseline="30000" dirty="0">
                <a:latin typeface="Arial"/>
                <a:cs typeface="Arial"/>
              </a:rPr>
              <a:t>223</a:t>
            </a:r>
            <a:r>
              <a:rPr lang="en-US" sz="1600" dirty="0">
                <a:latin typeface="Arial"/>
                <a:cs typeface="Arial"/>
              </a:rPr>
              <a:t>Rn: 8x10</a:t>
            </a:r>
            <a:r>
              <a:rPr lang="en-US" sz="1600" baseline="30000" dirty="0">
                <a:latin typeface="Arial"/>
                <a:cs typeface="Arial"/>
              </a:rPr>
              <a:t>7</a:t>
            </a:r>
            <a:r>
              <a:rPr lang="en-US" sz="1600" dirty="0">
                <a:latin typeface="Arial"/>
                <a:cs typeface="Arial"/>
              </a:rPr>
              <a:t>/s</a:t>
            </a:r>
          </a:p>
          <a:p>
            <a:pPr marL="628650" lvl="1" indent="-174625">
              <a:buFont typeface="Arial"/>
              <a:buChar char="•"/>
            </a:pPr>
            <a:r>
              <a:rPr lang="en-US" sz="1600" baseline="30000" dirty="0">
                <a:latin typeface="Arial"/>
                <a:cs typeface="Arial"/>
              </a:rPr>
              <a:t>232</a:t>
            </a:r>
            <a:r>
              <a:rPr lang="en-US" sz="1600" dirty="0">
                <a:latin typeface="Arial"/>
                <a:cs typeface="Arial"/>
              </a:rPr>
              <a:t>Th beam:</a:t>
            </a:r>
            <a:r>
              <a:rPr lang="en-US" sz="1600" baseline="30000" dirty="0">
                <a:latin typeface="Arial"/>
                <a:cs typeface="Arial"/>
              </a:rPr>
              <a:t> 225</a:t>
            </a:r>
            <a:r>
              <a:rPr lang="en-US" sz="1600" dirty="0">
                <a:latin typeface="Arial"/>
                <a:cs typeface="Arial"/>
              </a:rPr>
              <a:t>Ra: 5x10</a:t>
            </a:r>
            <a:r>
              <a:rPr lang="en-US" sz="1600" baseline="30000" dirty="0">
                <a:latin typeface="Arial"/>
                <a:cs typeface="Arial"/>
              </a:rPr>
              <a:t>10</a:t>
            </a:r>
            <a:r>
              <a:rPr lang="en-US" sz="1600" dirty="0">
                <a:latin typeface="Arial"/>
                <a:cs typeface="Arial"/>
              </a:rPr>
              <a:t>/s, </a:t>
            </a:r>
            <a:r>
              <a:rPr lang="en-US" sz="1600" baseline="30000" dirty="0">
                <a:latin typeface="Arial"/>
                <a:cs typeface="Arial"/>
              </a:rPr>
              <a:t>223</a:t>
            </a:r>
            <a:r>
              <a:rPr lang="en-US" sz="1600" dirty="0">
                <a:latin typeface="Arial"/>
                <a:cs typeface="Arial"/>
              </a:rPr>
              <a:t>Rn: 1x10</a:t>
            </a:r>
            <a:r>
              <a:rPr lang="en-US" sz="1600" baseline="30000" dirty="0">
                <a:latin typeface="Arial"/>
                <a:cs typeface="Arial"/>
              </a:rPr>
              <a:t>9</a:t>
            </a:r>
            <a:r>
              <a:rPr lang="en-US" sz="1600" dirty="0">
                <a:latin typeface="Arial"/>
                <a:cs typeface="Arial"/>
              </a:rPr>
              <a:t>/s</a:t>
            </a:r>
          </a:p>
          <a:p>
            <a:pPr marL="628650" lvl="1" indent="-174625">
              <a:buFont typeface="Arial"/>
              <a:buChar char="•"/>
            </a:pPr>
            <a:r>
              <a:rPr lang="en-US" sz="1600" dirty="0">
                <a:latin typeface="Arial"/>
                <a:cs typeface="Arial"/>
              </a:rPr>
              <a:t>10</a:t>
            </a:r>
            <a:r>
              <a:rPr lang="en-US" sz="1600" baseline="30000" dirty="0">
                <a:latin typeface="Arial"/>
                <a:cs typeface="Arial"/>
              </a:rPr>
              <a:t>12</a:t>
            </a:r>
            <a:r>
              <a:rPr lang="en-US" sz="1600" dirty="0">
                <a:latin typeface="Arial"/>
                <a:cs typeface="Arial"/>
              </a:rPr>
              <a:t>/s w ISOL target FRIB upgrade</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800" y="1206500"/>
            <a:ext cx="1888781" cy="2121905"/>
          </a:xfrm>
          <a:prstGeom prst="rect">
            <a:avLst/>
          </a:prstGeom>
        </p:spPr>
      </p:pic>
      <p:sp>
        <p:nvSpPr>
          <p:cNvPr id="2" name="Footer Placeholder 1"/>
          <p:cNvSpPr>
            <a:spLocks noGrp="1"/>
          </p:cNvSpPr>
          <p:nvPr>
            <p:ph type="ftr" sz="quarter" idx="3"/>
          </p:nvPr>
        </p:nvSpPr>
        <p:spPr>
          <a:xfrm>
            <a:off x="4140683" y="6501170"/>
            <a:ext cx="4152926" cy="364628"/>
          </a:xfrm>
        </p:spPr>
        <p:txBody>
          <a:bodyPr/>
          <a:lstStyle/>
          <a:p>
            <a:pPr defTabSz="456955">
              <a:defRPr/>
            </a:pPr>
            <a:r>
              <a:rPr lang="en-US"/>
              <a:t>W. Nazarewicz, CFNS Stony Brook</a:t>
            </a:r>
            <a:endParaRPr lang="en-US" dirty="0"/>
          </a:p>
        </p:txBody>
      </p:sp>
      <p:sp>
        <p:nvSpPr>
          <p:cNvPr id="3" name="Slide Number Placeholder 2"/>
          <p:cNvSpPr>
            <a:spLocks noGrp="1"/>
          </p:cNvSpPr>
          <p:nvPr>
            <p:ph type="sldNum" sz="quarter" idx="4"/>
          </p:nvPr>
        </p:nvSpPr>
        <p:spPr>
          <a:xfrm>
            <a:off x="6842866" y="6501170"/>
            <a:ext cx="2133600" cy="365125"/>
          </a:xfrm>
        </p:spPr>
        <p:txBody>
          <a:bodyPr/>
          <a:lstStyle/>
          <a:p>
            <a:pPr defTabSz="456955"/>
            <a:fld id="{987C7CF1-4D7D-C941-87F6-6592CA3F7595}" type="slidenum">
              <a:rPr lang="en-US" smtClean="0">
                <a:solidFill>
                  <a:prstClr val="black">
                    <a:tint val="75000"/>
                  </a:prstClr>
                </a:solidFill>
              </a:rPr>
              <a:pPr defTabSz="456955"/>
              <a:t>30</a:t>
            </a:fld>
            <a:endParaRPr lang="en-US" dirty="0">
              <a:solidFill>
                <a:prstClr val="black">
                  <a:tint val="75000"/>
                </a:prstClr>
              </a:solidFill>
            </a:endParaRPr>
          </a:p>
        </p:txBody>
      </p:sp>
    </p:spTree>
    <p:extLst>
      <p:ext uri="{BB962C8B-B14F-4D97-AF65-F5344CB8AC3E}">
        <p14:creationId xmlns:p14="http://schemas.microsoft.com/office/powerpoint/2010/main" val="127524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idx="4294967295"/>
          </p:nvPr>
        </p:nvSpPr>
        <p:spPr>
          <a:xfrm>
            <a:off x="3088687" y="0"/>
            <a:ext cx="3195231" cy="769441"/>
          </a:xfrm>
          <a:prstGeom prst="rect">
            <a:avLst/>
          </a:prstGeom>
        </p:spPr>
        <p:txBody>
          <a:bodyPr wrap="none">
            <a:spAutoFit/>
          </a:bodyPr>
          <a:lstStyle/>
          <a:p>
            <a:r>
              <a:rPr lang="en-US" dirty="0">
                <a:latin typeface="Arial" pitchFamily="34" charset="0"/>
              </a:rPr>
              <a:t>Who cares?</a:t>
            </a:r>
            <a:endParaRPr lang="en-US" dirty="0">
              <a:latin typeface="Arial" pitchFamily="34" charset="0"/>
              <a:ea typeface="ＭＳ Ｐゴシック"/>
              <a:cs typeface="ＭＳ Ｐゴシック"/>
            </a:endParaRPr>
          </a:p>
        </p:txBody>
      </p:sp>
      <p:sp>
        <p:nvSpPr>
          <p:cNvPr id="17" name="Text Placeholder 7"/>
          <p:cNvSpPr txBox="1">
            <a:spLocks/>
          </p:cNvSpPr>
          <p:nvPr/>
        </p:nvSpPr>
        <p:spPr bwMode="auto">
          <a:xfrm>
            <a:off x="114300" y="749275"/>
            <a:ext cx="8991600" cy="28212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marL="137099" indent="0" algn="l" defTabSz="803293" rtl="0" eaLnBrk="1" fontAlgn="base" hangingPunct="1">
              <a:lnSpc>
                <a:spcPct val="90000"/>
              </a:lnSpc>
              <a:spcBef>
                <a:spcPts val="0"/>
              </a:spcBef>
              <a:spcAft>
                <a:spcPct val="0"/>
              </a:spcAft>
              <a:buSzPct val="100000"/>
              <a:buFont typeface="Wingdings" pitchFamily="2" charset="2"/>
              <a:buNone/>
              <a:defRPr sz="2200" b="1" baseline="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algn="ctr"/>
            <a:r>
              <a:rPr lang="en-US" sz="2000" b="0" kern="0" dirty="0">
                <a:solidFill>
                  <a:srgbClr val="002060"/>
                </a:solidFill>
              </a:rPr>
              <a:t>What are practical and scientific uses of nuclei?</a:t>
            </a:r>
          </a:p>
        </p:txBody>
      </p:sp>
      <p:pic>
        <p:nvPicPr>
          <p:cNvPr id="20" name="Picture 9" descr="Scaled Image"/>
          <p:cNvPicPr>
            <a:picLocks noChangeAspect="1" noChangeArrowheads="1"/>
          </p:cNvPicPr>
          <p:nvPr/>
        </p:nvPicPr>
        <p:blipFill>
          <a:blip r:embed="rId3"/>
          <a:srcRect/>
          <a:stretch>
            <a:fillRect/>
          </a:stretch>
        </p:blipFill>
        <p:spPr bwMode="auto">
          <a:xfrm>
            <a:off x="927100" y="3577697"/>
            <a:ext cx="2585627" cy="1715028"/>
          </a:xfrm>
          <a:prstGeom prst="rect">
            <a:avLst/>
          </a:prstGeom>
          <a:noFill/>
          <a:effectLst>
            <a:outerShdw blurRad="63500" dist="38099" dir="2700000" algn="ctr" rotWithShape="0">
              <a:srgbClr val="000000">
                <a:alpha val="74998"/>
              </a:srgbClr>
            </a:outerShdw>
          </a:effectLst>
        </p:spPr>
      </p:pic>
      <p:pic>
        <p:nvPicPr>
          <p:cNvPr id="21" name="Picture 11" descr="Scaled Image 1"/>
          <p:cNvPicPr>
            <a:picLocks noChangeAspect="1" noChangeArrowheads="1"/>
          </p:cNvPicPr>
          <p:nvPr/>
        </p:nvPicPr>
        <p:blipFill>
          <a:blip r:embed="rId4"/>
          <a:srcRect/>
          <a:stretch>
            <a:fillRect/>
          </a:stretch>
        </p:blipFill>
        <p:spPr bwMode="auto">
          <a:xfrm>
            <a:off x="927100" y="1663700"/>
            <a:ext cx="2583248" cy="1711325"/>
          </a:xfrm>
          <a:prstGeom prst="rect">
            <a:avLst/>
          </a:prstGeom>
          <a:noFill/>
          <a:effectLst>
            <a:outerShdw blurRad="63500" dist="38099" dir="2700000" algn="ctr" rotWithShape="0">
              <a:srgbClr val="000000">
                <a:alpha val="74998"/>
              </a:srgbClr>
            </a:outerShdw>
          </a:effectLst>
        </p:spPr>
      </p:pic>
      <p:sp>
        <p:nvSpPr>
          <p:cNvPr id="2" name="Rectangle 1"/>
          <p:cNvSpPr/>
          <p:nvPr/>
        </p:nvSpPr>
        <p:spPr>
          <a:xfrm>
            <a:off x="4127500" y="1406942"/>
            <a:ext cx="4572000" cy="4247317"/>
          </a:xfrm>
          <a:prstGeom prst="rect">
            <a:avLst/>
          </a:prstGeom>
          <a:solidFill>
            <a:srgbClr val="F4F2D7"/>
          </a:solidFill>
          <a:effectLst>
            <a:outerShdw blurRad="193675" dist="88900" dir="2700000" algn="tl" rotWithShape="0">
              <a:srgbClr val="000000">
                <a:alpha val="43000"/>
              </a:srgbClr>
            </a:outerShdw>
          </a:effectLst>
          <a:scene3d>
            <a:camera prst="orthographicFront">
              <a:rot lat="0" lon="0" rev="0"/>
            </a:camera>
            <a:lightRig rig="threePt" dir="t">
              <a:rot lat="0" lon="0" rev="0"/>
            </a:lightRig>
          </a:scene3d>
          <a:sp3d/>
        </p:spPr>
        <p:txBody>
          <a:bodyPr>
            <a:spAutoFit/>
          </a:bodyPr>
          <a:lstStyle/>
          <a:p>
            <a:r>
              <a:rPr lang="en-US" b="1" dirty="0"/>
              <a:t>FRIB will</a:t>
            </a:r>
          </a:p>
          <a:p>
            <a:pPr marL="285750" indent="-285750">
              <a:buFont typeface="Arial"/>
              <a:buChar char="•"/>
            </a:pPr>
            <a:r>
              <a:rPr lang="en-US" dirty="0"/>
              <a:t>allow “harvesting” of key isotopes in research quantities for development of medical applications</a:t>
            </a:r>
          </a:p>
          <a:p>
            <a:pPr marL="285750" indent="-285750">
              <a:buFont typeface="Arial"/>
              <a:buChar char="•"/>
            </a:pPr>
            <a:r>
              <a:rPr lang="en-US" dirty="0"/>
              <a:t>advance the U.S. national security missions in stockpile stewardship and nuclear forensics</a:t>
            </a:r>
          </a:p>
          <a:p>
            <a:pPr marL="285750" indent="-285750">
              <a:buFont typeface="Arial"/>
              <a:buChar char="•"/>
            </a:pPr>
            <a:r>
              <a:rPr lang="en-US" dirty="0"/>
              <a:t>provide isotopes that support new research in ecology and biochemistry</a:t>
            </a:r>
          </a:p>
          <a:p>
            <a:pPr marL="285750" indent="-285750">
              <a:buFont typeface="Arial"/>
              <a:buChar char="•"/>
            </a:pPr>
            <a:r>
              <a:rPr lang="en-US" dirty="0"/>
              <a:t>produce the relevant actinides and their fission products important for the nuclear power industry</a:t>
            </a:r>
          </a:p>
          <a:p>
            <a:pPr marL="285750" indent="-285750">
              <a:buFont typeface="Arial"/>
              <a:buChar char="•"/>
            </a:pPr>
            <a:r>
              <a:rPr lang="en-US" dirty="0"/>
              <a:t>provide new isotopes that will serve as tools for </a:t>
            </a:r>
            <a:r>
              <a:rPr lang="en-US" dirty="0" err="1"/>
              <a:t>nanoscience</a:t>
            </a:r>
            <a:r>
              <a:rPr lang="en-US" dirty="0"/>
              <a:t>, material science, and engineering</a:t>
            </a:r>
          </a:p>
        </p:txBody>
      </p:sp>
      <p:sp>
        <p:nvSpPr>
          <p:cNvPr id="3" name="Footer Placeholder 2"/>
          <p:cNvSpPr>
            <a:spLocks noGrp="1"/>
          </p:cNvSpPr>
          <p:nvPr>
            <p:ph type="ftr" sz="quarter" idx="3"/>
          </p:nvPr>
        </p:nvSpPr>
        <p:spPr/>
        <p:txBody>
          <a:bodyPr/>
          <a:lstStyle/>
          <a:p>
            <a:pPr>
              <a:defRPr/>
            </a:pPr>
            <a:r>
              <a:rPr lang="en-US"/>
              <a:t>W. Nazarewicz, CFNS Stony Brook</a:t>
            </a:r>
            <a:endParaRPr lang="en-US" dirty="0"/>
          </a:p>
        </p:txBody>
      </p:sp>
      <p:sp>
        <p:nvSpPr>
          <p:cNvPr id="4" name="Slide Number Placeholder 3"/>
          <p:cNvSpPr>
            <a:spLocks noGrp="1"/>
          </p:cNvSpPr>
          <p:nvPr>
            <p:ph type="sldNum" sz="quarter" idx="4"/>
          </p:nvPr>
        </p:nvSpPr>
        <p:spPr/>
        <p:txBody>
          <a:bodyPr/>
          <a:lstStyle/>
          <a:p>
            <a:fld id="{987C7CF1-4D7D-C941-87F6-6592CA3F7595}" type="slidenum">
              <a:rPr lang="en-US" smtClean="0">
                <a:solidFill>
                  <a:prstClr val="black">
                    <a:tint val="75000"/>
                  </a:prstClr>
                </a:solidFill>
              </a:rPr>
              <a:pPr/>
              <a:t>31</a:t>
            </a:fld>
            <a:endParaRPr lang="en-US" dirty="0">
              <a:solidFill>
                <a:prstClr val="black">
                  <a:tint val="75000"/>
                </a:prstClr>
              </a:solidFill>
            </a:endParaRPr>
          </a:p>
        </p:txBody>
      </p:sp>
    </p:spTree>
    <p:extLst>
      <p:ext uri="{BB962C8B-B14F-4D97-AF65-F5344CB8AC3E}">
        <p14:creationId xmlns:p14="http://schemas.microsoft.com/office/powerpoint/2010/main" val="31228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a:t>W. Nazarewicz, CFNS Stony Brook</a:t>
            </a:r>
            <a:endParaRPr lang="en-US" dirty="0"/>
          </a:p>
        </p:txBody>
      </p:sp>
      <p:sp>
        <p:nvSpPr>
          <p:cNvPr id="3" name="Slide Number Placeholder 2"/>
          <p:cNvSpPr>
            <a:spLocks noGrp="1"/>
          </p:cNvSpPr>
          <p:nvPr>
            <p:ph type="sldNum" sz="quarter" idx="4"/>
          </p:nvPr>
        </p:nvSpPr>
        <p:spPr/>
        <p:txBody>
          <a:bodyPr/>
          <a:lstStyle/>
          <a:p>
            <a:fld id="{987C7CF1-4D7D-C941-87F6-6592CA3F7595}" type="slidenum">
              <a:rPr lang="en-US" smtClean="0">
                <a:solidFill>
                  <a:prstClr val="black">
                    <a:tint val="75000"/>
                  </a:prstClr>
                </a:solidFill>
              </a:rPr>
              <a:pPr/>
              <a:t>32</a:t>
            </a:fld>
            <a:endParaRPr lang="en-US" dirty="0">
              <a:solidFill>
                <a:prstClr val="black">
                  <a:tint val="75000"/>
                </a:prstClr>
              </a:solidFill>
            </a:endParaRPr>
          </a:p>
        </p:txBody>
      </p:sp>
      <p:sp>
        <p:nvSpPr>
          <p:cNvPr id="4" name="Slide Number Placeholder 2">
            <a:extLst>
              <a:ext uri="{FF2B5EF4-FFF2-40B4-BE49-F238E27FC236}">
                <a16:creationId xmlns:a16="http://schemas.microsoft.com/office/drawing/2014/main" id="{F6ACB93B-E8E1-7048-B117-B6F94B127DB3}"/>
              </a:ext>
            </a:extLst>
          </p:cNvPr>
          <p:cNvSpPr txBox="1">
            <a:spLocks/>
          </p:cNvSpPr>
          <p:nvPr/>
        </p:nvSpPr>
        <p:spPr>
          <a:xfrm>
            <a:off x="6842866" y="650117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987C7CF1-4D7D-C941-87F6-6592CA3F7595}" type="slidenum">
              <a:rPr lang="en-US" smtClean="0">
                <a:solidFill>
                  <a:prstClr val="black">
                    <a:tint val="75000"/>
                  </a:prstClr>
                </a:solidFill>
              </a:rPr>
              <a:pPr/>
              <a:t>32</a:t>
            </a:fld>
            <a:endParaRPr lang="en-US" dirty="0">
              <a:solidFill>
                <a:prstClr val="black">
                  <a:tint val="75000"/>
                </a:prstClr>
              </a:solidFill>
            </a:endParaRPr>
          </a:p>
        </p:txBody>
      </p:sp>
      <p:grpSp>
        <p:nvGrpSpPr>
          <p:cNvPr id="11" name="Group 10">
            <a:extLst>
              <a:ext uri="{FF2B5EF4-FFF2-40B4-BE49-F238E27FC236}">
                <a16:creationId xmlns:a16="http://schemas.microsoft.com/office/drawing/2014/main" id="{DB949406-C997-CE4D-A785-00B68C2EB373}"/>
              </a:ext>
            </a:extLst>
          </p:cNvPr>
          <p:cNvGrpSpPr/>
          <p:nvPr/>
        </p:nvGrpSpPr>
        <p:grpSpPr>
          <a:xfrm>
            <a:off x="171980" y="191757"/>
            <a:ext cx="8804486" cy="6256744"/>
            <a:chOff x="171980" y="191757"/>
            <a:chExt cx="8804486" cy="6256744"/>
          </a:xfrm>
        </p:grpSpPr>
        <p:pic>
          <p:nvPicPr>
            <p:cNvPr id="5" name="Picture 4">
              <a:extLst>
                <a:ext uri="{FF2B5EF4-FFF2-40B4-BE49-F238E27FC236}">
                  <a16:creationId xmlns:a16="http://schemas.microsoft.com/office/drawing/2014/main" id="{600848C2-DFA1-6846-A4C6-C1F4A17DF543}"/>
                </a:ext>
              </a:extLst>
            </p:cNvPr>
            <p:cNvPicPr>
              <a:picLocks noChangeAspect="1"/>
            </p:cNvPicPr>
            <p:nvPr/>
          </p:nvPicPr>
          <p:blipFill>
            <a:blip r:embed="rId2"/>
            <a:stretch>
              <a:fillRect/>
            </a:stretch>
          </p:blipFill>
          <p:spPr>
            <a:xfrm>
              <a:off x="171980" y="191757"/>
              <a:ext cx="4513742" cy="5842661"/>
            </a:xfrm>
            <a:prstGeom prst="rect">
              <a:avLst/>
            </a:prstGeom>
          </p:spPr>
        </p:pic>
        <p:sp>
          <p:nvSpPr>
            <p:cNvPr id="6" name="Rectangle 5">
              <a:extLst>
                <a:ext uri="{FF2B5EF4-FFF2-40B4-BE49-F238E27FC236}">
                  <a16:creationId xmlns:a16="http://schemas.microsoft.com/office/drawing/2014/main" id="{B813AF1D-D41D-8A4A-979C-9CC165298879}"/>
                </a:ext>
              </a:extLst>
            </p:cNvPr>
            <p:cNvSpPr/>
            <p:nvPr/>
          </p:nvSpPr>
          <p:spPr>
            <a:xfrm>
              <a:off x="366857" y="6109947"/>
              <a:ext cx="8609609" cy="338554"/>
            </a:xfrm>
            <a:prstGeom prst="rect">
              <a:avLst/>
            </a:prstGeom>
          </p:spPr>
          <p:txBody>
            <a:bodyPr wrap="square">
              <a:spAutoFit/>
            </a:bodyPr>
            <a:lstStyle/>
            <a:p>
              <a:r>
                <a:rPr lang="en-US" sz="1600" dirty="0">
                  <a:hlinkClick r:id="rId3"/>
                </a:rPr>
                <a:t>http://frib.msu.edu/_files/newsletters/frib_luu/Isotope-Harvesting-at-FRIB-TC-Dec21.pdf</a:t>
              </a:r>
              <a:r>
                <a:rPr lang="en-US" sz="1600" dirty="0"/>
                <a:t> </a:t>
              </a:r>
            </a:p>
          </p:txBody>
        </p:sp>
        <p:sp>
          <p:nvSpPr>
            <p:cNvPr id="7" name="Rectangle 6">
              <a:extLst>
                <a:ext uri="{FF2B5EF4-FFF2-40B4-BE49-F238E27FC236}">
                  <a16:creationId xmlns:a16="http://schemas.microsoft.com/office/drawing/2014/main" id="{C9AAEB8F-7BE0-D248-9AFC-D778AD7D5262}"/>
                </a:ext>
              </a:extLst>
            </p:cNvPr>
            <p:cNvSpPr/>
            <p:nvPr/>
          </p:nvSpPr>
          <p:spPr>
            <a:xfrm>
              <a:off x="4685722" y="4052287"/>
              <a:ext cx="3852636" cy="2031325"/>
            </a:xfrm>
            <a:prstGeom prst="rect">
              <a:avLst/>
            </a:prstGeom>
          </p:spPr>
          <p:txBody>
            <a:bodyPr wrap="square">
              <a:spAutoFit/>
            </a:bodyPr>
            <a:lstStyle/>
            <a:p>
              <a:pPr marL="285750" indent="-285750">
                <a:buFont typeface="Arial" panose="020B0604020202020204" pitchFamily="34" charset="0"/>
                <a:buChar char="•"/>
              </a:pPr>
              <a:r>
                <a:rPr lang="en-US" dirty="0">
                  <a:solidFill>
                    <a:srgbClr val="002060"/>
                  </a:solidFill>
                </a:rPr>
                <a:t>Medical applications</a:t>
              </a:r>
            </a:p>
            <a:p>
              <a:pPr marL="285750" indent="-285750">
                <a:buFont typeface="Arial" panose="020B0604020202020204" pitchFamily="34" charset="0"/>
                <a:buChar char="•"/>
              </a:pPr>
              <a:r>
                <a:rPr lang="en-US" dirty="0">
                  <a:solidFill>
                    <a:srgbClr val="002060"/>
                  </a:solidFill>
                </a:rPr>
                <a:t>Biochemistry and materials</a:t>
              </a:r>
            </a:p>
            <a:p>
              <a:pPr marL="285750" indent="-285750">
                <a:buFont typeface="Arial" panose="020B0604020202020204" pitchFamily="34" charset="0"/>
                <a:buChar char="•"/>
              </a:pPr>
              <a:r>
                <a:rPr lang="en-US" dirty="0">
                  <a:solidFill>
                    <a:srgbClr val="002060"/>
                  </a:solidFill>
                </a:rPr>
                <a:t>Trace-nutrient transport in plants, soil, and the microbiome</a:t>
              </a:r>
            </a:p>
            <a:p>
              <a:pPr marL="285750" indent="-285750">
                <a:buFont typeface="Arial" panose="020B0604020202020204" pitchFamily="34" charset="0"/>
                <a:buChar char="•"/>
              </a:pPr>
              <a:r>
                <a:rPr lang="en-US" dirty="0">
                  <a:solidFill>
                    <a:srgbClr val="002060"/>
                  </a:solidFill>
                </a:rPr>
                <a:t>Radio-thermal generators</a:t>
              </a:r>
            </a:p>
            <a:p>
              <a:pPr marL="285750" indent="-285750">
                <a:buFont typeface="Arial" panose="020B0604020202020204" pitchFamily="34" charset="0"/>
                <a:buChar char="•"/>
              </a:pPr>
              <a:r>
                <a:rPr lang="en-US" dirty="0">
                  <a:solidFill>
                    <a:srgbClr val="002060"/>
                  </a:solidFill>
                </a:rPr>
                <a:t>Stewardship science applications</a:t>
              </a:r>
            </a:p>
            <a:p>
              <a:pPr marL="285750" indent="-285750">
                <a:buFont typeface="Arial" panose="020B0604020202020204" pitchFamily="34" charset="0"/>
                <a:buChar char="•"/>
              </a:pPr>
              <a:r>
                <a:rPr lang="en-US" dirty="0">
                  <a:solidFill>
                    <a:srgbClr val="002060"/>
                  </a:solidFill>
                </a:rPr>
                <a:t>…</a:t>
              </a:r>
            </a:p>
          </p:txBody>
        </p:sp>
      </p:grpSp>
      <p:sp>
        <p:nvSpPr>
          <p:cNvPr id="8" name="Content Placeholder 2">
            <a:extLst>
              <a:ext uri="{FF2B5EF4-FFF2-40B4-BE49-F238E27FC236}">
                <a16:creationId xmlns:a16="http://schemas.microsoft.com/office/drawing/2014/main" id="{981D6604-D292-0445-8077-F68A2BADAFCB}"/>
              </a:ext>
            </a:extLst>
          </p:cNvPr>
          <p:cNvSpPr txBox="1">
            <a:spLocks/>
          </p:cNvSpPr>
          <p:nvPr/>
        </p:nvSpPr>
        <p:spPr>
          <a:xfrm>
            <a:off x="4770621" y="139965"/>
            <a:ext cx="4205846" cy="3250121"/>
          </a:xfrm>
          <a:prstGeom prst="rect">
            <a:avLst/>
          </a:prstGeom>
        </p:spPr>
        <p:txBody>
          <a:bodyPr wrap="square">
            <a:spAutoFit/>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pPr marL="236538" indent="-236538"/>
            <a:r>
              <a:rPr lang="en-US" sz="1800" dirty="0"/>
              <a:t>FRIB’s on-line isotope harvesting capability is ideally suited to support a broad program in applied isotope research</a:t>
            </a:r>
          </a:p>
          <a:p>
            <a:pPr marL="236538" indent="-236538"/>
            <a:r>
              <a:rPr lang="en-US" sz="1800" dirty="0"/>
              <a:t>Harvesting can be in place on day-one</a:t>
            </a:r>
          </a:p>
          <a:p>
            <a:pPr marL="236538" indent="-236538"/>
            <a:r>
              <a:rPr lang="en-US" sz="1800" dirty="0"/>
              <a:t>R&amp;D for developing necessary techniques underway at NSCL.  </a:t>
            </a:r>
            <a:r>
              <a:rPr lang="en-US" sz="1800" b="1" dirty="0"/>
              <a:t>Proof or principle: </a:t>
            </a:r>
            <a:r>
              <a:rPr lang="en-US" sz="1800" dirty="0"/>
              <a:t>A 76 MeV/u </a:t>
            </a:r>
            <a:r>
              <a:rPr lang="en-US" sz="1800" baseline="30000" dirty="0"/>
              <a:t>67</a:t>
            </a:r>
            <a:r>
              <a:rPr lang="en-US" sz="1800" dirty="0"/>
              <a:t>Cu beam produced by projectile fragmentation was stopped in water and successfully isolated from the aqueous solution</a:t>
            </a:r>
          </a:p>
        </p:txBody>
      </p:sp>
      <p:sp>
        <p:nvSpPr>
          <p:cNvPr id="9" name="Rectangle 8">
            <a:extLst>
              <a:ext uri="{FF2B5EF4-FFF2-40B4-BE49-F238E27FC236}">
                <a16:creationId xmlns:a16="http://schemas.microsoft.com/office/drawing/2014/main" id="{8B5A915A-DA71-3A44-A77F-E1E36CD47843}"/>
              </a:ext>
            </a:extLst>
          </p:cNvPr>
          <p:cNvSpPr/>
          <p:nvPr/>
        </p:nvSpPr>
        <p:spPr>
          <a:xfrm>
            <a:off x="5477969" y="3232290"/>
            <a:ext cx="2791149" cy="307777"/>
          </a:xfrm>
          <a:prstGeom prst="rect">
            <a:avLst/>
          </a:prstGeom>
        </p:spPr>
        <p:txBody>
          <a:bodyPr wrap="none">
            <a:spAutoFit/>
          </a:bodyPr>
          <a:lstStyle/>
          <a:p>
            <a:r>
              <a:rPr lang="en-US" sz="1400" dirty="0">
                <a:solidFill>
                  <a:srgbClr val="FF0000"/>
                </a:solidFill>
              </a:rPr>
              <a:t>Scientific Reports 4, 6706 (2014)</a:t>
            </a:r>
          </a:p>
        </p:txBody>
      </p:sp>
    </p:spTree>
    <p:extLst>
      <p:ext uri="{BB962C8B-B14F-4D97-AF65-F5344CB8AC3E}">
        <p14:creationId xmlns:p14="http://schemas.microsoft.com/office/powerpoint/2010/main" val="92259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defTabSz="456955">
              <a:defRPr/>
            </a:pPr>
            <a:r>
              <a:rPr lang="en-US"/>
              <a:t>W. Nazarewicz, CFNS Stony Brook</a:t>
            </a:r>
            <a:endParaRPr lang="en-US" dirty="0"/>
          </a:p>
        </p:txBody>
      </p:sp>
      <p:sp>
        <p:nvSpPr>
          <p:cNvPr id="3" name="Slide Number Placeholder 2"/>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33</a:t>
            </a:fld>
            <a:endParaRPr lang="en-US" dirty="0">
              <a:solidFill>
                <a:prstClr val="black">
                  <a:tint val="75000"/>
                </a:prstClr>
              </a:solidFill>
            </a:endParaRPr>
          </a:p>
        </p:txBody>
      </p:sp>
      <p:sp>
        <p:nvSpPr>
          <p:cNvPr id="4" name="Rectangle 4"/>
          <p:cNvSpPr>
            <a:spLocks noChangeArrowheads="1"/>
          </p:cNvSpPr>
          <p:nvPr/>
        </p:nvSpPr>
        <p:spPr bwMode="auto">
          <a:xfrm>
            <a:off x="0" y="545977"/>
            <a:ext cx="9144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128"/>
              </a:defRPr>
            </a:lvl1pPr>
            <a:lvl2pPr marL="800100" indent="-34290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200" b="1" dirty="0">
                <a:solidFill>
                  <a:srgbClr val="000090"/>
                </a:solidFill>
              </a:rPr>
              <a:t>Beam time and compute cycles are difficult to get and expensive </a:t>
            </a:r>
          </a:p>
          <a:p>
            <a:pPr lvl="1" eaLnBrk="1" hangingPunct="1">
              <a:buFont typeface="Arial" charset="0"/>
              <a:buChar char="•"/>
            </a:pPr>
            <a:r>
              <a:rPr lang="en-US" altLang="en-US" sz="2000" dirty="0">
                <a:solidFill>
                  <a:srgbClr val="000000"/>
                </a:solidFill>
              </a:rPr>
              <a:t>What is the information content of measured observables?</a:t>
            </a:r>
          </a:p>
          <a:p>
            <a:pPr lvl="1" eaLnBrk="1" hangingPunct="1">
              <a:buFont typeface="Arial" charset="0"/>
              <a:buChar char="•"/>
            </a:pPr>
            <a:r>
              <a:rPr lang="en-US" altLang="en-US" sz="2000" dirty="0">
                <a:solidFill>
                  <a:srgbClr val="000000"/>
                </a:solidFill>
              </a:rPr>
              <a:t>Are estimated errors of measured observables meaningful?</a:t>
            </a:r>
            <a:endParaRPr lang="en-US" altLang="en-US" sz="2000" dirty="0">
              <a:solidFill>
                <a:srgbClr val="000090"/>
              </a:solidFill>
            </a:endParaRPr>
          </a:p>
          <a:p>
            <a:pPr lvl="1" eaLnBrk="1" hangingPunct="1">
              <a:buFont typeface="Arial" charset="0"/>
              <a:buChar char="•"/>
            </a:pPr>
            <a:r>
              <a:rPr lang="en-US" altLang="en-US" sz="2000" dirty="0">
                <a:solidFill>
                  <a:srgbClr val="000000"/>
                </a:solidFill>
              </a:rPr>
              <a:t>What experimental data are crucial for better constraining current nuclear models?</a:t>
            </a:r>
          </a:p>
          <a:p>
            <a:pPr eaLnBrk="1" hangingPunct="1">
              <a:spcBef>
                <a:spcPts val="600"/>
              </a:spcBef>
            </a:pPr>
            <a:r>
              <a:rPr lang="en-US" altLang="en-US" sz="2200" b="1" dirty="0">
                <a:solidFill>
                  <a:srgbClr val="000090"/>
                </a:solidFill>
              </a:rPr>
              <a:t>New technologies are essential for providing predictive capability, to estimate uncertainties, and to assess extrapolations</a:t>
            </a:r>
          </a:p>
          <a:p>
            <a:pPr lvl="1" eaLnBrk="1" hangingPunct="1">
              <a:spcBef>
                <a:spcPts val="600"/>
              </a:spcBef>
              <a:buFont typeface="Arial" charset="0"/>
              <a:buChar char="•"/>
            </a:pPr>
            <a:r>
              <a:rPr lang="en-US" altLang="en-US" sz="2000" dirty="0">
                <a:solidFill>
                  <a:srgbClr val="000000"/>
                </a:solidFill>
              </a:rPr>
              <a:t>Theoretical models are often applied to entirely new nuclear systems and conditions that are not accessible to experiment</a:t>
            </a:r>
          </a:p>
        </p:txBody>
      </p:sp>
      <p:pic>
        <p:nvPicPr>
          <p:cNvPr id="5" name="Picture 1" descr="illuminated_line_volum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3736892"/>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Reactor-core-simulation-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73689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s.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376229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eavy_el_hea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736892"/>
            <a:ext cx="127158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44A3EB5-9CB7-164F-8436-918835A36324}"/>
              </a:ext>
            </a:extLst>
          </p:cNvPr>
          <p:cNvSpPr/>
          <p:nvPr/>
        </p:nvSpPr>
        <p:spPr>
          <a:xfrm>
            <a:off x="0" y="5038682"/>
            <a:ext cx="9080500" cy="1200329"/>
          </a:xfrm>
          <a:prstGeom prst="rect">
            <a:avLst/>
          </a:prstGeom>
        </p:spPr>
        <p:txBody>
          <a:bodyPr wrap="square">
            <a:spAutoFit/>
          </a:bodyPr>
          <a:lstStyle/>
          <a:p>
            <a:pPr eaLnBrk="1" hangingPunct="1">
              <a:spcBef>
                <a:spcPts val="600"/>
              </a:spcBef>
            </a:pPr>
            <a:r>
              <a:rPr lang="en-US" altLang="en-US" sz="2200" b="1" dirty="0">
                <a:solidFill>
                  <a:srgbClr val="000090"/>
                </a:solidFill>
              </a:rPr>
              <a:t>Statistical tools can help us revealing the structure of our models</a:t>
            </a:r>
          </a:p>
          <a:p>
            <a:pPr marL="808038" lvl="1" indent="-350838" eaLnBrk="1" hangingPunct="1">
              <a:spcBef>
                <a:spcPts val="600"/>
              </a:spcBef>
              <a:buFont typeface="Arial" charset="0"/>
              <a:buChar char="•"/>
            </a:pPr>
            <a:r>
              <a:rPr lang="en-US" altLang="en-US" sz="2000" dirty="0">
                <a:solidFill>
                  <a:srgbClr val="000000"/>
                </a:solidFill>
              </a:rPr>
              <a:t>Parameter reduction</a:t>
            </a:r>
          </a:p>
          <a:p>
            <a:pPr marL="808038" lvl="1" indent="-350838" eaLnBrk="1" hangingPunct="1">
              <a:spcBef>
                <a:spcPts val="600"/>
              </a:spcBef>
              <a:buFont typeface="Arial" charset="0"/>
              <a:buChar char="•"/>
            </a:pPr>
            <a:r>
              <a:rPr lang="en-US" altLang="en-US" sz="2000" dirty="0">
                <a:solidFill>
                  <a:srgbClr val="000000"/>
                </a:solidFill>
              </a:rPr>
              <a:t>Uncertainty quantification</a:t>
            </a:r>
          </a:p>
        </p:txBody>
      </p:sp>
      <p:sp>
        <p:nvSpPr>
          <p:cNvPr id="13" name="Rectangle 11">
            <a:extLst>
              <a:ext uri="{FF2B5EF4-FFF2-40B4-BE49-F238E27FC236}">
                <a16:creationId xmlns:a16="http://schemas.microsoft.com/office/drawing/2014/main" id="{B4EE6F48-8845-9548-9D29-67C27E066914}"/>
              </a:ext>
            </a:extLst>
          </p:cNvPr>
          <p:cNvSpPr>
            <a:spLocks noChangeArrowheads="1"/>
          </p:cNvSpPr>
          <p:nvPr/>
        </p:nvSpPr>
        <p:spPr bwMode="auto">
          <a:xfrm>
            <a:off x="0" y="22757"/>
            <a:ext cx="8666899" cy="523220"/>
          </a:xfrm>
          <a:prstGeom prst="rect">
            <a:avLst/>
          </a:prstGeom>
          <a:noFill/>
          <a:ln w="9525">
            <a:noFill/>
            <a:miter lim="800000"/>
            <a:headEnd/>
            <a:tailEnd/>
          </a:ln>
        </p:spPr>
        <p:txBody>
          <a:bodyPr wrap="square">
            <a:prstTxWarp prst="textNoShape">
              <a:avLst/>
            </a:prstTxWarp>
            <a:spAutoFit/>
          </a:bodyPr>
          <a:lstStyle/>
          <a:p>
            <a:pPr algn="ctr" defTabSz="457200" fontAlgn="auto">
              <a:spcBef>
                <a:spcPts val="0"/>
              </a:spcBef>
              <a:spcAft>
                <a:spcPts val="0"/>
              </a:spcAft>
            </a:pPr>
            <a:r>
              <a:rPr lang="en-US" sz="2800" dirty="0">
                <a:solidFill>
                  <a:srgbClr val="002060"/>
                </a:solidFill>
                <a:latin typeface="Calibri" charset="0"/>
              </a:rPr>
              <a:t>Bayesian inference &amp; FRIB science</a:t>
            </a:r>
          </a:p>
        </p:txBody>
      </p:sp>
    </p:spTree>
    <p:extLst>
      <p:ext uri="{BB962C8B-B14F-4D97-AF65-F5344CB8AC3E}">
        <p14:creationId xmlns:p14="http://schemas.microsoft.com/office/powerpoint/2010/main" val="67735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ystal-ball-1k6d25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520"/>
            <a:ext cx="9144000" cy="6698604"/>
          </a:xfrm>
          <a:prstGeom prst="rect">
            <a:avLst/>
          </a:prstGeom>
        </p:spPr>
      </p:pic>
      <p:sp>
        <p:nvSpPr>
          <p:cNvPr id="7" name="Rectangle 6"/>
          <p:cNvSpPr/>
          <p:nvPr/>
        </p:nvSpPr>
        <p:spPr>
          <a:xfrm>
            <a:off x="393700" y="-38100"/>
            <a:ext cx="8521700" cy="646331"/>
          </a:xfrm>
          <a:prstGeom prst="rect">
            <a:avLst/>
          </a:prstGeom>
        </p:spPr>
        <p:txBody>
          <a:bodyPr wrap="square">
            <a:spAutoFit/>
          </a:bodyPr>
          <a:lstStyle/>
          <a:p>
            <a:pPr algn="ctr" defTabSz="457200"/>
            <a:r>
              <a:rPr lang="en-US" b="1" dirty="0">
                <a:solidFill>
                  <a:prstClr val="white"/>
                </a:solidFill>
              </a:rPr>
              <a:t>"It is exceedingly difficult to make predictions, particularly about the future” (</a:t>
            </a:r>
            <a:r>
              <a:rPr lang="en-US" b="1" dirty="0" err="1">
                <a:solidFill>
                  <a:prstClr val="white"/>
                </a:solidFill>
              </a:rPr>
              <a:t>Niels</a:t>
            </a:r>
            <a:r>
              <a:rPr lang="en-US" b="1" dirty="0">
                <a:solidFill>
                  <a:prstClr val="white"/>
                </a:solidFill>
              </a:rPr>
              <a:t> Bohr)</a:t>
            </a:r>
            <a:endParaRPr lang="en-US" dirty="0">
              <a:solidFill>
                <a:prstClr val="white"/>
              </a:solidFill>
            </a:endParaRPr>
          </a:p>
        </p:txBody>
      </p:sp>
      <p:sp>
        <p:nvSpPr>
          <p:cNvPr id="2" name="Footer Placeholder 1"/>
          <p:cNvSpPr>
            <a:spLocks noGrp="1"/>
          </p:cNvSpPr>
          <p:nvPr>
            <p:ph type="ftr" sz="quarter" idx="3"/>
          </p:nvPr>
        </p:nvSpPr>
        <p:spPr>
          <a:xfrm>
            <a:off x="4140683" y="6475084"/>
            <a:ext cx="4152926" cy="364628"/>
          </a:xfrm>
        </p:spPr>
        <p:txBody>
          <a:bodyPr/>
          <a:lstStyle/>
          <a:p>
            <a:pPr>
              <a:defRPr/>
            </a:pPr>
            <a:r>
              <a:rPr lang="en-US"/>
              <a:t>W. Nazarewicz, CFNS Stony Brook</a:t>
            </a:r>
            <a:endParaRPr lang="en-US" dirty="0"/>
          </a:p>
        </p:txBody>
      </p:sp>
      <p:sp>
        <p:nvSpPr>
          <p:cNvPr id="3" name="Slide Number Placeholder 2"/>
          <p:cNvSpPr>
            <a:spLocks noGrp="1"/>
          </p:cNvSpPr>
          <p:nvPr>
            <p:ph type="sldNum" sz="quarter" idx="4"/>
          </p:nvPr>
        </p:nvSpPr>
        <p:spPr>
          <a:xfrm>
            <a:off x="6842866" y="6501170"/>
            <a:ext cx="2133600" cy="365125"/>
          </a:xfrm>
        </p:spPr>
        <p:txBody>
          <a:bodyPr/>
          <a:lstStyle/>
          <a:p>
            <a:fld id="{987C7CF1-4D7D-C941-87F6-6592CA3F7595}" type="slidenum">
              <a:rPr lang="en-US" smtClean="0"/>
              <a:t>34</a:t>
            </a:fld>
            <a:endParaRPr lang="en-US" dirty="0"/>
          </a:p>
        </p:txBody>
      </p:sp>
      <p:sp>
        <p:nvSpPr>
          <p:cNvPr id="8" name="Rectangle 5"/>
          <p:cNvSpPr>
            <a:spLocks noChangeArrowheads="1"/>
          </p:cNvSpPr>
          <p:nvPr/>
        </p:nvSpPr>
        <p:spPr bwMode="auto">
          <a:xfrm>
            <a:off x="0" y="6113136"/>
            <a:ext cx="30311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457200" eaLnBrk="1" hangingPunct="1"/>
            <a:r>
              <a:rPr lang="en-US" sz="1600" dirty="0">
                <a:solidFill>
                  <a:srgbClr val="FFFF00"/>
                </a:solidFill>
              </a:rPr>
              <a:t>J. Phys. G 43, 044002 (2016)</a:t>
            </a:r>
          </a:p>
        </p:txBody>
      </p:sp>
      <p:sp>
        <p:nvSpPr>
          <p:cNvPr id="9" name="TextBox 8"/>
          <p:cNvSpPr txBox="1"/>
          <p:nvPr/>
        </p:nvSpPr>
        <p:spPr>
          <a:xfrm rot="20048649">
            <a:off x="-22423" y="2904067"/>
            <a:ext cx="9191137" cy="830997"/>
          </a:xfrm>
          <a:prstGeom prst="rect">
            <a:avLst/>
          </a:prstGeom>
          <a:solidFill>
            <a:srgbClr val="FFFF00"/>
          </a:solidFill>
          <a:ln>
            <a:solidFill>
              <a:srgbClr val="4F81BD"/>
            </a:solidFill>
          </a:ln>
        </p:spPr>
        <p:txBody>
          <a:bodyPr wrap="square" rtlCol="0">
            <a:spAutoFit/>
          </a:bodyPr>
          <a:lstStyle/>
          <a:p>
            <a:pPr algn="ctr" defTabSz="457200" fontAlgn="auto">
              <a:spcBef>
                <a:spcPts val="0"/>
              </a:spcBef>
              <a:spcAft>
                <a:spcPts val="0"/>
              </a:spcAft>
            </a:pPr>
            <a:r>
              <a:rPr lang="en-US" sz="2400" dirty="0">
                <a:latin typeface="Arial "/>
                <a:cs typeface="Arial "/>
              </a:rPr>
              <a:t>Looking into the crystal ball: </a:t>
            </a:r>
            <a:r>
              <a:rPr lang="en-US" sz="2800" dirty="0">
                <a:latin typeface="Arial "/>
                <a:cs typeface="Arial "/>
              </a:rPr>
              <a:t>year</a:t>
            </a:r>
            <a:r>
              <a:rPr lang="en-US" sz="2400" dirty="0">
                <a:latin typeface="Arial "/>
                <a:cs typeface="Arial "/>
              </a:rPr>
              <a:t> 2030 and beyond</a:t>
            </a:r>
          </a:p>
          <a:p>
            <a:pPr algn="ctr" defTabSz="457200" fontAlgn="auto">
              <a:spcBef>
                <a:spcPts val="0"/>
              </a:spcBef>
              <a:spcAft>
                <a:spcPts val="0"/>
              </a:spcAft>
            </a:pPr>
            <a:r>
              <a:rPr lang="en-US" sz="2000" dirty="0">
                <a:latin typeface="Arial "/>
                <a:cs typeface="Arial "/>
              </a:rPr>
              <a:t>The rate of progress is excellent!</a:t>
            </a:r>
          </a:p>
        </p:txBody>
      </p:sp>
    </p:spTree>
    <p:extLst>
      <p:ext uri="{BB962C8B-B14F-4D97-AF65-F5344CB8AC3E}">
        <p14:creationId xmlns:p14="http://schemas.microsoft.com/office/powerpoint/2010/main" val="51695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4140683" y="6475084"/>
            <a:ext cx="4152926" cy="364628"/>
          </a:xfrm>
        </p:spPr>
        <p:txBody>
          <a:bodyPr/>
          <a:lstStyle/>
          <a:p>
            <a:pPr>
              <a:defRPr/>
            </a:pPr>
            <a:r>
              <a:rPr lang="en-US"/>
              <a:t>W. Nazarewicz, CFNS Stony Brook</a:t>
            </a:r>
            <a:endParaRPr lang="en-US" dirty="0"/>
          </a:p>
        </p:txBody>
      </p:sp>
      <p:sp>
        <p:nvSpPr>
          <p:cNvPr id="2" name="Slide Number Placeholder 1"/>
          <p:cNvSpPr>
            <a:spLocks noGrp="1"/>
          </p:cNvSpPr>
          <p:nvPr>
            <p:ph type="sldNum" sz="quarter" idx="4"/>
          </p:nvPr>
        </p:nvSpPr>
        <p:spPr>
          <a:xfrm>
            <a:off x="6842866" y="6501170"/>
            <a:ext cx="2133600" cy="365125"/>
          </a:xfrm>
        </p:spPr>
        <p:txBody>
          <a:bodyPr/>
          <a:lstStyle/>
          <a:p>
            <a:fld id="{987C7CF1-4D7D-C941-87F6-6592CA3F7595}" type="slidenum">
              <a:rPr lang="en-US" smtClean="0"/>
              <a:t>35</a:t>
            </a:fld>
            <a:endParaRPr lang="en-US" dirty="0"/>
          </a:p>
        </p:txBody>
      </p:sp>
      <p:sp>
        <p:nvSpPr>
          <p:cNvPr id="6" name="TextBox 5"/>
          <p:cNvSpPr txBox="1"/>
          <p:nvPr/>
        </p:nvSpPr>
        <p:spPr>
          <a:xfrm>
            <a:off x="971089" y="0"/>
            <a:ext cx="7231216" cy="523220"/>
          </a:xfrm>
          <a:prstGeom prst="rect">
            <a:avLst/>
          </a:prstGeom>
          <a:noFill/>
        </p:spPr>
        <p:txBody>
          <a:bodyPr wrap="none" rtlCol="0">
            <a:spAutoFit/>
          </a:bodyPr>
          <a:lstStyle/>
          <a:p>
            <a:pPr defTabSz="457200" fontAlgn="auto">
              <a:spcBef>
                <a:spcPts val="0"/>
              </a:spcBef>
              <a:spcAft>
                <a:spcPts val="0"/>
              </a:spcAft>
            </a:pPr>
            <a:r>
              <a:rPr lang="en-US" sz="2400" dirty="0">
                <a:solidFill>
                  <a:srgbClr val="000090"/>
                </a:solidFill>
                <a:latin typeface="Arial "/>
                <a:cs typeface="Arial "/>
              </a:rPr>
              <a:t>Looking into the crystal ball: </a:t>
            </a:r>
            <a:r>
              <a:rPr lang="en-US" sz="2800" dirty="0">
                <a:solidFill>
                  <a:srgbClr val="000090"/>
                </a:solidFill>
                <a:latin typeface="Arial "/>
                <a:cs typeface="Arial "/>
              </a:rPr>
              <a:t>year</a:t>
            </a:r>
            <a:r>
              <a:rPr lang="en-US" sz="2400" dirty="0">
                <a:solidFill>
                  <a:srgbClr val="000090"/>
                </a:solidFill>
                <a:latin typeface="Arial "/>
                <a:cs typeface="Arial "/>
              </a:rPr>
              <a:t> 2030 and beyond </a:t>
            </a:r>
          </a:p>
        </p:txBody>
      </p:sp>
      <p:sp>
        <p:nvSpPr>
          <p:cNvPr id="7" name="Rectangle 6"/>
          <p:cNvSpPr/>
          <p:nvPr/>
        </p:nvSpPr>
        <p:spPr>
          <a:xfrm>
            <a:off x="177800" y="625980"/>
            <a:ext cx="8712200" cy="5504070"/>
          </a:xfrm>
          <a:prstGeom prst="rect">
            <a:avLst/>
          </a:prstGeom>
        </p:spPr>
        <p:txBody>
          <a:bodyPr wrap="square">
            <a:spAutoFit/>
          </a:bodyPr>
          <a:lstStyle/>
          <a:p>
            <a:pPr defTabSz="457200" fontAlgn="auto">
              <a:lnSpc>
                <a:spcPct val="90000"/>
              </a:lnSpc>
              <a:spcBef>
                <a:spcPts val="1000"/>
              </a:spcBef>
              <a:spcAft>
                <a:spcPts val="0"/>
              </a:spcAft>
            </a:pPr>
            <a:r>
              <a:rPr lang="en-US" sz="3200" dirty="0">
                <a:solidFill>
                  <a:srgbClr val="FF0000"/>
                </a:solidFill>
              </a:rPr>
              <a:t>Where do nuclei come from?</a:t>
            </a:r>
            <a:endParaRPr lang="en-US" sz="3200" dirty="0">
              <a:latin typeface="Arial"/>
              <a:cs typeface="Arial"/>
            </a:endParaRPr>
          </a:p>
          <a:p>
            <a:pPr marL="177800" indent="-177800" defTabSz="457200" fontAlgn="auto">
              <a:lnSpc>
                <a:spcPct val="90000"/>
              </a:lnSpc>
              <a:spcBef>
                <a:spcPts val="1000"/>
              </a:spcBef>
              <a:spcAft>
                <a:spcPts val="0"/>
              </a:spcAft>
              <a:buFont typeface="Arial"/>
              <a:buChar char="•"/>
            </a:pPr>
            <a:r>
              <a:rPr lang="en-US" sz="2400" dirty="0">
                <a:latin typeface="Arial"/>
                <a:cs typeface="Arial"/>
              </a:rPr>
              <a:t>We will understand the QCD origin of nuclear forces and key operators. We will connect nuclei with hadrons.</a:t>
            </a:r>
          </a:p>
          <a:p>
            <a:pPr marL="177800" indent="-177800" defTabSz="457200" fontAlgn="auto">
              <a:lnSpc>
                <a:spcPct val="90000"/>
              </a:lnSpc>
              <a:spcBef>
                <a:spcPts val="1000"/>
              </a:spcBef>
              <a:spcAft>
                <a:spcPts val="0"/>
              </a:spcAft>
              <a:buFont typeface="Arial"/>
              <a:buChar char="•"/>
            </a:pPr>
            <a:r>
              <a:rPr lang="en-US" sz="2400" dirty="0">
                <a:latin typeface="Arial"/>
                <a:cs typeface="Arial"/>
              </a:rPr>
              <a:t>We will develop the predictive and quantified  </a:t>
            </a:r>
            <a:r>
              <a:rPr lang="en-US" sz="2400" i="1" dirty="0">
                <a:latin typeface="Arial"/>
                <a:cs typeface="Arial"/>
              </a:rPr>
              <a:t>A</a:t>
            </a:r>
            <a:r>
              <a:rPr lang="en-US" sz="2400" dirty="0">
                <a:latin typeface="Arial"/>
                <a:cs typeface="Arial"/>
              </a:rPr>
              <a:t>-body description of light and medium-mass nuclei and their reactions, including electroweak probes. </a:t>
            </a:r>
          </a:p>
          <a:p>
            <a:pPr marL="177800" indent="-177800" defTabSz="457200" fontAlgn="auto">
              <a:lnSpc>
                <a:spcPct val="90000"/>
              </a:lnSpc>
              <a:spcBef>
                <a:spcPts val="1000"/>
              </a:spcBef>
              <a:spcAft>
                <a:spcPts val="0"/>
              </a:spcAft>
              <a:buFont typeface="Arial"/>
              <a:buChar char="•"/>
            </a:pPr>
            <a:r>
              <a:rPr lang="en-US" sz="2400" dirty="0">
                <a:latin typeface="Arial"/>
                <a:cs typeface="Arial"/>
              </a:rPr>
              <a:t>We will construct the spectroscopic-quality energy density functional that will extrapolate in mass, </a:t>
            </a:r>
            <a:r>
              <a:rPr lang="en-US" sz="2400" dirty="0" err="1">
                <a:latin typeface="Arial"/>
                <a:cs typeface="Arial"/>
              </a:rPr>
              <a:t>isospin</a:t>
            </a:r>
            <a:r>
              <a:rPr lang="en-US" sz="2400" dirty="0">
                <a:latin typeface="Arial"/>
                <a:cs typeface="Arial"/>
              </a:rPr>
              <a:t>, and angular momentum. </a:t>
            </a:r>
          </a:p>
          <a:p>
            <a:pPr marL="177800" indent="-177800" defTabSz="457200" fontAlgn="auto">
              <a:lnSpc>
                <a:spcPct val="90000"/>
              </a:lnSpc>
              <a:spcBef>
                <a:spcPts val="1000"/>
              </a:spcBef>
              <a:spcAft>
                <a:spcPts val="0"/>
              </a:spcAft>
              <a:buFont typeface="Arial"/>
              <a:buChar char="•"/>
            </a:pPr>
            <a:r>
              <a:rPr lang="en-US" sz="2400" dirty="0"/>
              <a:t>We will have a comprehensive description of weak transitions in nuclei and utilize them in multi-dimensional stellar evolution simulations.</a:t>
            </a:r>
            <a:r>
              <a:rPr lang="en-US" sz="2400" dirty="0">
                <a:latin typeface="Arial"/>
                <a:cs typeface="Arial"/>
              </a:rPr>
              <a:t> </a:t>
            </a:r>
          </a:p>
          <a:p>
            <a:pPr marL="177800" indent="-177800" defTabSz="457200" fontAlgn="auto">
              <a:lnSpc>
                <a:spcPct val="90000"/>
              </a:lnSpc>
              <a:spcBef>
                <a:spcPts val="1000"/>
              </a:spcBef>
              <a:spcAft>
                <a:spcPts val="0"/>
              </a:spcAft>
              <a:buFont typeface="Arial"/>
              <a:buChar char="•"/>
            </a:pPr>
            <a:r>
              <a:rPr lang="en-US" sz="2400" dirty="0">
                <a:latin typeface="Arial"/>
                <a:cs typeface="Arial"/>
              </a:rPr>
              <a:t>Key regions of the r-process will be accessible for the first time for mass and decay-property measurements. </a:t>
            </a:r>
          </a:p>
        </p:txBody>
      </p:sp>
      <p:grpSp>
        <p:nvGrpSpPr>
          <p:cNvPr id="8" name="Group 7">
            <a:extLst>
              <a:ext uri="{FF2B5EF4-FFF2-40B4-BE49-F238E27FC236}">
                <a16:creationId xmlns:a16="http://schemas.microsoft.com/office/drawing/2014/main" id="{842DACA0-A4B0-734A-A5F8-35888F69B2DC}"/>
              </a:ext>
            </a:extLst>
          </p:cNvPr>
          <p:cNvGrpSpPr/>
          <p:nvPr/>
        </p:nvGrpSpPr>
        <p:grpSpPr>
          <a:xfrm>
            <a:off x="389411" y="1199408"/>
            <a:ext cx="8500589" cy="4035631"/>
            <a:chOff x="389411" y="1199408"/>
            <a:chExt cx="8500589" cy="4035631"/>
          </a:xfrm>
        </p:grpSpPr>
        <p:sp>
          <p:nvSpPr>
            <p:cNvPr id="9" name="Rectangle 8">
              <a:extLst>
                <a:ext uri="{FF2B5EF4-FFF2-40B4-BE49-F238E27FC236}">
                  <a16:creationId xmlns:a16="http://schemas.microsoft.com/office/drawing/2014/main" id="{D22E29D6-6DE7-574D-B2FB-F74FCBA840BF}"/>
                </a:ext>
              </a:extLst>
            </p:cNvPr>
            <p:cNvSpPr/>
            <p:nvPr/>
          </p:nvSpPr>
          <p:spPr>
            <a:xfrm>
              <a:off x="415636" y="1199408"/>
              <a:ext cx="8474364" cy="74814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6F7962-B287-7B43-A73A-063490207B8C}"/>
                </a:ext>
              </a:extLst>
            </p:cNvPr>
            <p:cNvSpPr/>
            <p:nvPr/>
          </p:nvSpPr>
          <p:spPr>
            <a:xfrm>
              <a:off x="415636" y="2050313"/>
              <a:ext cx="8474364" cy="98977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7151DC-33A2-2C46-A5D2-F854427F1D34}"/>
                </a:ext>
              </a:extLst>
            </p:cNvPr>
            <p:cNvSpPr/>
            <p:nvPr/>
          </p:nvSpPr>
          <p:spPr>
            <a:xfrm>
              <a:off x="389411" y="4245269"/>
              <a:ext cx="8474364" cy="98977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32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1089" y="0"/>
            <a:ext cx="7245543" cy="523220"/>
          </a:xfrm>
          <a:prstGeom prst="rect">
            <a:avLst/>
          </a:prstGeom>
          <a:noFill/>
        </p:spPr>
        <p:txBody>
          <a:bodyPr wrap="none" rtlCol="0">
            <a:spAutoFit/>
          </a:bodyPr>
          <a:lstStyle/>
          <a:p>
            <a:pPr defTabSz="457200" fontAlgn="auto">
              <a:spcBef>
                <a:spcPts val="0"/>
              </a:spcBef>
              <a:spcAft>
                <a:spcPts val="0"/>
              </a:spcAft>
            </a:pPr>
            <a:r>
              <a:rPr lang="en-US" sz="2400" dirty="0">
                <a:solidFill>
                  <a:srgbClr val="000090"/>
                </a:solidFill>
                <a:latin typeface="Arial "/>
                <a:cs typeface="Arial "/>
              </a:rPr>
              <a:t>Looking into the crystal ball: year </a:t>
            </a:r>
            <a:r>
              <a:rPr lang="en-US" sz="2800" dirty="0">
                <a:solidFill>
                  <a:srgbClr val="000090"/>
                </a:solidFill>
                <a:latin typeface="Arial "/>
                <a:cs typeface="Arial "/>
              </a:rPr>
              <a:t>2030</a:t>
            </a:r>
            <a:r>
              <a:rPr lang="en-US" sz="2400" dirty="0">
                <a:solidFill>
                  <a:srgbClr val="000090"/>
                </a:solidFill>
                <a:latin typeface="Arial "/>
                <a:cs typeface="Arial "/>
              </a:rPr>
              <a:t> and beyond </a:t>
            </a:r>
          </a:p>
        </p:txBody>
      </p:sp>
      <p:sp>
        <p:nvSpPr>
          <p:cNvPr id="7" name="Rectangle 6"/>
          <p:cNvSpPr/>
          <p:nvPr/>
        </p:nvSpPr>
        <p:spPr>
          <a:xfrm>
            <a:off x="67736" y="528614"/>
            <a:ext cx="8940800" cy="5608714"/>
          </a:xfrm>
          <a:prstGeom prst="rect">
            <a:avLst/>
          </a:prstGeom>
        </p:spPr>
        <p:txBody>
          <a:bodyPr wrap="square">
            <a:spAutoFit/>
          </a:bodyPr>
          <a:lstStyle/>
          <a:p>
            <a:pPr defTabSz="457200"/>
            <a:r>
              <a:rPr lang="en-US" sz="3200" dirty="0">
                <a:solidFill>
                  <a:srgbClr val="FF0000"/>
                </a:solidFill>
              </a:rPr>
              <a:t>How are nuclei organized?</a:t>
            </a:r>
            <a:endParaRPr lang="en-US" sz="2400" dirty="0">
              <a:latin typeface="Arial"/>
              <a:cs typeface="Arial"/>
            </a:endParaRPr>
          </a:p>
          <a:p>
            <a:pPr marL="342900" indent="-342900" defTabSz="457200" fontAlgn="auto">
              <a:lnSpc>
                <a:spcPct val="90000"/>
              </a:lnSpc>
              <a:spcBef>
                <a:spcPts val="1000"/>
              </a:spcBef>
              <a:spcAft>
                <a:spcPts val="0"/>
              </a:spcAft>
              <a:buFont typeface="Arial"/>
              <a:buChar char="•"/>
            </a:pPr>
            <a:r>
              <a:rPr lang="en-US" sz="2400" dirty="0">
                <a:latin typeface="Arial"/>
                <a:cs typeface="Arial"/>
              </a:rPr>
              <a:t>We will delineate the neutron drip line up to </a:t>
            </a:r>
            <a:r>
              <a:rPr lang="en-US" sz="2400" dirty="0" err="1">
                <a:latin typeface="Arial"/>
                <a:cs typeface="Arial"/>
              </a:rPr>
              <a:t>Zr</a:t>
            </a:r>
            <a:r>
              <a:rPr lang="en-US" sz="2400" dirty="0">
                <a:latin typeface="Arial"/>
                <a:cs typeface="Arial"/>
              </a:rPr>
              <a:t> (A=120) and for the light </a:t>
            </a:r>
            <a:r>
              <a:rPr lang="en-US" sz="2400" dirty="0" err="1">
                <a:latin typeface="Arial"/>
                <a:cs typeface="Arial"/>
              </a:rPr>
              <a:t>hypernuclei</a:t>
            </a:r>
            <a:r>
              <a:rPr lang="en-US" sz="2400" dirty="0">
                <a:latin typeface="Arial"/>
                <a:cs typeface="Arial"/>
              </a:rPr>
              <a:t>; will know </a:t>
            </a:r>
            <a:r>
              <a:rPr lang="en-US" sz="2800" dirty="0">
                <a:latin typeface="Arial"/>
                <a:cs typeface="Arial"/>
              </a:rPr>
              <a:t>if</a:t>
            </a:r>
            <a:r>
              <a:rPr lang="en-US" sz="2400" dirty="0">
                <a:latin typeface="Arial"/>
                <a:cs typeface="Arial"/>
              </a:rPr>
              <a:t> very long-lived </a:t>
            </a:r>
            <a:r>
              <a:rPr lang="en-US" sz="2400" dirty="0" err="1">
                <a:latin typeface="Arial"/>
                <a:cs typeface="Arial"/>
              </a:rPr>
              <a:t>superheavy</a:t>
            </a:r>
            <a:r>
              <a:rPr lang="en-US" sz="2400" dirty="0">
                <a:latin typeface="Arial"/>
                <a:cs typeface="Arial"/>
              </a:rPr>
              <a:t> elements exist in nature. </a:t>
            </a:r>
          </a:p>
          <a:p>
            <a:pPr marL="342900" indent="-342900" defTabSz="457200" fontAlgn="auto">
              <a:lnSpc>
                <a:spcPct val="90000"/>
              </a:lnSpc>
              <a:spcBef>
                <a:spcPts val="1000"/>
              </a:spcBef>
              <a:spcAft>
                <a:spcPts val="0"/>
              </a:spcAft>
              <a:buFont typeface="Arial"/>
              <a:buChar char="•"/>
            </a:pPr>
            <a:r>
              <a:rPr lang="en-US" sz="2400" dirty="0">
                <a:latin typeface="Arial"/>
                <a:cs typeface="Arial"/>
              </a:rPr>
              <a:t>We will understand the mechanism of clustering </a:t>
            </a:r>
            <a:r>
              <a:rPr lang="en-US" sz="2400" dirty="0">
                <a:solidFill>
                  <a:prstClr val="black"/>
                </a:solidFill>
                <a:latin typeface="Arial"/>
                <a:cs typeface="Arial"/>
              </a:rPr>
              <a:t>and other aspects of open many-body nuclear systems.</a:t>
            </a:r>
            <a:endParaRPr lang="en-US" sz="2400" dirty="0">
              <a:latin typeface="Arial"/>
              <a:cs typeface="Arial"/>
            </a:endParaRPr>
          </a:p>
          <a:p>
            <a:pPr marL="342900" indent="-342900" defTabSz="457200" fontAlgn="auto">
              <a:lnSpc>
                <a:spcPct val="90000"/>
              </a:lnSpc>
              <a:spcBef>
                <a:spcPts val="1000"/>
              </a:spcBef>
              <a:spcAft>
                <a:spcPts val="0"/>
              </a:spcAft>
              <a:buFont typeface="Arial"/>
              <a:buChar char="•"/>
            </a:pPr>
            <a:r>
              <a:rPr lang="en-US" sz="2400" dirty="0">
                <a:latin typeface="Arial"/>
                <a:cs typeface="Arial"/>
              </a:rPr>
              <a:t>We will develop the comprehensive reaction theory of medium-mass and heavy nuclei consistent with nuclear structure. </a:t>
            </a:r>
          </a:p>
          <a:p>
            <a:pPr marL="342900" indent="-342900" defTabSz="457200" fontAlgn="auto">
              <a:lnSpc>
                <a:spcPct val="90000"/>
              </a:lnSpc>
              <a:spcBef>
                <a:spcPts val="1000"/>
              </a:spcBef>
              <a:spcAft>
                <a:spcPts val="0"/>
              </a:spcAft>
              <a:buFont typeface="Arial"/>
              <a:buChar char="•"/>
            </a:pPr>
            <a:r>
              <a:rPr lang="en-US" sz="2400" dirty="0">
                <a:latin typeface="Arial"/>
                <a:cs typeface="Arial"/>
              </a:rPr>
              <a:t>We will know whether proton-neutron </a:t>
            </a:r>
            <a:r>
              <a:rPr lang="en-US" sz="2400" dirty="0" err="1">
                <a:latin typeface="Arial"/>
                <a:cs typeface="Arial"/>
              </a:rPr>
              <a:t>superfluidity</a:t>
            </a:r>
            <a:r>
              <a:rPr lang="en-US" sz="2400" dirty="0">
                <a:latin typeface="Arial"/>
                <a:cs typeface="Arial"/>
              </a:rPr>
              <a:t> exists in finite nuclei. </a:t>
            </a:r>
          </a:p>
          <a:p>
            <a:pPr marL="342900" indent="-342900" defTabSz="457200" fontAlgn="auto">
              <a:lnSpc>
                <a:spcPct val="90000"/>
              </a:lnSpc>
              <a:spcBef>
                <a:spcPts val="1000"/>
              </a:spcBef>
              <a:spcAft>
                <a:spcPts val="0"/>
              </a:spcAft>
              <a:buFont typeface="Arial"/>
              <a:buChar char="•"/>
            </a:pPr>
            <a:r>
              <a:rPr lang="en-US" sz="2400" dirty="0">
                <a:latin typeface="Arial"/>
                <a:cs typeface="Arial"/>
              </a:rPr>
              <a:t>We will know the nuclear equation of state for normal and neutron matter from 0.1 to twice the saturation  density. Gravitational waves will provide some information about EOS.</a:t>
            </a:r>
          </a:p>
        </p:txBody>
      </p:sp>
      <p:sp>
        <p:nvSpPr>
          <p:cNvPr id="8" name="Rectangle 7">
            <a:extLst>
              <a:ext uri="{FF2B5EF4-FFF2-40B4-BE49-F238E27FC236}">
                <a16:creationId xmlns:a16="http://schemas.microsoft.com/office/drawing/2014/main" id="{41F27CC9-D5CE-DC43-A045-7E4F30D2E35E}"/>
              </a:ext>
            </a:extLst>
          </p:cNvPr>
          <p:cNvSpPr/>
          <p:nvPr/>
        </p:nvSpPr>
        <p:spPr>
          <a:xfrm>
            <a:off x="355440" y="5017165"/>
            <a:ext cx="8474364" cy="98977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9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4140683" y="6475084"/>
            <a:ext cx="4152926" cy="364628"/>
          </a:xfrm>
        </p:spPr>
        <p:txBody>
          <a:bodyPr/>
          <a:lstStyle/>
          <a:p>
            <a:pPr>
              <a:defRPr/>
            </a:pPr>
            <a:r>
              <a:rPr lang="en-US"/>
              <a:t>W. Nazarewicz, CFNS Stony Brook</a:t>
            </a:r>
            <a:endParaRPr lang="en-US" dirty="0"/>
          </a:p>
        </p:txBody>
      </p:sp>
      <p:sp>
        <p:nvSpPr>
          <p:cNvPr id="2" name="Slide Number Placeholder 1"/>
          <p:cNvSpPr>
            <a:spLocks noGrp="1"/>
          </p:cNvSpPr>
          <p:nvPr>
            <p:ph type="sldNum" sz="quarter" idx="4"/>
          </p:nvPr>
        </p:nvSpPr>
        <p:spPr>
          <a:xfrm>
            <a:off x="6842866" y="6501170"/>
            <a:ext cx="2133600" cy="365125"/>
          </a:xfrm>
        </p:spPr>
        <p:txBody>
          <a:bodyPr/>
          <a:lstStyle/>
          <a:p>
            <a:fld id="{987C7CF1-4D7D-C941-87F6-6592CA3F7595}" type="slidenum">
              <a:rPr lang="en-US" smtClean="0"/>
              <a:t>37</a:t>
            </a:fld>
            <a:endParaRPr lang="en-US" dirty="0"/>
          </a:p>
        </p:txBody>
      </p:sp>
      <p:sp>
        <p:nvSpPr>
          <p:cNvPr id="6" name="TextBox 5"/>
          <p:cNvSpPr txBox="1"/>
          <p:nvPr/>
        </p:nvSpPr>
        <p:spPr>
          <a:xfrm>
            <a:off x="386889" y="165100"/>
            <a:ext cx="8289224" cy="523220"/>
          </a:xfrm>
          <a:prstGeom prst="rect">
            <a:avLst/>
          </a:prstGeom>
          <a:noFill/>
        </p:spPr>
        <p:txBody>
          <a:bodyPr wrap="none" rtlCol="0">
            <a:spAutoFit/>
          </a:bodyPr>
          <a:lstStyle/>
          <a:p>
            <a:pPr defTabSz="457200" fontAlgn="auto">
              <a:spcBef>
                <a:spcPts val="0"/>
              </a:spcBef>
              <a:spcAft>
                <a:spcPts val="0"/>
              </a:spcAft>
            </a:pPr>
            <a:r>
              <a:rPr lang="en-US" sz="2800" dirty="0">
                <a:solidFill>
                  <a:srgbClr val="000090"/>
                </a:solidFill>
                <a:latin typeface="Arial "/>
                <a:cs typeface="Arial "/>
              </a:rPr>
              <a:t>Looking into the crystal ball: year 2030 and beyond </a:t>
            </a:r>
          </a:p>
        </p:txBody>
      </p:sp>
      <p:sp>
        <p:nvSpPr>
          <p:cNvPr id="7" name="Rectangle 6"/>
          <p:cNvSpPr/>
          <p:nvPr/>
        </p:nvSpPr>
        <p:spPr>
          <a:xfrm>
            <a:off x="203200" y="1172080"/>
            <a:ext cx="8674100" cy="4378634"/>
          </a:xfrm>
          <a:prstGeom prst="rect">
            <a:avLst/>
          </a:prstGeom>
        </p:spPr>
        <p:txBody>
          <a:bodyPr wrap="square">
            <a:spAutoFit/>
          </a:bodyPr>
          <a:lstStyle/>
          <a:p>
            <a:pPr defTabSz="457200">
              <a:lnSpc>
                <a:spcPct val="90000"/>
              </a:lnSpc>
            </a:pPr>
            <a:r>
              <a:rPr lang="en-US" sz="3200" dirty="0">
                <a:solidFill>
                  <a:srgbClr val="FF0000"/>
                </a:solidFill>
              </a:rPr>
              <a:t>What are nuclei good for?</a:t>
            </a:r>
            <a:endParaRPr lang="en-US" sz="2400" dirty="0">
              <a:latin typeface="Arial"/>
              <a:cs typeface="Arial"/>
            </a:endParaRPr>
          </a:p>
          <a:p>
            <a:pPr marL="171450" indent="-171450" defTabSz="457200" fontAlgn="auto">
              <a:lnSpc>
                <a:spcPct val="90000"/>
              </a:lnSpc>
              <a:spcBef>
                <a:spcPts val="1000"/>
              </a:spcBef>
              <a:spcAft>
                <a:spcPts val="0"/>
              </a:spcAft>
              <a:buFont typeface="Arial"/>
              <a:buChar char="•"/>
            </a:pPr>
            <a:r>
              <a:rPr lang="en-US" sz="2400" dirty="0">
                <a:latin typeface="Arial"/>
                <a:cs typeface="Arial"/>
              </a:rPr>
              <a:t>We will have a quantitative microscopic model of fission that will provide the missing data for nuclear security, astrophysics, and energy research. </a:t>
            </a:r>
          </a:p>
          <a:p>
            <a:pPr marL="171450" indent="-171450" defTabSz="457200" fontAlgn="auto">
              <a:lnSpc>
                <a:spcPct val="90000"/>
              </a:lnSpc>
              <a:spcBef>
                <a:spcPts val="1000"/>
              </a:spcBef>
              <a:spcAft>
                <a:spcPts val="0"/>
              </a:spcAft>
              <a:buFont typeface="Arial"/>
              <a:buChar char="•"/>
            </a:pPr>
            <a:r>
              <a:rPr lang="en-US" sz="2400" dirty="0">
                <a:latin typeface="Arial"/>
                <a:cs typeface="Arial"/>
              </a:rPr>
              <a:t>We will predict important light-ion fusion reaction rates important for fusion research, astrophysics, and nuclear forensics. </a:t>
            </a:r>
          </a:p>
          <a:p>
            <a:pPr marL="171450" indent="-171450" defTabSz="457200" fontAlgn="auto">
              <a:lnSpc>
                <a:spcPct val="90000"/>
              </a:lnSpc>
              <a:spcBef>
                <a:spcPts val="1000"/>
              </a:spcBef>
              <a:spcAft>
                <a:spcPts val="0"/>
              </a:spcAft>
              <a:buFont typeface="Arial"/>
              <a:buChar char="•"/>
            </a:pPr>
            <a:r>
              <a:rPr lang="en-US" sz="2400" dirty="0">
                <a:latin typeface="Arial"/>
                <a:cs typeface="Arial"/>
              </a:rPr>
              <a:t>We will improve the sensitivity of EDM searches in atoms by two to three orders of magnitude over current limits.</a:t>
            </a:r>
          </a:p>
          <a:p>
            <a:pPr marL="171450" indent="-171450" defTabSz="457200" fontAlgn="auto">
              <a:lnSpc>
                <a:spcPct val="90000"/>
              </a:lnSpc>
              <a:spcBef>
                <a:spcPts val="1000"/>
              </a:spcBef>
              <a:spcAft>
                <a:spcPts val="0"/>
              </a:spcAft>
              <a:buFont typeface="Arial"/>
              <a:buChar char="•"/>
            </a:pPr>
            <a:r>
              <a:rPr lang="en-US" sz="2400" dirty="0">
                <a:latin typeface="Arial"/>
                <a:cs typeface="Arial"/>
              </a:rPr>
              <a:t>We will provide quantified and validated nuclear matrix elements for </a:t>
            </a:r>
            <a:r>
              <a:rPr lang="en-US" sz="2400" dirty="0">
                <a:latin typeface="Symbol" charset="2"/>
                <a:cs typeface="Symbol" charset="2"/>
              </a:rPr>
              <a:t>0nbb</a:t>
            </a:r>
          </a:p>
        </p:txBody>
      </p:sp>
      <p:sp>
        <p:nvSpPr>
          <p:cNvPr id="8" name="Rectangle 7">
            <a:extLst>
              <a:ext uri="{FF2B5EF4-FFF2-40B4-BE49-F238E27FC236}">
                <a16:creationId xmlns:a16="http://schemas.microsoft.com/office/drawing/2014/main" id="{5BC494EB-D961-4048-8543-E423BD59439E}"/>
              </a:ext>
            </a:extLst>
          </p:cNvPr>
          <p:cNvSpPr/>
          <p:nvPr/>
        </p:nvSpPr>
        <p:spPr>
          <a:xfrm>
            <a:off x="402936" y="2866512"/>
            <a:ext cx="8474364" cy="2684202"/>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07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48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sp>
        <p:nvSpPr>
          <p:cNvPr id="10244" name="Title 4"/>
          <p:cNvSpPr>
            <a:spLocks noGrp="1"/>
          </p:cNvSpPr>
          <p:nvPr>
            <p:ph type="title" idx="4294967295"/>
          </p:nvPr>
        </p:nvSpPr>
        <p:spPr>
          <a:xfrm>
            <a:off x="152400" y="28575"/>
            <a:ext cx="8991600" cy="485775"/>
          </a:xfrm>
          <a:prstGeom prst="rect">
            <a:avLst/>
          </a:prstGeom>
        </p:spPr>
        <p:txBody>
          <a:bodyPr/>
          <a:lstStyle/>
          <a:p>
            <a:r>
              <a:rPr lang="en-US" sz="2800" dirty="0">
                <a:solidFill>
                  <a:srgbClr val="FFFF00"/>
                </a:solidFill>
                <a:latin typeface="Arial" pitchFamily="34" charset="0"/>
              </a:rPr>
              <a:t>Conclusions</a:t>
            </a:r>
            <a:endParaRPr lang="en-US" sz="2800" dirty="0">
              <a:solidFill>
                <a:srgbClr val="FFFF00"/>
              </a:solidFill>
              <a:latin typeface="Arial" pitchFamily="34" charset="0"/>
              <a:ea typeface="ＭＳ Ｐゴシック"/>
              <a:cs typeface="ＭＳ Ｐゴシック"/>
            </a:endParaRPr>
          </a:p>
        </p:txBody>
      </p:sp>
      <p:sp>
        <p:nvSpPr>
          <p:cNvPr id="9" name="Rectangle 8"/>
          <p:cNvSpPr/>
          <p:nvPr/>
        </p:nvSpPr>
        <p:spPr>
          <a:xfrm>
            <a:off x="2770529" y="1798328"/>
            <a:ext cx="6168573" cy="3416320"/>
          </a:xfrm>
          <a:prstGeom prst="rect">
            <a:avLst/>
          </a:prstGeom>
        </p:spPr>
        <p:txBody>
          <a:bodyPr wrap="square">
            <a:spAutoFit/>
          </a:bodyPr>
          <a:lstStyle/>
          <a:p>
            <a:pPr defTabSz="457200"/>
            <a:r>
              <a:rPr lang="en-US" sz="2400" dirty="0">
                <a:solidFill>
                  <a:prstClr val="white"/>
                </a:solidFill>
                <a:latin typeface="Arial" pitchFamily="34" charset="0"/>
                <a:ea typeface="ヒラギノ角ゴ Pro W3"/>
                <a:cs typeface="ヒラギノ角ゴ Pro W3"/>
              </a:rPr>
              <a:t>Revolution due to major advances in accelerator technology, experimental techniques, theory, and computing. Today, we are constructing a roadmap that will lead to a complete picture of  atomic nuclei and their role in the </a:t>
            </a:r>
            <a:r>
              <a:rPr lang="en-US" sz="2400" dirty="0">
                <a:solidFill>
                  <a:schemeClr val="bg1"/>
                </a:solidFill>
                <a:latin typeface="Arial" pitchFamily="34" charset="0"/>
                <a:ea typeface="ヒラギノ角ゴ Pro W3"/>
                <a:cs typeface="ヒラギノ角ゴ Pro W3"/>
              </a:rPr>
              <a:t>cosmos. With FRIB, </a:t>
            </a:r>
            <a:r>
              <a:rPr lang="en-US" sz="2400" dirty="0">
                <a:solidFill>
                  <a:schemeClr val="bg1"/>
                </a:solidFill>
              </a:rPr>
              <a:t>we are poised for breakthroughs</a:t>
            </a:r>
          </a:p>
          <a:p>
            <a:pPr defTabSz="457200"/>
            <a:endParaRPr lang="en-US" sz="2400" dirty="0">
              <a:solidFill>
                <a:schemeClr val="bg1"/>
              </a:solidFill>
              <a:latin typeface="Arial" pitchFamily="34" charset="0"/>
              <a:ea typeface="ヒラギノ角ゴ Pro W3"/>
              <a:cs typeface="ヒラギノ角ゴ Pro W3"/>
            </a:endParaRPr>
          </a:p>
          <a:p>
            <a:pPr algn="r" defTabSz="457200"/>
            <a:r>
              <a:rPr lang="en-US" sz="2400" dirty="0">
                <a:solidFill>
                  <a:srgbClr val="FFFF00"/>
                </a:solidFill>
                <a:latin typeface="Arial" pitchFamily="34" charset="0"/>
                <a:ea typeface="ヒラギノ角ゴ Pro W3"/>
                <a:cs typeface="ヒラギノ角ゴ Pro W3"/>
              </a:rPr>
              <a:t>To Understand and Use…</a:t>
            </a:r>
          </a:p>
        </p:txBody>
      </p:sp>
      <p:sp>
        <p:nvSpPr>
          <p:cNvPr id="3" name="Footer Placeholder 2"/>
          <p:cNvSpPr>
            <a:spLocks noGrp="1"/>
          </p:cNvSpPr>
          <p:nvPr>
            <p:ph type="ftr" sz="quarter" idx="3"/>
          </p:nvPr>
        </p:nvSpPr>
        <p:spPr/>
        <p:txBody>
          <a:bodyPr/>
          <a:lstStyle/>
          <a:p>
            <a:pPr>
              <a:defRPr/>
            </a:pPr>
            <a:r>
              <a:rPr lang="en-US"/>
              <a:t>W. Nazarewicz, CFNS Stony Brook</a:t>
            </a:r>
            <a:endParaRPr lang="en-US" dirty="0"/>
          </a:p>
        </p:txBody>
      </p:sp>
      <p:sp>
        <p:nvSpPr>
          <p:cNvPr id="4" name="Slide Number Placeholder 3"/>
          <p:cNvSpPr>
            <a:spLocks noGrp="1"/>
          </p:cNvSpPr>
          <p:nvPr>
            <p:ph type="sldNum" sz="quarter" idx="4"/>
          </p:nvPr>
        </p:nvSpPr>
        <p:spPr/>
        <p:txBody>
          <a:bodyPr/>
          <a:lstStyle/>
          <a:p>
            <a:fld id="{987C7CF1-4D7D-C941-87F6-6592CA3F7595}" type="slidenum">
              <a:rPr lang="en-US" smtClean="0">
                <a:solidFill>
                  <a:prstClr val="black">
                    <a:tint val="75000"/>
                  </a:prstClr>
                </a:solidFill>
              </a:rPr>
              <a:pPr/>
              <a:t>38</a:t>
            </a:fld>
            <a:endParaRPr lang="en-US" dirty="0">
              <a:solidFill>
                <a:prstClr val="black">
                  <a:tint val="75000"/>
                </a:prstClr>
              </a:solidFill>
            </a:endParaRPr>
          </a:p>
        </p:txBody>
      </p:sp>
      <p:grpSp>
        <p:nvGrpSpPr>
          <p:cNvPr id="2" name="Group 1"/>
          <p:cNvGrpSpPr/>
          <p:nvPr/>
        </p:nvGrpSpPr>
        <p:grpSpPr>
          <a:xfrm>
            <a:off x="431561" y="606253"/>
            <a:ext cx="1907407" cy="4104315"/>
            <a:chOff x="386591" y="2412998"/>
            <a:chExt cx="1907407" cy="4104315"/>
          </a:xfrm>
        </p:grpSpPr>
        <p:pic>
          <p:nvPicPr>
            <p:cNvPr id="12" name="Picture 11" descr="nucleus.tif"/>
            <p:cNvPicPr>
              <a:picLocks noChangeAspect="1"/>
            </p:cNvPicPr>
            <p:nvPr/>
          </p:nvPicPr>
          <p:blipFill>
            <a:blip r:embed="rId4"/>
            <a:stretch>
              <a:fillRect/>
            </a:stretch>
          </p:blipFill>
          <p:spPr>
            <a:xfrm>
              <a:off x="386591" y="2412998"/>
              <a:ext cx="1907407" cy="1854202"/>
            </a:xfrm>
            <a:prstGeom prst="rect">
              <a:avLst/>
            </a:prstGeom>
            <a:effectLst>
              <a:outerShdw blurRad="123825" dist="88900" dir="18180000" sx="15000" sy="15000" kx="2700000" rotWithShape="0">
                <a:srgbClr val="000000"/>
              </a:outerShdw>
            </a:effectLst>
          </p:spPr>
        </p:pic>
        <p:pic>
          <p:nvPicPr>
            <p:cNvPr id="10" name="Picture 9"/>
            <p:cNvPicPr>
              <a:picLocks noChangeAspect="1"/>
            </p:cNvPicPr>
            <p:nvPr/>
          </p:nvPicPr>
          <p:blipFill>
            <a:blip r:embed="rId5"/>
            <a:stretch>
              <a:fillRect/>
            </a:stretch>
          </p:blipFill>
          <p:spPr>
            <a:xfrm>
              <a:off x="386591" y="4636125"/>
              <a:ext cx="1727754" cy="1881188"/>
            </a:xfrm>
            <a:prstGeom prst="rect">
              <a:avLst/>
            </a:prstGeom>
            <a:ln>
              <a:solidFill>
                <a:schemeClr val="accent3">
                  <a:lumMod val="75000"/>
                </a:schemeClr>
              </a:solidFill>
            </a:ln>
          </p:spPr>
        </p:pic>
      </p:grpSp>
      <p:sp>
        <p:nvSpPr>
          <p:cNvPr id="13" name="Rectangle 4"/>
          <p:cNvSpPr>
            <a:spLocks noChangeArrowheads="1"/>
          </p:cNvSpPr>
          <p:nvPr/>
        </p:nvSpPr>
        <p:spPr bwMode="auto">
          <a:xfrm>
            <a:off x="4378821" y="5478844"/>
            <a:ext cx="3676650" cy="790575"/>
          </a:xfrm>
          <a:prstGeom prst="rect">
            <a:avLst/>
          </a:prstGeom>
          <a:noFill/>
          <a:ln w="9525">
            <a:noFill/>
            <a:miter lim="800000"/>
            <a:headEnd/>
            <a:tailEnd/>
          </a:ln>
          <a:effectLst>
            <a:glow>
              <a:schemeClr val="accent1"/>
            </a:glow>
            <a:outerShdw blurRad="50800" dist="38100" dir="2700000" algn="tl" rotWithShape="0">
              <a:prstClr val="black">
                <a:alpha val="40000"/>
              </a:prstClr>
            </a:outerShdw>
          </a:effectLst>
        </p:spPr>
        <p:txBody>
          <a:bodyPr lIns="82014" tIns="41008" rIns="82014" bIns="41008" anchor="ctr"/>
          <a:lstStyle/>
          <a:p>
            <a:pPr algn="ctr">
              <a:defRPr/>
            </a:pPr>
            <a:r>
              <a:rPr lang="en-US" sz="5200" b="1" dirty="0">
                <a:solidFill>
                  <a:srgbClr val="E6E6E6"/>
                </a:solidFill>
                <a:latin typeface="Comic Sans MS" charset="0"/>
              </a:rPr>
              <a:t>Thank You</a:t>
            </a:r>
          </a:p>
        </p:txBody>
      </p:sp>
    </p:spTree>
    <p:extLst>
      <p:ext uri="{BB962C8B-B14F-4D97-AF65-F5344CB8AC3E}">
        <p14:creationId xmlns:p14="http://schemas.microsoft.com/office/powerpoint/2010/main" val="153180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EFF9B6-3DB5-0749-A5B0-44E06B8E0883}"/>
              </a:ext>
            </a:extLst>
          </p:cNvPr>
          <p:cNvSpPr>
            <a:spLocks noGrp="1"/>
          </p:cNvSpPr>
          <p:nvPr>
            <p:ph type="ftr" sz="quarter" idx="3"/>
          </p:nvPr>
        </p:nvSpPr>
        <p:spPr/>
        <p:txBody>
          <a:bodyPr/>
          <a:lstStyle/>
          <a:p>
            <a:pPr>
              <a:defRPr/>
            </a:pPr>
            <a:r>
              <a:rPr lang="en-US"/>
              <a:t>W. Nazarewicz, CFNS Stony Brook</a:t>
            </a:r>
            <a:endParaRPr lang="en-US" dirty="0"/>
          </a:p>
        </p:txBody>
      </p:sp>
      <p:sp>
        <p:nvSpPr>
          <p:cNvPr id="3" name="Slide Number Placeholder 2">
            <a:extLst>
              <a:ext uri="{FF2B5EF4-FFF2-40B4-BE49-F238E27FC236}">
                <a16:creationId xmlns:a16="http://schemas.microsoft.com/office/drawing/2014/main" id="{C8B8292F-64F2-1B44-B18A-A5E7E4D581FE}"/>
              </a:ext>
            </a:extLst>
          </p:cNvPr>
          <p:cNvSpPr>
            <a:spLocks noGrp="1"/>
          </p:cNvSpPr>
          <p:nvPr>
            <p:ph type="sldNum" sz="quarter" idx="4"/>
          </p:nvPr>
        </p:nvSpPr>
        <p:spPr/>
        <p:txBody>
          <a:bodyPr/>
          <a:lstStyle/>
          <a:p>
            <a:fld id="{987C7CF1-4D7D-C941-87F6-6592CA3F7595}" type="slidenum">
              <a:rPr lang="en-US" smtClean="0">
                <a:solidFill>
                  <a:prstClr val="black">
                    <a:tint val="75000"/>
                  </a:prstClr>
                </a:solidFill>
              </a:rPr>
              <a:pPr/>
              <a:t>39</a:t>
            </a:fld>
            <a:endParaRPr lang="en-US" dirty="0">
              <a:solidFill>
                <a:prstClr val="black">
                  <a:tint val="75000"/>
                </a:prstClr>
              </a:solidFill>
            </a:endParaRPr>
          </a:p>
        </p:txBody>
      </p:sp>
      <p:sp>
        <p:nvSpPr>
          <p:cNvPr id="4" name="TextBox 3">
            <a:extLst>
              <a:ext uri="{FF2B5EF4-FFF2-40B4-BE49-F238E27FC236}">
                <a16:creationId xmlns:a16="http://schemas.microsoft.com/office/drawing/2014/main" id="{0EA5D01B-0E6D-884E-9F56-3E49726D4AAE}"/>
              </a:ext>
            </a:extLst>
          </p:cNvPr>
          <p:cNvSpPr txBox="1"/>
          <p:nvPr/>
        </p:nvSpPr>
        <p:spPr>
          <a:xfrm>
            <a:off x="3784423" y="2695698"/>
            <a:ext cx="1895071" cy="707886"/>
          </a:xfrm>
          <a:prstGeom prst="rect">
            <a:avLst/>
          </a:prstGeom>
          <a:noFill/>
        </p:spPr>
        <p:txBody>
          <a:bodyPr wrap="none" rtlCol="0">
            <a:spAutoFit/>
          </a:bodyPr>
          <a:lstStyle/>
          <a:p>
            <a:r>
              <a:rPr lang="en-US" sz="4000" dirty="0"/>
              <a:t>Backup</a:t>
            </a:r>
          </a:p>
        </p:txBody>
      </p:sp>
    </p:spTree>
    <p:extLst>
      <p:ext uri="{BB962C8B-B14F-4D97-AF65-F5344CB8AC3E}">
        <p14:creationId xmlns:p14="http://schemas.microsoft.com/office/powerpoint/2010/main" val="200713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FB9AB6-26AE-494C-B137-F136CFDCF6AC}"/>
              </a:ext>
            </a:extLst>
          </p:cNvPr>
          <p:cNvSpPr>
            <a:spLocks noGrp="1"/>
          </p:cNvSpPr>
          <p:nvPr>
            <p:ph type="ftr" sz="quarter" idx="3"/>
          </p:nvPr>
        </p:nvSpPr>
        <p:spPr/>
        <p:txBody>
          <a:bodyPr/>
          <a:lstStyle/>
          <a:p>
            <a:pPr>
              <a:defRPr/>
            </a:pPr>
            <a:r>
              <a:rPr lang="en-US"/>
              <a:t>W. Nazarewicz, CFNS Stony Brook</a:t>
            </a:r>
            <a:endParaRPr lang="en-US" dirty="0"/>
          </a:p>
        </p:txBody>
      </p:sp>
      <p:sp>
        <p:nvSpPr>
          <p:cNvPr id="3" name="Slide Number Placeholder 2">
            <a:extLst>
              <a:ext uri="{FF2B5EF4-FFF2-40B4-BE49-F238E27FC236}">
                <a16:creationId xmlns:a16="http://schemas.microsoft.com/office/drawing/2014/main" id="{E74417B9-F061-8E40-9558-B081D4D73170}"/>
              </a:ext>
            </a:extLst>
          </p:cNvPr>
          <p:cNvSpPr>
            <a:spLocks noGrp="1"/>
          </p:cNvSpPr>
          <p:nvPr>
            <p:ph type="sldNum" sz="quarter" idx="4"/>
          </p:nvPr>
        </p:nvSpPr>
        <p:spPr/>
        <p:txBody>
          <a:bodyPr/>
          <a:lstStyle/>
          <a:p>
            <a:fld id="{987C7CF1-4D7D-C941-87F6-6592CA3F7595}" type="slidenum">
              <a:rPr lang="en-US" smtClean="0">
                <a:solidFill>
                  <a:prstClr val="black">
                    <a:tint val="75000"/>
                  </a:prstClr>
                </a:solidFill>
              </a:rPr>
              <a:pPr/>
              <a:t>4</a:t>
            </a:fld>
            <a:endParaRPr lang="en-US" dirty="0">
              <a:solidFill>
                <a:prstClr val="black">
                  <a:tint val="75000"/>
                </a:prstClr>
              </a:solidFill>
            </a:endParaRPr>
          </a:p>
        </p:txBody>
      </p:sp>
      <p:sp>
        <p:nvSpPr>
          <p:cNvPr id="5" name="Content Placeholder 12">
            <a:extLst>
              <a:ext uri="{FF2B5EF4-FFF2-40B4-BE49-F238E27FC236}">
                <a16:creationId xmlns:a16="http://schemas.microsoft.com/office/drawing/2014/main" id="{DD59B6DA-88A5-5E47-9C97-94181F1DA8EF}"/>
              </a:ext>
            </a:extLst>
          </p:cNvPr>
          <p:cNvSpPr txBox="1">
            <a:spLocks/>
          </p:cNvSpPr>
          <p:nvPr/>
        </p:nvSpPr>
        <p:spPr>
          <a:xfrm>
            <a:off x="351311" y="4871001"/>
            <a:ext cx="8716488" cy="1674914"/>
          </a:xfrm>
          <a:prstGeom prst="rect">
            <a:avLst/>
          </a:prstGeom>
        </p:spPr>
        <p:txBody>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pPr marL="182880" indent="-182880">
              <a:defRPr/>
            </a:pPr>
            <a:r>
              <a:rPr lang="en-US" sz="2000" dirty="0">
                <a:solidFill>
                  <a:schemeClr val="accent4">
                    <a:lumMod val="50000"/>
                  </a:schemeClr>
                </a:solidFill>
                <a:latin typeface="Arial" panose="020B0604020202020204" pitchFamily="34" charset="0"/>
                <a:cs typeface="Arial" panose="020B0604020202020204" pitchFamily="34" charset="0"/>
              </a:rPr>
              <a:t>Option for energy upgrade to &gt;400 MeV/u</a:t>
            </a:r>
            <a:endParaRPr lang="en-US" sz="2000" dirty="0">
              <a:solidFill>
                <a:schemeClr val="accent4">
                  <a:lumMod val="50000"/>
                </a:schemeClr>
              </a:solidFill>
              <a:latin typeface="Arial" panose="020B0604020202020204" pitchFamily="34" charset="0"/>
              <a:ea typeface="ヒラギノ角ゴ Pro W3" pitchFamily="-111" charset="-128"/>
              <a:cs typeface="Arial" panose="020B0604020202020204" pitchFamily="34" charset="0"/>
            </a:endParaRPr>
          </a:p>
          <a:p>
            <a:pPr marL="182880" indent="-182880"/>
            <a:r>
              <a:rPr lang="en-US" sz="2000" dirty="0">
                <a:solidFill>
                  <a:schemeClr val="accent4">
                    <a:lumMod val="50000"/>
                  </a:schemeClr>
                </a:solidFill>
                <a:latin typeface="Arial" panose="020B0604020202020204" pitchFamily="34" charset="0"/>
                <a:cs typeface="Arial" panose="020B0604020202020204" pitchFamily="34" charset="0"/>
              </a:rPr>
              <a:t>Maintain Isotope Separation On-Line (ISOL) option</a:t>
            </a:r>
          </a:p>
          <a:p>
            <a:pPr marL="182880" indent="-182880"/>
            <a:r>
              <a:rPr lang="en-US" sz="2000" dirty="0">
                <a:solidFill>
                  <a:schemeClr val="accent4">
                    <a:lumMod val="50000"/>
                  </a:schemeClr>
                </a:solidFill>
                <a:latin typeface="Arial" panose="020B0604020202020204" pitchFamily="34" charset="0"/>
                <a:cs typeface="Arial" panose="020B0604020202020204" pitchFamily="34" charset="0"/>
              </a:rPr>
              <a:t>Upgradable to multi-user simultaneous operation of light / heavy ions with addition of a light-ion injector</a:t>
            </a:r>
            <a:endParaRPr lang="en-US" sz="2000" dirty="0">
              <a:solidFill>
                <a:schemeClr val="accent4">
                  <a:lumMod val="50000"/>
                </a:schemeClr>
              </a:solidFill>
              <a:latin typeface="Arial" panose="020B0604020202020204" pitchFamily="34" charset="0"/>
              <a:ea typeface="ヒラギノ角ゴ Pro W3" pitchFamily="-111" charset="-128"/>
              <a:cs typeface="Arial" panose="020B0604020202020204" pitchFamily="34" charset="0"/>
            </a:endParaRPr>
          </a:p>
        </p:txBody>
      </p:sp>
      <p:sp>
        <p:nvSpPr>
          <p:cNvPr id="6" name="Content Placeholder 13">
            <a:extLst>
              <a:ext uri="{FF2B5EF4-FFF2-40B4-BE49-F238E27FC236}">
                <a16:creationId xmlns:a16="http://schemas.microsoft.com/office/drawing/2014/main" id="{7AE53482-EDF2-4A49-B306-0AE677799805}"/>
              </a:ext>
            </a:extLst>
          </p:cNvPr>
          <p:cNvSpPr txBox="1">
            <a:spLocks/>
          </p:cNvSpPr>
          <p:nvPr/>
        </p:nvSpPr>
        <p:spPr>
          <a:xfrm>
            <a:off x="5183884" y="1128704"/>
            <a:ext cx="3883916" cy="3908762"/>
          </a:xfrm>
          <a:prstGeom prst="rect">
            <a:avLst/>
          </a:prstGeom>
        </p:spPr>
        <p:txBody>
          <a:bodyPr wrap="square">
            <a:spAutoFit/>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pPr marL="236538" indent="-236538">
              <a:defRPr/>
            </a:pPr>
            <a:r>
              <a:rPr lang="en-US" sz="2000" dirty="0">
                <a:solidFill>
                  <a:schemeClr val="accent4">
                    <a:lumMod val="50000"/>
                  </a:schemeClr>
                </a:solidFill>
                <a:latin typeface="Arial" panose="020B0604020202020204" pitchFamily="34" charset="0"/>
                <a:cs typeface="Arial" panose="020B0604020202020204" pitchFamily="34" charset="0"/>
              </a:rPr>
              <a:t>Deliver FRIB accelerator as part of a DOE-SC national user facility with high reliability &amp; availability</a:t>
            </a:r>
          </a:p>
          <a:p>
            <a:pPr marL="236538" indent="-236538">
              <a:defRPr/>
            </a:pPr>
            <a:r>
              <a:rPr lang="en-US" sz="2000" dirty="0">
                <a:solidFill>
                  <a:schemeClr val="accent4">
                    <a:lumMod val="50000"/>
                  </a:schemeClr>
                </a:solidFill>
                <a:latin typeface="Arial" panose="020B0604020202020204" pitchFamily="34" charset="0"/>
                <a:cs typeface="Arial" panose="020B0604020202020204" pitchFamily="34" charset="0"/>
              </a:rPr>
              <a:t>Accelerate ion species up to </a:t>
            </a:r>
            <a:r>
              <a:rPr lang="en-US" sz="2000" baseline="30000" dirty="0">
                <a:solidFill>
                  <a:schemeClr val="accent4">
                    <a:lumMod val="50000"/>
                  </a:schemeClr>
                </a:solidFill>
                <a:latin typeface="Arial" panose="020B0604020202020204" pitchFamily="34" charset="0"/>
                <a:cs typeface="Arial" panose="020B0604020202020204" pitchFamily="34" charset="0"/>
              </a:rPr>
              <a:t>238</a:t>
            </a:r>
            <a:r>
              <a:rPr lang="en-US" sz="2000" dirty="0">
                <a:solidFill>
                  <a:schemeClr val="accent4">
                    <a:lumMod val="50000"/>
                  </a:schemeClr>
                </a:solidFill>
                <a:latin typeface="Arial" panose="020B0604020202020204" pitchFamily="34" charset="0"/>
                <a:cs typeface="Arial" panose="020B0604020202020204" pitchFamily="34" charset="0"/>
              </a:rPr>
              <a:t>U with energies of no less than 200 MeV/u. FRIB </a:t>
            </a:r>
            <a:r>
              <a:rPr lang="en-US" sz="2000" dirty="0" err="1">
                <a:solidFill>
                  <a:schemeClr val="accent4">
                    <a:lumMod val="50000"/>
                  </a:schemeClr>
                </a:solidFill>
                <a:latin typeface="Arial" panose="020B0604020202020204" pitchFamily="34" charset="0"/>
                <a:cs typeface="Arial" panose="020B0604020202020204" pitchFamily="34" charset="0"/>
              </a:rPr>
              <a:t>linac</a:t>
            </a:r>
            <a:r>
              <a:rPr lang="en-US" sz="2000" dirty="0">
                <a:solidFill>
                  <a:schemeClr val="accent4">
                    <a:lumMod val="50000"/>
                  </a:schemeClr>
                </a:solidFill>
                <a:latin typeface="Arial" panose="020B0604020202020204" pitchFamily="34" charset="0"/>
                <a:cs typeface="Arial" panose="020B0604020202020204" pitchFamily="34" charset="0"/>
              </a:rPr>
              <a:t> will be the world’s most powerful rare isotope accelerator</a:t>
            </a:r>
          </a:p>
          <a:p>
            <a:pPr marL="236538" indent="-236538">
              <a:defRPr/>
            </a:pPr>
            <a:r>
              <a:rPr lang="en-US" sz="2000" dirty="0">
                <a:solidFill>
                  <a:schemeClr val="accent4">
                    <a:lumMod val="50000"/>
                  </a:schemeClr>
                </a:solidFill>
                <a:latin typeface="Arial" panose="020B0604020202020204" pitchFamily="34" charset="0"/>
                <a:cs typeface="Arial" panose="020B0604020202020204" pitchFamily="34" charset="0"/>
              </a:rPr>
              <a:t>Provide beam power up to 400 kW</a:t>
            </a:r>
          </a:p>
        </p:txBody>
      </p:sp>
      <p:sp>
        <p:nvSpPr>
          <p:cNvPr id="7" name="Title 2">
            <a:extLst>
              <a:ext uri="{FF2B5EF4-FFF2-40B4-BE49-F238E27FC236}">
                <a16:creationId xmlns:a16="http://schemas.microsoft.com/office/drawing/2014/main" id="{28F2EAC9-E06C-5046-B9C1-489BABD6F23A}"/>
              </a:ext>
            </a:extLst>
          </p:cNvPr>
          <p:cNvSpPr txBox="1">
            <a:spLocks/>
          </p:cNvSpPr>
          <p:nvPr/>
        </p:nvSpPr>
        <p:spPr>
          <a:xfrm>
            <a:off x="76201" y="128016"/>
            <a:ext cx="8991598" cy="804672"/>
          </a:xfrm>
          <a:prstGeom prst="rect">
            <a:avLst/>
          </a:prstGeom>
        </p:spPr>
        <p:txBody>
          <a:bodyPr/>
          <a:lstStyle>
            <a:lvl1pPr algn="ctr" defTabSz="456955"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55"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1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64"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82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3200" dirty="0">
                <a:solidFill>
                  <a:srgbClr val="002060"/>
                </a:solidFill>
              </a:rPr>
              <a:t>FRIB Scope and Requirements</a:t>
            </a:r>
            <a:br>
              <a:rPr lang="en-US" sz="3200" dirty="0"/>
            </a:br>
            <a:r>
              <a:rPr lang="en-US" sz="2000" dirty="0">
                <a:solidFill>
                  <a:srgbClr val="002060"/>
                </a:solidFill>
              </a:rPr>
              <a:t>Layout Frozen Since 2011</a:t>
            </a:r>
            <a:endParaRPr lang="en-US" sz="1600" dirty="0">
              <a:solidFill>
                <a:srgbClr val="002060"/>
              </a:solidFill>
            </a:endParaRPr>
          </a:p>
        </p:txBody>
      </p:sp>
      <p:pic>
        <p:nvPicPr>
          <p:cNvPr id="8" name="Content Placeholder 5">
            <a:extLst>
              <a:ext uri="{FF2B5EF4-FFF2-40B4-BE49-F238E27FC236}">
                <a16:creationId xmlns:a16="http://schemas.microsoft.com/office/drawing/2014/main" id="{DF128465-4196-2E4C-A867-F3EE881D54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7" b="158"/>
          <a:stretch/>
        </p:blipFill>
        <p:spPr bwMode="auto">
          <a:xfrm>
            <a:off x="384483" y="1014738"/>
            <a:ext cx="4650655" cy="3665973"/>
          </a:xfrm>
          <a:prstGeom prst="rect">
            <a:avLst/>
          </a:prstGeom>
          <a:noFill/>
          <a:ln w="9525">
            <a:noFill/>
            <a:miter lim="800000"/>
            <a:headEnd/>
            <a:tailEnd/>
          </a:ln>
        </p:spPr>
      </p:pic>
    </p:spTree>
    <p:extLst>
      <p:ext uri="{BB962C8B-B14F-4D97-AF65-F5344CB8AC3E}">
        <p14:creationId xmlns:p14="http://schemas.microsoft.com/office/powerpoint/2010/main" val="127302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idx="4294967295"/>
          </p:nvPr>
        </p:nvSpPr>
        <p:spPr>
          <a:xfrm>
            <a:off x="152400" y="0"/>
            <a:ext cx="8991600" cy="485775"/>
          </a:xfrm>
          <a:prstGeom prst="rect">
            <a:avLst/>
          </a:prstGeom>
        </p:spPr>
        <p:txBody>
          <a:bodyPr/>
          <a:lstStyle/>
          <a:p>
            <a:r>
              <a:rPr lang="en-US" sz="4000" dirty="0"/>
              <a:t>FRIB Early Program: </a:t>
            </a:r>
            <a:r>
              <a:rPr lang="en-US" dirty="0"/>
              <a:t>Benefits for Society</a:t>
            </a:r>
            <a:endParaRPr lang="en-US" sz="4000" dirty="0">
              <a:latin typeface="Arial" pitchFamily="34" charset="0"/>
              <a:ea typeface="ＭＳ Ｐゴシック"/>
              <a:cs typeface="ＭＳ Ｐゴシック"/>
            </a:endParaRPr>
          </a:p>
        </p:txBody>
      </p:sp>
      <p:sp>
        <p:nvSpPr>
          <p:cNvPr id="3" name="Content Placeholder 2"/>
          <p:cNvSpPr>
            <a:spLocks noGrp="1"/>
          </p:cNvSpPr>
          <p:nvPr>
            <p:ph idx="4294967295"/>
          </p:nvPr>
        </p:nvSpPr>
        <p:spPr>
          <a:xfrm>
            <a:off x="-1" y="3138488"/>
            <a:ext cx="4762005" cy="3385542"/>
          </a:xfrm>
          <a:prstGeom prst="rect">
            <a:avLst/>
          </a:prstGeom>
        </p:spPr>
        <p:txBody>
          <a:bodyPr wrap="square">
            <a:spAutoFit/>
          </a:bodyPr>
          <a:lstStyle/>
          <a:p>
            <a:pPr marL="285750" indent="-285750">
              <a:buFont typeface="Wingdings" charset="2"/>
              <a:buChar char="§"/>
            </a:pPr>
            <a:r>
              <a:rPr lang="en-US" sz="1800" dirty="0"/>
              <a:t>FRIB’s on-line isotope harvesting capability is ideally suited to support a broad program in applied isotope research</a:t>
            </a:r>
          </a:p>
          <a:p>
            <a:pPr marL="285750" indent="-285750">
              <a:buFont typeface="Wingdings" charset="2"/>
              <a:buChar char="§"/>
            </a:pPr>
            <a:r>
              <a:rPr lang="en-US" sz="1800" dirty="0"/>
              <a:t>Equipment for isotope harvesting not included in FRIB baseline, but provisions to incorporate are</a:t>
            </a:r>
          </a:p>
          <a:p>
            <a:pPr marL="342900" lvl="1" indent="-165100">
              <a:buFont typeface="Arial"/>
              <a:buChar char="•"/>
            </a:pPr>
            <a:r>
              <a:rPr lang="en-US" sz="1600" dirty="0"/>
              <a:t>Harvesting can be in place on day-one</a:t>
            </a:r>
          </a:p>
          <a:p>
            <a:pPr marL="342900" lvl="1" indent="-165100">
              <a:buFont typeface="Arial"/>
              <a:buChar char="•"/>
            </a:pPr>
            <a:r>
              <a:rPr lang="en-US" sz="1600" dirty="0"/>
              <a:t>R&amp;D for developing necessary techniques underway at NSCL.  </a:t>
            </a:r>
            <a:r>
              <a:rPr lang="en-US" sz="1600" b="1" dirty="0"/>
              <a:t>Proof or principle: </a:t>
            </a:r>
            <a:r>
              <a:rPr lang="en-US" sz="1600" dirty="0"/>
              <a:t>A 76 MeV/u </a:t>
            </a:r>
            <a:r>
              <a:rPr lang="en-US" sz="1600" baseline="30000" dirty="0"/>
              <a:t>67</a:t>
            </a:r>
            <a:r>
              <a:rPr lang="en-US" sz="1600" dirty="0"/>
              <a:t>Cu beam produced by projectile fragmentation was stopped in water and successfully isolated from the aqueous solution</a:t>
            </a:r>
          </a:p>
        </p:txBody>
      </p:sp>
      <p:graphicFrame>
        <p:nvGraphicFramePr>
          <p:cNvPr id="8" name="Table 7"/>
          <p:cNvGraphicFramePr>
            <a:graphicFrameLocks noGrp="1"/>
          </p:cNvGraphicFramePr>
          <p:nvPr>
            <p:extLst/>
          </p:nvPr>
        </p:nvGraphicFramePr>
        <p:xfrm>
          <a:off x="200754" y="1115958"/>
          <a:ext cx="8741814" cy="2106174"/>
        </p:xfrm>
        <a:graphic>
          <a:graphicData uri="http://schemas.openxmlformats.org/drawingml/2006/table">
            <a:tbl>
              <a:tblPr firstRow="1" bandRow="1">
                <a:tableStyleId>{00A15C55-8517-42AA-B614-E9B94910E393}</a:tableStyleId>
              </a:tblPr>
              <a:tblGrid>
                <a:gridCol w="531199">
                  <a:extLst>
                    <a:ext uri="{9D8B030D-6E8A-4147-A177-3AD203B41FA5}">
                      <a16:colId xmlns:a16="http://schemas.microsoft.com/office/drawing/2014/main" val="20000"/>
                    </a:ext>
                  </a:extLst>
                </a:gridCol>
                <a:gridCol w="1429582">
                  <a:extLst>
                    <a:ext uri="{9D8B030D-6E8A-4147-A177-3AD203B41FA5}">
                      <a16:colId xmlns:a16="http://schemas.microsoft.com/office/drawing/2014/main" val="20001"/>
                    </a:ext>
                  </a:extLst>
                </a:gridCol>
                <a:gridCol w="1307187">
                  <a:extLst>
                    <a:ext uri="{9D8B030D-6E8A-4147-A177-3AD203B41FA5}">
                      <a16:colId xmlns:a16="http://schemas.microsoft.com/office/drawing/2014/main" val="20002"/>
                    </a:ext>
                  </a:extLst>
                </a:gridCol>
                <a:gridCol w="3581288">
                  <a:extLst>
                    <a:ext uri="{9D8B030D-6E8A-4147-A177-3AD203B41FA5}">
                      <a16:colId xmlns:a16="http://schemas.microsoft.com/office/drawing/2014/main" val="20003"/>
                    </a:ext>
                  </a:extLst>
                </a:gridCol>
                <a:gridCol w="1892558">
                  <a:extLst>
                    <a:ext uri="{9D8B030D-6E8A-4147-A177-3AD203B41FA5}">
                      <a16:colId xmlns:a16="http://schemas.microsoft.com/office/drawing/2014/main" val="20004"/>
                    </a:ext>
                  </a:extLst>
                </a:gridCol>
              </a:tblGrid>
              <a:tr h="326138">
                <a:tc>
                  <a:txBody>
                    <a:bodyPr/>
                    <a:lstStyle/>
                    <a:p>
                      <a:r>
                        <a:rPr lang="en-US" sz="1500" dirty="0"/>
                        <a:t>No</a:t>
                      </a:r>
                    </a:p>
                  </a:txBody>
                  <a:tcPr marL="96012" marR="96012" marT="48769" marB="48769"/>
                </a:tc>
                <a:tc>
                  <a:txBody>
                    <a:bodyPr/>
                    <a:lstStyle/>
                    <a:p>
                      <a:r>
                        <a:rPr lang="en-US" sz="1500" dirty="0"/>
                        <a:t>Programs</a:t>
                      </a:r>
                    </a:p>
                  </a:txBody>
                  <a:tcPr marL="96012" marR="96012" marT="48769" marB="48769"/>
                </a:tc>
                <a:tc>
                  <a:txBody>
                    <a:bodyPr/>
                    <a:lstStyle/>
                    <a:p>
                      <a:r>
                        <a:rPr lang="en-US" sz="1500" dirty="0"/>
                        <a:t>Example RI</a:t>
                      </a:r>
                      <a:r>
                        <a:rPr lang="en-US" sz="1500" baseline="0" dirty="0"/>
                        <a:t> </a:t>
                      </a:r>
                      <a:endParaRPr lang="en-US" sz="1500" dirty="0"/>
                    </a:p>
                  </a:txBody>
                  <a:tcPr marL="96012" marR="96012" marT="48769" marB="48769"/>
                </a:tc>
                <a:tc>
                  <a:txBody>
                    <a:bodyPr/>
                    <a:lstStyle/>
                    <a:p>
                      <a:r>
                        <a:rPr lang="en-US" sz="1500" dirty="0"/>
                        <a:t>Objective</a:t>
                      </a:r>
                    </a:p>
                  </a:txBody>
                  <a:tcPr marL="96012" marR="96012" marT="48769" marB="48769"/>
                </a:tc>
                <a:tc>
                  <a:txBody>
                    <a:bodyPr/>
                    <a:lstStyle/>
                    <a:p>
                      <a:pPr marL="0" marR="0" indent="0" algn="l" defTabSz="914074" rtl="0" eaLnBrk="1" fontAlgn="auto" latinLnBrk="0" hangingPunct="1">
                        <a:lnSpc>
                          <a:spcPct val="100000"/>
                        </a:lnSpc>
                        <a:spcBef>
                          <a:spcPts val="0"/>
                        </a:spcBef>
                        <a:spcAft>
                          <a:spcPts val="0"/>
                        </a:spcAft>
                        <a:buClrTx/>
                        <a:buSzTx/>
                        <a:buFontTx/>
                        <a:buNone/>
                        <a:tabLst/>
                        <a:defRPr/>
                      </a:pPr>
                      <a:r>
                        <a:rPr lang="en-US" sz="1500" dirty="0"/>
                        <a:t>Instrumentation</a:t>
                      </a:r>
                    </a:p>
                  </a:txBody>
                  <a:tcPr marL="96012" marR="96012" marT="48769" marB="48769"/>
                </a:tc>
                <a:extLst>
                  <a:ext uri="{0D108BD9-81ED-4DB2-BD59-A6C34878D82A}">
                    <a16:rowId xmlns:a16="http://schemas.microsoft.com/office/drawing/2014/main" val="10000"/>
                  </a:ext>
                </a:extLst>
              </a:tr>
              <a:tr h="493778">
                <a:tc>
                  <a:txBody>
                    <a:bodyPr/>
                    <a:lstStyle/>
                    <a:p>
                      <a:r>
                        <a:rPr lang="en-US" sz="1300" dirty="0"/>
                        <a:t>10</a:t>
                      </a:r>
                    </a:p>
                  </a:txBody>
                  <a:tcPr marL="96012" marR="96012" marT="48769" marB="48769"/>
                </a:tc>
                <a:tc>
                  <a:txBody>
                    <a:bodyPr/>
                    <a:lstStyle/>
                    <a:p>
                      <a:r>
                        <a:rPr lang="en-US" sz="1300" dirty="0"/>
                        <a:t>Medical isotopes</a:t>
                      </a:r>
                    </a:p>
                  </a:txBody>
                  <a:tcPr marL="96012" marR="96012" marT="48769" marB="48769"/>
                </a:tc>
                <a:tc>
                  <a:txBody>
                    <a:bodyPr/>
                    <a:lstStyle/>
                    <a:p>
                      <a:pPr marL="0" marR="0" indent="0" algn="l" defTabSz="914074" rtl="0" eaLnBrk="1" fontAlgn="auto" latinLnBrk="0" hangingPunct="1">
                        <a:lnSpc>
                          <a:spcPct val="100000"/>
                        </a:lnSpc>
                        <a:spcBef>
                          <a:spcPts val="0"/>
                        </a:spcBef>
                        <a:spcAft>
                          <a:spcPts val="0"/>
                        </a:spcAft>
                        <a:buClrTx/>
                        <a:buSzTx/>
                        <a:buFontTx/>
                        <a:buNone/>
                        <a:tabLst/>
                        <a:defRPr/>
                      </a:pPr>
                      <a:r>
                        <a:rPr lang="en-US" sz="1300" kern="1200" baseline="30000" dirty="0">
                          <a:solidFill>
                            <a:schemeClr val="dk1"/>
                          </a:solidFill>
                          <a:effectLst/>
                          <a:latin typeface="+mn-lt"/>
                          <a:ea typeface="+mn-ea"/>
                          <a:cs typeface="+mn-cs"/>
                        </a:rPr>
                        <a:t>149</a:t>
                      </a:r>
                      <a:r>
                        <a:rPr lang="en-US" sz="1300" kern="1200" dirty="0">
                          <a:solidFill>
                            <a:schemeClr val="dk1"/>
                          </a:solidFill>
                          <a:effectLst/>
                          <a:latin typeface="+mn-lt"/>
                          <a:ea typeface="+mn-ea"/>
                          <a:cs typeface="+mn-cs"/>
                        </a:rPr>
                        <a:t>Tb and </a:t>
                      </a:r>
                      <a:r>
                        <a:rPr lang="en-US" sz="1300" kern="1200" baseline="30000" dirty="0">
                          <a:solidFill>
                            <a:schemeClr val="dk1"/>
                          </a:solidFill>
                          <a:effectLst/>
                          <a:latin typeface="+mn-lt"/>
                          <a:ea typeface="+mn-ea"/>
                          <a:cs typeface="+mn-cs"/>
                        </a:rPr>
                        <a:t>211</a:t>
                      </a:r>
                      <a:r>
                        <a:rPr lang="en-US" sz="1300" kern="1200" dirty="0">
                          <a:solidFill>
                            <a:schemeClr val="dk1"/>
                          </a:solidFill>
                          <a:effectLst/>
                          <a:latin typeface="+mn-lt"/>
                          <a:ea typeface="+mn-ea"/>
                          <a:cs typeface="+mn-cs"/>
                        </a:rPr>
                        <a:t>At</a:t>
                      </a:r>
                      <a:r>
                        <a:rPr lang="en-US" sz="1300" dirty="0">
                          <a:effectLst/>
                        </a:rPr>
                        <a:t> </a:t>
                      </a:r>
                      <a:endParaRPr lang="en-US" sz="1300" baseline="0" dirty="0"/>
                    </a:p>
                  </a:txBody>
                  <a:tcPr marL="96012" marR="96012" marT="48769" marB="48769"/>
                </a:tc>
                <a:tc>
                  <a:txBody>
                    <a:bodyPr/>
                    <a:lstStyle/>
                    <a:p>
                      <a:pPr marL="0" marR="0" indent="0" algn="l" defTabSz="914074" rtl="0" eaLnBrk="1" fontAlgn="auto" latinLnBrk="0" hangingPunct="1">
                        <a:lnSpc>
                          <a:spcPct val="100000"/>
                        </a:lnSpc>
                        <a:spcBef>
                          <a:spcPts val="0"/>
                        </a:spcBef>
                        <a:spcAft>
                          <a:spcPts val="0"/>
                        </a:spcAft>
                        <a:buClrTx/>
                        <a:buSzTx/>
                        <a:buFontTx/>
                        <a:buNone/>
                        <a:tabLst/>
                        <a:defRPr/>
                      </a:pPr>
                      <a:r>
                        <a:rPr lang="en-US" sz="1300" dirty="0"/>
                        <a:t>Commensal isotope harvesting. Research quantities of these isotopes and others will advance the development of targeted cancer therapy</a:t>
                      </a:r>
                    </a:p>
                  </a:txBody>
                  <a:tcPr marL="96012" marR="96012" marT="48769" marB="48769"/>
                </a:tc>
                <a:tc>
                  <a:txBody>
                    <a:bodyPr/>
                    <a:lstStyle/>
                    <a:p>
                      <a:pPr marL="0" marR="0" indent="0" algn="l" defTabSz="914074" rtl="0" eaLnBrk="1" fontAlgn="auto" latinLnBrk="0" hangingPunct="1">
                        <a:lnSpc>
                          <a:spcPct val="100000"/>
                        </a:lnSpc>
                        <a:spcBef>
                          <a:spcPts val="0"/>
                        </a:spcBef>
                        <a:spcAft>
                          <a:spcPts val="0"/>
                        </a:spcAft>
                        <a:buClrTx/>
                        <a:buSzTx/>
                        <a:buFontTx/>
                        <a:buNone/>
                        <a:tabLst/>
                        <a:defRPr/>
                      </a:pPr>
                      <a:r>
                        <a:rPr lang="en-US" sz="1200" dirty="0"/>
                        <a:t>Harvesting at FRIB fragment separator </a:t>
                      </a:r>
                    </a:p>
                  </a:txBody>
                  <a:tcPr marL="96012" marR="96012" marT="48769" marB="48769"/>
                </a:tc>
                <a:extLst>
                  <a:ext uri="{0D108BD9-81ED-4DB2-BD59-A6C34878D82A}">
                    <a16:rowId xmlns:a16="http://schemas.microsoft.com/office/drawing/2014/main" val="10001"/>
                  </a:ext>
                </a:extLst>
              </a:tr>
              <a:tr h="493778">
                <a:tc>
                  <a:txBody>
                    <a:bodyPr/>
                    <a:lstStyle/>
                    <a:p>
                      <a:r>
                        <a:rPr lang="en-US" sz="1300" dirty="0"/>
                        <a:t>11</a:t>
                      </a:r>
                    </a:p>
                  </a:txBody>
                  <a:tcPr marL="96012" marR="96012" marT="48769" marB="48769"/>
                </a:tc>
                <a:tc>
                  <a:txBody>
                    <a:bodyPr/>
                    <a:lstStyle/>
                    <a:p>
                      <a:r>
                        <a:rPr lang="en-US" sz="1300" dirty="0"/>
                        <a:t>Stewardship</a:t>
                      </a:r>
                    </a:p>
                  </a:txBody>
                  <a:tcPr marL="96012" marR="96012" marT="48769" marB="48769"/>
                </a:tc>
                <a:tc>
                  <a:txBody>
                    <a:bodyPr/>
                    <a:lstStyle/>
                    <a:p>
                      <a:r>
                        <a:rPr lang="en-US" sz="1300" kern="1200" baseline="0" dirty="0">
                          <a:solidFill>
                            <a:srgbClr val="FF0000"/>
                          </a:solidFill>
                          <a:effectLst/>
                          <a:latin typeface="+mn-lt"/>
                          <a:ea typeface="+mn-ea"/>
                          <a:cs typeface="+mn-cs"/>
                        </a:rPr>
                        <a:t>R: </a:t>
                      </a:r>
                      <a:r>
                        <a:rPr lang="en-US" sz="1300" kern="1200" baseline="30000" dirty="0">
                          <a:solidFill>
                            <a:schemeClr val="dk1"/>
                          </a:solidFill>
                          <a:effectLst/>
                          <a:latin typeface="+mn-lt"/>
                          <a:ea typeface="+mn-ea"/>
                          <a:cs typeface="+mn-cs"/>
                        </a:rPr>
                        <a:t>88,89</a:t>
                      </a:r>
                      <a:r>
                        <a:rPr lang="en-US" sz="1300" kern="1200" dirty="0">
                          <a:solidFill>
                            <a:schemeClr val="dk1"/>
                          </a:solidFill>
                          <a:effectLst/>
                          <a:latin typeface="+mn-lt"/>
                          <a:ea typeface="+mn-ea"/>
                          <a:cs typeface="+mn-cs"/>
                        </a:rPr>
                        <a:t>Zr</a:t>
                      </a:r>
                      <a:r>
                        <a:rPr lang="en-US" sz="1400" dirty="0">
                          <a:effectLst/>
                        </a:rPr>
                        <a:t> </a:t>
                      </a:r>
                    </a:p>
                    <a:p>
                      <a:r>
                        <a:rPr lang="en-US" sz="1300" baseline="0" dirty="0">
                          <a:effectLst/>
                        </a:rPr>
                        <a:t>Stopped beams</a:t>
                      </a:r>
                      <a:endParaRPr lang="en-US" sz="1300" baseline="0" dirty="0"/>
                    </a:p>
                  </a:txBody>
                  <a:tcPr marL="96012" marR="96012" marT="48769" marB="48769"/>
                </a:tc>
                <a:tc>
                  <a:txBody>
                    <a:bodyPr/>
                    <a:lstStyle/>
                    <a:p>
                      <a:pPr marL="0" marR="0" indent="0" algn="l" defTabSz="914074" rtl="0" eaLnBrk="1" fontAlgn="auto" latinLnBrk="0" hangingPunct="1">
                        <a:lnSpc>
                          <a:spcPct val="100000"/>
                        </a:lnSpc>
                        <a:spcBef>
                          <a:spcPts val="0"/>
                        </a:spcBef>
                        <a:spcAft>
                          <a:spcPts val="0"/>
                        </a:spcAft>
                        <a:buClrTx/>
                        <a:buSzTx/>
                        <a:buFontTx/>
                        <a:buNone/>
                        <a:tabLst/>
                        <a:defRPr/>
                      </a:pPr>
                      <a:r>
                        <a:rPr lang="en-US" sz="1300" dirty="0"/>
                        <a:t>Inverse kinematic reactions to determine (</a:t>
                      </a:r>
                      <a:r>
                        <a:rPr lang="en-US" sz="1300" dirty="0" err="1"/>
                        <a:t>n,</a:t>
                      </a:r>
                      <a:r>
                        <a:rPr lang="en-US" sz="1300" dirty="0" err="1">
                          <a:latin typeface="Symbol" charset="2"/>
                          <a:cs typeface="Symbol" charset="2"/>
                        </a:rPr>
                        <a:t>g</a:t>
                      </a:r>
                      <a:r>
                        <a:rPr lang="en-US" sz="1300" dirty="0"/>
                        <a:t>) and (n,2n) rates. Neutron capture rates. Enable a more reliable  modeling of nuclear weapons tests for stockpile stewardship. </a:t>
                      </a:r>
                    </a:p>
                  </a:txBody>
                  <a:tcPr marL="96012" marR="96012" marT="48769" marB="48769"/>
                </a:tc>
                <a:tc>
                  <a:txBody>
                    <a:bodyPr/>
                    <a:lstStyle/>
                    <a:p>
                      <a:pPr marL="0" marR="0" indent="0" algn="l" defTabSz="914074" rtl="0" eaLnBrk="1" fontAlgn="auto" latinLnBrk="0" hangingPunct="1">
                        <a:lnSpc>
                          <a:spcPct val="100000"/>
                        </a:lnSpc>
                        <a:spcBef>
                          <a:spcPts val="0"/>
                        </a:spcBef>
                        <a:spcAft>
                          <a:spcPts val="0"/>
                        </a:spcAft>
                        <a:buClrTx/>
                        <a:buSzTx/>
                        <a:buFontTx/>
                        <a:buNone/>
                        <a:tabLst/>
                        <a:defRPr/>
                      </a:pPr>
                      <a:r>
                        <a:rPr lang="en-US" sz="1200" dirty="0"/>
                        <a:t>GRETINA/GRETA, Si array, Helios, </a:t>
                      </a:r>
                      <a:r>
                        <a:rPr lang="en-US" sz="1200" dirty="0" err="1"/>
                        <a:t>SuN</a:t>
                      </a:r>
                      <a:r>
                        <a:rPr lang="en-US" sz="1200" dirty="0"/>
                        <a:t>, Decay station</a:t>
                      </a:r>
                    </a:p>
                  </a:txBody>
                  <a:tcPr marL="96012" marR="96012" marT="48769" marB="48769"/>
                </a:tc>
                <a:extLst>
                  <a:ext uri="{0D108BD9-81ED-4DB2-BD59-A6C34878D82A}">
                    <a16:rowId xmlns:a16="http://schemas.microsoft.com/office/drawing/2014/main" val="10002"/>
                  </a:ext>
                </a:extLst>
              </a:tr>
            </a:tbl>
          </a:graphicData>
        </a:graphic>
      </p:graphicFrame>
      <p:sp>
        <p:nvSpPr>
          <p:cNvPr id="9" name="Text Placeholder 7"/>
          <p:cNvSpPr txBox="1">
            <a:spLocks/>
          </p:cNvSpPr>
          <p:nvPr/>
        </p:nvSpPr>
        <p:spPr bwMode="auto">
          <a:xfrm>
            <a:off x="31173" y="516371"/>
            <a:ext cx="9067800" cy="5842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marL="137099" indent="0" algn="l" defTabSz="803293" rtl="0" eaLnBrk="1" fontAlgn="base" hangingPunct="1">
              <a:lnSpc>
                <a:spcPct val="90000"/>
              </a:lnSpc>
              <a:spcBef>
                <a:spcPts val="0"/>
              </a:spcBef>
              <a:spcAft>
                <a:spcPct val="0"/>
              </a:spcAft>
              <a:buSzPct val="100000"/>
              <a:buFont typeface="Wingdings" pitchFamily="2" charset="2"/>
              <a:buNone/>
              <a:defRPr sz="2200" b="1" baseline="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algn="ctr"/>
            <a:r>
              <a:rPr lang="en-US" sz="2000" kern="0" dirty="0"/>
              <a:t>FRIB offers opportunities to harvest isotopes for applications</a:t>
            </a:r>
          </a:p>
        </p:txBody>
      </p:sp>
      <p:pic>
        <p:nvPicPr>
          <p:cNvPr id="2" name="Picture 1" descr="FRIBOpeningNewFrontiersinNuclearScience_FINAL.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989" y="3454986"/>
            <a:ext cx="4357984" cy="2394459"/>
          </a:xfrm>
          <a:prstGeom prst="rect">
            <a:avLst/>
          </a:prstGeom>
        </p:spPr>
      </p:pic>
      <p:sp>
        <p:nvSpPr>
          <p:cNvPr id="5" name="Slide Number Placeholder 4"/>
          <p:cNvSpPr>
            <a:spLocks noGrp="1"/>
          </p:cNvSpPr>
          <p:nvPr>
            <p:ph type="sldNum" sz="quarter" idx="4"/>
          </p:nvPr>
        </p:nvSpPr>
        <p:spPr/>
        <p:txBody>
          <a:bodyPr/>
          <a:lstStyle/>
          <a:p>
            <a:fld id="{987C7CF1-4D7D-C941-87F6-6592CA3F7595}" type="slidenum">
              <a:rPr lang="en-US" smtClean="0">
                <a:solidFill>
                  <a:prstClr val="black">
                    <a:tint val="75000"/>
                  </a:prstClr>
                </a:solidFill>
              </a:rPr>
              <a:pPr/>
              <a:t>40</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6020733F-0323-FA42-8AB1-5861BFB99D9F}"/>
              </a:ext>
            </a:extLst>
          </p:cNvPr>
          <p:cNvSpPr>
            <a:spLocks noGrp="1"/>
          </p:cNvSpPr>
          <p:nvPr>
            <p:ph type="ftr" sz="quarter" idx="3"/>
          </p:nvPr>
        </p:nvSpPr>
        <p:spPr/>
        <p:txBody>
          <a:bodyPr/>
          <a:lstStyle/>
          <a:p>
            <a:pPr>
              <a:defRPr/>
            </a:pPr>
            <a:r>
              <a:rPr lang="en-US"/>
              <a:t>W. Nazarewicz, CFNS Stony Brook</a:t>
            </a:r>
            <a:endParaRPr lang="en-US" dirty="0"/>
          </a:p>
        </p:txBody>
      </p:sp>
      <p:sp>
        <p:nvSpPr>
          <p:cNvPr id="7" name="Rectangle 6">
            <a:extLst>
              <a:ext uri="{FF2B5EF4-FFF2-40B4-BE49-F238E27FC236}">
                <a16:creationId xmlns:a16="http://schemas.microsoft.com/office/drawing/2014/main" id="{6792C2F2-3422-754C-8A50-1DCF9673C691}"/>
              </a:ext>
            </a:extLst>
          </p:cNvPr>
          <p:cNvSpPr/>
          <p:nvPr/>
        </p:nvSpPr>
        <p:spPr>
          <a:xfrm>
            <a:off x="2721543" y="6165127"/>
            <a:ext cx="2791149" cy="307777"/>
          </a:xfrm>
          <a:prstGeom prst="rect">
            <a:avLst/>
          </a:prstGeom>
        </p:spPr>
        <p:txBody>
          <a:bodyPr wrap="none">
            <a:spAutoFit/>
          </a:bodyPr>
          <a:lstStyle/>
          <a:p>
            <a:r>
              <a:rPr lang="en-US" sz="1400" dirty="0">
                <a:solidFill>
                  <a:srgbClr val="FF0000"/>
                </a:solidFill>
              </a:rPr>
              <a:t>Scientific Reports 4, 6706 (2014)</a:t>
            </a:r>
          </a:p>
        </p:txBody>
      </p:sp>
    </p:spTree>
    <p:extLst>
      <p:ext uri="{BB962C8B-B14F-4D97-AF65-F5344CB8AC3E}">
        <p14:creationId xmlns:p14="http://schemas.microsoft.com/office/powerpoint/2010/main" val="68947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a:t>W. Nazarewicz, CFNS Stony Brook</a:t>
            </a:r>
            <a:endParaRPr lang="en-US" dirty="0"/>
          </a:p>
        </p:txBody>
      </p:sp>
      <p:sp>
        <p:nvSpPr>
          <p:cNvPr id="3" name="Slide Number Placeholder 2"/>
          <p:cNvSpPr>
            <a:spLocks noGrp="1"/>
          </p:cNvSpPr>
          <p:nvPr>
            <p:ph type="sldNum" sz="quarter" idx="4"/>
          </p:nvPr>
        </p:nvSpPr>
        <p:spPr/>
        <p:txBody>
          <a:bodyPr/>
          <a:lstStyle/>
          <a:p>
            <a:fld id="{987C7CF1-4D7D-C941-87F6-6592CA3F7595}" type="slidenum">
              <a:rPr lang="en-US" smtClean="0">
                <a:solidFill>
                  <a:prstClr val="black">
                    <a:tint val="75000"/>
                  </a:prstClr>
                </a:solidFill>
              </a:rPr>
              <a:pPr/>
              <a:t>41</a:t>
            </a:fld>
            <a:endParaRPr lang="en-US" dirty="0">
              <a:solidFill>
                <a:prstClr val="black">
                  <a:tint val="75000"/>
                </a:prstClr>
              </a:solidFill>
            </a:endParaRPr>
          </a:p>
        </p:txBody>
      </p:sp>
      <p:pic>
        <p:nvPicPr>
          <p:cNvPr id="4" name="Picture 3" descr="Landscap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3560"/>
            <a:ext cx="9144000" cy="4468215"/>
          </a:xfrm>
          <a:prstGeom prst="rect">
            <a:avLst/>
          </a:prstGeom>
        </p:spPr>
      </p:pic>
      <p:sp>
        <p:nvSpPr>
          <p:cNvPr id="5" name="TextBox 4"/>
          <p:cNvSpPr txBox="1"/>
          <p:nvPr/>
        </p:nvSpPr>
        <p:spPr>
          <a:xfrm>
            <a:off x="2969690" y="9755"/>
            <a:ext cx="3873176" cy="584775"/>
          </a:xfrm>
          <a:prstGeom prst="rect">
            <a:avLst/>
          </a:prstGeom>
          <a:noFill/>
        </p:spPr>
        <p:txBody>
          <a:bodyPr wrap="none" rtlCol="0">
            <a:spAutoFit/>
          </a:bodyPr>
          <a:lstStyle/>
          <a:p>
            <a:r>
              <a:rPr lang="en-US" sz="3200" dirty="0" err="1">
                <a:solidFill>
                  <a:srgbClr val="000090"/>
                </a:solidFill>
              </a:rPr>
              <a:t>Superheavy</a:t>
            </a:r>
            <a:r>
              <a:rPr lang="en-US" sz="3200" dirty="0">
                <a:solidFill>
                  <a:srgbClr val="000090"/>
                </a:solidFill>
              </a:rPr>
              <a:t> territory</a:t>
            </a:r>
          </a:p>
        </p:txBody>
      </p:sp>
      <p:grpSp>
        <p:nvGrpSpPr>
          <p:cNvPr id="6" name="Group 5">
            <a:extLst>
              <a:ext uri="{FF2B5EF4-FFF2-40B4-BE49-F238E27FC236}">
                <a16:creationId xmlns:a16="http://schemas.microsoft.com/office/drawing/2014/main" id="{329E15DF-241A-8F44-9798-A7A65675B695}"/>
              </a:ext>
            </a:extLst>
          </p:cNvPr>
          <p:cNvGrpSpPr/>
          <p:nvPr/>
        </p:nvGrpSpPr>
        <p:grpSpPr>
          <a:xfrm>
            <a:off x="73896" y="881410"/>
            <a:ext cx="9065588" cy="2572995"/>
            <a:chOff x="73896" y="881410"/>
            <a:chExt cx="9065588" cy="2572995"/>
          </a:xfrm>
        </p:grpSpPr>
        <p:pic>
          <p:nvPicPr>
            <p:cNvPr id="7" name="Picture 6">
              <a:extLst>
                <a:ext uri="{FF2B5EF4-FFF2-40B4-BE49-F238E27FC236}">
                  <a16:creationId xmlns:a16="http://schemas.microsoft.com/office/drawing/2014/main" id="{D364D47C-F833-3949-A014-7AF80B54E279}"/>
                </a:ext>
              </a:extLst>
            </p:cNvPr>
            <p:cNvPicPr>
              <a:picLocks noChangeAspect="1"/>
            </p:cNvPicPr>
            <p:nvPr/>
          </p:nvPicPr>
          <p:blipFill>
            <a:blip r:embed="rId3"/>
            <a:stretch>
              <a:fillRect/>
            </a:stretch>
          </p:blipFill>
          <p:spPr>
            <a:xfrm>
              <a:off x="73896" y="1859034"/>
              <a:ext cx="9065588" cy="1595371"/>
            </a:xfrm>
            <a:prstGeom prst="rect">
              <a:avLst/>
            </a:prstGeom>
            <a:solidFill>
              <a:schemeClr val="bg1"/>
            </a:solidFill>
          </p:spPr>
        </p:pic>
        <p:grpSp>
          <p:nvGrpSpPr>
            <p:cNvPr id="8" name="Group 7"/>
            <p:cNvGrpSpPr/>
            <p:nvPr/>
          </p:nvGrpSpPr>
          <p:grpSpPr>
            <a:xfrm>
              <a:off x="450670" y="1230263"/>
              <a:ext cx="7960819" cy="1064204"/>
              <a:chOff x="450670" y="1230263"/>
              <a:chExt cx="7960819" cy="1064204"/>
            </a:xfrm>
          </p:grpSpPr>
          <p:grpSp>
            <p:nvGrpSpPr>
              <p:cNvPr id="10" name="Group 9"/>
              <p:cNvGrpSpPr/>
              <p:nvPr/>
            </p:nvGrpSpPr>
            <p:grpSpPr>
              <a:xfrm>
                <a:off x="450670" y="1230263"/>
                <a:ext cx="7960819" cy="1060296"/>
                <a:chOff x="450670" y="1230263"/>
                <a:chExt cx="7960819" cy="1060296"/>
              </a:xfrm>
            </p:grpSpPr>
            <p:cxnSp>
              <p:nvCxnSpPr>
                <p:cNvPr id="12" name="Straight Arrow Connector 11"/>
                <p:cNvCxnSpPr/>
                <p:nvPr/>
              </p:nvCxnSpPr>
              <p:spPr>
                <a:xfrm>
                  <a:off x="1419795" y="2227385"/>
                  <a:ext cx="5959231" cy="6512"/>
                </a:xfrm>
                <a:prstGeom prst="straightConnector1">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71435" y="1230263"/>
                  <a:ext cx="1840054" cy="646331"/>
                </a:xfrm>
                <a:prstGeom prst="rect">
                  <a:avLst/>
                </a:prstGeom>
                <a:noFill/>
              </p:spPr>
              <p:txBody>
                <a:bodyPr wrap="none" rtlCol="0">
                  <a:spAutoFit/>
                </a:bodyPr>
                <a:lstStyle/>
                <a:p>
                  <a:pPr algn="ctr"/>
                  <a:r>
                    <a:rPr lang="en-US">
                      <a:solidFill>
                        <a:srgbClr val="000090"/>
                      </a:solidFill>
                    </a:rPr>
                    <a:t>neutron drip line</a:t>
                  </a:r>
                </a:p>
                <a:p>
                  <a:pPr algn="ctr"/>
                  <a:r>
                    <a:rPr lang="en-US">
                      <a:solidFill>
                        <a:srgbClr val="000090"/>
                      </a:solidFill>
                    </a:rPr>
                    <a:t>N≈270</a:t>
                  </a:r>
                </a:p>
              </p:txBody>
            </p:sp>
            <p:sp>
              <p:nvSpPr>
                <p:cNvPr id="14" name="TextBox 13"/>
                <p:cNvSpPr txBox="1"/>
                <p:nvPr/>
              </p:nvSpPr>
              <p:spPr>
                <a:xfrm>
                  <a:off x="2172675" y="1230263"/>
                  <a:ext cx="1314032" cy="646331"/>
                </a:xfrm>
                <a:prstGeom prst="rect">
                  <a:avLst/>
                </a:prstGeom>
                <a:noFill/>
              </p:spPr>
              <p:txBody>
                <a:bodyPr wrap="none" rtlCol="0">
                  <a:spAutoFit/>
                </a:bodyPr>
                <a:lstStyle/>
                <a:p>
                  <a:pPr algn="ctr"/>
                  <a:r>
                    <a:rPr lang="en-US">
                      <a:solidFill>
                        <a:srgbClr val="000090"/>
                      </a:solidFill>
                    </a:rPr>
                    <a:t>beta stable</a:t>
                  </a:r>
                </a:p>
                <a:p>
                  <a:pPr algn="ctr"/>
                  <a:r>
                    <a:rPr lang="en-US">
                      <a:solidFill>
                        <a:srgbClr val="000090"/>
                      </a:solidFill>
                    </a:rPr>
                    <a:t>N≈19</a:t>
                  </a:r>
                  <a:r>
                    <a:rPr lang="pl-PL">
                      <a:solidFill>
                        <a:srgbClr val="000090"/>
                      </a:solidFill>
                    </a:rPr>
                    <a:t>2</a:t>
                  </a:r>
                  <a:endParaRPr lang="en-US">
                    <a:solidFill>
                      <a:srgbClr val="000090"/>
                    </a:solidFill>
                  </a:endParaRPr>
                </a:p>
              </p:txBody>
            </p:sp>
            <p:sp>
              <p:nvSpPr>
                <p:cNvPr id="15" name="TextBox 14"/>
                <p:cNvSpPr txBox="1"/>
                <p:nvPr/>
              </p:nvSpPr>
              <p:spPr>
                <a:xfrm>
                  <a:off x="450670" y="1230263"/>
                  <a:ext cx="1711677" cy="646331"/>
                </a:xfrm>
                <a:prstGeom prst="rect">
                  <a:avLst/>
                </a:prstGeom>
                <a:noFill/>
              </p:spPr>
              <p:txBody>
                <a:bodyPr wrap="none" rtlCol="0">
                  <a:spAutoFit/>
                </a:bodyPr>
                <a:lstStyle/>
                <a:p>
                  <a:pPr algn="ctr"/>
                  <a:r>
                    <a:rPr lang="en-US">
                      <a:solidFill>
                        <a:srgbClr val="000090"/>
                      </a:solidFill>
                    </a:rPr>
                    <a:t>proton drip line</a:t>
                  </a:r>
                </a:p>
                <a:p>
                  <a:pPr algn="ctr"/>
                  <a:r>
                    <a:rPr lang="en-US">
                      <a:solidFill>
                        <a:srgbClr val="000090"/>
                      </a:solidFill>
                    </a:rPr>
                    <a:t>N=170</a:t>
                  </a:r>
                </a:p>
              </p:txBody>
            </p:sp>
            <p:sp>
              <p:nvSpPr>
                <p:cNvPr id="16" name="5-Point Star 15"/>
                <p:cNvSpPr/>
                <p:nvPr/>
              </p:nvSpPr>
              <p:spPr>
                <a:xfrm>
                  <a:off x="2627274" y="2138159"/>
                  <a:ext cx="152400" cy="152400"/>
                </a:xfrm>
                <a:prstGeom prst="star5">
                  <a:avLst/>
                </a:prstGeom>
                <a:solidFill>
                  <a:srgbClr val="00FF8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5-Point Star 16"/>
                <p:cNvSpPr/>
                <p:nvPr/>
              </p:nvSpPr>
              <p:spPr>
                <a:xfrm>
                  <a:off x="7416799" y="2134251"/>
                  <a:ext cx="152400" cy="152400"/>
                </a:xfrm>
                <a:prstGeom prst="star5">
                  <a:avLst/>
                </a:prstGeom>
                <a:solidFill>
                  <a:srgbClr val="00FF8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5-Point Star 17"/>
                <p:cNvSpPr/>
                <p:nvPr/>
              </p:nvSpPr>
              <p:spPr>
                <a:xfrm>
                  <a:off x="1255666" y="2134251"/>
                  <a:ext cx="152400" cy="152400"/>
                </a:xfrm>
                <a:prstGeom prst="star5">
                  <a:avLst/>
                </a:prstGeom>
                <a:solidFill>
                  <a:srgbClr val="00FF8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1" name="5-Point Star 10"/>
              <p:cNvSpPr/>
              <p:nvPr/>
            </p:nvSpPr>
            <p:spPr>
              <a:xfrm>
                <a:off x="1608666" y="2142067"/>
                <a:ext cx="152400" cy="152400"/>
              </a:xfrm>
              <a:prstGeom prst="star5">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9" name="Rectangle 8"/>
            <p:cNvSpPr/>
            <p:nvPr/>
          </p:nvSpPr>
          <p:spPr>
            <a:xfrm>
              <a:off x="3309697" y="881410"/>
              <a:ext cx="3001818" cy="461665"/>
            </a:xfrm>
            <a:prstGeom prst="rect">
              <a:avLst/>
            </a:prstGeom>
            <a:ln>
              <a:noFill/>
            </a:ln>
          </p:spPr>
          <p:txBody>
            <a:bodyPr wrap="square">
              <a:spAutoFit/>
            </a:bodyPr>
            <a:lstStyle/>
            <a:p>
              <a:pPr algn="ctr"/>
              <a:r>
                <a:rPr lang="en-US" sz="2400">
                  <a:solidFill>
                    <a:srgbClr val="FF0000"/>
                  </a:solidFill>
                </a:rPr>
                <a:t>≈100 isotopes of </a:t>
              </a:r>
              <a:r>
                <a:rPr lang="en-US" sz="2400" err="1">
                  <a:solidFill>
                    <a:srgbClr val="FF0000"/>
                  </a:solidFill>
                </a:rPr>
                <a:t>Og</a:t>
              </a:r>
              <a:endParaRPr lang="en-US" sz="2400">
                <a:solidFill>
                  <a:srgbClr val="FF0000"/>
                </a:solidFill>
              </a:endParaRPr>
            </a:p>
          </p:txBody>
        </p:sp>
      </p:grpSp>
      <p:sp>
        <p:nvSpPr>
          <p:cNvPr id="21" name="Rectangle 20">
            <a:extLst>
              <a:ext uri="{FF2B5EF4-FFF2-40B4-BE49-F238E27FC236}">
                <a16:creationId xmlns:a16="http://schemas.microsoft.com/office/drawing/2014/main" id="{4B07BDE8-FEC5-014B-B5FE-CC44567169A5}"/>
              </a:ext>
            </a:extLst>
          </p:cNvPr>
          <p:cNvSpPr/>
          <p:nvPr/>
        </p:nvSpPr>
        <p:spPr>
          <a:xfrm>
            <a:off x="1584839" y="469249"/>
            <a:ext cx="6642877" cy="338554"/>
          </a:xfrm>
          <a:prstGeom prst="rect">
            <a:avLst/>
          </a:prstGeom>
        </p:spPr>
        <p:txBody>
          <a:bodyPr wrap="square">
            <a:spAutoFit/>
          </a:bodyPr>
          <a:lstStyle/>
          <a:p>
            <a:r>
              <a:rPr lang="en-US" sz="1600" dirty="0">
                <a:ea typeface="Arial" charset="0"/>
                <a:cs typeface="Arial" charset="0"/>
              </a:rPr>
              <a:t>The limits of nuclear mass </a:t>
            </a:r>
            <a:r>
              <a:rPr lang="en-US" sz="1600">
                <a:ea typeface="Arial" charset="0"/>
                <a:cs typeface="Arial" charset="0"/>
              </a:rPr>
              <a:t>and charge, </a:t>
            </a:r>
            <a:r>
              <a:rPr lang="en-US" sz="1600" i="1">
                <a:ea typeface="Arial" charset="0"/>
                <a:cs typeface="Arial" charset="0"/>
              </a:rPr>
              <a:t>Nature </a:t>
            </a:r>
            <a:r>
              <a:rPr lang="en-US" sz="1600" i="1" dirty="0">
                <a:ea typeface="Arial" charset="0"/>
                <a:cs typeface="Arial" charset="0"/>
              </a:rPr>
              <a:t>Physics </a:t>
            </a:r>
            <a:r>
              <a:rPr lang="en-US" sz="1600" b="1" dirty="0">
                <a:ea typeface="Arial" charset="0"/>
                <a:cs typeface="Arial" charset="0"/>
              </a:rPr>
              <a:t> 14</a:t>
            </a:r>
            <a:r>
              <a:rPr lang="en-US" sz="1600" dirty="0">
                <a:ea typeface="Arial" charset="0"/>
                <a:cs typeface="Arial" charset="0"/>
              </a:rPr>
              <a:t>,</a:t>
            </a:r>
            <a:r>
              <a:rPr lang="en-US" sz="1600">
                <a:ea typeface="Arial" charset="0"/>
                <a:cs typeface="Arial" charset="0"/>
              </a:rPr>
              <a:t> 537 (2018</a:t>
            </a:r>
            <a:r>
              <a:rPr lang="en-US" sz="1600" dirty="0">
                <a:ea typeface="Arial" charset="0"/>
                <a:cs typeface="Arial" charset="0"/>
              </a:rPr>
              <a:t>) </a:t>
            </a:r>
            <a:endParaRPr lang="en-US" sz="1600" b="0" i="0" u="none" strike="noStrike" dirty="0">
              <a:effectLst/>
              <a:ea typeface="Arial" charset="0"/>
              <a:cs typeface="Arial" charset="0"/>
            </a:endParaRPr>
          </a:p>
        </p:txBody>
      </p:sp>
    </p:spTree>
    <p:extLst>
      <p:ext uri="{BB962C8B-B14F-4D97-AF65-F5344CB8AC3E}">
        <p14:creationId xmlns:p14="http://schemas.microsoft.com/office/powerpoint/2010/main" val="72376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a:t>W. Nazarewicz, CFNS Stony Brook</a:t>
            </a:r>
            <a:endParaRPr lang="en-US" dirty="0"/>
          </a:p>
        </p:txBody>
      </p:sp>
      <p:sp>
        <p:nvSpPr>
          <p:cNvPr id="3" name="Slide Number Placeholder 2"/>
          <p:cNvSpPr>
            <a:spLocks noGrp="1"/>
          </p:cNvSpPr>
          <p:nvPr>
            <p:ph type="sldNum" sz="quarter" idx="4"/>
          </p:nvPr>
        </p:nvSpPr>
        <p:spPr/>
        <p:txBody>
          <a:bodyPr/>
          <a:lstStyle/>
          <a:p>
            <a:fld id="{987C7CF1-4D7D-C941-87F6-6592CA3F7595}" type="slidenum">
              <a:rPr lang="en-US" smtClean="0">
                <a:solidFill>
                  <a:prstClr val="black">
                    <a:tint val="75000"/>
                  </a:prstClr>
                </a:solidFill>
              </a:rPr>
              <a:pPr/>
              <a:t>42</a:t>
            </a:fld>
            <a:endParaRPr lang="en-US" dirty="0">
              <a:solidFill>
                <a:prstClr val="black">
                  <a:tint val="75000"/>
                </a:prstClr>
              </a:solidFill>
            </a:endParaRPr>
          </a:p>
        </p:txBody>
      </p:sp>
      <p:sp>
        <p:nvSpPr>
          <p:cNvPr id="4" name="The Anatomy of a Neutron Star"/>
          <p:cNvSpPr txBox="1">
            <a:spLocks/>
          </p:cNvSpPr>
          <p:nvPr/>
        </p:nvSpPr>
        <p:spPr>
          <a:xfrm>
            <a:off x="1123528" y="-44386"/>
            <a:ext cx="7053815" cy="523996"/>
          </a:xfrm>
          <a:prstGeom prst="rect">
            <a:avLst/>
          </a:prstGeom>
        </p:spPr>
        <p:txBody>
          <a:bodyPr/>
          <a:lstStyle>
            <a:lvl1pPr algn="ctr" defTabSz="514095" rtl="0" eaLnBrk="0" fontAlgn="base" hangingPunct="0">
              <a:spcBef>
                <a:spcPct val="0"/>
              </a:spcBef>
              <a:spcAft>
                <a:spcPct val="0"/>
              </a:spcAft>
              <a:defRPr sz="4576" kern="1200">
                <a:solidFill>
                  <a:srgbClr val="73FCD6"/>
                </a:solidFill>
                <a:latin typeface="Helvetica"/>
                <a:ea typeface="Helvetica"/>
                <a:cs typeface="Helvetica"/>
                <a:sym typeface="Helvetica"/>
              </a:defRPr>
            </a:lvl1pPr>
            <a:lvl2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55"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1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64"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82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800" dirty="0">
                <a:solidFill>
                  <a:srgbClr val="002060"/>
                </a:solidFill>
                <a:latin typeface="Arial" charset="0"/>
                <a:ea typeface="Arial" charset="0"/>
                <a:cs typeface="Arial" charset="0"/>
              </a:rPr>
              <a:t>The anatomy of a neutron star</a:t>
            </a:r>
          </a:p>
        </p:txBody>
      </p:sp>
      <p:grpSp>
        <p:nvGrpSpPr>
          <p:cNvPr id="6" name="Group"/>
          <p:cNvGrpSpPr/>
          <p:nvPr/>
        </p:nvGrpSpPr>
        <p:grpSpPr>
          <a:xfrm>
            <a:off x="714955" y="3385347"/>
            <a:ext cx="7370370" cy="3063155"/>
            <a:chOff x="0" y="0"/>
            <a:chExt cx="11240518" cy="4671602"/>
          </a:xfrm>
        </p:grpSpPr>
        <p:pic>
          <p:nvPicPr>
            <p:cNvPr id="10" name="NStar.jpg" descr="NStar.jpg"/>
            <p:cNvPicPr>
              <a:picLocks noChangeAspect="1"/>
            </p:cNvPicPr>
            <p:nvPr/>
          </p:nvPicPr>
          <p:blipFill>
            <a:blip r:embed="rId2">
              <a:extLst/>
            </a:blip>
            <a:stretch>
              <a:fillRect/>
            </a:stretch>
          </p:blipFill>
          <p:spPr>
            <a:xfrm>
              <a:off x="7087982" y="0"/>
              <a:ext cx="4152537" cy="4671603"/>
            </a:xfrm>
            <a:prstGeom prst="rect">
              <a:avLst/>
            </a:prstGeom>
            <a:ln w="12700" cap="flat">
              <a:noFill/>
              <a:miter lim="400000"/>
            </a:ln>
            <a:effectLst/>
          </p:spPr>
        </p:pic>
        <p:pic>
          <p:nvPicPr>
            <p:cNvPr id="11" name="CassA2012.jpg" descr="CassA2012.jpg"/>
            <p:cNvPicPr>
              <a:picLocks noChangeAspect="1"/>
            </p:cNvPicPr>
            <p:nvPr/>
          </p:nvPicPr>
          <p:blipFill>
            <a:blip r:embed="rId3">
              <a:extLst/>
            </a:blip>
            <a:stretch>
              <a:fillRect/>
            </a:stretch>
          </p:blipFill>
          <p:spPr>
            <a:xfrm>
              <a:off x="0" y="159557"/>
              <a:ext cx="6412505" cy="4352488"/>
            </a:xfrm>
            <a:prstGeom prst="rect">
              <a:avLst/>
            </a:prstGeom>
            <a:ln w="12700" cap="flat">
              <a:noFill/>
              <a:miter lim="400000"/>
            </a:ln>
            <a:effectLst/>
          </p:spPr>
        </p:pic>
      </p:grpSp>
      <p:sp>
        <p:nvSpPr>
          <p:cNvPr id="8" name="Atmosphere (10 cm):  Shapes Thermal Radiation (L=4psR2T4)…"/>
          <p:cNvSpPr txBox="1"/>
          <p:nvPr/>
        </p:nvSpPr>
        <p:spPr>
          <a:xfrm>
            <a:off x="373623" y="408692"/>
            <a:ext cx="8553624" cy="2911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p>
            <a:pPr indent="-635000">
              <a:spcBef>
                <a:spcPts val="1500"/>
              </a:spcBef>
              <a:buSzPct val="100000"/>
              <a:buFont typeface="Arial" charset="0"/>
              <a:buChar char="•"/>
              <a:defRPr sz="3000">
                <a:solidFill>
                  <a:srgbClr val="00F900"/>
                </a:solidFill>
                <a:latin typeface="Helvetica"/>
                <a:ea typeface="Helvetica"/>
                <a:cs typeface="Helvetica"/>
                <a:sym typeface="Helvetica"/>
              </a:defRPr>
            </a:pPr>
            <a:r>
              <a:rPr sz="2000" dirty="0">
                <a:solidFill>
                  <a:srgbClr val="002060"/>
                </a:solidFill>
              </a:rPr>
              <a:t>Atmosphere (10 cm):  Shapes Thermal Radiation </a:t>
            </a:r>
            <a:endParaRPr lang="pl-PL" sz="2000" dirty="0">
              <a:solidFill>
                <a:srgbClr val="002060"/>
              </a:solidFill>
            </a:endParaRPr>
          </a:p>
          <a:p>
            <a:pPr indent="-635000">
              <a:spcBef>
                <a:spcPts val="1500"/>
              </a:spcBef>
              <a:buSzPct val="100000"/>
              <a:buFont typeface="Arial" charset="0"/>
              <a:buChar char="•"/>
              <a:defRPr sz="3000">
                <a:solidFill>
                  <a:srgbClr val="00F900"/>
                </a:solidFill>
                <a:latin typeface="Helvetica"/>
                <a:ea typeface="Helvetica"/>
                <a:cs typeface="Helvetica"/>
                <a:sym typeface="Helvetica"/>
              </a:defRPr>
            </a:pPr>
            <a:r>
              <a:rPr sz="2000" dirty="0">
                <a:solidFill>
                  <a:srgbClr val="002060"/>
                </a:solidFill>
              </a:rPr>
              <a:t>Envelope (100 m):  Huge Temperature Gradient</a:t>
            </a:r>
            <a:endParaRPr lang="pl-PL" sz="2000" dirty="0">
              <a:solidFill>
                <a:srgbClr val="002060"/>
              </a:solidFill>
            </a:endParaRPr>
          </a:p>
          <a:p>
            <a:pPr indent="-635000">
              <a:spcBef>
                <a:spcPts val="1500"/>
              </a:spcBef>
              <a:buSzPct val="100000"/>
              <a:buFont typeface="Arial" charset="0"/>
              <a:buChar char="•"/>
              <a:defRPr sz="3000">
                <a:solidFill>
                  <a:srgbClr val="00F900"/>
                </a:solidFill>
                <a:latin typeface="Helvetica"/>
                <a:ea typeface="Helvetica"/>
                <a:cs typeface="Helvetica"/>
                <a:sym typeface="Helvetica"/>
              </a:defRPr>
            </a:pPr>
            <a:r>
              <a:rPr sz="2000" dirty="0">
                <a:solidFill>
                  <a:srgbClr val="002060"/>
                </a:solidFill>
              </a:rPr>
              <a:t>Outer Crust (400 m):  Coulomb Crystal (Exotic neutron-rich nuclei)</a:t>
            </a:r>
          </a:p>
          <a:p>
            <a:pPr indent="-635000">
              <a:spcBef>
                <a:spcPts val="1500"/>
              </a:spcBef>
              <a:buSzPct val="100000"/>
              <a:buFont typeface="Arial" charset="0"/>
              <a:buChar char="•"/>
              <a:defRPr sz="3000">
                <a:solidFill>
                  <a:srgbClr val="00F900"/>
                </a:solidFill>
                <a:latin typeface="Helvetica"/>
                <a:ea typeface="Helvetica"/>
                <a:cs typeface="Helvetica"/>
                <a:sym typeface="Helvetica"/>
              </a:defRPr>
            </a:pPr>
            <a:r>
              <a:rPr sz="2000" dirty="0">
                <a:solidFill>
                  <a:srgbClr val="002060"/>
                </a:solidFill>
              </a:rPr>
              <a:t>Inner Crust (1 km):  Coulomb Frustration (“Nuclear Pasta”)</a:t>
            </a:r>
          </a:p>
          <a:p>
            <a:pPr indent="-635000">
              <a:spcBef>
                <a:spcPts val="1500"/>
              </a:spcBef>
              <a:buSzPct val="100000"/>
              <a:buFont typeface="Arial" charset="0"/>
              <a:buChar char="•"/>
              <a:defRPr sz="3000">
                <a:solidFill>
                  <a:srgbClr val="00F900"/>
                </a:solidFill>
                <a:latin typeface="Helvetica"/>
                <a:ea typeface="Helvetica"/>
                <a:cs typeface="Helvetica"/>
                <a:sym typeface="Helvetica"/>
              </a:defRPr>
            </a:pPr>
            <a:r>
              <a:rPr sz="2000" dirty="0">
                <a:solidFill>
                  <a:srgbClr val="002060"/>
                </a:solidFill>
              </a:rPr>
              <a:t>Outer Core (10 km):  Uniform Neutron-Rich Matter (n,p,e)</a:t>
            </a:r>
          </a:p>
          <a:p>
            <a:pPr indent="-635000">
              <a:spcBef>
                <a:spcPts val="1500"/>
              </a:spcBef>
              <a:buSzPct val="100000"/>
              <a:buFont typeface="Arial" charset="0"/>
              <a:buChar char="•"/>
              <a:defRPr sz="3000">
                <a:solidFill>
                  <a:srgbClr val="00F900"/>
                </a:solidFill>
                <a:latin typeface="Helvetica"/>
                <a:ea typeface="Helvetica"/>
                <a:cs typeface="Helvetica"/>
                <a:sym typeface="Helvetica"/>
              </a:defRPr>
            </a:pPr>
            <a:r>
              <a:rPr sz="2000" dirty="0">
                <a:solidFill>
                  <a:srgbClr val="002060"/>
                </a:solidFill>
              </a:rPr>
              <a:t>Inner Core (?):  Exotic Matter (Hyperons, condensates, quark matter)</a:t>
            </a:r>
          </a:p>
        </p:txBody>
      </p:sp>
    </p:spTree>
    <p:extLst>
      <p:ext uri="{BB962C8B-B14F-4D97-AF65-F5344CB8AC3E}">
        <p14:creationId xmlns:p14="http://schemas.microsoft.com/office/powerpoint/2010/main" val="205362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1554558" y="30848"/>
            <a:ext cx="631454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en-US" sz="3600" baseline="0" dirty="0">
                <a:solidFill>
                  <a:srgbClr val="002060"/>
                </a:solidFill>
                <a:ea typeface="ＭＳ Ｐゴシック" charset="0"/>
                <a:cs typeface="ＭＳ Ｐゴシック" charset="0"/>
              </a:rPr>
              <a:t>Comments on theory of nuclei</a:t>
            </a:r>
          </a:p>
        </p:txBody>
      </p:sp>
      <p:sp>
        <p:nvSpPr>
          <p:cNvPr id="8" name="Oval 7"/>
          <p:cNvSpPr>
            <a:spLocks noChangeArrowheads="1"/>
          </p:cNvSpPr>
          <p:nvPr/>
        </p:nvSpPr>
        <p:spPr bwMode="auto">
          <a:xfrm>
            <a:off x="4152943" y="774781"/>
            <a:ext cx="2413000" cy="2413000"/>
          </a:xfrm>
          <a:prstGeom prst="ellipse">
            <a:avLst/>
          </a:prstGeom>
          <a:solidFill>
            <a:srgbClr val="3366FF">
              <a:alpha val="50195"/>
            </a:srgbClr>
          </a:solidFill>
          <a:ln w="9525">
            <a:solidFill>
              <a:schemeClr val="tx1"/>
            </a:solidFill>
            <a:round/>
            <a:headEnd/>
            <a:tailEnd/>
          </a:ln>
        </p:spPr>
        <p:txBody>
          <a:bodyPr wrap="none" anchor="ctr"/>
          <a:lstStyle/>
          <a:p>
            <a:pPr algn="ctr" eaLnBrk="0" hangingPunct="0"/>
            <a:r>
              <a:rPr lang="en-US" sz="2000" b="1" baseline="0" dirty="0">
                <a:solidFill>
                  <a:srgbClr val="000000"/>
                </a:solidFill>
                <a:latin typeface="Comic Sans MS" charset="0"/>
                <a:ea typeface="ＭＳ Ｐゴシック" charset="0"/>
                <a:cs typeface="ＭＳ Ｐゴシック" charset="0"/>
              </a:rPr>
              <a:t>Input</a:t>
            </a:r>
          </a:p>
          <a:p>
            <a:pPr algn="ctr" eaLnBrk="0" hangingPunct="0"/>
            <a:r>
              <a:rPr lang="en-US" sz="1600" b="1" baseline="0" dirty="0">
                <a:solidFill>
                  <a:srgbClr val="000000"/>
                </a:solidFill>
                <a:latin typeface="Comic Sans MS" charset="0"/>
                <a:ea typeface="ＭＳ Ｐゴシック" charset="0"/>
                <a:cs typeface="ＭＳ Ｐゴシック" charset="0"/>
              </a:rPr>
              <a:t>Forces, operators</a:t>
            </a:r>
          </a:p>
        </p:txBody>
      </p:sp>
      <p:sp>
        <p:nvSpPr>
          <p:cNvPr id="9" name="Oval 8"/>
          <p:cNvSpPr>
            <a:spLocks noChangeArrowheads="1"/>
          </p:cNvSpPr>
          <p:nvPr/>
        </p:nvSpPr>
        <p:spPr bwMode="auto">
          <a:xfrm>
            <a:off x="3162343" y="2425781"/>
            <a:ext cx="2413000" cy="2413000"/>
          </a:xfrm>
          <a:prstGeom prst="ellipse">
            <a:avLst/>
          </a:prstGeom>
          <a:solidFill>
            <a:srgbClr val="FFFF00">
              <a:alpha val="50195"/>
            </a:srgbClr>
          </a:solidFill>
          <a:ln w="9525">
            <a:solidFill>
              <a:schemeClr val="tx1"/>
            </a:solidFill>
            <a:round/>
            <a:headEnd/>
            <a:tailEnd/>
          </a:ln>
        </p:spPr>
        <p:txBody>
          <a:bodyPr wrap="none" anchor="ctr"/>
          <a:lstStyle/>
          <a:p>
            <a:pPr algn="ctr" eaLnBrk="0" hangingPunct="0"/>
            <a:r>
              <a:rPr lang="en-US" sz="2000" b="1" baseline="0" dirty="0">
                <a:solidFill>
                  <a:srgbClr val="000000"/>
                </a:solidFill>
                <a:latin typeface="Comic Sans MS" charset="0"/>
                <a:ea typeface="ＭＳ Ｐゴシック" charset="0"/>
                <a:cs typeface="ＭＳ Ｐゴシック" charset="0"/>
              </a:rPr>
              <a:t>Many-body</a:t>
            </a:r>
          </a:p>
          <a:p>
            <a:pPr algn="ctr" eaLnBrk="0" hangingPunct="0"/>
            <a:r>
              <a:rPr lang="en-US" sz="2000" b="1" baseline="0" dirty="0">
                <a:solidFill>
                  <a:srgbClr val="000000"/>
                </a:solidFill>
                <a:latin typeface="Comic Sans MS" charset="0"/>
                <a:ea typeface="ＭＳ Ｐゴシック" charset="0"/>
                <a:cs typeface="ＭＳ Ｐゴシック" charset="0"/>
              </a:rPr>
              <a:t>dynamics </a:t>
            </a:r>
            <a:endParaRPr lang="en-US" sz="2000" baseline="0" dirty="0">
              <a:solidFill>
                <a:srgbClr val="000000"/>
              </a:solidFill>
              <a:latin typeface="Comic Sans MS" charset="0"/>
              <a:ea typeface="ＭＳ Ｐゴシック" charset="0"/>
              <a:cs typeface="ＭＳ Ｐゴシック" charset="0"/>
            </a:endParaRPr>
          </a:p>
        </p:txBody>
      </p:sp>
      <p:sp>
        <p:nvSpPr>
          <p:cNvPr id="10" name="Oval 9"/>
          <p:cNvSpPr>
            <a:spLocks noChangeArrowheads="1"/>
          </p:cNvSpPr>
          <p:nvPr/>
        </p:nvSpPr>
        <p:spPr bwMode="auto">
          <a:xfrm>
            <a:off x="5130843" y="2425781"/>
            <a:ext cx="2413000" cy="2413000"/>
          </a:xfrm>
          <a:prstGeom prst="ellipse">
            <a:avLst/>
          </a:prstGeom>
          <a:solidFill>
            <a:srgbClr val="FF0000">
              <a:alpha val="50195"/>
            </a:srgbClr>
          </a:solidFill>
          <a:ln w="9525">
            <a:solidFill>
              <a:schemeClr val="tx1"/>
            </a:solidFill>
            <a:round/>
            <a:headEnd/>
            <a:tailEnd/>
          </a:ln>
        </p:spPr>
        <p:txBody>
          <a:bodyPr wrap="none" anchor="ctr"/>
          <a:lstStyle/>
          <a:p>
            <a:pPr algn="ctr" eaLnBrk="0" hangingPunct="0"/>
            <a:r>
              <a:rPr lang="en-US" sz="2000" b="1" baseline="0" dirty="0">
                <a:solidFill>
                  <a:srgbClr val="000000"/>
                </a:solidFill>
                <a:latin typeface="Comic Sans MS" charset="0"/>
                <a:ea typeface="ＭＳ Ｐゴシック" charset="0"/>
                <a:cs typeface="ＭＳ Ｐゴシック" charset="0"/>
              </a:rPr>
              <a:t>Open </a:t>
            </a:r>
          </a:p>
          <a:p>
            <a:pPr algn="ctr" eaLnBrk="0" hangingPunct="0"/>
            <a:r>
              <a:rPr lang="en-US" sz="2000" b="1" baseline="0" dirty="0">
                <a:solidFill>
                  <a:srgbClr val="000000"/>
                </a:solidFill>
                <a:latin typeface="Comic Sans MS" charset="0"/>
                <a:ea typeface="ＭＳ Ｐゴシック" charset="0"/>
                <a:cs typeface="ＭＳ Ｐゴシック" charset="0"/>
              </a:rPr>
              <a:t>channels</a:t>
            </a:r>
          </a:p>
        </p:txBody>
      </p:sp>
      <p:grpSp>
        <p:nvGrpSpPr>
          <p:cNvPr id="18" name="Group 13"/>
          <p:cNvGrpSpPr>
            <a:grpSpLocks/>
          </p:cNvGrpSpPr>
          <p:nvPr/>
        </p:nvGrpSpPr>
        <p:grpSpPr bwMode="auto">
          <a:xfrm>
            <a:off x="5350453" y="1707172"/>
            <a:ext cx="3332608" cy="1815882"/>
            <a:chOff x="4013210" y="1701752"/>
            <a:chExt cx="3333479" cy="1818769"/>
          </a:xfrm>
        </p:grpSpPr>
        <p:sp>
          <p:nvSpPr>
            <p:cNvPr id="19" name="TextBox 9"/>
            <p:cNvSpPr txBox="1">
              <a:spLocks noChangeArrowheads="1"/>
            </p:cNvSpPr>
            <p:nvPr/>
          </p:nvSpPr>
          <p:spPr bwMode="auto">
            <a:xfrm>
              <a:off x="6204732" y="1701752"/>
              <a:ext cx="1141957" cy="1818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b="1" baseline="30000" dirty="0">
                  <a:solidFill>
                    <a:srgbClr val="000090"/>
                  </a:solidFill>
                </a:rPr>
                <a:t>12</a:t>
              </a:r>
              <a:r>
                <a:rPr lang="en-US" sz="2800" b="1" dirty="0">
                  <a:solidFill>
                    <a:srgbClr val="000090"/>
                  </a:solidFill>
                </a:rPr>
                <a:t>C*</a:t>
              </a:r>
            </a:p>
            <a:p>
              <a:pPr eaLnBrk="0" hangingPunct="0"/>
              <a:r>
                <a:rPr lang="en-US" sz="2800" b="1" baseline="30000" dirty="0">
                  <a:solidFill>
                    <a:srgbClr val="000090"/>
                  </a:solidFill>
                </a:rPr>
                <a:t>26</a:t>
              </a:r>
              <a:r>
                <a:rPr lang="en-US" sz="2800" b="1" baseline="0" dirty="0">
                  <a:solidFill>
                    <a:srgbClr val="000090"/>
                  </a:solidFill>
                </a:rPr>
                <a:t>O</a:t>
              </a:r>
            </a:p>
            <a:p>
              <a:pPr eaLnBrk="0" hangingPunct="0"/>
              <a:r>
                <a:rPr lang="en-US" sz="2800" b="1" baseline="30000" dirty="0">
                  <a:solidFill>
                    <a:srgbClr val="000090"/>
                  </a:solidFill>
                </a:rPr>
                <a:t>240</a:t>
              </a:r>
              <a:r>
                <a:rPr lang="en-US" sz="2800" b="1" baseline="0" dirty="0">
                  <a:solidFill>
                    <a:srgbClr val="000090"/>
                  </a:solidFill>
                </a:rPr>
                <a:t>Pu </a:t>
              </a:r>
            </a:p>
            <a:p>
              <a:pPr eaLnBrk="0" hangingPunct="0"/>
              <a:r>
                <a:rPr lang="en-US" sz="2800" b="1" baseline="30000" dirty="0">
                  <a:solidFill>
                    <a:srgbClr val="000090"/>
                  </a:solidFill>
                </a:rPr>
                <a:t>298</a:t>
              </a:r>
              <a:r>
                <a:rPr lang="en-US" sz="2800" b="1" baseline="0" dirty="0">
                  <a:solidFill>
                    <a:srgbClr val="000090"/>
                  </a:solidFill>
                </a:rPr>
                <a:t>U</a:t>
              </a:r>
            </a:p>
          </p:txBody>
        </p:sp>
        <p:cxnSp>
          <p:nvCxnSpPr>
            <p:cNvPr id="20" name="Straight Arrow Connector 19"/>
            <p:cNvCxnSpPr/>
            <p:nvPr/>
          </p:nvCxnSpPr>
          <p:spPr bwMode="auto">
            <a:xfrm flipH="1">
              <a:off x="4013210" y="2611137"/>
              <a:ext cx="2191522" cy="438957"/>
            </a:xfrm>
            <a:prstGeom prst="straightConnector1">
              <a:avLst/>
            </a:prstGeom>
            <a:ln>
              <a:solidFill>
                <a:srgbClr val="000090"/>
              </a:solidFill>
              <a:headEnd type="none" w="med" len="med"/>
              <a:tailEnd type="arrow"/>
            </a:ln>
          </p:spPr>
          <p:style>
            <a:lnRef idx="2">
              <a:schemeClr val="accent1"/>
            </a:lnRef>
            <a:fillRef idx="0">
              <a:schemeClr val="accent1"/>
            </a:fillRef>
            <a:effectRef idx="1">
              <a:schemeClr val="accent1"/>
            </a:effectRef>
            <a:fontRef idx="minor">
              <a:schemeClr val="tx1"/>
            </a:fontRef>
          </p:style>
        </p:cxnSp>
      </p:grpSp>
      <p:pic>
        <p:nvPicPr>
          <p:cNvPr id="21" name="Picture 2"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895" y="5450212"/>
            <a:ext cx="1800238" cy="81022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2" name="TextBox 4"/>
          <p:cNvSpPr txBox="1">
            <a:spLocks noChangeArrowheads="1"/>
          </p:cNvSpPr>
          <p:nvPr/>
        </p:nvSpPr>
        <p:spPr bwMode="auto">
          <a:xfrm>
            <a:off x="2130503" y="5439399"/>
            <a:ext cx="4184790" cy="8318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dirty="0">
                <a:solidFill>
                  <a:srgbClr val="000000"/>
                </a:solidFill>
              </a:rPr>
              <a:t>coupled </a:t>
            </a:r>
            <a:r>
              <a:rPr lang="en-US" dirty="0" err="1">
                <a:solidFill>
                  <a:srgbClr val="000000"/>
                </a:solidFill>
              </a:rPr>
              <a:t>integro</a:t>
            </a:r>
            <a:r>
              <a:rPr lang="en-US" dirty="0">
                <a:solidFill>
                  <a:srgbClr val="000000"/>
                </a:solidFill>
              </a:rPr>
              <a:t>-differential equations in 3A dimensions</a:t>
            </a:r>
          </a:p>
        </p:txBody>
      </p:sp>
      <p:sp>
        <p:nvSpPr>
          <p:cNvPr id="4" name="TextBox 3"/>
          <p:cNvSpPr txBox="1"/>
          <p:nvPr/>
        </p:nvSpPr>
        <p:spPr>
          <a:xfrm>
            <a:off x="232002" y="4224271"/>
            <a:ext cx="2980303" cy="923330"/>
          </a:xfrm>
          <a:prstGeom prst="rect">
            <a:avLst/>
          </a:prstGeom>
          <a:noFill/>
        </p:spPr>
        <p:txBody>
          <a:bodyPr wrap="none" rtlCol="0">
            <a:spAutoFit/>
          </a:bodyPr>
          <a:lstStyle/>
          <a:p>
            <a:r>
              <a:rPr lang="en-US" dirty="0"/>
              <a:t>Z </a:t>
            </a:r>
            <a:r>
              <a:rPr lang="mr-IN" dirty="0"/>
              <a:t>–</a:t>
            </a:r>
            <a:r>
              <a:rPr lang="en-US" dirty="0"/>
              <a:t> atomic (proton) number</a:t>
            </a:r>
          </a:p>
          <a:p>
            <a:r>
              <a:rPr lang="en-US" dirty="0"/>
              <a:t>N </a:t>
            </a:r>
            <a:r>
              <a:rPr lang="mr-IN" dirty="0"/>
              <a:t>–</a:t>
            </a:r>
            <a:r>
              <a:rPr lang="en-US" dirty="0"/>
              <a:t> neutron number</a:t>
            </a:r>
          </a:p>
          <a:p>
            <a:r>
              <a:rPr lang="en-US" dirty="0"/>
              <a:t>A=Z+N </a:t>
            </a:r>
            <a:r>
              <a:rPr lang="mr-IN" dirty="0"/>
              <a:t>–</a:t>
            </a:r>
            <a:r>
              <a:rPr lang="en-US" dirty="0"/>
              <a:t> mass number</a:t>
            </a:r>
          </a:p>
        </p:txBody>
      </p:sp>
      <p:pic>
        <p:nvPicPr>
          <p:cNvPr id="14" name="Picture 13" descr="nucleu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486" y="2255581"/>
            <a:ext cx="1970733" cy="1864399"/>
          </a:xfrm>
          <a:prstGeom prst="rect">
            <a:avLst/>
          </a:prstGeom>
          <a:noFill/>
        </p:spPr>
      </p:pic>
      <p:sp>
        <p:nvSpPr>
          <p:cNvPr id="15" name="TextBox 9"/>
          <p:cNvSpPr txBox="1">
            <a:spLocks noChangeArrowheads="1"/>
          </p:cNvSpPr>
          <p:nvPr/>
        </p:nvSpPr>
        <p:spPr bwMode="auto">
          <a:xfrm>
            <a:off x="6202433" y="5471610"/>
            <a:ext cx="298992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aseline="30000" dirty="0">
                <a:solidFill>
                  <a:srgbClr val="000090"/>
                </a:solidFill>
              </a:rPr>
              <a:t>12</a:t>
            </a:r>
            <a:r>
              <a:rPr lang="en-US" dirty="0">
                <a:solidFill>
                  <a:srgbClr val="000090"/>
                </a:solidFill>
              </a:rPr>
              <a:t>C (Z=6, N=6)</a:t>
            </a:r>
          </a:p>
          <a:p>
            <a:pPr eaLnBrk="0" hangingPunct="0"/>
            <a:r>
              <a:rPr lang="en-US" baseline="30000" dirty="0">
                <a:solidFill>
                  <a:srgbClr val="000090"/>
                </a:solidFill>
              </a:rPr>
              <a:t>240</a:t>
            </a:r>
            <a:r>
              <a:rPr lang="en-US" baseline="0" dirty="0">
                <a:solidFill>
                  <a:srgbClr val="000090"/>
                </a:solidFill>
              </a:rPr>
              <a:t>Pu (Z=94, N=146)</a:t>
            </a:r>
          </a:p>
        </p:txBody>
      </p:sp>
      <p:sp>
        <p:nvSpPr>
          <p:cNvPr id="5" name="Footer Placeholder 4"/>
          <p:cNvSpPr>
            <a:spLocks noGrp="1"/>
          </p:cNvSpPr>
          <p:nvPr>
            <p:ph type="ftr" sz="quarter" idx="3"/>
          </p:nvPr>
        </p:nvSpPr>
        <p:spPr>
          <a:xfrm>
            <a:off x="4140683" y="6475084"/>
            <a:ext cx="4152926" cy="364628"/>
          </a:xfrm>
        </p:spPr>
        <p:txBody>
          <a:bodyPr/>
          <a:lstStyle/>
          <a:p>
            <a:pPr defTabSz="456955">
              <a:defRPr/>
            </a:pPr>
            <a:r>
              <a:rPr lang="en-US"/>
              <a:t>W. Nazarewicz, CFNS Stony Brook</a:t>
            </a:r>
            <a:endParaRPr lang="en-US" dirty="0"/>
          </a:p>
        </p:txBody>
      </p:sp>
      <p:sp>
        <p:nvSpPr>
          <p:cNvPr id="6" name="Slide Number Placeholder 5"/>
          <p:cNvSpPr>
            <a:spLocks noGrp="1"/>
          </p:cNvSpPr>
          <p:nvPr>
            <p:ph type="sldNum" sz="quarter" idx="4"/>
          </p:nvPr>
        </p:nvSpPr>
        <p:spPr>
          <a:xfrm>
            <a:off x="6842866" y="6501170"/>
            <a:ext cx="2133600" cy="365125"/>
          </a:xfrm>
        </p:spPr>
        <p:txBody>
          <a:bodyPr/>
          <a:lstStyle/>
          <a:p>
            <a:pPr defTabSz="456955"/>
            <a:fld id="{987C7CF1-4D7D-C941-87F6-6592CA3F7595}" type="slidenum">
              <a:rPr lang="en-US" smtClean="0">
                <a:solidFill>
                  <a:prstClr val="black">
                    <a:tint val="75000"/>
                  </a:prstClr>
                </a:solidFill>
              </a:rPr>
              <a:pPr defTabSz="456955"/>
              <a:t>43</a:t>
            </a:fld>
            <a:endParaRPr lang="en-US" dirty="0">
              <a:solidFill>
                <a:prstClr val="black">
                  <a:tint val="75000"/>
                </a:prstClr>
              </a:solidFill>
            </a:endParaRPr>
          </a:p>
        </p:txBody>
      </p:sp>
    </p:spTree>
    <p:extLst>
      <p:ext uri="{BB962C8B-B14F-4D97-AF65-F5344CB8AC3E}">
        <p14:creationId xmlns:p14="http://schemas.microsoft.com/office/powerpoint/2010/main" val="115003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defTabSz="456955">
              <a:defRPr/>
            </a:pPr>
            <a:r>
              <a:rPr lang="en-US"/>
              <a:t>W. Nazarewicz, CFNS Stony Brook</a:t>
            </a:r>
            <a:endParaRPr lang="en-US" dirty="0"/>
          </a:p>
        </p:txBody>
      </p:sp>
      <p:sp>
        <p:nvSpPr>
          <p:cNvPr id="3" name="Slide Number Placeholder 2"/>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44</a:t>
            </a:fld>
            <a:endParaRPr lang="en-US" dirty="0">
              <a:solidFill>
                <a:prstClr val="black">
                  <a:tint val="75000"/>
                </a:prstClr>
              </a:solidFill>
            </a:endParaRPr>
          </a:p>
        </p:txBody>
      </p:sp>
      <p:sp>
        <p:nvSpPr>
          <p:cNvPr id="4" name="TextBox 3"/>
          <p:cNvSpPr txBox="1"/>
          <p:nvPr/>
        </p:nvSpPr>
        <p:spPr bwMode="auto">
          <a:xfrm>
            <a:off x="4336426" y="544096"/>
            <a:ext cx="1719343" cy="523220"/>
          </a:xfrm>
          <a:prstGeom prst="rect">
            <a:avLst/>
          </a:prstGeom>
          <a:solidFill>
            <a:srgbClr val="EEECE1">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outerShdw blurRad="38100" dist="38100" dir="2700000" algn="tl">
                    <a:srgbClr val="DDDDDD"/>
                  </a:outerShdw>
                </a:effectLst>
                <a:uLnTx/>
                <a:uFillTx/>
                <a:latin typeface="Calibri" charset="0"/>
                <a:ea typeface="ＭＳ Ｐゴシック" charset="0"/>
                <a:cs typeface="ＭＳ Ｐゴシック" charset="0"/>
              </a:rPr>
              <a:t>Validated Nuclear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outerShdw blurRad="38100" dist="38100" dir="2700000" algn="tl">
                    <a:srgbClr val="DDDDDD"/>
                  </a:outerShdw>
                </a:effectLst>
                <a:uLnTx/>
                <a:uFillTx/>
                <a:latin typeface="Calibri" charset="0"/>
                <a:ea typeface="ＭＳ Ｐゴシック" charset="0"/>
                <a:cs typeface="ＭＳ Ｐゴシック" charset="0"/>
              </a:rPr>
              <a:t>Interactions</a:t>
            </a:r>
          </a:p>
        </p:txBody>
      </p:sp>
      <p:sp>
        <p:nvSpPr>
          <p:cNvPr id="5" name="TextBox 4"/>
          <p:cNvSpPr txBox="1"/>
          <p:nvPr/>
        </p:nvSpPr>
        <p:spPr>
          <a:xfrm>
            <a:off x="2573085" y="1966672"/>
            <a:ext cx="2061069" cy="523220"/>
          </a:xfrm>
          <a:prstGeom prst="rect">
            <a:avLst/>
          </a:prstGeom>
          <a:solidFill>
            <a:srgbClr val="EEECE1">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a:ea typeface="ＭＳ Ｐゴシック" charset="-128"/>
                <a:cs typeface="ＭＳ Ｐゴシック" charset="-128"/>
              </a:rPr>
              <a:t>Structure and Reactions: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a:ea typeface="ＭＳ Ｐゴシック" charset="-128"/>
                <a:cs typeface="ＭＳ Ｐゴシック" charset="-128"/>
              </a:rPr>
              <a:t>Light and Medium Nuclei</a:t>
            </a:r>
          </a:p>
        </p:txBody>
      </p:sp>
      <p:sp>
        <p:nvSpPr>
          <p:cNvPr id="6" name="TextBox 5"/>
          <p:cNvSpPr txBox="1"/>
          <p:nvPr/>
        </p:nvSpPr>
        <p:spPr>
          <a:xfrm>
            <a:off x="5773387" y="1966674"/>
            <a:ext cx="1996331" cy="523220"/>
          </a:xfrm>
          <a:prstGeom prst="rect">
            <a:avLst/>
          </a:prstGeom>
          <a:solidFill>
            <a:srgbClr val="EEECE1">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a:ea typeface="ＭＳ Ｐゴシック" charset="-128"/>
                <a:cs typeface="ＭＳ Ｐゴシック" charset="-128"/>
              </a:rPr>
              <a:t>Structure and Reactions: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a:ea typeface="ＭＳ Ｐゴシック" charset="-128"/>
                <a:cs typeface="ＭＳ Ｐゴシック" charset="-128"/>
              </a:rPr>
              <a:t>Heavy Nuclei</a:t>
            </a:r>
          </a:p>
        </p:txBody>
      </p:sp>
      <p:cxnSp>
        <p:nvCxnSpPr>
          <p:cNvPr id="7" name="Shape 64"/>
          <p:cNvCxnSpPr/>
          <p:nvPr/>
        </p:nvCxnSpPr>
        <p:spPr>
          <a:xfrm rot="5400000">
            <a:off x="3950181" y="720755"/>
            <a:ext cx="899356" cy="1592478"/>
          </a:xfrm>
          <a:prstGeom prst="bentConnector3">
            <a:avLst>
              <a:gd name="adj1" fmla="val 81067"/>
            </a:avLst>
          </a:prstGeom>
          <a:noFill/>
          <a:ln w="25400" cap="flat" cmpd="sng" algn="ctr">
            <a:solidFill>
              <a:srgbClr val="4F81BD"/>
            </a:solidFill>
            <a:prstDash val="solid"/>
            <a:headEnd type="none"/>
            <a:tailEnd type="triangle" w="lg" len="med"/>
          </a:ln>
          <a:effectLst>
            <a:outerShdw blurRad="40000" dist="20000" dir="5400000" rotWithShape="0">
              <a:srgbClr val="000000">
                <a:alpha val="38000"/>
              </a:srgbClr>
            </a:outerShdw>
          </a:effectLst>
        </p:spPr>
      </p:cxnSp>
      <p:cxnSp>
        <p:nvCxnSpPr>
          <p:cNvPr id="8" name="Elbow Connector 7"/>
          <p:cNvCxnSpPr/>
          <p:nvPr/>
        </p:nvCxnSpPr>
        <p:spPr>
          <a:xfrm rot="16200000" flipH="1">
            <a:off x="5546846" y="729267"/>
            <a:ext cx="899358" cy="1575455"/>
          </a:xfrm>
          <a:prstGeom prst="bentConnector3">
            <a:avLst>
              <a:gd name="adj1" fmla="val 81067"/>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9" name="TextBox 8"/>
          <p:cNvSpPr txBox="1"/>
          <p:nvPr/>
        </p:nvSpPr>
        <p:spPr>
          <a:xfrm>
            <a:off x="4280557" y="1195425"/>
            <a:ext cx="81304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Chiral EFT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sysClr val="windowText" lastClr="000000"/>
                </a:solidFill>
                <a:effectLst/>
                <a:uLnTx/>
                <a:uFillTx/>
              </a:rPr>
              <a:t>Ab</a:t>
            </a:r>
            <a:r>
              <a:rPr kumimoji="0" lang="en-US" sz="1200" b="1" i="0" u="none" strike="noStrike" kern="0" cap="none" spc="0" normalizeH="0" baseline="0" noProof="0" dirty="0">
                <a:ln>
                  <a:noFill/>
                </a:ln>
                <a:solidFill>
                  <a:sysClr val="windowText" lastClr="000000"/>
                </a:solidFill>
                <a:effectLst/>
                <a:uLnTx/>
                <a:uFillTx/>
              </a:rPr>
              <a:t>-initio</a:t>
            </a:r>
          </a:p>
        </p:txBody>
      </p:sp>
      <p:sp>
        <p:nvSpPr>
          <p:cNvPr id="10" name="TextBox 9"/>
          <p:cNvSpPr txBox="1"/>
          <p:nvPr/>
        </p:nvSpPr>
        <p:spPr>
          <a:xfrm>
            <a:off x="5201420" y="1144671"/>
            <a:ext cx="1892841"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rPr>
              <a:t>Optimization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rPr>
              <a:t>Model validation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rPr>
              <a:t>Uncertainty Quantification</a:t>
            </a:r>
          </a:p>
        </p:txBody>
      </p:sp>
      <p:grpSp>
        <p:nvGrpSpPr>
          <p:cNvPr id="11" name="Group 10"/>
          <p:cNvGrpSpPr/>
          <p:nvPr/>
        </p:nvGrpSpPr>
        <p:grpSpPr>
          <a:xfrm>
            <a:off x="4018655" y="4391640"/>
            <a:ext cx="1837015" cy="1904762"/>
            <a:chOff x="4592480" y="4750039"/>
            <a:chExt cx="1837015" cy="1904762"/>
          </a:xfrm>
        </p:grpSpPr>
        <p:pic>
          <p:nvPicPr>
            <p:cNvPr id="12" name="Picture 11"/>
            <p:cNvPicPr>
              <a:picLocks noChangeAspect="1"/>
            </p:cNvPicPr>
            <p:nvPr/>
          </p:nvPicPr>
          <p:blipFill>
            <a:blip r:embed="rId2"/>
            <a:stretch>
              <a:fillRect/>
            </a:stretch>
          </p:blipFill>
          <p:spPr>
            <a:xfrm>
              <a:off x="4592480" y="4902200"/>
              <a:ext cx="1837015" cy="1752601"/>
            </a:xfrm>
            <a:prstGeom prst="rect">
              <a:avLst/>
            </a:prstGeom>
          </p:spPr>
        </p:pic>
        <p:sp>
          <p:nvSpPr>
            <p:cNvPr id="13" name="TextBox 12"/>
            <p:cNvSpPr txBox="1"/>
            <p:nvPr/>
          </p:nvSpPr>
          <p:spPr>
            <a:xfrm>
              <a:off x="4854382" y="4750039"/>
              <a:ext cx="1313211" cy="307777"/>
            </a:xfrm>
            <a:prstGeom prst="rect">
              <a:avLst/>
            </a:prstGeom>
            <a:gradFill rotWithShape="1">
              <a:gsLst>
                <a:gs pos="0">
                  <a:srgbClr val="4BACC6">
                    <a:tint val="100000"/>
                    <a:shade val="100000"/>
                    <a:satMod val="130000"/>
                  </a:srgbClr>
                </a:gs>
                <a:gs pos="100000">
                  <a:srgbClr val="4BACC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outerShdw blurRad="38100" dist="38100" dir="2700000" algn="tl">
                      <a:srgbClr val="DDDDDD"/>
                    </a:outerShdw>
                  </a:effectLst>
                  <a:uLnTx/>
                  <a:uFillTx/>
                  <a:latin typeface="Calibri" charset="0"/>
                  <a:ea typeface="ＭＳ Ｐゴシック" charset="0"/>
                  <a:cs typeface="ＭＳ Ｐゴシック" charset="0"/>
                </a:rPr>
                <a:t>Neutron Stars</a:t>
              </a:r>
            </a:p>
          </p:txBody>
        </p:sp>
      </p:grpSp>
      <p:cxnSp>
        <p:nvCxnSpPr>
          <p:cNvPr id="14" name="Elbow Connector 13"/>
          <p:cNvCxnSpPr/>
          <p:nvPr/>
        </p:nvCxnSpPr>
        <p:spPr>
          <a:xfrm rot="16200000" flipH="1">
            <a:off x="6373201" y="2888245"/>
            <a:ext cx="1868171" cy="1071467"/>
          </a:xfrm>
          <a:prstGeom prst="bentConnector3">
            <a:avLst>
              <a:gd name="adj1" fmla="val 90109"/>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grpSp>
        <p:nvGrpSpPr>
          <p:cNvPr id="15" name="Group 14"/>
          <p:cNvGrpSpPr/>
          <p:nvPr/>
        </p:nvGrpSpPr>
        <p:grpSpPr>
          <a:xfrm>
            <a:off x="424614" y="4188679"/>
            <a:ext cx="2163224" cy="2231970"/>
            <a:chOff x="1268452" y="4342367"/>
            <a:chExt cx="2163224" cy="2231970"/>
          </a:xfrm>
        </p:grpSpPr>
        <p:sp>
          <p:nvSpPr>
            <p:cNvPr id="16" name="TextBox 15"/>
            <p:cNvSpPr txBox="1"/>
            <p:nvPr/>
          </p:nvSpPr>
          <p:spPr>
            <a:xfrm>
              <a:off x="1292570" y="4342367"/>
              <a:ext cx="2114988" cy="523220"/>
            </a:xfrm>
            <a:prstGeom prst="rect">
              <a:avLst/>
            </a:prstGeom>
            <a:gradFill rotWithShape="1">
              <a:gsLst>
                <a:gs pos="0">
                  <a:srgbClr val="4BACC6">
                    <a:tint val="100000"/>
                    <a:shade val="100000"/>
                    <a:satMod val="130000"/>
                  </a:srgbClr>
                </a:gs>
                <a:gs pos="100000">
                  <a:srgbClr val="4BACC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outerShdw blurRad="38100" dist="38100" dir="2700000" algn="tl">
                      <a:srgbClr val="DDDDDD"/>
                    </a:outerShdw>
                  </a:effectLst>
                  <a:uLnTx/>
                  <a:uFillTx/>
                  <a:latin typeface="Calibri" charset="0"/>
                  <a:ea typeface="ＭＳ Ｐゴシック" charset="0"/>
                  <a:cs typeface="ＭＳ Ｐゴシック" charset="0"/>
                </a:rPr>
                <a:t>Neutrinos and Fundamental Symmetries</a:t>
              </a:r>
            </a:p>
          </p:txBody>
        </p:sp>
        <p:pic>
          <p:nvPicPr>
            <p:cNvPr id="17" name="Picture 16" descr="betabeta_pop.jpg"/>
            <p:cNvPicPr>
              <a:picLocks noChangeAspect="1"/>
            </p:cNvPicPr>
            <p:nvPr/>
          </p:nvPicPr>
          <p:blipFill rotWithShape="1">
            <a:blip r:embed="rId3">
              <a:extLst>
                <a:ext uri="{28A0092B-C50C-407E-A947-70E740481C1C}">
                  <a14:useLocalDpi xmlns:a14="http://schemas.microsoft.com/office/drawing/2010/main" val="0"/>
                </a:ext>
              </a:extLst>
            </a:blip>
            <a:srcRect t="2639" r="8606"/>
            <a:stretch/>
          </p:blipFill>
          <p:spPr>
            <a:xfrm>
              <a:off x="1268452" y="4851138"/>
              <a:ext cx="2163224" cy="1723199"/>
            </a:xfrm>
            <a:prstGeom prst="rect">
              <a:avLst/>
            </a:prstGeom>
            <a:ln>
              <a:noFill/>
            </a:ln>
            <a:effectLst/>
          </p:spPr>
        </p:pic>
      </p:grpSp>
      <p:sp>
        <p:nvSpPr>
          <p:cNvPr id="18" name="TextBox 17"/>
          <p:cNvSpPr txBox="1"/>
          <p:nvPr/>
        </p:nvSpPr>
        <p:spPr>
          <a:xfrm>
            <a:off x="2812711" y="2630571"/>
            <a:ext cx="738604"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sysClr val="windowText" lastClr="000000"/>
                </a:solidFill>
                <a:effectLst/>
                <a:uLnTx/>
                <a:uFillTx/>
              </a:rPr>
              <a:t>Ab</a:t>
            </a:r>
            <a:r>
              <a:rPr kumimoji="0" lang="en-US" sz="1200" b="1" i="0" u="none" strike="noStrike" kern="0" cap="none" spc="0" normalizeH="0" baseline="0" noProof="0" dirty="0">
                <a:ln>
                  <a:noFill/>
                </a:ln>
                <a:solidFill>
                  <a:sysClr val="windowText" lastClr="000000"/>
                </a:solidFill>
                <a:effectLst/>
                <a:uLnTx/>
                <a:uFillTx/>
              </a:rPr>
              <a:t>-initio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RGM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CI</a:t>
            </a:r>
          </a:p>
        </p:txBody>
      </p:sp>
      <p:sp>
        <p:nvSpPr>
          <p:cNvPr id="19" name="TextBox 18"/>
          <p:cNvSpPr txBox="1"/>
          <p:nvPr/>
        </p:nvSpPr>
        <p:spPr>
          <a:xfrm>
            <a:off x="3696093" y="2630571"/>
            <a:ext cx="1892841" cy="13849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rPr>
              <a:t>Load balancing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srgbClr val="FF0000"/>
                </a:solidFill>
                <a:effectLst/>
                <a:uLnTx/>
                <a:uFillTx/>
              </a:rPr>
              <a:t>Eigensolvers</a:t>
            </a:r>
            <a:endParaRPr kumimoji="0" lang="en-US" sz="1200" b="1" i="0" u="none" strike="noStrike" kern="0" cap="none" spc="0" normalizeH="0" baseline="0" noProof="0" dirty="0">
              <a:ln>
                <a:noFill/>
              </a:ln>
              <a:solidFill>
                <a:srgbClr val="FF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rPr>
              <a:t>Nonlinear solvers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rPr>
              <a:t>Model validation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rPr>
              <a:t>Uncertainty Quantification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endParaRPr>
          </a:p>
        </p:txBody>
      </p:sp>
      <p:sp>
        <p:nvSpPr>
          <p:cNvPr id="20" name="TextBox 19"/>
          <p:cNvSpPr txBox="1"/>
          <p:nvPr/>
        </p:nvSpPr>
        <p:spPr>
          <a:xfrm>
            <a:off x="5975011" y="2552138"/>
            <a:ext cx="60785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DFT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TDDFT</a:t>
            </a:r>
          </a:p>
        </p:txBody>
      </p:sp>
      <p:sp>
        <p:nvSpPr>
          <p:cNvPr id="21" name="TextBox 20"/>
          <p:cNvSpPr txBox="1"/>
          <p:nvPr/>
        </p:nvSpPr>
        <p:spPr>
          <a:xfrm>
            <a:off x="6875477" y="2552138"/>
            <a:ext cx="1892841" cy="156966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rPr>
              <a:t>Load balancing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rPr>
              <a:t>Optimization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rPr>
              <a:t>Model validation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rPr>
              <a:t>Uncertainty Quantification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srgbClr val="FF0000"/>
                </a:solidFill>
                <a:effectLst/>
                <a:uLnTx/>
                <a:uFillTx/>
              </a:rPr>
              <a:t>Eigensolvers</a:t>
            </a:r>
            <a:endParaRPr kumimoji="0" lang="en-US" sz="1200" b="1" i="0" u="none" strike="noStrike" kern="0" cap="none" spc="0" normalizeH="0" baseline="0" noProof="0" dirty="0">
              <a:ln>
                <a:noFill/>
              </a:ln>
              <a:solidFill>
                <a:srgbClr val="FF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rPr>
              <a:t>Nonlinear solvers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srgbClr val="FF0000"/>
                </a:solidFill>
                <a:effectLst/>
                <a:uLnTx/>
                <a:uFillTx/>
              </a:rPr>
              <a:t>Multiresolution</a:t>
            </a:r>
            <a:r>
              <a:rPr kumimoji="0" lang="en-US" sz="1200" b="1" i="0" u="none" strike="noStrike" kern="0" cap="none" spc="0" normalizeH="0" baseline="0" noProof="0" dirty="0">
                <a:ln>
                  <a:noFill/>
                </a:ln>
                <a:solidFill>
                  <a:srgbClr val="FF0000"/>
                </a:solidFill>
                <a:effectLst/>
                <a:uLnTx/>
                <a:uFillTx/>
              </a:rPr>
              <a:t> analysis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endParaRPr>
          </a:p>
        </p:txBody>
      </p:sp>
      <p:grpSp>
        <p:nvGrpSpPr>
          <p:cNvPr id="22" name="Group 21"/>
          <p:cNvGrpSpPr/>
          <p:nvPr/>
        </p:nvGrpSpPr>
        <p:grpSpPr>
          <a:xfrm>
            <a:off x="329970" y="2511662"/>
            <a:ext cx="2321652" cy="1363434"/>
            <a:chOff x="193894" y="2766142"/>
            <a:chExt cx="2321652" cy="1363434"/>
          </a:xfrm>
        </p:grpSpPr>
        <p:pic>
          <p:nvPicPr>
            <p:cNvPr id="23" name="Picture 22"/>
            <p:cNvPicPr>
              <a:picLocks noChangeAspect="1"/>
            </p:cNvPicPr>
            <p:nvPr/>
          </p:nvPicPr>
          <p:blipFill>
            <a:blip r:embed="rId4"/>
            <a:stretch>
              <a:fillRect/>
            </a:stretch>
          </p:blipFill>
          <p:spPr>
            <a:xfrm>
              <a:off x="193894" y="3073919"/>
              <a:ext cx="2321652" cy="1055657"/>
            </a:xfrm>
            <a:prstGeom prst="rect">
              <a:avLst/>
            </a:prstGeom>
          </p:spPr>
        </p:pic>
        <p:sp>
          <p:nvSpPr>
            <p:cNvPr id="24" name="TextBox 23"/>
            <p:cNvSpPr txBox="1"/>
            <p:nvPr/>
          </p:nvSpPr>
          <p:spPr>
            <a:xfrm>
              <a:off x="703364" y="2766142"/>
              <a:ext cx="1302712" cy="307777"/>
            </a:xfrm>
            <a:prstGeom prst="rect">
              <a:avLst/>
            </a:prstGeom>
            <a:gradFill rotWithShape="1">
              <a:gsLst>
                <a:gs pos="0">
                  <a:srgbClr val="4BACC6">
                    <a:tint val="100000"/>
                    <a:shade val="100000"/>
                    <a:satMod val="130000"/>
                  </a:srgbClr>
                </a:gs>
                <a:gs pos="100000">
                  <a:srgbClr val="4BACC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outerShdw blurRad="38100" dist="38100" dir="2700000" algn="tl">
                      <a:srgbClr val="DDDDDD"/>
                    </a:outerShdw>
                  </a:effectLst>
                  <a:uLnTx/>
                  <a:uFillTx/>
                  <a:latin typeface="Calibri" charset="0"/>
                  <a:ea typeface="ＭＳ Ｐゴシック" charset="0"/>
                  <a:cs typeface="ＭＳ Ｐゴシック" charset="0"/>
                </a:rPr>
                <a:t>Stellar burning</a:t>
              </a:r>
            </a:p>
          </p:txBody>
        </p:sp>
      </p:grpSp>
      <p:grpSp>
        <p:nvGrpSpPr>
          <p:cNvPr id="25" name="Group 24"/>
          <p:cNvGrpSpPr/>
          <p:nvPr/>
        </p:nvGrpSpPr>
        <p:grpSpPr>
          <a:xfrm>
            <a:off x="334834" y="571901"/>
            <a:ext cx="2014476" cy="1482776"/>
            <a:chOff x="193894" y="746492"/>
            <a:chExt cx="2014476" cy="1482776"/>
          </a:xfrm>
        </p:grpSpPr>
        <p:pic>
          <p:nvPicPr>
            <p:cNvPr id="26" name="Picture 25" descr="fusion-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94" y="889973"/>
              <a:ext cx="2014476" cy="1339295"/>
            </a:xfrm>
            <a:prstGeom prst="rect">
              <a:avLst/>
            </a:prstGeom>
          </p:spPr>
        </p:pic>
        <p:sp>
          <p:nvSpPr>
            <p:cNvPr id="27" name="TextBox 26"/>
            <p:cNvSpPr txBox="1"/>
            <p:nvPr/>
          </p:nvSpPr>
          <p:spPr>
            <a:xfrm>
              <a:off x="790814" y="746492"/>
              <a:ext cx="820636" cy="307777"/>
            </a:xfrm>
            <a:prstGeom prst="rect">
              <a:avLst/>
            </a:prstGeom>
            <a:gradFill rotWithShape="1">
              <a:gsLst>
                <a:gs pos="0">
                  <a:srgbClr val="4BACC6">
                    <a:tint val="100000"/>
                    <a:shade val="100000"/>
                    <a:satMod val="130000"/>
                  </a:srgbClr>
                </a:gs>
                <a:gs pos="100000">
                  <a:srgbClr val="4BACC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outerShdw blurRad="38100" dist="38100" dir="2700000" algn="tl">
                      <a:srgbClr val="DDDDDD"/>
                    </a:outerShdw>
                  </a:effectLst>
                  <a:uLnTx/>
                  <a:uFillTx/>
                  <a:latin typeface="Calibri" charset="0"/>
                  <a:ea typeface="ＭＳ Ｐゴシック" charset="0"/>
                  <a:cs typeface="ＭＳ Ｐゴシック" charset="0"/>
                </a:rPr>
                <a:t>fusion</a:t>
              </a:r>
            </a:p>
          </p:txBody>
        </p:sp>
      </p:grpSp>
      <p:cxnSp>
        <p:nvCxnSpPr>
          <p:cNvPr id="28" name="Elbow Connector 27"/>
          <p:cNvCxnSpPr/>
          <p:nvPr/>
        </p:nvCxnSpPr>
        <p:spPr>
          <a:xfrm rot="5400000">
            <a:off x="4903485" y="2523572"/>
            <a:ext cx="1901746" cy="1834390"/>
          </a:xfrm>
          <a:prstGeom prst="bentConnector3">
            <a:avLst>
              <a:gd name="adj1" fmla="val 88400"/>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29" name="Elbow Connector 28"/>
          <p:cNvCxnSpPr/>
          <p:nvPr/>
        </p:nvCxnSpPr>
        <p:spPr>
          <a:xfrm rot="5400000">
            <a:off x="1705530" y="2290588"/>
            <a:ext cx="1698787" cy="2097394"/>
          </a:xfrm>
          <a:prstGeom prst="bentConnector3">
            <a:avLst>
              <a:gd name="adj1" fmla="val 82894"/>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30" name="Elbow Connector 29"/>
          <p:cNvCxnSpPr/>
          <p:nvPr/>
        </p:nvCxnSpPr>
        <p:spPr>
          <a:xfrm rot="10800000" flipV="1">
            <a:off x="1490797" y="2228282"/>
            <a:ext cx="1082289" cy="283380"/>
          </a:xfrm>
          <a:prstGeom prst="bentConnector2">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31" name="Elbow Connector 30"/>
          <p:cNvCxnSpPr/>
          <p:nvPr/>
        </p:nvCxnSpPr>
        <p:spPr>
          <a:xfrm rot="16200000" flipH="1">
            <a:off x="3319517" y="2773994"/>
            <a:ext cx="1901748" cy="1333543"/>
          </a:xfrm>
          <a:prstGeom prst="bentConnector3">
            <a:avLst>
              <a:gd name="adj1" fmla="val 7404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32" name="Elbow Connector 31"/>
          <p:cNvCxnSpPr/>
          <p:nvPr/>
        </p:nvCxnSpPr>
        <p:spPr>
          <a:xfrm rot="5400000">
            <a:off x="3289498" y="706623"/>
            <a:ext cx="1698785" cy="5265327"/>
          </a:xfrm>
          <a:prstGeom prst="bentConnector3">
            <a:avLst>
              <a:gd name="adj1" fmla="val 88127"/>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33" name="Elbow Connector 32"/>
          <p:cNvCxnSpPr/>
          <p:nvPr/>
        </p:nvCxnSpPr>
        <p:spPr>
          <a:xfrm rot="10800000">
            <a:off x="1342073" y="2054678"/>
            <a:ext cx="1231013" cy="173605"/>
          </a:xfrm>
          <a:prstGeom prst="bentConnector2">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34" name="Straight Arrow Connector 33"/>
          <p:cNvCxnSpPr/>
          <p:nvPr/>
        </p:nvCxnSpPr>
        <p:spPr>
          <a:xfrm>
            <a:off x="4634154" y="2177484"/>
            <a:ext cx="1139233" cy="0"/>
          </a:xfrm>
          <a:prstGeom prst="straightConnector1">
            <a:avLst/>
          </a:prstGeom>
          <a:noFill/>
          <a:ln w="38100" cap="flat" cmpd="sng" algn="ctr">
            <a:solidFill>
              <a:srgbClr val="C0504D"/>
            </a:solidFill>
            <a:prstDash val="solid"/>
            <a:headEnd type="arrow"/>
            <a:tailEnd type="arrow"/>
          </a:ln>
          <a:effectLst>
            <a:outerShdw blurRad="40000" dist="23000" dir="5400000" rotWithShape="0">
              <a:srgbClr val="000000">
                <a:alpha val="35000"/>
              </a:srgbClr>
            </a:outerShdw>
          </a:effectLst>
        </p:spPr>
      </p:cxnSp>
      <p:sp>
        <p:nvSpPr>
          <p:cNvPr id="35" name="TextBox 34"/>
          <p:cNvSpPr txBox="1"/>
          <p:nvPr/>
        </p:nvSpPr>
        <p:spPr>
          <a:xfrm>
            <a:off x="4696593" y="1842068"/>
            <a:ext cx="1118215"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FF"/>
                </a:solidFill>
                <a:effectLst/>
                <a:uLnTx/>
                <a:uFillTx/>
              </a:rPr>
              <a:t>Neutron drops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FF"/>
                </a:solidFill>
                <a:effectLst/>
                <a:uLnTx/>
                <a:uFillTx/>
              </a:rPr>
              <a:t>EOS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FF"/>
                </a:solidFill>
                <a:effectLst/>
                <a:uLnTx/>
                <a:uFillTx/>
              </a:rPr>
              <a:t>Correlations</a:t>
            </a:r>
          </a:p>
        </p:txBody>
      </p:sp>
      <p:pic>
        <p:nvPicPr>
          <p:cNvPr id="36" name="Picture 35" descr="sfission.jpg"/>
          <p:cNvPicPr>
            <a:picLocks noChangeAspect="1"/>
          </p:cNvPicPr>
          <p:nvPr/>
        </p:nvPicPr>
        <p:blipFill rotWithShape="1">
          <a:blip r:embed="rId6">
            <a:extLst>
              <a:ext uri="{28A0092B-C50C-407E-A947-70E740481C1C}">
                <a14:useLocalDpi xmlns:a14="http://schemas.microsoft.com/office/drawing/2010/main" val="0"/>
              </a:ext>
            </a:extLst>
          </a:blip>
          <a:srcRect l="9404" t="932" r="10587" b="7402"/>
          <a:stretch/>
        </p:blipFill>
        <p:spPr>
          <a:xfrm>
            <a:off x="6665104" y="4659350"/>
            <a:ext cx="2263173" cy="1598952"/>
          </a:xfrm>
          <a:prstGeom prst="rect">
            <a:avLst/>
          </a:prstGeom>
        </p:spPr>
      </p:pic>
      <p:sp>
        <p:nvSpPr>
          <p:cNvPr id="37" name="TextBox 36"/>
          <p:cNvSpPr txBox="1"/>
          <p:nvPr/>
        </p:nvSpPr>
        <p:spPr>
          <a:xfrm>
            <a:off x="7430285" y="4404122"/>
            <a:ext cx="825470" cy="307777"/>
          </a:xfrm>
          <a:prstGeom prst="rect">
            <a:avLst/>
          </a:prstGeom>
          <a:gradFill rotWithShape="1">
            <a:gsLst>
              <a:gs pos="0">
                <a:srgbClr val="4BACC6">
                  <a:tint val="100000"/>
                  <a:shade val="100000"/>
                  <a:satMod val="130000"/>
                </a:srgbClr>
              </a:gs>
              <a:gs pos="100000">
                <a:srgbClr val="4BACC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outerShdw blurRad="38100" dist="38100" dir="2700000" algn="tl">
                    <a:srgbClr val="DDDDDD"/>
                  </a:outerShdw>
                </a:effectLst>
                <a:uLnTx/>
                <a:uFillTx/>
                <a:latin typeface="Calibri" charset="0"/>
                <a:ea typeface="ＭＳ Ｐゴシック" charset="0"/>
                <a:cs typeface="ＭＳ Ｐゴシック" charset="0"/>
              </a:rPr>
              <a:t>Fission</a:t>
            </a:r>
          </a:p>
        </p:txBody>
      </p:sp>
      <p:pic>
        <p:nvPicPr>
          <p:cNvPr id="38" name="Picture 37" descr="nuclei.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6360" y="488395"/>
            <a:ext cx="2370613" cy="695104"/>
          </a:xfrm>
          <a:prstGeom prst="rect">
            <a:avLst/>
          </a:prstGeom>
        </p:spPr>
      </p:pic>
      <p:sp>
        <p:nvSpPr>
          <p:cNvPr id="39" name="TextBox 38">
            <a:extLst>
              <a:ext uri="{FF2B5EF4-FFF2-40B4-BE49-F238E27FC236}">
                <a16:creationId xmlns:a16="http://schemas.microsoft.com/office/drawing/2014/main" id="{D8512330-6244-8849-ADEC-2582363A22A4}"/>
              </a:ext>
            </a:extLst>
          </p:cNvPr>
          <p:cNvSpPr txBox="1"/>
          <p:nvPr/>
        </p:nvSpPr>
        <p:spPr>
          <a:xfrm>
            <a:off x="254176" y="-49380"/>
            <a:ext cx="8889823" cy="646331"/>
          </a:xfrm>
          <a:prstGeom prst="rect">
            <a:avLst/>
          </a:prstGeom>
          <a:noFill/>
        </p:spPr>
        <p:txBody>
          <a:bodyPr wrap="square" rtlCol="0">
            <a:spAutoFit/>
          </a:bodyPr>
          <a:lstStyle/>
          <a:p>
            <a:r>
              <a:rPr lang="en-US" dirty="0">
                <a:solidFill>
                  <a:srgbClr val="002060"/>
                </a:solidFill>
              </a:rPr>
              <a:t>Future: large multi-institutional efforts involving strong coupling between physics, computer science, and applied math</a:t>
            </a:r>
          </a:p>
        </p:txBody>
      </p:sp>
    </p:spTree>
    <p:extLst>
      <p:ext uri="{BB962C8B-B14F-4D97-AF65-F5344CB8AC3E}">
        <p14:creationId xmlns:p14="http://schemas.microsoft.com/office/powerpoint/2010/main" val="167630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umblr_mg6cy2UTAm1rrdazqo1_5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131060"/>
            <a:ext cx="3810000" cy="3175000"/>
          </a:xfrm>
          <a:prstGeom prst="rect">
            <a:avLst/>
          </a:prstGeom>
        </p:spPr>
      </p:pic>
      <p:sp>
        <p:nvSpPr>
          <p:cNvPr id="90113" name="Rectangle 4"/>
          <p:cNvSpPr>
            <a:spLocks noChangeArrowheads="1"/>
          </p:cNvSpPr>
          <p:nvPr/>
        </p:nvSpPr>
        <p:spPr bwMode="auto">
          <a:xfrm>
            <a:off x="215900" y="552450"/>
            <a:ext cx="88392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eaLnBrk="0" hangingPunct="0"/>
            <a:r>
              <a:rPr lang="en-US" sz="2000" dirty="0">
                <a:solidFill>
                  <a:srgbClr val="000000"/>
                </a:solidFill>
                <a:ea typeface="ＭＳ Ｐゴシック" charset="0"/>
                <a:cs typeface="ＭＳ Ｐゴシック" charset="0"/>
              </a:rPr>
              <a:t>Over the last decade, tremendous progress has been made in techniques to produce and describe  </a:t>
            </a:r>
            <a:r>
              <a:rPr lang="en-US" sz="2000" i="1" dirty="0">
                <a:solidFill>
                  <a:srgbClr val="004080"/>
                </a:solidFill>
                <a:ea typeface="ＭＳ Ｐゴシック" charset="0"/>
                <a:cs typeface="ＭＳ Ｐゴシック" charset="0"/>
              </a:rPr>
              <a:t>designer nuclei</a:t>
            </a:r>
            <a:r>
              <a:rPr lang="en-US" sz="2000" dirty="0">
                <a:solidFill>
                  <a:srgbClr val="000000"/>
                </a:solidFill>
                <a:ea typeface="ＭＳ Ｐゴシック" charset="0"/>
                <a:cs typeface="ＭＳ Ｐゴシック" charset="0"/>
              </a:rPr>
              <a:t>, rare atomic nuclei with characteristics adjusted to specific research needs and applications</a:t>
            </a:r>
          </a:p>
        </p:txBody>
      </p:sp>
      <p:grpSp>
        <p:nvGrpSpPr>
          <p:cNvPr id="2" name="Group 51"/>
          <p:cNvGrpSpPr>
            <a:grpSpLocks/>
          </p:cNvGrpSpPr>
          <p:nvPr/>
        </p:nvGrpSpPr>
        <p:grpSpPr bwMode="auto">
          <a:xfrm>
            <a:off x="268288" y="1531938"/>
            <a:ext cx="5289550" cy="4729162"/>
            <a:chOff x="169" y="1245"/>
            <a:chExt cx="3332" cy="2979"/>
          </a:xfrm>
        </p:grpSpPr>
        <p:grpSp>
          <p:nvGrpSpPr>
            <p:cNvPr id="90119" name="Group 30"/>
            <p:cNvGrpSpPr>
              <a:grpSpLocks/>
            </p:cNvGrpSpPr>
            <p:nvPr/>
          </p:nvGrpSpPr>
          <p:grpSpPr bwMode="auto">
            <a:xfrm>
              <a:off x="1869" y="1786"/>
              <a:ext cx="1632" cy="970"/>
              <a:chOff x="4128" y="2656"/>
              <a:chExt cx="1632" cy="970"/>
            </a:xfrm>
          </p:grpSpPr>
          <p:sp>
            <p:nvSpPr>
              <p:cNvPr id="90135" name="Rectangle 6"/>
              <p:cNvSpPr>
                <a:spLocks noChangeArrowheads="1"/>
              </p:cNvSpPr>
              <p:nvPr/>
            </p:nvSpPr>
            <p:spPr bwMode="auto">
              <a:xfrm>
                <a:off x="4128" y="2755"/>
                <a:ext cx="1632" cy="216"/>
              </a:xfrm>
              <a:prstGeom prst="rect">
                <a:avLst/>
              </a:prstGeom>
              <a:solidFill>
                <a:srgbClr val="FFFFFF"/>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defTabSz="914400" eaLnBrk="0" hangingPunct="0"/>
                <a:endParaRPr lang="en-US" sz="2400">
                  <a:solidFill>
                    <a:srgbClr val="000000"/>
                  </a:solidFill>
                  <a:ea typeface="ＭＳ Ｐゴシック" charset="0"/>
                  <a:cs typeface="ＭＳ Ｐゴシック" charset="0"/>
                </a:endParaRPr>
              </a:p>
            </p:txBody>
          </p:sp>
          <p:grpSp>
            <p:nvGrpSpPr>
              <p:cNvPr id="90136" name="Group 7"/>
              <p:cNvGrpSpPr>
                <a:grpSpLocks/>
              </p:cNvGrpSpPr>
              <p:nvPr/>
            </p:nvGrpSpPr>
            <p:grpSpPr bwMode="auto">
              <a:xfrm>
                <a:off x="4162" y="2656"/>
                <a:ext cx="1389" cy="970"/>
                <a:chOff x="849" y="840"/>
                <a:chExt cx="1389" cy="970"/>
              </a:xfrm>
            </p:grpSpPr>
            <p:pic>
              <p:nvPicPr>
                <p:cNvPr id="90138" name="Picture 8" descr="oct"/>
                <p:cNvPicPr>
                  <a:picLocks noChangeAspect="1" noChangeArrowheads="1"/>
                </p:cNvPicPr>
                <p:nvPr/>
              </p:nvPicPr>
              <p:blipFill>
                <a:blip r:embed="rId4">
                  <a:extLst>
                    <a:ext uri="{28A0092B-C50C-407E-A947-70E740481C1C}">
                      <a14:useLocalDpi xmlns:a14="http://schemas.microsoft.com/office/drawing/2010/main" val="0"/>
                    </a:ext>
                  </a:extLst>
                </a:blip>
                <a:srcRect l="26338" t="33859" r="7101"/>
                <a:stretch>
                  <a:fillRect/>
                </a:stretch>
              </p:blipFill>
              <p:spPr bwMode="auto">
                <a:xfrm rot="-5400000">
                  <a:off x="1074" y="797"/>
                  <a:ext cx="970"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39" name="Text Box 9"/>
                <p:cNvSpPr txBox="1">
                  <a:spLocks noChangeArrowheads="1"/>
                </p:cNvSpPr>
                <p:nvPr/>
              </p:nvSpPr>
              <p:spPr bwMode="auto">
                <a:xfrm>
                  <a:off x="936" y="894"/>
                  <a:ext cx="2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a:solidFill>
                        <a:srgbClr val="000000"/>
                      </a:solidFill>
                    </a:rPr>
                    <a:t>+</a:t>
                  </a:r>
                </a:p>
              </p:txBody>
            </p:sp>
            <p:sp>
              <p:nvSpPr>
                <p:cNvPr id="90140" name="Text Box 10"/>
                <p:cNvSpPr txBox="1">
                  <a:spLocks noChangeArrowheads="1"/>
                </p:cNvSpPr>
                <p:nvPr/>
              </p:nvSpPr>
              <p:spPr bwMode="auto">
                <a:xfrm>
                  <a:off x="885" y="1032"/>
                  <a:ext cx="2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a:solidFill>
                        <a:srgbClr val="000000"/>
                      </a:solidFill>
                    </a:rPr>
                    <a:t>+</a:t>
                  </a:r>
                </a:p>
              </p:txBody>
            </p:sp>
            <p:sp>
              <p:nvSpPr>
                <p:cNvPr id="90141" name="Text Box 11"/>
                <p:cNvSpPr txBox="1">
                  <a:spLocks noChangeArrowheads="1"/>
                </p:cNvSpPr>
                <p:nvPr/>
              </p:nvSpPr>
              <p:spPr bwMode="auto">
                <a:xfrm>
                  <a:off x="849" y="1170"/>
                  <a:ext cx="2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a:solidFill>
                        <a:srgbClr val="000000"/>
                      </a:solidFill>
                    </a:rPr>
                    <a:t>+</a:t>
                  </a:r>
                </a:p>
              </p:txBody>
            </p:sp>
            <p:sp>
              <p:nvSpPr>
                <p:cNvPr id="90142" name="Text Box 12"/>
                <p:cNvSpPr txBox="1">
                  <a:spLocks noChangeArrowheads="1"/>
                </p:cNvSpPr>
                <p:nvPr/>
              </p:nvSpPr>
              <p:spPr bwMode="auto">
                <a:xfrm>
                  <a:off x="879" y="1312"/>
                  <a:ext cx="2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a:solidFill>
                        <a:srgbClr val="000000"/>
                      </a:solidFill>
                    </a:rPr>
                    <a:t>+</a:t>
                  </a:r>
                </a:p>
              </p:txBody>
            </p:sp>
            <p:sp>
              <p:nvSpPr>
                <p:cNvPr id="90143" name="Text Box 13"/>
                <p:cNvSpPr txBox="1">
                  <a:spLocks noChangeArrowheads="1"/>
                </p:cNvSpPr>
                <p:nvPr/>
              </p:nvSpPr>
              <p:spPr bwMode="auto">
                <a:xfrm>
                  <a:off x="945" y="1468"/>
                  <a:ext cx="2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a:solidFill>
                        <a:srgbClr val="000000"/>
                      </a:solidFill>
                    </a:rPr>
                    <a:t>+</a:t>
                  </a:r>
                </a:p>
              </p:txBody>
            </p:sp>
            <p:sp>
              <p:nvSpPr>
                <p:cNvPr id="90144" name="Text Box 14"/>
                <p:cNvSpPr txBox="1">
                  <a:spLocks noChangeArrowheads="1"/>
                </p:cNvSpPr>
                <p:nvPr/>
              </p:nvSpPr>
              <p:spPr bwMode="auto">
                <a:xfrm>
                  <a:off x="1866" y="846"/>
                  <a:ext cx="1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spcBef>
                      <a:spcPct val="50000"/>
                    </a:spcBef>
                  </a:pPr>
                  <a:r>
                    <a:rPr lang="en-US">
                      <a:solidFill>
                        <a:srgbClr val="000000"/>
                      </a:solidFill>
                    </a:rPr>
                    <a:t>-</a:t>
                  </a:r>
                </a:p>
              </p:txBody>
            </p:sp>
            <p:sp>
              <p:nvSpPr>
                <p:cNvPr id="90145" name="Text Box 15"/>
                <p:cNvSpPr txBox="1">
                  <a:spLocks noChangeArrowheads="1"/>
                </p:cNvSpPr>
                <p:nvPr/>
              </p:nvSpPr>
              <p:spPr bwMode="auto">
                <a:xfrm>
                  <a:off x="1986" y="985"/>
                  <a:ext cx="1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spcBef>
                      <a:spcPct val="50000"/>
                    </a:spcBef>
                  </a:pPr>
                  <a:r>
                    <a:rPr lang="en-US">
                      <a:solidFill>
                        <a:srgbClr val="000000"/>
                      </a:solidFill>
                    </a:rPr>
                    <a:t>-</a:t>
                  </a:r>
                </a:p>
              </p:txBody>
            </p:sp>
            <p:sp>
              <p:nvSpPr>
                <p:cNvPr id="90146" name="Text Box 16"/>
                <p:cNvSpPr txBox="1">
                  <a:spLocks noChangeArrowheads="1"/>
                </p:cNvSpPr>
                <p:nvPr/>
              </p:nvSpPr>
              <p:spPr bwMode="auto">
                <a:xfrm>
                  <a:off x="2046" y="1156"/>
                  <a:ext cx="1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spcBef>
                      <a:spcPct val="50000"/>
                    </a:spcBef>
                  </a:pPr>
                  <a:r>
                    <a:rPr lang="en-US">
                      <a:solidFill>
                        <a:srgbClr val="000000"/>
                      </a:solidFill>
                    </a:rPr>
                    <a:t>-</a:t>
                  </a:r>
                </a:p>
              </p:txBody>
            </p:sp>
            <p:sp>
              <p:nvSpPr>
                <p:cNvPr id="90147" name="Text Box 17"/>
                <p:cNvSpPr txBox="1">
                  <a:spLocks noChangeArrowheads="1"/>
                </p:cNvSpPr>
                <p:nvPr/>
              </p:nvSpPr>
              <p:spPr bwMode="auto">
                <a:xfrm>
                  <a:off x="1867" y="1493"/>
                  <a:ext cx="1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spcBef>
                      <a:spcPct val="50000"/>
                    </a:spcBef>
                  </a:pPr>
                  <a:r>
                    <a:rPr lang="en-US">
                      <a:solidFill>
                        <a:srgbClr val="000000"/>
                      </a:solidFill>
                    </a:rPr>
                    <a:t>-</a:t>
                  </a:r>
                </a:p>
              </p:txBody>
            </p:sp>
            <p:sp>
              <p:nvSpPr>
                <p:cNvPr id="90148" name="Text Box 18"/>
                <p:cNvSpPr txBox="1">
                  <a:spLocks noChangeArrowheads="1"/>
                </p:cNvSpPr>
                <p:nvPr/>
              </p:nvSpPr>
              <p:spPr bwMode="auto">
                <a:xfrm>
                  <a:off x="1963" y="1346"/>
                  <a:ext cx="1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spcBef>
                      <a:spcPct val="50000"/>
                    </a:spcBef>
                  </a:pPr>
                  <a:r>
                    <a:rPr lang="en-US">
                      <a:solidFill>
                        <a:srgbClr val="000000"/>
                      </a:solidFill>
                    </a:rPr>
                    <a:t>-</a:t>
                  </a:r>
                </a:p>
              </p:txBody>
            </p:sp>
          </p:grpSp>
          <p:sp>
            <p:nvSpPr>
              <p:cNvPr id="90137" name="Text Box 19"/>
              <p:cNvSpPr txBox="1">
                <a:spLocks noChangeArrowheads="1"/>
              </p:cNvSpPr>
              <p:nvPr/>
            </p:nvSpPr>
            <p:spPr bwMode="auto">
              <a:xfrm>
                <a:off x="4477" y="2966"/>
                <a:ext cx="775"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3200" b="1" baseline="30000">
                    <a:solidFill>
                      <a:srgbClr val="FFFFFF"/>
                    </a:solidFill>
                    <a:latin typeface="Comic Sans MS" charset="0"/>
                  </a:rPr>
                  <a:t>225</a:t>
                </a:r>
                <a:r>
                  <a:rPr lang="en-US" sz="3200" b="1">
                    <a:solidFill>
                      <a:srgbClr val="FFFFFF"/>
                    </a:solidFill>
                    <a:latin typeface="Comic Sans MS" charset="0"/>
                  </a:rPr>
                  <a:t>Ra</a:t>
                </a:r>
              </a:p>
            </p:txBody>
          </p:sp>
        </p:grpSp>
        <p:grpSp>
          <p:nvGrpSpPr>
            <p:cNvPr id="90120" name="Group 50"/>
            <p:cNvGrpSpPr>
              <a:grpSpLocks/>
            </p:cNvGrpSpPr>
            <p:nvPr/>
          </p:nvGrpSpPr>
          <p:grpSpPr bwMode="auto">
            <a:xfrm>
              <a:off x="169" y="1245"/>
              <a:ext cx="3043" cy="2979"/>
              <a:chOff x="169" y="1245"/>
              <a:chExt cx="3043" cy="2979"/>
            </a:xfrm>
          </p:grpSpPr>
          <p:pic>
            <p:nvPicPr>
              <p:cNvPr id="536599" name="Picture 23" descr="aa"/>
              <p:cNvPicPr>
                <a:picLocks noChangeAspect="1" noChangeArrowheads="1"/>
              </p:cNvPicPr>
              <p:nvPr/>
            </p:nvPicPr>
            <p:blipFill>
              <a:blip r:embed="rId5"/>
              <a:srcRect l="4890" t="28777" r="11528" b="11511"/>
              <a:stretch>
                <a:fillRect/>
              </a:stretch>
            </p:blipFill>
            <p:spPr bwMode="auto">
              <a:xfrm>
                <a:off x="171" y="1549"/>
                <a:ext cx="1442" cy="1001"/>
              </a:xfrm>
              <a:prstGeom prst="rect">
                <a:avLst/>
              </a:prstGeom>
              <a:noFill/>
              <a:effectLst>
                <a:outerShdw blurRad="63500" dist="38099" dir="2700000" algn="ctr" rotWithShape="0">
                  <a:srgbClr val="000000">
                    <a:alpha val="74998"/>
                  </a:srgbClr>
                </a:outerShdw>
              </a:effectLst>
            </p:spPr>
          </p:pic>
          <p:sp>
            <p:nvSpPr>
              <p:cNvPr id="90122" name="Text Box 29"/>
              <p:cNvSpPr txBox="1">
                <a:spLocks noChangeArrowheads="1"/>
              </p:cNvSpPr>
              <p:nvPr/>
            </p:nvSpPr>
            <p:spPr bwMode="auto">
              <a:xfrm>
                <a:off x="264" y="1592"/>
                <a:ext cx="620" cy="365"/>
              </a:xfrm>
              <a:prstGeom prst="rect">
                <a:avLst/>
              </a:prstGeom>
              <a:solidFill>
                <a:srgbClr val="420C0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3200" b="1" baseline="30000">
                    <a:solidFill>
                      <a:srgbClr val="FFFFFF"/>
                    </a:solidFill>
                    <a:latin typeface="Comic Sans MS" charset="0"/>
                  </a:rPr>
                  <a:t>45</a:t>
                </a:r>
                <a:r>
                  <a:rPr lang="en-US" sz="3200" b="1">
                    <a:solidFill>
                      <a:srgbClr val="FFFFFF"/>
                    </a:solidFill>
                    <a:latin typeface="Comic Sans MS" charset="0"/>
                  </a:rPr>
                  <a:t>Fe</a:t>
                </a:r>
              </a:p>
            </p:txBody>
          </p:sp>
          <p:grpSp>
            <p:nvGrpSpPr>
              <p:cNvPr id="90123" name="Group 35"/>
              <p:cNvGrpSpPr>
                <a:grpSpLocks/>
              </p:cNvGrpSpPr>
              <p:nvPr/>
            </p:nvGrpSpPr>
            <p:grpSpPr bwMode="auto">
              <a:xfrm>
                <a:off x="169" y="2922"/>
                <a:ext cx="1392" cy="980"/>
                <a:chOff x="3758" y="2846"/>
                <a:chExt cx="1843" cy="1284"/>
              </a:xfrm>
            </p:grpSpPr>
            <p:pic>
              <p:nvPicPr>
                <p:cNvPr id="90133" name="Picture 32" descr="integr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8" y="2846"/>
                  <a:ext cx="1843" cy="1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34" name="Rectangle 34"/>
                <p:cNvSpPr>
                  <a:spLocks noChangeArrowheads="1"/>
                </p:cNvSpPr>
                <p:nvPr/>
              </p:nvSpPr>
              <p:spPr bwMode="auto">
                <a:xfrm>
                  <a:off x="3784" y="2862"/>
                  <a:ext cx="1514" cy="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hangingPunct="0"/>
                  <a:r>
                    <a:rPr lang="en-US" sz="3200" b="1" baseline="30000">
                      <a:solidFill>
                        <a:srgbClr val="FFFFFF"/>
                      </a:solidFill>
                      <a:latin typeface="Comic Sans MS" charset="0"/>
                      <a:ea typeface="ＭＳ Ｐゴシック" charset="0"/>
                      <a:cs typeface="ＭＳ Ｐゴシック" charset="0"/>
                    </a:rPr>
                    <a:t>18</a:t>
                  </a:r>
                  <a:r>
                    <a:rPr lang="en-US" sz="3200" b="1">
                      <a:solidFill>
                        <a:srgbClr val="FFFFFF"/>
                      </a:solidFill>
                      <a:latin typeface="Comic Sans MS" charset="0"/>
                      <a:ea typeface="ＭＳ Ｐゴシック" charset="0"/>
                      <a:cs typeface="ＭＳ Ｐゴシック" charset="0"/>
                    </a:rPr>
                    <a:t>F,</a:t>
                  </a:r>
                  <a:r>
                    <a:rPr lang="en-US" sz="3200" b="1" baseline="30000">
                      <a:solidFill>
                        <a:srgbClr val="FFFFFF"/>
                      </a:solidFill>
                      <a:latin typeface="Comic Sans MS" charset="0"/>
                      <a:ea typeface="ＭＳ Ｐゴシック" charset="0"/>
                      <a:cs typeface="ＭＳ Ｐゴシック" charset="0"/>
                    </a:rPr>
                    <a:t>22</a:t>
                  </a:r>
                  <a:r>
                    <a:rPr lang="en-US" sz="3200" b="1">
                      <a:solidFill>
                        <a:srgbClr val="FFFFFF"/>
                      </a:solidFill>
                      <a:latin typeface="Comic Sans MS" charset="0"/>
                      <a:ea typeface="ＭＳ Ｐゴシック" charset="0"/>
                      <a:cs typeface="ＭＳ Ｐゴシック" charset="0"/>
                    </a:rPr>
                    <a:t>Na</a:t>
                  </a:r>
                </a:p>
              </p:txBody>
            </p:sp>
          </p:grpSp>
          <p:grpSp>
            <p:nvGrpSpPr>
              <p:cNvPr id="90124" name="Group 41"/>
              <p:cNvGrpSpPr>
                <a:grpSpLocks/>
              </p:cNvGrpSpPr>
              <p:nvPr/>
            </p:nvGrpSpPr>
            <p:grpSpPr bwMode="auto">
              <a:xfrm>
                <a:off x="1904" y="3070"/>
                <a:ext cx="1227" cy="1154"/>
                <a:chOff x="4286" y="2214"/>
                <a:chExt cx="1227" cy="1154"/>
              </a:xfrm>
            </p:grpSpPr>
            <p:pic>
              <p:nvPicPr>
                <p:cNvPr id="536612" name="Picture 36" descr="aa"/>
                <p:cNvPicPr>
                  <a:picLocks noChangeAspect="1" noChangeArrowheads="1"/>
                </p:cNvPicPr>
                <p:nvPr/>
              </p:nvPicPr>
              <p:blipFill>
                <a:blip r:embed="rId7"/>
                <a:srcRect/>
                <a:stretch>
                  <a:fillRect/>
                </a:stretch>
              </p:blipFill>
              <p:spPr bwMode="auto">
                <a:xfrm>
                  <a:off x="4308" y="2272"/>
                  <a:ext cx="1205" cy="1096"/>
                </a:xfrm>
                <a:prstGeom prst="rect">
                  <a:avLst/>
                </a:prstGeom>
                <a:noFill/>
                <a:effectLst>
                  <a:outerShdw blurRad="63500" dist="38099" dir="2700000" algn="ctr" rotWithShape="0">
                    <a:srgbClr val="000000">
                      <a:alpha val="74998"/>
                    </a:srgbClr>
                  </a:outerShdw>
                </a:effectLst>
              </p:spPr>
            </p:pic>
            <p:sp>
              <p:nvSpPr>
                <p:cNvPr id="90130" name="AutoShape 37"/>
                <p:cNvSpPr>
                  <a:spLocks noChangeArrowheads="1"/>
                </p:cNvSpPr>
                <p:nvPr/>
              </p:nvSpPr>
              <p:spPr bwMode="auto">
                <a:xfrm>
                  <a:off x="4286" y="2214"/>
                  <a:ext cx="872" cy="371"/>
                </a:xfrm>
                <a:prstGeom prst="wedgeRectCallout">
                  <a:avLst>
                    <a:gd name="adj1" fmla="val 49083"/>
                    <a:gd name="adj2" fmla="val 78301"/>
                  </a:avLst>
                </a:prstGeom>
                <a:solidFill>
                  <a:schemeClr val="bg1"/>
                </a:solidFill>
                <a:ln w="9525">
                  <a:solidFill>
                    <a:schemeClr val="tx1"/>
                  </a:solidFill>
                  <a:miter lim="800000"/>
                  <a:headEnd/>
                  <a:tailEnd/>
                </a:ln>
              </p:spPr>
              <p:txBody>
                <a:bodyPr>
                  <a:spAutoFit/>
                </a:bodyPr>
                <a:lstStyle/>
                <a:p>
                  <a:pPr defTabSz="914400" eaLnBrk="0" hangingPunct="0"/>
                  <a:r>
                    <a:rPr lang="en-US" sz="3200" b="1" baseline="30000" dirty="0">
                      <a:solidFill>
                        <a:srgbClr val="000000"/>
                      </a:solidFill>
                      <a:latin typeface="Comic Sans MS" charset="0"/>
                      <a:ea typeface="ＭＳ Ｐゴシック" charset="0"/>
                      <a:cs typeface="ＭＳ Ｐゴシック" charset="0"/>
                    </a:rPr>
                    <a:t>149</a:t>
                  </a:r>
                  <a:r>
                    <a:rPr lang="en-US" sz="3200" b="1" dirty="0">
                      <a:solidFill>
                        <a:srgbClr val="000000"/>
                      </a:solidFill>
                      <a:latin typeface="Comic Sans MS" charset="0"/>
                      <a:ea typeface="ＭＳ Ｐゴシック" charset="0"/>
                      <a:cs typeface="ＭＳ Ｐゴシック" charset="0"/>
                    </a:rPr>
                    <a:t>Tb</a:t>
                  </a:r>
                </a:p>
              </p:txBody>
            </p:sp>
            <p:sp>
              <p:nvSpPr>
                <p:cNvPr id="90131" name="Rectangle 38"/>
                <p:cNvSpPr>
                  <a:spLocks noChangeArrowheads="1"/>
                </p:cNvSpPr>
                <p:nvPr/>
              </p:nvSpPr>
              <p:spPr bwMode="auto">
                <a:xfrm>
                  <a:off x="5072" y="2832"/>
                  <a:ext cx="432" cy="376"/>
                </a:xfrm>
                <a:prstGeom prst="rect">
                  <a:avLst/>
                </a:prstGeom>
                <a:solidFill>
                  <a:srgbClr val="A3EBF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en-US" sz="2400">
                    <a:solidFill>
                      <a:srgbClr val="000000"/>
                    </a:solidFill>
                    <a:ea typeface="ＭＳ Ｐゴシック" charset="0"/>
                    <a:cs typeface="ＭＳ Ｐゴシック" charset="0"/>
                  </a:endParaRPr>
                </a:p>
              </p:txBody>
            </p:sp>
            <p:sp>
              <p:nvSpPr>
                <p:cNvPr id="90132" name="Rectangle 39"/>
                <p:cNvSpPr>
                  <a:spLocks noChangeArrowheads="1"/>
                </p:cNvSpPr>
                <p:nvPr/>
              </p:nvSpPr>
              <p:spPr bwMode="auto">
                <a:xfrm>
                  <a:off x="4312" y="2832"/>
                  <a:ext cx="128" cy="376"/>
                </a:xfrm>
                <a:prstGeom prst="rect">
                  <a:avLst/>
                </a:prstGeom>
                <a:solidFill>
                  <a:srgbClr val="A3EBF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en-US" sz="2400">
                    <a:solidFill>
                      <a:srgbClr val="000000"/>
                    </a:solidFill>
                    <a:ea typeface="ＭＳ Ｐゴシック" charset="0"/>
                    <a:cs typeface="ＭＳ Ｐゴシック" charset="0"/>
                  </a:endParaRPr>
                </a:p>
              </p:txBody>
            </p:sp>
          </p:grpSp>
          <p:sp>
            <p:nvSpPr>
              <p:cNvPr id="536618" name="Rectangle 42"/>
              <p:cNvSpPr>
                <a:spLocks noChangeArrowheads="1"/>
              </p:cNvSpPr>
              <p:nvPr/>
            </p:nvSpPr>
            <p:spPr bwMode="auto">
              <a:xfrm>
                <a:off x="248" y="1286"/>
                <a:ext cx="1298" cy="231"/>
              </a:xfrm>
              <a:prstGeom prst="rect">
                <a:avLst/>
              </a:prstGeom>
              <a:noFill/>
              <a:ln w="9525">
                <a:noFill/>
                <a:miter lim="800000"/>
                <a:headEnd/>
                <a:tailEnd/>
              </a:ln>
            </p:spPr>
            <p:txBody>
              <a:bodyPr>
                <a:spAutoFit/>
              </a:bodyPr>
              <a:lstStyle/>
              <a:p>
                <a:pPr algn="ctr" defTabSz="914400" eaLnBrk="0" hangingPunct="0">
                  <a:defRPr/>
                </a:pPr>
                <a:r>
                  <a:rPr lang="en-US">
                    <a:solidFill>
                      <a:srgbClr val="333399"/>
                    </a:solidFill>
                    <a:effectLst>
                      <a:outerShdw blurRad="38100" dist="38100" dir="2700000" algn="tl">
                        <a:srgbClr val="DDDDDD"/>
                      </a:outerShdw>
                    </a:effectLst>
                    <a:ea typeface="ＭＳ Ｐゴシック" charset="0"/>
                    <a:cs typeface="ＭＳ Ｐゴシック" charset="0"/>
                  </a:rPr>
                  <a:t>nuclear structure</a:t>
                </a:r>
              </a:p>
            </p:txBody>
          </p:sp>
          <p:sp>
            <p:nvSpPr>
              <p:cNvPr id="536619" name="Rectangle 43"/>
              <p:cNvSpPr>
                <a:spLocks noChangeArrowheads="1"/>
              </p:cNvSpPr>
              <p:nvPr/>
            </p:nvSpPr>
            <p:spPr bwMode="auto">
              <a:xfrm>
                <a:off x="345" y="2667"/>
                <a:ext cx="916" cy="231"/>
              </a:xfrm>
              <a:prstGeom prst="rect">
                <a:avLst/>
              </a:prstGeom>
              <a:noFill/>
              <a:ln w="9525">
                <a:noFill/>
                <a:miter lim="800000"/>
                <a:headEnd/>
                <a:tailEnd/>
              </a:ln>
            </p:spPr>
            <p:txBody>
              <a:bodyPr wrap="none">
                <a:spAutoFit/>
              </a:bodyPr>
              <a:lstStyle/>
              <a:p>
                <a:pPr defTabSz="914400" eaLnBrk="0" hangingPunct="0">
                  <a:defRPr/>
                </a:pPr>
                <a:r>
                  <a:rPr lang="en-US">
                    <a:solidFill>
                      <a:srgbClr val="333399"/>
                    </a:solidFill>
                    <a:effectLst>
                      <a:outerShdw blurRad="38100" dist="38100" dir="2700000" algn="tl">
                        <a:srgbClr val="DDDDDD"/>
                      </a:outerShdw>
                    </a:effectLst>
                    <a:ea typeface="ＭＳ Ｐゴシック" charset="0"/>
                    <a:cs typeface="ＭＳ Ｐゴシック" charset="0"/>
                  </a:rPr>
                  <a:t>astrophysics</a:t>
                </a:r>
              </a:p>
            </p:txBody>
          </p:sp>
          <p:sp>
            <p:nvSpPr>
              <p:cNvPr id="536620" name="Rectangle 44"/>
              <p:cNvSpPr>
                <a:spLocks noChangeArrowheads="1"/>
              </p:cNvSpPr>
              <p:nvPr/>
            </p:nvSpPr>
            <p:spPr bwMode="auto">
              <a:xfrm>
                <a:off x="2060" y="2845"/>
                <a:ext cx="877" cy="231"/>
              </a:xfrm>
              <a:prstGeom prst="rect">
                <a:avLst/>
              </a:prstGeom>
              <a:noFill/>
              <a:ln w="9525">
                <a:noFill/>
                <a:miter lim="800000"/>
                <a:headEnd/>
                <a:tailEnd/>
              </a:ln>
            </p:spPr>
            <p:txBody>
              <a:bodyPr wrap="none">
                <a:spAutoFit/>
              </a:bodyPr>
              <a:lstStyle/>
              <a:p>
                <a:pPr defTabSz="914400" eaLnBrk="0" hangingPunct="0">
                  <a:defRPr/>
                </a:pPr>
                <a:r>
                  <a:rPr lang="en-US">
                    <a:solidFill>
                      <a:srgbClr val="333399"/>
                    </a:solidFill>
                    <a:effectLst>
                      <a:outerShdw blurRad="38100" dist="38100" dir="2700000" algn="tl">
                        <a:srgbClr val="DDDDDD"/>
                      </a:outerShdw>
                    </a:effectLst>
                    <a:ea typeface="ＭＳ Ｐゴシック" charset="0"/>
                    <a:cs typeface="ＭＳ Ｐゴシック" charset="0"/>
                  </a:rPr>
                  <a:t>applications</a:t>
                </a:r>
              </a:p>
            </p:txBody>
          </p:sp>
          <p:sp>
            <p:nvSpPr>
              <p:cNvPr id="536621" name="Rectangle 45"/>
              <p:cNvSpPr>
                <a:spLocks noChangeArrowheads="1"/>
              </p:cNvSpPr>
              <p:nvPr/>
            </p:nvSpPr>
            <p:spPr bwMode="auto">
              <a:xfrm>
                <a:off x="1870" y="1245"/>
                <a:ext cx="1342" cy="577"/>
              </a:xfrm>
              <a:prstGeom prst="rect">
                <a:avLst/>
              </a:prstGeom>
              <a:noFill/>
              <a:ln w="9525">
                <a:noFill/>
                <a:miter lim="800000"/>
                <a:headEnd/>
                <a:tailEnd/>
              </a:ln>
            </p:spPr>
            <p:txBody>
              <a:bodyPr>
                <a:spAutoFit/>
              </a:bodyPr>
              <a:lstStyle/>
              <a:p>
                <a:pPr algn="ctr" defTabSz="914400" eaLnBrk="0" hangingPunct="0">
                  <a:defRPr/>
                </a:pPr>
                <a:r>
                  <a:rPr lang="en-US">
                    <a:solidFill>
                      <a:srgbClr val="333399"/>
                    </a:solidFill>
                    <a:effectLst>
                      <a:outerShdw blurRad="38100" dist="38100" dir="2700000" algn="tl">
                        <a:srgbClr val="DDDDDD"/>
                      </a:outerShdw>
                    </a:effectLst>
                    <a:ea typeface="ＭＳ Ｐゴシック" charset="0"/>
                    <a:cs typeface="ＭＳ Ｐゴシック" charset="0"/>
                  </a:rPr>
                  <a:t>tests of fundamental laws of nature</a:t>
                </a:r>
              </a:p>
            </p:txBody>
          </p:sp>
        </p:grpSp>
      </p:grpSp>
      <p:sp>
        <p:nvSpPr>
          <p:cNvPr id="536622" name="Rectangle 46"/>
          <p:cNvSpPr>
            <a:spLocks noChangeArrowheads="1"/>
          </p:cNvSpPr>
          <p:nvPr/>
        </p:nvSpPr>
        <p:spPr bwMode="auto">
          <a:xfrm>
            <a:off x="1403351" y="0"/>
            <a:ext cx="6192721" cy="461665"/>
          </a:xfrm>
          <a:prstGeom prst="rect">
            <a:avLst/>
          </a:prstGeom>
          <a:noFill/>
          <a:ln w="9525">
            <a:noFill/>
            <a:miter lim="800000"/>
            <a:headEnd/>
            <a:tailEnd/>
          </a:ln>
        </p:spPr>
        <p:txBody>
          <a:bodyPr wrap="none">
            <a:spAutoFit/>
          </a:bodyPr>
          <a:lstStyle/>
          <a:p>
            <a:pPr defTabSz="914400" eaLnBrk="0" hangingPunct="0">
              <a:defRPr/>
            </a:pPr>
            <a:r>
              <a:rPr lang="en-US" sz="2400" dirty="0">
                <a:solidFill>
                  <a:srgbClr val="002060"/>
                </a:solidFill>
                <a:latin typeface="Arial"/>
                <a:ea typeface="ＭＳ Ｐゴシック" charset="0"/>
                <a:cs typeface="Arial"/>
              </a:rPr>
              <a:t>Some nuclei are more important than others</a:t>
            </a:r>
          </a:p>
        </p:txBody>
      </p:sp>
      <p:pic>
        <p:nvPicPr>
          <p:cNvPr id="6" name="Picture 5" descr="Untitled-1.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3860" y="3213100"/>
            <a:ext cx="533400" cy="533400"/>
          </a:xfrm>
          <a:prstGeom prst="rect">
            <a:avLst/>
          </a:prstGeom>
        </p:spPr>
      </p:pic>
      <p:sp>
        <p:nvSpPr>
          <p:cNvPr id="7" name="Footer Placeholder 6"/>
          <p:cNvSpPr>
            <a:spLocks noGrp="1"/>
          </p:cNvSpPr>
          <p:nvPr>
            <p:ph type="ftr" sz="quarter" idx="3"/>
          </p:nvPr>
        </p:nvSpPr>
        <p:spPr/>
        <p:txBody>
          <a:bodyPr/>
          <a:lstStyle/>
          <a:p>
            <a:pPr defTabSz="456955">
              <a:defRPr/>
            </a:pPr>
            <a:r>
              <a:rPr lang="en-US"/>
              <a:t>W. Nazarewicz, CFNS Stony Brook</a:t>
            </a:r>
            <a:endParaRPr lang="en-US" dirty="0"/>
          </a:p>
        </p:txBody>
      </p:sp>
      <p:sp>
        <p:nvSpPr>
          <p:cNvPr id="8" name="Slide Number Placeholder 7"/>
          <p:cNvSpPr>
            <a:spLocks noGrp="1"/>
          </p:cNvSpPr>
          <p:nvPr>
            <p:ph type="sldNum" sz="quarter" idx="4"/>
          </p:nvPr>
        </p:nvSpPr>
        <p:spPr/>
        <p:txBody>
          <a:bodyPr/>
          <a:lstStyle/>
          <a:p>
            <a:pPr defTabSz="456955"/>
            <a:fld id="{987C7CF1-4D7D-C941-87F6-6592CA3F7595}" type="slidenum">
              <a:rPr lang="en-US" smtClean="0">
                <a:solidFill>
                  <a:prstClr val="black">
                    <a:tint val="75000"/>
                  </a:prstClr>
                </a:solidFill>
              </a:rPr>
              <a:pPr defTabSz="456955"/>
              <a:t>45</a:t>
            </a:fld>
            <a:endParaRPr lang="en-US" dirty="0">
              <a:solidFill>
                <a:prstClr val="black">
                  <a:tint val="75000"/>
                </a:prstClr>
              </a:solidFill>
            </a:endParaRPr>
          </a:p>
        </p:txBody>
      </p:sp>
    </p:spTree>
    <p:extLst>
      <p:ext uri="{BB962C8B-B14F-4D97-AF65-F5344CB8AC3E}">
        <p14:creationId xmlns:p14="http://schemas.microsoft.com/office/powerpoint/2010/main" val="131625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E87E5B9-D8A4-BC49-A97C-CFF46D818EEF}"/>
              </a:ext>
            </a:extLst>
          </p:cNvPr>
          <p:cNvSpPr>
            <a:spLocks noGrp="1"/>
          </p:cNvSpPr>
          <p:nvPr>
            <p:ph type="ftr" sz="quarter" idx="3"/>
          </p:nvPr>
        </p:nvSpPr>
        <p:spPr/>
        <p:txBody>
          <a:bodyPr/>
          <a:lstStyle/>
          <a:p>
            <a:pPr>
              <a:defRPr/>
            </a:pPr>
            <a:r>
              <a:rPr lang="en-US"/>
              <a:t>W. Nazarewicz, CFNS Stony Brook</a:t>
            </a:r>
            <a:endParaRPr lang="en-US" dirty="0"/>
          </a:p>
        </p:txBody>
      </p:sp>
      <p:sp>
        <p:nvSpPr>
          <p:cNvPr id="3" name="Slide Number Placeholder 2">
            <a:extLst>
              <a:ext uri="{FF2B5EF4-FFF2-40B4-BE49-F238E27FC236}">
                <a16:creationId xmlns:a16="http://schemas.microsoft.com/office/drawing/2014/main" id="{B666F332-AE32-094E-AB5B-21EEDFEF805D}"/>
              </a:ext>
            </a:extLst>
          </p:cNvPr>
          <p:cNvSpPr>
            <a:spLocks noGrp="1"/>
          </p:cNvSpPr>
          <p:nvPr>
            <p:ph type="sldNum" sz="quarter" idx="4"/>
          </p:nvPr>
        </p:nvSpPr>
        <p:spPr/>
        <p:txBody>
          <a:bodyPr/>
          <a:lstStyle/>
          <a:p>
            <a:fld id="{987C7CF1-4D7D-C941-87F6-6592CA3F7595}" type="slidenum">
              <a:rPr lang="en-US" smtClean="0">
                <a:solidFill>
                  <a:prstClr val="black">
                    <a:tint val="75000"/>
                  </a:prstClr>
                </a:solidFill>
              </a:rPr>
              <a:pPr/>
              <a:t>5</a:t>
            </a:fld>
            <a:endParaRPr lang="en-US" dirty="0">
              <a:solidFill>
                <a:prstClr val="black">
                  <a:tint val="75000"/>
                </a:prstClr>
              </a:solidFill>
            </a:endParaRPr>
          </a:p>
        </p:txBody>
      </p:sp>
      <p:sp>
        <p:nvSpPr>
          <p:cNvPr id="5" name="Title 2">
            <a:extLst>
              <a:ext uri="{FF2B5EF4-FFF2-40B4-BE49-F238E27FC236}">
                <a16:creationId xmlns:a16="http://schemas.microsoft.com/office/drawing/2014/main" id="{3C80706A-5968-4F4F-80C7-F348CD879E40}"/>
              </a:ext>
            </a:extLst>
          </p:cNvPr>
          <p:cNvSpPr txBox="1">
            <a:spLocks/>
          </p:cNvSpPr>
          <p:nvPr/>
        </p:nvSpPr>
        <p:spPr>
          <a:xfrm>
            <a:off x="152400" y="141807"/>
            <a:ext cx="8991600" cy="486372"/>
          </a:xfrm>
          <a:prstGeom prst="rect">
            <a:avLst/>
          </a:prstGeom>
        </p:spPr>
        <p:txBody>
          <a:bodyPr lIns="0" rIns="0"/>
          <a:lstStyle>
            <a:lvl1pPr algn="ctr" defTabSz="456955"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55"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1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64"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82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3200" dirty="0">
                <a:solidFill>
                  <a:srgbClr val="002060"/>
                </a:solidFill>
              </a:rPr>
              <a:t>Schedule on track, FRIB project is 87% complete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895130"/>
            <a:ext cx="9047506" cy="5109612"/>
          </a:xfrm>
          <a:prstGeom prst="rect">
            <a:avLst/>
          </a:prstGeom>
        </p:spPr>
      </p:pic>
      <p:sp>
        <p:nvSpPr>
          <p:cNvPr id="4" name="TextBox 3">
            <a:extLst>
              <a:ext uri="{FF2B5EF4-FFF2-40B4-BE49-F238E27FC236}">
                <a16:creationId xmlns:a16="http://schemas.microsoft.com/office/drawing/2014/main" id="{DBEF8460-32AF-0243-B44C-150CB05AEDE9}"/>
              </a:ext>
            </a:extLst>
          </p:cNvPr>
          <p:cNvSpPr txBox="1"/>
          <p:nvPr/>
        </p:nvSpPr>
        <p:spPr>
          <a:xfrm>
            <a:off x="7572899" y="6004742"/>
            <a:ext cx="1441420" cy="369332"/>
          </a:xfrm>
          <a:prstGeom prst="rect">
            <a:avLst/>
          </a:prstGeom>
          <a:noFill/>
        </p:spPr>
        <p:txBody>
          <a:bodyPr wrap="none" rtlCol="0">
            <a:spAutoFit/>
          </a:bodyPr>
          <a:lstStyle/>
          <a:p>
            <a:r>
              <a:rPr lang="en-US" dirty="0">
                <a:solidFill>
                  <a:srgbClr val="FF0000"/>
                </a:solidFill>
              </a:rPr>
              <a:t>Oct. 1, 2018</a:t>
            </a:r>
          </a:p>
        </p:txBody>
      </p:sp>
    </p:spTree>
    <p:extLst>
      <p:ext uri="{BB962C8B-B14F-4D97-AF65-F5344CB8AC3E}">
        <p14:creationId xmlns:p14="http://schemas.microsoft.com/office/powerpoint/2010/main" val="202323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W. Nazarewicz, CFNS Stony Brook</a:t>
            </a:r>
            <a:endParaRPr lang="en-US" dirty="0"/>
          </a:p>
        </p:txBody>
      </p:sp>
      <p:sp>
        <p:nvSpPr>
          <p:cNvPr id="3" name="Slide Number Placeholder 2"/>
          <p:cNvSpPr>
            <a:spLocks noGrp="1"/>
          </p:cNvSpPr>
          <p:nvPr>
            <p:ph type="sldNum" sz="quarter" idx="4"/>
          </p:nvPr>
        </p:nvSpPr>
        <p:spPr/>
        <p:txBody>
          <a:bodyPr/>
          <a:lstStyle/>
          <a:p>
            <a:fld id="{987C7CF1-4D7D-C941-87F6-6592CA3F7595}" type="slidenum">
              <a:rPr lang="en-US" smtClean="0">
                <a:solidFill>
                  <a:prstClr val="black">
                    <a:tint val="75000"/>
                  </a:prstClr>
                </a:solidFill>
              </a:rPr>
              <a:pPr/>
              <a:t>6</a:t>
            </a:fld>
            <a:endParaRPr lang="en-US" dirty="0">
              <a:solidFill>
                <a:prstClr val="black">
                  <a:tint val="75000"/>
                </a:prstClr>
              </a:solidFill>
            </a:endParaRPr>
          </a:p>
        </p:txBody>
      </p:sp>
      <p:sp>
        <p:nvSpPr>
          <p:cNvPr id="4" name="Rectangle 3"/>
          <p:cNvSpPr/>
          <p:nvPr/>
        </p:nvSpPr>
        <p:spPr>
          <a:xfrm>
            <a:off x="1803399" y="5908043"/>
            <a:ext cx="6007609" cy="369332"/>
          </a:xfrm>
          <a:prstGeom prst="rect">
            <a:avLst/>
          </a:prstGeom>
        </p:spPr>
        <p:txBody>
          <a:bodyPr wrap="square">
            <a:spAutoFit/>
          </a:bodyPr>
          <a:lstStyle/>
          <a:p>
            <a:r>
              <a:rPr lang="en-US" dirty="0">
                <a:hlinkClick r:id="rId3"/>
              </a:rPr>
              <a:t>http://science.sciencemag.org/content/358/6366/981.full</a:t>
            </a:r>
            <a:r>
              <a:rPr lang="en-US" dirty="0"/>
              <a: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901" y="690897"/>
            <a:ext cx="4559300" cy="3041908"/>
          </a:xfrm>
          <a:prstGeom prst="rect">
            <a:avLst/>
          </a:prstGeom>
        </p:spPr>
      </p:pic>
      <p:sp>
        <p:nvSpPr>
          <p:cNvPr id="8" name="Rectangle 7"/>
          <p:cNvSpPr/>
          <p:nvPr/>
        </p:nvSpPr>
        <p:spPr>
          <a:xfrm>
            <a:off x="221995" y="3840304"/>
            <a:ext cx="4490206" cy="707886"/>
          </a:xfrm>
          <a:prstGeom prst="rect">
            <a:avLst/>
          </a:prstGeom>
        </p:spPr>
        <p:txBody>
          <a:bodyPr wrap="square">
            <a:spAutoFit/>
          </a:bodyPr>
          <a:lstStyle/>
          <a:p>
            <a:r>
              <a:rPr lang="en-US" sz="2000" dirty="0">
                <a:solidFill>
                  <a:srgbClr val="333333"/>
                </a:solidFill>
                <a:latin typeface="+mn-lt"/>
              </a:rPr>
              <a:t>May 2017: Lowering the vertical beamline into the front end of the facility</a:t>
            </a:r>
            <a:endParaRPr lang="en-US" sz="2000" dirty="0">
              <a:latin typeface="+mn-lt"/>
            </a:endParaRPr>
          </a:p>
        </p:txBody>
      </p:sp>
      <p:sp>
        <p:nvSpPr>
          <p:cNvPr id="9" name="Rectangle 8"/>
          <p:cNvSpPr/>
          <p:nvPr/>
        </p:nvSpPr>
        <p:spPr>
          <a:xfrm>
            <a:off x="3035171" y="29314"/>
            <a:ext cx="2736583" cy="523220"/>
          </a:xfrm>
          <a:prstGeom prst="rect">
            <a:avLst/>
          </a:prstGeom>
        </p:spPr>
        <p:txBody>
          <a:bodyPr wrap="none">
            <a:spAutoFit/>
          </a:bodyPr>
          <a:lstStyle/>
          <a:p>
            <a:r>
              <a:rPr lang="en-US" sz="2800" dirty="0">
                <a:solidFill>
                  <a:srgbClr val="002060"/>
                </a:solidFill>
                <a:latin typeface="Arial"/>
                <a:cs typeface="Arial"/>
              </a:rPr>
              <a:t>Getting There</a:t>
            </a:r>
            <a:r>
              <a:rPr lang="mr-IN" sz="2800" dirty="0">
                <a:solidFill>
                  <a:srgbClr val="002060"/>
                </a:solidFill>
                <a:latin typeface="Arial"/>
                <a:cs typeface="Arial"/>
              </a:rPr>
              <a:t>…</a:t>
            </a:r>
            <a:endParaRPr lang="en-US" sz="2800" dirty="0">
              <a:solidFill>
                <a:srgbClr val="002060"/>
              </a:solidFill>
            </a:endParaRPr>
          </a:p>
        </p:txBody>
      </p:sp>
      <p:sp>
        <p:nvSpPr>
          <p:cNvPr id="10" name="Rectangle 9"/>
          <p:cNvSpPr/>
          <p:nvPr/>
        </p:nvSpPr>
        <p:spPr>
          <a:xfrm>
            <a:off x="1404355" y="4942707"/>
            <a:ext cx="6889254" cy="369332"/>
          </a:xfrm>
          <a:prstGeom prst="rect">
            <a:avLst/>
          </a:prstGeom>
        </p:spPr>
        <p:txBody>
          <a:bodyPr wrap="square">
            <a:spAutoFit/>
          </a:bodyPr>
          <a:lstStyle/>
          <a:p>
            <a:r>
              <a:rPr lang="en-US" dirty="0">
                <a:hlinkClick r:id="rId5"/>
              </a:rPr>
              <a:t>http://video-monitoring.com/construction/msufrib/slideshow.htm</a:t>
            </a:r>
            <a:r>
              <a:rPr lang="en-US" dirty="0"/>
              <a:t> </a:t>
            </a:r>
          </a:p>
        </p:txBody>
      </p:sp>
      <p:sp>
        <p:nvSpPr>
          <p:cNvPr id="11" name="Rectangle 10">
            <a:extLst>
              <a:ext uri="{FF2B5EF4-FFF2-40B4-BE49-F238E27FC236}">
                <a16:creationId xmlns:a16="http://schemas.microsoft.com/office/drawing/2014/main" id="{36EF0E52-4A11-DB44-AD9F-FA02539EEE92}"/>
              </a:ext>
            </a:extLst>
          </p:cNvPr>
          <p:cNvSpPr/>
          <p:nvPr/>
        </p:nvSpPr>
        <p:spPr>
          <a:xfrm>
            <a:off x="1668726" y="5562201"/>
            <a:ext cx="6276954" cy="369332"/>
          </a:xfrm>
          <a:prstGeom prst="rect">
            <a:avLst/>
          </a:prstGeom>
        </p:spPr>
        <p:txBody>
          <a:bodyPr wrap="square">
            <a:spAutoFit/>
          </a:bodyPr>
          <a:lstStyle/>
          <a:p>
            <a:r>
              <a:rPr lang="en-US" i="1" dirty="0">
                <a:latin typeface="Roboto"/>
              </a:rPr>
              <a:t>Science </a:t>
            </a:r>
            <a:r>
              <a:rPr lang="en-US" dirty="0">
                <a:latin typeface="Roboto"/>
              </a:rPr>
              <a:t> 24 Nov 2017. Vol. 358, Issue 6366, pp. 981-982</a:t>
            </a:r>
            <a:endParaRPr lang="en-US" dirty="0"/>
          </a:p>
        </p:txBody>
      </p:sp>
      <p:pic>
        <p:nvPicPr>
          <p:cNvPr id="12" name="Picture 11">
            <a:extLst>
              <a:ext uri="{FF2B5EF4-FFF2-40B4-BE49-F238E27FC236}">
                <a16:creationId xmlns:a16="http://schemas.microsoft.com/office/drawing/2014/main" id="{703EF694-4CCF-954A-8E12-56D577AF34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1130" y="680076"/>
            <a:ext cx="4057586" cy="3043190"/>
          </a:xfrm>
          <a:prstGeom prst="rect">
            <a:avLst/>
          </a:prstGeom>
        </p:spPr>
      </p:pic>
      <p:sp>
        <p:nvSpPr>
          <p:cNvPr id="13" name="TextBox 12">
            <a:extLst>
              <a:ext uri="{FF2B5EF4-FFF2-40B4-BE49-F238E27FC236}">
                <a16:creationId xmlns:a16="http://schemas.microsoft.com/office/drawing/2014/main" id="{A043D5E6-9FF3-4C4C-B86A-8CADA6F589AC}"/>
              </a:ext>
            </a:extLst>
          </p:cNvPr>
          <p:cNvSpPr txBox="1"/>
          <p:nvPr/>
        </p:nvSpPr>
        <p:spPr>
          <a:xfrm>
            <a:off x="4861666" y="3840304"/>
            <a:ext cx="4162356" cy="923330"/>
          </a:xfrm>
          <a:prstGeom prst="rect">
            <a:avLst/>
          </a:prstGeom>
          <a:noFill/>
        </p:spPr>
        <p:txBody>
          <a:bodyPr wrap="square" rtlCol="0">
            <a:spAutoFit/>
          </a:bodyPr>
          <a:lstStyle/>
          <a:p>
            <a:r>
              <a:rPr lang="en-US" kern="1600" dirty="0">
                <a:latin typeface="+mn-lt"/>
                <a:cs typeface="Times New Roman" panose="02020603050405020304" pitchFamily="18" charset="0"/>
              </a:rPr>
              <a:t>July </a:t>
            </a:r>
            <a:r>
              <a:rPr lang="en-US" dirty="0">
                <a:latin typeface="+mn-lt"/>
                <a:cs typeface="Times New Roman" panose="02020603050405020304" pitchFamily="18" charset="0"/>
              </a:rPr>
              <a:t>2018: FRIB accelerated first beam in three of forty-six superconducting cryomodules </a:t>
            </a:r>
            <a:endParaRPr lang="en-US" dirty="0">
              <a:latin typeface="+mn-lt"/>
            </a:endParaRPr>
          </a:p>
        </p:txBody>
      </p:sp>
    </p:spTree>
    <p:extLst>
      <p:ext uri="{BB962C8B-B14F-4D97-AF65-F5344CB8AC3E}">
        <p14:creationId xmlns:p14="http://schemas.microsoft.com/office/powerpoint/2010/main" val="210140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19063"/>
            <a:ext cx="8991600" cy="488950"/>
          </a:xfrm>
          <a:prstGeom prst="rect">
            <a:avLst/>
          </a:prstGeom>
        </p:spPr>
        <p:txBody>
          <a:bodyPr/>
          <a:lstStyle/>
          <a:p>
            <a:r>
              <a:rPr lang="en-US" sz="3600" dirty="0">
                <a:solidFill>
                  <a:schemeClr val="tx1"/>
                </a:solidFill>
                <a:latin typeface="Arial"/>
                <a:cs typeface="Arial"/>
              </a:rPr>
              <a:t>The Science is in the FRIB Logo</a:t>
            </a:r>
            <a:endParaRPr lang="en-US" sz="3600" dirty="0">
              <a:latin typeface="Arial"/>
              <a:cs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190452"/>
            <a:ext cx="3657600" cy="4671752"/>
          </a:xfrm>
          <a:prstGeom prst="rect">
            <a:avLst/>
          </a:prstGeom>
        </p:spPr>
      </p:pic>
      <p:sp>
        <p:nvSpPr>
          <p:cNvPr id="7" name="Rectangle 6"/>
          <p:cNvSpPr/>
          <p:nvPr/>
        </p:nvSpPr>
        <p:spPr>
          <a:xfrm>
            <a:off x="88900" y="985470"/>
            <a:ext cx="2874335" cy="1471821"/>
          </a:xfrm>
          <a:prstGeom prst="rect">
            <a:avLst/>
          </a:prstGeom>
        </p:spPr>
        <p:txBody>
          <a:bodyPr wrap="square">
            <a:spAutoFit/>
          </a:bodyPr>
          <a:lstStyle/>
          <a:p>
            <a:pPr defTabSz="796160" eaLnBrk="0" hangingPunct="0">
              <a:lnSpc>
                <a:spcPct val="90000"/>
              </a:lnSpc>
              <a:spcBef>
                <a:spcPts val="1195"/>
              </a:spcBef>
              <a:defRPr/>
            </a:pPr>
            <a:r>
              <a:rPr lang="en-US" sz="2200" kern="0" dirty="0">
                <a:solidFill>
                  <a:srgbClr val="008080"/>
                </a:solidFill>
                <a:ea typeface="ＭＳ Ｐゴシック" pitchFamily="-65" charset="-128"/>
                <a:cs typeface="Arial" pitchFamily="34" charset="0"/>
              </a:rPr>
              <a:t>Properties of atomic nuclei </a:t>
            </a:r>
          </a:p>
          <a:p>
            <a:pPr marL="360132" lvl="1" indent="-150304" defTabSz="796160" eaLnBrk="0" hangingPunct="0">
              <a:lnSpc>
                <a:spcPct val="90000"/>
              </a:lnSpc>
              <a:spcBef>
                <a:spcPts val="199"/>
              </a:spcBef>
              <a:buFont typeface="Arial" pitchFamily="34" charset="0"/>
              <a:buChar char="•"/>
              <a:defRPr/>
            </a:pPr>
            <a:r>
              <a:rPr lang="en-US" sz="1781" kern="0" dirty="0">
                <a:solidFill>
                  <a:srgbClr val="008080"/>
                </a:solidFill>
                <a:ea typeface="ＭＳ Ｐゴシック" charset="-128"/>
                <a:cs typeface="Arial" pitchFamily="34" charset="0"/>
              </a:rPr>
              <a:t>Develop a predictive model of the atomic nucleus</a:t>
            </a:r>
          </a:p>
        </p:txBody>
      </p:sp>
      <p:sp>
        <p:nvSpPr>
          <p:cNvPr id="8" name="Rectangle 7"/>
          <p:cNvSpPr/>
          <p:nvPr/>
        </p:nvSpPr>
        <p:spPr>
          <a:xfrm>
            <a:off x="6324600" y="3127544"/>
            <a:ext cx="2819400" cy="1965156"/>
          </a:xfrm>
          <a:prstGeom prst="rect">
            <a:avLst/>
          </a:prstGeom>
        </p:spPr>
        <p:txBody>
          <a:bodyPr wrap="square">
            <a:spAutoFit/>
          </a:bodyPr>
          <a:lstStyle/>
          <a:p>
            <a:pPr defTabSz="796160" eaLnBrk="0" hangingPunct="0">
              <a:lnSpc>
                <a:spcPct val="90000"/>
              </a:lnSpc>
              <a:spcBef>
                <a:spcPts val="1195"/>
              </a:spcBef>
              <a:buSzPct val="100000"/>
              <a:defRPr/>
            </a:pPr>
            <a:r>
              <a:rPr lang="en-US" sz="2200" kern="0" dirty="0">
                <a:solidFill>
                  <a:srgbClr val="6C6C03"/>
                </a:solidFill>
                <a:ea typeface="ＭＳ Ｐゴシック" pitchFamily="-65" charset="-128"/>
                <a:cs typeface="Arial" pitchFamily="34" charset="0"/>
              </a:rPr>
              <a:t>Tests of laws of nature</a:t>
            </a:r>
          </a:p>
          <a:p>
            <a:pPr marL="360132" lvl="1" indent="-150304" defTabSz="796160" eaLnBrk="0" hangingPunct="0">
              <a:lnSpc>
                <a:spcPct val="90000"/>
              </a:lnSpc>
              <a:spcBef>
                <a:spcPts val="199"/>
              </a:spcBef>
              <a:buFont typeface="Arial" pitchFamily="34" charset="0"/>
              <a:buChar char="•"/>
              <a:defRPr/>
            </a:pPr>
            <a:r>
              <a:rPr lang="en-US" sz="1781" kern="0" dirty="0">
                <a:solidFill>
                  <a:srgbClr val="6C6C03"/>
                </a:solidFill>
                <a:ea typeface="ＭＳ Ｐゴシック" charset="-128"/>
                <a:cs typeface="Arial" pitchFamily="34" charset="0"/>
              </a:rPr>
              <a:t>Tiny effects</a:t>
            </a:r>
            <a:r>
              <a:rPr lang="en-US" sz="1781" kern="0" dirty="0">
                <a:solidFill>
                  <a:srgbClr val="6C6C03"/>
                </a:solidFill>
                <a:cs typeface="Arial" pitchFamily="34" charset="0"/>
              </a:rPr>
              <a:t> </a:t>
            </a:r>
            <a:r>
              <a:rPr lang="en-US" sz="1781" kern="0" dirty="0">
                <a:solidFill>
                  <a:srgbClr val="6C6C03"/>
                </a:solidFill>
                <a:ea typeface="ＭＳ Ｐゴシック" charset="-128"/>
                <a:cs typeface="Arial" pitchFamily="34" charset="0"/>
              </a:rPr>
              <a:t>amplified in certain nuclei; complementary information to collider data, e.g., at LHC</a:t>
            </a:r>
            <a:endParaRPr lang="en-US" sz="1969" kern="0" dirty="0">
              <a:solidFill>
                <a:srgbClr val="6C6C03"/>
              </a:solidFill>
              <a:ea typeface="ＭＳ Ｐゴシック" charset="-128"/>
              <a:cs typeface="Arial" pitchFamily="34" charset="0"/>
            </a:endParaRPr>
          </a:p>
        </p:txBody>
      </p:sp>
      <p:sp>
        <p:nvSpPr>
          <p:cNvPr id="2" name="Rectangle 1"/>
          <p:cNvSpPr/>
          <p:nvPr/>
        </p:nvSpPr>
        <p:spPr>
          <a:xfrm>
            <a:off x="25400" y="4821535"/>
            <a:ext cx="2781300" cy="1323439"/>
          </a:xfrm>
          <a:prstGeom prst="rect">
            <a:avLst/>
          </a:prstGeom>
        </p:spPr>
        <p:txBody>
          <a:bodyPr wrap="square">
            <a:spAutoFit/>
          </a:bodyPr>
          <a:lstStyle/>
          <a:p>
            <a:r>
              <a:rPr lang="en-US" sz="1600" dirty="0"/>
              <a:t>Middle circle:</a:t>
            </a:r>
          </a:p>
          <a:p>
            <a:r>
              <a:rPr lang="en-US" sz="1600" dirty="0"/>
              <a:t>FRIB capabilities (fast, stopped, reaccelerated, and harvested beams) that match the science program</a:t>
            </a:r>
          </a:p>
        </p:txBody>
      </p:sp>
      <p:sp>
        <p:nvSpPr>
          <p:cNvPr id="4" name="Footer Placeholder 3"/>
          <p:cNvSpPr>
            <a:spLocks noGrp="1"/>
          </p:cNvSpPr>
          <p:nvPr>
            <p:ph type="ftr" sz="quarter" idx="3"/>
          </p:nvPr>
        </p:nvSpPr>
        <p:spPr/>
        <p:txBody>
          <a:bodyPr/>
          <a:lstStyle/>
          <a:p>
            <a:pPr>
              <a:defRPr/>
            </a:pPr>
            <a:r>
              <a:rPr lang="en-US"/>
              <a:t>W. Nazarewicz, CFNS Stony Brook</a:t>
            </a:r>
            <a:endParaRPr lang="en-US" dirty="0"/>
          </a:p>
        </p:txBody>
      </p:sp>
      <p:sp>
        <p:nvSpPr>
          <p:cNvPr id="9" name="Slide Number Placeholder 8"/>
          <p:cNvSpPr>
            <a:spLocks noGrp="1"/>
          </p:cNvSpPr>
          <p:nvPr>
            <p:ph type="sldNum" sz="quarter" idx="4"/>
          </p:nvPr>
        </p:nvSpPr>
        <p:spPr/>
        <p:txBody>
          <a:bodyPr/>
          <a:lstStyle/>
          <a:p>
            <a:fld id="{987C7CF1-4D7D-C941-87F6-6592CA3F7595}" type="slidenum">
              <a:rPr lang="en-US" smtClean="0">
                <a:solidFill>
                  <a:prstClr val="black">
                    <a:tint val="75000"/>
                  </a:prstClr>
                </a:solidFill>
              </a:rPr>
              <a:pPr/>
              <a:t>7</a:t>
            </a:fld>
            <a:endParaRPr lang="en-US" dirty="0">
              <a:solidFill>
                <a:prstClr val="black">
                  <a:tint val="75000"/>
                </a:prstClr>
              </a:solidFill>
            </a:endParaRPr>
          </a:p>
        </p:txBody>
      </p:sp>
      <p:sp>
        <p:nvSpPr>
          <p:cNvPr id="10" name="Rectangle 9"/>
          <p:cNvSpPr/>
          <p:nvPr/>
        </p:nvSpPr>
        <p:spPr>
          <a:xfrm>
            <a:off x="0" y="2952738"/>
            <a:ext cx="2874335" cy="1522860"/>
          </a:xfrm>
          <a:prstGeom prst="rect">
            <a:avLst/>
          </a:prstGeom>
        </p:spPr>
        <p:txBody>
          <a:bodyPr wrap="square">
            <a:spAutoFit/>
          </a:bodyPr>
          <a:lstStyle/>
          <a:p>
            <a:pPr defTabSz="796160" eaLnBrk="0" hangingPunct="0">
              <a:lnSpc>
                <a:spcPct val="90000"/>
              </a:lnSpc>
              <a:spcBef>
                <a:spcPts val="1195"/>
              </a:spcBef>
              <a:defRPr/>
            </a:pPr>
            <a:r>
              <a:rPr lang="en-US" sz="2200" kern="0" dirty="0">
                <a:solidFill>
                  <a:srgbClr val="0000FF"/>
                </a:solidFill>
                <a:ea typeface="ＭＳ Ｐゴシック" pitchFamily="-65" charset="-128"/>
                <a:cs typeface="Arial" pitchFamily="34" charset="0"/>
              </a:rPr>
              <a:t>Nuclear processes in the cosmos</a:t>
            </a:r>
          </a:p>
          <a:p>
            <a:pPr marL="360132" lvl="1" indent="-150304" defTabSz="796160" eaLnBrk="0" hangingPunct="0">
              <a:lnSpc>
                <a:spcPct val="90000"/>
              </a:lnSpc>
              <a:spcBef>
                <a:spcPts val="199"/>
              </a:spcBef>
              <a:buFont typeface="Arial" pitchFamily="34" charset="0"/>
              <a:buChar char="•"/>
              <a:defRPr/>
            </a:pPr>
            <a:r>
              <a:rPr lang="en-US" sz="1781" kern="0" dirty="0">
                <a:solidFill>
                  <a:srgbClr val="0000FF"/>
                </a:solidFill>
                <a:ea typeface="ＭＳ Ｐゴシック" charset="-128"/>
                <a:cs typeface="Arial" pitchFamily="34" charset="0"/>
              </a:rPr>
              <a:t>Origin of the elements</a:t>
            </a:r>
          </a:p>
          <a:p>
            <a:pPr marL="360132" lvl="1" indent="-150304" defTabSz="796160" eaLnBrk="0" hangingPunct="0">
              <a:lnSpc>
                <a:spcPct val="90000"/>
              </a:lnSpc>
              <a:spcBef>
                <a:spcPts val="199"/>
              </a:spcBef>
              <a:buFont typeface="Arial" pitchFamily="34" charset="0"/>
              <a:buChar char="•"/>
              <a:defRPr/>
            </a:pPr>
            <a:r>
              <a:rPr lang="en-US" sz="1781" kern="0" dirty="0">
                <a:solidFill>
                  <a:srgbClr val="0000FF"/>
                </a:solidFill>
                <a:ea typeface="ＭＳ Ｐゴシック" charset="-128"/>
                <a:cs typeface="Arial" pitchFamily="34" charset="0"/>
              </a:rPr>
              <a:t>Stellar explosions</a:t>
            </a:r>
          </a:p>
          <a:p>
            <a:pPr marL="360132" lvl="1" indent="-150304" defTabSz="796160" eaLnBrk="0" hangingPunct="0">
              <a:lnSpc>
                <a:spcPct val="90000"/>
              </a:lnSpc>
              <a:spcBef>
                <a:spcPts val="199"/>
              </a:spcBef>
              <a:buFont typeface="Arial" pitchFamily="34" charset="0"/>
              <a:buChar char="•"/>
              <a:defRPr/>
            </a:pPr>
            <a:r>
              <a:rPr lang="en-US" sz="1781" kern="0" dirty="0">
                <a:solidFill>
                  <a:srgbClr val="0000FF"/>
                </a:solidFill>
                <a:cs typeface="Arial" pitchFamily="34" charset="0"/>
              </a:rPr>
              <a:t>Neutron stars</a:t>
            </a:r>
          </a:p>
        </p:txBody>
      </p:sp>
      <p:sp>
        <p:nvSpPr>
          <p:cNvPr id="11" name="Rectangle 10"/>
          <p:cNvSpPr/>
          <p:nvPr/>
        </p:nvSpPr>
        <p:spPr>
          <a:xfrm>
            <a:off x="6184900" y="939799"/>
            <a:ext cx="2819400" cy="1471821"/>
          </a:xfrm>
          <a:prstGeom prst="rect">
            <a:avLst/>
          </a:prstGeom>
        </p:spPr>
        <p:txBody>
          <a:bodyPr wrap="square">
            <a:spAutoFit/>
          </a:bodyPr>
          <a:lstStyle/>
          <a:p>
            <a:pPr defTabSz="796160" eaLnBrk="0" hangingPunct="0">
              <a:lnSpc>
                <a:spcPct val="90000"/>
              </a:lnSpc>
              <a:spcBef>
                <a:spcPts val="1195"/>
              </a:spcBef>
              <a:buSzPct val="100000"/>
              <a:defRPr/>
            </a:pPr>
            <a:r>
              <a:rPr lang="en-US" sz="2200" kern="0" dirty="0">
                <a:solidFill>
                  <a:srgbClr val="E1882D"/>
                </a:solidFill>
                <a:ea typeface="ＭＳ Ｐゴシック" pitchFamily="-65" charset="-128"/>
                <a:cs typeface="Arial" pitchFamily="34" charset="0"/>
              </a:rPr>
              <a:t>Societal applications and benefits</a:t>
            </a:r>
          </a:p>
          <a:p>
            <a:pPr marL="360132" lvl="1" indent="-150304" defTabSz="796160" eaLnBrk="0" hangingPunct="0">
              <a:lnSpc>
                <a:spcPct val="90000"/>
              </a:lnSpc>
              <a:spcBef>
                <a:spcPts val="199"/>
              </a:spcBef>
              <a:buFont typeface="Arial" pitchFamily="34" charset="0"/>
              <a:buChar char="•"/>
              <a:defRPr/>
            </a:pPr>
            <a:r>
              <a:rPr lang="en-US" sz="1781" kern="0" dirty="0">
                <a:solidFill>
                  <a:srgbClr val="E1882D"/>
                </a:solidFill>
                <a:ea typeface="ＭＳ Ｐゴシック" charset="-128"/>
                <a:cs typeface="Arial" pitchFamily="34" charset="0"/>
              </a:rPr>
              <a:t>Medicine, energy, materials, national security</a:t>
            </a:r>
            <a:endParaRPr lang="en-US" sz="1969" kern="0" dirty="0">
              <a:solidFill>
                <a:srgbClr val="E1882D"/>
              </a:solidFill>
              <a:ea typeface="ＭＳ Ｐゴシック" charset="-128"/>
              <a:cs typeface="Arial" pitchFamily="34" charset="0"/>
            </a:endParaRPr>
          </a:p>
        </p:txBody>
      </p:sp>
    </p:spTree>
    <p:extLst>
      <p:ext uri="{BB962C8B-B14F-4D97-AF65-F5344CB8AC3E}">
        <p14:creationId xmlns:p14="http://schemas.microsoft.com/office/powerpoint/2010/main" val="129470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258C8A-4B1C-9549-A8CB-3BFDAF160782}"/>
              </a:ext>
            </a:extLst>
          </p:cNvPr>
          <p:cNvSpPr>
            <a:spLocks noGrp="1"/>
          </p:cNvSpPr>
          <p:nvPr>
            <p:ph type="ftr" sz="quarter" idx="3"/>
          </p:nvPr>
        </p:nvSpPr>
        <p:spPr/>
        <p:txBody>
          <a:bodyPr/>
          <a:lstStyle/>
          <a:p>
            <a:pPr>
              <a:defRPr/>
            </a:pPr>
            <a:r>
              <a:rPr lang="en-US"/>
              <a:t>W. Nazarewicz, CFNS Stony Brook</a:t>
            </a:r>
            <a:endParaRPr lang="en-US" dirty="0"/>
          </a:p>
        </p:txBody>
      </p:sp>
      <p:sp>
        <p:nvSpPr>
          <p:cNvPr id="3" name="Slide Number Placeholder 2">
            <a:extLst>
              <a:ext uri="{FF2B5EF4-FFF2-40B4-BE49-F238E27FC236}">
                <a16:creationId xmlns:a16="http://schemas.microsoft.com/office/drawing/2014/main" id="{F637F45C-E77E-8343-AA65-0CE7137A19C8}"/>
              </a:ext>
            </a:extLst>
          </p:cNvPr>
          <p:cNvSpPr>
            <a:spLocks noGrp="1"/>
          </p:cNvSpPr>
          <p:nvPr>
            <p:ph type="sldNum" sz="quarter" idx="4"/>
          </p:nvPr>
        </p:nvSpPr>
        <p:spPr/>
        <p:txBody>
          <a:bodyPr/>
          <a:lstStyle/>
          <a:p>
            <a:fld id="{987C7CF1-4D7D-C941-87F6-6592CA3F7595}" type="slidenum">
              <a:rPr lang="en-US" smtClean="0">
                <a:solidFill>
                  <a:prstClr val="black">
                    <a:tint val="75000"/>
                  </a:prstClr>
                </a:solidFill>
              </a:rPr>
              <a:pPr/>
              <a:t>8</a:t>
            </a:fld>
            <a:endParaRPr lang="en-US" dirty="0">
              <a:solidFill>
                <a:prstClr val="black">
                  <a:tint val="75000"/>
                </a:prstClr>
              </a:solidFill>
            </a:endParaRPr>
          </a:p>
        </p:txBody>
      </p:sp>
      <p:sp>
        <p:nvSpPr>
          <p:cNvPr id="4" name="Content Placeholder 1">
            <a:extLst>
              <a:ext uri="{FF2B5EF4-FFF2-40B4-BE49-F238E27FC236}">
                <a16:creationId xmlns:a16="http://schemas.microsoft.com/office/drawing/2014/main" id="{FDACA4E0-17A8-184A-9A74-1CCE2C7C85F8}"/>
              </a:ext>
            </a:extLst>
          </p:cNvPr>
          <p:cNvSpPr txBox="1">
            <a:spLocks/>
          </p:cNvSpPr>
          <p:nvPr/>
        </p:nvSpPr>
        <p:spPr bwMode="auto">
          <a:xfrm>
            <a:off x="4786313" y="1034121"/>
            <a:ext cx="4214170" cy="48715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78" indent="-180178" algn="l" defTabSz="803293"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0" fontAlgn="base" hangingPunct="0">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sz="1800" kern="0" dirty="0"/>
              <a:t>Annual low-energy nuclear science </a:t>
            </a:r>
            <a:br>
              <a:rPr lang="en-US" sz="1800" kern="0" dirty="0"/>
            </a:br>
            <a:r>
              <a:rPr lang="en-US" sz="1800" kern="0" dirty="0"/>
              <a:t>community meetings (since 2011)</a:t>
            </a:r>
          </a:p>
          <a:p>
            <a:r>
              <a:rPr lang="en-US" sz="1800" dirty="0"/>
              <a:t>Nearly 260 users participated in the most recent community meeting (August 2018) held at FRIB</a:t>
            </a:r>
          </a:p>
          <a:p>
            <a:r>
              <a:rPr lang="en-US" sz="1800" kern="0" dirty="0"/>
              <a:t>Next community meeting at TUNL in August 2019</a:t>
            </a:r>
          </a:p>
          <a:p>
            <a:endParaRPr lang="en-US" sz="1875" kern="0" dirty="0"/>
          </a:p>
        </p:txBody>
      </p:sp>
      <p:sp>
        <p:nvSpPr>
          <p:cNvPr id="5" name="Content Placeholder 1">
            <a:extLst>
              <a:ext uri="{FF2B5EF4-FFF2-40B4-BE49-F238E27FC236}">
                <a16:creationId xmlns:a16="http://schemas.microsoft.com/office/drawing/2014/main" id="{7A0A86B4-544A-E84C-A6B5-F9696DC199BF}"/>
              </a:ext>
            </a:extLst>
          </p:cNvPr>
          <p:cNvSpPr txBox="1">
            <a:spLocks/>
          </p:cNvSpPr>
          <p:nvPr/>
        </p:nvSpPr>
        <p:spPr bwMode="auto">
          <a:xfrm>
            <a:off x="135192" y="975166"/>
            <a:ext cx="4550055" cy="29669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180178" indent="-180178" algn="l" defTabSz="803293"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0" fontAlgn="base" hangingPunct="0">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spcAft>
                <a:spcPts val="600"/>
              </a:spcAft>
              <a:buNone/>
            </a:pPr>
            <a:r>
              <a:rPr lang="en-US" sz="2400" kern="0" dirty="0"/>
              <a:t>Users organized as part of independent FRIB Users Organization (FRIBUO)</a:t>
            </a:r>
          </a:p>
          <a:p>
            <a:pPr lvl="1">
              <a:lnSpc>
                <a:spcPct val="100000"/>
              </a:lnSpc>
              <a:spcAft>
                <a:spcPts val="600"/>
              </a:spcAft>
            </a:pPr>
            <a:r>
              <a:rPr lang="en-US" sz="1800" kern="0" dirty="0">
                <a:solidFill>
                  <a:prstClr val="black"/>
                </a:solidFill>
              </a:rPr>
              <a:t>Chartered organization with an elected executive committee </a:t>
            </a:r>
          </a:p>
          <a:p>
            <a:pPr lvl="1">
              <a:lnSpc>
                <a:spcPct val="100000"/>
              </a:lnSpc>
              <a:spcAft>
                <a:spcPts val="600"/>
              </a:spcAft>
            </a:pPr>
            <a:r>
              <a:rPr lang="en-US" sz="1800" dirty="0">
                <a:solidFill>
                  <a:prstClr val="black"/>
                </a:solidFill>
              </a:rPr>
              <a:t>1,400 </a:t>
            </a:r>
            <a:r>
              <a:rPr lang="en-US" sz="1800" kern="0" dirty="0">
                <a:solidFill>
                  <a:prstClr val="black"/>
                </a:solidFill>
              </a:rPr>
              <a:t>members (from 117 U.S. colleges and universities, 12 national laboratories, 52 countries)</a:t>
            </a:r>
          </a:p>
          <a:p>
            <a:pPr lvl="1">
              <a:lnSpc>
                <a:spcPct val="100000"/>
              </a:lnSpc>
              <a:spcAft>
                <a:spcPts val="600"/>
              </a:spcAft>
            </a:pPr>
            <a:r>
              <a:rPr lang="en-US" sz="1800" kern="0" dirty="0">
                <a:solidFill>
                  <a:prstClr val="black"/>
                </a:solidFill>
              </a:rPr>
              <a:t>19 working groups on instruments</a:t>
            </a:r>
          </a:p>
        </p:txBody>
      </p:sp>
      <p:sp>
        <p:nvSpPr>
          <p:cNvPr id="6" name="Title 2">
            <a:extLst>
              <a:ext uri="{FF2B5EF4-FFF2-40B4-BE49-F238E27FC236}">
                <a16:creationId xmlns:a16="http://schemas.microsoft.com/office/drawing/2014/main" id="{1BF0A50C-605E-634F-9BC5-272FD1898D28}"/>
              </a:ext>
            </a:extLst>
          </p:cNvPr>
          <p:cNvSpPr txBox="1">
            <a:spLocks/>
          </p:cNvSpPr>
          <p:nvPr/>
        </p:nvSpPr>
        <p:spPr>
          <a:xfrm>
            <a:off x="27536" y="135662"/>
            <a:ext cx="8991600" cy="486372"/>
          </a:xfrm>
        </p:spPr>
        <p:txBody>
          <a:bodyPr/>
          <a:lstStyle>
            <a:lvl1pPr algn="ctr" defTabSz="456955"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55"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1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64"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82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3200" dirty="0">
                <a:solidFill>
                  <a:srgbClr val="002060"/>
                </a:solidFill>
              </a:rPr>
              <a:t>1,400 Users Engaged and Ready for Science</a:t>
            </a:r>
            <a:br>
              <a:rPr lang="en-US" sz="3200" dirty="0">
                <a:solidFill>
                  <a:srgbClr val="002060"/>
                </a:solidFill>
              </a:rPr>
            </a:br>
            <a:r>
              <a:rPr lang="en-US" sz="1800" dirty="0">
                <a:solidFill>
                  <a:srgbClr val="002060"/>
                </a:solidFill>
                <a:hlinkClick r:id="rId2"/>
              </a:rPr>
              <a:t>www.fribusers.org</a:t>
            </a:r>
            <a:endParaRPr lang="en-US" sz="1800" dirty="0">
              <a:solidFill>
                <a:srgbClr val="002060"/>
              </a:solidFill>
            </a:endParaRPr>
          </a:p>
        </p:txBody>
      </p:sp>
      <p:pic>
        <p:nvPicPr>
          <p:cNvPr id="7" name="Picture 6"/>
          <p:cNvPicPr>
            <a:picLocks noChangeAspect="1"/>
          </p:cNvPicPr>
          <p:nvPr/>
        </p:nvPicPr>
        <p:blipFill>
          <a:blip r:embed="rId3"/>
          <a:stretch>
            <a:fillRect/>
          </a:stretch>
        </p:blipFill>
        <p:spPr>
          <a:xfrm>
            <a:off x="4962923" y="3223046"/>
            <a:ext cx="3759885" cy="1797268"/>
          </a:xfrm>
          <a:prstGeom prst="rect">
            <a:avLst/>
          </a:prstGeom>
        </p:spPr>
      </p:pic>
      <p:sp>
        <p:nvSpPr>
          <p:cNvPr id="10" name="Rectangle 9"/>
          <p:cNvSpPr/>
          <p:nvPr/>
        </p:nvSpPr>
        <p:spPr>
          <a:xfrm>
            <a:off x="4444532" y="5589742"/>
            <a:ext cx="3452127" cy="646331"/>
          </a:xfrm>
          <a:prstGeom prst="rect">
            <a:avLst/>
          </a:prstGeom>
        </p:spPr>
        <p:txBody>
          <a:bodyPr wrap="square">
            <a:spAutoFit/>
          </a:bodyPr>
          <a:lstStyle/>
          <a:p>
            <a:r>
              <a:rPr lang="en-US" dirty="0">
                <a:solidFill>
                  <a:srgbClr val="333333"/>
                </a:solidFill>
                <a:ea typeface="Arial" charset="0"/>
                <a:cs typeface="Arial" charset="0"/>
              </a:rPr>
              <a:t>FRIB Open House on 18 August, 2018: 4,000 visitors</a:t>
            </a:r>
            <a:endParaRPr lang="en-US" dirty="0">
              <a:ea typeface="Arial" charset="0"/>
              <a:cs typeface="Arial" charset="0"/>
            </a:endParaRPr>
          </a:p>
        </p:txBody>
      </p:sp>
      <p:pic>
        <p:nvPicPr>
          <p:cNvPr id="11" name="Picture 10" descr="More than 4,000 members of the public toured the Facility for Rare Isotope Beams and National Superconducting Cyclotron Laboratory during the FRIB and NSCL Open house on 18 August. Photo credit: Thomas Baumann, NSCL">
            <a:extLst>
              <a:ext uri="{FF2B5EF4-FFF2-40B4-BE49-F238E27FC236}">
                <a16:creationId xmlns:a16="http://schemas.microsoft.com/office/drawing/2014/main" id="{C87FC9DD-6C82-554A-9578-4F713C3B37C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7327" y="4121680"/>
            <a:ext cx="3898900" cy="2191385"/>
          </a:xfrm>
          <a:prstGeom prst="rect">
            <a:avLst/>
          </a:prstGeom>
          <a:noFill/>
          <a:ln>
            <a:noFill/>
          </a:ln>
        </p:spPr>
      </p:pic>
    </p:spTree>
    <p:extLst>
      <p:ext uri="{BB962C8B-B14F-4D97-AF65-F5344CB8AC3E}">
        <p14:creationId xmlns:p14="http://schemas.microsoft.com/office/powerpoint/2010/main" val="154974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4E8F1F-77C4-5747-81E8-DFCF8F4844C7}"/>
              </a:ext>
            </a:extLst>
          </p:cNvPr>
          <p:cNvPicPr>
            <a:picLocks noChangeAspect="1"/>
          </p:cNvPicPr>
          <p:nvPr/>
        </p:nvPicPr>
        <p:blipFill>
          <a:blip r:embed="rId2"/>
          <a:stretch>
            <a:fillRect/>
          </a:stretch>
        </p:blipFill>
        <p:spPr>
          <a:xfrm>
            <a:off x="3801845" y="2376619"/>
            <a:ext cx="4549859" cy="2562467"/>
          </a:xfrm>
          <a:prstGeom prst="rect">
            <a:avLst/>
          </a:prstGeom>
        </p:spPr>
      </p:pic>
      <p:sp>
        <p:nvSpPr>
          <p:cNvPr id="11" name="Rectangle 10">
            <a:extLst>
              <a:ext uri="{FF2B5EF4-FFF2-40B4-BE49-F238E27FC236}">
                <a16:creationId xmlns:a16="http://schemas.microsoft.com/office/drawing/2014/main" id="{8C2ED824-2FFA-D24C-AEC3-2C60979A91C7}"/>
              </a:ext>
            </a:extLst>
          </p:cNvPr>
          <p:cNvSpPr/>
          <p:nvPr/>
        </p:nvSpPr>
        <p:spPr>
          <a:xfrm>
            <a:off x="4041734" y="4346236"/>
            <a:ext cx="2082621" cy="369332"/>
          </a:xfrm>
          <a:prstGeom prst="rect">
            <a:avLst/>
          </a:prstGeom>
        </p:spPr>
        <p:txBody>
          <a:bodyPr wrap="none">
            <a:spAutoFit/>
          </a:bodyPr>
          <a:lstStyle/>
          <a:p>
            <a:r>
              <a:rPr lang="en-US" dirty="0"/>
              <a:t>http://greta.lbl.gov/</a:t>
            </a:r>
          </a:p>
        </p:txBody>
      </p:sp>
      <p:sp>
        <p:nvSpPr>
          <p:cNvPr id="2" name="Footer Placeholder 1">
            <a:extLst>
              <a:ext uri="{FF2B5EF4-FFF2-40B4-BE49-F238E27FC236}">
                <a16:creationId xmlns:a16="http://schemas.microsoft.com/office/drawing/2014/main" id="{EBBEE58C-9B2C-7548-981B-29A0F820DCE9}"/>
              </a:ext>
            </a:extLst>
          </p:cNvPr>
          <p:cNvSpPr>
            <a:spLocks noGrp="1"/>
          </p:cNvSpPr>
          <p:nvPr>
            <p:ph type="ftr" sz="quarter" idx="3"/>
          </p:nvPr>
        </p:nvSpPr>
        <p:spPr/>
        <p:txBody>
          <a:bodyPr/>
          <a:lstStyle/>
          <a:p>
            <a:pPr>
              <a:defRPr/>
            </a:pPr>
            <a:r>
              <a:rPr lang="en-US"/>
              <a:t>W. Nazarewicz, CFNS Stony Brook</a:t>
            </a:r>
            <a:endParaRPr lang="en-US" dirty="0"/>
          </a:p>
        </p:txBody>
      </p:sp>
      <p:sp>
        <p:nvSpPr>
          <p:cNvPr id="3" name="Slide Number Placeholder 2">
            <a:extLst>
              <a:ext uri="{FF2B5EF4-FFF2-40B4-BE49-F238E27FC236}">
                <a16:creationId xmlns:a16="http://schemas.microsoft.com/office/drawing/2014/main" id="{BE9CF1B6-FA31-624D-ABE8-B69F32BF6DC3}"/>
              </a:ext>
            </a:extLst>
          </p:cNvPr>
          <p:cNvSpPr>
            <a:spLocks noGrp="1"/>
          </p:cNvSpPr>
          <p:nvPr>
            <p:ph type="sldNum" sz="quarter" idx="4"/>
          </p:nvPr>
        </p:nvSpPr>
        <p:spPr/>
        <p:txBody>
          <a:bodyPr/>
          <a:lstStyle/>
          <a:p>
            <a:fld id="{987C7CF1-4D7D-C941-87F6-6592CA3F7595}" type="slidenum">
              <a:rPr lang="en-US" smtClean="0">
                <a:solidFill>
                  <a:prstClr val="black">
                    <a:tint val="75000"/>
                  </a:prstClr>
                </a:solidFill>
              </a:rPr>
              <a:pPr/>
              <a:t>9</a:t>
            </a:fld>
            <a:endParaRPr lang="en-US" dirty="0">
              <a:solidFill>
                <a:prstClr val="black">
                  <a:tint val="75000"/>
                </a:prstClr>
              </a:solidFill>
            </a:endParaRPr>
          </a:p>
        </p:txBody>
      </p:sp>
      <p:sp>
        <p:nvSpPr>
          <p:cNvPr id="4" name="Title 4">
            <a:extLst>
              <a:ext uri="{FF2B5EF4-FFF2-40B4-BE49-F238E27FC236}">
                <a16:creationId xmlns:a16="http://schemas.microsoft.com/office/drawing/2014/main" id="{057D8BA8-E68D-D947-AA1D-3A4454E18C15}"/>
              </a:ext>
            </a:extLst>
          </p:cNvPr>
          <p:cNvSpPr txBox="1">
            <a:spLocks/>
          </p:cNvSpPr>
          <p:nvPr/>
        </p:nvSpPr>
        <p:spPr>
          <a:xfrm>
            <a:off x="298024" y="0"/>
            <a:ext cx="8477841" cy="738664"/>
          </a:xfrm>
          <a:prstGeom prst="rect">
            <a:avLst/>
          </a:prstGeom>
        </p:spPr>
        <p:txBody>
          <a:bodyPr wrap="square">
            <a:spAutoFit/>
          </a:bodyPr>
          <a:lstStyle>
            <a:lvl1pPr algn="ctr" defTabSz="456955"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55"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55"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1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64"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822" algn="ctr" defTabSz="456955"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400" dirty="0">
                <a:solidFill>
                  <a:srgbClr val="002060"/>
                </a:solidFill>
                <a:latin typeface="Arial" pitchFamily="34" charset="0"/>
                <a:ea typeface="ＭＳ Ｐゴシック"/>
                <a:cs typeface="ＭＳ Ｐゴシック"/>
              </a:rPr>
              <a:t>Many instrumentation projects ongoing: community engaged </a:t>
            </a:r>
            <a:r>
              <a:rPr lang="en-US" sz="1800" dirty="0">
                <a:latin typeface="Arial" pitchFamily="34" charset="0"/>
                <a:ea typeface="ＭＳ Ｐゴシック"/>
                <a:cs typeface="ＭＳ Ｐゴシック"/>
                <a:hlinkClick r:id="rId3"/>
              </a:rPr>
              <a:t>http://fribusers.org/workingGroups/index.html</a:t>
            </a:r>
            <a:r>
              <a:rPr lang="en-US" sz="1800" dirty="0">
                <a:latin typeface="Arial" pitchFamily="34" charset="0"/>
                <a:ea typeface="ＭＳ Ｐゴシック"/>
                <a:cs typeface="ＭＳ Ｐゴシック"/>
              </a:rPr>
              <a:t> </a:t>
            </a:r>
            <a:endParaRPr lang="en-US" sz="2400" dirty="0">
              <a:latin typeface="Arial" pitchFamily="34" charset="0"/>
              <a:ea typeface="ＭＳ Ｐゴシック"/>
              <a:cs typeface="ＭＳ Ｐゴシック"/>
            </a:endParaRPr>
          </a:p>
        </p:txBody>
      </p:sp>
      <p:sp>
        <p:nvSpPr>
          <p:cNvPr id="5" name="Content Placeholder 6">
            <a:extLst>
              <a:ext uri="{FF2B5EF4-FFF2-40B4-BE49-F238E27FC236}">
                <a16:creationId xmlns:a16="http://schemas.microsoft.com/office/drawing/2014/main" id="{3C3EA48E-688B-D84C-B6AD-48E4ACFA3602}"/>
              </a:ext>
            </a:extLst>
          </p:cNvPr>
          <p:cNvSpPr txBox="1">
            <a:spLocks/>
          </p:cNvSpPr>
          <p:nvPr/>
        </p:nvSpPr>
        <p:spPr>
          <a:xfrm>
            <a:off x="98325" y="1696200"/>
            <a:ext cx="3686266" cy="4804970"/>
          </a:xfrm>
          <a:prstGeom prst="rect">
            <a:avLst/>
          </a:prstGeom>
        </p:spPr>
        <p:txBody>
          <a:bodyPr wrap="none">
            <a:spAutoFit/>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7000"/>
              </a:lnSpc>
              <a:spcBef>
                <a:spcPts val="250"/>
              </a:spcBef>
            </a:pPr>
            <a:r>
              <a:rPr lang="en-US" sz="1800" dirty="0"/>
              <a:t>Equipment for Astrophysics </a:t>
            </a:r>
          </a:p>
          <a:p>
            <a:pPr>
              <a:lnSpc>
                <a:spcPct val="87000"/>
              </a:lnSpc>
              <a:spcBef>
                <a:spcPts val="250"/>
              </a:spcBef>
            </a:pPr>
            <a:r>
              <a:rPr lang="en-US" sz="1800" dirty="0"/>
              <a:t>Decay Station</a:t>
            </a:r>
          </a:p>
          <a:p>
            <a:pPr>
              <a:lnSpc>
                <a:spcPct val="87000"/>
              </a:lnSpc>
              <a:spcBef>
                <a:spcPts val="250"/>
              </a:spcBef>
            </a:pPr>
            <a:r>
              <a:rPr lang="en-US" sz="1800" dirty="0" err="1"/>
              <a:t>EoS</a:t>
            </a:r>
            <a:r>
              <a:rPr lang="en-US" sz="1800" dirty="0"/>
              <a:t> Physics</a:t>
            </a:r>
          </a:p>
          <a:p>
            <a:pPr>
              <a:lnSpc>
                <a:spcPct val="87000"/>
              </a:lnSpc>
              <a:spcBef>
                <a:spcPts val="250"/>
              </a:spcBef>
            </a:pPr>
            <a:r>
              <a:rPr lang="en-US" sz="1800" dirty="0"/>
              <a:t>GRETINA/GRETA </a:t>
            </a:r>
          </a:p>
          <a:p>
            <a:pPr>
              <a:lnSpc>
                <a:spcPct val="87000"/>
              </a:lnSpc>
              <a:spcBef>
                <a:spcPts val="250"/>
              </a:spcBef>
            </a:pPr>
            <a:r>
              <a:rPr lang="en-US" sz="1800" dirty="0"/>
              <a:t>Isotopes and Applications</a:t>
            </a:r>
          </a:p>
          <a:p>
            <a:pPr>
              <a:lnSpc>
                <a:spcPct val="87000"/>
              </a:lnSpc>
              <a:spcBef>
                <a:spcPts val="250"/>
              </a:spcBef>
            </a:pPr>
            <a:r>
              <a:rPr lang="en-US" sz="1800" dirty="0"/>
              <a:t>Jet Target</a:t>
            </a:r>
          </a:p>
          <a:p>
            <a:pPr>
              <a:lnSpc>
                <a:spcPct val="87000"/>
              </a:lnSpc>
              <a:spcBef>
                <a:spcPts val="250"/>
              </a:spcBef>
            </a:pPr>
            <a:r>
              <a:rPr lang="en-US" sz="1800" dirty="0"/>
              <a:t>Lasers</a:t>
            </a:r>
          </a:p>
          <a:p>
            <a:pPr>
              <a:lnSpc>
                <a:spcPct val="87000"/>
              </a:lnSpc>
              <a:spcBef>
                <a:spcPts val="250"/>
              </a:spcBef>
            </a:pPr>
            <a:r>
              <a:rPr lang="en-US" sz="1800" dirty="0"/>
              <a:t>Neutron Detection</a:t>
            </a:r>
          </a:p>
          <a:p>
            <a:pPr>
              <a:lnSpc>
                <a:spcPct val="87000"/>
              </a:lnSpc>
              <a:spcBef>
                <a:spcPts val="250"/>
              </a:spcBef>
            </a:pPr>
            <a:r>
              <a:rPr lang="en-US" sz="1800" dirty="0"/>
              <a:t>Scintillators</a:t>
            </a:r>
          </a:p>
          <a:p>
            <a:pPr>
              <a:lnSpc>
                <a:spcPct val="87000"/>
              </a:lnSpc>
              <a:spcBef>
                <a:spcPts val="250"/>
              </a:spcBef>
            </a:pPr>
            <a:r>
              <a:rPr lang="en-US" sz="1800" dirty="0"/>
              <a:t>ReA12 Separator</a:t>
            </a:r>
          </a:p>
          <a:p>
            <a:pPr>
              <a:lnSpc>
                <a:spcPct val="87000"/>
              </a:lnSpc>
              <a:spcBef>
                <a:spcPts val="250"/>
              </a:spcBef>
            </a:pPr>
            <a:r>
              <a:rPr lang="en-US" sz="1800" dirty="0"/>
              <a:t>Silicon Arrays</a:t>
            </a:r>
          </a:p>
          <a:p>
            <a:pPr>
              <a:lnSpc>
                <a:spcPct val="87000"/>
              </a:lnSpc>
              <a:spcBef>
                <a:spcPts val="250"/>
              </a:spcBef>
            </a:pPr>
            <a:r>
              <a:rPr lang="en-US" sz="1800" dirty="0"/>
              <a:t>Solenoids</a:t>
            </a:r>
          </a:p>
          <a:p>
            <a:pPr>
              <a:lnSpc>
                <a:spcPct val="87000"/>
              </a:lnSpc>
              <a:spcBef>
                <a:spcPts val="250"/>
              </a:spcBef>
            </a:pPr>
            <a:r>
              <a:rPr lang="en-US" sz="1800" dirty="0"/>
              <a:t>High Rigidity Spectrometer</a:t>
            </a:r>
          </a:p>
          <a:p>
            <a:pPr>
              <a:lnSpc>
                <a:spcPct val="87000"/>
              </a:lnSpc>
              <a:spcBef>
                <a:spcPts val="250"/>
              </a:spcBef>
            </a:pPr>
            <a:r>
              <a:rPr lang="en-US" sz="1800" dirty="0"/>
              <a:t>Target Laboratory</a:t>
            </a:r>
          </a:p>
          <a:p>
            <a:pPr>
              <a:lnSpc>
                <a:spcPct val="87000"/>
              </a:lnSpc>
              <a:spcBef>
                <a:spcPts val="250"/>
              </a:spcBef>
            </a:pPr>
            <a:r>
              <a:rPr lang="en-US" sz="1800" dirty="0"/>
              <a:t>New technologies and electronics</a:t>
            </a:r>
          </a:p>
          <a:p>
            <a:pPr>
              <a:lnSpc>
                <a:spcPct val="87000"/>
              </a:lnSpc>
              <a:spcBef>
                <a:spcPts val="250"/>
              </a:spcBef>
            </a:pPr>
            <a:r>
              <a:rPr lang="en-US" sz="1800" dirty="0"/>
              <a:t>Time Projection Chamber</a:t>
            </a:r>
          </a:p>
          <a:p>
            <a:pPr>
              <a:lnSpc>
                <a:spcPct val="87000"/>
              </a:lnSpc>
              <a:spcBef>
                <a:spcPts val="250"/>
              </a:spcBef>
            </a:pPr>
            <a:r>
              <a:rPr lang="en-US" sz="1800" dirty="0"/>
              <a:t>Traps</a:t>
            </a:r>
          </a:p>
        </p:txBody>
      </p:sp>
      <p:sp>
        <p:nvSpPr>
          <p:cNvPr id="7" name="Rectangle 6">
            <a:extLst>
              <a:ext uri="{FF2B5EF4-FFF2-40B4-BE49-F238E27FC236}">
                <a16:creationId xmlns:a16="http://schemas.microsoft.com/office/drawing/2014/main" id="{40CC10CC-054D-1744-A3CD-EDD799947F5A}"/>
              </a:ext>
            </a:extLst>
          </p:cNvPr>
          <p:cNvSpPr/>
          <p:nvPr/>
        </p:nvSpPr>
        <p:spPr>
          <a:xfrm>
            <a:off x="3852207" y="1130940"/>
            <a:ext cx="5291792" cy="1477328"/>
          </a:xfrm>
          <a:prstGeom prst="rect">
            <a:avLst/>
          </a:prstGeom>
        </p:spPr>
        <p:txBody>
          <a:bodyPr wrap="square">
            <a:spAutoFit/>
          </a:bodyPr>
          <a:lstStyle/>
          <a:p>
            <a:r>
              <a:rPr lang="en-US" b="1" dirty="0">
                <a:latin typeface="NimbusRomNo9L-Regu"/>
              </a:rPr>
              <a:t>Example:</a:t>
            </a:r>
            <a:r>
              <a:rPr lang="en-US" dirty="0">
                <a:latin typeface="NimbusRomNo9L-Regu"/>
              </a:rPr>
              <a:t> </a:t>
            </a:r>
            <a:r>
              <a:rPr lang="en-US" dirty="0">
                <a:solidFill>
                  <a:srgbClr val="064308"/>
                </a:solidFill>
              </a:rPr>
              <a:t>The 4</a:t>
            </a:r>
            <a:r>
              <a:rPr lang="en-US" dirty="0">
                <a:solidFill>
                  <a:srgbClr val="064308"/>
                </a:solidFill>
                <a:latin typeface="Symbol" pitchFamily="2" charset="2"/>
              </a:rPr>
              <a:t>p</a:t>
            </a:r>
            <a:r>
              <a:rPr lang="en-US" dirty="0">
                <a:solidFill>
                  <a:srgbClr val="064308"/>
                </a:solidFill>
              </a:rPr>
              <a:t> </a:t>
            </a:r>
            <a:r>
              <a:rPr lang="en-US" dirty="0">
                <a:solidFill>
                  <a:srgbClr val="064308"/>
                </a:solidFill>
                <a:latin typeface="Symbol" pitchFamily="2" charset="2"/>
              </a:rPr>
              <a:t>g</a:t>
            </a:r>
            <a:r>
              <a:rPr lang="en-US" dirty="0">
                <a:solidFill>
                  <a:srgbClr val="064308"/>
                </a:solidFill>
              </a:rPr>
              <a:t>-ray tracking array GRETA will be a powerful instrument needed to accomplish a broad range of experiments from nuclear structure physics to nuclear astrophysics. </a:t>
            </a:r>
          </a:p>
          <a:p>
            <a:r>
              <a:rPr lang="en-US" kern="0" dirty="0">
                <a:solidFill>
                  <a:srgbClr val="FF0000"/>
                </a:solidFill>
              </a:rPr>
              <a:t>DOE CD-3a approval in August 2018</a:t>
            </a:r>
          </a:p>
        </p:txBody>
      </p:sp>
      <p:sp>
        <p:nvSpPr>
          <p:cNvPr id="8" name="Text Placeholder 7">
            <a:extLst>
              <a:ext uri="{FF2B5EF4-FFF2-40B4-BE49-F238E27FC236}">
                <a16:creationId xmlns:a16="http://schemas.microsoft.com/office/drawing/2014/main" id="{A4432741-D19E-304A-97AD-098E66FA2524}"/>
              </a:ext>
            </a:extLst>
          </p:cNvPr>
          <p:cNvSpPr txBox="1">
            <a:spLocks/>
          </p:cNvSpPr>
          <p:nvPr/>
        </p:nvSpPr>
        <p:spPr bwMode="auto">
          <a:xfrm>
            <a:off x="167395" y="973795"/>
            <a:ext cx="3617196" cy="74789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marL="137099" indent="0" algn="l" defTabSz="803293" rtl="0" eaLnBrk="1" fontAlgn="base" hangingPunct="1">
              <a:lnSpc>
                <a:spcPct val="90000"/>
              </a:lnSpc>
              <a:spcBef>
                <a:spcPts val="0"/>
              </a:spcBef>
              <a:spcAft>
                <a:spcPct val="0"/>
              </a:spcAft>
              <a:buSzPct val="100000"/>
              <a:buFont typeface="Wingdings" pitchFamily="2" charset="2"/>
              <a:buNone/>
              <a:defRPr sz="2200" b="1" baseline="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a:r>
              <a:rPr lang="en-US" sz="1800" b="0" kern="0" dirty="0">
                <a:solidFill>
                  <a:srgbClr val="002060"/>
                </a:solidFill>
              </a:rPr>
              <a:t>Equipment from Si detector arrays to spectrometers in various stages of development</a:t>
            </a:r>
          </a:p>
        </p:txBody>
      </p:sp>
      <p:pic>
        <p:nvPicPr>
          <p:cNvPr id="12" name="Picture 11">
            <a:extLst>
              <a:ext uri="{FF2B5EF4-FFF2-40B4-BE49-F238E27FC236}">
                <a16:creationId xmlns:a16="http://schemas.microsoft.com/office/drawing/2014/main" id="{4ADF5784-3AA7-514C-8FD7-4B9A23749362}"/>
              </a:ext>
            </a:extLst>
          </p:cNvPr>
          <p:cNvPicPr>
            <a:picLocks noChangeAspect="1"/>
          </p:cNvPicPr>
          <p:nvPr/>
        </p:nvPicPr>
        <p:blipFill>
          <a:blip r:embed="rId4"/>
          <a:stretch>
            <a:fillRect/>
          </a:stretch>
        </p:blipFill>
        <p:spPr>
          <a:xfrm>
            <a:off x="4773960" y="4811790"/>
            <a:ext cx="3002562" cy="1595405"/>
          </a:xfrm>
          <a:prstGeom prst="rect">
            <a:avLst/>
          </a:prstGeom>
        </p:spPr>
      </p:pic>
    </p:spTree>
    <p:extLst>
      <p:ext uri="{BB962C8B-B14F-4D97-AF65-F5344CB8AC3E}">
        <p14:creationId xmlns:p14="http://schemas.microsoft.com/office/powerpoint/2010/main" val="6558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11186</TotalTime>
  <Words>3769</Words>
  <Application>Microsoft Macintosh PowerPoint</Application>
  <PresentationFormat>On-screen Show (4:3)</PresentationFormat>
  <Paragraphs>559</Paragraphs>
  <Slides>45</Slides>
  <Notes>25</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45</vt:i4>
      </vt:variant>
    </vt:vector>
  </HeadingPairs>
  <TitlesOfParts>
    <vt:vector size="64" baseType="lpstr">
      <vt:lpstr>ＭＳ Ｐゴシック</vt:lpstr>
      <vt:lpstr>ＭＳ Ｐゴシック</vt:lpstr>
      <vt:lpstr>ヒラギノ角ゴ Pro W3</vt:lpstr>
      <vt:lpstr>ヒラギノ角ゴ ProN W3</vt:lpstr>
      <vt:lpstr>Arial</vt:lpstr>
      <vt:lpstr>Arial </vt:lpstr>
      <vt:lpstr>Calibri</vt:lpstr>
      <vt:lpstr>Comic Sans MS</vt:lpstr>
      <vt:lpstr>Courier New</vt:lpstr>
      <vt:lpstr>Helvetica</vt:lpstr>
      <vt:lpstr>NimbusRomNo9L-Regu</vt:lpstr>
      <vt:lpstr>Palatino</vt:lpstr>
      <vt:lpstr>Roboto</vt:lpstr>
      <vt:lpstr>Symbol</vt:lpstr>
      <vt:lpstr>Tahoma</vt:lpstr>
      <vt:lpstr>Times New Roman</vt:lpstr>
      <vt:lpstr>Verdana</vt:lpstr>
      <vt:lpstr>Wingdings</vt:lpstr>
      <vt:lpstr>2_Office Theme</vt:lpstr>
      <vt:lpstr>PowerPoint Presentation</vt:lpstr>
      <vt:lpstr>PowerPoint Presentation</vt:lpstr>
      <vt:lpstr>FRIB Project</vt:lpstr>
      <vt:lpstr>PowerPoint Presentation</vt:lpstr>
      <vt:lpstr>PowerPoint Presentation</vt:lpstr>
      <vt:lpstr>PowerPoint Presentation</vt:lpstr>
      <vt:lpstr>The Science is in the FRIB Logo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Exploring the Grand Nuclear Landscape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cares?</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FRIB Early Program: Benefits for Society</vt:lpstr>
      <vt:lpstr>PowerPoint Presentation</vt:lpstr>
      <vt:lpstr>PowerPoint Presentation</vt:lpstr>
      <vt:lpstr>PowerPoint Presentation</vt:lpstr>
      <vt:lpstr>PowerPoint Presentation</vt:lpstr>
      <vt:lpstr>PowerPoint Presentation</vt:lpstr>
    </vt:vector>
  </TitlesOfParts>
  <Manager/>
  <Company>MSU</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ISOLDE 2014</dc:title>
  <dc:subject/>
  <dc:creator>Witold Nazarewicz</dc:creator>
  <cp:keywords/>
  <dc:description/>
  <cp:lastModifiedBy>Witek Nazarewicz</cp:lastModifiedBy>
  <cp:revision>604</cp:revision>
  <dcterms:created xsi:type="dcterms:W3CDTF">2011-07-08T14:25:07Z</dcterms:created>
  <dcterms:modified xsi:type="dcterms:W3CDTF">2018-11-26T10:27:58Z</dcterms:modified>
  <cp:category/>
</cp:coreProperties>
</file>