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6"/>
  </p:notesMasterIdLst>
  <p:handoutMasterIdLst>
    <p:handoutMasterId r:id="rId57"/>
  </p:handoutMasterIdLst>
  <p:sldIdLst>
    <p:sldId id="296" r:id="rId2"/>
    <p:sldId id="1314" r:id="rId3"/>
    <p:sldId id="1315" r:id="rId4"/>
    <p:sldId id="1317" r:id="rId5"/>
    <p:sldId id="1159" r:id="rId6"/>
    <p:sldId id="943" r:id="rId7"/>
    <p:sldId id="261" r:id="rId8"/>
    <p:sldId id="1089" r:id="rId9"/>
    <p:sldId id="1092" r:id="rId10"/>
    <p:sldId id="1009" r:id="rId11"/>
    <p:sldId id="1305" r:id="rId12"/>
    <p:sldId id="1306" r:id="rId13"/>
    <p:sldId id="309" r:id="rId14"/>
    <p:sldId id="1319" r:id="rId15"/>
    <p:sldId id="1321" r:id="rId16"/>
    <p:sldId id="1299" r:id="rId17"/>
    <p:sldId id="1320" r:id="rId18"/>
    <p:sldId id="332" r:id="rId19"/>
    <p:sldId id="1302" r:id="rId20"/>
    <p:sldId id="1094" r:id="rId21"/>
    <p:sldId id="1304" r:id="rId22"/>
    <p:sldId id="1308" r:id="rId23"/>
    <p:sldId id="1322" r:id="rId24"/>
    <p:sldId id="1318" r:id="rId25"/>
    <p:sldId id="1325" r:id="rId26"/>
    <p:sldId id="263" r:id="rId27"/>
    <p:sldId id="275" r:id="rId28"/>
    <p:sldId id="271" r:id="rId29"/>
    <p:sldId id="1326" r:id="rId30"/>
    <p:sldId id="283" r:id="rId31"/>
    <p:sldId id="1328" r:id="rId32"/>
    <p:sldId id="1329" r:id="rId33"/>
    <p:sldId id="569" r:id="rId34"/>
    <p:sldId id="1327" r:id="rId35"/>
    <p:sldId id="327" r:id="rId36"/>
    <p:sldId id="331" r:id="rId37"/>
    <p:sldId id="1298" r:id="rId38"/>
    <p:sldId id="1294" r:id="rId39"/>
    <p:sldId id="312" r:id="rId40"/>
    <p:sldId id="342" r:id="rId41"/>
    <p:sldId id="1301" r:id="rId42"/>
    <p:sldId id="1303" r:id="rId43"/>
    <p:sldId id="316" r:id="rId44"/>
    <p:sldId id="317" r:id="rId45"/>
    <p:sldId id="318" r:id="rId46"/>
    <p:sldId id="340" r:id="rId47"/>
    <p:sldId id="1307" r:id="rId48"/>
    <p:sldId id="1309" r:id="rId49"/>
    <p:sldId id="1310" r:id="rId50"/>
    <p:sldId id="1119" r:id="rId51"/>
    <p:sldId id="1323" r:id="rId52"/>
    <p:sldId id="1114" r:id="rId53"/>
    <p:sldId id="520" r:id="rId54"/>
    <p:sldId id="132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008F00"/>
    <a:srgbClr val="FFFD78"/>
    <a:srgbClr val="2F528F"/>
    <a:srgbClr val="D883FF"/>
    <a:srgbClr val="FF40FF"/>
    <a:srgbClr val="00FA00"/>
    <a:srgbClr val="009051"/>
    <a:srgbClr val="011893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817"/>
    <p:restoredTop sz="94646"/>
  </p:normalViewPr>
  <p:slideViewPr>
    <p:cSldViewPr snapToGrid="0" snapToObjects="1">
      <p:cViewPr varScale="1">
        <p:scale>
          <a:sx n="122" d="100"/>
          <a:sy n="122" d="100"/>
        </p:scale>
        <p:origin x="744" y="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image" Target="../media/image95.emf"/><Relationship Id="rId5" Type="http://schemas.openxmlformats.org/officeDocument/2006/relationships/image" Target="../media/image99.emf"/><Relationship Id="rId4" Type="http://schemas.openxmlformats.org/officeDocument/2006/relationships/image" Target="../media/image98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wmf"/><Relationship Id="rId1" Type="http://schemas.openxmlformats.org/officeDocument/2006/relationships/image" Target="../media/image13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11/29/18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8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419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A35DD8-EC9B-BA4D-8381-9F34597E6638}" type="slidenum">
              <a:rPr lang="en-GB" smtClean="0"/>
              <a:pPr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01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432FF"/>
              </a:buClr>
              <a:buFont typeface="Wingdings" charset="2"/>
              <a:buChar char="q"/>
              <a:defRPr sz="1800">
                <a:latin typeface="Comic Sans MS"/>
                <a:ea typeface="Arial" charset="0"/>
                <a:cs typeface="Comic Sans MS"/>
              </a:defRPr>
            </a:lvl1pPr>
            <a:lvl2pPr marL="685800" indent="-228600">
              <a:buClr>
                <a:srgbClr val="0432FF"/>
              </a:buClr>
              <a:buFont typeface="Wingdings" charset="2"/>
              <a:buChar char="Ø"/>
              <a:defRPr sz="1600">
                <a:latin typeface="Comic Sans MS"/>
                <a:ea typeface="Arial" charset="0"/>
                <a:cs typeface="Comic Sans MS"/>
              </a:defRPr>
            </a:lvl2pPr>
            <a:lvl3pPr marL="1143000" indent="-228600">
              <a:buClr>
                <a:srgbClr val="0432FF"/>
              </a:buClr>
              <a:buFont typeface="Arial"/>
              <a:buChar char="•"/>
              <a:defRPr sz="1400">
                <a:latin typeface="Comic Sans MS"/>
                <a:ea typeface="Arial" charset="0"/>
                <a:cs typeface="Comic Sans MS"/>
              </a:defRPr>
            </a:lvl3pPr>
            <a:lvl4pPr marL="1600200" indent="-228600">
              <a:buClr>
                <a:srgbClr val="0432FF"/>
              </a:buClr>
              <a:buFont typeface="Wingdings" charset="2"/>
              <a:buChar char="ü"/>
              <a:defRPr sz="1200">
                <a:latin typeface="Comic Sans MS"/>
                <a:ea typeface="Arial" charset="0"/>
                <a:cs typeface="Comic Sans MS"/>
              </a:defRPr>
            </a:lvl4pPr>
            <a:lvl5pPr marL="2057400" indent="-228600">
              <a:buClr>
                <a:srgbClr val="0432FF"/>
              </a:buClr>
              <a:buFont typeface="Wingdings" charset="2"/>
              <a:buChar char="§"/>
              <a:defRPr sz="1000">
                <a:latin typeface="Comic Sans MS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592566"/>
            <a:ext cx="2057400" cy="26051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CFNS Inaugural Meeting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011893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F14D44D-CCE6-9649-A20F-3A57D51B59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6600" y="6581935"/>
            <a:ext cx="2057400" cy="26051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373DE20D-7521-C048-99DE-9A7F0C0AB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5D4C779-986B-3B4D-8FBC-DBBC56204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2F10ECB2-F125-BC44-B899-BE532383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6600" y="6592567"/>
            <a:ext cx="2057400" cy="26051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7491063-0D79-EE40-A1B0-BB4D4E6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CFNS Inaugural Meeting 2018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93735D-ABCE-C340-B377-B62A5859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>
            <a:lvl1pPr algn="l">
              <a:defRPr sz="10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8291F7B-3135-8E46-B568-29F110F8E932}"/>
              </a:ext>
            </a:extLst>
          </p:cNvPr>
          <p:cNvSpPr txBox="1">
            <a:spLocks/>
          </p:cNvSpPr>
          <p:nvPr userDrawn="1"/>
        </p:nvSpPr>
        <p:spPr>
          <a:xfrm>
            <a:off x="3028950" y="6592568"/>
            <a:ext cx="3086100" cy="26051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tx1"/>
                </a:solidFill>
                <a:latin typeface="Comic Sans MS"/>
                <a:ea typeface="+mn-ea"/>
                <a:cs typeface="Comic Sans M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emf"/><Relationship Id="rId7" Type="http://schemas.openxmlformats.org/officeDocument/2006/relationships/image" Target="../media/image11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7" Type="http://schemas.openxmlformats.org/officeDocument/2006/relationships/image" Target="../media/image7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9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3.jpeg"/><Relationship Id="rId5" Type="http://schemas.openxmlformats.org/officeDocument/2006/relationships/image" Target="../media/image92.gif"/><Relationship Id="rId4" Type="http://schemas.openxmlformats.org/officeDocument/2006/relationships/image" Target="../media/image91.em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13" Type="http://schemas.openxmlformats.org/officeDocument/2006/relationships/image" Target="../media/image102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96.emf"/><Relationship Id="rId12" Type="http://schemas.openxmlformats.org/officeDocument/2006/relationships/image" Target="../media/image10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11" Type="http://schemas.openxmlformats.org/officeDocument/2006/relationships/image" Target="../media/image98.emf"/><Relationship Id="rId5" Type="http://schemas.openxmlformats.org/officeDocument/2006/relationships/image" Target="../media/image100.emf"/><Relationship Id="rId15" Type="http://schemas.openxmlformats.org/officeDocument/2006/relationships/image" Target="../media/image99.emf"/><Relationship Id="rId10" Type="http://schemas.openxmlformats.org/officeDocument/2006/relationships/oleObject" Target="../embeddings/oleObject8.bin"/><Relationship Id="rId4" Type="http://schemas.openxmlformats.org/officeDocument/2006/relationships/image" Target="../media/image95.emf"/><Relationship Id="rId9" Type="http://schemas.openxmlformats.org/officeDocument/2006/relationships/image" Target="../media/image97.emf"/><Relationship Id="rId14" Type="http://schemas.openxmlformats.org/officeDocument/2006/relationships/oleObject" Target="../embeddings/oleObject9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emf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116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0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tif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tiff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wmf"/><Relationship Id="rId3" Type="http://schemas.openxmlformats.org/officeDocument/2006/relationships/image" Target="../media/image74.pn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0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13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133.emf"/><Relationship Id="rId4" Type="http://schemas.openxmlformats.org/officeDocument/2006/relationships/oleObject" Target="../embeddings/oleObject12.bin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9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emf"/><Relationship Id="rId11" Type="http://schemas.openxmlformats.org/officeDocument/2006/relationships/image" Target="../media/image25.emf"/><Relationship Id="rId5" Type="http://schemas.openxmlformats.org/officeDocument/2006/relationships/image" Target="../media/image27.emf"/><Relationship Id="rId10" Type="http://schemas.openxmlformats.org/officeDocument/2006/relationships/oleObject" Target="../embeddings/oleObject3.bin"/><Relationship Id="rId4" Type="http://schemas.openxmlformats.org/officeDocument/2006/relationships/image" Target="../media/image26.png"/><Relationship Id="rId9" Type="http://schemas.openxmlformats.org/officeDocument/2006/relationships/image" Target="../media/image24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emf"/><Relationship Id="rId7" Type="http://schemas.openxmlformats.org/officeDocument/2006/relationships/image" Target="../media/image3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250731"/>
            <a:ext cx="9144000" cy="2578991"/>
          </a:xfrm>
        </p:spPr>
        <p:txBody>
          <a:bodyPr>
            <a:normAutofit fontScale="90000"/>
          </a:bodyPr>
          <a:lstStyle/>
          <a:p>
            <a:br>
              <a:rPr lang="en-US" dirty="0">
                <a:effectLst/>
              </a:rPr>
            </a:br>
            <a:br>
              <a:rPr lang="en-US" dirty="0">
                <a:effectLst/>
              </a:rPr>
            </a:br>
            <a:r>
              <a:rPr lang="en-US" dirty="0">
                <a:effectLst/>
              </a:rPr>
              <a:t>Detectors at an EIC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not 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>your Standard Collider Detector</a:t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02016" y="4727655"/>
            <a:ext cx="4741984" cy="580292"/>
          </a:xfrm>
        </p:spPr>
        <p:txBody>
          <a:bodyPr/>
          <a:lstStyle/>
          <a:p>
            <a:r>
              <a:rPr lang="en-US" dirty="0"/>
              <a:t>E.C. Aschenauer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2" y="6221676"/>
            <a:ext cx="1006765" cy="372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42804" r="31578" b="42693"/>
          <a:stretch/>
        </p:blipFill>
        <p:spPr>
          <a:xfrm>
            <a:off x="7291756" y="6247856"/>
            <a:ext cx="1289538" cy="26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0750" y="5554530"/>
            <a:ext cx="56832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b="1" dirty="0">
                <a:solidFill>
                  <a:srgbClr val="4EA5DB"/>
                </a:solidFill>
                <a:latin typeface="Comic Sans MS"/>
                <a:ea typeface="Arial" charset="0"/>
                <a:cs typeface="Comic Sans MS"/>
              </a:rPr>
              <a:t>Electron Ion Collider</a:t>
            </a:r>
          </a:p>
        </p:txBody>
      </p:sp>
    </p:spTree>
    <p:extLst>
      <p:ext uri="{BB962C8B-B14F-4D97-AF65-F5344CB8AC3E}">
        <p14:creationId xmlns:p14="http://schemas.microsoft.com/office/powerpoint/2010/main" val="300503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CFNS Inaugural Meeting 2018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/>
              <a:t>Detector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10</a:t>
            </a:fld>
            <a:endParaRPr lang="en-US" altLang="ja-JP"/>
          </a:p>
        </p:txBody>
      </p:sp>
      <p:sp>
        <p:nvSpPr>
          <p:cNvPr id="60" name="TextBox 59"/>
          <p:cNvSpPr txBox="1"/>
          <p:nvPr/>
        </p:nvSpPr>
        <p:spPr>
          <a:xfrm>
            <a:off x="0" y="513495"/>
            <a:ext cx="5997155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FF00"/>
                </a:solidFill>
                <a:latin typeface="Comic Sans MS" panose="030F0902030302020204" pitchFamily="66" charset="0"/>
              </a:rPr>
              <a:t>Exclusive Reactions in </a:t>
            </a:r>
            <a:r>
              <a:rPr lang="en-US" u="sng" dirty="0" err="1">
                <a:solidFill>
                  <a:srgbClr val="00FF00"/>
                </a:solidFill>
                <a:latin typeface="Comic Sans MS" panose="030F0902030302020204" pitchFamily="66" charset="0"/>
              </a:rPr>
              <a:t>ep</a:t>
            </a:r>
            <a:r>
              <a:rPr lang="en-US" u="sng" dirty="0">
                <a:solidFill>
                  <a:srgbClr val="00FF00"/>
                </a:solidFill>
                <a:latin typeface="Comic Sans MS" panose="030F0902030302020204" pitchFamily="66" charset="0"/>
              </a:rPr>
              <a:t>/</a:t>
            </a:r>
            <a:r>
              <a:rPr lang="en-US" u="sng" dirty="0" err="1">
                <a:solidFill>
                  <a:srgbClr val="00FF00"/>
                </a:solidFill>
                <a:latin typeface="Comic Sans MS" panose="030F0902030302020204" pitchFamily="66" charset="0"/>
              </a:rPr>
              <a:t>eA</a:t>
            </a:r>
            <a:r>
              <a:rPr lang="en-US" u="sng" dirty="0">
                <a:solidFill>
                  <a:srgbClr val="00FF00"/>
                </a:solidFill>
                <a:latin typeface="Comic Sans MS" panose="030F0902030302020204" pitchFamily="66" charset="0"/>
              </a:rPr>
              <a:t>: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Exclusivity criteria: </a:t>
            </a:r>
            <a:endParaRPr lang="en-US" sz="1600" dirty="0">
              <a:solidFill>
                <a:schemeClr val="dk1"/>
              </a:solidFill>
              <a:latin typeface="Comic Sans MS" panose="030F0902030302020204" pitchFamily="66" charset="0"/>
              <a:sym typeface="Wingdings"/>
            </a:endParaRP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eA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 large rapidity coverage  rapidity gap events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HCal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 for 1&lt;</a:t>
            </a:r>
            <a:r>
              <a:rPr lang="en-US" sz="1600" dirty="0">
                <a:solidFill>
                  <a:schemeClr val="dk1"/>
                </a:solidFill>
                <a:latin typeface="Symbol" pitchFamily="2" charset="2"/>
                <a:cs typeface="Symbol" charset="2"/>
                <a:sym typeface="Wingdings"/>
              </a:rPr>
              <a:t>h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&lt;4.5</a:t>
            </a: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ep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 reconstruction of all particles in event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wide coverage in t (=p</a:t>
            </a:r>
            <a:r>
              <a:rPr lang="en-US" sz="1600" baseline="-25000" dirty="0">
                <a:solidFill>
                  <a:schemeClr val="dk1"/>
                </a:solidFill>
                <a:latin typeface="Comic Sans MS" panose="030F0902030302020204" pitchFamily="66" charset="0"/>
              </a:rPr>
              <a:t>t</a:t>
            </a:r>
            <a:r>
              <a:rPr lang="en-US" sz="1600" baseline="30000" dirty="0">
                <a:solidFill>
                  <a:schemeClr val="dk1"/>
                </a:solidFill>
                <a:latin typeface="Comic Sans MS" panose="030F0902030302020204" pitchFamily="66" charset="0"/>
              </a:rPr>
              <a:t>2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) 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 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Roman pots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eA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: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large acceptance for neutrons from nucleus break-up </a:t>
            </a:r>
          </a:p>
          <a:p>
            <a:pPr marL="742950" lvl="1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  <a:sym typeface="Wingdings"/>
              </a:rPr>
              <a:t>Zero Degree Calorimeter</a:t>
            </a:r>
            <a:endParaRPr lang="en-US" sz="1600" dirty="0">
              <a:solidFill>
                <a:schemeClr val="dk1"/>
              </a:solidFill>
              <a:latin typeface="Comic Sans MS" panose="030F0902030302020204" pitchFamily="66" charset="0"/>
            </a:endParaRP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veto nucleus breakup </a:t>
            </a:r>
          </a:p>
          <a:p>
            <a:pPr marL="1200150" lvl="2" indent="-285750">
              <a:buClr>
                <a:srgbClr val="00FF00"/>
              </a:buClr>
              <a:buFont typeface="Wingdings" charset="2"/>
              <a:buChar char="Ø"/>
            </a:pP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determine impact parameter of collision</a:t>
            </a:r>
          </a:p>
          <a:p>
            <a:pPr>
              <a:buClr>
                <a:srgbClr val="00FF00"/>
              </a:buClr>
            </a:pPr>
            <a:r>
              <a:rPr lang="en-US" sz="1600" dirty="0">
                <a:solidFill>
                  <a:srgbClr val="00FF00"/>
                </a:solidFill>
                <a:latin typeface="Comic Sans MS" panose="030F0902030302020204" pitchFamily="66" charset="0"/>
                <a:sym typeface="Wingdings"/>
              </a:rPr>
              <a:t></a:t>
            </a:r>
            <a:r>
              <a:rPr lang="en-US" sz="1600" dirty="0">
                <a:solidFill>
                  <a:schemeClr val="dk1"/>
                </a:solidFill>
                <a:latin typeface="Comic Sans MS" panose="030F0902030302020204" pitchFamily="66" charset="0"/>
              </a:rPr>
              <a:t> Poses stringent requirements on IR design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5682641" y="459599"/>
            <a:ext cx="2286000" cy="1936689"/>
            <a:chOff x="5791200" y="448733"/>
            <a:chExt cx="2286000" cy="1936689"/>
          </a:xfrm>
        </p:grpSpPr>
        <p:pic>
          <p:nvPicPr>
            <p:cNvPr id="8" name="Picture 7" descr="sidebarDiffractiveGraph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1200" y="448733"/>
              <a:ext cx="2286000" cy="1714500"/>
            </a:xfrm>
            <a:prstGeom prst="rect">
              <a:avLst/>
            </a:prstGeom>
          </p:spPr>
        </p:pic>
        <p:sp>
          <p:nvSpPr>
            <p:cNvPr id="12" name="Freeform 174"/>
            <p:cNvSpPr>
              <a:spLocks/>
            </p:cNvSpPr>
            <p:nvPr/>
          </p:nvSpPr>
          <p:spPr bwMode="auto">
            <a:xfrm rot="180000" flipV="1">
              <a:off x="6417732" y="1981200"/>
              <a:ext cx="1016001" cy="147947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rgbClr val="FF0000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Text Box 175"/>
            <p:cNvSpPr txBox="1">
              <a:spLocks noChangeArrowheads="1"/>
            </p:cNvSpPr>
            <p:nvPr/>
          </p:nvSpPr>
          <p:spPr bwMode="auto">
            <a:xfrm>
              <a:off x="6603664" y="1985312"/>
              <a:ext cx="86393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000" b="1" dirty="0">
                  <a:solidFill>
                    <a:srgbClr val="FF0000"/>
                  </a:solidFill>
                  <a:latin typeface="Times New Roman" pitchFamily="-112" charset="0"/>
                </a:rPr>
                <a:t>t=p</a:t>
              </a:r>
              <a:r>
                <a:rPr lang="en-US" sz="2000" b="1" baseline="-25000" dirty="0">
                  <a:solidFill>
                    <a:srgbClr val="FF0000"/>
                  </a:solidFill>
                  <a:latin typeface="Times New Roman" pitchFamily="-112" charset="0"/>
                </a:rPr>
                <a:t>t</a:t>
              </a:r>
              <a:r>
                <a:rPr lang="en-US" sz="2000" b="1" baseline="30000" dirty="0">
                  <a:solidFill>
                    <a:srgbClr val="FF0000"/>
                  </a:solidFill>
                  <a:latin typeface="Times New Roman" pitchFamily="-112" charset="0"/>
                </a:rPr>
                <a:t>2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66" y="4834070"/>
            <a:ext cx="3039534" cy="2022343"/>
          </a:xfrm>
          <a:prstGeom prst="rect">
            <a:avLst/>
          </a:prstGeom>
        </p:spPr>
      </p:pic>
      <p:grpSp>
        <p:nvGrpSpPr>
          <p:cNvPr id="15" name="Group 24"/>
          <p:cNvGrpSpPr>
            <a:grpSpLocks noChangeAspect="1"/>
          </p:cNvGrpSpPr>
          <p:nvPr/>
        </p:nvGrpSpPr>
        <p:grpSpPr bwMode="auto">
          <a:xfrm>
            <a:off x="6240751" y="2496579"/>
            <a:ext cx="2903249" cy="2115727"/>
            <a:chOff x="-1650723" y="3024568"/>
            <a:chExt cx="4838157" cy="3526504"/>
          </a:xfrm>
        </p:grpSpPr>
        <p:pic>
          <p:nvPicPr>
            <p:cNvPr id="16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663"/>
            <a:stretch/>
          </p:blipFill>
          <p:spPr bwMode="auto">
            <a:xfrm>
              <a:off x="-1650723" y="3024568"/>
              <a:ext cx="4838157" cy="3526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-1310355" y="3929099"/>
              <a:ext cx="4455460" cy="1477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3"/>
            <p:cNvSpPr txBox="1">
              <a:spLocks noChangeArrowheads="1"/>
            </p:cNvSpPr>
            <p:nvPr/>
          </p:nvSpPr>
          <p:spPr bwMode="auto">
            <a:xfrm>
              <a:off x="1520373" y="3536815"/>
              <a:ext cx="1468785" cy="410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000" i="1" dirty="0">
                  <a:solidFill>
                    <a:srgbClr val="FF0000"/>
                  </a:solidFill>
                  <a:latin typeface="Calibri" charset="0"/>
                </a:rPr>
                <a:t>-4.5&lt;</a:t>
              </a:r>
              <a:r>
                <a:rPr lang="en-US" sz="1000" i="1" dirty="0">
                  <a:solidFill>
                    <a:srgbClr val="FF0000"/>
                  </a:solidFill>
                  <a:latin typeface="Symbol" charset="2"/>
                  <a:cs typeface="Symbol" charset="2"/>
                </a:rPr>
                <a:t>h</a:t>
              </a:r>
              <a:r>
                <a:rPr lang="en-US" sz="1000" i="1" dirty="0">
                  <a:solidFill>
                    <a:srgbClr val="FF0000"/>
                  </a:solidFill>
                  <a:latin typeface="Calibri" charset="0"/>
                </a:rPr>
                <a:t>&lt;4.5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678905" y="2286181"/>
            <a:ext cx="218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scattered protons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620932" y="4631463"/>
            <a:ext cx="21515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break-up neutrons</a:t>
            </a:r>
          </a:p>
        </p:txBody>
      </p:sp>
      <p:pic>
        <p:nvPicPr>
          <p:cNvPr id="21" name="Picture 20" descr="EtaVsE.50.100.250GeV.DVCS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" y="4203329"/>
            <a:ext cx="5357641" cy="153205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350404" y="3951237"/>
            <a:ext cx="2534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Cuts: Q</a:t>
            </a:r>
            <a:r>
              <a:rPr lang="en-US" sz="1400" baseline="30000" dirty="0">
                <a:latin typeface="Comic Sans MS" panose="030F0902030302020204" pitchFamily="66" charset="0"/>
              </a:rPr>
              <a:t>2</a:t>
            </a:r>
            <a:r>
              <a:rPr lang="en-US" sz="1400" dirty="0">
                <a:latin typeface="Comic Sans MS" panose="030F0902030302020204" pitchFamily="66" charset="0"/>
              </a:rPr>
              <a:t>&gt;1 </a:t>
            </a:r>
            <a:r>
              <a:rPr lang="en-US" sz="1400" dirty="0" err="1">
                <a:latin typeface="Comic Sans MS" panose="030F0902030302020204" pitchFamily="66" charset="0"/>
              </a:rPr>
              <a:t>GeV</a:t>
            </a:r>
            <a:r>
              <a:rPr lang="en-US" sz="1400" dirty="0">
                <a:latin typeface="Comic Sans MS" panose="030F0902030302020204" pitchFamily="66" charset="0"/>
              </a:rPr>
              <a:t>, 0.01&lt;y&lt;0.85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38677" y="3705429"/>
            <a:ext cx="29531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rgbClr val="0000FF"/>
                </a:solidFill>
                <a:latin typeface="Comic Sans MS" panose="030F0902030302020204" pitchFamily="66" charset="0"/>
              </a:rPr>
              <a:t>DVCS – photon kinematics:</a:t>
            </a:r>
          </a:p>
        </p:txBody>
      </p:sp>
    </p:spTree>
    <p:extLst>
      <p:ext uri="{BB962C8B-B14F-4D97-AF65-F5344CB8AC3E}">
        <p14:creationId xmlns:p14="http://schemas.microsoft.com/office/powerpoint/2010/main" val="101457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A82B8-0DA3-A249-9AD1-65CD621F0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F4443F-A3D0-D34D-97ED-DDA68B3F8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6F98D-3E9E-DF41-BBA6-B9FBC533D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5ADA26-AE96-954A-AE55-98CE1B630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39" y="254000"/>
            <a:ext cx="3874576" cy="635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1269994-7CB5-7849-9422-6A4FD8F162C1}"/>
              </a:ext>
            </a:extLst>
          </p:cNvPr>
          <p:cNvSpPr txBox="1"/>
          <p:nvPr/>
        </p:nvSpPr>
        <p:spPr>
          <a:xfrm>
            <a:off x="5054220" y="499726"/>
            <a:ext cx="3542958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1200" dirty="0">
              <a:latin typeface="Comic Sans MS" panose="030F0902030302020204" pitchFamily="66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EIC PID 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needs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are more demanding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then your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normal</a:t>
            </a:r>
          </a:p>
          <a:p>
            <a:pPr algn="ctr"/>
            <a:r>
              <a:rPr lang="en-US" sz="2800" dirty="0">
                <a:latin typeface="Comic Sans MS" panose="030F0902030302020204" pitchFamily="66" charset="0"/>
              </a:rPr>
              <a:t>collider detector</a:t>
            </a:r>
          </a:p>
          <a:p>
            <a:pPr algn="ctr"/>
            <a:endParaRPr lang="en-US" sz="1400" dirty="0">
              <a:latin typeface="Comic Sans MS" panose="030F0902030302020204" pitchFamily="66" charset="0"/>
            </a:endParaRP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omic Sans MS" panose="030F0902030302020204" pitchFamily="66" charset="0"/>
              </a:rPr>
              <a:t>EIC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needs absolute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particle numbers at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high purity and low</a:t>
            </a:r>
          </a:p>
          <a:p>
            <a:pPr algn="ctr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contamination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7C1758-98DF-E448-9EA6-4E571C7EB74F}"/>
              </a:ext>
            </a:extLst>
          </p:cNvPr>
          <p:cNvSpPr/>
          <p:nvPr/>
        </p:nvSpPr>
        <p:spPr>
          <a:xfrm>
            <a:off x="600892" y="3187337"/>
            <a:ext cx="122770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+mj-lt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268911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C4F5BC9-1859-C942-94F1-B30C5FF182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PID at LHC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E6052C-805A-6241-A37A-E7AA2BC4B2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CCE319-2D11-254A-B27C-62302F305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60463-BDBD-904E-A709-85EC8C38C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6C1BE1-1389-5F4D-8614-027F47ED115D}"/>
              </a:ext>
            </a:extLst>
          </p:cNvPr>
          <p:cNvSpPr txBox="1"/>
          <p:nvPr/>
        </p:nvSpPr>
        <p:spPr>
          <a:xfrm>
            <a:off x="10627" y="120584"/>
            <a:ext cx="32127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Reference: Ch. Lippmann arXiv:1101.3276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A91D745-EB8D-3C48-8901-3C1924F3A7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74" y="1051452"/>
            <a:ext cx="6400800" cy="20930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19CACF-6D2C-2A4D-97A6-90D1717C1590}"/>
              </a:ext>
            </a:extLst>
          </p:cNvPr>
          <p:cNvSpPr txBox="1"/>
          <p:nvPr/>
        </p:nvSpPr>
        <p:spPr>
          <a:xfrm>
            <a:off x="12333" y="639641"/>
            <a:ext cx="72314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PID predominately used to suppress background 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search for resonances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F57A4A-ADB0-CB46-86E0-31B89C22D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56" y="3429000"/>
            <a:ext cx="4047460" cy="274482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9715682-6D90-A04D-96F7-E76839CE5F81}"/>
              </a:ext>
            </a:extLst>
          </p:cNvPr>
          <p:cNvSpPr txBox="1"/>
          <p:nvPr/>
        </p:nvSpPr>
        <p:spPr>
          <a:xfrm>
            <a:off x="338441" y="6173829"/>
            <a:ext cx="2557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q</a:t>
            </a:r>
            <a:r>
              <a:rPr lang="en-US" sz="1000" baseline="-25000" dirty="0" err="1"/>
              <a:t>T</a:t>
            </a:r>
            <a:r>
              <a:rPr lang="en-US" sz="1000" dirty="0"/>
              <a:t> represents the transverse component of the</a:t>
            </a:r>
          </a:p>
          <a:p>
            <a:r>
              <a:rPr lang="en-US" sz="1000" dirty="0"/>
              <a:t>momentum of the positive decay product.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8DE36A-247D-E041-9948-2C153F5340C6}"/>
              </a:ext>
            </a:extLst>
          </p:cNvPr>
          <p:cNvSpPr txBox="1"/>
          <p:nvPr/>
        </p:nvSpPr>
        <p:spPr>
          <a:xfrm>
            <a:off x="4752753" y="4035006"/>
            <a:ext cx="385394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Only few HEP PID applications require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absolute identified particle numbers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at high purity and high efficiency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en-US" sz="1600" dirty="0" err="1">
                <a:latin typeface="Comic Sans MS" panose="030F0902030302020204" pitchFamily="66" charset="0"/>
                <a:sym typeface="Wingdings" pitchFamily="2" charset="2"/>
              </a:rPr>
              <a:t>c.s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measurements in </a:t>
            </a:r>
            <a:r>
              <a:rPr lang="en-US" sz="1600" dirty="0" err="1">
                <a:latin typeface="Comic Sans MS" panose="030F0902030302020204" pitchFamily="66" charset="0"/>
                <a:sym typeface="Wingdings" pitchFamily="2" charset="2"/>
              </a:rPr>
              <a:t>e+e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-  FF</a:t>
            </a:r>
          </a:p>
          <a:p>
            <a:pPr marL="285750" indent="-285750" algn="l"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spectra measurements in HI</a:t>
            </a:r>
          </a:p>
        </p:txBody>
      </p:sp>
    </p:spTree>
    <p:extLst>
      <p:ext uri="{BB962C8B-B14F-4D97-AF65-F5344CB8AC3E}">
        <p14:creationId xmlns:p14="http://schemas.microsoft.com/office/powerpoint/2010/main" val="275239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60910" y="685800"/>
            <a:ext cx="89001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The inner life of hadrons</a:t>
            </a:r>
          </a:p>
          <a:p>
            <a:pPr lvl="3"/>
            <a:r>
              <a:rPr lang="en-US" sz="36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flavor separated </a:t>
            </a:r>
            <a:r>
              <a:rPr lang="en-US" sz="3600" dirty="0" err="1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parton</a:t>
            </a:r>
            <a:r>
              <a:rPr lang="en-US" sz="36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 structure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468764" y="2794525"/>
            <a:ext cx="4346027" cy="28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59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PARTONS IN DIS</a:t>
            </a:r>
          </a:p>
        </p:txBody>
      </p:sp>
      <p:pic>
        <p:nvPicPr>
          <p:cNvPr id="6" name="Picture 5" descr="sidis-diagra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8" y="1021213"/>
            <a:ext cx="2562596" cy="1728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129" y="640524"/>
            <a:ext cx="102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SIDIS: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8427" y="1049131"/>
            <a:ext cx="53014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Detect identified hadrons in coincidence to </a:t>
            </a:r>
          </a:p>
          <a:p>
            <a:r>
              <a:rPr lang="en-US" dirty="0">
                <a:latin typeface="Comic Sans MS" panose="030F0902030302020204" pitchFamily="66" charset="0"/>
              </a:rPr>
              <a:t>scattered lepton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needs fragmentation functions to correlate</a:t>
            </a: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   hadron type with 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parton</a:t>
            </a:r>
            <a:endParaRPr lang="en-US" dirty="0">
              <a:latin typeface="Comic Sans MS" panose="030F0902030302020204" pitchFamily="66" charset="0"/>
              <a:sym typeface="Wingdings"/>
            </a:endParaRP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 Detector: PID over a wide range of </a:t>
            </a:r>
            <a:r>
              <a:rPr lang="en-US" dirty="0">
                <a:latin typeface="Symbol" pitchFamily="2" charset="2"/>
                <a:cs typeface="Symbol" charset="2"/>
                <a:sym typeface="Wingdings"/>
              </a:rPr>
              <a:t>h</a:t>
            </a:r>
            <a:endParaRPr lang="en-US" dirty="0">
              <a:latin typeface="Symbol" pitchFamily="2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874" y="2869104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Charge Current:</a:t>
            </a:r>
          </a:p>
        </p:txBody>
      </p:sp>
      <p:pic>
        <p:nvPicPr>
          <p:cNvPr id="10" name="Picture 9" descr="Elektron-Proton-Kollision_DIS_neutral_und_geladen_RGB_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49849" r="8882" b="10648"/>
          <a:stretch/>
        </p:blipFill>
        <p:spPr>
          <a:xfrm>
            <a:off x="287118" y="3313050"/>
            <a:ext cx="2186887" cy="1241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7374" y="3335140"/>
            <a:ext cx="5788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W-exchange: direct access to the quark flavor</a:t>
            </a:r>
          </a:p>
          <a:p>
            <a:r>
              <a:rPr lang="en-US" dirty="0">
                <a:latin typeface="Comic Sans MS"/>
                <a:cs typeface="Comic Sans MS"/>
              </a:rPr>
              <a:t>no FF – complementary to SIDIS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 Detector: large rapidity coverage and large √s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118" y="483263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Jets:</a:t>
            </a:r>
          </a:p>
        </p:txBody>
      </p:sp>
      <p:pic>
        <p:nvPicPr>
          <p:cNvPr id="52" name="Picture 51" descr="j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685713" y="4781826"/>
            <a:ext cx="1210192" cy="212237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35313" y="5011540"/>
            <a:ext cx="5470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tag sea-quarks through the sub-processes and </a:t>
            </a:r>
          </a:p>
          <a:p>
            <a:r>
              <a:rPr lang="en-US" dirty="0">
                <a:latin typeface="Comic Sans MS"/>
                <a:cs typeface="Comic Sans MS"/>
              </a:rPr>
              <a:t>jet substructure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 Detector: large rapidity coverage and PID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8174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s(x) </a:t>
            </a:r>
            <a:r>
              <a:rPr lang="en-US" dirty="0"/>
              <a:t>and </a:t>
            </a:r>
            <a:r>
              <a:rPr lang="en-US" cap="none" dirty="0" err="1"/>
              <a:t>sbar</a:t>
            </a:r>
            <a:r>
              <a:rPr lang="en-US" cap="none" dirty="0"/>
              <a:t>(x)</a:t>
            </a:r>
            <a:r>
              <a:rPr lang="en-US" dirty="0"/>
              <a:t> where do we stand?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00" y="7747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NNPDF 3.1 arXiv:1706.00428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1" y="1193800"/>
            <a:ext cx="2584883" cy="3966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0" y="3584406"/>
            <a:ext cx="4320540" cy="2926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5209987"/>
            <a:ext cx="3556000" cy="825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600" y="658401"/>
            <a:ext cx="43205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8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4B740-5A7B-C449-B640-1CD7DDEA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349F5-1424-4442-B6EF-DCEF5542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72F14-286D-0C4A-8104-6F5534B1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7AE2D-2848-F24D-B04A-278F07FF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SIDIS@EIC Teach us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6BE0FA0-8EEB-DC4B-89FA-A26CE4AB67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790" y="863590"/>
            <a:ext cx="7086600" cy="1308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39EFAC-CEAD-974A-9158-25D7B1156976}"/>
              </a:ext>
            </a:extLst>
          </p:cNvPr>
          <p:cNvSpPr txBox="1"/>
          <p:nvPr/>
        </p:nvSpPr>
        <p:spPr>
          <a:xfrm>
            <a:off x="0" y="387220"/>
            <a:ext cx="46297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Cuts: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Q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&gt;1 GeV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 0.1&lt;y&lt;0.95 W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&gt;10 GeV</a:t>
            </a:r>
            <a:r>
              <a:rPr lang="en-US" sz="1600" baseline="30000" dirty="0">
                <a:latin typeface="Comic Sans MS" panose="030F0902030302020204" pitchFamily="66" charset="0"/>
              </a:rPr>
              <a:t>2 </a:t>
            </a:r>
            <a:r>
              <a:rPr lang="en-US" sz="1600" dirty="0" err="1">
                <a:latin typeface="Comic Sans MS" panose="030F0902030302020204" pitchFamily="66" charset="0"/>
              </a:rPr>
              <a:t>p</a:t>
            </a:r>
            <a:r>
              <a:rPr lang="en-US" sz="1600" baseline="-25000" dirty="0" err="1">
                <a:latin typeface="Comic Sans MS" panose="030F0902030302020204" pitchFamily="66" charset="0"/>
              </a:rPr>
              <a:t>T</a:t>
            </a:r>
            <a:r>
              <a:rPr lang="en-US" sz="1600" dirty="0">
                <a:latin typeface="Comic Sans MS" panose="030F0902030302020204" pitchFamily="66" charset="0"/>
              </a:rPr>
              <a:t> &gt; 0.2 GeV</a:t>
            </a:r>
            <a:endParaRPr lang="en-US" sz="1600" baseline="30000" dirty="0">
              <a:latin typeface="Comic Sans MS" panose="030F0902030302020204" pitchFamily="66" charset="0"/>
            </a:endParaRPr>
          </a:p>
          <a:p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PID: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FC0673-BE4B-3F40-BFE5-FA00D621D1E0}"/>
              </a:ext>
            </a:extLst>
          </p:cNvPr>
          <p:cNvGrpSpPr/>
          <p:nvPr/>
        </p:nvGrpSpPr>
        <p:grpSpPr>
          <a:xfrm>
            <a:off x="0" y="2055306"/>
            <a:ext cx="5191281" cy="3925964"/>
            <a:chOff x="0" y="2055306"/>
            <a:chExt cx="5191281" cy="39259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B74A9D-D0DC-4448-A382-53FE8579E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90" t="3101" r="6391" b="12713"/>
            <a:stretch/>
          </p:blipFill>
          <p:spPr>
            <a:xfrm>
              <a:off x="0" y="2055306"/>
              <a:ext cx="5191281" cy="39259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86D3E-9C88-B948-8482-8B18F3A0AE51}"/>
                </a:ext>
              </a:extLst>
            </p:cNvPr>
            <p:cNvSpPr txBox="1"/>
            <p:nvPr/>
          </p:nvSpPr>
          <p:spPr>
            <a:xfrm>
              <a:off x="2822504" y="4735316"/>
              <a:ext cx="1146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5 GeV x 100 GeV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7492D1-C3B3-504E-BABD-7CC3466A899C}"/>
              </a:ext>
            </a:extLst>
          </p:cNvPr>
          <p:cNvGrpSpPr/>
          <p:nvPr/>
        </p:nvGrpSpPr>
        <p:grpSpPr>
          <a:xfrm>
            <a:off x="4029740" y="2918724"/>
            <a:ext cx="5114260" cy="3909632"/>
            <a:chOff x="4029740" y="2918724"/>
            <a:chExt cx="5114260" cy="39096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8E688F-A3C9-9146-B56F-5573A03E1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829" t="2481" r="7231" b="13489"/>
            <a:stretch/>
          </p:blipFill>
          <p:spPr>
            <a:xfrm>
              <a:off x="4029740" y="2918724"/>
              <a:ext cx="5114260" cy="39096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06FEE9-7517-704E-99CF-6DF1DA362257}"/>
                </a:ext>
              </a:extLst>
            </p:cNvPr>
            <p:cNvSpPr txBox="1"/>
            <p:nvPr/>
          </p:nvSpPr>
          <p:spPr>
            <a:xfrm>
              <a:off x="6784902" y="5677786"/>
              <a:ext cx="1146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20 GeV x 250 GeV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3D8583F-A301-AC4C-B798-D6B6A725A1E7}"/>
              </a:ext>
            </a:extLst>
          </p:cNvPr>
          <p:cNvSpPr txBox="1"/>
          <p:nvPr/>
        </p:nvSpPr>
        <p:spPr>
          <a:xfrm>
            <a:off x="0" y="3"/>
            <a:ext cx="2853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Comic Sans MS" panose="030F0902030302020204" pitchFamily="66" charset="0"/>
              </a:rPr>
              <a:t>Ch.vanHulse</a:t>
            </a:r>
            <a:r>
              <a:rPr lang="en-US" sz="1200" dirty="0">
                <a:latin typeface="Comic Sans MS" panose="030F0902030302020204" pitchFamily="66" charset="0"/>
              </a:rPr>
              <a:t>, I. </a:t>
            </a:r>
            <a:r>
              <a:rPr lang="en-US" sz="1200" dirty="0" err="1">
                <a:latin typeface="Comic Sans MS" panose="030F0902030302020204" pitchFamily="66" charset="0"/>
              </a:rPr>
              <a:t>Borsa</a:t>
            </a:r>
            <a:r>
              <a:rPr lang="en-US" sz="1200" dirty="0">
                <a:latin typeface="Comic Sans MS" panose="030F0902030302020204" pitchFamily="66" charset="0"/>
              </a:rPr>
              <a:t>, R. </a:t>
            </a:r>
            <a:r>
              <a:rPr lang="en-US" sz="1200" dirty="0" err="1">
                <a:latin typeface="Comic Sans MS" panose="030F0902030302020204" pitchFamily="66" charset="0"/>
              </a:rPr>
              <a:t>Sassot</a:t>
            </a:r>
            <a:r>
              <a:rPr lang="en-US" sz="1200" dirty="0">
                <a:latin typeface="Comic Sans MS" panose="030F0902030302020204" pitchFamily="66" charset="0"/>
              </a:rPr>
              <a:t>, ECA</a:t>
            </a:r>
          </a:p>
        </p:txBody>
      </p:sp>
    </p:spTree>
    <p:extLst>
      <p:ext uri="{BB962C8B-B14F-4D97-AF65-F5344CB8AC3E}">
        <p14:creationId xmlns:p14="http://schemas.microsoft.com/office/powerpoint/2010/main" val="70650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B24573-3F4C-8742-9510-23B63284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450"/>
            <a:ext cx="5600700" cy="37147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AEE82-8ACD-C442-9566-F83D5CC8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BC2E5-63D7-994D-9CD3-799C6512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FDE4-62E0-7B40-8E14-FE03F28C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C7C337-5B6F-B646-8E24-52649C51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Constrain from SIDIS@EIC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932C2-AF20-A742-B113-E7ACB32BE5A6}"/>
              </a:ext>
            </a:extLst>
          </p:cNvPr>
          <p:cNvSpPr txBox="1"/>
          <p:nvPr/>
        </p:nvSpPr>
        <p:spPr>
          <a:xfrm>
            <a:off x="114300" y="4953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√s=45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BC4D3-4916-124B-BF5E-290FABB87C29}"/>
              </a:ext>
            </a:extLst>
          </p:cNvPr>
          <p:cNvSpPr txBox="1"/>
          <p:nvPr/>
        </p:nvSpPr>
        <p:spPr>
          <a:xfrm>
            <a:off x="7035800" y="287020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√s=145 GeV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12CBC-DCC3-F048-8156-6A547B18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3200400"/>
            <a:ext cx="56007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A0A713-3E3E-0543-9739-53EB27D6117F}"/>
              </a:ext>
            </a:extLst>
          </p:cNvPr>
          <p:cNvSpPr txBox="1"/>
          <p:nvPr/>
        </p:nvSpPr>
        <p:spPr>
          <a:xfrm>
            <a:off x="228600" y="47752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omic Sans MS" panose="030F0902030302020204" pitchFamily="66" charset="0"/>
              </a:rPr>
              <a:t>If you want to know </a:t>
            </a:r>
          </a:p>
          <a:p>
            <a:pPr algn="l"/>
            <a:r>
              <a:rPr lang="en-US" sz="2000" dirty="0">
                <a:latin typeface="Comic Sans MS" panose="030F0902030302020204" pitchFamily="66" charset="0"/>
              </a:rPr>
              <a:t>s-PDF ask the EIC</a:t>
            </a:r>
          </a:p>
          <a:p>
            <a:pPr algn="l"/>
            <a:r>
              <a:rPr lang="en-US" sz="20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impact grows with √s </a:t>
            </a:r>
            <a:endParaRPr lang="en-US" sz="2000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18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Tagging Charm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412036"/>
            <a:ext cx="913583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Standard charm tagging through displaced leptons </a:t>
            </a:r>
            <a:r>
              <a:rPr lang="en-US" dirty="0">
                <a:latin typeface="Comic Sans MS"/>
                <a:cs typeface="Comic Sans MS"/>
                <a:sym typeface="Wingdings"/>
              </a:rPr>
              <a:t> 6.5%</a:t>
            </a:r>
          </a:p>
          <a:p>
            <a:endParaRPr lang="en-US" sz="800" dirty="0">
              <a:latin typeface="Comic Sans MS"/>
              <a:cs typeface="Comic Sans MS"/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EIC: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advantage: Detector with 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p</a:t>
            </a:r>
            <a:r>
              <a:rPr lang="en-US" dirty="0">
                <a:latin typeface="Comic Sans MS"/>
                <a:cs typeface="Comic Sans MS"/>
                <a:sym typeface="Wingdings"/>
              </a:rPr>
              <a:t>, K, p PID over a wide range in rapidity (-3.5 &lt;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h</a:t>
            </a:r>
            <a:r>
              <a:rPr lang="en-US" dirty="0">
                <a:latin typeface="Comic Sans MS"/>
                <a:cs typeface="Comic Sans MS"/>
                <a:sym typeface="Wingdings"/>
              </a:rPr>
              <a:t> &lt; 3.5)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combined with excellent vertex resolution 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7" name="Picture 6" descr="plot_Kaon_VTX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1" t="4847" r="2775" b="2810"/>
          <a:stretch/>
        </p:blipFill>
        <p:spPr>
          <a:xfrm>
            <a:off x="4494525" y="1952646"/>
            <a:ext cx="3999557" cy="2829139"/>
          </a:xfrm>
          <a:prstGeom prst="rect">
            <a:avLst/>
          </a:prstGeom>
        </p:spPr>
      </p:pic>
      <p:pic>
        <p:nvPicPr>
          <p:cNvPr id="8" name="Picture 7" descr="plot_Kaon_P_vs_Eta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" t="2986" r="3182"/>
          <a:stretch/>
        </p:blipFill>
        <p:spPr>
          <a:xfrm>
            <a:off x="349828" y="1825251"/>
            <a:ext cx="3302016" cy="325312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735" y="5169640"/>
            <a:ext cx="37174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momentum spectrum of K from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charmed mesons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excellent fit to PID with </a:t>
            </a:r>
            <a:r>
              <a:rPr lang="en-US" sz="1600" dirty="0" err="1">
                <a:latin typeface="Comic Sans MS"/>
                <a:cs typeface="Comic Sans MS"/>
              </a:rPr>
              <a:t>dE</a:t>
            </a:r>
            <a:r>
              <a:rPr lang="en-US" sz="1600" dirty="0">
                <a:latin typeface="Comic Sans MS"/>
                <a:cs typeface="Comic Sans MS"/>
              </a:rPr>
              <a:t>/dx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and aerogel RICH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994759" y="4787480"/>
            <a:ext cx="2787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err="1">
                <a:latin typeface="Comic Sans MS"/>
                <a:cs typeface="Comic Sans MS"/>
              </a:rPr>
              <a:t>Kaon</a:t>
            </a:r>
            <a:r>
              <a:rPr lang="en-US" sz="1600" dirty="0">
                <a:latin typeface="Comic Sans MS"/>
                <a:cs typeface="Comic Sans MS"/>
              </a:rPr>
              <a:t> vertex distribution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Cut: 0.01 cm &lt; </a:t>
            </a:r>
            <a:r>
              <a:rPr lang="en-US" sz="1600" dirty="0" err="1">
                <a:latin typeface="Comic Sans MS"/>
                <a:cs typeface="Comic Sans MS"/>
              </a:rPr>
              <a:t>vtx</a:t>
            </a:r>
            <a:r>
              <a:rPr lang="en-US" sz="1600" dirty="0">
                <a:latin typeface="Comic Sans MS"/>
                <a:cs typeface="Comic Sans MS"/>
              </a:rPr>
              <a:t> &lt; 3 cm</a:t>
            </a:r>
          </a:p>
        </p:txBody>
      </p:sp>
      <p:sp>
        <p:nvSpPr>
          <p:cNvPr id="12" name="Curved Right Arrow 11"/>
          <p:cNvSpPr/>
          <p:nvPr/>
        </p:nvSpPr>
        <p:spPr bwMode="auto">
          <a:xfrm>
            <a:off x="5100197" y="5386518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81812" y="5460574"/>
            <a:ext cx="277251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Charm efficiency: 30%</a:t>
            </a:r>
          </a:p>
          <a:p>
            <a:r>
              <a:rPr lang="en-US" sz="1600" dirty="0" err="1">
                <a:latin typeface="Comic Sans MS"/>
                <a:cs typeface="Comic Sans MS"/>
              </a:rPr>
              <a:t>Bckg</a:t>
            </a:r>
            <a:r>
              <a:rPr lang="en-US" sz="1600" dirty="0">
                <a:latin typeface="Comic Sans MS"/>
                <a:cs typeface="Comic Sans MS"/>
              </a:rPr>
              <a:t>. from non-charm &lt; 2%</a:t>
            </a:r>
          </a:p>
        </p:txBody>
      </p:sp>
    </p:spTree>
    <p:extLst>
      <p:ext uri="{BB962C8B-B14F-4D97-AF65-F5344CB8AC3E}">
        <p14:creationId xmlns:p14="http://schemas.microsoft.com/office/powerpoint/2010/main" val="120821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D138071-F03B-8C4E-877F-5B1AF4430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27AD42-B89E-AB40-8DD2-0ACD4B0F8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EFE50F-046D-0A44-9A47-78ADA643D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8B7DD9F-4B99-AF47-8EE1-0DD9754028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0421" y="819150"/>
            <a:ext cx="6527463" cy="4953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1DB230-465F-6F4C-BA94-91142850A063}"/>
              </a:ext>
            </a:extLst>
          </p:cNvPr>
          <p:cNvSpPr txBox="1"/>
          <p:nvPr/>
        </p:nvSpPr>
        <p:spPr>
          <a:xfrm rot="-120000">
            <a:off x="4622159" y="1631261"/>
            <a:ext cx="12266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432FF"/>
                </a:solidFill>
                <a:latin typeface="Comic Sans MS" panose="030F0902030302020204" pitchFamily="66" charset="0"/>
              </a:rPr>
              <a:t>from</a:t>
            </a:r>
          </a:p>
          <a:p>
            <a:pPr algn="ctr"/>
            <a:r>
              <a:rPr lang="en-US" sz="2400" dirty="0">
                <a:solidFill>
                  <a:srgbClr val="0432FF"/>
                </a:solidFill>
                <a:latin typeface="Comic Sans MS" panose="030F0902030302020204" pitchFamily="66" charset="0"/>
              </a:rPr>
              <a:t>Physics</a:t>
            </a:r>
          </a:p>
        </p:txBody>
      </p:sp>
    </p:spTree>
    <p:extLst>
      <p:ext uri="{BB962C8B-B14F-4D97-AF65-F5344CB8AC3E}">
        <p14:creationId xmlns:p14="http://schemas.microsoft.com/office/powerpoint/2010/main" val="301718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1F0DEAD-2F6B-5E4D-8BAA-1805CFC11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550"/>
            <a:ext cx="9144000" cy="584669"/>
          </a:xfrm>
        </p:spPr>
        <p:txBody>
          <a:bodyPr/>
          <a:lstStyle/>
          <a:p>
            <a:r>
              <a:rPr lang="en-US" dirty="0"/>
              <a:t>The EIC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E1F02E-CF12-CA4A-841B-25D906AC9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EED66B-368E-7942-B8C5-4ABAAD07F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4FAF3C-AAE5-6545-BA1F-D680183D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230F286-ACC4-EE40-BFAD-A265F93E3DE1}"/>
              </a:ext>
            </a:extLst>
          </p:cNvPr>
          <p:cNvGrpSpPr/>
          <p:nvPr/>
        </p:nvGrpSpPr>
        <p:grpSpPr>
          <a:xfrm>
            <a:off x="1762738" y="2790909"/>
            <a:ext cx="7202178" cy="1883124"/>
            <a:chOff x="1613165" y="4992849"/>
            <a:chExt cx="7202178" cy="199570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622109C-83C5-4149-BD84-EE1AC6593539}"/>
                </a:ext>
              </a:extLst>
            </p:cNvPr>
            <p:cNvSpPr txBox="1"/>
            <p:nvPr/>
          </p:nvSpPr>
          <p:spPr>
            <a:xfrm>
              <a:off x="3669830" y="4992849"/>
              <a:ext cx="5145513" cy="1672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color-charged quarks and gluons, and colorless jets,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interact with a nuclear medium</a:t>
              </a: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?</a:t>
              </a:r>
            </a:p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the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confined hadronic states emerge </a:t>
              </a: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from these quarks and gluons? </a:t>
              </a:r>
            </a:p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 the quark-gluon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interactions create nuclear binding?</a:t>
              </a:r>
            </a:p>
          </p:txBody>
        </p:sp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4E2A1E4F-650A-5F43-A752-D163DDC65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8823" t="22493" b="29532"/>
            <a:stretch/>
          </p:blipFill>
          <p:spPr bwMode="auto">
            <a:xfrm>
              <a:off x="1613165" y="5009749"/>
              <a:ext cx="1899598" cy="19788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C81CC61-F2C4-E143-B2A3-6130BB9E7B58}"/>
              </a:ext>
            </a:extLst>
          </p:cNvPr>
          <p:cNvGrpSpPr/>
          <p:nvPr/>
        </p:nvGrpSpPr>
        <p:grpSpPr>
          <a:xfrm>
            <a:off x="32558" y="4674033"/>
            <a:ext cx="8576364" cy="2176996"/>
            <a:chOff x="21801" y="4100490"/>
            <a:chExt cx="8576364" cy="217699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C712257-156B-5F4C-ADB3-F0C810F52F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75141" y="5471041"/>
              <a:ext cx="1325228" cy="8001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1CA57F3-AE21-364A-94C6-015EC5CE38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17749" y="5471041"/>
              <a:ext cx="1372981" cy="8064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F406B57-415C-E94E-B9E5-90801C2A2994}"/>
                </a:ext>
              </a:extLst>
            </p:cNvPr>
            <p:cNvSpPr txBox="1"/>
            <p:nvPr/>
          </p:nvSpPr>
          <p:spPr>
            <a:xfrm>
              <a:off x="4926396" y="5146666"/>
              <a:ext cx="9845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Comic Sans MS"/>
                  <a:cs typeface="Comic Sans MS"/>
                </a:rPr>
                <a:t>gluon </a:t>
              </a:r>
            </a:p>
            <a:p>
              <a:r>
                <a:rPr lang="en-US" sz="1600" dirty="0">
                  <a:latin typeface="Comic Sans MS"/>
                  <a:cs typeface="Comic Sans MS"/>
                </a:rPr>
                <a:t>emission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7FD2204-C91C-9D4B-BF54-B5B41E5A402C}"/>
                </a:ext>
              </a:extLst>
            </p:cNvPr>
            <p:cNvSpPr txBox="1"/>
            <p:nvPr/>
          </p:nvSpPr>
          <p:spPr>
            <a:xfrm>
              <a:off x="6595009" y="5113529"/>
              <a:ext cx="20031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Comic Sans MS"/>
                  <a:cs typeface="Comic Sans MS"/>
                </a:rPr>
                <a:t>gluon recombination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097ABC-6729-6C40-9E43-B7BE257D49AC}"/>
                </a:ext>
              </a:extLst>
            </p:cNvPr>
            <p:cNvSpPr txBox="1"/>
            <p:nvPr/>
          </p:nvSpPr>
          <p:spPr>
            <a:xfrm>
              <a:off x="6410257" y="5509141"/>
              <a:ext cx="3593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80"/>
                  </a:solidFill>
                  <a:latin typeface="Comic Sans MS"/>
                  <a:cs typeface="Comic Sans MS"/>
                </a:rPr>
                <a:t>?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49FD4DE-A78C-AD43-8941-07289B54427B}"/>
                </a:ext>
              </a:extLst>
            </p:cNvPr>
            <p:cNvSpPr txBox="1"/>
            <p:nvPr/>
          </p:nvSpPr>
          <p:spPr>
            <a:xfrm>
              <a:off x="21801" y="4181574"/>
              <a:ext cx="4914385" cy="1867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How does a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dense nuclear environment affect </a:t>
              </a: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the quarks and gluons, their correlations, and their interactions?</a:t>
              </a:r>
            </a:p>
            <a:p>
              <a:pPr>
                <a:spcBef>
                  <a:spcPts val="400"/>
                </a:spcBef>
              </a:pP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What happens to the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gluon density in nuclei</a:t>
              </a: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? Does it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saturate at high energy</a:t>
              </a: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, giving rise to a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gluonic matter with universal properties </a:t>
              </a:r>
              <a:r>
                <a:rPr lang="en-US" sz="1600" b="0" dirty="0">
                  <a:solidFill>
                    <a:srgbClr val="292934"/>
                  </a:solidFill>
                  <a:latin typeface="Comic Sans MS"/>
                  <a:cs typeface="Comic Sans MS"/>
                </a:rPr>
                <a:t>in all nuclei, even the proton?</a:t>
              </a: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93F5B957-3A35-3E4B-B631-DCD804CB2C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38612" y="4100490"/>
              <a:ext cx="1325228" cy="13450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642292-A04D-114D-9605-6C98C7FFA067}"/>
                </a:ext>
              </a:extLst>
            </p:cNvPr>
            <p:cNvSpPr txBox="1"/>
            <p:nvPr/>
          </p:nvSpPr>
          <p:spPr>
            <a:xfrm>
              <a:off x="6423939" y="5752266"/>
              <a:ext cx="3722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80"/>
                  </a:solidFill>
                  <a:latin typeface="Comic Sans MS"/>
                  <a:cs typeface="Comic Sans MS"/>
                </a:rPr>
                <a:t>=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C680B74A-3943-3E41-8EAE-EEEB4A551F3B}"/>
              </a:ext>
            </a:extLst>
          </p:cNvPr>
          <p:cNvGrpSpPr/>
          <p:nvPr/>
        </p:nvGrpSpPr>
        <p:grpSpPr>
          <a:xfrm>
            <a:off x="61183" y="559282"/>
            <a:ext cx="9021634" cy="2195910"/>
            <a:chOff x="61183" y="559282"/>
            <a:chExt cx="9021634" cy="2195910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46280FC2-AD2F-B345-9895-7605C131E8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/>
            <a:srcRect l="8203" t="-295" r="9445"/>
            <a:stretch/>
          </p:blipFill>
          <p:spPr bwMode="auto">
            <a:xfrm>
              <a:off x="7818363" y="1215245"/>
              <a:ext cx="1264454" cy="1539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0C9D027-D784-0A4C-BFAA-406B8B3F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265800" y="559282"/>
              <a:ext cx="2772071" cy="1086387"/>
            </a:xfrm>
            <a:prstGeom prst="rect">
              <a:avLst/>
            </a:prstGeom>
          </p:spPr>
        </p:pic>
        <p:sp>
          <p:nvSpPr>
            <p:cNvPr id="8" name="Content Placeholder 6">
              <a:extLst>
                <a:ext uri="{FF2B5EF4-FFF2-40B4-BE49-F238E27FC236}">
                  <a16:creationId xmlns:a16="http://schemas.microsoft.com/office/drawing/2014/main" id="{9A8CC49B-BCBF-9444-8EF5-72810F524BC2}"/>
                </a:ext>
              </a:extLst>
            </p:cNvPr>
            <p:cNvSpPr txBox="1">
              <a:spLocks/>
            </p:cNvSpPr>
            <p:nvPr/>
          </p:nvSpPr>
          <p:spPr>
            <a:xfrm>
              <a:off x="61183" y="711705"/>
              <a:ext cx="5608098" cy="1198400"/>
            </a:xfrm>
            <a:prstGeom prst="rect">
              <a:avLst/>
            </a:prstGeom>
          </p:spPr>
          <p:txBody>
            <a:bodyPr anchor="t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400"/>
                </a:spcBef>
                <a:buFont typeface="Arial" panose="020B0604020202020204" pitchFamily="34" charset="0"/>
                <a:buNone/>
              </a:pPr>
              <a:r>
                <a:rPr lang="en-US" sz="1600" b="0" dirty="0">
                  <a:latin typeface="Comic Sans MS"/>
                  <a:cs typeface="Comic Sans MS"/>
                </a:rPr>
                <a:t>How are the sea quarks and gluons, and their spins,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distributed in space and momentum </a:t>
              </a:r>
              <a:r>
                <a:rPr lang="en-US" sz="1600" b="0" dirty="0">
                  <a:latin typeface="Comic Sans MS"/>
                  <a:cs typeface="Comic Sans MS"/>
                </a:rPr>
                <a:t>inside the nucleon? </a:t>
              </a:r>
            </a:p>
            <a:p>
              <a:pPr marL="0" indent="0">
                <a:spcBef>
                  <a:spcPts val="400"/>
                </a:spcBef>
                <a:buFont typeface="Arial" panose="020B0604020202020204" pitchFamily="34" charset="0"/>
                <a:buNone/>
              </a:pPr>
              <a:r>
                <a:rPr lang="en-US" sz="1600" b="0" dirty="0">
                  <a:latin typeface="Comic Sans MS"/>
                  <a:cs typeface="Comic Sans MS"/>
                </a:rPr>
                <a:t>How do the </a:t>
              </a:r>
              <a:r>
                <a:rPr lang="en-US" sz="1600" b="0" dirty="0">
                  <a:solidFill>
                    <a:srgbClr val="0000FF"/>
                  </a:solidFill>
                  <a:latin typeface="Comic Sans MS"/>
                  <a:cs typeface="Comic Sans MS"/>
                </a:rPr>
                <a:t>nucleon properties emerge </a:t>
              </a:r>
              <a:r>
                <a:rPr lang="en-US" sz="1600" b="0" dirty="0">
                  <a:latin typeface="Comic Sans MS"/>
                  <a:cs typeface="Comic Sans MS"/>
                </a:rPr>
                <a:t>from them and their interactions?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03EAE87-068E-3942-97C4-A132DF2739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32619"/>
            <a:stretch/>
          </p:blipFill>
          <p:spPr>
            <a:xfrm>
              <a:off x="4535439" y="1566491"/>
              <a:ext cx="1386279" cy="11309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38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CFNS Inaugural Meeting 2018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/>
              <a:t>Detector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20</a:t>
            </a:fld>
            <a:endParaRPr lang="en-US" altLang="ja-JP"/>
          </a:p>
        </p:txBody>
      </p:sp>
      <p:pic>
        <p:nvPicPr>
          <p:cNvPr id="7" name="Picture 30" descr="sidis-diagram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46211" y="709808"/>
            <a:ext cx="2773024" cy="198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TextBox 58"/>
          <p:cNvSpPr txBox="1"/>
          <p:nvPr/>
        </p:nvSpPr>
        <p:spPr>
          <a:xfrm>
            <a:off x="43472" y="782059"/>
            <a:ext cx="6708888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FF00FF"/>
                </a:solidFill>
                <a:latin typeface="Comic Sans MS"/>
                <a:cs typeface="Comic Sans MS"/>
              </a:rPr>
              <a:t>Semi-inclusive Reactions in </a:t>
            </a:r>
            <a:r>
              <a:rPr lang="en-US" u="sng" dirty="0" err="1">
                <a:solidFill>
                  <a:srgbClr val="FF00FF"/>
                </a:solidFill>
                <a:latin typeface="Comic Sans MS"/>
                <a:cs typeface="Comic Sans MS"/>
              </a:rPr>
              <a:t>ep</a:t>
            </a:r>
            <a:r>
              <a:rPr lang="en-US" u="sng" dirty="0">
                <a:solidFill>
                  <a:srgbClr val="FF00FF"/>
                </a:solidFill>
                <a:latin typeface="Comic Sans MS"/>
                <a:cs typeface="Comic Sans MS"/>
              </a:rPr>
              <a:t>/</a:t>
            </a:r>
            <a:r>
              <a:rPr lang="en-US" u="sng" dirty="0" err="1">
                <a:solidFill>
                  <a:srgbClr val="FF00FF"/>
                </a:solidFill>
                <a:latin typeface="Comic Sans MS"/>
                <a:cs typeface="Comic Sans MS"/>
              </a:rPr>
              <a:t>eA</a:t>
            </a:r>
            <a:r>
              <a:rPr lang="en-US" u="sng" dirty="0">
                <a:solidFill>
                  <a:srgbClr val="FF00FF"/>
                </a:solidFill>
                <a:latin typeface="Comic Sans MS"/>
                <a:cs typeface="Comic Sans MS"/>
              </a:rPr>
              <a:t>: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err="1">
                <a:latin typeface="Symbol" charset="2"/>
                <a:cs typeface="Symbol" charset="2"/>
              </a:rPr>
              <a:t>p</a:t>
            </a:r>
            <a:r>
              <a:rPr lang="en-US" sz="1600" baseline="30000" dirty="0" err="1">
                <a:latin typeface="Comic Sans MS"/>
                <a:cs typeface="Comic Sans MS"/>
              </a:rPr>
              <a:t>±</a:t>
            </a:r>
            <a:r>
              <a:rPr lang="en-US" sz="1600" dirty="0" err="1">
                <a:latin typeface="Comic Sans MS"/>
                <a:cs typeface="Comic Sans MS"/>
              </a:rPr>
              <a:t>,K</a:t>
            </a:r>
            <a:r>
              <a:rPr lang="en-US" sz="1600" baseline="30000" dirty="0" err="1">
                <a:latin typeface="Comic Sans MS"/>
                <a:cs typeface="Comic Sans MS"/>
              </a:rPr>
              <a:t>±</a:t>
            </a:r>
            <a:r>
              <a:rPr lang="en-US" sz="1600" dirty="0" err="1">
                <a:latin typeface="Comic Sans MS"/>
                <a:cs typeface="Comic Sans MS"/>
              </a:rPr>
              <a:t>,p</a:t>
            </a:r>
            <a:r>
              <a:rPr lang="en-US" sz="1600" baseline="30000" dirty="0">
                <a:latin typeface="Comic Sans MS"/>
                <a:cs typeface="Comic Sans MS"/>
              </a:rPr>
              <a:t>±</a:t>
            </a:r>
            <a:r>
              <a:rPr lang="en-US" sz="1600" dirty="0">
                <a:latin typeface="Comic Sans MS"/>
                <a:cs typeface="Comic Sans MS"/>
              </a:rPr>
              <a:t> separation over a wide range 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|</a:t>
            </a:r>
            <a:r>
              <a:rPr lang="en-US" sz="1600" dirty="0">
                <a:latin typeface="Symbol" pitchFamily="2" charset="2"/>
                <a:cs typeface="Symbol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  <a:cs typeface="Symbol" charset="2"/>
              </a:rPr>
              <a:t>|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&lt;~3.5</a:t>
            </a:r>
          </a:p>
          <a:p>
            <a:pPr lvl="1">
              <a:buClr>
                <a:srgbClr val="FF00FF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</a:t>
            </a:r>
            <a:r>
              <a:rPr lang="en-US" sz="1600" dirty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Excellent particle ID</a:t>
            </a:r>
            <a:endParaRPr lang="en-US" sz="1600" dirty="0">
              <a:latin typeface="Symbol" charset="2"/>
              <a:cs typeface="Symbol" charset="2"/>
            </a:endParaRPr>
          </a:p>
          <a:p>
            <a:pPr lvl="1">
              <a:buClr>
                <a:srgbClr val="FF00FF"/>
              </a:buClr>
            </a:pPr>
            <a:r>
              <a:rPr lang="en-US" sz="1600" dirty="0">
                <a:latin typeface="Comic Sans MS"/>
                <a:cs typeface="Comic Sans MS"/>
              </a:rPr>
              <a:t>  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 excellent momentum resolution at forward </a:t>
            </a:r>
            <a:r>
              <a:rPr lang="en-US" sz="1600" dirty="0" err="1">
                <a:latin typeface="Comic Sans MS"/>
                <a:cs typeface="Comic Sans MS"/>
                <a:sym typeface="Wingdings"/>
              </a:rPr>
              <a:t>rapidities</a:t>
            </a:r>
            <a:endParaRPr lang="en-US" sz="16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need </a:t>
            </a:r>
            <a:r>
              <a:rPr lang="en-US" sz="1600" dirty="0">
                <a:latin typeface="Comic Sans MS" panose="030F0902030302020204" pitchFamily="66" charset="0"/>
                <a:cs typeface="Comic Sans MS"/>
                <a:sym typeface="Wingdings"/>
              </a:rPr>
              <a:t>to </a:t>
            </a:r>
            <a:r>
              <a:rPr lang="en-US" sz="1600" dirty="0">
                <a:latin typeface="Comic Sans MS" panose="030F0902030302020204" pitchFamily="66" charset="0"/>
              </a:rPr>
              <a:t>cover entire kinematic region in </a:t>
            </a:r>
            <a:r>
              <a:rPr lang="en-US" sz="1600" dirty="0" err="1">
                <a:latin typeface="Comic Sans MS" panose="030F0902030302020204" pitchFamily="66" charset="0"/>
              </a:rPr>
              <a:t>p</a:t>
            </a:r>
            <a:r>
              <a:rPr lang="en-US" sz="1600" baseline="-25000" dirty="0" err="1">
                <a:latin typeface="Comic Sans MS" panose="030F0902030302020204" pitchFamily="66" charset="0"/>
              </a:rPr>
              <a:t>t</a:t>
            </a:r>
            <a:r>
              <a:rPr lang="en-US" sz="1600" dirty="0">
                <a:latin typeface="Comic Sans MS" panose="030F0902030302020204" pitchFamily="66" charset="0"/>
              </a:rPr>
              <a:t> &amp; z </a:t>
            </a:r>
            <a:endParaRPr lang="en-US" sz="1600" dirty="0">
              <a:latin typeface="Comic Sans MS" panose="030F0902030302020204" pitchFamily="66" charset="0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need full 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-coverage around </a:t>
            </a:r>
            <a:r>
              <a:rPr lang="en-US" sz="2000" dirty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*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Excellent vertex resolution  Charm &amp; Bottom tagging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hadron kinematics: </a:t>
            </a:r>
            <a:r>
              <a:rPr lang="en-US" sz="1600" dirty="0">
                <a:latin typeface="Comic Sans MS" panose="030F0902030302020204" pitchFamily="66" charset="0"/>
              </a:rPr>
              <a:t>with increasing √s hadrons boosted to negative </a:t>
            </a:r>
            <a:r>
              <a:rPr lang="en-US" sz="1600" dirty="0">
                <a:latin typeface="Symbol" pitchFamily="2" charset="2"/>
                <a:cs typeface="Symbol" charset="2"/>
              </a:rPr>
              <a:t>h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</a:rPr>
              <a:t>                      momentum – </a:t>
            </a:r>
            <a:r>
              <a:rPr lang="en-US" sz="1600" dirty="0">
                <a:latin typeface="Symbol" pitchFamily="2" charset="2"/>
                <a:cs typeface="Symbol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</a:rPr>
              <a:t> correlation 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 PID detector technology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138" y="3230702"/>
            <a:ext cx="3797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Cuts: 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  <a:r>
              <a:rPr lang="en-US" dirty="0">
                <a:latin typeface="Comic Sans MS" panose="030F0902030302020204" pitchFamily="66" charset="0"/>
              </a:rPr>
              <a:t>&gt;1 </a:t>
            </a:r>
            <a:r>
              <a:rPr lang="en-US" dirty="0" err="1">
                <a:latin typeface="Comic Sans MS" panose="030F0902030302020204" pitchFamily="66" charset="0"/>
              </a:rPr>
              <a:t>GeV</a:t>
            </a:r>
            <a:r>
              <a:rPr lang="en-US" dirty="0">
                <a:latin typeface="Comic Sans MS" panose="030F0902030302020204" pitchFamily="66" charset="0"/>
              </a:rPr>
              <a:t>, 0.01&lt;y&lt;0.95, z&gt;0.1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27941" y="3536067"/>
            <a:ext cx="6488339" cy="2049615"/>
            <a:chOff x="9403" y="2959689"/>
            <a:chExt cx="6488339" cy="2049615"/>
          </a:xfrm>
        </p:grpSpPr>
        <p:grpSp>
          <p:nvGrpSpPr>
            <p:cNvPr id="13" name="Group 12"/>
            <p:cNvGrpSpPr/>
            <p:nvPr/>
          </p:nvGrpSpPr>
          <p:grpSpPr>
            <a:xfrm>
              <a:off x="9403" y="2959689"/>
              <a:ext cx="4435593" cy="2049615"/>
              <a:chOff x="9403" y="2959689"/>
              <a:chExt cx="4435593" cy="204961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2782"/>
              <a:stretch/>
            </p:blipFill>
            <p:spPr>
              <a:xfrm>
                <a:off x="9403" y="2959689"/>
                <a:ext cx="2412064" cy="2045970"/>
              </a:xfrm>
              <a:prstGeom prst="rect">
                <a:avLst/>
              </a:prstGeom>
            </p:spPr>
          </p:pic>
          <p:pic>
            <p:nvPicPr>
              <p:cNvPr id="8" name="Picture 7" descr="EtaVsp.10x50.100.250GeV.SIDIS.Pion.eps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699" r="31555"/>
              <a:stretch/>
            </p:blipFill>
            <p:spPr>
              <a:xfrm>
                <a:off x="2387598" y="2963334"/>
                <a:ext cx="2057398" cy="2045970"/>
              </a:xfrm>
              <a:prstGeom prst="rect">
                <a:avLst/>
              </a:prstGeom>
            </p:spPr>
          </p:pic>
        </p:grpSp>
        <p:pic>
          <p:nvPicPr>
            <p:cNvPr id="9" name="Picture 8" descr="EtaVsp.20x50.100.250GeV.SIDIS.Pion.eps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065"/>
            <a:stretch/>
          </p:blipFill>
          <p:spPr>
            <a:xfrm>
              <a:off x="4428066" y="2963333"/>
              <a:ext cx="2069676" cy="2045970"/>
            </a:xfrm>
            <a:prstGeom prst="rect">
              <a:avLst/>
            </a:prstGeom>
          </p:spPr>
        </p:pic>
      </p:grpSp>
      <p:cxnSp>
        <p:nvCxnSpPr>
          <p:cNvPr id="12" name="Straight Arrow Connector 11"/>
          <p:cNvCxnSpPr/>
          <p:nvPr/>
        </p:nvCxnSpPr>
        <p:spPr bwMode="auto">
          <a:xfrm>
            <a:off x="1064440" y="4682693"/>
            <a:ext cx="4445000" cy="22013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62820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88B5CE-5BDC-C94E-88AD-9E57A6B12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Kinematics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E67D38-2139-B24F-BC38-CBF29704F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17999-54B2-3842-AB66-9A16D90B9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253C8-A8A7-B649-86D0-F2E9B412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B95DBC8-9B81-1145-A1D7-D127F8EFB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0" y="501894"/>
            <a:ext cx="5031740" cy="34048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133A5C-3C75-044F-BE21-469C6266E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9323" y="2985239"/>
            <a:ext cx="5031740" cy="340487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0CD2AB-9E5A-AF4D-99F8-FE18BE16BE14}"/>
              </a:ext>
            </a:extLst>
          </p:cNvPr>
          <p:cNvSpPr txBox="1"/>
          <p:nvPr/>
        </p:nvSpPr>
        <p:spPr>
          <a:xfrm>
            <a:off x="94376" y="4130051"/>
            <a:ext cx="3669251" cy="27084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u="sng" dirty="0">
                <a:solidFill>
                  <a:srgbClr val="0000FF"/>
                </a:solidFill>
                <a:latin typeface="Comic Sans MS" panose="030F0902030302020204" pitchFamily="66" charset="0"/>
              </a:rPr>
              <a:t>Hadron-PID: </a:t>
            </a:r>
            <a:endParaRPr lang="en-US" sz="1600" dirty="0">
              <a:solidFill>
                <a:srgbClr val="0000FF"/>
              </a:solidFill>
              <a:latin typeface="Comic Sans MS" panose="030F0902030302020204" pitchFamily="66" charset="0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1T-Magnet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 &gt; 200 MeV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3T-Magnet  </a:t>
            </a: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T</a:t>
            </a:r>
            <a:r>
              <a:rPr lang="en-US" sz="1600" baseline="-25000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&gt; 500 MeV</a:t>
            </a:r>
          </a:p>
          <a:p>
            <a:r>
              <a:rPr lang="en-US" sz="1000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</a:p>
          <a:p>
            <a:r>
              <a:rPr lang="en-US" sz="1600" dirty="0">
                <a:solidFill>
                  <a:srgbClr val="FF00FF"/>
                </a:solidFill>
                <a:latin typeface="Symbol" pitchFamily="2" charset="2"/>
                <a:cs typeface="Symbol" charset="2"/>
              </a:rPr>
              <a:t>p</a:t>
            </a:r>
            <a:r>
              <a:rPr lang="en-US" sz="1600" dirty="0">
                <a:solidFill>
                  <a:srgbClr val="FF00FF"/>
                </a:solidFill>
                <a:latin typeface="Comic Sans MS" panose="030F0902030302020204" pitchFamily="66" charset="0"/>
              </a:rPr>
              <a:t>/K</a:t>
            </a:r>
            <a:r>
              <a:rPr lang="en-US" sz="1600" dirty="0">
                <a:latin typeface="Comic Sans MS" panose="030F0902030302020204" pitchFamily="66" charset="0"/>
              </a:rPr>
              <a:t> ratio 3-4 </a:t>
            </a:r>
          </a:p>
          <a:p>
            <a:r>
              <a:rPr lang="en-US" sz="1600" dirty="0">
                <a:solidFill>
                  <a:srgbClr val="FF00FF"/>
                </a:solidFill>
                <a:latin typeface="Comic Sans MS" panose="030F0902030302020204" pitchFamily="66" charset="0"/>
              </a:rPr>
              <a:t>K/p</a:t>
            </a:r>
            <a:r>
              <a:rPr lang="en-US" sz="1600" dirty="0">
                <a:latin typeface="Comic Sans MS" panose="030F0902030302020204" pitchFamily="66" charset="0"/>
              </a:rPr>
              <a:t> ~ 1 </a:t>
            </a:r>
          </a:p>
          <a:p>
            <a:r>
              <a:rPr lang="en-US" sz="1600" dirty="0">
                <a:latin typeface="Comic Sans MS" panose="030F0902030302020204" pitchFamily="66" charset="0"/>
                <a:cs typeface="Comic Sans MS"/>
              </a:rPr>
              <a:t>-5 </a:t>
            </a:r>
            <a:r>
              <a:rPr lang="en-US" sz="1600" dirty="0">
                <a:latin typeface="Comic Sans MS" panose="030F0902030302020204" pitchFamily="66" charset="0"/>
                <a:cs typeface="Symbol" charset="2"/>
              </a:rPr>
              <a:t>&lt; </a:t>
            </a:r>
            <a:r>
              <a:rPr lang="en-US" sz="1600" dirty="0">
                <a:latin typeface="Symbol" pitchFamily="2" charset="2"/>
                <a:cs typeface="Symbol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  <a:cs typeface="Symbol" charset="2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&lt; 2: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0.1 </a:t>
            </a:r>
            <a:r>
              <a:rPr lang="en-US" sz="1600" dirty="0" err="1">
                <a:latin typeface="Comic Sans MS" panose="030F0902030302020204" pitchFamily="66" charset="0"/>
              </a:rPr>
              <a:t>GeV</a:t>
            </a:r>
            <a:r>
              <a:rPr lang="en-US" sz="1600" dirty="0">
                <a:latin typeface="Comic Sans MS" panose="030F0902030302020204" pitchFamily="66" charset="0"/>
              </a:rPr>
              <a:t> &lt; p &lt; 10 </a:t>
            </a:r>
            <a:r>
              <a:rPr lang="en-US" sz="1600" dirty="0" err="1">
                <a:latin typeface="Comic Sans MS" panose="030F0902030302020204" pitchFamily="66" charset="0"/>
              </a:rPr>
              <a:t>GeV</a:t>
            </a:r>
            <a:endParaRPr lang="en-US" sz="16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 2 &lt; </a:t>
            </a:r>
            <a:r>
              <a:rPr lang="en-US" sz="1600" dirty="0">
                <a:latin typeface="Symbol" pitchFamily="2" charset="2"/>
                <a:cs typeface="Symbol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  <a:cs typeface="Symbol" charset="2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&lt; 5: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0.1 </a:t>
            </a:r>
            <a:r>
              <a:rPr lang="en-US" sz="1600" dirty="0" err="1">
                <a:latin typeface="Comic Sans MS" panose="030F0902030302020204" pitchFamily="66" charset="0"/>
              </a:rPr>
              <a:t>GeV</a:t>
            </a:r>
            <a:r>
              <a:rPr lang="en-US" sz="1600" dirty="0">
                <a:latin typeface="Comic Sans MS" panose="030F0902030302020204" pitchFamily="66" charset="0"/>
              </a:rPr>
              <a:t> &lt; p &lt; 100 </a:t>
            </a:r>
            <a:r>
              <a:rPr lang="en-US" sz="1600" dirty="0" err="1">
                <a:latin typeface="Comic Sans MS" panose="030F0902030302020204" pitchFamily="66" charset="0"/>
              </a:rPr>
              <a:t>GeV</a:t>
            </a: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sz="1600" dirty="0">
                <a:solidFill>
                  <a:srgbClr val="FF00FF"/>
                </a:solidFill>
                <a:latin typeface="Comic Sans MS" panose="030F0902030302020204" pitchFamily="66" charset="0"/>
                <a:sym typeface="Wingdings"/>
              </a:rPr>
              <a:t>impact on choice of technology</a:t>
            </a:r>
            <a:endParaRPr lang="en-US" sz="1600" dirty="0">
              <a:solidFill>
                <a:srgbClr val="FF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EA91F0-858B-1F45-85A5-78BFDD5162B2}"/>
              </a:ext>
            </a:extLst>
          </p:cNvPr>
          <p:cNvSpPr txBox="1"/>
          <p:nvPr/>
        </p:nvSpPr>
        <p:spPr>
          <a:xfrm>
            <a:off x="5152964" y="1257245"/>
            <a:ext cx="141897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hadrons are 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boosted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more and more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to </a:t>
            </a:r>
            <a:r>
              <a:rPr lang="en-US" sz="1400" b="1" dirty="0">
                <a:solidFill>
                  <a:srgbClr val="FF00FF"/>
                </a:solidFill>
                <a:latin typeface="Symbol" pitchFamily="2" charset="2"/>
              </a:rPr>
              <a:t>-</a:t>
            </a:r>
            <a:r>
              <a:rPr lang="en-US" sz="1400" b="1" dirty="0">
                <a:solidFill>
                  <a:srgbClr val="FF00FF"/>
                </a:solidFill>
                <a:latin typeface="Symbol" pitchFamily="2" charset="2"/>
                <a:cs typeface="Symbol" charset="2"/>
              </a:rPr>
              <a:t>h</a:t>
            </a:r>
            <a:r>
              <a:rPr lang="en-US" sz="1400" b="1" dirty="0">
                <a:latin typeface="Symbol" pitchFamily="2" charset="2"/>
              </a:rPr>
              <a:t>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AF27C1B-1AE2-2F4F-817E-09728E3676F9}"/>
              </a:ext>
            </a:extLst>
          </p:cNvPr>
          <p:cNvGrpSpPr/>
          <p:nvPr/>
        </p:nvGrpSpPr>
        <p:grpSpPr>
          <a:xfrm rot="5400000">
            <a:off x="5678221" y="146144"/>
            <a:ext cx="845264" cy="1854476"/>
            <a:chOff x="5564943" y="819097"/>
            <a:chExt cx="876300" cy="2874824"/>
          </a:xfrm>
        </p:grpSpPr>
        <p:sp>
          <p:nvSpPr>
            <p:cNvPr id="15" name="AutoShape 19">
              <a:extLst>
                <a:ext uri="{FF2B5EF4-FFF2-40B4-BE49-F238E27FC236}">
                  <a16:creationId xmlns:a16="http://schemas.microsoft.com/office/drawing/2014/main" id="{05D55150-3A6B-5F4C-825D-3F184B9E9068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65681" y="1818359"/>
              <a:ext cx="2874824" cy="876300"/>
            </a:xfrm>
            <a:prstGeom prst="rightArrow">
              <a:avLst>
                <a:gd name="adj1" fmla="val 32000"/>
                <a:gd name="adj2" fmla="val 63778"/>
              </a:avLst>
            </a:prstGeom>
            <a:gradFill flip="none"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Comic Sans MS" panose="030F0902030302020204" pitchFamily="66" charset="0"/>
                <a:cs typeface="Comic Sans MS"/>
              </a:endParaRPr>
            </a:p>
          </p:txBody>
        </p:sp>
        <p:sp>
          <p:nvSpPr>
            <p:cNvPr id="16" name="Rectangle 20">
              <a:extLst>
                <a:ext uri="{FF2B5EF4-FFF2-40B4-BE49-F238E27FC236}">
                  <a16:creationId xmlns:a16="http://schemas.microsoft.com/office/drawing/2014/main" id="{7C45B78B-CAC2-5A49-A3EA-FB34A1347151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21421" y="2163777"/>
              <a:ext cx="2566883" cy="24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300" dirty="0">
                  <a:solidFill>
                    <a:schemeClr val="bg1"/>
                  </a:solidFill>
                  <a:latin typeface="Comic Sans MS" panose="030F0902030302020204" pitchFamily="66" charset="0"/>
                  <a:ea typeface="ＭＳ Ｐゴシック" charset="0"/>
                  <a:cs typeface="Corbel Bold" charset="0"/>
                  <a:sym typeface="Corbel Bold" charset="0"/>
                </a:rPr>
                <a:t>lepton beam energy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E5E222-5D73-C443-B73F-9D950E2F4C46}"/>
              </a:ext>
            </a:extLst>
          </p:cNvPr>
          <p:cNvGrpSpPr/>
          <p:nvPr/>
        </p:nvGrpSpPr>
        <p:grpSpPr>
          <a:xfrm rot="5400000">
            <a:off x="7296638" y="853011"/>
            <a:ext cx="845264" cy="1854476"/>
            <a:chOff x="5564943" y="819097"/>
            <a:chExt cx="876300" cy="2874824"/>
          </a:xfrm>
        </p:grpSpPr>
        <p:sp>
          <p:nvSpPr>
            <p:cNvPr id="18" name="AutoShape 19">
              <a:extLst>
                <a:ext uri="{FF2B5EF4-FFF2-40B4-BE49-F238E27FC236}">
                  <a16:creationId xmlns:a16="http://schemas.microsoft.com/office/drawing/2014/main" id="{6C56FE8B-6F4F-1A4B-93AE-5A5EB2082595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565681" y="1818359"/>
              <a:ext cx="2874824" cy="876300"/>
            </a:xfrm>
            <a:prstGeom prst="rightArrow">
              <a:avLst>
                <a:gd name="adj1" fmla="val 32000"/>
                <a:gd name="adj2" fmla="val 63778"/>
              </a:avLst>
            </a:prstGeom>
            <a:gradFill flip="none" rotWithShape="1">
              <a:gsLst>
                <a:gs pos="0">
                  <a:srgbClr val="00FF00"/>
                </a:gs>
                <a:gs pos="100000">
                  <a:srgbClr val="FF0000"/>
                </a:gs>
              </a:gsLst>
              <a:lin ang="0" scaled="1"/>
              <a:tileRect/>
            </a:gra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Comic Sans MS" panose="030F0902030302020204" pitchFamily="66" charset="0"/>
                <a:cs typeface="Comic Sans MS"/>
              </a:endParaRPr>
            </a:p>
          </p:txBody>
        </p:sp>
        <p:sp>
          <p:nvSpPr>
            <p:cNvPr id="19" name="Rectangle 20">
              <a:extLst>
                <a:ext uri="{FF2B5EF4-FFF2-40B4-BE49-F238E27FC236}">
                  <a16:creationId xmlns:a16="http://schemas.microsoft.com/office/drawing/2014/main" id="{B4023510-03D3-3747-85B2-488F7505E81B}"/>
                </a:ext>
              </a:extLst>
            </p:cNvPr>
            <p:cNvSpPr>
              <a:spLocks/>
            </p:cNvSpPr>
            <p:nvPr/>
          </p:nvSpPr>
          <p:spPr bwMode="auto">
            <a:xfrm rot="16200000">
              <a:off x="4721421" y="2163777"/>
              <a:ext cx="2566883" cy="248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300" dirty="0">
                  <a:solidFill>
                    <a:schemeClr val="bg1"/>
                  </a:solidFill>
                  <a:latin typeface="Comic Sans MS" panose="030F0902030302020204" pitchFamily="66" charset="0"/>
                  <a:ea typeface="ＭＳ Ｐゴシック" charset="0"/>
                  <a:cs typeface="Corbel Bold" charset="0"/>
                  <a:sym typeface="Corbel Bold" charset="0"/>
                </a:rPr>
                <a:t>hadron beam energy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1C877497-970E-2B48-8308-AC3702B52F5C}"/>
              </a:ext>
            </a:extLst>
          </p:cNvPr>
          <p:cNvSpPr txBox="1"/>
          <p:nvPr/>
        </p:nvSpPr>
        <p:spPr>
          <a:xfrm>
            <a:off x="6464520" y="1912504"/>
            <a:ext cx="186621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Comic Sans MS" panose="030F0902030302020204" pitchFamily="66" charset="0"/>
              </a:rPr>
              <a:t>influences 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max. hadron energy </a:t>
            </a:r>
          </a:p>
          <a:p>
            <a:pPr algn="ctr"/>
            <a:r>
              <a:rPr lang="en-US" sz="1400" dirty="0">
                <a:latin typeface="Comic Sans MS" panose="030F0902030302020204" pitchFamily="66" charset="0"/>
              </a:rPr>
              <a:t>at fixed </a:t>
            </a:r>
            <a:r>
              <a:rPr lang="en-US" sz="1400" dirty="0">
                <a:solidFill>
                  <a:srgbClr val="FF40FF"/>
                </a:solidFill>
                <a:latin typeface="Symbol" pitchFamily="2" charset="2"/>
                <a:cs typeface="Symbol" charset="2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6387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BC4D3-4061-104D-A1DE-7751A1EC2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the PID techniques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32AF74-6978-204F-B97C-7397E711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7EB712-0342-C540-AA0D-19D6ABF1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3A9B4-253F-2449-AE0F-E139032DE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7DB2C-3A33-554D-9194-6C6C110091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50" y="650353"/>
            <a:ext cx="7200900" cy="4876800"/>
          </a:xfrm>
          <a:prstGeom prst="rect">
            <a:avLst/>
          </a:prstGeom>
        </p:spPr>
      </p:pic>
      <p:sp>
        <p:nvSpPr>
          <p:cNvPr id="7" name="Curved Right Arrow 6">
            <a:extLst>
              <a:ext uri="{FF2B5EF4-FFF2-40B4-BE49-F238E27FC236}">
                <a16:creationId xmlns:a16="http://schemas.microsoft.com/office/drawing/2014/main" id="{605FFBF1-0A88-DB4E-9A21-BA23A0D52EE5}"/>
              </a:ext>
            </a:extLst>
          </p:cNvPr>
          <p:cNvSpPr/>
          <p:nvPr/>
        </p:nvSpPr>
        <p:spPr bwMode="auto">
          <a:xfrm>
            <a:off x="1368168" y="5464047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11B2A9-1DD2-404A-9D6C-C8853869EF57}"/>
              </a:ext>
            </a:extLst>
          </p:cNvPr>
          <p:cNvSpPr txBox="1"/>
          <p:nvPr/>
        </p:nvSpPr>
        <p:spPr>
          <a:xfrm>
            <a:off x="2030814" y="5640951"/>
            <a:ext cx="51411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Need more than one technology to cover the entire 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momentum ranges at the different </a:t>
            </a:r>
            <a:r>
              <a:rPr lang="en-US" sz="1600" dirty="0" err="1">
                <a:solidFill>
                  <a:srgbClr val="0432FF"/>
                </a:solidFill>
                <a:latin typeface="Comic Sans MS" panose="030F0902030302020204" pitchFamily="66" charset="0"/>
              </a:rPr>
              <a:t>rapidities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438FA5-2A94-FA47-9D28-8970482E90C1}"/>
              </a:ext>
            </a:extLst>
          </p:cNvPr>
          <p:cNvSpPr txBox="1"/>
          <p:nvPr/>
        </p:nvSpPr>
        <p:spPr>
          <a:xfrm>
            <a:off x="0" y="6225726"/>
            <a:ext cx="78185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Comic Sans MS" panose="030F0902030302020204" pitchFamily="66" charset="0"/>
              </a:rPr>
              <a:t>For much more details: </a:t>
            </a:r>
            <a:r>
              <a:rPr lang="en-US" sz="1200" b="1" dirty="0">
                <a:solidFill>
                  <a:schemeClr val="bg1"/>
                </a:solidFill>
              </a:rPr>
              <a:t>S. </a:t>
            </a:r>
            <a:r>
              <a:rPr lang="en-US" sz="1200" b="1" dirty="0" err="1">
                <a:solidFill>
                  <a:schemeClr val="bg1"/>
                </a:solidFill>
              </a:rPr>
              <a:t>Dalla</a:t>
            </a:r>
            <a:r>
              <a:rPr lang="en-US" sz="1200" b="1" dirty="0">
                <a:solidFill>
                  <a:schemeClr val="bg1"/>
                </a:solidFill>
              </a:rPr>
              <a:t> Torre https://</a:t>
            </a:r>
            <a:r>
              <a:rPr lang="en-US" sz="1200" b="1" dirty="0" err="1">
                <a:solidFill>
                  <a:schemeClr val="bg1"/>
                </a:solidFill>
              </a:rPr>
              <a:t>wiki.jlab.org</a:t>
            </a:r>
            <a:r>
              <a:rPr lang="en-US" sz="1200" b="1" dirty="0">
                <a:solidFill>
                  <a:schemeClr val="bg1"/>
                </a:solidFill>
              </a:rPr>
              <a:t>/</a:t>
            </a:r>
            <a:r>
              <a:rPr lang="en-US" sz="1200" b="1" dirty="0" err="1">
                <a:solidFill>
                  <a:schemeClr val="bg1"/>
                </a:solidFill>
              </a:rPr>
              <a:t>cuawiki</a:t>
            </a:r>
            <a:r>
              <a:rPr lang="en-US" sz="1200" b="1" dirty="0">
                <a:solidFill>
                  <a:schemeClr val="bg1"/>
                </a:solidFill>
              </a:rPr>
              <a:t>/images/a/a2/RICH_DallaTorre_29072018.pdf</a:t>
            </a:r>
            <a:endParaRPr lang="en-US" sz="1200" b="1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2AB494-D772-EF4A-A7E1-C711C8822A31}"/>
              </a:ext>
            </a:extLst>
          </p:cNvPr>
          <p:cNvSpPr txBox="1"/>
          <p:nvPr/>
        </p:nvSpPr>
        <p:spPr>
          <a:xfrm rot="20700000">
            <a:off x="201981" y="2430609"/>
            <a:ext cx="8841169" cy="1200329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EIC will need for most of the physics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Comic Sans MS"/>
                <a:cs typeface="Comic Sans MS"/>
              </a:rPr>
              <a:t>5</a:t>
            </a:r>
            <a:r>
              <a:rPr lang="en-US" b="1" dirty="0">
                <a:solidFill>
                  <a:srgbClr val="0432FF"/>
                </a:solidFill>
                <a:latin typeface="Symbol" pitchFamily="2" charset="2"/>
                <a:cs typeface="Comic Sans MS"/>
              </a:rPr>
              <a:t>s</a:t>
            </a: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 separation for </a:t>
            </a:r>
            <a:r>
              <a:rPr lang="en-US" b="1" dirty="0">
                <a:solidFill>
                  <a:schemeClr val="bg1"/>
                </a:solidFill>
                <a:latin typeface="Symbol" pitchFamily="2" charset="2"/>
                <a:cs typeface="Comic Sans MS"/>
              </a:rPr>
              <a:t>p</a:t>
            </a: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-K and K-p separation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to really get cleanly identified particle – types</a:t>
            </a:r>
          </a:p>
          <a:p>
            <a:pPr algn="ctr"/>
            <a:r>
              <a:rPr lang="en-US" b="1" dirty="0">
                <a:solidFill>
                  <a:srgbClr val="0432FF"/>
                </a:solidFill>
                <a:latin typeface="Comic Sans MS"/>
                <a:cs typeface="Comic Sans MS"/>
                <a:sym typeface="Wingdings" pitchFamily="2" charset="2"/>
              </a:rPr>
              <a:t></a:t>
            </a: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  <a:sym typeface="Wingdings" pitchFamily="2" charset="2"/>
              </a:rPr>
              <a:t> (un) polarized cross sections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7688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AE04D98C-22B0-A648-BE0E-ED8C0F90B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put all together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9352D8-E731-A34E-9672-6290B1509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7CC444-8151-9147-8D03-BAF3CBCEF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CF5916-B31B-5A47-B94D-50F4A7174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 descr="DSCF4323.jpg">
            <a:extLst>
              <a:ext uri="{FF2B5EF4-FFF2-40B4-BE49-F238E27FC236}">
                <a16:creationId xmlns:a16="http://schemas.microsoft.com/office/drawing/2014/main" id="{E4D811B5-4C5C-AE42-BBA8-94ACA0BCF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787210" y="1484240"/>
            <a:ext cx="7058889" cy="4003713"/>
          </a:xfrm>
          <a:prstGeom prst="rect">
            <a:avLst/>
          </a:prstGeom>
        </p:spPr>
      </p:pic>
      <p:pic>
        <p:nvPicPr>
          <p:cNvPr id="12" name="Picture 11" descr="A close up of a toy&#13;&#10;&#13;&#10;Description automatically generated">
            <a:extLst>
              <a:ext uri="{FF2B5EF4-FFF2-40B4-BE49-F238E27FC236}">
                <a16:creationId xmlns:a16="http://schemas.microsoft.com/office/drawing/2014/main" id="{8B5377E5-29E7-E741-9EB9-93021F43A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462" y="4587871"/>
            <a:ext cx="1683721" cy="1683721"/>
          </a:xfrm>
          <a:prstGeom prst="rect">
            <a:avLst/>
          </a:prstGeom>
        </p:spPr>
      </p:pic>
      <p:pic>
        <p:nvPicPr>
          <p:cNvPr id="14" name="Picture 13" descr="A close up of a toy&#13;&#10;&#13;&#10;Description automatically generated">
            <a:extLst>
              <a:ext uri="{FF2B5EF4-FFF2-40B4-BE49-F238E27FC236}">
                <a16:creationId xmlns:a16="http://schemas.microsoft.com/office/drawing/2014/main" id="{C9A89FC0-296D-E94F-865F-4B9C3A38E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94" y="796776"/>
            <a:ext cx="1061016" cy="1901462"/>
          </a:xfrm>
          <a:prstGeom prst="rect">
            <a:avLst/>
          </a:prstGeom>
        </p:spPr>
      </p:pic>
      <p:pic>
        <p:nvPicPr>
          <p:cNvPr id="16" name="Picture 15" descr="A close up of a toy&#13;&#10;&#13;&#10;Description automatically generated">
            <a:extLst>
              <a:ext uri="{FF2B5EF4-FFF2-40B4-BE49-F238E27FC236}">
                <a16:creationId xmlns:a16="http://schemas.microsoft.com/office/drawing/2014/main" id="{1C11FA4C-9D1C-764E-9991-5D49ACE7B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8876" y="1248006"/>
            <a:ext cx="999002" cy="999002"/>
          </a:xfrm>
          <a:prstGeom prst="rect">
            <a:avLst/>
          </a:prstGeom>
        </p:spPr>
      </p:pic>
      <p:pic>
        <p:nvPicPr>
          <p:cNvPr id="18" name="Picture 17" descr="A picture containing toy, LEGO, yellow&#13;&#10;&#13;&#10;Description automatically generated">
            <a:extLst>
              <a:ext uri="{FF2B5EF4-FFF2-40B4-BE49-F238E27FC236}">
                <a16:creationId xmlns:a16="http://schemas.microsoft.com/office/drawing/2014/main" id="{19F819B7-52B6-944B-BFC9-D1FB761F6A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951" y="4999534"/>
            <a:ext cx="1545117" cy="1545117"/>
          </a:xfrm>
          <a:prstGeom prst="rect">
            <a:avLst/>
          </a:prstGeom>
        </p:spPr>
      </p:pic>
      <p:pic>
        <p:nvPicPr>
          <p:cNvPr id="20" name="Picture 19" descr="A close up of a toy&#13;&#10;&#13;&#10;Description automatically generated">
            <a:extLst>
              <a:ext uri="{FF2B5EF4-FFF2-40B4-BE49-F238E27FC236}">
                <a16:creationId xmlns:a16="http://schemas.microsoft.com/office/drawing/2014/main" id="{521ACE0D-5B33-F946-B6F4-F13ED5EAD0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1677" y="4587871"/>
            <a:ext cx="1956780" cy="195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 bwMode="auto">
          <a:xfrm>
            <a:off x="533400" y="1143000"/>
            <a:ext cx="7848600" cy="137160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49939B16-FCC0-9C4F-9C95-20A55C1F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Detector Choices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01A303-2789-234B-B66A-63825FB09672}"/>
              </a:ext>
            </a:extLst>
          </p:cNvPr>
          <p:cNvSpPr txBox="1"/>
          <p:nvPr/>
        </p:nvSpPr>
        <p:spPr>
          <a:xfrm>
            <a:off x="735042" y="611196"/>
            <a:ext cx="7677102" cy="4339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General purpose detectors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similar to ATLAS and CMS at the LHC or H! and ZEUS at HERA</a:t>
            </a: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Advantage: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one device for all physics, better background rejection and systematic control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More challenging to design</a:t>
            </a: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or</a:t>
            </a:r>
          </a:p>
          <a:p>
            <a:pPr algn="l"/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Specialized detector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such as ALICE and </a:t>
            </a:r>
            <a:r>
              <a:rPr lang="en-US" sz="1600" dirty="0" err="1">
                <a:latin typeface="Comic Sans MS" panose="030F0902030302020204" pitchFamily="66" charset="0"/>
              </a:rPr>
              <a:t>LHCb</a:t>
            </a:r>
            <a:r>
              <a:rPr lang="en-US" sz="1600" dirty="0">
                <a:latin typeface="Comic Sans MS" panose="030F0902030302020204" pitchFamily="66" charset="0"/>
              </a:rPr>
              <a:t> at the LHC</a:t>
            </a: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b="1" dirty="0">
                <a:solidFill>
                  <a:srgbClr val="0432FF"/>
                </a:solidFill>
                <a:latin typeface="Comic Sans MS" panose="030F0902030302020204" pitchFamily="66" charset="0"/>
              </a:rPr>
              <a:t>Advantage: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Potentially better for the measurement of a particular process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Less boundary conditions -&gt; easier to design</a:t>
            </a: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ctr"/>
            <a:r>
              <a:rPr lang="en-US" sz="2400" b="1" dirty="0">
                <a:solidFill>
                  <a:srgbClr val="0432FF"/>
                </a:solidFill>
                <a:latin typeface="Comic Sans MS" panose="030F0902030302020204" pitchFamily="66" charset="0"/>
              </a:rPr>
              <a:t>or</a:t>
            </a:r>
          </a:p>
          <a:p>
            <a:pPr algn="ctr"/>
            <a:endParaRPr lang="en-US" sz="1000" b="1" dirty="0">
              <a:solidFill>
                <a:srgbClr val="0432FF"/>
              </a:solidFill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</a:rPr>
              <a:t>Mixture of both</a:t>
            </a:r>
          </a:p>
        </p:txBody>
      </p:sp>
      <p:sp>
        <p:nvSpPr>
          <p:cNvPr id="10" name="Curved Right Arrow 9">
            <a:extLst>
              <a:ext uri="{FF2B5EF4-FFF2-40B4-BE49-F238E27FC236}">
                <a16:creationId xmlns:a16="http://schemas.microsoft.com/office/drawing/2014/main" id="{6B9E0EF4-E9AD-8243-8264-33997EF4FFE7}"/>
              </a:ext>
            </a:extLst>
          </p:cNvPr>
          <p:cNvSpPr/>
          <p:nvPr/>
        </p:nvSpPr>
        <p:spPr bwMode="auto">
          <a:xfrm>
            <a:off x="1274297" y="5351359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E6431DE-807E-D545-B4FE-3BA80AD88039}"/>
              </a:ext>
            </a:extLst>
          </p:cNvPr>
          <p:cNvSpPr txBox="1"/>
          <p:nvPr/>
        </p:nvSpPr>
        <p:spPr>
          <a:xfrm>
            <a:off x="1833097" y="5291806"/>
            <a:ext cx="54393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Discuss in the following only general purpose detectors</a:t>
            </a:r>
          </a:p>
          <a:p>
            <a:pPr algn="ctr"/>
            <a:r>
              <a:rPr lang="en-US" sz="1600" dirty="0">
                <a:latin typeface="Comic Sans MS" panose="030F0902030302020204" pitchFamily="66" charset="0"/>
              </a:rPr>
              <a:t>have been the focus of the detector designs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C43CD4F6-7778-A143-BEAD-C4492DE1A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BC9FC29-1481-9D48-B3C6-8A6254EF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65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74C63-43AA-A04B-A2B5-EE89916D4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/>
          <a:lstStyle/>
          <a:p>
            <a:r>
              <a:rPr lang="en-US" dirty="0"/>
              <a:t>EIC General Purpose Detector Sketch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A08B8E-42DD-C64E-A9ED-706CBC869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A43A9C-30A6-044A-BB8B-614C1943D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FA4E84-7BF5-8A47-9FF8-F238D484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D16B419-0FFD-1B41-BC16-02325902B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730" y="1635032"/>
            <a:ext cx="6372070" cy="3281066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DD0193-726F-8A49-AB2E-B9B3D44EC5B3}"/>
              </a:ext>
            </a:extLst>
          </p:cNvPr>
          <p:cNvCxnSpPr>
            <a:cxnSpLocks/>
          </p:cNvCxnSpPr>
          <p:nvPr/>
        </p:nvCxnSpPr>
        <p:spPr>
          <a:xfrm flipV="1">
            <a:off x="2710819" y="1627077"/>
            <a:ext cx="1760698" cy="79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2AB497-E676-1942-8BB9-280E86C38317}"/>
              </a:ext>
            </a:extLst>
          </p:cNvPr>
          <p:cNvCxnSpPr/>
          <p:nvPr/>
        </p:nvCxnSpPr>
        <p:spPr>
          <a:xfrm flipH="1">
            <a:off x="4690341" y="1619112"/>
            <a:ext cx="1688123" cy="7960"/>
          </a:xfrm>
          <a:prstGeom prst="straightConnector1">
            <a:avLst/>
          </a:prstGeom>
          <a:ln w="317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BA7E079-9914-8240-A47E-0A26CE3937F4}"/>
              </a:ext>
            </a:extLst>
          </p:cNvPr>
          <p:cNvSpPr txBox="1"/>
          <p:nvPr/>
        </p:nvSpPr>
        <p:spPr>
          <a:xfrm>
            <a:off x="5098224" y="1337724"/>
            <a:ext cx="872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leptons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E7E4D94-B0A3-D04B-A8B3-488B513F1BAB}"/>
              </a:ext>
            </a:extLst>
          </p:cNvPr>
          <p:cNvSpPr txBox="1"/>
          <p:nvPr/>
        </p:nvSpPr>
        <p:spPr>
          <a:xfrm>
            <a:off x="3003557" y="1337724"/>
            <a:ext cx="9428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hadrons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D4C3391-09F1-B044-A41D-C0E88A03E9B1}"/>
              </a:ext>
            </a:extLst>
          </p:cNvPr>
          <p:cNvSpPr txBox="1"/>
          <p:nvPr/>
        </p:nvSpPr>
        <p:spPr>
          <a:xfrm>
            <a:off x="6097468" y="1840068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Comic Sans MS" panose="030F0902030302020204" pitchFamily="66" charset="0"/>
              </a:rPr>
              <a:t>Forward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0FC9DB-FA17-AA49-B3AA-E189CD89E2B3}"/>
              </a:ext>
            </a:extLst>
          </p:cNvPr>
          <p:cNvSpPr txBox="1"/>
          <p:nvPr/>
        </p:nvSpPr>
        <p:spPr>
          <a:xfrm>
            <a:off x="2632143" y="1816354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latin typeface="Comic Sans MS" panose="030F0902030302020204" pitchFamily="66" charset="0"/>
              </a:rPr>
              <a:t>Backward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745AD4B-8B51-9D41-A087-910068A6520F}"/>
              </a:ext>
            </a:extLst>
          </p:cNvPr>
          <p:cNvSpPr/>
          <p:nvPr/>
        </p:nvSpPr>
        <p:spPr>
          <a:xfrm>
            <a:off x="3456633" y="3708771"/>
            <a:ext cx="2240782" cy="907226"/>
          </a:xfrm>
          <a:prstGeom prst="rect">
            <a:avLst/>
          </a:prstGeom>
          <a:gradFill>
            <a:gsLst>
              <a:gs pos="0">
                <a:srgbClr val="0432FF">
                  <a:alpha val="50000"/>
                </a:srgbClr>
              </a:gs>
              <a:gs pos="70000">
                <a:srgbClr val="0096FF"/>
              </a:gs>
              <a:gs pos="30000">
                <a:srgbClr val="0096FF"/>
              </a:gs>
              <a:gs pos="100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12E9E99-D202-E64C-A06E-098BF659BADC}"/>
              </a:ext>
            </a:extLst>
          </p:cNvPr>
          <p:cNvSpPr/>
          <p:nvPr/>
        </p:nvSpPr>
        <p:spPr>
          <a:xfrm>
            <a:off x="3235569" y="3524118"/>
            <a:ext cx="211013" cy="1055405"/>
          </a:xfrm>
          <a:prstGeom prst="rect">
            <a:avLst/>
          </a:prstGeom>
          <a:gradFill>
            <a:gsLst>
              <a:gs pos="0">
                <a:srgbClr val="FF40FF"/>
              </a:gs>
              <a:gs pos="70000">
                <a:srgbClr val="D883FF"/>
              </a:gs>
              <a:gs pos="30000">
                <a:srgbClr val="D883FF"/>
              </a:gs>
              <a:gs pos="100000">
                <a:srgbClr val="FF40FF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17AF133-99E4-D242-913D-3D142AC14B14}"/>
              </a:ext>
            </a:extLst>
          </p:cNvPr>
          <p:cNvSpPr/>
          <p:nvPr/>
        </p:nvSpPr>
        <p:spPr>
          <a:xfrm>
            <a:off x="2755680" y="3110047"/>
            <a:ext cx="236406" cy="1459839"/>
          </a:xfrm>
          <a:prstGeom prst="rect">
            <a:avLst/>
          </a:prstGeom>
          <a:gradFill>
            <a:gsLst>
              <a:gs pos="0">
                <a:srgbClr val="FF40FF"/>
              </a:gs>
              <a:gs pos="70000">
                <a:srgbClr val="D883FF"/>
              </a:gs>
              <a:gs pos="30000">
                <a:srgbClr val="D883FF"/>
              </a:gs>
              <a:gs pos="100000">
                <a:srgbClr val="FF40FF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CE85953-0374-F64A-91E1-98C34153AE3F}"/>
              </a:ext>
            </a:extLst>
          </p:cNvPr>
          <p:cNvSpPr/>
          <p:nvPr/>
        </p:nvSpPr>
        <p:spPr>
          <a:xfrm>
            <a:off x="2991940" y="3349167"/>
            <a:ext cx="236406" cy="1226638"/>
          </a:xfrm>
          <a:prstGeom prst="rect">
            <a:avLst/>
          </a:prstGeom>
          <a:gradFill>
            <a:gsLst>
              <a:gs pos="0">
                <a:srgbClr val="FF40FF"/>
              </a:gs>
              <a:gs pos="70000">
                <a:srgbClr val="D883FF"/>
              </a:gs>
              <a:gs pos="30000">
                <a:srgbClr val="D883FF"/>
              </a:gs>
              <a:gs pos="100000">
                <a:srgbClr val="FF40FF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99DBBB-5EE6-DC43-B388-27516B7D13F8}"/>
              </a:ext>
            </a:extLst>
          </p:cNvPr>
          <p:cNvSpPr/>
          <p:nvPr/>
        </p:nvSpPr>
        <p:spPr>
          <a:xfrm>
            <a:off x="5707317" y="3534577"/>
            <a:ext cx="211013" cy="1055405"/>
          </a:xfrm>
          <a:prstGeom prst="rect">
            <a:avLst/>
          </a:prstGeom>
          <a:gradFill>
            <a:gsLst>
              <a:gs pos="0">
                <a:srgbClr val="008F00"/>
              </a:gs>
              <a:gs pos="70000">
                <a:srgbClr val="00FA00"/>
              </a:gs>
              <a:gs pos="30000">
                <a:srgbClr val="00FA00"/>
              </a:gs>
              <a:gs pos="100000">
                <a:srgbClr val="009051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3AF42DE-EEE1-6C4F-8076-4F86FC64560A}"/>
              </a:ext>
            </a:extLst>
          </p:cNvPr>
          <p:cNvSpPr/>
          <p:nvPr/>
        </p:nvSpPr>
        <p:spPr>
          <a:xfrm>
            <a:off x="6196205" y="3105918"/>
            <a:ext cx="236406" cy="1459839"/>
          </a:xfrm>
          <a:prstGeom prst="rect">
            <a:avLst/>
          </a:prstGeom>
          <a:gradFill>
            <a:gsLst>
              <a:gs pos="0">
                <a:srgbClr val="009051"/>
              </a:gs>
              <a:gs pos="70000">
                <a:srgbClr val="00FA00"/>
              </a:gs>
              <a:gs pos="30000">
                <a:srgbClr val="00FA00"/>
              </a:gs>
              <a:gs pos="100000">
                <a:srgbClr val="009051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6B054AC-41AB-D248-BD9D-BA57FAE8B4BC}"/>
              </a:ext>
            </a:extLst>
          </p:cNvPr>
          <p:cNvSpPr/>
          <p:nvPr/>
        </p:nvSpPr>
        <p:spPr>
          <a:xfrm>
            <a:off x="5941673" y="3349167"/>
            <a:ext cx="236406" cy="1226638"/>
          </a:xfrm>
          <a:prstGeom prst="rect">
            <a:avLst/>
          </a:prstGeom>
          <a:gradFill>
            <a:gsLst>
              <a:gs pos="0">
                <a:srgbClr val="009051"/>
              </a:gs>
              <a:gs pos="70000">
                <a:srgbClr val="00FA00"/>
              </a:gs>
              <a:gs pos="30000">
                <a:srgbClr val="00FA00"/>
              </a:gs>
              <a:gs pos="100000">
                <a:srgbClr val="009051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1325D7-4036-F943-8303-F4B553B4526F}"/>
              </a:ext>
            </a:extLst>
          </p:cNvPr>
          <p:cNvSpPr txBox="1"/>
          <p:nvPr/>
        </p:nvSpPr>
        <p:spPr>
          <a:xfrm>
            <a:off x="4174289" y="3974931"/>
            <a:ext cx="798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b="1" dirty="0">
                <a:solidFill>
                  <a:schemeClr val="bg1"/>
                </a:solidFill>
                <a:latin typeface="Comic Sans MS" panose="030F0902030302020204" pitchFamily="66" charset="0"/>
              </a:rPr>
              <a:t>Barrel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CB3DE99-C5E7-6547-A755-1F9F2F66C999}"/>
              </a:ext>
            </a:extLst>
          </p:cNvPr>
          <p:cNvSpPr txBox="1"/>
          <p:nvPr/>
        </p:nvSpPr>
        <p:spPr>
          <a:xfrm>
            <a:off x="5657957" y="3880621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omic Sans MS" panose="030F0902030302020204" pitchFamily="66" charset="0"/>
              </a:rPr>
              <a:t>Hadron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omic Sans MS" panose="030F0902030302020204" pitchFamily="66" charset="0"/>
              </a:rPr>
              <a:t>Endcap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761F3C1-7D08-2D4A-A06E-CC721C7ABE07}"/>
              </a:ext>
            </a:extLst>
          </p:cNvPr>
          <p:cNvSpPr txBox="1"/>
          <p:nvPr/>
        </p:nvSpPr>
        <p:spPr>
          <a:xfrm>
            <a:off x="2694415" y="3880621"/>
            <a:ext cx="8034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Comic Sans MS" panose="030F0902030302020204" pitchFamily="66" charset="0"/>
              </a:rPr>
              <a:t>Lepton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  <a:latin typeface="Comic Sans MS" panose="030F0902030302020204" pitchFamily="66" charset="0"/>
              </a:rPr>
              <a:t>Endcap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167B8C4-6ECD-BF48-AB3C-156BA3D74F21}"/>
              </a:ext>
            </a:extLst>
          </p:cNvPr>
          <p:cNvSpPr txBox="1"/>
          <p:nvPr/>
        </p:nvSpPr>
        <p:spPr>
          <a:xfrm>
            <a:off x="8886189" y="4476822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z</a:t>
            </a:r>
          </a:p>
        </p:txBody>
      </p:sp>
      <p:sp>
        <p:nvSpPr>
          <p:cNvPr id="36" name="Triangle 35">
            <a:extLst>
              <a:ext uri="{FF2B5EF4-FFF2-40B4-BE49-F238E27FC236}">
                <a16:creationId xmlns:a16="http://schemas.microsoft.com/office/drawing/2014/main" id="{C733DD2B-9B04-A943-8FA7-8319C9FABAD4}"/>
              </a:ext>
            </a:extLst>
          </p:cNvPr>
          <p:cNvSpPr/>
          <p:nvPr/>
        </p:nvSpPr>
        <p:spPr>
          <a:xfrm rot="5400000">
            <a:off x="2374764" y="2589904"/>
            <a:ext cx="362672" cy="4132279"/>
          </a:xfrm>
          <a:prstGeom prst="triangle">
            <a:avLst/>
          </a:prstGeom>
          <a:gradFill>
            <a:gsLst>
              <a:gs pos="0">
                <a:srgbClr val="FFC000"/>
              </a:gs>
              <a:gs pos="70000">
                <a:srgbClr val="FFFD78"/>
              </a:gs>
              <a:gs pos="30000">
                <a:srgbClr val="FFFD78"/>
              </a:gs>
              <a:gs pos="99000">
                <a:srgbClr val="FFC000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riangle 38">
            <a:extLst>
              <a:ext uri="{FF2B5EF4-FFF2-40B4-BE49-F238E27FC236}">
                <a16:creationId xmlns:a16="http://schemas.microsoft.com/office/drawing/2014/main" id="{BBFF49B8-FE91-4D4A-AFC9-8750F8EC64F3}"/>
              </a:ext>
            </a:extLst>
          </p:cNvPr>
          <p:cNvSpPr/>
          <p:nvPr/>
        </p:nvSpPr>
        <p:spPr>
          <a:xfrm rot="5400000" flipV="1">
            <a:off x="6333779" y="2672660"/>
            <a:ext cx="342576" cy="3966768"/>
          </a:xfrm>
          <a:prstGeom prst="triangle">
            <a:avLst/>
          </a:prstGeom>
          <a:gradFill>
            <a:gsLst>
              <a:gs pos="0">
                <a:srgbClr val="FFC000"/>
              </a:gs>
              <a:gs pos="70000">
                <a:srgbClr val="FFFD78"/>
              </a:gs>
              <a:gs pos="30000">
                <a:srgbClr val="FFFD78"/>
              </a:gs>
              <a:gs pos="99000">
                <a:srgbClr val="FFC000"/>
              </a:gs>
            </a:gsLst>
            <a:lin ang="0" scaled="1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E575A1E-A272-0446-87FB-91A614530A08}"/>
              </a:ext>
            </a:extLst>
          </p:cNvPr>
          <p:cNvCxnSpPr/>
          <p:nvPr/>
        </p:nvCxnSpPr>
        <p:spPr>
          <a:xfrm>
            <a:off x="221064" y="4637349"/>
            <a:ext cx="8665125" cy="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0BB2FD88-24F5-8341-9692-9ADA0AB1D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00" y="1726658"/>
            <a:ext cx="1960245" cy="103632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3FF48694-7624-1149-BE57-6FF167344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1" y="612585"/>
            <a:ext cx="1931670" cy="1026795"/>
          </a:xfrm>
          <a:prstGeom prst="rect">
            <a:avLst/>
          </a:prstGeom>
        </p:spPr>
      </p:pic>
      <p:pic>
        <p:nvPicPr>
          <p:cNvPr id="46" name="Picture 14">
            <a:extLst>
              <a:ext uri="{FF2B5EF4-FFF2-40B4-BE49-F238E27FC236}">
                <a16:creationId xmlns:a16="http://schemas.microsoft.com/office/drawing/2014/main" id="{DD46071A-03DD-EA4C-8CEA-090958190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4951" y="940090"/>
            <a:ext cx="1931669" cy="195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EDA7428A-0F11-954D-BB36-1AF0980C45AF}"/>
              </a:ext>
            </a:extLst>
          </p:cNvPr>
          <p:cNvSpPr txBox="1"/>
          <p:nvPr/>
        </p:nvSpPr>
        <p:spPr>
          <a:xfrm>
            <a:off x="7566820" y="624044"/>
            <a:ext cx="13260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scattered quark in </a:t>
            </a:r>
          </a:p>
          <a:p>
            <a:pPr algn="ctr"/>
            <a:r>
              <a:rPr lang="en-US" sz="1000" dirty="0">
                <a:latin typeface="Comic Sans MS" panose="030F0902030302020204" pitchFamily="66" charset="0"/>
              </a:rPr>
              <a:t>NC and CC DIS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E400B77-0EAD-B24B-A617-D15253F861A5}"/>
              </a:ext>
            </a:extLst>
          </p:cNvPr>
          <p:cNvSpPr txBox="1"/>
          <p:nvPr/>
        </p:nvSpPr>
        <p:spPr>
          <a:xfrm>
            <a:off x="25059" y="4797877"/>
            <a:ext cx="20072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mic Sans MS" panose="030F0902030302020204" pitchFamily="66" charset="0"/>
              </a:rPr>
              <a:t>low Q2 scattered leptons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Bethe-</a:t>
            </a:r>
            <a:r>
              <a:rPr lang="en-US" sz="1200" dirty="0" err="1">
                <a:latin typeface="Comic Sans MS" panose="030F0902030302020204" pitchFamily="66" charset="0"/>
              </a:rPr>
              <a:t>Heitler</a:t>
            </a:r>
            <a:r>
              <a:rPr lang="en-US" sz="1200" dirty="0">
                <a:latin typeface="Comic Sans MS" panose="030F0902030302020204" pitchFamily="66" charset="0"/>
              </a:rPr>
              <a:t> photons 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for luminosity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A22FFDDA-3AD8-8C4F-817B-0BC7CC144666}"/>
              </a:ext>
            </a:extLst>
          </p:cNvPr>
          <p:cNvCxnSpPr>
            <a:cxnSpLocks/>
          </p:cNvCxnSpPr>
          <p:nvPr/>
        </p:nvCxnSpPr>
        <p:spPr>
          <a:xfrm flipH="1">
            <a:off x="25059" y="5020499"/>
            <a:ext cx="1906597" cy="1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1DD01692-7F8C-CC4C-BD45-49EDA9C21F40}"/>
              </a:ext>
            </a:extLst>
          </p:cNvPr>
          <p:cNvSpPr txBox="1"/>
          <p:nvPr/>
        </p:nvSpPr>
        <p:spPr>
          <a:xfrm>
            <a:off x="6881511" y="4836656"/>
            <a:ext cx="21515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mic Sans MS" panose="030F0902030302020204" pitchFamily="66" charset="0"/>
              </a:rPr>
              <a:t>particles from nuclear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breakup, i.e. neutrons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scattered protons and ions 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from diffractive reactions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1064259-0FFA-9E49-A193-04B188CA3674}"/>
              </a:ext>
            </a:extLst>
          </p:cNvPr>
          <p:cNvCxnSpPr>
            <a:cxnSpLocks/>
          </p:cNvCxnSpPr>
          <p:nvPr/>
        </p:nvCxnSpPr>
        <p:spPr>
          <a:xfrm flipV="1">
            <a:off x="7080429" y="5248436"/>
            <a:ext cx="1990097" cy="1"/>
          </a:xfrm>
          <a:prstGeom prst="straightConnector1">
            <a:avLst/>
          </a:prstGeom>
          <a:ln w="508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Curved Right Arrow 56">
            <a:extLst>
              <a:ext uri="{FF2B5EF4-FFF2-40B4-BE49-F238E27FC236}">
                <a16:creationId xmlns:a16="http://schemas.microsoft.com/office/drawing/2014/main" id="{575D243B-066C-CC43-814C-38882CB6F472}"/>
              </a:ext>
            </a:extLst>
          </p:cNvPr>
          <p:cNvSpPr/>
          <p:nvPr/>
        </p:nvSpPr>
        <p:spPr bwMode="auto">
          <a:xfrm>
            <a:off x="1181170" y="5678204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D27B009-902F-1543-B008-F2DE7900591B}"/>
              </a:ext>
            </a:extLst>
          </p:cNvPr>
          <p:cNvSpPr txBox="1"/>
          <p:nvPr/>
        </p:nvSpPr>
        <p:spPr>
          <a:xfrm>
            <a:off x="1725076" y="5495540"/>
            <a:ext cx="5689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latin typeface="Comic Sans MS" panose="030F0902030302020204" pitchFamily="66" charset="0"/>
              </a:rPr>
              <a:t>EIC is a high luminosity machine 10</a:t>
            </a:r>
            <a:r>
              <a:rPr lang="en-US" sz="1600" baseline="30000" dirty="0">
                <a:latin typeface="Comic Sans MS" panose="030F0902030302020204" pitchFamily="66" charset="0"/>
              </a:rPr>
              <a:t>33-34</a:t>
            </a:r>
            <a:r>
              <a:rPr lang="en-US" sz="1600" dirty="0">
                <a:latin typeface="Comic Sans MS" panose="030F0902030302020204" pitchFamily="66" charset="0"/>
              </a:rPr>
              <a:t> cm</a:t>
            </a:r>
            <a:r>
              <a:rPr lang="en-US" sz="1600" baseline="30000" dirty="0">
                <a:latin typeface="Comic Sans MS" panose="030F0902030302020204" pitchFamily="66" charset="0"/>
              </a:rPr>
              <a:t>-2</a:t>
            </a:r>
            <a:r>
              <a:rPr lang="en-US" sz="1600" dirty="0">
                <a:latin typeface="Comic Sans MS" panose="030F0902030302020204" pitchFamily="66" charset="0"/>
              </a:rPr>
              <a:t>s</a:t>
            </a:r>
            <a:r>
              <a:rPr lang="en-US" sz="1600" baseline="30000" dirty="0">
                <a:latin typeface="Comic Sans MS" panose="030F0902030302020204" pitchFamily="66" charset="0"/>
              </a:rPr>
              <a:t>-1</a:t>
            </a:r>
          </a:p>
          <a:p>
            <a:pPr algn="ctr"/>
            <a:r>
              <a:rPr lang="en-US" sz="1600" dirty="0">
                <a:latin typeface="Comic Sans MS" panose="030F0902030302020204" pitchFamily="66" charset="0"/>
              </a:rPr>
              <a:t>such controlling systematic uncertainties becomes </a:t>
            </a:r>
            <a:r>
              <a:rPr lang="en-US" sz="1600" dirty="0">
                <a:solidFill>
                  <a:srgbClr val="FF00FF"/>
                </a:solidFill>
                <a:latin typeface="Comic Sans MS" panose="030F0902030302020204" pitchFamily="66" charset="0"/>
              </a:rPr>
              <a:t>crucial</a:t>
            </a:r>
          </a:p>
          <a:p>
            <a:pPr algn="ctr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</a:rPr>
              <a:t>Needs to be integrated in detector design</a:t>
            </a:r>
          </a:p>
        </p:txBody>
      </p:sp>
    </p:spTree>
    <p:extLst>
      <p:ext uri="{BB962C8B-B14F-4D97-AF65-F5344CB8AC3E}">
        <p14:creationId xmlns:p14="http://schemas.microsoft.com/office/powerpoint/2010/main" val="374618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ounded Rectangle 44"/>
          <p:cNvSpPr/>
          <p:nvPr/>
        </p:nvSpPr>
        <p:spPr bwMode="auto">
          <a:xfrm>
            <a:off x="6066346" y="838200"/>
            <a:ext cx="2652498" cy="5375329"/>
          </a:xfrm>
          <a:prstGeom prst="roundRect">
            <a:avLst>
              <a:gd name="adj" fmla="val 10758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152400" y="860831"/>
            <a:ext cx="5402798" cy="5375329"/>
          </a:xfrm>
          <a:prstGeom prst="roundRect">
            <a:avLst>
              <a:gd name="adj" fmla="val 6776"/>
            </a:avLst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6695206" y="1077733"/>
            <a:ext cx="1444418" cy="293867"/>
          </a:xfrm>
          <a:prstGeom prst="roundRect">
            <a:avLst>
              <a:gd name="adj" fmla="val 4892"/>
            </a:avLst>
          </a:prstGeom>
          <a:solidFill>
            <a:srgbClr val="FF0000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effectLst/>
                <a:latin typeface="Comic Sans MS" panose="030F0902030302020204" pitchFamily="66" charset="0"/>
              </a:rPr>
              <a:t>Vertex detector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 dirty="0">
              <a:ln>
                <a:noFill/>
              </a:ln>
              <a:effectLst/>
              <a:latin typeface="Comic Sans MS" panose="030F0902030302020204" pitchFamily="66" charset="0"/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E93ED39-871A-0A47-9DBB-15E395F26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EIC Detectors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A24CBD5-F8DE-5C4A-BECB-E1F00BF33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8157" y="1044102"/>
            <a:ext cx="4953000" cy="738664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latin typeface="Comic Sans MS" panose="030F0902030302020204" pitchFamily="66" charset="0"/>
              </a:rPr>
              <a:t>Vertexing</a:t>
            </a:r>
            <a:endParaRPr lang="en-US" sz="1400" dirty="0">
              <a:latin typeface="Comic Sans MS" panose="030F0902030302020204" pitchFamily="66" charset="0"/>
            </a:endParaRP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  Event vertex, secondary vertices, track impact parameter</a:t>
            </a:r>
          </a:p>
        </p:txBody>
      </p:sp>
      <p:sp>
        <p:nvSpPr>
          <p:cNvPr id="20" name="Rounded Rectangle 19"/>
          <p:cNvSpPr/>
          <p:nvPr/>
        </p:nvSpPr>
        <p:spPr bwMode="auto">
          <a:xfrm>
            <a:off x="6248399" y="1354056"/>
            <a:ext cx="2408157" cy="322344"/>
          </a:xfrm>
          <a:prstGeom prst="roundRect">
            <a:avLst>
              <a:gd name="adj" fmla="val 4892"/>
            </a:avLst>
          </a:prstGeom>
          <a:solidFill>
            <a:srgbClr val="FFC000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Comic Sans MS" panose="030F0902030302020204" pitchFamily="66" charset="0"/>
              </a:rPr>
              <a:t>Central tracker and solenoid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6858000" y="2122461"/>
            <a:ext cx="1148478" cy="315939"/>
          </a:xfrm>
          <a:prstGeom prst="roundRect">
            <a:avLst>
              <a:gd name="adj" fmla="val 4892"/>
            </a:avLst>
          </a:prstGeom>
          <a:solidFill>
            <a:srgbClr val="0432FF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Comic Sans MS" panose="030F0902030302020204" pitchFamily="66" charset="0"/>
              </a:rPr>
              <a:t>Calorimeter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6781799" y="4067621"/>
            <a:ext cx="1467897" cy="275779"/>
          </a:xfrm>
          <a:prstGeom prst="roundRect">
            <a:avLst>
              <a:gd name="adj" fmla="val 4892"/>
            </a:avLst>
          </a:prstGeom>
          <a:solidFill>
            <a:srgbClr val="008F00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TOF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or </a:t>
            </a:r>
            <a:r>
              <a:rPr kumimoji="0" lang="en-US" sz="1200" b="1" i="0" u="none" strike="noStrike" cap="none" normalizeH="0" dirty="0" err="1">
                <a:ln>
                  <a:noFill/>
                </a:ln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Čerenkov</a:t>
            </a:r>
            <a:endParaRPr kumimoji="0" lang="en-US" sz="1200" b="1" i="0" u="none" strike="noStrike" cap="none" normalizeH="0" dirty="0">
              <a:ln>
                <a:noFill/>
              </a:ln>
              <a:solidFill>
                <a:schemeClr val="bg1"/>
              </a:solidFill>
              <a:effectLst/>
              <a:latin typeface="Comic Sans MS" panose="030F0902030302020204" pitchFamily="66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6858000" y="4724400"/>
            <a:ext cx="1231811" cy="505228"/>
          </a:xfrm>
          <a:prstGeom prst="roundRect">
            <a:avLst>
              <a:gd name="adj" fmla="val 4892"/>
            </a:avLst>
          </a:prstGeom>
          <a:solidFill>
            <a:srgbClr val="011893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baseline="0" dirty="0">
                <a:solidFill>
                  <a:schemeClr val="bg1"/>
                </a:solidFill>
                <a:latin typeface="Comic Sans MS" panose="030F0902030302020204" pitchFamily="66" charset="0"/>
              </a:rPr>
              <a:t>Roman</a:t>
            </a:r>
            <a:r>
              <a:rPr lang="en-US" sz="1200" b="1" dirty="0">
                <a:solidFill>
                  <a:schemeClr val="bg1"/>
                </a:solidFill>
                <a:latin typeface="Comic Sans MS" panose="030F0902030302020204" pitchFamily="66" charset="0"/>
              </a:rPr>
              <a:t> pots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solidFill>
                  <a:schemeClr val="bg1"/>
                </a:solidFill>
                <a:latin typeface="Comic Sans MS" panose="030F0902030302020204" pitchFamily="66" charset="0"/>
              </a:rPr>
              <a:t>with timing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6781800" y="5575757"/>
            <a:ext cx="1367270" cy="291643"/>
          </a:xfrm>
          <a:prstGeom prst="roundRect">
            <a:avLst>
              <a:gd name="adj" fmla="val 4892"/>
            </a:avLst>
          </a:prstGeom>
          <a:solidFill>
            <a:srgbClr val="FF40FF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0</a:t>
            </a:r>
            <a:r>
              <a:rPr kumimoji="0" lang="en-US" sz="1200" b="1" i="0" u="none" strike="noStrike" cap="none" normalizeH="0" baseline="3000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0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 </a:t>
            </a:r>
            <a:r>
              <a:rPr kumimoji="0" lang="en-US" sz="12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latin typeface="Comic Sans MS" panose="030F0902030302020204" pitchFamily="66" charset="0"/>
              </a:rPr>
              <a:t>calorimeter</a:t>
            </a:r>
          </a:p>
        </p:txBody>
      </p:sp>
      <p:sp>
        <p:nvSpPr>
          <p:cNvPr id="36" name="Right Arrow 35"/>
          <p:cNvSpPr/>
          <p:nvPr/>
        </p:nvSpPr>
        <p:spPr bwMode="auto">
          <a:xfrm>
            <a:off x="5306644" y="1145756"/>
            <a:ext cx="1017956" cy="268930"/>
          </a:xfrm>
          <a:prstGeom prst="rightArrow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/>
              </a:gs>
            </a:gsLst>
            <a:lin ang="0" scaled="1"/>
          </a:gradFill>
          <a:ln w="2540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28157" y="1826922"/>
            <a:ext cx="4953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omic Sans MS" panose="030F0902030302020204" pitchFamily="66" charset="0"/>
              </a:rPr>
              <a:t>Electron identification and measurement</a:t>
            </a: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-4 &lt; </a:t>
            </a:r>
            <a:r>
              <a:rPr lang="el-GR" sz="1400" dirty="0">
                <a:latin typeface="Times New Roman"/>
                <a:cs typeface="Times New Roman"/>
              </a:rPr>
              <a:t>η</a:t>
            </a:r>
            <a:r>
              <a:rPr lang="en-US" sz="1400" dirty="0">
                <a:latin typeface="Comic Sans MS" panose="030F0902030302020204" pitchFamily="66" charset="0"/>
              </a:rPr>
              <a:t> &lt; +4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4800" y="2609742"/>
            <a:ext cx="4953000" cy="738664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omic Sans MS" panose="030F0902030302020204" pitchFamily="66" charset="0"/>
              </a:rPr>
              <a:t>Jet measurement</a:t>
            </a:r>
            <a:endParaRPr lang="en-US" sz="1400" dirty="0">
              <a:latin typeface="Comic Sans MS" panose="030F0902030302020204" pitchFamily="66" charset="0"/>
            </a:endParaRP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  Excellent energy resolution, kinematic reconstruction</a:t>
            </a: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-4 &lt; </a:t>
            </a:r>
            <a:r>
              <a:rPr lang="el-GR" sz="1400" dirty="0">
                <a:cs typeface="Times New Roman"/>
              </a:rPr>
              <a:t>η</a:t>
            </a:r>
            <a:r>
              <a:rPr lang="en-US" sz="1400" dirty="0">
                <a:latin typeface="Comic Sans MS" panose="030F0902030302020204" pitchFamily="66" charset="0"/>
              </a:rPr>
              <a:t> &lt; +4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96883" y="3535593"/>
            <a:ext cx="4953000" cy="954107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omic Sans MS" panose="030F0902030302020204" pitchFamily="66" charset="0"/>
              </a:rPr>
              <a:t>Pion/kaon/proton separation</a:t>
            </a:r>
            <a:endParaRPr lang="en-US" sz="1400" dirty="0">
              <a:latin typeface="Comic Sans MS" panose="030F0902030302020204" pitchFamily="66" charset="0"/>
            </a:endParaRP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Barrel PID needed for p &lt; 10 GeV/c</a:t>
            </a: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In forward direction needed for p &lt; 50 GeV/c</a:t>
            </a: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In backward direction needed for p &lt; 10 GeV/c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96883" y="4567120"/>
            <a:ext cx="4953000" cy="738664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omic Sans MS" panose="030F0902030302020204" pitchFamily="66" charset="0"/>
              </a:rPr>
              <a:t>Forward proton/ion detection and measurement</a:t>
            </a:r>
            <a:endParaRPr lang="en-US" sz="1400" dirty="0">
              <a:latin typeface="Comic Sans MS" panose="030F0902030302020204" pitchFamily="66" charset="0"/>
            </a:endParaRP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  Large acceptance for momenta up to almost the beam energy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04800" y="5410200"/>
            <a:ext cx="4953000" cy="523220"/>
          </a:xfrm>
          <a:prstGeom prst="rect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>
                  <a:alpha val="80000"/>
                </a:srgbClr>
              </a:gs>
            </a:gsLst>
            <a:lin ang="0" scaled="1"/>
          </a:gradFill>
          <a:ln>
            <a:solidFill>
              <a:srgbClr val="011893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latin typeface="Comic Sans MS" panose="030F0902030302020204" pitchFamily="66" charset="0"/>
              </a:rPr>
              <a:t>Forward neutron detection and measurement</a:t>
            </a:r>
            <a:endParaRPr lang="en-US" sz="1400" dirty="0">
              <a:latin typeface="Comic Sans MS" panose="030F0902030302020204" pitchFamily="66" charset="0"/>
            </a:endParaRPr>
          </a:p>
          <a:p>
            <a:pPr algn="r"/>
            <a:r>
              <a:rPr lang="en-US" sz="1400" dirty="0">
                <a:latin typeface="Comic Sans MS" panose="030F0902030302020204" pitchFamily="66" charset="0"/>
              </a:rPr>
              <a:t>  Excellent energy and angle measurement</a:t>
            </a:r>
          </a:p>
        </p:txBody>
      </p:sp>
      <p:sp>
        <p:nvSpPr>
          <p:cNvPr id="37" name="Rounded Rectangle 36"/>
          <p:cNvSpPr/>
          <p:nvPr/>
        </p:nvSpPr>
        <p:spPr bwMode="auto">
          <a:xfrm>
            <a:off x="6248399" y="1811256"/>
            <a:ext cx="2408157" cy="322344"/>
          </a:xfrm>
          <a:prstGeom prst="roundRect">
            <a:avLst>
              <a:gd name="adj" fmla="val 4892"/>
            </a:avLst>
          </a:prstGeom>
          <a:solidFill>
            <a:srgbClr val="FFC000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Comic Sans MS" panose="030F0902030302020204" pitchFamily="66" charset="0"/>
              </a:rPr>
              <a:t>Central tracker and solenoid</a:t>
            </a:r>
          </a:p>
        </p:txBody>
      </p:sp>
      <p:sp>
        <p:nvSpPr>
          <p:cNvPr id="38" name="Rounded Rectangle 37"/>
          <p:cNvSpPr/>
          <p:nvPr/>
        </p:nvSpPr>
        <p:spPr bwMode="auto">
          <a:xfrm>
            <a:off x="6248399" y="2573256"/>
            <a:ext cx="2408157" cy="322344"/>
          </a:xfrm>
          <a:prstGeom prst="roundRect">
            <a:avLst>
              <a:gd name="adj" fmla="val 4892"/>
            </a:avLst>
          </a:prstGeom>
          <a:solidFill>
            <a:srgbClr val="FFC000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Comic Sans MS" panose="030F0902030302020204" pitchFamily="66" charset="0"/>
              </a:rPr>
              <a:t>Central tracker and solenoid</a:t>
            </a:r>
          </a:p>
        </p:txBody>
      </p:sp>
      <p:sp>
        <p:nvSpPr>
          <p:cNvPr id="39" name="Rounded Rectangle 38"/>
          <p:cNvSpPr/>
          <p:nvPr/>
        </p:nvSpPr>
        <p:spPr bwMode="auto">
          <a:xfrm>
            <a:off x="6858000" y="2884461"/>
            <a:ext cx="1148478" cy="315939"/>
          </a:xfrm>
          <a:prstGeom prst="roundRect">
            <a:avLst>
              <a:gd name="adj" fmla="val 4892"/>
            </a:avLst>
          </a:prstGeom>
          <a:solidFill>
            <a:srgbClr val="0432FF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Comic Sans MS" panose="030F0902030302020204" pitchFamily="66" charset="0"/>
              </a:rPr>
              <a:t>Calorimeter</a:t>
            </a:r>
          </a:p>
        </p:txBody>
      </p:sp>
      <p:sp>
        <p:nvSpPr>
          <p:cNvPr id="46" name="Rounded Rectangle 45"/>
          <p:cNvSpPr/>
          <p:nvPr/>
        </p:nvSpPr>
        <p:spPr bwMode="auto">
          <a:xfrm>
            <a:off x="6248399" y="3548496"/>
            <a:ext cx="2408157" cy="512514"/>
          </a:xfrm>
          <a:prstGeom prst="roundRect">
            <a:avLst>
              <a:gd name="adj" fmla="val 4892"/>
            </a:avLst>
          </a:prstGeom>
          <a:solidFill>
            <a:srgbClr val="FFC000">
              <a:alpha val="50000"/>
            </a:srgbClr>
          </a:solidFill>
          <a:ln w="9525" cap="flat" cmpd="sng" algn="ctr">
            <a:solidFill>
              <a:schemeClr val="bg2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Comic Sans MS" panose="030F0902030302020204" pitchFamily="66" charset="0"/>
              </a:rPr>
              <a:t>Central tracker and solenoid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200" b="1" dirty="0">
                <a:latin typeface="Comic Sans MS" panose="030F0902030302020204" pitchFamily="66" charset="0"/>
              </a:rPr>
              <a:t>Forward dipole/toroid</a:t>
            </a:r>
          </a:p>
        </p:txBody>
      </p:sp>
      <p:sp>
        <p:nvSpPr>
          <p:cNvPr id="47" name="Right Arrow 46"/>
          <p:cNvSpPr/>
          <p:nvPr/>
        </p:nvSpPr>
        <p:spPr bwMode="auto">
          <a:xfrm>
            <a:off x="5301794" y="2015982"/>
            <a:ext cx="1017956" cy="268930"/>
          </a:xfrm>
          <a:prstGeom prst="rightArrow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/>
              </a:gs>
            </a:gsLst>
            <a:lin ang="0" scaled="1"/>
          </a:gradFill>
          <a:ln w="2540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8" name="Right Arrow 47"/>
          <p:cNvSpPr/>
          <p:nvPr/>
        </p:nvSpPr>
        <p:spPr bwMode="auto">
          <a:xfrm>
            <a:off x="5301794" y="2786496"/>
            <a:ext cx="1017956" cy="268930"/>
          </a:xfrm>
          <a:prstGeom prst="rightArrow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/>
              </a:gs>
            </a:gsLst>
            <a:lin ang="0" scaled="1"/>
          </a:gradFill>
          <a:ln w="2540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49" name="Right Arrow 48"/>
          <p:cNvSpPr/>
          <p:nvPr/>
        </p:nvSpPr>
        <p:spPr bwMode="auto">
          <a:xfrm>
            <a:off x="5301794" y="3804753"/>
            <a:ext cx="1017956" cy="268930"/>
          </a:xfrm>
          <a:prstGeom prst="rightArrow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/>
              </a:gs>
            </a:gsLst>
            <a:lin ang="0" scaled="1"/>
          </a:gradFill>
          <a:ln w="2540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0" name="Right Arrow 49"/>
          <p:cNvSpPr/>
          <p:nvPr/>
        </p:nvSpPr>
        <p:spPr bwMode="auto">
          <a:xfrm>
            <a:off x="5281157" y="4741918"/>
            <a:ext cx="1017956" cy="268930"/>
          </a:xfrm>
          <a:prstGeom prst="rightArrow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/>
              </a:gs>
            </a:gsLst>
            <a:lin ang="0" scaled="1"/>
          </a:gradFill>
          <a:ln w="2540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1" name="Right Arrow 50"/>
          <p:cNvSpPr/>
          <p:nvPr/>
        </p:nvSpPr>
        <p:spPr bwMode="auto">
          <a:xfrm>
            <a:off x="5301794" y="5568122"/>
            <a:ext cx="1017956" cy="268930"/>
          </a:xfrm>
          <a:prstGeom prst="rightArrow">
            <a:avLst/>
          </a:prstGeom>
          <a:gradFill>
            <a:gsLst>
              <a:gs pos="0">
                <a:schemeClr val="bg1"/>
              </a:gs>
              <a:gs pos="49000">
                <a:srgbClr val="0096FF"/>
              </a:gs>
              <a:gs pos="95000">
                <a:srgbClr val="0432FF"/>
              </a:gs>
            </a:gsLst>
            <a:lin ang="0" scaled="1"/>
          </a:gradFill>
          <a:ln w="25400" cap="flat" cmpd="sng" algn="ctr">
            <a:solidFill>
              <a:srgbClr val="0118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39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F90FF56-296D-5546-95D6-34EA38528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Popular choices for the Major Subsystems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FCC04C-A43D-664B-8505-B655B87EF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10B109-4F5D-0640-810D-49A322FE2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6385" y="914400"/>
            <a:ext cx="8093882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Vertex detector </a:t>
            </a:r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Identify event vertex, secondary vertices,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 track impact parameters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Silicon pixels, e.g. MAPS</a:t>
            </a:r>
          </a:p>
          <a:p>
            <a:endParaRPr lang="en-US" sz="1400" dirty="0">
              <a:latin typeface="Comic Sans MS" panose="030F0902030302020204" pitchFamily="66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Central tracker </a:t>
            </a:r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Measure charged track momenta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  Drift chamber, TPC + outer tracker  or Silicon strips</a:t>
            </a:r>
          </a:p>
          <a:p>
            <a:endParaRPr lang="en-US" sz="1400" dirty="0">
              <a:latin typeface="Comic Sans MS" panose="030F0902030302020204" pitchFamily="66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Forward tracker </a:t>
            </a:r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Measure charged track momenta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  GEMs, Micromegas,  or Silicon strips, MAPS</a:t>
            </a:r>
          </a:p>
          <a:p>
            <a:endParaRPr lang="en-US" sz="1400" dirty="0">
              <a:latin typeface="Comic Sans MS" panose="030F0902030302020204" pitchFamily="66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Particle Identification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pion, kaon, proton separation</a:t>
            </a:r>
            <a:endParaRPr lang="en-US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      Time-of-Flight or RICH + </a:t>
            </a:r>
            <a:r>
              <a:rPr lang="en-US" sz="1600" dirty="0" err="1">
                <a:latin typeface="Comic Sans MS" panose="030F0902030302020204" pitchFamily="66" charset="0"/>
              </a:rPr>
              <a:t>dE</a:t>
            </a:r>
            <a:r>
              <a:rPr lang="en-US" sz="1600" dirty="0">
                <a:latin typeface="Comic Sans MS" panose="030F0902030302020204" pitchFamily="66" charset="0"/>
              </a:rPr>
              <a:t>/dx in tracker</a:t>
            </a:r>
          </a:p>
          <a:p>
            <a:endParaRPr lang="en-US" sz="1400" dirty="0">
              <a:latin typeface="Comic Sans MS" panose="030F0902030302020204" pitchFamily="66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Electromagnetic calorimeter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Measure photons (E, angle), identify electrons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  Crystals (backward), Shashlik or Scintillator/Silicon-Tungsten</a:t>
            </a:r>
          </a:p>
          <a:p>
            <a:endParaRPr lang="en-US" sz="1400" dirty="0">
              <a:latin typeface="Comic Sans MS" panose="030F0902030302020204" pitchFamily="66" charset="0"/>
            </a:endParaRPr>
          </a:p>
          <a:p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Hadron calorimeter </a:t>
            </a:r>
            <a:r>
              <a:rPr lang="en-US" dirty="0">
                <a:latin typeface="Comic Sans MS" panose="030F09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Measure charged hadrons , neutrons and K</a:t>
            </a:r>
            <a:r>
              <a:rPr lang="en-US" sz="1600" baseline="-25000" dirty="0">
                <a:latin typeface="Comic Sans MS" panose="030F0902030302020204" pitchFamily="66" charset="0"/>
              </a:rPr>
              <a:t>L</a:t>
            </a:r>
            <a:r>
              <a:rPr lang="en-US" sz="1600" baseline="30000" dirty="0">
                <a:latin typeface="Comic Sans MS" panose="030F0902030302020204" pitchFamily="66" charset="0"/>
              </a:rPr>
              <a:t>0</a:t>
            </a:r>
            <a:endParaRPr lang="en-US" sz="16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     Plastic scintillator or  RPC + steel</a:t>
            </a:r>
          </a:p>
          <a:p>
            <a:endParaRPr lang="en-US" sz="1400" dirty="0">
              <a:latin typeface="Comic Sans MS" panose="030F0902030302020204" pitchFamily="66" charset="0"/>
            </a:endParaRPr>
          </a:p>
          <a:p>
            <a:r>
              <a:rPr lang="en-US" b="1" dirty="0">
                <a:latin typeface="Comic Sans MS" panose="030F0902030302020204" pitchFamily="66" charset="0"/>
              </a:rPr>
              <a:t>+ Beam pipe, Solenoid, very forward and backward detectors</a:t>
            </a:r>
          </a:p>
        </p:txBody>
      </p:sp>
      <p:sp>
        <p:nvSpPr>
          <p:cNvPr id="9" name="AutoShape 19">
            <a:extLst>
              <a:ext uri="{FF2B5EF4-FFF2-40B4-BE49-F238E27FC236}">
                <a16:creationId xmlns:a16="http://schemas.microsoft.com/office/drawing/2014/main" id="{E879901B-642F-D14C-86C9-B7170D629A76}"/>
              </a:ext>
            </a:extLst>
          </p:cNvPr>
          <p:cNvSpPr>
            <a:spLocks/>
          </p:cNvSpPr>
          <p:nvPr/>
        </p:nvSpPr>
        <p:spPr bwMode="auto">
          <a:xfrm rot="5400000">
            <a:off x="5830661" y="3039013"/>
            <a:ext cx="5426110" cy="1176883"/>
          </a:xfrm>
          <a:prstGeom prst="rightArrow">
            <a:avLst>
              <a:gd name="adj1" fmla="val 32000"/>
              <a:gd name="adj2" fmla="val 63778"/>
            </a:avLst>
          </a:prstGeom>
          <a:gradFill rotWithShape="0">
            <a:gsLst>
              <a:gs pos="0">
                <a:srgbClr val="00FF00"/>
              </a:gs>
              <a:gs pos="100000">
                <a:srgbClr val="FF0000"/>
              </a:gs>
            </a:gsLst>
            <a:lin ang="5400000" scaled="1"/>
          </a:grad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19DD39-363A-3C42-9C9A-23913376B3B6}"/>
              </a:ext>
            </a:extLst>
          </p:cNvPr>
          <p:cNvSpPr txBox="1"/>
          <p:nvPr/>
        </p:nvSpPr>
        <p:spPr>
          <a:xfrm>
            <a:off x="8328278" y="1808968"/>
            <a:ext cx="430887" cy="2459969"/>
          </a:xfrm>
          <a:prstGeom prst="rect">
            <a:avLst/>
          </a:prstGeom>
          <a:noFill/>
        </p:spPr>
        <p:txBody>
          <a:bodyPr vert="vert"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Radius/Distance from IP</a:t>
            </a:r>
          </a:p>
        </p:txBody>
      </p:sp>
    </p:spTree>
    <p:extLst>
      <p:ext uri="{BB962C8B-B14F-4D97-AF65-F5344CB8AC3E}">
        <p14:creationId xmlns:p14="http://schemas.microsoft.com/office/powerpoint/2010/main" val="347680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304800" y="751820"/>
            <a:ext cx="8534400" cy="5737880"/>
          </a:xfrm>
          <a:prstGeom prst="roundRect">
            <a:avLst>
              <a:gd name="adj" fmla="val 6673"/>
            </a:avLst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DD2B659-1D1F-6549-B592-42C0FC2F2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EIC General Purpose Detector Concepts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6333" y="951899"/>
            <a:ext cx="3482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Jefferson lab concept: JLEIC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16620" y="3785660"/>
            <a:ext cx="1996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sPHENIX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  <a:cs typeface="Times New Roman" panose="02020603050405020304" pitchFamily="18" charset="0"/>
              </a:rPr>
              <a:t>→</a:t>
            </a:r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 EIC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64057" y="3766066"/>
            <a:ext cx="3220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Argonne concept: </a:t>
            </a:r>
            <a:r>
              <a:rPr lang="en-US" dirty="0" err="1">
                <a:solidFill>
                  <a:schemeClr val="bg1"/>
                </a:solidFill>
                <a:latin typeface="Comic Sans MS" panose="030F0902030302020204" pitchFamily="66" charset="0"/>
              </a:rPr>
              <a:t>TOPSiDE</a:t>
            </a:r>
            <a:endParaRPr lang="en-US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20907" y="926068"/>
            <a:ext cx="324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omic Sans MS" panose="030F0902030302020204" pitchFamily="66" charset="0"/>
              </a:rPr>
              <a:t>Brookhaven concept: BEAST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4572000" y="751820"/>
            <a:ext cx="0" cy="5783918"/>
          </a:xfrm>
          <a:prstGeom prst="line">
            <a:avLst/>
          </a:prstGeom>
          <a:noFill/>
          <a:ln w="984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flipH="1">
            <a:off x="304800" y="3581400"/>
            <a:ext cx="8534400" cy="0"/>
          </a:xfrm>
          <a:prstGeom prst="line">
            <a:avLst/>
          </a:prstGeom>
          <a:noFill/>
          <a:ln w="984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5110" y="4260827"/>
            <a:ext cx="3449796" cy="18177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459" y="1371600"/>
            <a:ext cx="2746412" cy="192093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3597A5C-1ABA-D243-969B-C32522C411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77" y="1147653"/>
            <a:ext cx="2954458" cy="2199626"/>
          </a:xfrm>
          <a:prstGeom prst="rect">
            <a:avLst/>
          </a:prstGeom>
        </p:spPr>
      </p:pic>
      <p:pic>
        <p:nvPicPr>
          <p:cNvPr id="23" name="Picture 22" descr="A close up of a box&#13;&#10;&#13;&#10;Description automatically generated">
            <a:extLst>
              <a:ext uri="{FF2B5EF4-FFF2-40B4-BE49-F238E27FC236}">
                <a16:creationId xmlns:a16="http://schemas.microsoft.com/office/drawing/2014/main" id="{C248FB30-FC17-5745-9DC5-175C71B369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85" t="733" r="5164" b="2164"/>
          <a:stretch/>
        </p:blipFill>
        <p:spPr>
          <a:xfrm>
            <a:off x="1099540" y="4172332"/>
            <a:ext cx="2888089" cy="2130045"/>
          </a:xfrm>
          <a:prstGeom prst="rect">
            <a:avLst/>
          </a:prstGeom>
        </p:spPr>
      </p:pic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C61DD6BF-8BF5-D644-A192-CF0857ED1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EB5785C2-B9A4-F145-A056-24B573BB8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06B6558B-820D-0B4E-820B-2C3D35B7E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6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issingPuzzlePiece_1.jpg">
            <a:extLst>
              <a:ext uri="{FF2B5EF4-FFF2-40B4-BE49-F238E27FC236}">
                <a16:creationId xmlns:a16="http://schemas.microsoft.com/office/drawing/2014/main" id="{835C6A5F-1E65-A046-ADAD-1D9359AF63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8" t="1305" r="13272" b="2300"/>
          <a:stretch/>
        </p:blipFill>
        <p:spPr>
          <a:xfrm rot="20880000">
            <a:off x="249391" y="736873"/>
            <a:ext cx="3959546" cy="28151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51D6471-8E16-DD43-BEC4-4F8189D1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/>
          <a:lstStyle/>
          <a:p>
            <a:r>
              <a:rPr lang="en-US" dirty="0"/>
              <a:t>Important Missing Puzzle Stones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1C762D-B75A-6944-85D5-3C07B29A32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86600" y="6581935"/>
            <a:ext cx="2057400" cy="26051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DD30F2-9941-E342-92B5-83BC5CF27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592568"/>
            <a:ext cx="3086100" cy="260514"/>
          </a:xfrm>
        </p:spPr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82C5D8-B442-4E49-B836-B95FA7E25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592567"/>
            <a:ext cx="2057400" cy="26051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6" name="Picture 5" descr="8282691184_467cbd8eec_o.jpg">
            <a:extLst>
              <a:ext uri="{FF2B5EF4-FFF2-40B4-BE49-F238E27FC236}">
                <a16:creationId xmlns:a16="http://schemas.microsoft.com/office/drawing/2014/main" id="{9ED45776-05C0-D948-A7E4-7D45A59338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0000">
            <a:off x="149036" y="3551148"/>
            <a:ext cx="5943600" cy="28093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ABBA30-9889-4348-85A3-614875940C44}"/>
              </a:ext>
            </a:extLst>
          </p:cNvPr>
          <p:cNvSpPr txBox="1"/>
          <p:nvPr/>
        </p:nvSpPr>
        <p:spPr>
          <a:xfrm>
            <a:off x="4844538" y="1021156"/>
            <a:ext cx="391325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omic Sans MS" panose="030F0902030302020204" pitchFamily="66" charset="0"/>
              </a:rPr>
              <a:t>Interaction Region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and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ancillary detector systems: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>
                <a:latin typeface="Comic Sans MS" panose="030F0902030302020204" pitchFamily="66" charset="0"/>
              </a:rPr>
              <a:t>hadron and lepton polarimeters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luminosity detector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low Q</a:t>
            </a:r>
            <a:r>
              <a:rPr lang="en-US" sz="2000" baseline="30000" dirty="0">
                <a:latin typeface="Comic Sans MS" panose="030F0902030302020204" pitchFamily="66" charset="0"/>
              </a:rPr>
              <a:t>2</a:t>
            </a:r>
            <a:r>
              <a:rPr lang="en-US" sz="2000" dirty="0">
                <a:latin typeface="Comic Sans MS" panose="030F0902030302020204" pitchFamily="66" charset="0"/>
              </a:rPr>
              <a:t> tagger</a:t>
            </a:r>
          </a:p>
          <a:p>
            <a:r>
              <a:rPr lang="en-US" sz="2000" dirty="0">
                <a:latin typeface="Comic Sans MS" panose="030F0902030302020204" pitchFamily="66" charset="0"/>
              </a:rPr>
              <a:t>ZDC and Roman Pot systems</a:t>
            </a:r>
          </a:p>
          <a:p>
            <a:endParaRPr lang="en-US" sz="2000" dirty="0">
              <a:latin typeface="Comic Sans MS" panose="030F0902030302020204" pitchFamily="66" charset="0"/>
            </a:endParaRPr>
          </a:p>
          <a:p>
            <a:r>
              <a:rPr lang="en-US" sz="2000" dirty="0">
                <a:solidFill>
                  <a:srgbClr val="0000FF"/>
                </a:solidFill>
                <a:latin typeface="Comic Sans MS" panose="030F0902030302020204" pitchFamily="66" charset="0"/>
              </a:rPr>
              <a:t>all needed from the beginning</a:t>
            </a:r>
          </a:p>
        </p:txBody>
      </p:sp>
    </p:spTree>
    <p:extLst>
      <p:ext uri="{BB962C8B-B14F-4D97-AF65-F5344CB8AC3E}">
        <p14:creationId xmlns:p14="http://schemas.microsoft.com/office/powerpoint/2010/main" val="286815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2CF89-AEA7-8145-9166-2221403FF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to address the EIC Physics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3FF701-CE03-CD45-A867-515D9C39D8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5C4F73-BBBA-134C-AAD8-12ADCF884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E2D290-83C6-D545-8294-12E5EA741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B5D28D-CC57-A345-BCB9-2862A30B05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02" t="3222" r="2157" b="1000"/>
          <a:stretch/>
        </p:blipFill>
        <p:spPr>
          <a:xfrm>
            <a:off x="5034811" y="1461516"/>
            <a:ext cx="3769360" cy="224391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50D22AC-05CC-0F45-82AD-FE75455FECEE}"/>
              </a:ext>
            </a:extLst>
          </p:cNvPr>
          <p:cNvSpPr txBox="1"/>
          <p:nvPr/>
        </p:nvSpPr>
        <p:spPr>
          <a:xfrm>
            <a:off x="32610" y="3269369"/>
            <a:ext cx="84317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polarized electron and hadron (p,d,He-3) beams: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access to spin structure of nucleons and nuclei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</a:rPr>
              <a:t>Spin vehicle to access the spatial and momentum structure of the nucleon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Full specification of initial and final states to probe q-g structure of NN and NNN interaction in light nuclei</a:t>
            </a:r>
            <a:endParaRPr lang="en-US" sz="1600" dirty="0">
              <a:solidFill>
                <a:srgbClr val="322F31"/>
              </a:solidFill>
              <a:latin typeface="Comic Sans MS" panose="030F0902030302020204" pitchFamily="66" charset="0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1100" dirty="0">
              <a:solidFill>
                <a:srgbClr val="322F31"/>
              </a:solidFill>
              <a:latin typeface="Comic Sans MS" panose="030F0902030302020204" pitchFamily="66" charset="0"/>
              <a:cs typeface="Comic Sans MS"/>
            </a:endParaRPr>
          </a:p>
          <a:p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nuclear beams: D to </a:t>
            </a: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Pb</a:t>
            </a:r>
            <a:endParaRPr lang="en-US" sz="1600" dirty="0">
              <a:solidFill>
                <a:srgbClr val="0000FF"/>
              </a:solidFill>
              <a:latin typeface="Comic Sans MS" panose="030F0902030302020204" pitchFamily="66" charset="0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</a:rPr>
              <a:t>accessing the highest gluon densities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  <a:sym typeface="Wingdings" pitchFamily="2" charset="2"/>
              </a:rPr>
              <a:t> saturation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  <a:sym typeface="Wingdings" pitchFamily="2" charset="2"/>
              </a:rPr>
              <a:t>quark and gluon </a:t>
            </a:r>
            <a:r>
              <a:rPr lang="en-US" sz="1600" dirty="0">
                <a:latin typeface="Comic Sans MS"/>
                <a:cs typeface="Comic Sans MS"/>
              </a:rPr>
              <a:t>interact with a nuclear medium</a:t>
            </a:r>
            <a:endParaRPr lang="en-US" sz="1600" dirty="0">
              <a:solidFill>
                <a:srgbClr val="0432FF"/>
              </a:solidFill>
              <a:latin typeface="Comic Sans MS" panose="030F0902030302020204" pitchFamily="66" charset="0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endParaRPr lang="en-US" sz="1100" dirty="0">
              <a:solidFill>
                <a:srgbClr val="322F31"/>
              </a:solidFill>
              <a:latin typeface="Comic Sans MS" panose="030F0902030302020204" pitchFamily="66" charset="0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high luminosity 10</a:t>
            </a:r>
            <a:r>
              <a:rPr lang="en-US" sz="1600" baseline="300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33-34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 cm</a:t>
            </a:r>
            <a:r>
              <a:rPr lang="en-US" sz="1600" baseline="300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-2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s</a:t>
            </a:r>
            <a:r>
              <a:rPr lang="en-US" sz="1600" baseline="300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-1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mapping the spatial and momentum structure of nucleons and nuclei in 3d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access to rare probes, i.e. </a:t>
            </a:r>
            <a:r>
              <a:rPr lang="en-US" sz="1600" dirty="0" err="1">
                <a:latin typeface="Comic Sans MS" panose="030F0902030302020204" pitchFamily="66" charset="0"/>
                <a:cs typeface="Comic Sans MS"/>
              </a:rPr>
              <a:t>Ws</a:t>
            </a:r>
            <a:endParaRPr lang="en-US" sz="1600" dirty="0">
              <a:latin typeface="Comic Sans MS" panose="030F0902030302020204" pitchFamily="66" charset="0"/>
              <a:cs typeface="Comic Sans M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DF96CCE-72AB-4A46-926F-18BA2F2581BE}"/>
              </a:ext>
            </a:extLst>
          </p:cNvPr>
          <p:cNvSpPr txBox="1"/>
          <p:nvPr/>
        </p:nvSpPr>
        <p:spPr>
          <a:xfrm>
            <a:off x="4049950" y="672152"/>
            <a:ext cx="4810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large kinematic coverage: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  <a:cs typeface="Comic Sans MS"/>
              </a:rPr>
              <a:t>access to </a:t>
            </a:r>
            <a:r>
              <a:rPr lang="en-US" i="1" dirty="0">
                <a:latin typeface="Comic Sans MS" panose="030F0902030302020204" pitchFamily="66" charset="0"/>
                <a:cs typeface="Comic Sans MS"/>
              </a:rPr>
              <a:t>x</a:t>
            </a:r>
            <a:r>
              <a:rPr lang="en-US" dirty="0">
                <a:latin typeface="Comic Sans MS" panose="030F0902030302020204" pitchFamily="66" charset="0"/>
                <a:cs typeface="Comic Sans MS"/>
              </a:rPr>
              <a:t> and </a:t>
            </a:r>
            <a:r>
              <a:rPr lang="en-US" i="1" dirty="0">
                <a:latin typeface="Comic Sans MS" panose="030F0902030302020204" pitchFamily="66" charset="0"/>
                <a:cs typeface="Comic Sans MS"/>
              </a:rPr>
              <a:t>Q</a:t>
            </a:r>
            <a:r>
              <a:rPr lang="en-US" i="1" baseline="30000" dirty="0">
                <a:latin typeface="Comic Sans MS" panose="030F0902030302020204" pitchFamily="66" charset="0"/>
                <a:cs typeface="Comic Sans MS"/>
              </a:rPr>
              <a:t>2</a:t>
            </a:r>
            <a:r>
              <a:rPr lang="en-US" dirty="0">
                <a:latin typeface="Comic Sans MS" panose="030F0902030302020204" pitchFamily="66" charset="0"/>
                <a:cs typeface="Comic Sans MS"/>
              </a:rPr>
              <a:t> over a wide range </a:t>
            </a:r>
          </a:p>
          <a:p>
            <a:pPr>
              <a:buClr>
                <a:srgbClr val="0000FF"/>
              </a:buClr>
            </a:pP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</a:t>
            </a:r>
            <a:r>
              <a:rPr lang="en-US" dirty="0">
                <a:latin typeface="Comic Sans MS" panose="030F0902030302020204" pitchFamily="66" charset="0"/>
                <a:cs typeface="Comic Sans MS"/>
                <a:sym typeface="Wingdings"/>
              </a:rPr>
              <a:t> </a:t>
            </a:r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center-of-mass energy 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√s: 20 – 140 GeV</a:t>
            </a:r>
          </a:p>
        </p:txBody>
      </p:sp>
      <p:pic>
        <p:nvPicPr>
          <p:cNvPr id="8" name="Picture 7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68F3CC9F-06F4-564E-813D-3C976950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" y="602731"/>
            <a:ext cx="4681182" cy="25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8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C3E3C13-C332-3E4D-9B45-B6CEC1763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3176332"/>
              </p:ext>
            </p:extLst>
          </p:nvPr>
        </p:nvGraphicFramePr>
        <p:xfrm>
          <a:off x="726699" y="1136780"/>
          <a:ext cx="7743534" cy="38465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81178">
                  <a:extLst>
                    <a:ext uri="{9D8B030D-6E8A-4147-A177-3AD203B41FA5}">
                      <a16:colId xmlns:a16="http://schemas.microsoft.com/office/drawing/2014/main" val="2636019879"/>
                    </a:ext>
                  </a:extLst>
                </a:gridCol>
                <a:gridCol w="2581178">
                  <a:extLst>
                    <a:ext uri="{9D8B030D-6E8A-4147-A177-3AD203B41FA5}">
                      <a16:colId xmlns:a16="http://schemas.microsoft.com/office/drawing/2014/main" val="3677928028"/>
                    </a:ext>
                  </a:extLst>
                </a:gridCol>
                <a:gridCol w="2581178">
                  <a:extLst>
                    <a:ext uri="{9D8B030D-6E8A-4147-A177-3AD203B41FA5}">
                      <a16:colId xmlns:a16="http://schemas.microsoft.com/office/drawing/2014/main" val="3622685537"/>
                    </a:ext>
                  </a:extLst>
                </a:gridCol>
              </a:tblGrid>
              <a:tr h="306512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+mj-lt"/>
                        </a:rPr>
                        <a:t> </a:t>
                      </a:r>
                      <a:endParaRPr lang="en-US" sz="11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Hadron</a:t>
                      </a:r>
                      <a:endParaRPr lang="en-US" sz="1600" b="1" dirty="0">
                        <a:solidFill>
                          <a:srgbClr val="0432FF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Lepton</a:t>
                      </a:r>
                      <a:endParaRPr lang="en-US" sz="1600" b="1" dirty="0">
                        <a:solidFill>
                          <a:srgbClr val="0432FF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20844206"/>
                  </a:ext>
                </a:extLst>
              </a:tr>
              <a:tr h="503556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Machine</a:t>
                      </a:r>
                      <a:r>
                        <a:rPr lang="en-US" sz="1400" b="1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FF40FF"/>
                          </a:solidFill>
                          <a:effectLst/>
                          <a:latin typeface="+mj-lt"/>
                        </a:rPr>
                        <a:t>element</a:t>
                      </a:r>
                      <a:r>
                        <a:rPr lang="en-US" sz="1400" b="1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free region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High Luminosity </a:t>
                      </a:r>
                      <a:r>
                        <a:rPr lang="en-US" sz="1400" dirty="0">
                          <a:effectLst/>
                          <a:latin typeface="+mj-lt"/>
                          <a:sym typeface="Wingdings" pitchFamily="2" charset="2"/>
                        </a:rPr>
                        <a:t> beam elements need to be very close to IP</a:t>
                      </a:r>
                      <a:endParaRPr lang="en-US" sz="1400" dirty="0">
                        <a:effectLst/>
                        <a:latin typeface="+mj-lt"/>
                      </a:endParaRP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  <a:latin typeface="+mj-lt"/>
                        </a:rPr>
                        <a:t>eRHIC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: +/- 4.5 m JLEIC: +/- 3.5 m for main detector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952216"/>
                  </a:ext>
                </a:extLst>
              </a:tr>
              <a:tr h="26272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Beam pipe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Low mass material i.e. Beryllium 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071617"/>
                  </a:ext>
                </a:extLst>
              </a:tr>
              <a:tr h="26272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Low Q</a:t>
                      </a:r>
                      <a:r>
                        <a:rPr lang="en-US" sz="1400" b="1" baseline="30000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2</a:t>
                      </a:r>
                      <a:r>
                        <a:rPr lang="en-US" sz="1400" b="1" dirty="0">
                          <a:solidFill>
                            <a:srgbClr val="00B050"/>
                          </a:solidFill>
                          <a:effectLst/>
                          <a:latin typeface="+mj-lt"/>
                        </a:rPr>
                        <a:t> tagger </a:t>
                      </a:r>
                      <a:endParaRPr lang="en-US" sz="1400" b="1" dirty="0">
                        <a:solidFill>
                          <a:srgbClr val="00B050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Acceptance: Q</a:t>
                      </a:r>
                      <a:r>
                        <a:rPr lang="en-US" sz="1400" baseline="30000" dirty="0">
                          <a:effectLst/>
                          <a:latin typeface="+mj-lt"/>
                        </a:rPr>
                        <a:t>2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&lt; ~0.1 GeV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9420973"/>
                  </a:ext>
                </a:extLst>
              </a:tr>
              <a:tr h="262725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Zero Degree Calorimeter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60cm x 60cm x 2m @ ~30 m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 </a:t>
                      </a:r>
                      <a:endParaRPr lang="en-US" sz="14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93020095"/>
                  </a:ext>
                </a:extLst>
              </a:tr>
              <a:tr h="44427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scattered proton/neutron acc.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all energies for ep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Proton: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0.2 GeV &lt; 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p</a:t>
                      </a:r>
                      <a:r>
                        <a:rPr lang="en-US" sz="1400" baseline="-25000" dirty="0" err="1">
                          <a:effectLst/>
                          <a:latin typeface="+mj-lt"/>
                        </a:rPr>
                        <a:t>t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&lt; 1.3 GeV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Neutron: 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p</a:t>
                      </a:r>
                      <a:r>
                        <a:rPr lang="en-US" sz="1400" baseline="-25000" dirty="0" err="1">
                          <a:effectLst/>
                          <a:latin typeface="+mj-lt"/>
                        </a:rPr>
                        <a:t>t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&lt; 1.3 GeV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  <a:latin typeface="+mj-lt"/>
                        </a:rPr>
                        <a:t> </a:t>
                      </a:r>
                      <a:endParaRPr lang="en-US" sz="140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43177836"/>
                  </a:ext>
                </a:extLst>
              </a:tr>
              <a:tr h="624218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scattered proton/neutron acc.</a:t>
                      </a:r>
                    </a:p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all energies for </a:t>
                      </a:r>
                      <a:r>
                        <a:rPr lang="en-US" sz="1400" b="1" dirty="0" err="1">
                          <a:solidFill>
                            <a:srgbClr val="0432FF"/>
                          </a:solidFill>
                          <a:effectLst/>
                          <a:latin typeface="+mj-lt"/>
                        </a:rPr>
                        <a:t>eA</a:t>
                      </a:r>
                      <a:endParaRPr lang="en-US" sz="1400" b="1" dirty="0">
                        <a:solidFill>
                          <a:srgbClr val="0432FF"/>
                        </a:solidFill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Proton and Neutron: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ymbol" pitchFamily="2" charset="2"/>
                        </a:rPr>
                        <a:t>Q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&lt; 6 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mrad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(√s=50 GeV)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ymbol" pitchFamily="2" charset="2"/>
                        </a:rPr>
                        <a:t>Q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&lt; 4 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mrad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(√s=100 GeV)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54391512"/>
                  </a:ext>
                </a:extLst>
              </a:tr>
              <a:tr h="278713">
                <a:tc>
                  <a:txBody>
                    <a:bodyPr/>
                    <a:lstStyle/>
                    <a:p>
                      <a:pPr marL="0" marR="0" indent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Integration of detectors</a:t>
                      </a:r>
                      <a:endParaRPr lang="en-US" sz="1400" b="1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Local 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polarimeter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46379403"/>
                  </a:ext>
                </a:extLst>
              </a:tr>
              <a:tr h="262725">
                <a:tc rowSpan="2">
                  <a:txBody>
                    <a:bodyPr/>
                    <a:lstStyle/>
                    <a:p>
                      <a:pPr marL="0" marR="0" indent="4572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dirty="0">
                        <a:effectLst/>
                        <a:latin typeface="+mj-lt"/>
                      </a:endParaRPr>
                    </a:p>
                    <a:p>
                      <a:pPr marL="0" marR="0" indent="45720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+mj-lt"/>
                        </a:rPr>
                        <a:t>Luminosity</a:t>
                      </a:r>
                      <a:endParaRPr lang="en-US" sz="1400" b="1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Relative Luminosity: R = L</a:t>
                      </a:r>
                      <a:r>
                        <a:rPr lang="en-US" sz="1400" baseline="30000" dirty="0">
                          <a:effectLst/>
                          <a:latin typeface="+mj-lt"/>
                        </a:rPr>
                        <a:t>++/--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/L</a:t>
                      </a:r>
                      <a:r>
                        <a:rPr lang="en-US" sz="1400" baseline="30000" dirty="0">
                          <a:effectLst/>
                          <a:latin typeface="+mj-lt"/>
                        </a:rPr>
                        <a:t>+-/-+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&lt; 10</a:t>
                      </a:r>
                      <a:r>
                        <a:rPr lang="en-US" sz="1400" baseline="30000" dirty="0">
                          <a:effectLst/>
                          <a:latin typeface="+mj-lt"/>
                        </a:rPr>
                        <a:t>-4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777049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</a:rPr>
                        <a:t> 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Symbol" pitchFamily="2" charset="2"/>
                        </a:rPr>
                        <a:t>g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acceptance: +/- 1 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mrad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0" marR="0" indent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+mj-lt"/>
                          <a:sym typeface="Wingdings" pitchFamily="2" charset="2"/>
                        </a:rPr>
                        <a:t>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Symbol" pitchFamily="2" charset="2"/>
                        </a:rPr>
                        <a:t>d</a:t>
                      </a:r>
                      <a:r>
                        <a:rPr lang="en-US" sz="1400" dirty="0" err="1">
                          <a:effectLst/>
                          <a:latin typeface="+mj-lt"/>
                        </a:rPr>
                        <a:t>L</a:t>
                      </a:r>
                      <a:r>
                        <a:rPr lang="en-US" sz="1400" dirty="0">
                          <a:effectLst/>
                          <a:latin typeface="+mj-lt"/>
                        </a:rPr>
                        <a:t>/L &lt; 1%</a:t>
                      </a:r>
                      <a:endParaRPr lang="en-US" sz="1400" dirty="0">
                        <a:effectLst/>
                        <a:latin typeface="+mj-lt"/>
                        <a:ea typeface="MS Mincho" panose="02020609040205080304" pitchFamily="49" charset="-128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9902970"/>
                  </a:ext>
                </a:extLst>
              </a:tr>
            </a:tbl>
          </a:graphicData>
        </a:graphic>
      </p:graphicFrame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BDE80-726F-7242-8D52-F01FAF818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ED9511-F706-024F-BE74-256A8B1B64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46DDD-3ED7-0748-842B-BCCF67C15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2B70781-9DC1-4D4D-B0D5-2791A6A04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 Requirements from Physics</a:t>
            </a:r>
          </a:p>
        </p:txBody>
      </p:sp>
    </p:spTree>
    <p:extLst>
      <p:ext uri="{BB962C8B-B14F-4D97-AF65-F5344CB8AC3E}">
        <p14:creationId xmlns:p14="http://schemas.microsoft.com/office/powerpoint/2010/main" val="337627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71923" y="6575095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eRHIC</a:t>
            </a:r>
            <a:r>
              <a:rPr lang="en-US" dirty="0"/>
              <a:t>: IR Design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3071" y="4572000"/>
            <a:ext cx="920957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main emphasis on integrating requirements for hadron beam direction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B0Fp: </a:t>
            </a:r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  <a:cs typeface="Comic Sans MS"/>
              </a:rPr>
              <a:t>Forward Spectrometer 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(6 - 20 </a:t>
            </a:r>
            <a:r>
              <a:rPr lang="en-US" sz="1600" dirty="0" err="1">
                <a:latin typeface="Comic Sans MS" panose="030F0902030302020204" pitchFamily="66" charset="0"/>
                <a:cs typeface="Comic Sans MS"/>
              </a:rPr>
              <a:t>mrad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)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FF0000"/>
                </a:solidFill>
                <a:latin typeface="Comic Sans MS" panose="030F0902030302020204" pitchFamily="66" charset="0"/>
                <a:cs typeface="Comic Sans MS"/>
              </a:rPr>
              <a:t>Roman pots 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(Sensitive 1 to 5 </a:t>
            </a:r>
            <a:r>
              <a:rPr lang="en-US" sz="1600" dirty="0" err="1">
                <a:latin typeface="Comic Sans MS" panose="030F0902030302020204" pitchFamily="66" charset="0"/>
                <a:cs typeface="Comic Sans MS"/>
              </a:rPr>
              <a:t>mrad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)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600" dirty="0">
                <a:solidFill>
                  <a:srgbClr val="008F00"/>
                </a:solidFill>
                <a:latin typeface="Comic Sans MS" panose="030F0902030302020204" pitchFamily="66" charset="0"/>
                <a:cs typeface="Comic Sans MS"/>
              </a:rPr>
              <a:t>Neutron Detector  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(0 to 4 </a:t>
            </a:r>
            <a:r>
              <a:rPr lang="en-US" sz="1600" dirty="0" err="1">
                <a:latin typeface="Comic Sans MS" panose="030F0902030302020204" pitchFamily="66" charset="0"/>
                <a:cs typeface="Comic Sans MS"/>
              </a:rPr>
              <a:t>mrad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)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B1Re and B2Re: separate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</a:rPr>
              <a:t>BH photons 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from beam, separate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</a:rPr>
              <a:t>low Q</a:t>
            </a:r>
            <a:r>
              <a:rPr lang="en-US" sz="1600" baseline="30000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</a:rPr>
              <a:t>2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</a:rPr>
              <a:t> electrons </a:t>
            </a:r>
            <a:r>
              <a:rPr lang="en-US" sz="1600" dirty="0">
                <a:latin typeface="Comic Sans MS" panose="030F0902030302020204" pitchFamily="66" charset="0"/>
                <a:cs typeface="Comic Sans MS"/>
              </a:rPr>
              <a:t>from beam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Comic Sans MS"/>
              </a:rPr>
              <a:t>     and lepton beam from SR-fan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 panose="030F0902030302020204" pitchFamily="66" charset="0"/>
                <a:cs typeface="Comic Sans MS"/>
                <a:sym typeface="Wingdings"/>
              </a:rPr>
              <a:t>electron and hadron polarimetry at IP-12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 panose="030F0902030302020204" pitchFamily="66" charset="0"/>
                <a:cs typeface="Comic Sans MS"/>
                <a:sym typeface="Wingdings"/>
              </a:rPr>
              <a:t>need still to integrate a local IR hadron polarimeter to monitor degree of long. </a:t>
            </a:r>
            <a:r>
              <a:rPr lang="en-US" sz="1600" dirty="0" err="1">
                <a:latin typeface="Comic Sans MS" panose="030F0902030302020204" pitchFamily="66" charset="0"/>
                <a:cs typeface="Comic Sans MS"/>
                <a:sym typeface="Wingdings"/>
              </a:rPr>
              <a:t>polarisation</a:t>
            </a:r>
            <a:r>
              <a:rPr lang="en-US" sz="1600" dirty="0">
                <a:latin typeface="Comic Sans MS" panose="030F0902030302020204" pitchFamily="66" charset="0"/>
                <a:cs typeface="Comic Sans MS"/>
                <a:sym typeface="Wingdings"/>
              </a:rPr>
              <a:t> </a:t>
            </a:r>
            <a:endParaRPr lang="en-US" sz="1600" dirty="0">
              <a:latin typeface="Comic Sans MS" panose="030F0902030302020204" pitchFamily="66" charset="0"/>
              <a:cs typeface="Comic Sans M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5FD975-A644-5247-8944-A7ECE586E4B6}"/>
              </a:ext>
            </a:extLst>
          </p:cNvPr>
          <p:cNvSpPr/>
          <p:nvPr/>
        </p:nvSpPr>
        <p:spPr>
          <a:xfrm>
            <a:off x="4393325" y="2107905"/>
            <a:ext cx="292316" cy="446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62966A-A19D-FD4A-A045-25A9E875E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67" t="810" r="700" b="1"/>
          <a:stretch/>
        </p:blipFill>
        <p:spPr>
          <a:xfrm>
            <a:off x="96252" y="154004"/>
            <a:ext cx="5659654" cy="44179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12402A4-73AF-994B-B8AD-B439536F68D4}"/>
              </a:ext>
            </a:extLst>
          </p:cNvPr>
          <p:cNvSpPr txBox="1"/>
          <p:nvPr/>
        </p:nvSpPr>
        <p:spPr>
          <a:xfrm>
            <a:off x="3234994" y="3568240"/>
            <a:ext cx="23166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+mj-lt"/>
                <a:cs typeface="Comic Sans MS"/>
              </a:rPr>
              <a:t>25 </a:t>
            </a:r>
            <a:r>
              <a:rPr lang="en-US" sz="1600" dirty="0" err="1">
                <a:latin typeface="+mj-lt"/>
                <a:cs typeface="Comic Sans MS"/>
              </a:rPr>
              <a:t>mrad</a:t>
            </a:r>
            <a:r>
              <a:rPr lang="en-US" sz="1600" dirty="0">
                <a:latin typeface="+mj-lt"/>
                <a:cs typeface="Comic Sans MS"/>
              </a:rPr>
              <a:t> crossing angle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14D5676-5529-0F45-A2AB-BF7F3506E255}"/>
              </a:ext>
            </a:extLst>
          </p:cNvPr>
          <p:cNvSpPr/>
          <p:nvPr/>
        </p:nvSpPr>
        <p:spPr>
          <a:xfrm>
            <a:off x="3028950" y="968298"/>
            <a:ext cx="763404" cy="4331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AB6476F-75B2-0041-B7C1-1B5F79C0A61F}"/>
              </a:ext>
            </a:extLst>
          </p:cNvPr>
          <p:cNvSpPr/>
          <p:nvPr/>
        </p:nvSpPr>
        <p:spPr>
          <a:xfrm>
            <a:off x="3359216" y="486417"/>
            <a:ext cx="659337" cy="43313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707D8A7-E326-9745-880F-63EDC31F3056}"/>
              </a:ext>
            </a:extLst>
          </p:cNvPr>
          <p:cNvSpPr/>
          <p:nvPr/>
        </p:nvSpPr>
        <p:spPr>
          <a:xfrm>
            <a:off x="3854923" y="1672357"/>
            <a:ext cx="659337" cy="433137"/>
          </a:xfrm>
          <a:prstGeom prst="ellipse">
            <a:avLst/>
          </a:prstGeom>
          <a:noFill/>
          <a:ln w="25400">
            <a:solidFill>
              <a:srgbClr val="008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6C9D9D7-D98F-0B43-9BAC-39CE5E883A1F}"/>
              </a:ext>
            </a:extLst>
          </p:cNvPr>
          <p:cNvSpPr/>
          <p:nvPr/>
        </p:nvSpPr>
        <p:spPr>
          <a:xfrm>
            <a:off x="1585451" y="2481022"/>
            <a:ext cx="859366" cy="446109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635E7EE-53CB-2F40-9539-1B7C5D36E25C}"/>
              </a:ext>
            </a:extLst>
          </p:cNvPr>
          <p:cNvSpPr/>
          <p:nvPr/>
        </p:nvSpPr>
        <p:spPr>
          <a:xfrm>
            <a:off x="2015134" y="1346138"/>
            <a:ext cx="859366" cy="446109"/>
          </a:xfrm>
          <a:prstGeom prst="ellipse">
            <a:avLst/>
          </a:prstGeom>
          <a:noFill/>
          <a:ln w="25400"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46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5A7C1-7D65-9E4F-BA21-1B7CCC6E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JLEIC IR Design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A2FF9C-5692-174C-83AD-9C0F24A89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C26C97-728D-F14D-B119-184D1D51A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18C2F8-E869-264E-9560-6ED5FA2D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CC90E39-8AF3-5C41-B95D-E938E1A79464}"/>
              </a:ext>
            </a:extLst>
          </p:cNvPr>
          <p:cNvSpPr txBox="1">
            <a:spLocks/>
          </p:cNvSpPr>
          <p:nvPr/>
        </p:nvSpPr>
        <p:spPr>
          <a:xfrm>
            <a:off x="84633" y="586952"/>
            <a:ext cx="4487367" cy="2677656"/>
          </a:xfrm>
          <a:prstGeom prst="rect">
            <a:avLst/>
          </a:prstGeom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50 </a:t>
            </a:r>
            <a:r>
              <a:rPr lang="en-US" sz="1600" dirty="0" err="1">
                <a:latin typeface="Comic Sans MS" panose="030F0902030302020204" pitchFamily="66" charset="0"/>
              </a:rPr>
              <a:t>mrad</a:t>
            </a:r>
            <a:r>
              <a:rPr lang="en-US" sz="1600" dirty="0">
                <a:latin typeface="Comic Sans MS" panose="030F0902030302020204" pitchFamily="66" charset="0"/>
              </a:rPr>
              <a:t> crossing angle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q"/>
            </a:pPr>
            <a:endParaRPr lang="en-US" sz="1000" dirty="0">
              <a:latin typeface="Comic Sans MS" panose="030F09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Forward hadron detection in three stages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Endcap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Small dipole covering angles up to ~2-3</a:t>
            </a:r>
            <a:r>
              <a:rPr lang="en-US" sz="1600" baseline="30000" dirty="0">
                <a:latin typeface="Comic Sans MS" panose="030F0902030302020204" pitchFamily="66" charset="0"/>
                <a:sym typeface="Symbol" panose="05050102010706020507" pitchFamily="18" charset="2"/>
              </a:rPr>
              <a:t></a:t>
            </a:r>
            <a:endParaRPr lang="en-US" sz="1600" dirty="0">
              <a:latin typeface="Comic Sans MS" panose="030F09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Far forward, up to ~10 </a:t>
            </a:r>
            <a:r>
              <a:rPr lang="en-US" sz="1600" dirty="0" err="1">
                <a:latin typeface="Comic Sans MS" panose="030F0902030302020204" pitchFamily="66" charset="0"/>
              </a:rPr>
              <a:t>mrad</a:t>
            </a:r>
            <a:r>
              <a:rPr lang="en-US" sz="1600" dirty="0">
                <a:latin typeface="Comic Sans MS" panose="030F0902030302020204" pitchFamily="66" charset="0"/>
              </a:rPr>
              <a:t>, for particles </a:t>
            </a:r>
            <a:br>
              <a:rPr lang="en-US" sz="1600" dirty="0">
                <a:latin typeface="Comic Sans MS" panose="030F0902030302020204" pitchFamily="66" charset="0"/>
              </a:rPr>
            </a:br>
            <a:r>
              <a:rPr lang="en-US" sz="1600" dirty="0">
                <a:latin typeface="Comic Sans MS" panose="030F0902030302020204" pitchFamily="66" charset="0"/>
              </a:rPr>
              <a:t>passing through accelerator quads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q"/>
            </a:pPr>
            <a:endParaRPr lang="en-US" sz="1000" dirty="0">
              <a:latin typeface="Comic Sans MS" panose="030F0902030302020204" pitchFamily="66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Low-Q2 tagger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Small-angle electron detection</a:t>
            </a:r>
          </a:p>
        </p:txBody>
      </p:sp>
      <p:pic>
        <p:nvPicPr>
          <p:cNvPr id="7" name="Picture 102" descr="DetailedDetectorLayout">
            <a:extLst>
              <a:ext uri="{FF2B5EF4-FFF2-40B4-BE49-F238E27FC236}">
                <a16:creationId xmlns:a16="http://schemas.microsoft.com/office/drawing/2014/main" id="{B80089D0-1284-A547-B4CC-6CFF3CFEC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137" y="1068402"/>
            <a:ext cx="4708863" cy="164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0409D26-B102-FF4D-BAE9-46BDE2D03F40}"/>
              </a:ext>
            </a:extLst>
          </p:cNvPr>
          <p:cNvGrpSpPr/>
          <p:nvPr/>
        </p:nvGrpSpPr>
        <p:grpSpPr>
          <a:xfrm>
            <a:off x="709854" y="3197605"/>
            <a:ext cx="7839040" cy="3447899"/>
            <a:chOff x="381000" y="2130425"/>
            <a:chExt cx="8816130" cy="3981450"/>
          </a:xfrm>
        </p:grpSpPr>
        <p:pic>
          <p:nvPicPr>
            <p:cNvPr id="9" name="Picture 2" descr="C:\Users\zhao\Downloads\meic_det1_full_flat.png">
              <a:extLst>
                <a:ext uri="{FF2B5EF4-FFF2-40B4-BE49-F238E27FC236}">
                  <a16:creationId xmlns:a16="http://schemas.microsoft.com/office/drawing/2014/main" id="{B9D1736D-9903-564D-871C-F06240D2CA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5121274"/>
              <a:ext cx="8312150" cy="914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3">
              <a:extLst>
                <a:ext uri="{FF2B5EF4-FFF2-40B4-BE49-F238E27FC236}">
                  <a16:creationId xmlns:a16="http://schemas.microsoft.com/office/drawing/2014/main" id="{B83456CE-6481-F24A-BB64-D6603017D1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2600" y="5807075"/>
              <a:ext cx="236220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6670" tIns="41100" rIns="66670" bIns="33345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Forward hadron spectrometer</a:t>
              </a:r>
            </a:p>
          </p:txBody>
        </p:sp>
        <p:sp>
          <p:nvSpPr>
            <p:cNvPr id="11" name="Text Box 4">
              <a:extLst>
                <a:ext uri="{FF2B5EF4-FFF2-40B4-BE49-F238E27FC236}">
                  <a16:creationId xmlns:a16="http://schemas.microsoft.com/office/drawing/2014/main" id="{484CD7DF-1270-D74F-AA5C-F1CA9A0763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14400" y="5565759"/>
              <a:ext cx="1828799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66670" tIns="41100" rIns="66670" bIns="33345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tabLst>
                  <a:tab pos="723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low-Q</a:t>
              </a:r>
              <a:r>
                <a:rPr lang="en-US" altLang="en-US" sz="1200" baseline="33000" dirty="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2 </a:t>
              </a:r>
              <a:r>
                <a:rPr lang="en-US" altLang="en-US" sz="1200" dirty="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electron </a:t>
              </a:r>
              <a:r>
                <a:rPr lang="en-US" altLang="en-US" sz="1200" dirty="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detection</a:t>
              </a:r>
            </a:p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200" dirty="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and</a:t>
              </a:r>
              <a:r>
                <a:rPr lang="en-US" altLang="en-US" sz="1200" dirty="0">
                  <a:solidFill>
                    <a:srgbClr val="008000"/>
                  </a:solidFill>
                  <a:ea typeface="ＭＳ Ｐゴシック" panose="020B0600070205080204" pitchFamily="34" charset="-128"/>
                </a:rPr>
                <a:t> Compton polarimeter</a:t>
              </a:r>
            </a:p>
          </p:txBody>
        </p:sp>
        <p:sp>
          <p:nvSpPr>
            <p:cNvPr id="12" name="Line 12">
              <a:extLst>
                <a:ext uri="{FF2B5EF4-FFF2-40B4-BE49-F238E27FC236}">
                  <a16:creationId xmlns:a16="http://schemas.microsoft.com/office/drawing/2014/main" id="{8B519E84-1AF3-BF42-B177-404F46A840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77200" y="5399087"/>
              <a:ext cx="541338" cy="1588"/>
            </a:xfrm>
            <a:prstGeom prst="line">
              <a:avLst/>
            </a:prstGeom>
            <a:noFill/>
            <a:ln w="12700">
              <a:solidFill>
                <a:srgbClr val="3333FF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197" tIns="41100" rIns="82197" bIns="41100"/>
            <a:lstStyle/>
            <a:p>
              <a:endParaRPr lang="en-US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6133F1DF-8B6B-8141-B5AE-441189FBC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638" y="4986337"/>
              <a:ext cx="317500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902" tIns="40457" rIns="80902" bIns="4045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hangingPunct="1">
                <a:spcBef>
                  <a:spcPct val="0"/>
                </a:spcBef>
                <a:buFontTx/>
                <a:buNone/>
              </a:pPr>
              <a:r>
                <a:rPr lang="de-DE" altLang="en-US" b="1">
                  <a:solidFill>
                    <a:srgbClr val="FF0000"/>
                  </a:solidFill>
                  <a:ea typeface="ＭＳ Ｐゴシック" panose="020B0600070205080204" pitchFamily="34" charset="-128"/>
                </a:rPr>
                <a:t>p</a:t>
              </a:r>
            </a:p>
          </p:txBody>
        </p:sp>
        <p:sp>
          <p:nvSpPr>
            <p:cNvPr id="14" name="Line 14">
              <a:extLst>
                <a:ext uri="{FF2B5EF4-FFF2-40B4-BE49-F238E27FC236}">
                  <a16:creationId xmlns:a16="http://schemas.microsoft.com/office/drawing/2014/main" id="{F1EAFF19-7EC1-7F42-A97C-D5EB2DD4D8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6138" y="5210175"/>
              <a:ext cx="601662" cy="3651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82197" tIns="41100" rIns="82197" bIns="41100"/>
            <a:lstStyle/>
            <a:p>
              <a:endParaRPr lang="en-US"/>
            </a:p>
          </p:txBody>
        </p:sp>
        <p:sp>
          <p:nvSpPr>
            <p:cNvPr id="15" name="Text Box 18">
              <a:extLst>
                <a:ext uri="{FF2B5EF4-FFF2-40B4-BE49-F238E27FC236}">
                  <a16:creationId xmlns:a16="http://schemas.microsoft.com/office/drawing/2014/main" id="{06F473CC-B1CC-0444-A306-EA632E2229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10200" y="5081587"/>
              <a:ext cx="22860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670" tIns="41100" rIns="66670" bIns="33345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500">
                  <a:solidFill>
                    <a:srgbClr val="000000"/>
                  </a:solidFill>
                  <a:ea typeface="ＭＳ Ｐゴシック" panose="020B0600070205080204" pitchFamily="34" charset="-128"/>
                </a:rPr>
                <a:t>(top view in GEANT4)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3FD8954-F318-C645-9A12-5431A653CC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10600" y="5189537"/>
              <a:ext cx="303213" cy="384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80902" tIns="40457" rIns="80902" bIns="40457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defTabSz="914400" hangingPunct="1">
                <a:spcBef>
                  <a:spcPct val="0"/>
                </a:spcBef>
                <a:buFontTx/>
                <a:buNone/>
              </a:pPr>
              <a:r>
                <a:rPr lang="de-DE" altLang="en-US" b="1">
                  <a:solidFill>
                    <a:srgbClr val="3333FF"/>
                  </a:solidFill>
                  <a:ea typeface="ＭＳ Ｐゴシック" panose="020B0600070205080204" pitchFamily="34" charset="-128"/>
                </a:rPr>
                <a:t>e</a:t>
              </a:r>
            </a:p>
          </p:txBody>
        </p:sp>
        <p:sp>
          <p:nvSpPr>
            <p:cNvPr id="17" name="Text Box 18">
              <a:extLst>
                <a:ext uri="{FF2B5EF4-FFF2-40B4-BE49-F238E27FC236}">
                  <a16:creationId xmlns:a16="http://schemas.microsoft.com/office/drawing/2014/main" id="{C9FB2A4D-0400-2341-9ACB-0092AB676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35130" y="5626872"/>
              <a:ext cx="762000" cy="344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6670" tIns="41100" rIns="66670" bIns="33345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tabLst>
                  <a:tab pos="723900" algn="l"/>
                  <a:tab pos="14478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  <a:tab pos="14478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723900" algn="l"/>
                  <a:tab pos="14478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defTabSz="914400" hangingPunct="1">
                <a:spcBef>
                  <a:spcPct val="0"/>
                </a:spcBef>
                <a:buFontTx/>
                <a:buNone/>
              </a:pPr>
              <a:r>
                <a:rPr lang="en-US" altLang="en-US" sz="1400" b="1" dirty="0">
                  <a:solidFill>
                    <a:srgbClr val="008F00"/>
                  </a:solidFill>
                  <a:ea typeface="ＭＳ Ｐゴシック" panose="020B0600070205080204" pitchFamily="34" charset="-128"/>
                </a:rPr>
                <a:t>ZDC</a:t>
              </a:r>
            </a:p>
          </p:txBody>
        </p:sp>
        <p:sp>
          <p:nvSpPr>
            <p:cNvPr id="18" name="AutoShape 16">
              <a:extLst>
                <a:ext uri="{FF2B5EF4-FFF2-40B4-BE49-F238E27FC236}">
                  <a16:creationId xmlns:a16="http://schemas.microsoft.com/office/drawing/2014/main" id="{44AC260F-96B2-0F44-8D99-8DC198F3F8B2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4326732" y="572293"/>
              <a:ext cx="401638" cy="8232775"/>
            </a:xfrm>
            <a:prstGeom prst="leftBrace">
              <a:avLst>
                <a:gd name="adj1" fmla="val 279760"/>
                <a:gd name="adj2" fmla="val 56690"/>
              </a:avLst>
            </a:prstGeom>
            <a:noFill/>
            <a:ln w="1587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pic>
          <p:nvPicPr>
            <p:cNvPr id="19" name="Picture 45" descr="ir_region_zero_dpx">
              <a:extLst>
                <a:ext uri="{FF2B5EF4-FFF2-40B4-BE49-F238E27FC236}">
                  <a16:creationId xmlns:a16="http://schemas.microsoft.com/office/drawing/2014/main" id="{3EA62FF9-0005-C043-8EC1-419E3A0F4EB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275" y="2130425"/>
              <a:ext cx="7778750" cy="180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Line 46">
              <a:extLst>
                <a:ext uri="{FF2B5EF4-FFF2-40B4-BE49-F238E27FC236}">
                  <a16:creationId xmlns:a16="http://schemas.microsoft.com/office/drawing/2014/main" id="{49125776-2DD7-D745-B186-9BE091A548C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51288" y="2630487"/>
              <a:ext cx="0" cy="417513"/>
            </a:xfrm>
            <a:prstGeom prst="line">
              <a:avLst/>
            </a:prstGeom>
            <a:noFill/>
            <a:ln w="12573" cap="sq">
              <a:solidFill>
                <a:srgbClr val="000000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48">
              <a:extLst>
                <a:ext uri="{FF2B5EF4-FFF2-40B4-BE49-F238E27FC236}">
                  <a16:creationId xmlns:a16="http://schemas.microsoft.com/office/drawing/2014/main" id="{66E3609C-D2E5-9D4A-B003-E258CA8B2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6500" y="2192337"/>
              <a:ext cx="414338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1239" tIns="37045" rIns="71239" bIns="37045">
              <a:spAutoFit/>
            </a:bodyPr>
            <a:lstStyle>
              <a:lvl1pPr defTabSz="355600"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87375" indent="-22542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904875" indent="-180975" defTabSz="355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266825" indent="-18097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628775" indent="-180975" defTabSz="355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0859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5431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0003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4575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>
                  <a:srgbClr val="000000"/>
                </a:buClr>
                <a:buSzPct val="45000"/>
                <a:buFont typeface="Wingdings" panose="05000000000000000000" pitchFamily="2" charset="2"/>
                <a:buNone/>
              </a:pPr>
              <a:r>
                <a:rPr lang="en-US" altLang="en-US" sz="2400">
                  <a:solidFill>
                    <a:srgbClr val="00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rPr>
                <a:t>IP</a:t>
              </a:r>
            </a:p>
          </p:txBody>
        </p:sp>
        <p:sp>
          <p:nvSpPr>
            <p:cNvPr id="22" name="Line 49">
              <a:extLst>
                <a:ext uri="{FF2B5EF4-FFF2-40B4-BE49-F238E27FC236}">
                  <a16:creationId xmlns:a16="http://schemas.microsoft.com/office/drawing/2014/main" id="{C007FAAD-6C26-2D46-92DD-3C22A6C58A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8063" y="2854325"/>
              <a:ext cx="482600" cy="1587"/>
            </a:xfrm>
            <a:prstGeom prst="line">
              <a:avLst/>
            </a:prstGeom>
            <a:noFill/>
            <a:ln w="19050" cap="sq">
              <a:solidFill>
                <a:srgbClr val="FF0000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50">
              <a:extLst>
                <a:ext uri="{FF2B5EF4-FFF2-40B4-BE49-F238E27FC236}">
                  <a16:creationId xmlns:a16="http://schemas.microsoft.com/office/drawing/2014/main" id="{098CBFE8-14FD-9C42-8655-E1DCC7F3A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3475" y="2386012"/>
              <a:ext cx="277813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1239" tIns="37045" rIns="71239" bIns="37045">
              <a:spAutoFit/>
            </a:bodyPr>
            <a:lstStyle>
              <a:lvl1pPr defTabSz="355600"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87375" indent="-22542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904875" indent="-180975" defTabSz="355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266825" indent="-18097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628775" indent="-180975" defTabSz="355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0859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5431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0003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4575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rPr>
                <a:t>e</a:t>
              </a:r>
              <a:endParaRPr lang="en-US" altLang="en-US" sz="2400" baseline="30000">
                <a:solidFill>
                  <a:srgbClr val="FF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endParaRPr>
            </a:p>
          </p:txBody>
        </p:sp>
        <p:sp>
          <p:nvSpPr>
            <p:cNvPr id="24" name="Line 51">
              <a:extLst>
                <a:ext uri="{FF2B5EF4-FFF2-40B4-BE49-F238E27FC236}">
                  <a16:creationId xmlns:a16="http://schemas.microsoft.com/office/drawing/2014/main" id="{4A0ACB5A-27A6-7C4F-BDBA-A049CF19C8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358063" y="3463925"/>
              <a:ext cx="484187" cy="1587"/>
            </a:xfrm>
            <a:prstGeom prst="line">
              <a:avLst/>
            </a:prstGeom>
            <a:noFill/>
            <a:ln w="19050" cap="sq">
              <a:solidFill>
                <a:srgbClr val="0000FF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 Box 52">
              <a:extLst>
                <a:ext uri="{FF2B5EF4-FFF2-40B4-BE49-F238E27FC236}">
                  <a16:creationId xmlns:a16="http://schemas.microsoft.com/office/drawing/2014/main" id="{86B6EA20-9DD3-C64A-9699-34177B970C6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58050" y="3478212"/>
              <a:ext cx="650875" cy="438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71239" tIns="37045" rIns="71239" bIns="37045">
              <a:spAutoFit/>
            </a:bodyPr>
            <a:lstStyle>
              <a:lvl1pPr defTabSz="355600"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587375" indent="-22542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904875" indent="-180975" defTabSz="355600">
                <a:spcBef>
                  <a:spcPct val="20000"/>
                </a:spcBef>
                <a:buFont typeface="Wingdings" panose="05000000000000000000" pitchFamily="2" charset="2"/>
                <a:buChar char="§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266825" indent="-180975" defTabSz="355600">
                <a:spcBef>
                  <a:spcPct val="20000"/>
                </a:spcBef>
                <a:buFont typeface="Arial" panose="020B0604020202020204" pitchFamily="34" charset="0"/>
                <a:buChar char="–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1628775" indent="-180975" defTabSz="355600">
                <a:spcBef>
                  <a:spcPct val="20000"/>
                </a:spcBef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0859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5431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0003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457575" indent="-180975" defTabSz="355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tabLst>
                  <a:tab pos="0" algn="l"/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</a:tabLst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2400">
                  <a:solidFill>
                    <a:srgbClr val="0000FF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rPr>
                <a:t>ions</a:t>
              </a:r>
            </a:p>
          </p:txBody>
        </p:sp>
        <p:sp>
          <p:nvSpPr>
            <p:cNvPr id="26" name="AutoShape 14">
              <a:extLst>
                <a:ext uri="{FF2B5EF4-FFF2-40B4-BE49-F238E27FC236}">
                  <a16:creationId xmlns:a16="http://schemas.microsoft.com/office/drawing/2014/main" id="{44AA4A67-FC03-4640-A5FE-B8EF0C8C77BD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4918869" y="2910681"/>
              <a:ext cx="130175" cy="1093787"/>
            </a:xfrm>
            <a:prstGeom prst="leftBrace">
              <a:avLst>
                <a:gd name="adj1" fmla="val 78345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27" name="AutoShape 16">
              <a:extLst>
                <a:ext uri="{FF2B5EF4-FFF2-40B4-BE49-F238E27FC236}">
                  <a16:creationId xmlns:a16="http://schemas.microsoft.com/office/drawing/2014/main" id="{B5E6B7EE-41DD-9C45-89BB-D20735FB9DD4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3421063" y="3043237"/>
              <a:ext cx="103187" cy="525463"/>
            </a:xfrm>
            <a:prstGeom prst="leftBrace">
              <a:avLst>
                <a:gd name="adj1" fmla="val 69501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28" name="Text Box 17">
              <a:extLst>
                <a:ext uri="{FF2B5EF4-FFF2-40B4-BE49-F238E27FC236}">
                  <a16:creationId xmlns:a16="http://schemas.microsoft.com/office/drawing/2014/main" id="{FDD07E61-A206-1F4B-9A8B-EE87AE758C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84450" y="3625850"/>
              <a:ext cx="1768475" cy="2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forward e detection</a:t>
              </a:r>
            </a:p>
          </p:txBody>
        </p:sp>
        <p:sp>
          <p:nvSpPr>
            <p:cNvPr id="29" name="AutoShape 16">
              <a:extLst>
                <a:ext uri="{FF2B5EF4-FFF2-40B4-BE49-F238E27FC236}">
                  <a16:creationId xmlns:a16="http://schemas.microsoft.com/office/drawing/2014/main" id="{BE656213-E09F-3A4E-853F-0AA5C547B285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2863057" y="3090068"/>
              <a:ext cx="103188" cy="358775"/>
            </a:xfrm>
            <a:prstGeom prst="leftBrace">
              <a:avLst>
                <a:gd name="adj1" fmla="val 47453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30" name="Text Box 17">
              <a:extLst>
                <a:ext uri="{FF2B5EF4-FFF2-40B4-BE49-F238E27FC236}">
                  <a16:creationId xmlns:a16="http://schemas.microsoft.com/office/drawing/2014/main" id="{923F516E-5BE7-9440-8EE5-048ED89DD7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638" y="3433762"/>
              <a:ext cx="12065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Compton polarimetry </a:t>
              </a:r>
            </a:p>
          </p:txBody>
        </p:sp>
        <p:sp>
          <p:nvSpPr>
            <p:cNvPr id="31" name="Line 65">
              <a:extLst>
                <a:ext uri="{FF2B5EF4-FFF2-40B4-BE49-F238E27FC236}">
                  <a16:creationId xmlns:a16="http://schemas.microsoft.com/office/drawing/2014/main" id="{5E5608A3-BF3C-FC40-B5BF-1D817BD2C8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13063" y="3381375"/>
              <a:ext cx="0" cy="217487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66">
              <a:extLst>
                <a:ext uri="{FF2B5EF4-FFF2-40B4-BE49-F238E27FC236}">
                  <a16:creationId xmlns:a16="http://schemas.microsoft.com/office/drawing/2014/main" id="{4E0AB17D-5901-4747-9A38-70F7DA98B2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98675" y="3608387"/>
              <a:ext cx="812800" cy="0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miter lim="800000"/>
              <a:headEnd type="none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67">
              <a:extLst>
                <a:ext uri="{FF2B5EF4-FFF2-40B4-BE49-F238E27FC236}">
                  <a16:creationId xmlns:a16="http://schemas.microsoft.com/office/drawing/2014/main" id="{C12EC757-5205-CD48-BC5E-E64C4140B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73450" y="3419475"/>
              <a:ext cx="0" cy="207962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Text Box 15">
              <a:extLst>
                <a:ext uri="{FF2B5EF4-FFF2-40B4-BE49-F238E27FC236}">
                  <a16:creationId xmlns:a16="http://schemas.microsoft.com/office/drawing/2014/main" id="{59C86D61-3328-1D42-A397-86B820A810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72050" y="3851275"/>
              <a:ext cx="1828800" cy="457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dispersion suppressor/</a:t>
              </a:r>
            </a:p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geometric match</a:t>
              </a:r>
            </a:p>
          </p:txBody>
        </p:sp>
        <p:sp>
          <p:nvSpPr>
            <p:cNvPr id="35" name="Line 69">
              <a:extLst>
                <a:ext uri="{FF2B5EF4-FFF2-40B4-BE49-F238E27FC236}">
                  <a16:creationId xmlns:a16="http://schemas.microsoft.com/office/drawing/2014/main" id="{967CB3A3-EF45-B84C-B734-065E874ADE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894388" y="3648075"/>
              <a:ext cx="0" cy="227012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70">
              <a:extLst>
                <a:ext uri="{FF2B5EF4-FFF2-40B4-BE49-F238E27FC236}">
                  <a16:creationId xmlns:a16="http://schemas.microsoft.com/office/drawing/2014/main" id="{AE0F70C6-1586-3541-B9C6-19CED5F297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57663" y="3225800"/>
              <a:ext cx="241300" cy="760412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prstDash val="dash"/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71">
              <a:extLst>
                <a:ext uri="{FF2B5EF4-FFF2-40B4-BE49-F238E27FC236}">
                  <a16:creationId xmlns:a16="http://schemas.microsoft.com/office/drawing/2014/main" id="{22C46DB2-B3BE-D942-A2FE-3482769E80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00550" y="3330575"/>
              <a:ext cx="214313" cy="655637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prstDash val="dash"/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 Box 15">
              <a:extLst>
                <a:ext uri="{FF2B5EF4-FFF2-40B4-BE49-F238E27FC236}">
                  <a16:creationId xmlns:a16="http://schemas.microsoft.com/office/drawing/2014/main" id="{288413B3-53CF-0E4F-8B22-2D85857E24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78213" y="3973512"/>
              <a:ext cx="1828800" cy="274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spectrometers</a:t>
              </a:r>
            </a:p>
          </p:txBody>
        </p:sp>
        <p:sp>
          <p:nvSpPr>
            <p:cNvPr id="39" name="Line 73">
              <a:extLst>
                <a:ext uri="{FF2B5EF4-FFF2-40B4-BE49-F238E27FC236}">
                  <a16:creationId xmlns:a16="http://schemas.microsoft.com/office/drawing/2014/main" id="{60CE82BE-2DF0-4843-94A0-6B1B623FC9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03725" y="3325812"/>
              <a:ext cx="835025" cy="661988"/>
            </a:xfrm>
            <a:prstGeom prst="line">
              <a:avLst/>
            </a:prstGeom>
            <a:noFill/>
            <a:ln w="12573">
              <a:solidFill>
                <a:schemeClr val="tx1"/>
              </a:solidFill>
              <a:prstDash val="dash"/>
              <a:miter lim="800000"/>
              <a:headEnd type="stealth" w="med" len="lg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 Box 15">
              <a:extLst>
                <a:ext uri="{FF2B5EF4-FFF2-40B4-BE49-F238E27FC236}">
                  <a16:creationId xmlns:a16="http://schemas.microsoft.com/office/drawing/2014/main" id="{5F6172D0-9B45-524C-913F-ADC37707DE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57675" y="3552825"/>
              <a:ext cx="1447800" cy="1825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en-US" altLang="en-US" sz="1200"/>
                <a:t>forward ion detection</a:t>
              </a:r>
            </a:p>
          </p:txBody>
        </p:sp>
        <p:sp>
          <p:nvSpPr>
            <p:cNvPr id="41" name="AutoShape 14">
              <a:extLst>
                <a:ext uri="{FF2B5EF4-FFF2-40B4-BE49-F238E27FC236}">
                  <a16:creationId xmlns:a16="http://schemas.microsoft.com/office/drawing/2014/main" id="{13AF0DDD-D0B4-0E4E-94C2-1D0EC67BF7E9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5830094" y="2932906"/>
              <a:ext cx="119062" cy="1238250"/>
            </a:xfrm>
            <a:prstGeom prst="leftBrace">
              <a:avLst>
                <a:gd name="adj1" fmla="val 96971"/>
                <a:gd name="adj2" fmla="val 50000"/>
              </a:avLst>
            </a:prstGeom>
            <a:noFill/>
            <a:ln w="158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wrap="none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Blip>
                  <a:blip r:embed="rId4"/>
                </a:buBlip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anose="05000000000000000000" pitchFamily="2" charset="2"/>
                <a:buChar char="§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anose="020B0604020202020204" pitchFamily="34" charset="0"/>
                <a:buNone/>
              </a:pPr>
              <a:endParaRPr lang="en-US" altLang="en-US">
                <a:latin typeface="Times" panose="02020603050405020304" pitchFamily="18" charset="0"/>
              </a:endParaRPr>
            </a:p>
          </p:txBody>
        </p:sp>
        <p:sp>
          <p:nvSpPr>
            <p:cNvPr id="42" name="Rectangle 78">
              <a:extLst>
                <a:ext uri="{FF2B5EF4-FFF2-40B4-BE49-F238E27FC236}">
                  <a16:creationId xmlns:a16="http://schemas.microsoft.com/office/drawing/2014/main" id="{172611DB-E397-1248-B90C-4A985EC22E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6363" y="2195512"/>
              <a:ext cx="2632075" cy="2117725"/>
            </a:xfrm>
            <a:prstGeom prst="rect">
              <a:avLst/>
            </a:prstGeom>
            <a:noFill/>
            <a:ln w="19050">
              <a:solidFill>
                <a:srgbClr val="008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pic>
          <p:nvPicPr>
            <p:cNvPr id="43" name="Picture 10">
              <a:extLst>
                <a:ext uri="{FF2B5EF4-FFF2-40B4-BE49-F238E27FC236}">
                  <a16:creationId xmlns:a16="http://schemas.microsoft.com/office/drawing/2014/main" id="{8E4B54F8-056A-B848-8354-852690FDA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2063" y="4735512"/>
              <a:ext cx="366712" cy="36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11">
              <a:extLst>
                <a:ext uri="{FF2B5EF4-FFF2-40B4-BE49-F238E27FC236}">
                  <a16:creationId xmlns:a16="http://schemas.microsoft.com/office/drawing/2014/main" id="{EA4994BD-14DC-9D4A-AB7D-563403B65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75163" y="4714875"/>
              <a:ext cx="384175" cy="385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9">
              <a:extLst>
                <a:ext uri="{FF2B5EF4-FFF2-40B4-BE49-F238E27FC236}">
                  <a16:creationId xmlns:a16="http://schemas.microsoft.com/office/drawing/2014/main" id="{E45C8A01-CCE5-7640-9541-9F5B25D2E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4388" y="4741862"/>
              <a:ext cx="358775" cy="360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7996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Polarimetry in Storage Ring </a:t>
            </a:r>
          </a:p>
        </p:txBody>
      </p:sp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0" y="733256"/>
            <a:ext cx="9144000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300"/>
              </a:spcAft>
            </a:pPr>
            <a:r>
              <a:rPr lang="en-US" sz="2000" dirty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Polarized hydrogen Jet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Polarimeter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HJet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)</a:t>
            </a:r>
          </a:p>
          <a:p>
            <a:pPr lvl="1">
              <a:spcAft>
                <a:spcPts val="300"/>
              </a:spcAft>
            </a:pPr>
            <a:r>
              <a:rPr lang="en-US" sz="1800" dirty="0">
                <a:latin typeface="Comic Sans MS"/>
                <a:ea typeface="Arial" charset="0"/>
                <a:cs typeface="Comic Sans MS"/>
              </a:rPr>
              <a:t>Source of </a:t>
            </a:r>
            <a:r>
              <a:rPr lang="en-US" sz="1800" dirty="0">
                <a:solidFill>
                  <a:srgbClr val="FF29FE"/>
                </a:solidFill>
                <a:latin typeface="Comic Sans MS"/>
                <a:ea typeface="Arial" charset="0"/>
                <a:cs typeface="Comic Sans MS"/>
              </a:rPr>
              <a:t>absolute</a:t>
            </a:r>
            <a:r>
              <a:rPr lang="en-US" sz="1800" dirty="0">
                <a:latin typeface="Comic Sans MS"/>
                <a:ea typeface="Arial" charset="0"/>
                <a:cs typeface="Comic Sans MS"/>
              </a:rPr>
              <a:t> polarization (normalization of other </a:t>
            </a:r>
            <a:r>
              <a:rPr lang="en-US" sz="1800" dirty="0" err="1">
                <a:latin typeface="Comic Sans MS"/>
                <a:ea typeface="Arial" charset="0"/>
                <a:cs typeface="Comic Sans MS"/>
              </a:rPr>
              <a:t>polarimeters</a:t>
            </a:r>
            <a:r>
              <a:rPr lang="en-US" sz="1800" dirty="0">
                <a:latin typeface="Comic Sans MS"/>
                <a:ea typeface="Arial" charset="0"/>
                <a:cs typeface="Comic Sans MS"/>
              </a:rPr>
              <a:t>)</a:t>
            </a:r>
          </a:p>
          <a:p>
            <a:pPr lvl="1">
              <a:spcAft>
                <a:spcPts val="300"/>
              </a:spcAft>
            </a:pPr>
            <a:r>
              <a:rPr lang="en-US" sz="1800" dirty="0">
                <a:latin typeface="Comic Sans MS"/>
                <a:ea typeface="Arial" charset="0"/>
                <a:cs typeface="Comic Sans MS"/>
              </a:rPr>
              <a:t>Slow (low rates </a:t>
            </a:r>
            <a:r>
              <a:rPr lang="en-US" sz="1800" dirty="0">
                <a:latin typeface="Comic Sans MS"/>
                <a:ea typeface="Arial" charset="0"/>
                <a:cs typeface="Comic Sans MS"/>
                <a:sym typeface="Symbol" charset="2"/>
              </a:rPr>
              <a:t> needs </a:t>
            </a:r>
            <a:r>
              <a:rPr lang="en-US" sz="1800" dirty="0" err="1">
                <a:latin typeface="Comic Sans MS"/>
                <a:ea typeface="Arial" charset="0"/>
                <a:cs typeface="Comic Sans MS"/>
                <a:sym typeface="Symbol" charset="2"/>
              </a:rPr>
              <a:t>l</a:t>
            </a:r>
            <a:r>
              <a:rPr lang="en-US" sz="1800" dirty="0" err="1">
                <a:solidFill>
                  <a:srgbClr val="FF29FE"/>
                </a:solidFill>
                <a:latin typeface="Comic Sans MS"/>
                <a:ea typeface="Arial" charset="0"/>
                <a:cs typeface="Comic Sans MS"/>
                <a:sym typeface="Symbol" charset="2"/>
              </a:rPr>
              <a:t>ooo</a:t>
            </a:r>
            <a:r>
              <a:rPr lang="en-US" sz="1800" dirty="0" err="1">
                <a:latin typeface="Comic Sans MS"/>
                <a:ea typeface="Arial" charset="0"/>
                <a:cs typeface="Comic Sans MS"/>
                <a:sym typeface="Symbol" charset="2"/>
              </a:rPr>
              <a:t>ng</a:t>
            </a:r>
            <a:r>
              <a:rPr lang="en-US" sz="1800" dirty="0">
                <a:latin typeface="Comic Sans MS"/>
                <a:ea typeface="Arial" charset="0"/>
                <a:cs typeface="Comic Sans MS"/>
                <a:sym typeface="Symbol" charset="2"/>
              </a:rPr>
              <a:t> time to get precise measurements</a:t>
            </a:r>
            <a:r>
              <a:rPr lang="en-US" sz="1800" dirty="0">
                <a:latin typeface="Comic Sans MS"/>
                <a:ea typeface="Arial" charset="0"/>
                <a:cs typeface="Comic Sans MS"/>
              </a:rPr>
              <a:t>)</a:t>
            </a:r>
          </a:p>
          <a:p>
            <a:pPr lvl="1">
              <a:spcAft>
                <a:spcPts val="300"/>
              </a:spcAft>
            </a:pPr>
            <a:endParaRPr lang="en-US" dirty="0">
              <a:latin typeface="Comic Sans MS"/>
              <a:ea typeface="Arial" charset="0"/>
              <a:cs typeface="Comic Sans MS"/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Proton-Carbon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Polarimeter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pC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)</a:t>
            </a:r>
          </a:p>
          <a:p>
            <a:pPr lvl="1">
              <a:spcAft>
                <a:spcPts val="300"/>
              </a:spcAft>
            </a:pPr>
            <a:r>
              <a:rPr lang="en-US" sz="1800" dirty="0">
                <a:latin typeface="Comic Sans MS"/>
                <a:ea typeface="Arial" charset="0"/>
                <a:cs typeface="Comic Sans MS"/>
              </a:rPr>
              <a:t>Very fast and high precision </a:t>
            </a:r>
            <a:r>
              <a:rPr lang="en-US" sz="1800" dirty="0">
                <a:latin typeface="Comic Sans MS"/>
                <a:ea typeface="Arial" charset="0"/>
                <a:cs typeface="Comic Sans MS"/>
                <a:sym typeface="Symbol" charset="2"/>
              </a:rPr>
              <a:t> main polarization monitoring tool</a:t>
            </a:r>
            <a:endParaRPr lang="en-US" sz="1800" dirty="0">
              <a:latin typeface="Comic Sans MS"/>
              <a:ea typeface="Arial" charset="0"/>
              <a:cs typeface="Comic Sans MS"/>
            </a:endParaRPr>
          </a:p>
          <a:p>
            <a:pPr lvl="1">
              <a:spcAft>
                <a:spcPts val="300"/>
              </a:spcAft>
            </a:pPr>
            <a:r>
              <a:rPr lang="en-US" sz="1800" dirty="0">
                <a:solidFill>
                  <a:srgbClr val="0080FF"/>
                </a:solidFill>
                <a:latin typeface="Comic Sans MS"/>
                <a:ea typeface="Arial" charset="0"/>
                <a:cs typeface="Comic Sans MS"/>
              </a:rPr>
              <a:t>Measures polarization profile and lifetime</a:t>
            </a:r>
          </a:p>
          <a:p>
            <a:pPr lvl="1">
              <a:spcAft>
                <a:spcPts val="300"/>
              </a:spcAft>
            </a:pPr>
            <a:r>
              <a:rPr lang="en-US" sz="1800" dirty="0">
                <a:latin typeface="Comic Sans MS"/>
                <a:ea typeface="Arial" charset="0"/>
                <a:cs typeface="Comic Sans MS"/>
              </a:rPr>
              <a:t>Needs to be normalized to </a:t>
            </a:r>
            <a:r>
              <a:rPr lang="en-US" sz="1800" dirty="0" err="1">
                <a:latin typeface="Comic Sans MS"/>
                <a:ea typeface="Arial" charset="0"/>
                <a:cs typeface="Comic Sans MS"/>
              </a:rPr>
              <a:t>HJet</a:t>
            </a:r>
            <a:endParaRPr lang="en-US" sz="1800" dirty="0">
              <a:latin typeface="Comic Sans MS"/>
              <a:ea typeface="Arial" charset="0"/>
              <a:cs typeface="Comic Sans MS"/>
            </a:endParaRPr>
          </a:p>
          <a:p>
            <a:pPr lvl="1">
              <a:spcAft>
                <a:spcPts val="300"/>
              </a:spcAft>
            </a:pPr>
            <a:endParaRPr lang="en-US" dirty="0">
              <a:latin typeface="Comic Sans MS"/>
              <a:ea typeface="Arial" charset="0"/>
              <a:cs typeface="Comic Sans MS"/>
            </a:endParaRPr>
          </a:p>
          <a:p>
            <a:pPr>
              <a:spcAft>
                <a:spcPts val="300"/>
              </a:spcAft>
            </a:pPr>
            <a:r>
              <a:rPr lang="en-US" sz="2000" dirty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IR Local </a:t>
            </a:r>
            <a:r>
              <a:rPr lang="en-US" sz="2000" dirty="0" err="1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Polarimeters</a:t>
            </a:r>
            <a:r>
              <a:rPr lang="en-US" sz="2000" dirty="0">
                <a:solidFill>
                  <a:srgbClr val="0000FF"/>
                </a:solidFill>
                <a:latin typeface="Comic Sans MS"/>
                <a:ea typeface="Arial" charset="0"/>
                <a:cs typeface="Comic Sans MS"/>
              </a:rPr>
              <a:t> </a:t>
            </a:r>
          </a:p>
          <a:p>
            <a:pPr lvl="1">
              <a:spcAft>
                <a:spcPts val="300"/>
              </a:spcAft>
            </a:pPr>
            <a:r>
              <a:rPr lang="en-US" dirty="0">
                <a:solidFill>
                  <a:srgbClr val="322F31"/>
                </a:solidFill>
                <a:latin typeface="Comic Sans MS"/>
                <a:ea typeface="Arial" charset="0"/>
                <a:cs typeface="Comic Sans MS"/>
              </a:rPr>
              <a:t>Defines spin direction and degree of rotation in experimental area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104900" y="4647779"/>
            <a:ext cx="6934200" cy="1631216"/>
          </a:xfrm>
          <a:prstGeom prst="rect">
            <a:avLst/>
          </a:prstGeom>
          <a:gradFill flip="none" rotWithShape="1">
            <a:gsLst>
              <a:gs pos="0">
                <a:srgbClr val="3366FF"/>
              </a:gs>
              <a:gs pos="100000">
                <a:srgbClr val="FFFFFF"/>
              </a:gs>
              <a:gs pos="65000">
                <a:srgbClr val="3366FF"/>
              </a:gs>
              <a:gs pos="3200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>
            <a:glow rad="101600">
              <a:srgbClr val="008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>
                <a:latin typeface="Comic Sans MS"/>
                <a:ea typeface="Arial" charset="0"/>
                <a:cs typeface="Comic Sans MS"/>
              </a:rPr>
              <a:t>All of these systems are critical for polarization measurements and monitoring at RHIC</a:t>
            </a:r>
          </a:p>
          <a:p>
            <a:pPr marL="342900" indent="-342900" algn="ctr">
              <a:buFont typeface="Wingdings" pitchFamily="2" charset="2"/>
              <a:buChar char="à"/>
            </a:pPr>
            <a:r>
              <a:rPr lang="en-US" sz="2000" dirty="0">
                <a:latin typeface="Comic Sans MS"/>
                <a:ea typeface="Arial" charset="0"/>
                <a:cs typeface="Comic Sans MS"/>
                <a:sym typeface="Wingdings"/>
              </a:rPr>
              <a:t>Will be critical for EIC</a:t>
            </a:r>
          </a:p>
          <a:p>
            <a:pPr marL="342900" indent="-342900" algn="ctr">
              <a:buFont typeface="Wingdings" pitchFamily="2" charset="2"/>
              <a:buChar char="à"/>
            </a:pPr>
            <a:r>
              <a:rPr lang="en-US" sz="2000" dirty="0">
                <a:latin typeface="Comic Sans MS"/>
                <a:ea typeface="Arial" charset="0"/>
                <a:cs typeface="Comic Sans MS"/>
                <a:sym typeface="Wingdings"/>
              </a:rPr>
              <a:t>Will need to be adapted to high luminosity and high frequency EIC beams </a:t>
            </a:r>
            <a:endParaRPr lang="en-US" sz="2000" dirty="0">
              <a:latin typeface="Comic Sans MS"/>
              <a:ea typeface="Arial" charset="0"/>
              <a:cs typeface="Comic Sans M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CFNS Inaugural Meeting 2018</a:t>
            </a:r>
          </a:p>
        </p:txBody>
      </p:sp>
    </p:spTree>
    <p:extLst>
      <p:ext uri="{BB962C8B-B14F-4D97-AF65-F5344CB8AC3E}">
        <p14:creationId xmlns:p14="http://schemas.microsoft.com/office/powerpoint/2010/main" val="332424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0DCF-BB19-DF41-843B-7B0AC22D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54D93-CEE6-AC41-A710-CE71DF74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0E00B-8E9A-8F4C-B838-FC97ADBC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A4253-8016-004F-B4CE-E02652BF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D6A2D-076B-F540-9CA7-4FF72E1ED8C3}"/>
              </a:ext>
            </a:extLst>
          </p:cNvPr>
          <p:cNvSpPr/>
          <p:nvPr/>
        </p:nvSpPr>
        <p:spPr>
          <a:xfrm>
            <a:off x="2007864" y="789809"/>
            <a:ext cx="51795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Let’s get to work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988A3-8ECE-1646-BACB-42EB9538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0" y="2037096"/>
            <a:ext cx="2501900" cy="3238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A66E919-C5C3-F347-9F29-3E866CDABB53}"/>
              </a:ext>
            </a:extLst>
          </p:cNvPr>
          <p:cNvSpPr txBox="1"/>
          <p:nvPr/>
        </p:nvSpPr>
        <p:spPr>
          <a:xfrm>
            <a:off x="3002575" y="5738783"/>
            <a:ext cx="6141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Big Thanks to everybody for material / slides /ideas</a:t>
            </a:r>
          </a:p>
        </p:txBody>
      </p:sp>
    </p:spTree>
    <p:extLst>
      <p:ext uri="{BB962C8B-B14F-4D97-AF65-F5344CB8AC3E}">
        <p14:creationId xmlns:p14="http://schemas.microsoft.com/office/powerpoint/2010/main" val="410099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086600" y="6495087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484415"/>
            <a:ext cx="3086100" cy="365125"/>
          </a:xfrm>
        </p:spPr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495087"/>
            <a:ext cx="2057400" cy="365125"/>
          </a:xfrm>
        </p:spPr>
        <p:txBody>
          <a:bodyPr/>
          <a:lstStyle/>
          <a:p>
            <a:fld id="{893C5830-40F3-F04E-B2E3-10E6672BA8F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327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Gluons in DIS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0" y="6499475"/>
            <a:ext cx="2057400" cy="365125"/>
          </a:xfrm>
        </p:spPr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736" y="957855"/>
            <a:ext cx="9507731" cy="48115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  <a:buFont typeface="+mj-lt"/>
              <a:buAutoNum type="arabicPeriod"/>
            </a:pP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Indirect: </a:t>
            </a:r>
            <a:r>
              <a:rPr lang="en-US" sz="2000" dirty="0">
                <a:latin typeface="Comic Sans MS"/>
                <a:cs typeface="Comic Sans MS"/>
              </a:rPr>
              <a:t>the scaling violation of the cross section as function of x and Q</a:t>
            </a:r>
            <a:r>
              <a:rPr lang="en-US" sz="2000" baseline="30000" dirty="0">
                <a:latin typeface="Comic Sans MS"/>
                <a:cs typeface="Comic Sans MS"/>
              </a:rPr>
              <a:t>2</a:t>
            </a:r>
            <a:endParaRPr lang="en-US" sz="2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2000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/>
                <a:cs typeface="Comic Sans MS"/>
              </a:rPr>
              <a:t>   d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F</a:t>
            </a:r>
            <a:r>
              <a:rPr lang="en-US" sz="2000" baseline="-5999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(x,Q</a:t>
            </a:r>
            <a:r>
              <a:rPr lang="en-US" sz="2000" baseline="31999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)/dlnQ</a:t>
            </a:r>
            <a:r>
              <a:rPr lang="en-US" sz="2000" baseline="31999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G(x,Q</a:t>
            </a:r>
            <a:r>
              <a:rPr lang="en-US" sz="2000" baseline="300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2</a:t>
            </a: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)</a:t>
            </a:r>
            <a:endParaRPr lang="en-US" sz="2000" baseline="30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/>
            </a:pPr>
            <a:endParaRPr lang="en-US" sz="2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/>
            </a:pPr>
            <a:endParaRPr lang="en-US" sz="2000" baseline="30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 startAt="2"/>
            </a:pP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Direct: </a:t>
            </a:r>
            <a:r>
              <a:rPr lang="en-US" sz="2000" dirty="0">
                <a:latin typeface="Comic Sans MS"/>
                <a:cs typeface="Comic Sans MS"/>
              </a:rPr>
              <a:t>the measurement of  F</a:t>
            </a:r>
            <a:r>
              <a:rPr lang="en-US" sz="2000" baseline="-25000" dirty="0">
                <a:latin typeface="Comic Sans MS"/>
                <a:cs typeface="Comic Sans MS"/>
              </a:rPr>
              <a:t>L</a:t>
            </a:r>
          </a:p>
          <a:p>
            <a:pPr>
              <a:buClr>
                <a:srgbClr val="0000FF"/>
              </a:buClr>
              <a:buFont typeface="+mj-lt"/>
              <a:buAutoNum type="arabicPeriod" startAt="2"/>
            </a:pPr>
            <a:endParaRPr lang="en-US" sz="2000" baseline="-25000" dirty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  <a:buFont typeface="+mj-lt"/>
              <a:buAutoNum type="arabicPeriod" startAt="2"/>
            </a:pPr>
            <a:r>
              <a:rPr lang="en-US" sz="2000" dirty="0">
                <a:solidFill>
                  <a:srgbClr val="0000FF"/>
                </a:solidFill>
                <a:latin typeface="Comic Sans MS"/>
                <a:cs typeface="Comic Sans MS"/>
              </a:rPr>
              <a:t> Direct:</a:t>
            </a:r>
            <a:r>
              <a:rPr lang="en-US" sz="2000" dirty="0">
                <a:latin typeface="Comic Sans MS"/>
                <a:cs typeface="Comic Sans MS"/>
              </a:rPr>
              <a:t> tagging the photon gluon fusion process</a:t>
            </a:r>
          </a:p>
          <a:p>
            <a:pPr>
              <a:buClr>
                <a:srgbClr val="0000FF"/>
              </a:buClr>
              <a:buFont typeface="+mj-lt"/>
              <a:buAutoNum type="arabicPeriod" startAt="2"/>
            </a:pPr>
            <a:endParaRPr lang="en-US" sz="2000" dirty="0">
              <a:latin typeface="Comic Sans MS"/>
              <a:cs typeface="Comic Sans MS"/>
            </a:endParaRPr>
          </a:p>
          <a:p>
            <a:pPr marL="457200" lvl="2">
              <a:buClr>
                <a:srgbClr val="0000FF"/>
              </a:buClr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 Di-jets</a:t>
            </a:r>
          </a:p>
          <a:p>
            <a:pPr marL="457200" lvl="2">
              <a:buClr>
                <a:srgbClr val="0000FF"/>
              </a:buClr>
              <a:buFont typeface="+mj-lt"/>
              <a:buAutoNum type="arabicPeriod"/>
            </a:pPr>
            <a:endParaRPr lang="en-US" sz="2000" dirty="0">
              <a:latin typeface="Comic Sans MS"/>
              <a:cs typeface="Comic Sans MS"/>
            </a:endParaRPr>
          </a:p>
          <a:p>
            <a:pPr marL="457200" lvl="2">
              <a:buClr>
                <a:srgbClr val="0000FF"/>
              </a:buClr>
              <a:buFont typeface="+mj-lt"/>
              <a:buAutoNum type="arabicPeriod"/>
            </a:pPr>
            <a:endParaRPr lang="en-US" sz="2000" dirty="0">
              <a:latin typeface="Comic Sans MS"/>
              <a:cs typeface="Comic Sans MS"/>
            </a:endParaRPr>
          </a:p>
          <a:p>
            <a:pPr marL="457200" lvl="2">
              <a:buClr>
                <a:srgbClr val="0000FF"/>
              </a:buClr>
              <a:buFont typeface="+mj-lt"/>
              <a:buAutoNum type="arabicPeriod"/>
            </a:pPr>
            <a:r>
              <a:rPr lang="en-US" sz="2000" dirty="0">
                <a:latin typeface="Comic Sans MS"/>
                <a:cs typeface="Comic Sans MS"/>
              </a:rPr>
              <a:t> charm production, i.e. F</a:t>
            </a:r>
            <a:r>
              <a:rPr lang="en-US" sz="2000" baseline="-25000" dirty="0">
                <a:latin typeface="Comic Sans MS"/>
                <a:cs typeface="Comic Sans MS"/>
              </a:rPr>
              <a:t>2</a:t>
            </a:r>
            <a:r>
              <a:rPr lang="en-US" sz="2000" baseline="30000" dirty="0">
                <a:latin typeface="Comic Sans MS"/>
                <a:cs typeface="Comic Sans MS"/>
              </a:rPr>
              <a:t>CC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1205940" y="1758240"/>
          <a:ext cx="67056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0" name="Equation" r:id="rId3" imgW="3352800" imgH="469900" progId="Equation.DSMT4">
                  <p:embed/>
                </p:oleObj>
              </mc:Choice>
              <mc:Fallback>
                <p:oleObj name="Equation" r:id="rId3" imgW="3352800" imgH="46990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05940" y="1758240"/>
                        <a:ext cx="67056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5"/>
          <p:cNvSpPr>
            <a:spLocks/>
          </p:cNvSpPr>
          <p:nvPr/>
        </p:nvSpPr>
        <p:spPr bwMode="auto">
          <a:xfrm>
            <a:off x="2670010" y="2614402"/>
            <a:ext cx="2996814" cy="56356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 algn="r"/>
            <a:r>
              <a:rPr lang="en-US" sz="2000" dirty="0" err="1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quark+anti-quark</a:t>
            </a:r>
            <a:endParaRPr lang="en-US" sz="2000" dirty="0">
              <a:solidFill>
                <a:srgbClr val="FF0000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 algn="r"/>
            <a:r>
              <a:rPr lang="en-US" sz="200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momentum distributions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6005346" y="2606046"/>
            <a:ext cx="2418319" cy="57262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40639" bIns="0"/>
          <a:lstStyle/>
          <a:p>
            <a:pPr marL="39688"/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gluon momentum </a:t>
            </a:r>
          </a:p>
          <a:p>
            <a:pPr marL="39688"/>
            <a:r>
              <a:rPr lang="en-US" sz="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distribution</a:t>
            </a:r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rot="10800000" flipH="1">
            <a:off x="5044356" y="2339378"/>
            <a:ext cx="496961" cy="386498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>
              <a:ln w="28575" cmpd="sng">
                <a:solidFill>
                  <a:srgbClr val="0000FF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rot="10800000" flipH="1">
            <a:off x="6634615" y="2339388"/>
            <a:ext cx="408614" cy="375443"/>
          </a:xfrm>
          <a:prstGeom prst="line">
            <a:avLst/>
          </a:prstGeom>
          <a:noFill/>
          <a:ln w="31750" cap="flat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sz="200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1248" y="6012404"/>
            <a:ext cx="7490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All these process need a wide coverage in x and Q</a:t>
            </a:r>
            <a:r>
              <a:rPr lang="en-US" sz="2400" baseline="30000" dirty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</a:p>
        </p:txBody>
      </p:sp>
      <p:pic>
        <p:nvPicPr>
          <p:cNvPr id="27" name="Picture 26" descr="charm-prod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213" y="4950673"/>
            <a:ext cx="1381540" cy="928503"/>
          </a:xfrm>
          <a:prstGeom prst="rect">
            <a:avLst/>
          </a:prstGeom>
        </p:spPr>
      </p:pic>
      <p:grpSp>
        <p:nvGrpSpPr>
          <p:cNvPr id="28" name="Group 27"/>
          <p:cNvGrpSpPr>
            <a:grpSpLocks noChangeAspect="1"/>
          </p:cNvGrpSpPr>
          <p:nvPr/>
        </p:nvGrpSpPr>
        <p:grpSpPr>
          <a:xfrm>
            <a:off x="1715901" y="4181071"/>
            <a:ext cx="655134" cy="1254254"/>
            <a:chOff x="1785475" y="1524000"/>
            <a:chExt cx="2139646" cy="4096340"/>
          </a:xfrm>
        </p:grpSpPr>
        <p:pic>
          <p:nvPicPr>
            <p:cNvPr id="29" name="Picture 20" descr="jet_schematic_seed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 bright="-10000" contrast="20000"/>
            </a:blip>
            <a:srcRect t="4557"/>
            <a:stretch/>
          </p:blipFill>
          <p:spPr bwMode="auto">
            <a:xfrm>
              <a:off x="2162385" y="1524000"/>
              <a:ext cx="1762736" cy="21696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20" descr="jet_schematic_seed"/>
            <p:cNvPicPr>
              <a:picLocks noChangeAspect="1" noChangeArrowheads="1"/>
            </p:cNvPicPr>
            <p:nvPr/>
          </p:nvPicPr>
          <p:blipFill rotWithShape="1">
            <a:blip r:embed="rId6" cstate="print">
              <a:lum bright="-10000" contrast="20000"/>
            </a:blip>
            <a:srcRect t="4557" b="5482"/>
            <a:stretch/>
          </p:blipFill>
          <p:spPr bwMode="auto">
            <a:xfrm rot="12000000">
              <a:off x="1785475" y="3575259"/>
              <a:ext cx="1762736" cy="2045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1" descr="jeff.Mar99.pgf-diagram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26" y="3632219"/>
            <a:ext cx="1739900" cy="13208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8150" y="541820"/>
            <a:ext cx="87012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Several different complementary channels to access gluons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7071923" y="6491015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>
          <a:xfrm>
            <a:off x="3028950" y="6484415"/>
            <a:ext cx="3086100" cy="365125"/>
          </a:xfrm>
        </p:spPr>
        <p:txBody>
          <a:bodyPr/>
          <a:lstStyle/>
          <a:p>
            <a:r>
              <a:rPr lang="en-US"/>
              <a:t>CFNS Inaugural Meeting 2018</a:t>
            </a:r>
          </a:p>
        </p:txBody>
      </p:sp>
    </p:spTree>
    <p:extLst>
      <p:ext uri="{BB962C8B-B14F-4D97-AF65-F5344CB8AC3E}">
        <p14:creationId xmlns:p14="http://schemas.microsoft.com/office/powerpoint/2010/main" val="133421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DC22037-9347-6344-9F4F-DCBB6DBA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forms the Spin of the Proton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0C5BC-E7ED-7949-AD15-9DD914AE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3CA3-F006-CB43-93EE-3D49A2A3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E1E83-F3FD-CB41-AC91-156BE256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EF45DB4-A7F0-434F-B6D2-CABEAC591E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2810447"/>
              </p:ext>
            </p:extLst>
          </p:nvPr>
        </p:nvGraphicFramePr>
        <p:xfrm>
          <a:off x="2003532" y="1033082"/>
          <a:ext cx="6007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0" name="Equation" r:id="rId3" imgW="6007100" imgH="533400" progId="Equation.DSMT4">
                  <p:embed/>
                </p:oleObj>
              </mc:Choice>
              <mc:Fallback>
                <p:oleObj name="Equation" r:id="rId3" imgW="6007100" imgH="5334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03532" y="1033082"/>
                        <a:ext cx="6007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AutoShape 9">
            <a:extLst>
              <a:ext uri="{FF2B5EF4-FFF2-40B4-BE49-F238E27FC236}">
                <a16:creationId xmlns:a16="http://schemas.microsoft.com/office/drawing/2014/main" id="{E05DD25A-9E18-7F45-85D8-41B079267850}"/>
              </a:ext>
            </a:extLst>
          </p:cNvPr>
          <p:cNvSpPr>
            <a:spLocks noChangeAspect="1"/>
          </p:cNvSpPr>
          <p:nvPr/>
        </p:nvSpPr>
        <p:spPr bwMode="auto">
          <a:xfrm rot="5400000" flipH="1">
            <a:off x="7236288" y="433210"/>
            <a:ext cx="236723" cy="1258957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EE9FB06-C618-244B-8294-7DD316B322AF}"/>
              </a:ext>
            </a:extLst>
          </p:cNvPr>
          <p:cNvSpPr txBox="1"/>
          <p:nvPr/>
        </p:nvSpPr>
        <p:spPr>
          <a:xfrm>
            <a:off x="4081279" y="461827"/>
            <a:ext cx="96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40"/>
                </a:solidFill>
                <a:latin typeface="Comic Sans MS" charset="0"/>
                <a:ea typeface="Comic Sans MS" charset="0"/>
                <a:cs typeface="Comic Sans MS" charset="0"/>
              </a:rPr>
              <a:t>total</a:t>
            </a:r>
          </a:p>
          <a:p>
            <a:pPr algn="ctr"/>
            <a:r>
              <a:rPr lang="en-US" sz="1200" dirty="0">
                <a:solidFill>
                  <a:srgbClr val="008040"/>
                </a:solidFill>
                <a:latin typeface="Comic Sans MS" charset="0"/>
                <a:ea typeface="Comic Sans MS" charset="0"/>
                <a:cs typeface="Comic Sans MS" charset="0"/>
              </a:rPr>
              <a:t>quark spin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822A66-63EF-1240-B6AA-F3965B1EC241}"/>
              </a:ext>
            </a:extLst>
          </p:cNvPr>
          <p:cNvSpPr txBox="1"/>
          <p:nvPr/>
        </p:nvSpPr>
        <p:spPr>
          <a:xfrm>
            <a:off x="6875166" y="521004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200" dirty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D6DD30-485A-6048-8BD7-ABE8E4544E1F}"/>
              </a:ext>
            </a:extLst>
          </p:cNvPr>
          <p:cNvSpPr txBox="1"/>
          <p:nvPr/>
        </p:nvSpPr>
        <p:spPr>
          <a:xfrm>
            <a:off x="5694002" y="477293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spin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1B5543-4276-4848-9FDB-2F607F29F409}"/>
              </a:ext>
            </a:extLst>
          </p:cNvPr>
          <p:cNvSpPr txBox="1"/>
          <p:nvPr/>
        </p:nvSpPr>
        <p:spPr>
          <a:xfrm>
            <a:off x="602299" y="637792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What do we know:</a:t>
            </a:r>
          </a:p>
        </p:txBody>
      </p:sp>
      <p:sp>
        <p:nvSpPr>
          <p:cNvPr id="13" name="AutoShape 9">
            <a:extLst>
              <a:ext uri="{FF2B5EF4-FFF2-40B4-BE49-F238E27FC236}">
                <a16:creationId xmlns:a16="http://schemas.microsoft.com/office/drawing/2014/main" id="{4D37DD8E-E085-B74C-A928-6CB5839ED1E8}"/>
              </a:ext>
            </a:extLst>
          </p:cNvPr>
          <p:cNvSpPr>
            <a:spLocks noChangeAspect="1"/>
          </p:cNvSpPr>
          <p:nvPr/>
        </p:nvSpPr>
        <p:spPr bwMode="auto">
          <a:xfrm rot="5400000" flipH="1">
            <a:off x="4485172" y="400312"/>
            <a:ext cx="214338" cy="1261836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4" name="AutoShape 9">
            <a:extLst>
              <a:ext uri="{FF2B5EF4-FFF2-40B4-BE49-F238E27FC236}">
                <a16:creationId xmlns:a16="http://schemas.microsoft.com/office/drawing/2014/main" id="{06AC53FD-FB4C-044A-B24C-FD26821B4F79}"/>
              </a:ext>
            </a:extLst>
          </p:cNvPr>
          <p:cNvSpPr>
            <a:spLocks noChangeAspect="1"/>
          </p:cNvSpPr>
          <p:nvPr/>
        </p:nvSpPr>
        <p:spPr bwMode="auto">
          <a:xfrm rot="5400000" flipH="1">
            <a:off x="5882941" y="454862"/>
            <a:ext cx="205436" cy="1191895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5B3BF3-6623-D841-AD67-75F13C6EB61E}"/>
              </a:ext>
            </a:extLst>
          </p:cNvPr>
          <p:cNvSpPr txBox="1"/>
          <p:nvPr/>
        </p:nvSpPr>
        <p:spPr>
          <a:xfrm>
            <a:off x="743989" y="1527068"/>
            <a:ext cx="67288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Why is separating quark flavors important?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nuclear structure is encoded in </a:t>
            </a:r>
            <a:r>
              <a:rPr lang="en-US" sz="1400" dirty="0" err="1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parton</a:t>
            </a: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</a:t>
            </a:r>
            <a:r>
              <a:rPr lang="en-US" sz="1400" dirty="0" err="1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distibution</a:t>
            </a: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functions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understand </a:t>
            </a:r>
            <a:r>
              <a:rPr lang="en-US" sz="1400" dirty="0">
                <a:effectLst/>
                <a:latin typeface="Comic Sans MS" panose="030F0902030302020204" pitchFamily="66" charset="0"/>
              </a:rPr>
              <a:t>dynamics of the quark-antiquark fluctuations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400" dirty="0">
                <a:effectLst/>
                <a:latin typeface="Comic Sans MS" panose="030F0902030302020204" pitchFamily="66" charset="0"/>
              </a:rPr>
              <a:t>flavor asymmetry in the light quark sea in the proton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   </a:t>
            </a:r>
            <a:r>
              <a:rPr lang="en-US" sz="1400" dirty="0">
                <a:solidFill>
                  <a:srgbClr val="0000FF"/>
                </a:solidFill>
                <a:effectLst/>
                <a:latin typeface="Comic Sans MS" panose="030F0902030302020204" pitchFamily="66" charset="0"/>
                <a:cs typeface="Comic Sans MS"/>
              </a:rPr>
              <a:t>unpolarized:</a:t>
            </a:r>
            <a:r>
              <a:rPr lang="en-US" sz="1400" dirty="0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1400" dirty="0" err="1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ubar</a:t>
            </a:r>
            <a:r>
              <a:rPr lang="en-US" sz="1400" dirty="0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 &lt; </a:t>
            </a:r>
            <a:r>
              <a:rPr lang="en-US" sz="1400" dirty="0" err="1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dbar</a:t>
            </a: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1400" dirty="0">
                <a:solidFill>
                  <a:srgbClr val="FF00FF"/>
                </a:solidFill>
                <a:effectLst/>
                <a:latin typeface="Comic Sans MS" panose="030F0902030302020204" pitchFamily="66" charset="0"/>
                <a:cs typeface="Comic Sans MS"/>
              </a:rPr>
              <a:t>Helicity: </a:t>
            </a:r>
            <a:r>
              <a:rPr lang="en-US" sz="1400" dirty="0" err="1">
                <a:solidFill>
                  <a:srgbClr val="FF00FF"/>
                </a:solidFill>
                <a:effectLst/>
                <a:latin typeface="Symbol" pitchFamily="2" charset="2"/>
                <a:cs typeface="Comic Sans MS"/>
              </a:rPr>
              <a:t>D</a:t>
            </a:r>
            <a:r>
              <a:rPr lang="en-US" sz="1400" dirty="0" err="1">
                <a:solidFill>
                  <a:srgbClr val="FF00FF"/>
                </a:solidFill>
                <a:effectLst/>
                <a:latin typeface="Comic Sans MS" panose="030F0902030302020204" pitchFamily="66" charset="0"/>
                <a:cs typeface="Comic Sans MS"/>
              </a:rPr>
              <a:t>ubar</a:t>
            </a:r>
            <a:r>
              <a:rPr lang="en-US" sz="1400" dirty="0">
                <a:solidFill>
                  <a:srgbClr val="FF00FF"/>
                </a:solidFill>
                <a:effectLst/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1400" dirty="0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</a:rPr>
              <a:t>&gt; </a:t>
            </a:r>
            <a:r>
              <a:rPr lang="en-US" sz="1400" dirty="0" err="1">
                <a:solidFill>
                  <a:srgbClr val="FF00FF"/>
                </a:solidFill>
                <a:latin typeface="Symbol" pitchFamily="2" charset="2"/>
                <a:cs typeface="Comic Sans MS"/>
              </a:rPr>
              <a:t>D</a:t>
            </a:r>
            <a:r>
              <a:rPr lang="en-US" sz="1400" dirty="0" err="1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</a:rPr>
              <a:t>dbar</a:t>
            </a:r>
            <a:r>
              <a:rPr lang="en-US" sz="1400" dirty="0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mic Sans MS" panose="030F0902030302020204" pitchFamily="66" charset="0"/>
                <a:cs typeface="Comic Sans MS"/>
              </a:rPr>
              <a:t>TMDs: ?????</a:t>
            </a:r>
            <a:endParaRPr lang="en-US" sz="1400" dirty="0">
              <a:solidFill>
                <a:srgbClr val="00B050"/>
              </a:solidFill>
              <a:effectLst/>
              <a:latin typeface="Comic Sans MS" panose="030F0902030302020204" pitchFamily="66" charset="0"/>
              <a:cs typeface="Comic Sans MS"/>
            </a:endParaRPr>
          </a:p>
          <a:p>
            <a:pPr marL="285750" indent="-285750" algn="ctr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</a:rPr>
              <a:t>shape of polarized sea-quark PDFs critical for quark contribution to spin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E11C65-6DAA-5440-8709-82A70A84194C}"/>
              </a:ext>
            </a:extLst>
          </p:cNvPr>
          <p:cNvGrpSpPr/>
          <p:nvPr/>
        </p:nvGrpSpPr>
        <p:grpSpPr>
          <a:xfrm>
            <a:off x="774440" y="3031256"/>
            <a:ext cx="2832029" cy="2628776"/>
            <a:chOff x="223931" y="2529886"/>
            <a:chExt cx="2867220" cy="2744783"/>
          </a:xfrm>
        </p:grpSpPr>
        <p:pic>
          <p:nvPicPr>
            <p:cNvPr id="20" name="Picture 19" descr="running-deltas-band.eps">
              <a:extLst>
                <a:ext uri="{FF2B5EF4-FFF2-40B4-BE49-F238E27FC236}">
                  <a16:creationId xmlns:a16="http://schemas.microsoft.com/office/drawing/2014/main" id="{75C84F14-5B1A-1B4A-AF9B-5060BAF03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2" r="12511" b="3065"/>
            <a:stretch/>
          </p:blipFill>
          <p:spPr>
            <a:xfrm>
              <a:off x="223931" y="2529886"/>
              <a:ext cx="2867220" cy="2744783"/>
            </a:xfrm>
            <a:prstGeom prst="rect">
              <a:avLst/>
            </a:prstGeom>
          </p:spPr>
        </p:pic>
        <p:graphicFrame>
          <p:nvGraphicFramePr>
            <p:cNvPr id="21" name="Object 2">
              <a:extLst>
                <a:ext uri="{FF2B5EF4-FFF2-40B4-BE49-F238E27FC236}">
                  <a16:creationId xmlns:a16="http://schemas.microsoft.com/office/drawing/2014/main" id="{A8284832-D87A-D044-912E-AB58958100F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47469298"/>
                </p:ext>
              </p:extLst>
            </p:nvPr>
          </p:nvGraphicFramePr>
          <p:xfrm>
            <a:off x="1651011" y="2642678"/>
            <a:ext cx="1288962" cy="354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81" name="Equation" r:id="rId6" imgW="3276600" imgH="901700" progId="Equation.DSMT4">
                    <p:embed/>
                  </p:oleObj>
                </mc:Choice>
                <mc:Fallback>
                  <p:oleObj name="Equation" r:id="rId6" imgW="3276600" imgH="901700" progId="Equation.DSMT4">
                    <p:embed/>
                    <p:pic>
                      <p:nvPicPr>
                        <p:cNvPr id="12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1011" y="2642678"/>
                          <a:ext cx="1288962" cy="35436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140FC3F-4FCD-2548-A367-51ACEA6B6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185605"/>
              </p:ext>
            </p:extLst>
          </p:nvPr>
        </p:nvGraphicFramePr>
        <p:xfrm>
          <a:off x="1180230" y="5592657"/>
          <a:ext cx="23971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2" name="Equation" r:id="rId8" imgW="1917700" imgH="355600" progId="Equation.DSMT4">
                  <p:embed/>
                </p:oleObj>
              </mc:Choice>
              <mc:Fallback>
                <p:oleObj name="Equation" r:id="rId8" imgW="1917700" imgH="355600" progId="Equation.DSMT4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180230" y="5592657"/>
                        <a:ext cx="2397125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21AC004-6814-1643-9941-7C29CBE88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36025"/>
              </p:ext>
            </p:extLst>
          </p:nvPr>
        </p:nvGraphicFramePr>
        <p:xfrm>
          <a:off x="1390451" y="6068804"/>
          <a:ext cx="18891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83" name="Equation" r:id="rId10" imgW="1511300" imgH="355600" progId="Equation.DSMT4">
                  <p:embed/>
                </p:oleObj>
              </mc:Choice>
              <mc:Fallback>
                <p:oleObj name="Equation" r:id="rId10" imgW="1511300" imgH="3556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390451" y="6068804"/>
                        <a:ext cx="1889125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AutoShape 49">
            <a:extLst>
              <a:ext uri="{FF2B5EF4-FFF2-40B4-BE49-F238E27FC236}">
                <a16:creationId xmlns:a16="http://schemas.microsoft.com/office/drawing/2014/main" id="{63E31FC6-C2D1-6045-8E19-B6B331875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7681" y="5960094"/>
            <a:ext cx="482646" cy="22179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432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55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C64028-15CD-B245-BEC1-521A4A963ED6}"/>
              </a:ext>
            </a:extLst>
          </p:cNvPr>
          <p:cNvSpPr txBox="1"/>
          <p:nvPr/>
        </p:nvSpPr>
        <p:spPr>
          <a:xfrm>
            <a:off x="4493093" y="2849987"/>
            <a:ext cx="4301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itchFamily="2" charset="2"/>
              </a:rPr>
              <a:t>DS</a:t>
            </a:r>
            <a:r>
              <a:rPr lang="en-US" sz="1400" dirty="0">
                <a:latin typeface="Comic Sans MS" panose="030F0902030302020204" pitchFamily="66" charset="0"/>
              </a:rPr>
              <a:t> does not converge at low x </a:t>
            </a:r>
            <a:endParaRPr lang="en-US" sz="1400" dirty="0">
              <a:solidFill>
                <a:srgbClr val="FFFF00"/>
              </a:solidFill>
              <a:latin typeface="Comic Sans MS" panose="030F0902030302020204" pitchFamily="66" charset="0"/>
              <a:sym typeface="Wingdings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sym typeface="Wingdings"/>
              </a:rPr>
              <a:t>due to current constrains put in the fits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strangeness was identified to be one of the least known quantities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200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both unpolarized and polarized</a:t>
            </a:r>
            <a:endParaRPr lang="en-US" sz="14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sz="1400" dirty="0">
              <a:latin typeface="Comic Sans MS" panose="030F0902030302020204" pitchFamily="66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2AB5E4-DABD-A94A-8A14-8B0DB9E3AA23}"/>
              </a:ext>
            </a:extLst>
          </p:cNvPr>
          <p:cNvGrpSpPr/>
          <p:nvPr/>
        </p:nvGrpSpPr>
        <p:grpSpPr>
          <a:xfrm>
            <a:off x="3655488" y="3963079"/>
            <a:ext cx="4960311" cy="2550225"/>
            <a:chOff x="3655488" y="3963079"/>
            <a:chExt cx="4960311" cy="25502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0F1BD5-1650-0B4A-A6A7-6AA79A7E9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4628" t="12196"/>
            <a:stretch/>
          </p:blipFill>
          <p:spPr>
            <a:xfrm>
              <a:off x="4724781" y="3963079"/>
              <a:ext cx="3891018" cy="2550225"/>
            </a:xfrm>
            <a:prstGeom prst="rect">
              <a:avLst/>
            </a:prstGeom>
          </p:spPr>
        </p:pic>
        <p:pic>
          <p:nvPicPr>
            <p:cNvPr id="27" name="Bild 9" descr="latex-image-1.pdf">
              <a:extLst>
                <a:ext uri="{FF2B5EF4-FFF2-40B4-BE49-F238E27FC236}">
                  <a16:creationId xmlns:a16="http://schemas.microsoft.com/office/drawing/2014/main" id="{6F55B80C-FA2C-6747-8704-5A0ACE5FB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7026368" y="4084397"/>
              <a:ext cx="1249680" cy="17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Gerade Verbindung 13">
              <a:extLst>
                <a:ext uri="{FF2B5EF4-FFF2-40B4-BE49-F238E27FC236}">
                  <a16:creationId xmlns:a16="http://schemas.microsoft.com/office/drawing/2014/main" id="{4E454099-403C-E44D-AB6D-BB377331914B}"/>
                </a:ext>
              </a:extLst>
            </p:cNvPr>
            <p:cNvCxnSpPr/>
            <p:nvPr/>
          </p:nvCxnSpPr>
          <p:spPr bwMode="auto">
            <a:xfrm flipH="1" flipV="1">
              <a:off x="6076994" y="4692092"/>
              <a:ext cx="12673" cy="1579324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15">
              <a:extLst>
                <a:ext uri="{FF2B5EF4-FFF2-40B4-BE49-F238E27FC236}">
                  <a16:creationId xmlns:a16="http://schemas.microsoft.com/office/drawing/2014/main" id="{8928672A-6939-AC49-BD68-2D37E79B7613}"/>
                </a:ext>
              </a:extLst>
            </p:cNvPr>
            <p:cNvCxnSpPr/>
            <p:nvPr/>
          </p:nvCxnSpPr>
          <p:spPr bwMode="auto">
            <a:xfrm>
              <a:off x="6089666" y="5252725"/>
              <a:ext cx="571500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16">
              <a:extLst>
                <a:ext uri="{FF2B5EF4-FFF2-40B4-BE49-F238E27FC236}">
                  <a16:creationId xmlns:a16="http://schemas.microsoft.com/office/drawing/2014/main" id="{184A1DC9-B71A-EF43-B43E-B2DC728D5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7431" y="4736016"/>
              <a:ext cx="6772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latin typeface="Comic Sans MS" charset="0"/>
                  <a:ea typeface="Comic Sans MS" charset="0"/>
                  <a:cs typeface="Comic Sans MS" charset="0"/>
                </a:rPr>
                <a:t>SIDIS</a:t>
              </a:r>
            </a:p>
            <a:p>
              <a:pPr algn="ctr"/>
              <a:r>
                <a:rPr lang="en-US" sz="1200" dirty="0">
                  <a:latin typeface="Comic Sans MS" charset="0"/>
                  <a:ea typeface="Comic Sans MS" charset="0"/>
                  <a:cs typeface="Comic Sans MS" charset="0"/>
                </a:rPr>
                <a:t>data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3562686-CB74-9040-96C9-708718ECE17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78291" y="4563578"/>
              <a:ext cx="526791" cy="2752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8D120B-A0F7-5C45-AEA7-2D701FC66E7A}"/>
                </a:ext>
              </a:extLst>
            </p:cNvPr>
            <p:cNvSpPr txBox="1"/>
            <p:nvPr/>
          </p:nvSpPr>
          <p:spPr>
            <a:xfrm>
              <a:off x="7722408" y="4223115"/>
              <a:ext cx="6767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from 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SIDIS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K-data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DE32319-F8D1-3C49-BF22-3F52F9FED2B5}"/>
                </a:ext>
              </a:extLst>
            </p:cNvPr>
            <p:cNvCxnSpPr/>
            <p:nvPr/>
          </p:nvCxnSpPr>
          <p:spPr bwMode="auto">
            <a:xfrm>
              <a:off x="7457910" y="5592657"/>
              <a:ext cx="528996" cy="17683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B3518A-6377-694F-9939-987CEBE65071}"/>
                </a:ext>
              </a:extLst>
            </p:cNvPr>
            <p:cNvSpPr txBox="1"/>
            <p:nvPr/>
          </p:nvSpPr>
          <p:spPr>
            <a:xfrm>
              <a:off x="7730152" y="5428981"/>
              <a:ext cx="8691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Comic Sans MS" panose="030F0902030302020204" pitchFamily="66" charset="0"/>
                </a:rPr>
                <a:t>indirect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  <a:latin typeface="Comic Sans MS" panose="030F0902030302020204" pitchFamily="66" charset="0"/>
                </a:rPr>
                <a:t>from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  <a:latin typeface="Comic Sans MS" panose="030F0902030302020204" pitchFamily="66" charset="0"/>
                </a:rPr>
                <a:t>inclusive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  <a:latin typeface="Comic Sans MS" panose="030F0902030302020204" pitchFamily="66" charset="0"/>
                </a:rPr>
                <a:t>DIS-data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A8AFE2-7BB8-E442-8316-2B6D4857492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46648" y="5405460"/>
              <a:ext cx="675691" cy="4622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8D7C79-1720-484D-B680-052962820FC0}"/>
                </a:ext>
              </a:extLst>
            </p:cNvPr>
            <p:cNvSpPr txBox="1"/>
            <p:nvPr/>
          </p:nvSpPr>
          <p:spPr>
            <a:xfrm>
              <a:off x="3787580" y="5582153"/>
              <a:ext cx="10679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1</a:t>
              </a:r>
              <a:r>
                <a:rPr lang="en-US" sz="1200" baseline="30000" dirty="0">
                  <a:latin typeface="Comic Sans MS" panose="030F0902030302020204" pitchFamily="66" charset="0"/>
                </a:rPr>
                <a:t>st</a:t>
              </a:r>
              <a:r>
                <a:rPr lang="en-US" sz="1200" dirty="0">
                  <a:latin typeface="Comic Sans MS" panose="030F0902030302020204" pitchFamily="66" charset="0"/>
                </a:rPr>
                <a:t> moment</a:t>
              </a:r>
            </a:p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constrained </a:t>
              </a:r>
            </a:p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by 3F-D</a:t>
              </a:r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3C379266-9650-AB44-993A-56463E69257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9424715"/>
                </p:ext>
              </p:extLst>
            </p:nvPr>
          </p:nvGraphicFramePr>
          <p:xfrm>
            <a:off x="3655488" y="6157116"/>
            <a:ext cx="13462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084" name="Equation" r:id="rId14" imgW="1346200" imgH="228600" progId="Equation.DSMT4">
                    <p:embed/>
                  </p:oleObj>
                </mc:Choice>
                <mc:Fallback>
                  <p:oleObj name="Equation" r:id="rId14" imgW="1346200" imgH="228600" progId="Equation.DSMT4">
                    <p:embed/>
                    <p:pic>
                      <p:nvPicPr>
                        <p:cNvPr id="13" name="Object 12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3655488" y="6157116"/>
                          <a:ext cx="13462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6743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" y="1313004"/>
            <a:ext cx="5538026" cy="51890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92785" y="2693790"/>
            <a:ext cx="23439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includes data for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√s=45 GeV &amp; 70 GeV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5592785" y="3324160"/>
            <a:ext cx="30796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can be pushed to x=10</a:t>
            </a:r>
            <a:r>
              <a:rPr lang="en-US" sz="1600" baseline="30000" dirty="0">
                <a:latin typeface="Comic Sans MS" panose="030F0902030302020204" pitchFamily="66" charset="0"/>
              </a:rPr>
              <a:t>-4  </a:t>
            </a:r>
            <a:r>
              <a:rPr lang="en-US" sz="1600" dirty="0">
                <a:latin typeface="Comic Sans MS" panose="030F0902030302020204" pitchFamily="66" charset="0"/>
              </a:rPr>
              <a:t>with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√s=140 GeV data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610883" y="4131803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 panose="030F0902030302020204" pitchFamily="66" charset="0"/>
              </a:rPr>
              <a:t>“issues”: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592785" y="4511768"/>
            <a:ext cx="296106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(SI)DIS @ EIC limited by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</a:t>
            </a:r>
            <a:r>
              <a:rPr lang="en-US" sz="1600" b="1" dirty="0">
                <a:latin typeface="Comic Sans MS" panose="030F0902030302020204" pitchFamily="66" charset="0"/>
              </a:rPr>
              <a:t>systematic uncertainties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   need to control rel. </a:t>
            </a:r>
            <a:r>
              <a:rPr lang="en-US" sz="1400" dirty="0" err="1">
                <a:latin typeface="Comic Sans MS" panose="030F0902030302020204" pitchFamily="66" charset="0"/>
              </a:rPr>
              <a:t>lumi</a:t>
            </a:r>
            <a:r>
              <a:rPr lang="en-US" sz="1400" dirty="0">
                <a:latin typeface="Comic Sans MS" panose="030F0902030302020204" pitchFamily="66" charset="0"/>
              </a:rPr>
              <a:t>,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   polarimetry,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PID performance</a:t>
            </a:r>
            <a:r>
              <a:rPr lang="en-US" sz="1400" dirty="0">
                <a:latin typeface="Comic Sans MS" panose="030F0902030302020204" pitchFamily="66" charset="0"/>
              </a:rPr>
              <a:t>,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   … very well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629125-A711-C24A-A4F9-E064841AD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107"/>
            <a:ext cx="9144000" cy="584669"/>
          </a:xfrm>
        </p:spPr>
        <p:txBody>
          <a:bodyPr/>
          <a:lstStyle/>
          <a:p>
            <a:r>
              <a:rPr lang="en-US" dirty="0"/>
              <a:t>SIDIS@EIC: HELICITY PDFs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16" name="Rectangle 24"/>
          <p:cNvSpPr>
            <a:spLocks/>
          </p:cNvSpPr>
          <p:nvPr/>
        </p:nvSpPr>
        <p:spPr bwMode="auto">
          <a:xfrm>
            <a:off x="5671575" y="1505099"/>
            <a:ext cx="3321422" cy="1077218"/>
          </a:xfrm>
          <a:prstGeom prst="rect">
            <a:avLst/>
          </a:prstGeom>
          <a:solidFill>
            <a:srgbClr val="FFF7CB"/>
          </a:solidFill>
          <a:ln w="254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Corbel Bold" charset="0"/>
              </a:rPr>
              <a:t>yet, small x behavior completely </a:t>
            </a:r>
          </a:p>
          <a:p>
            <a:pPr algn="ctr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Corbel Bold" charset="0"/>
              </a:rPr>
              <a:t>unconstrained  </a:t>
            </a:r>
            <a:endParaRPr lang="en-US" sz="1800" dirty="0">
              <a:solidFill>
                <a:schemeClr val="tx1"/>
              </a:solidFill>
              <a:latin typeface="Comic Sans MS" panose="030F0902030302020204" pitchFamily="66" charset="0"/>
              <a:ea typeface="ＭＳ Ｐゴシック" charset="0"/>
              <a:cs typeface="Comic Sans MS"/>
              <a:sym typeface="Corbel" charset="0"/>
            </a:endParaRPr>
          </a:p>
          <a:p>
            <a:pPr algn="ctr">
              <a:spcBef>
                <a:spcPts val="200"/>
              </a:spcBef>
            </a:pPr>
            <a:r>
              <a:rPr lang="en-US" sz="1400" dirty="0">
                <a:solidFill>
                  <a:srgbClr val="343434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sz="1400" dirty="0">
                <a:solidFill>
                  <a:srgbClr val="343434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Corbel Bold" charset="0"/>
              </a:rPr>
              <a:t>determines x-integral,</a:t>
            </a:r>
          </a:p>
          <a:p>
            <a:pPr algn="ctr">
              <a:spcBef>
                <a:spcPts val="200"/>
              </a:spcBef>
            </a:pPr>
            <a:r>
              <a:rPr lang="en-US" sz="1400" dirty="0">
                <a:solidFill>
                  <a:srgbClr val="343434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Corbel Bold" charset="0"/>
              </a:rPr>
              <a:t>which enters proton spin sum</a:t>
            </a:r>
          </a:p>
        </p:txBody>
      </p:sp>
      <p:grpSp>
        <p:nvGrpSpPr>
          <p:cNvPr id="18" name="Gruppierung 20"/>
          <p:cNvGrpSpPr/>
          <p:nvPr/>
        </p:nvGrpSpPr>
        <p:grpSpPr>
          <a:xfrm>
            <a:off x="3283229" y="4203793"/>
            <a:ext cx="1651414" cy="1464183"/>
            <a:chOff x="3283229" y="4363284"/>
            <a:chExt cx="1651414" cy="1464183"/>
          </a:xfrm>
        </p:grpSpPr>
        <p:sp>
          <p:nvSpPr>
            <p:cNvPr id="19" name="Textfeld 9"/>
            <p:cNvSpPr txBox="1"/>
            <p:nvPr/>
          </p:nvSpPr>
          <p:spPr>
            <a:xfrm>
              <a:off x="3283229" y="4363284"/>
              <a:ext cx="16514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dramatic reduction </a:t>
              </a:r>
            </a:p>
            <a:p>
              <a:r>
                <a:rPr lang="en-US" sz="1200" b="1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of uncertainties:</a:t>
              </a:r>
            </a:p>
          </p:txBody>
        </p:sp>
        <p:cxnSp>
          <p:nvCxnSpPr>
            <p:cNvPr id="22" name="Gerade Verbindung mit Pfeil 13"/>
            <p:cNvCxnSpPr>
              <a:cxnSpLocks/>
            </p:cNvCxnSpPr>
            <p:nvPr/>
          </p:nvCxnSpPr>
          <p:spPr>
            <a:xfrm>
              <a:off x="3336390" y="4444412"/>
              <a:ext cx="0" cy="787954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mit Pfeil 15"/>
            <p:cNvCxnSpPr/>
            <p:nvPr/>
          </p:nvCxnSpPr>
          <p:spPr>
            <a:xfrm rot="16200000" flipV="1">
              <a:off x="3091590" y="5582666"/>
              <a:ext cx="489600" cy="1"/>
            </a:xfrm>
            <a:prstGeom prst="straightConnector1">
              <a:avLst/>
            </a:prstGeom>
            <a:ln w="19050"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465667" y="613833"/>
            <a:ext cx="555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Can cover the same kinematics for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g</a:t>
            </a:r>
            <a:r>
              <a:rPr lang="en-US" b="1" baseline="-25000" dirty="0">
                <a:solidFill>
                  <a:srgbClr val="0432FF"/>
                </a:solidFill>
                <a:latin typeface="Comic Sans MS" panose="030F0902030302020204" pitchFamily="66" charset="0"/>
              </a:rPr>
              <a:t>1</a:t>
            </a:r>
            <a:r>
              <a:rPr lang="en-US" b="1" baseline="30000" dirty="0">
                <a:solidFill>
                  <a:srgbClr val="0432FF"/>
                </a:solidFill>
                <a:latin typeface="Symbol" pitchFamily="2" charset="2"/>
                <a:cs typeface="Symbol" charset="2"/>
              </a:rPr>
              <a:t>p</a:t>
            </a:r>
            <a:r>
              <a:rPr lang="en-US" b="1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,K</a:t>
            </a:r>
            <a:r>
              <a:rPr lang="en-US" baseline="30000" dirty="0">
                <a:latin typeface="Comic Sans MS" panose="030F0902030302020204" pitchFamily="66" charset="0"/>
              </a:rPr>
              <a:t>  </a:t>
            </a:r>
            <a:r>
              <a:rPr lang="en-US" dirty="0">
                <a:latin typeface="Comic Sans MS" panose="030F0902030302020204" pitchFamily="66" charset="0"/>
              </a:rPr>
              <a:t>as for g</a:t>
            </a:r>
            <a:r>
              <a:rPr lang="en-US" baseline="-25000" dirty="0">
                <a:latin typeface="Comic Sans MS" panose="030F0902030302020204" pitchFamily="66" charset="0"/>
              </a:rPr>
              <a:t>1</a:t>
            </a:r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 will constrain </a:t>
            </a:r>
            <a:r>
              <a:rPr lang="en-US" dirty="0" err="1">
                <a:latin typeface="Symbol" pitchFamily="2" charset="2"/>
                <a:cs typeface="Symbol" charset="2"/>
                <a:sym typeface="Wingdings"/>
              </a:rPr>
              <a:t>D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q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11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/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The </a:t>
            </a:r>
            <a:r>
              <a:rPr lang="en-US" altLang="zh-CN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Partonic</a:t>
            </a:r>
            <a:r>
              <a:rPr lang="en-US" altLang="zh-CN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Structure of Photons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72C5D1-C508-D846-8564-CE523A18B7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6" name="Picture 5" descr="EIC_pol_xsec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r="11509"/>
          <a:stretch/>
        </p:blipFill>
        <p:spPr>
          <a:xfrm>
            <a:off x="4307709" y="942673"/>
            <a:ext cx="4141896" cy="5444015"/>
          </a:xfrm>
          <a:prstGeom prst="rect">
            <a:avLst/>
          </a:prstGeom>
        </p:spPr>
      </p:pic>
      <p:pic>
        <p:nvPicPr>
          <p:cNvPr id="7" name="Picture 6" descr="EIC_unpol_xsec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r="12566"/>
          <a:stretch/>
        </p:blipFill>
        <p:spPr>
          <a:xfrm>
            <a:off x="0" y="1052520"/>
            <a:ext cx="4092423" cy="5349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329" y="762721"/>
            <a:ext cx="306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rgbClr val="0000FF"/>
                </a:solidFill>
                <a:latin typeface="Comic Sans MS"/>
                <a:cs typeface="Comic Sans MS"/>
              </a:rPr>
              <a:t>unpolarized</a:t>
            </a:r>
            <a:r>
              <a:rPr lang="en-US" u="sng" dirty="0">
                <a:solidFill>
                  <a:srgbClr val="0000FF"/>
                </a:solidFill>
                <a:latin typeface="Comic Sans MS"/>
                <a:cs typeface="Comic Sans MS"/>
              </a:rPr>
              <a:t> cross section: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3910" y="760677"/>
            <a:ext cx="283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/>
                <a:cs typeface="Comic Sans MS"/>
              </a:rPr>
              <a:t>polarized cross section: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59095" y="6478128"/>
            <a:ext cx="5416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Comic Sans MS"/>
                <a:cs typeface="Comic Sans MS"/>
              </a:rPr>
              <a:t>Precision (un)</a:t>
            </a:r>
            <a:r>
              <a:rPr lang="en-US" sz="1600" b="1" dirty="0" err="1">
                <a:solidFill>
                  <a:schemeClr val="bg1"/>
                </a:solidFill>
                <a:latin typeface="Comic Sans MS"/>
                <a:cs typeface="Comic Sans MS"/>
              </a:rPr>
              <a:t>polarised</a:t>
            </a:r>
            <a:r>
              <a:rPr lang="en-US" sz="1600" b="1" dirty="0">
                <a:solidFill>
                  <a:schemeClr val="bg1"/>
                </a:solidFill>
                <a:latin typeface="Comic Sans MS"/>
                <a:cs typeface="Comic Sans MS"/>
              </a:rPr>
              <a:t> partonic structure of photons</a:t>
            </a:r>
          </a:p>
        </p:txBody>
      </p:sp>
      <p:sp>
        <p:nvSpPr>
          <p:cNvPr id="12" name="Curved Right Arrow 11"/>
          <p:cNvSpPr/>
          <p:nvPr/>
        </p:nvSpPr>
        <p:spPr bwMode="auto">
          <a:xfrm>
            <a:off x="1319939" y="6330528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513" y="21023"/>
            <a:ext cx="21387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s-IS" sz="1400">
                <a:latin typeface="Comic Sans MS" charset="0"/>
                <a:ea typeface="Comic Sans MS" charset="0"/>
                <a:cs typeface="Comic Sans MS" charset="0"/>
              </a:rPr>
              <a:t>PRD </a:t>
            </a:r>
            <a:r>
              <a:rPr lang="is-IS" sz="1400" dirty="0">
                <a:latin typeface="Comic Sans MS" charset="0"/>
                <a:ea typeface="Comic Sans MS" charset="0"/>
                <a:cs typeface="Comic Sans MS" charset="0"/>
              </a:rPr>
              <a:t>96, 074035 (2017)</a:t>
            </a:r>
            <a:endParaRPr lang="en-US" sz="14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C131AB80-4473-C546-8DDF-D86B78933A62}"/>
              </a:ext>
            </a:extLst>
          </p:cNvPr>
          <p:cNvSpPr txBox="1">
            <a:spLocks noChangeArrowheads="1"/>
          </p:cNvSpPr>
          <p:nvPr/>
        </p:nvSpPr>
        <p:spPr>
          <a:xfrm>
            <a:off x="-8665" y="522143"/>
            <a:ext cx="9144000" cy="35414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2000" dirty="0" err="1">
                <a:latin typeface="Comic Sans MS" charset="0"/>
                <a:ea typeface="Comic Sans MS" charset="0"/>
                <a:cs typeface="Comic Sans MS" charset="0"/>
              </a:rPr>
              <a:t>Di-jets@EIC</a:t>
            </a:r>
            <a:r>
              <a:rPr lang="en-US" altLang="zh-CN" sz="2000" dirty="0">
                <a:latin typeface="Comic Sans MS" charset="0"/>
                <a:ea typeface="Comic Sans MS" charset="0"/>
                <a:cs typeface="Comic Sans MS" charset="0"/>
              </a:rPr>
              <a:t> ideal probe to constrain (un)</a:t>
            </a:r>
            <a:r>
              <a:rPr lang="en-US" altLang="zh-CN" sz="2000" dirty="0" err="1">
                <a:latin typeface="Comic Sans MS" charset="0"/>
                <a:ea typeface="Comic Sans MS" charset="0"/>
                <a:cs typeface="Comic Sans MS" charset="0"/>
              </a:rPr>
              <a:t>polarised</a:t>
            </a:r>
            <a:r>
              <a:rPr lang="en-US" altLang="zh-CN" sz="2000" dirty="0">
                <a:latin typeface="Comic Sans MS" charset="0"/>
                <a:ea typeface="Comic Sans MS" charset="0"/>
                <a:cs typeface="Comic Sans MS" charset="0"/>
              </a:rPr>
              <a:t> Photon-PDFs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E439CA-0B60-354B-80D3-748DBC2F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5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F42E9-3EFE-5840-8A95-72AC6CBE9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EIC: A Unique Collider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45E0F4-0FCD-174B-863E-1BDD14E6A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DAD706-47B1-0E45-A218-28D9D90F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D3B1CB-5053-444A-A764-97CA0B6D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E7C077-BF62-914D-A5CB-6A5A52CC62D1}"/>
              </a:ext>
            </a:extLst>
          </p:cNvPr>
          <p:cNvCxnSpPr>
            <a:cxnSpLocks/>
          </p:cNvCxnSpPr>
          <p:nvPr/>
        </p:nvCxnSpPr>
        <p:spPr>
          <a:xfrm>
            <a:off x="4572000" y="522900"/>
            <a:ext cx="0" cy="552785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8A7FB0E-6B4C-5E44-B62B-750ECFE9AAB2}"/>
              </a:ext>
            </a:extLst>
          </p:cNvPr>
          <p:cNvCxnSpPr>
            <a:cxnSpLocks/>
          </p:cNvCxnSpPr>
          <p:nvPr/>
        </p:nvCxnSpPr>
        <p:spPr>
          <a:xfrm>
            <a:off x="192505" y="915720"/>
            <a:ext cx="8726323" cy="0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A850121-26E9-944C-8D16-BBA47F66AA0F}"/>
              </a:ext>
            </a:extLst>
          </p:cNvPr>
          <p:cNvSpPr txBox="1"/>
          <p:nvPr/>
        </p:nvSpPr>
        <p:spPr>
          <a:xfrm>
            <a:off x="2310063" y="500166"/>
            <a:ext cx="731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432FF"/>
                </a:solidFill>
                <a:latin typeface="Comic Sans MS" panose="030F0902030302020204" pitchFamily="66" charset="0"/>
              </a:rPr>
              <a:t>EIC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5904204-91D5-4E4C-8529-B1156E2357B1}"/>
              </a:ext>
            </a:extLst>
          </p:cNvPr>
          <p:cNvSpPr txBox="1"/>
          <p:nvPr/>
        </p:nvSpPr>
        <p:spPr>
          <a:xfrm>
            <a:off x="5850556" y="508866"/>
            <a:ext cx="18085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432FF"/>
                </a:solidFill>
                <a:latin typeface="Comic Sans MS" panose="030F0902030302020204" pitchFamily="66" charset="0"/>
              </a:rPr>
              <a:t>LHC /RHIC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8D8B9A-8F4D-D945-9DFF-AE34F1828941}"/>
              </a:ext>
            </a:extLst>
          </p:cNvPr>
          <p:cNvSpPr txBox="1"/>
          <p:nvPr/>
        </p:nvSpPr>
        <p:spPr>
          <a:xfrm>
            <a:off x="225172" y="1015066"/>
            <a:ext cx="4479111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collide different beam species: ep &amp; </a:t>
            </a:r>
            <a:r>
              <a:rPr lang="en-US" sz="1600" dirty="0" err="1">
                <a:latin typeface="Comic Sans MS" panose="030F0902030302020204" pitchFamily="66" charset="0"/>
              </a:rPr>
              <a:t>eA</a:t>
            </a:r>
            <a:endParaRPr lang="en-US" sz="1600" dirty="0">
              <a:latin typeface="Comic Sans MS" panose="030F0902030302020204" pitchFamily="66" charset="0"/>
            </a:endParaRP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consequences for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    i.e. beam gas events</a:t>
            </a:r>
          </a:p>
          <a:p>
            <a:pPr lvl="1"/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synchrotron radiation</a:t>
            </a:r>
            <a:endParaRPr lang="en-US" sz="1600" dirty="0">
              <a:latin typeface="Comic Sans MS" panose="030F0902030302020204" pitchFamily="66" charset="0"/>
            </a:endParaRP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asymmetric beam energies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boosted kinematics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high activity at high |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|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High repetition rate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JLEIC: 2.1ns   </a:t>
            </a:r>
            <a:r>
              <a:rPr lang="en-US" sz="1600" dirty="0" err="1">
                <a:latin typeface="Comic Sans MS" panose="030F0902030302020204" pitchFamily="66" charset="0"/>
                <a:sym typeface="Wingdings" pitchFamily="2" charset="2"/>
              </a:rPr>
              <a:t>eRHIC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8.7ns between bunches</a:t>
            </a: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crossing angle </a:t>
            </a:r>
          </a:p>
          <a:p>
            <a:pPr>
              <a:buClr>
                <a:srgbClr val="0432FF"/>
              </a:buClr>
            </a:pPr>
            <a:r>
              <a:rPr lang="en-US" sz="1600" dirty="0" err="1">
                <a:latin typeface="Comic Sans MS" panose="030F0902030302020204" pitchFamily="66" charset="0"/>
                <a:sym typeface="Wingdings" pitchFamily="2" charset="2"/>
              </a:rPr>
              <a:t>eRHIC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25mrad      JLEIC: 50mrad   </a:t>
            </a:r>
            <a:r>
              <a:rPr lang="en-US" sz="1600" dirty="0">
                <a:latin typeface="Comic Sans MS" panose="030F0902030302020204" pitchFamily="66" charset="0"/>
              </a:rPr>
              <a:t> 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wide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factor 7</a:t>
            </a:r>
          </a:p>
          <a:p>
            <a:pPr>
              <a:buClr>
                <a:srgbClr val="0432FF"/>
              </a:buClr>
            </a:pPr>
            <a:endParaRPr lang="en-US" sz="16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both beams are polarized</a:t>
            </a: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stat uncertainty: </a:t>
            </a:r>
            <a:r>
              <a:rPr lang="en-US" sz="1600" b="1" i="1" dirty="0">
                <a:sym typeface="Symbol" charset="2"/>
              </a:rPr>
              <a:t>~ 1/(P</a:t>
            </a:r>
            <a:r>
              <a:rPr lang="en-US" sz="1600" b="1" i="1" baseline="-25000" dirty="0">
                <a:sym typeface="Symbol" charset="2"/>
              </a:rPr>
              <a:t>1</a:t>
            </a:r>
            <a:r>
              <a:rPr lang="en-US" sz="1600" b="1" i="1" dirty="0">
                <a:sym typeface="Symbol" charset="2"/>
              </a:rPr>
              <a:t>P</a:t>
            </a:r>
            <a:r>
              <a:rPr lang="en-US" sz="1600" b="1" i="1" baseline="-25000" dirty="0">
                <a:sym typeface="Symbol" charset="2"/>
              </a:rPr>
              <a:t>2</a:t>
            </a:r>
            <a:r>
              <a:rPr lang="en-US" sz="1600" b="1" i="1" baseline="38000" dirty="0">
                <a:sym typeface="Symbol" charset="2"/>
              </a:rPr>
              <a:t> </a:t>
            </a:r>
            <a:r>
              <a:rPr lang="en-US" sz="1600" b="1" i="1" dirty="0">
                <a:sym typeface="Symbol" charset="2"/>
              </a:rPr>
              <a:t>(</a:t>
            </a:r>
            <a:r>
              <a:rPr lang="en-US" sz="1600" b="1" i="1" dirty="0">
                <a:latin typeface="Script MT Bold" pitchFamily="66" charset="0"/>
                <a:sym typeface="Symbol" charset="2"/>
              </a:rPr>
              <a:t>L </a:t>
            </a:r>
            <a:r>
              <a:rPr lang="en-US" sz="1600" b="1" i="1" dirty="0" err="1">
                <a:sym typeface="Symbol" charset="2"/>
              </a:rPr>
              <a:t>dt</a:t>
            </a:r>
            <a:r>
              <a:rPr lang="en-US" sz="1600" b="1" i="1" dirty="0">
                <a:sym typeface="Symbol" charset="2"/>
              </a:rPr>
              <a:t> )</a:t>
            </a:r>
            <a:r>
              <a:rPr lang="en-US" sz="1600" b="1" i="1" baseline="38000" dirty="0">
                <a:sym typeface="Symbol" charset="2"/>
              </a:rPr>
              <a:t>1/2</a:t>
            </a:r>
            <a:r>
              <a:rPr lang="en-US" sz="1600" b="1" i="1" dirty="0">
                <a:sym typeface="Symbol" charset="2"/>
              </a:rPr>
              <a:t>)</a:t>
            </a:r>
            <a:r>
              <a:rPr lang="en-US" sz="1600" b="1" dirty="0">
                <a:sym typeface="Symbol" charset="2"/>
              </a:rPr>
              <a:t> </a:t>
            </a:r>
            <a:endParaRPr lang="en-US" sz="1600" dirty="0"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6E655D-7234-2C4A-AC2D-BFB3E2EEC81F}"/>
              </a:ext>
            </a:extLst>
          </p:cNvPr>
          <p:cNvSpPr txBox="1"/>
          <p:nvPr/>
        </p:nvSpPr>
        <p:spPr>
          <a:xfrm>
            <a:off x="4692991" y="1003221"/>
            <a:ext cx="4176143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collide the same beam species: pp, </a:t>
            </a:r>
            <a:r>
              <a:rPr lang="en-US" sz="1600" dirty="0" err="1">
                <a:latin typeface="Comic Sans MS" panose="030F0902030302020204" pitchFamily="66" charset="0"/>
              </a:rPr>
              <a:t>pA</a:t>
            </a:r>
            <a:r>
              <a:rPr lang="en-US" sz="1600" dirty="0">
                <a:latin typeface="Comic Sans MS" panose="030F0902030302020204" pitchFamily="66" charset="0"/>
              </a:rPr>
              <a:t>, AA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beam backgrounds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hadron beam backgrounds, </a:t>
            </a:r>
          </a:p>
          <a:p>
            <a:pPr lvl="1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    i.e. beam gas events, high pile up</a:t>
            </a:r>
          </a:p>
          <a:p>
            <a:pPr algn="l"/>
            <a:endParaRPr lang="en-US" sz="1600" dirty="0">
              <a:latin typeface="Comic Sans MS" panose="030F0902030302020204" pitchFamily="66" charset="0"/>
            </a:endParaRP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symmetric beam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kinematics is not boosted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most activity at midrapidity</a:t>
            </a:r>
          </a:p>
          <a:p>
            <a:pPr marL="742950" lvl="1" indent="-285750"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moderate repetition rate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25 ns between bunches</a:t>
            </a:r>
          </a:p>
          <a:p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no crossing angle yet</a:t>
            </a:r>
          </a:p>
          <a:p>
            <a:endParaRPr lang="en-US" sz="1600" dirty="0">
              <a:latin typeface="Comic Sans MS" panose="030F0902030302020204" pitchFamily="66" charset="0"/>
            </a:endParaRPr>
          </a:p>
          <a:p>
            <a:endParaRPr lang="en-US" sz="1000" dirty="0">
              <a:latin typeface="Comic Sans MS" panose="030F0902030302020204" pitchFamily="66" charset="0"/>
            </a:endParaRPr>
          </a:p>
          <a:p>
            <a:r>
              <a:rPr lang="en-US" sz="1600" dirty="0">
                <a:latin typeface="Comic Sans MS" panose="030F0902030302020204" pitchFamily="66" charset="0"/>
              </a:rPr>
              <a:t>limited range in center of mass energies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LHC: factor 2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RHIC: factor 26 in AA and 8 in pp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à"/>
            </a:pPr>
            <a:endParaRPr lang="en-US" sz="1000" dirty="0">
              <a:latin typeface="Comic Sans MS" panose="030F0902030302020204" pitchFamily="66" charset="0"/>
              <a:sym typeface="Wingdings" pitchFamily="2" charset="2"/>
            </a:endParaRPr>
          </a:p>
          <a:p>
            <a:pPr>
              <a:buClr>
                <a:srgbClr val="0432FF"/>
              </a:buClr>
            </a:pP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no beam polarization</a:t>
            </a:r>
          </a:p>
          <a:p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stat uncertainty: ~1/</a:t>
            </a:r>
            <a:r>
              <a:rPr lang="en-US" sz="1600" b="1" i="1" dirty="0">
                <a:sym typeface="Symbol" charset="2"/>
              </a:rPr>
              <a:t>(</a:t>
            </a:r>
            <a:r>
              <a:rPr lang="en-US" sz="1600" b="1" i="1" dirty="0">
                <a:latin typeface="Script MT Bold" pitchFamily="66" charset="0"/>
                <a:sym typeface="Symbol" charset="2"/>
              </a:rPr>
              <a:t>L </a:t>
            </a:r>
            <a:r>
              <a:rPr lang="en-US" sz="1600" b="1" i="1" dirty="0" err="1">
                <a:sym typeface="Symbol" charset="2"/>
              </a:rPr>
              <a:t>dt</a:t>
            </a:r>
            <a:r>
              <a:rPr lang="en-US" sz="1600" b="1" i="1" dirty="0">
                <a:sym typeface="Symbol" charset="2"/>
              </a:rPr>
              <a:t> )</a:t>
            </a:r>
            <a:r>
              <a:rPr lang="en-US" sz="1600" b="1" i="1" baseline="38000" dirty="0">
                <a:sym typeface="Symbol" charset="2"/>
              </a:rPr>
              <a:t>1/2</a:t>
            </a:r>
            <a:endParaRPr lang="en-US" sz="1600" dirty="0">
              <a:latin typeface="Comic Sans MS" panose="030F0902030302020204" pitchFamily="66" charset="0"/>
              <a:sym typeface="Wingdings" pitchFamily="2" charset="2"/>
            </a:endParaRP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DA42FB49-25E3-8949-A1DB-677404CBF4C9}"/>
              </a:ext>
            </a:extLst>
          </p:cNvPr>
          <p:cNvSpPr/>
          <p:nvPr/>
        </p:nvSpPr>
        <p:spPr bwMode="auto">
          <a:xfrm>
            <a:off x="325952" y="6075027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EDB492-0725-A04D-A841-2E0E6602DC3F}"/>
              </a:ext>
            </a:extLst>
          </p:cNvPr>
          <p:cNvSpPr txBox="1"/>
          <p:nvPr/>
        </p:nvSpPr>
        <p:spPr>
          <a:xfrm>
            <a:off x="878377" y="6223111"/>
            <a:ext cx="73965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Differences impact detector acceptance and possible detector technologies</a:t>
            </a:r>
          </a:p>
        </p:txBody>
      </p:sp>
    </p:spTree>
    <p:extLst>
      <p:ext uri="{BB962C8B-B14F-4D97-AF65-F5344CB8AC3E}">
        <p14:creationId xmlns:p14="http://schemas.microsoft.com/office/powerpoint/2010/main" val="373034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Photon Parton Structure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PhotonProtonJetEta_sub_smallQ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3850" r="11817"/>
          <a:stretch/>
        </p:blipFill>
        <p:spPr>
          <a:xfrm>
            <a:off x="11048" y="243433"/>
            <a:ext cx="4837044" cy="3661545"/>
          </a:xfrm>
          <a:prstGeom prst="rect">
            <a:avLst/>
          </a:prstGeom>
        </p:spPr>
      </p:pic>
      <p:pic>
        <p:nvPicPr>
          <p:cNvPr id="7" name="Picture 6" descr="PionKaonbeampart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3215"/>
          <a:stretch/>
        </p:blipFill>
        <p:spPr>
          <a:xfrm>
            <a:off x="4284867" y="3533912"/>
            <a:ext cx="4837044" cy="33240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7044" y="1402507"/>
            <a:ext cx="3819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Jets from photon and proton side</a:t>
            </a:r>
          </a:p>
          <a:p>
            <a:r>
              <a:rPr lang="en-US" dirty="0">
                <a:latin typeface="Comic Sans MS"/>
                <a:cs typeface="Comic Sans MS"/>
              </a:rPr>
              <a:t>are well separated in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>
                <a:latin typeface="Comic Sans MS"/>
                <a:cs typeface="Comic Sans MS"/>
              </a:rPr>
              <a:t> for quark</a:t>
            </a:r>
          </a:p>
          <a:p>
            <a:r>
              <a:rPr lang="en-US" dirty="0">
                <a:latin typeface="Comic Sans MS"/>
                <a:cs typeface="Comic Sans MS"/>
              </a:rPr>
              <a:t>initiated processes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748" y="4823274"/>
            <a:ext cx="3559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identified hadron tagging in jet</a:t>
            </a:r>
          </a:p>
          <a:p>
            <a:r>
              <a:rPr lang="en-US" dirty="0">
                <a:latin typeface="Comic Sans MS"/>
                <a:cs typeface="Comic Sans MS"/>
              </a:rPr>
              <a:t>enhances flavor sensitivity</a:t>
            </a:r>
          </a:p>
        </p:txBody>
      </p:sp>
    </p:spTree>
    <p:extLst>
      <p:ext uri="{BB962C8B-B14F-4D97-AF65-F5344CB8AC3E}">
        <p14:creationId xmlns:p14="http://schemas.microsoft.com/office/powerpoint/2010/main" val="58729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B7F04-EDE5-0548-8C43-6885D4285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Asymmetries for identified hadrons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507B87-0AD4-1643-807D-0938258B40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12C8D0-3724-C644-94C2-EB20A47B5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6D3AD2-F21F-934B-BAD1-569AD32A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21F267E-F5D9-7043-9B3C-89709F59F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8" y="3256791"/>
            <a:ext cx="4258660" cy="35856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E260FE1-E0B6-2C48-8C10-B3272C292D67}"/>
              </a:ext>
            </a:extLst>
          </p:cNvPr>
          <p:cNvGrpSpPr/>
          <p:nvPr/>
        </p:nvGrpSpPr>
        <p:grpSpPr>
          <a:xfrm>
            <a:off x="2349994" y="586952"/>
            <a:ext cx="6794006" cy="3676704"/>
            <a:chOff x="574436" y="2588100"/>
            <a:chExt cx="8249285" cy="430974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97CAD64-DAB1-1A4B-80DA-C83380A17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4436" y="2588100"/>
              <a:ext cx="8249285" cy="43097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2837F29-FC04-9449-AF80-7D9A6F28D531}"/>
                </a:ext>
              </a:extLst>
            </p:cNvPr>
            <p:cNvSpPr/>
            <p:nvPr/>
          </p:nvSpPr>
          <p:spPr bwMode="auto">
            <a:xfrm>
              <a:off x="7762639" y="2683930"/>
              <a:ext cx="475433" cy="400396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sz="1400" dirty="0">
                  <a:solidFill>
                    <a:schemeClr val="bg1"/>
                  </a:solidFill>
                  <a:cs typeface="Arial" pitchFamily="34" charset="0"/>
                </a:rPr>
                <a:t>K</a:t>
              </a:r>
              <a:r>
                <a:rPr lang="en-GB" sz="1400" baseline="30000" dirty="0">
                  <a:solidFill>
                    <a:schemeClr val="bg1"/>
                  </a:solidFill>
                  <a:cs typeface="Arial" pitchFamily="34" charset="0"/>
                </a:rPr>
                <a:t>+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485AC7-7448-BB45-80C7-307BFE107A2B}"/>
                </a:ext>
              </a:extLst>
            </p:cNvPr>
            <p:cNvSpPr/>
            <p:nvPr/>
          </p:nvSpPr>
          <p:spPr bwMode="auto">
            <a:xfrm>
              <a:off x="7830369" y="4588930"/>
              <a:ext cx="500833" cy="400396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tIns="0" bIns="72000" anchor="ctr" anchorCtr="1"/>
            <a:lstStyle/>
            <a:p>
              <a:r>
                <a:rPr lang="en-GB" sz="1400" dirty="0">
                  <a:solidFill>
                    <a:schemeClr val="bg1"/>
                  </a:solidFill>
                </a:rPr>
                <a:t>K</a:t>
              </a:r>
              <a:r>
                <a:rPr lang="en-GB" sz="1400" baseline="30000" dirty="0">
                  <a:solidFill>
                    <a:schemeClr val="bg1"/>
                  </a:solidFill>
                </a:rPr>
                <a:t>−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5AB67E5-7E31-6C4F-8057-BD22D5C07882}"/>
                </a:ext>
              </a:extLst>
            </p:cNvPr>
            <p:cNvSpPr/>
            <p:nvPr/>
          </p:nvSpPr>
          <p:spPr bwMode="auto">
            <a:xfrm>
              <a:off x="5324239" y="2692396"/>
              <a:ext cx="475433" cy="391929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l-GR" sz="1400" dirty="0">
                  <a:solidFill>
                    <a:schemeClr val="bg1"/>
                  </a:solidFill>
                </a:rPr>
                <a:t>π</a:t>
              </a:r>
              <a:r>
                <a:rPr lang="en-GB" sz="1400" baseline="30000" dirty="0">
                  <a:solidFill>
                    <a:schemeClr val="bg1"/>
                  </a:solidFill>
                </a:rPr>
                <a:t>+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62B464-68D8-0246-86FF-4B42D6C2CC37}"/>
                </a:ext>
              </a:extLst>
            </p:cNvPr>
            <p:cNvSpPr/>
            <p:nvPr/>
          </p:nvSpPr>
          <p:spPr bwMode="auto">
            <a:xfrm>
              <a:off x="5391968" y="4571997"/>
              <a:ext cx="551633" cy="417328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tIns="0" bIns="72000" anchor="ctr" anchorCtr="1"/>
            <a:lstStyle/>
            <a:p>
              <a:r>
                <a:rPr lang="el-GR" sz="1400" dirty="0">
                  <a:solidFill>
                    <a:schemeClr val="bg1"/>
                  </a:solidFill>
                </a:rPr>
                <a:t>π</a:t>
              </a:r>
              <a:r>
                <a:rPr lang="en-US" sz="1400" dirty="0">
                  <a:solidFill>
                    <a:schemeClr val="bg1"/>
                  </a:solidFill>
                </a:rPr>
                <a:t> </a:t>
              </a:r>
              <a:r>
                <a:rPr lang="en-GB" sz="1400" baseline="30000" dirty="0">
                  <a:solidFill>
                    <a:schemeClr val="bg1"/>
                  </a:solidFill>
                </a:rPr>
                <a:t>–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C8B4F91-A017-1341-8636-AC2EF28405F0}"/>
                </a:ext>
              </a:extLst>
            </p:cNvPr>
            <p:cNvSpPr/>
            <p:nvPr/>
          </p:nvSpPr>
          <p:spPr bwMode="auto">
            <a:xfrm>
              <a:off x="2643015" y="2703329"/>
              <a:ext cx="726729" cy="403938"/>
            </a:xfrm>
            <a:prstGeom prst="rect">
              <a:avLst/>
            </a:prstGeom>
            <a:solidFill>
              <a:srgbClr val="0000FF"/>
            </a:solidFill>
            <a:ln w="158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anchor="ctr"/>
            <a:lstStyle/>
            <a:p>
              <a:pPr>
                <a:defRPr/>
              </a:pPr>
              <a:r>
                <a:rPr lang="en-GB" sz="1400" dirty="0">
                  <a:solidFill>
                    <a:schemeClr val="bg1"/>
                  </a:solidFill>
                </a:rPr>
                <a:t>incl.</a:t>
              </a:r>
              <a:endParaRPr lang="en-GB" sz="1400" baseline="300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38328296-9EE9-E44D-92D4-F55503936B36}"/>
              </a:ext>
            </a:extLst>
          </p:cNvPr>
          <p:cNvSpPr txBox="1"/>
          <p:nvPr/>
        </p:nvSpPr>
        <p:spPr>
          <a:xfrm>
            <a:off x="1801446" y="2822544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solidFill>
                  <a:srgbClr val="0432FF"/>
                </a:solidFill>
                <a:latin typeface="Comic Sans MS" panose="030F0902030302020204" pitchFamily="66" charset="0"/>
              </a:rPr>
              <a:t>EIC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35D4C5-B607-824B-8533-F9F05D9AC391}"/>
              </a:ext>
            </a:extLst>
          </p:cNvPr>
          <p:cNvSpPr txBox="1"/>
          <p:nvPr/>
        </p:nvSpPr>
        <p:spPr>
          <a:xfrm>
            <a:off x="4579573" y="4593267"/>
            <a:ext cx="4471096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K- asymmetries are dominated by sea-quarks</a:t>
            </a:r>
          </a:p>
          <a:p>
            <a:pPr algn="l"/>
            <a:endParaRPr lang="en-US" sz="1600" dirty="0">
              <a:latin typeface="Comic Sans MS" panose="030F0902030302020204" pitchFamily="66" charset="0"/>
            </a:endParaRPr>
          </a:p>
          <a:p>
            <a:pPr algn="ctr"/>
            <a:r>
              <a:rPr lang="en-US" sz="1600" dirty="0" err="1">
                <a:latin typeface="Comic Sans MS" panose="030F0902030302020204" pitchFamily="66" charset="0"/>
              </a:rPr>
              <a:t>A</a:t>
            </a:r>
            <a:r>
              <a:rPr lang="en-US" sz="1600" baseline="-25000" dirty="0" err="1">
                <a:latin typeface="Symbol" pitchFamily="2" charset="2"/>
              </a:rPr>
              <a:t>p</a:t>
            </a:r>
            <a:r>
              <a:rPr lang="en-US" sz="1600" dirty="0">
                <a:latin typeface="Comic Sans MS" panose="030F0902030302020204" pitchFamily="66" charset="0"/>
              </a:rPr>
              <a:t>- &gt; A</a:t>
            </a:r>
            <a:r>
              <a:rPr lang="en-US" sz="1600" baseline="-25000" dirty="0">
                <a:latin typeface="Comic Sans MS" panose="030F0902030302020204" pitchFamily="66" charset="0"/>
              </a:rPr>
              <a:t>K</a:t>
            </a:r>
            <a:r>
              <a:rPr lang="en-US" sz="1600" dirty="0">
                <a:latin typeface="Comic Sans MS" panose="030F0902030302020204" pitchFamily="66" charset="0"/>
              </a:rPr>
              <a:t>-      </a:t>
            </a:r>
            <a:r>
              <a:rPr lang="en-US" sz="2000" dirty="0">
                <a:solidFill>
                  <a:srgbClr val="0432FF"/>
                </a:solidFill>
                <a:latin typeface="Comic Sans MS" panose="030F0902030302020204" pitchFamily="66" charset="0"/>
              </a:rPr>
              <a:t>But</a:t>
            </a:r>
            <a:r>
              <a:rPr lang="en-US" sz="1600" dirty="0">
                <a:latin typeface="Comic Sans MS" panose="030F0902030302020204" pitchFamily="66" charset="0"/>
              </a:rPr>
              <a:t>       #K = 1/3 #</a:t>
            </a:r>
            <a:r>
              <a:rPr lang="en-US" sz="1600" dirty="0">
                <a:latin typeface="Symbol" pitchFamily="2" charset="2"/>
              </a:rPr>
              <a:t>p</a:t>
            </a:r>
          </a:p>
          <a:p>
            <a:pPr algn="ctr"/>
            <a:endParaRPr lang="en-US" sz="1600" dirty="0">
              <a:latin typeface="Symbol" pitchFamily="2" charset="2"/>
            </a:endParaRPr>
          </a:p>
          <a:p>
            <a:pPr algn="ctr"/>
            <a:r>
              <a:rPr lang="en-US" sz="1600" dirty="0">
                <a:latin typeface="Comic Sans MS" panose="030F0902030302020204" pitchFamily="66" charset="0"/>
              </a:rPr>
              <a:t>at low x A</a:t>
            </a:r>
            <a:r>
              <a:rPr lang="en-US" sz="1600" baseline="-25000" dirty="0">
                <a:latin typeface="Comic Sans MS" panose="030F0902030302020204" pitchFamily="66" charset="0"/>
              </a:rPr>
              <a:t>K</a:t>
            </a:r>
            <a:r>
              <a:rPr lang="en-US" sz="1600" dirty="0">
                <a:latin typeface="Comic Sans MS" panose="030F0902030302020204" pitchFamily="66" charset="0"/>
              </a:rPr>
              <a:t>- = 1/10 </a:t>
            </a:r>
            <a:r>
              <a:rPr lang="en-US" sz="1600" dirty="0" err="1">
                <a:latin typeface="Comic Sans MS" panose="030F0902030302020204" pitchFamily="66" charset="0"/>
              </a:rPr>
              <a:t>A</a:t>
            </a:r>
            <a:r>
              <a:rPr lang="en-US" sz="1600" baseline="-25000" dirty="0" err="1">
                <a:latin typeface="Symbol" pitchFamily="2" charset="2"/>
              </a:rPr>
              <a:t>p</a:t>
            </a:r>
            <a:r>
              <a:rPr lang="en-US" sz="1600" dirty="0">
                <a:latin typeface="Comic Sans MS" panose="030F0902030302020204" pitchFamily="66" charset="0"/>
              </a:rPr>
              <a:t>-</a:t>
            </a:r>
          </a:p>
          <a:p>
            <a:pPr algn="ctr"/>
            <a:endParaRPr lang="en-US" sz="1600" dirty="0">
              <a:latin typeface="Comic Sans MS" panose="030F0902030302020204" pitchFamily="66" charset="0"/>
            </a:endParaRPr>
          </a:p>
          <a:p>
            <a:pPr algn="ctr"/>
            <a:r>
              <a:rPr lang="en-US" sz="1600" dirty="0">
                <a:latin typeface="Comic Sans MS" panose="030F0902030302020204" pitchFamily="66" charset="0"/>
              </a:rPr>
              <a:t>need excellent purity</a:t>
            </a:r>
            <a:endParaRPr lang="en-US" sz="1600" dirty="0">
              <a:latin typeface="Symbol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57339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14604-999E-554F-9486-88363AE6E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from Jets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FD4658-4500-B546-A16D-415C41ECF4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DA5D2B-02CE-A342-A1C6-01EB22B82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4E92BB-2028-9041-BF1C-29CE8131B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AA46DF-84BB-414D-9811-049DD1A93645}"/>
              </a:ext>
            </a:extLst>
          </p:cNvPr>
          <p:cNvSpPr txBox="1"/>
          <p:nvPr/>
        </p:nvSpPr>
        <p:spPr>
          <a:xfrm>
            <a:off x="0" y="544420"/>
            <a:ext cx="914400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Jet solid angle with R goes like R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/cosh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(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</a:rPr>
              <a:t>).  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so for fixed jet multiplicity, </a:t>
            </a:r>
            <a:r>
              <a:rPr lang="en-US" sz="1600" dirty="0" err="1">
                <a:latin typeface="Comic Sans MS" panose="030F0902030302020204" pitchFamily="66" charset="0"/>
              </a:rPr>
              <a:t>dN</a:t>
            </a:r>
            <a:r>
              <a:rPr lang="en-US" sz="1600" dirty="0">
                <a:latin typeface="Comic Sans MS" panose="030F0902030302020204" pitchFamily="66" charset="0"/>
              </a:rPr>
              <a:t>/</a:t>
            </a:r>
            <a:r>
              <a:rPr lang="en-US" sz="1600" dirty="0" err="1">
                <a:latin typeface="Comic Sans MS" panose="030F0902030302020204" pitchFamily="66" charset="0"/>
              </a:rPr>
              <a:t>dΩ</a:t>
            </a:r>
            <a:r>
              <a:rPr lang="en-US" sz="1600" dirty="0">
                <a:latin typeface="Comic Sans MS" panose="030F0902030302020204" pitchFamily="66" charset="0"/>
              </a:rPr>
              <a:t> grows like cosh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(</a:t>
            </a:r>
            <a:r>
              <a:rPr lang="en-US" sz="1600" dirty="0">
                <a:latin typeface="Symbol" pitchFamily="2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</a:rPr>
              <a:t>)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15 times larger at </a:t>
            </a:r>
            <a:r>
              <a:rPr lang="en-US" sz="1600" dirty="0">
                <a:latin typeface="Symbol" pitchFamily="2" charset="2"/>
              </a:rPr>
              <a:t>h </a:t>
            </a:r>
            <a:r>
              <a:rPr lang="en-US" sz="1600" dirty="0">
                <a:latin typeface="Comic Sans MS" panose="030F0902030302020204" pitchFamily="66" charset="0"/>
              </a:rPr>
              <a:t>=2,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100 times larger at </a:t>
            </a:r>
            <a:r>
              <a:rPr lang="en-US" sz="1600" dirty="0">
                <a:latin typeface="Symbol" pitchFamily="2" charset="2"/>
              </a:rPr>
              <a:t>h </a:t>
            </a:r>
            <a:r>
              <a:rPr lang="en-US" sz="1600" dirty="0">
                <a:latin typeface="Comic Sans MS" panose="030F0902030302020204" pitchFamily="66" charset="0"/>
              </a:rPr>
              <a:t>=3</a:t>
            </a: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We want  to detect with high efficiency and purity the ID of individual particles in a jet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 overlaps of RINGs in RICH detectors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3BBBDAC-A5E3-2D42-98FA-8E46F82C1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782" y="2291492"/>
            <a:ext cx="5114773" cy="37052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337B49-E1B5-8B48-B929-A22CC1D0EE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2782" y="3625701"/>
            <a:ext cx="4091218" cy="286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8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Nuclei?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43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928380" y="690595"/>
            <a:ext cx="5627491" cy="4079881"/>
            <a:chOff x="2800350" y="3799418"/>
            <a:chExt cx="3884345" cy="2790301"/>
          </a:xfrm>
        </p:grpSpPr>
        <p:pic>
          <p:nvPicPr>
            <p:cNvPr id="7" name="Picture 6" descr="hadronizationinnucliiforgunaralt-alternat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800350" y="3799418"/>
              <a:ext cx="3884345" cy="27903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700000">
              <a:off x="2851930" y="5373649"/>
              <a:ext cx="744873" cy="2736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Helvetica"/>
                  <a:cs typeface="Helvetica"/>
                </a:rPr>
                <a:t>Incoming </a:t>
              </a:r>
            </a:p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2811417" y="5270500"/>
              <a:ext cx="765750" cy="205882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  <p:sp>
        <p:nvSpPr>
          <p:cNvPr id="11" name="TextBox 10"/>
          <p:cNvSpPr txBox="1"/>
          <p:nvPr/>
        </p:nvSpPr>
        <p:spPr>
          <a:xfrm>
            <a:off x="327303" y="4961757"/>
            <a:ext cx="7008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Objectives: Answer </a:t>
            </a:r>
            <a:r>
              <a:rPr lang="en-US" b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the 3 conundrums of the initial state: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5822" y="5348652"/>
            <a:ext cx="867103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Precision map of the initial state 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  <a:sym typeface="Wingdings"/>
              </a:rPr>
              <a:t>nPDFs</a:t>
            </a:r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What is the spatial transverse distributions of nucleons and gluons?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3. How much does the spatial distribution fluctuate? Lumpiness, hot-spots etc.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4. How saturated is the initial state of the nucleus?</a:t>
            </a:r>
          </a:p>
          <a:p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   </a:t>
            </a:r>
            <a:r>
              <a:rPr lang="en-US" sz="1600" dirty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 unambiguously see saturation</a:t>
            </a:r>
            <a:endParaRPr lang="en-US" sz="1600" dirty="0">
              <a:latin typeface="Comic Sans MS" charset="0"/>
              <a:ea typeface="Comic Sans MS" charset="0"/>
              <a:cs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23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255"/>
          <a:stretch/>
        </p:blipFill>
        <p:spPr>
          <a:xfrm>
            <a:off x="118537" y="833827"/>
            <a:ext cx="3183463" cy="29939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/>
              <a:t>n</a:t>
            </a:r>
            <a:r>
              <a:rPr lang="en-US" dirty="0" err="1"/>
              <a:t>PDF</a:t>
            </a:r>
            <a:r>
              <a:rPr lang="en-US" cap="none" dirty="0" err="1"/>
              <a:t>s</a:t>
            </a:r>
            <a:r>
              <a:rPr lang="en-US" dirty="0"/>
              <a:t> before and after EIC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5" name="Picture 4" descr="xq2plane-xA-E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3" y="1968503"/>
            <a:ext cx="3877733" cy="2751745"/>
          </a:xfrm>
          <a:prstGeom prst="rect">
            <a:avLst/>
          </a:prstGeom>
        </p:spPr>
      </p:pic>
      <p:pic>
        <p:nvPicPr>
          <p:cNvPr id="13" name="Picture 4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727" y="4963589"/>
            <a:ext cx="6802438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4" name="Rectangle 5"/>
          <p:cNvSpPr>
            <a:spLocks/>
          </p:cNvSpPr>
          <p:nvPr/>
        </p:nvSpPr>
        <p:spPr bwMode="auto">
          <a:xfrm>
            <a:off x="2734738" y="6006588"/>
            <a:ext cx="2570163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sz="17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quark+anti-quark</a:t>
            </a:r>
            <a:endParaRPr lang="en-US" sz="17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sz="17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momentum distributions</a:t>
            </a:r>
          </a:p>
        </p:txBody>
      </p:sp>
      <p:sp>
        <p:nvSpPr>
          <p:cNvPr id="15" name="Rectangle 6"/>
          <p:cNvSpPr>
            <a:spLocks/>
          </p:cNvSpPr>
          <p:nvPr/>
        </p:nvSpPr>
        <p:spPr bwMode="auto">
          <a:xfrm>
            <a:off x="5367337" y="6020335"/>
            <a:ext cx="3573463" cy="34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gluon momentum distribution</a:t>
            </a:r>
          </a:p>
        </p:txBody>
      </p:sp>
      <p:sp>
        <p:nvSpPr>
          <p:cNvPr id="16" name="Line 7"/>
          <p:cNvSpPr>
            <a:spLocks noChangeShapeType="1"/>
          </p:cNvSpPr>
          <p:nvPr/>
        </p:nvSpPr>
        <p:spPr bwMode="auto">
          <a:xfrm rot="10800000" flipH="1">
            <a:off x="4622800" y="5567897"/>
            <a:ext cx="606425" cy="714386"/>
          </a:xfrm>
          <a:prstGeom prst="line">
            <a:avLst/>
          </a:prstGeom>
          <a:noFill/>
          <a:ln w="31750" cap="flat">
            <a:solidFill>
              <a:srgbClr val="0000FF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ln w="28575" cmpd="sng">
                <a:solidFill>
                  <a:srgbClr val="0000FF"/>
                </a:solidFill>
              </a:ln>
            </a:endParaRPr>
          </a:p>
        </p:txBody>
      </p:sp>
      <p:sp>
        <p:nvSpPr>
          <p:cNvPr id="17" name="Line 8"/>
          <p:cNvSpPr>
            <a:spLocks noChangeShapeType="1"/>
          </p:cNvSpPr>
          <p:nvPr/>
        </p:nvSpPr>
        <p:spPr bwMode="auto">
          <a:xfrm rot="10800000" flipH="1">
            <a:off x="6714066" y="5556784"/>
            <a:ext cx="151870" cy="530765"/>
          </a:xfrm>
          <a:prstGeom prst="line">
            <a:avLst/>
          </a:prstGeom>
          <a:noFill/>
          <a:ln w="31750" cap="flat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Rectangle 6"/>
          <p:cNvSpPr>
            <a:spLocks/>
          </p:cNvSpPr>
          <p:nvPr/>
        </p:nvSpPr>
        <p:spPr bwMode="auto">
          <a:xfrm>
            <a:off x="5373598" y="6283185"/>
            <a:ext cx="3573463" cy="346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latin typeface="Comic Sans MS"/>
                <a:ea typeface="ＭＳ Ｐゴシック" charset="0"/>
                <a:cs typeface="Comic Sans MS"/>
                <a:sym typeface="Arial" charset="0"/>
              </a:rPr>
              <a:t>or tag on charm </a:t>
            </a:r>
            <a:r>
              <a:rPr lang="en-US" dirty="0">
                <a:latin typeface="Comic Sans MS"/>
                <a:ea typeface="ＭＳ Ｐゴシック" charset="0"/>
                <a:cs typeface="Comic Sans MS"/>
                <a:sym typeface="Wingdings"/>
              </a:rPr>
              <a:t> F</a:t>
            </a:r>
            <a:r>
              <a:rPr lang="en-US" baseline="-25000" dirty="0">
                <a:latin typeface="Comic Sans MS"/>
                <a:ea typeface="ＭＳ Ｐゴシック" charset="0"/>
                <a:cs typeface="Comic Sans MS"/>
                <a:sym typeface="Wingdings"/>
              </a:rPr>
              <a:t>2</a:t>
            </a:r>
            <a:r>
              <a:rPr lang="en-US" baseline="30000" dirty="0">
                <a:latin typeface="Comic Sans MS"/>
                <a:ea typeface="ＭＳ Ｐゴシック" charset="0"/>
                <a:cs typeface="Comic Sans MS"/>
                <a:sym typeface="Wingdings"/>
              </a:rPr>
              <a:t>C</a:t>
            </a:r>
            <a:endParaRPr lang="en-US" baseline="30000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4605879"/>
            <a:ext cx="7250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Measure different structure function in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eA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constrain </a:t>
            </a:r>
            <a:r>
              <a:rPr lang="en-US" dirty="0" err="1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nPDF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: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33402" y="575733"/>
            <a:ext cx="3071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Ratio g(x,Q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baseline="-25000" dirty="0" err="1">
                <a:latin typeface="Comic Sans MS" charset="0"/>
                <a:ea typeface="Comic Sans MS" charset="0"/>
                <a:cs typeface="Comic Sans MS" charset="0"/>
              </a:rPr>
              <a:t>pb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/g(x,Q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)</a:t>
            </a:r>
            <a:r>
              <a:rPr lang="en-US" baseline="-25000" dirty="0">
                <a:latin typeface="Comic Sans MS" charset="0"/>
                <a:ea typeface="Comic Sans MS" charset="0"/>
                <a:cs typeface="Comic Sans MS" charset="0"/>
              </a:rPr>
              <a:t>p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42267" y="728134"/>
            <a:ext cx="461697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DGLAP: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predicts Q</a:t>
            </a:r>
            <a:r>
              <a:rPr lang="en-US" sz="1400" baseline="30000" dirty="0">
                <a:latin typeface="Comic Sans MS" charset="0"/>
                <a:ea typeface="Comic Sans MS" charset="0"/>
                <a:cs typeface="Comic Sans MS" charset="0"/>
              </a:rPr>
              <a:t>2 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but </a:t>
            </a:r>
            <a:r>
              <a:rPr lang="en-US" sz="1400" dirty="0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A-dependence and x-dependence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Saturation models: </a:t>
            </a:r>
          </a:p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predict A-dependence and x-dependence but </a:t>
            </a:r>
            <a:r>
              <a:rPr lang="en-US" sz="1400" dirty="0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not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Q</a:t>
            </a:r>
            <a:r>
              <a:rPr lang="en-US" sz="1400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  <a:p>
            <a:r>
              <a:rPr lang="en-US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en-US" sz="14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Need: 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large Q</a:t>
            </a:r>
            <a:r>
              <a:rPr lang="en-US" sz="1400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lever-arm for fixed x, A-scan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97466" y="3784617"/>
            <a:ext cx="1930401" cy="313255"/>
            <a:chOff x="4428064" y="4021694"/>
            <a:chExt cx="1930401" cy="313255"/>
          </a:xfrm>
        </p:grpSpPr>
        <p:sp>
          <p:nvSpPr>
            <p:cNvPr id="20" name="Rectangle 19"/>
            <p:cNvSpPr/>
            <p:nvPr/>
          </p:nvSpPr>
          <p:spPr bwMode="auto">
            <a:xfrm>
              <a:off x="5588000" y="4021694"/>
              <a:ext cx="770465" cy="313255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2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RHIC</a:t>
              </a: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428064" y="4030147"/>
              <a:ext cx="1168402" cy="296320"/>
            </a:xfrm>
            <a:prstGeom prst="rect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LHC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3198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Charm Cross-Sections in </a:t>
            </a:r>
            <a:r>
              <a:rPr lang="en-US" cap="none" dirty="0" err="1"/>
              <a:t>e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5273" r="2498"/>
          <a:stretch/>
        </p:blipFill>
        <p:spPr>
          <a:xfrm rot="5400000">
            <a:off x="73905" y="724689"/>
            <a:ext cx="4267566" cy="4367116"/>
          </a:xfrm>
          <a:prstGeom prst="rect">
            <a:avLst/>
          </a:prstGeom>
        </p:spPr>
      </p:pic>
      <p:pic>
        <p:nvPicPr>
          <p:cNvPr id="15" name="Picture 14" descr="charm-pro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352" y="5234142"/>
            <a:ext cx="1234351" cy="829580"/>
          </a:xfrm>
          <a:prstGeom prst="rect">
            <a:avLst/>
          </a:prstGeom>
        </p:spPr>
      </p:pic>
      <p:sp>
        <p:nvSpPr>
          <p:cNvPr id="16" name="Curved Right Arrow 15"/>
          <p:cNvSpPr/>
          <p:nvPr/>
        </p:nvSpPr>
        <p:spPr bwMode="auto">
          <a:xfrm>
            <a:off x="68040" y="4772995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07413" y="5184105"/>
            <a:ext cx="3257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Direct Access to gluons at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medium to high x by tagging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photon-gluon fusion through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charm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428682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arXiv:1708.05654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28ED3D-49FB-6B49-AB15-DCBCF3811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456" y="914780"/>
            <a:ext cx="4572544" cy="4435449"/>
          </a:xfrm>
          <a:prstGeom prst="rect">
            <a:avLst/>
          </a:prstGeom>
        </p:spPr>
      </p:pic>
      <p:sp>
        <p:nvSpPr>
          <p:cNvPr id="18" name="Curved Right Arrow 17">
            <a:extLst>
              <a:ext uri="{FF2B5EF4-FFF2-40B4-BE49-F238E27FC236}">
                <a16:creationId xmlns:a16="http://schemas.microsoft.com/office/drawing/2014/main" id="{08FFE231-6A1F-5C4C-8087-72097829A2E6}"/>
              </a:ext>
            </a:extLst>
          </p:cNvPr>
          <p:cNvSpPr/>
          <p:nvPr/>
        </p:nvSpPr>
        <p:spPr bwMode="auto">
          <a:xfrm>
            <a:off x="4861562" y="5118799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E5FB231-4DC2-0744-BF3F-6E2A34AFDF06}"/>
              </a:ext>
            </a:extLst>
          </p:cNvPr>
          <p:cNvSpPr txBox="1"/>
          <p:nvPr/>
        </p:nvSpPr>
        <p:spPr>
          <a:xfrm>
            <a:off x="5393990" y="5353341"/>
            <a:ext cx="3555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stringent test of </a:t>
            </a:r>
            <a:r>
              <a:rPr lang="en-US" dirty="0">
                <a:latin typeface="Comic Sans MS" panose="030F0902030302020204" pitchFamily="66" charset="0"/>
              </a:rPr>
              <a:t>general-mass </a:t>
            </a:r>
          </a:p>
          <a:p>
            <a:r>
              <a:rPr lang="en-US" dirty="0">
                <a:latin typeface="Comic Sans MS" panose="030F0902030302020204" pitchFamily="66" charset="0"/>
              </a:rPr>
              <a:t>variable flavor number scheme</a:t>
            </a:r>
          </a:p>
        </p:txBody>
      </p:sp>
    </p:spTree>
    <p:extLst>
      <p:ext uri="{BB962C8B-B14F-4D97-AF65-F5344CB8AC3E}">
        <p14:creationId xmlns:p14="http://schemas.microsoft.com/office/powerpoint/2010/main" val="4516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00" dirty="0"/>
              <a:t>What do we know and what can EIC do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46</a:t>
            </a:fld>
            <a:endParaRPr lang="en-US" altLang="ja-JP"/>
          </a:p>
        </p:txBody>
      </p:sp>
      <p:pic>
        <p:nvPicPr>
          <p:cNvPr id="13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051" y="1909563"/>
            <a:ext cx="3751580" cy="41871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341313" y="1163638"/>
            <a:ext cx="333842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</a:tabLst>
            </a:pPr>
            <a:r>
              <a:rPr lang="en-GB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E</a:t>
            </a:r>
            <a:r>
              <a:rPr lang="en-GB" b="1" baseline="-25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e</a:t>
            </a: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 = 27 </a:t>
            </a:r>
            <a:r>
              <a:rPr lang="en-GB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 </a:t>
            </a:r>
            <a:r>
              <a:rPr lang="en-GB" b="1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  <a:sym typeface="Wingdings"/>
              </a:rPr>
              <a:t> √s = 7.2 </a:t>
            </a:r>
            <a:r>
              <a:rPr lang="en-GB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  <a:sym typeface="Wingdings"/>
              </a:rPr>
              <a:t>GeV</a:t>
            </a:r>
            <a:endParaRPr lang="en-GB" b="1" dirty="0">
              <a:effectLst>
                <a:outerShdw blurRad="38100" dist="38100" dir="2700000" algn="tl">
                  <a:srgbClr val="C0C0C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333374" y="1509713"/>
            <a:ext cx="304482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28675" hangingPunct="0">
              <a:buClr>
                <a:srgbClr val="000000"/>
              </a:buClr>
              <a:buSzPct val="45000"/>
              <a:buFont typeface="StarSymbol" charset="0"/>
              <a:buNone/>
              <a:tabLst>
                <a:tab pos="1066800" algn="l"/>
                <a:tab pos="1312863" algn="l"/>
                <a:tab pos="1970088" algn="l"/>
                <a:tab pos="2627313" algn="l"/>
              </a:tabLst>
            </a:pPr>
            <a:r>
              <a:rPr lang="en-GB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E</a:t>
            </a:r>
            <a:r>
              <a:rPr lang="en-GB" b="1" baseline="-33000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h</a:t>
            </a:r>
            <a:r>
              <a:rPr lang="en-GB" b="1" dirty="0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 = 2-15 </a:t>
            </a:r>
            <a:r>
              <a:rPr lang="en-GB" b="1" dirty="0" err="1">
                <a:solidFill>
                  <a:srgbClr val="FF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/>
                <a:cs typeface="Comic Sans MS"/>
              </a:rPr>
              <a:t>GeV</a:t>
            </a:r>
            <a:r>
              <a:rPr lang="en-GB" b="1" dirty="0">
                <a:solidFill>
                  <a:srgbClr val="FF00FF"/>
                </a:solidFill>
                <a:effectLst/>
                <a:latin typeface="Comic Sans MS"/>
                <a:cs typeface="Comic Sans MS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66700" y="711200"/>
            <a:ext cx="1435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FF"/>
                </a:solidFill>
                <a:latin typeface="Comic Sans MS"/>
                <a:cs typeface="Comic Sans MS"/>
              </a:rPr>
              <a:t>Hermes: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936436" y="5715000"/>
            <a:ext cx="8688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FF"/>
                </a:solidFill>
                <a:latin typeface="Comic Sans MS"/>
                <a:cs typeface="Comic Sans MS"/>
              </a:rPr>
              <a:t>EIC: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5976" y="588019"/>
            <a:ext cx="4644372" cy="5121412"/>
            <a:chOff x="22086" y="552745"/>
            <a:chExt cx="4644372" cy="5121412"/>
          </a:xfrm>
        </p:grpSpPr>
        <p:grpSp>
          <p:nvGrpSpPr>
            <p:cNvPr id="22" name="Group 22"/>
            <p:cNvGrpSpPr/>
            <p:nvPr/>
          </p:nvGrpSpPr>
          <p:grpSpPr>
            <a:xfrm>
              <a:off x="22086" y="823932"/>
              <a:ext cx="4644372" cy="4850225"/>
              <a:chOff x="4159168" y="1017175"/>
              <a:chExt cx="4644372" cy="4850225"/>
            </a:xfrm>
          </p:grpSpPr>
          <p:pic>
            <p:nvPicPr>
              <p:cNvPr id="25" name="Picture 17"/>
              <p:cNvPicPr>
                <a:picLocks noChangeAspect="1" noChangeArrowheads="1"/>
              </p:cNvPicPr>
              <p:nvPr/>
            </p:nvPicPr>
            <p:blipFill>
              <a:blip r:embed="rId3"/>
              <a:srcRect t="2222" r="7495" b="35011"/>
              <a:stretch>
                <a:fillRect/>
              </a:stretch>
            </p:blipFill>
            <p:spPr bwMode="auto">
              <a:xfrm>
                <a:off x="4159168" y="1017175"/>
                <a:ext cx="4644372" cy="472368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/>
                <a:tailEnd/>
              </a:ln>
            </p:spPr>
          </p:pic>
          <p:sp>
            <p:nvSpPr>
              <p:cNvPr id="30" name="TextBox 29"/>
              <p:cNvSpPr txBox="1"/>
              <p:nvPr/>
            </p:nvSpPr>
            <p:spPr>
              <a:xfrm>
                <a:off x="8204200" y="5498068"/>
                <a:ext cx="2872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>
                    <a:solidFill>
                      <a:srgbClr val="000000"/>
                    </a:solidFill>
                  </a:rPr>
                  <a:t>z</a:t>
                </a:r>
                <a:endParaRPr lang="en-US" baseline="30000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531549" y="552745"/>
              <a:ext cx="1639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latin typeface="Comic Sans MS"/>
                  <a:cs typeface="Comic Sans MS"/>
                </a:rPr>
                <a:t>light hadrons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41133" y="5099783"/>
              <a:ext cx="223939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Comic Sans MS"/>
                  <a:cs typeface="Comic Sans MS"/>
                </a:rPr>
                <a:t>Simulations: A. </a:t>
              </a:r>
              <a:r>
                <a:rPr lang="en-US" sz="1000" dirty="0" err="1">
                  <a:latin typeface="Comic Sans MS"/>
                  <a:cs typeface="Comic Sans MS"/>
                </a:rPr>
                <a:t>Accardi</a:t>
              </a:r>
              <a:r>
                <a:rPr lang="en-US" sz="1000" dirty="0">
                  <a:latin typeface="Comic Sans MS"/>
                  <a:cs typeface="Comic Sans MS"/>
                </a:rPr>
                <a:t> &amp; R. </a:t>
              </a:r>
              <a:r>
                <a:rPr lang="en-US" sz="1000" dirty="0" err="1">
                  <a:latin typeface="Comic Sans MS"/>
                  <a:cs typeface="Comic Sans MS"/>
                </a:rPr>
                <a:t>Dupre</a:t>
              </a:r>
              <a:endParaRPr lang="en-US" sz="1000" dirty="0">
                <a:latin typeface="Comic Sans MS"/>
                <a:cs typeface="Comic Sans MS"/>
              </a:endParaRPr>
            </a:p>
          </p:txBody>
        </p:sp>
      </p:grpSp>
      <p:pic>
        <p:nvPicPr>
          <p:cNvPr id="19" name="Picture 18" descr="MR35_145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65"/>
          <a:stretch/>
        </p:blipFill>
        <p:spPr>
          <a:xfrm>
            <a:off x="4550831" y="691449"/>
            <a:ext cx="4495270" cy="32419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21" name="Picture 20" descr="MR35_145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5"/>
          <a:stretch/>
        </p:blipFill>
        <p:spPr>
          <a:xfrm>
            <a:off x="4564063" y="3437503"/>
            <a:ext cx="4484687" cy="318085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35" name="TextBox 34"/>
          <p:cNvSpPr txBox="1"/>
          <p:nvPr/>
        </p:nvSpPr>
        <p:spPr>
          <a:xfrm rot="20700000">
            <a:off x="76592" y="2915833"/>
            <a:ext cx="4780508" cy="1754327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Unprecedented precision to distinguish between different </a:t>
            </a:r>
            <a:r>
              <a:rPr lang="en-US" dirty="0">
                <a:solidFill>
                  <a:schemeClr val="bg1"/>
                </a:solidFill>
                <a:latin typeface="Comic Sans MS"/>
                <a:cs typeface="Comic Sans MS"/>
              </a:rPr>
              <a:t>models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algn="ctr"/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large </a:t>
            </a:r>
            <a:r>
              <a:rPr lang="en-US" b="1" dirty="0">
                <a:solidFill>
                  <a:srgbClr val="FF00FF"/>
                </a:solidFill>
                <a:latin typeface="Symbol" charset="2"/>
                <a:cs typeface="Symbol" charset="2"/>
              </a:rPr>
              <a:t>n</a:t>
            </a:r>
            <a:r>
              <a:rPr lang="en-US" b="1" dirty="0">
                <a:solidFill>
                  <a:srgbClr val="FF00FF"/>
                </a:solidFill>
                <a:latin typeface="Comic Sans MS"/>
                <a:cs typeface="Comic Sans MS"/>
              </a:rPr>
              <a:t> range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b="1" dirty="0" err="1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hadronization</a:t>
            </a: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 in- and outside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of nucleus</a:t>
            </a:r>
          </a:p>
          <a:p>
            <a:pPr marL="285750" indent="-285750" algn="ctr">
              <a:buFont typeface="Wingdings" charset="0"/>
              <a:buChar char="à"/>
            </a:pPr>
            <a:r>
              <a:rPr lang="en-US" dirty="0">
                <a:solidFill>
                  <a:schemeClr val="bg1"/>
                </a:solidFill>
                <a:latin typeface="Comic Sans MS"/>
                <a:cs typeface="Comic Sans MS"/>
                <a:sym typeface="Wingdings"/>
              </a:rPr>
              <a:t>first time for charm</a:t>
            </a:r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9503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39666-E657-0F48-957B-BEC429960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the PID techniques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C767C4-52AD-A143-96C3-8E2BC475A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BC33FE-8CF8-594D-9746-415C0DAA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D5AACC-B318-AF46-9048-190F9B864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47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D2421BC-DB1C-104E-BFC8-F03C94A04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8373" y="3556394"/>
            <a:ext cx="4875028" cy="33016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A09B592-9E7B-F64E-877F-55BB23E66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9" y="474274"/>
            <a:ext cx="4625159" cy="3132383"/>
          </a:xfrm>
          <a:prstGeom prst="rect">
            <a:avLst/>
          </a:prstGeom>
        </p:spPr>
      </p:pic>
      <p:sp>
        <p:nvSpPr>
          <p:cNvPr id="19" name="Curved Right Arrow 18">
            <a:extLst>
              <a:ext uri="{FF2B5EF4-FFF2-40B4-BE49-F238E27FC236}">
                <a16:creationId xmlns:a16="http://schemas.microsoft.com/office/drawing/2014/main" id="{FEE9217D-A1D2-0943-8592-0ACD29A585A6}"/>
              </a:ext>
            </a:extLst>
          </p:cNvPr>
          <p:cNvSpPr/>
          <p:nvPr/>
        </p:nvSpPr>
        <p:spPr bwMode="auto">
          <a:xfrm>
            <a:off x="137014" y="3976906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1E070DA-A94F-B941-8AAF-733EE3EE9C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3734" y="1068913"/>
            <a:ext cx="3222960" cy="201735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1C88450-5D48-7E45-AF00-C12689591E65}"/>
              </a:ext>
            </a:extLst>
          </p:cNvPr>
          <p:cNvSpPr txBox="1"/>
          <p:nvPr/>
        </p:nvSpPr>
        <p:spPr>
          <a:xfrm>
            <a:off x="4795280" y="723012"/>
            <a:ext cx="1699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Example: LHC-b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F5FEC1-3168-064A-B29B-0D9C2C899880}"/>
              </a:ext>
            </a:extLst>
          </p:cNvPr>
          <p:cNvSpPr txBox="1"/>
          <p:nvPr/>
        </p:nvSpPr>
        <p:spPr>
          <a:xfrm>
            <a:off x="3743146" y="1014549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Aerogel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68013CE-E879-FD4F-8B40-F5F9F6A6B6D9}"/>
              </a:ext>
            </a:extLst>
          </p:cNvPr>
          <p:cNvSpPr txBox="1"/>
          <p:nvPr/>
        </p:nvSpPr>
        <p:spPr>
          <a:xfrm>
            <a:off x="3668881" y="2146971"/>
            <a:ext cx="5421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C</a:t>
            </a:r>
            <a:r>
              <a:rPr lang="en-US" sz="1200" baseline="-25000" dirty="0">
                <a:latin typeface="Comic Sans MS" panose="030F0902030302020204" pitchFamily="66" charset="0"/>
              </a:rPr>
              <a:t>4</a:t>
            </a:r>
            <a:r>
              <a:rPr lang="en-US" sz="1200" dirty="0">
                <a:latin typeface="Comic Sans MS" panose="030F0902030302020204" pitchFamily="66" charset="0"/>
              </a:rPr>
              <a:t>F</a:t>
            </a:r>
            <a:r>
              <a:rPr lang="en-US" sz="1200" baseline="-25000" dirty="0">
                <a:latin typeface="Comic Sans MS" panose="030F0902030302020204" pitchFamily="66" charset="0"/>
              </a:rPr>
              <a:t>10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3F27244-D950-4F4B-8892-8909548DDBFE}"/>
              </a:ext>
            </a:extLst>
          </p:cNvPr>
          <p:cNvSpPr txBox="1"/>
          <p:nvPr/>
        </p:nvSpPr>
        <p:spPr>
          <a:xfrm>
            <a:off x="3371662" y="2926499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CF</a:t>
            </a:r>
            <a:r>
              <a:rPr lang="en-US" sz="1200" baseline="-25000" dirty="0"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6DE537C-9091-614A-AF00-8DC3C21D71A5}"/>
              </a:ext>
            </a:extLst>
          </p:cNvPr>
          <p:cNvSpPr txBox="1"/>
          <p:nvPr/>
        </p:nvSpPr>
        <p:spPr>
          <a:xfrm>
            <a:off x="137014" y="4437837"/>
            <a:ext cx="409439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Radiators are an excellent match to EIC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needs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RICH-1 good model design</a:t>
            </a:r>
          </a:p>
          <a:p>
            <a:pPr marL="285750" indent="-285750" algn="l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600" dirty="0">
                <a:latin typeface="Comic Sans MS" panose="030F0902030302020204" pitchFamily="66" charset="0"/>
              </a:rPr>
              <a:t>different/modified photon-detector </a:t>
            </a:r>
          </a:p>
        </p:txBody>
      </p:sp>
    </p:spTree>
    <p:extLst>
      <p:ext uri="{BB962C8B-B14F-4D97-AF65-F5344CB8AC3E}">
        <p14:creationId xmlns:p14="http://schemas.microsoft.com/office/powerpoint/2010/main" val="329376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14B45-30C1-D34B-825D-E64C975DF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the PID techniques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0BBF50-4EFE-BB4E-A649-9706D317B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69030B-1812-2741-AB20-14D252374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BB41C5-F3B1-4846-B9CB-61270CD5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25245-A4AC-4747-8000-57FA53DEB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558" y="682250"/>
            <a:ext cx="6402845" cy="43363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146E4F-5FA1-A14C-9073-5D352CAAE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89" y="6112440"/>
            <a:ext cx="4178300" cy="660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4E5EF7-FA9F-A14E-97F4-F9ECC5D96248}"/>
              </a:ext>
            </a:extLst>
          </p:cNvPr>
          <p:cNvSpPr txBox="1"/>
          <p:nvPr/>
        </p:nvSpPr>
        <p:spPr>
          <a:xfrm>
            <a:off x="1329364" y="5067902"/>
            <a:ext cx="65053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Do not have 3.5 m flight path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need much better time resolution</a:t>
            </a:r>
          </a:p>
          <a:p>
            <a:pPr algn="ctr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Midrapidity: ~1 – 1.2 m     Forward / Rear Rapidity: 2 – 2.5 m</a:t>
            </a:r>
          </a:p>
          <a:p>
            <a:pPr algn="ctr"/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What would be the goal for </a:t>
            </a:r>
            <a:r>
              <a:rPr lang="en-US" sz="1600" dirty="0" err="1">
                <a:latin typeface="Comic Sans MS" panose="030F0902030302020204" pitchFamily="66" charset="0"/>
                <a:sym typeface="Wingdings" pitchFamily="2" charset="2"/>
              </a:rPr>
              <a:t>ToF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in an EIC detector</a:t>
            </a:r>
            <a:endParaRPr lang="en-US" sz="1600" dirty="0">
              <a:latin typeface="Comic Sans MS" panose="030F090203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795E49-4745-F648-B3CF-CA63304E2279}"/>
              </a:ext>
            </a:extLst>
          </p:cNvPr>
          <p:cNvSpPr txBox="1"/>
          <p:nvPr/>
        </p:nvSpPr>
        <p:spPr>
          <a:xfrm>
            <a:off x="64089" y="5831767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For p &gt;&gt; mc:</a:t>
            </a:r>
          </a:p>
        </p:txBody>
      </p:sp>
    </p:spTree>
    <p:extLst>
      <p:ext uri="{BB962C8B-B14F-4D97-AF65-F5344CB8AC3E}">
        <p14:creationId xmlns:p14="http://schemas.microsoft.com/office/powerpoint/2010/main" val="126795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3AFA-6469-234E-A0A1-376D87DA7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mean for the PID techniques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F7EC93-0F0C-3B4C-81CF-C52EB603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8478CA-05C4-C24E-8CE6-F0E787234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A3ADE7-5DBE-CB4A-AD1C-F14F0432E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75C67-AB19-3844-B6C8-1252791C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307" y="3547951"/>
            <a:ext cx="4667693" cy="31611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B0715E-B0E0-9749-AE6E-E6EA580B5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406"/>
            <a:ext cx="4572000" cy="3096381"/>
          </a:xfrm>
          <a:prstGeom prst="rect">
            <a:avLst/>
          </a:prstGeom>
        </p:spPr>
      </p:pic>
      <p:sp>
        <p:nvSpPr>
          <p:cNvPr id="8" name="Curved Right Arrow 7">
            <a:extLst>
              <a:ext uri="{FF2B5EF4-FFF2-40B4-BE49-F238E27FC236}">
                <a16:creationId xmlns:a16="http://schemas.microsoft.com/office/drawing/2014/main" id="{644FCAE8-19A7-1649-AED6-5874B62BAEC0}"/>
              </a:ext>
            </a:extLst>
          </p:cNvPr>
          <p:cNvSpPr/>
          <p:nvPr/>
        </p:nvSpPr>
        <p:spPr bwMode="auto">
          <a:xfrm>
            <a:off x="317767" y="3976906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90B696-8B40-CC44-8DF8-9B1CCC63B9A2}"/>
              </a:ext>
            </a:extLst>
          </p:cNvPr>
          <p:cNvSpPr txBox="1"/>
          <p:nvPr/>
        </p:nvSpPr>
        <p:spPr>
          <a:xfrm>
            <a:off x="813725" y="4337514"/>
            <a:ext cx="2848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err="1">
                <a:latin typeface="Comic Sans MS" panose="030F0902030302020204" pitchFamily="66" charset="0"/>
              </a:rPr>
              <a:t>dE</a:t>
            </a:r>
            <a:r>
              <a:rPr lang="en-US" sz="1600" dirty="0">
                <a:latin typeface="Comic Sans MS" panose="030F0902030302020204" pitchFamily="66" charset="0"/>
              </a:rPr>
              <a:t>/dx to separate particles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below &lt; 2 GeV with n</a:t>
            </a:r>
            <a:r>
              <a:rPr lang="en-US" sz="1600" baseline="-25000" dirty="0">
                <a:latin typeface="Symbol" pitchFamily="2" charset="2"/>
              </a:rPr>
              <a:t>s</a:t>
            </a:r>
            <a:r>
              <a:rPr lang="en-US" sz="1600" dirty="0">
                <a:latin typeface="Comic Sans MS" panose="030F0902030302020204" pitchFamily="66" charset="0"/>
              </a:rPr>
              <a:t>&gt;3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DA828F-BE38-6F45-9887-F975CDD80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4139" y="978891"/>
            <a:ext cx="3827721" cy="217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needed experimentally?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CFNS Inaugural Meeting 2018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 descr="lu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47" y="549226"/>
            <a:ext cx="4360333" cy="2982481"/>
          </a:xfrm>
          <a:prstGeom prst="rect">
            <a:avLst/>
          </a:prstGeom>
        </p:spPr>
      </p:pic>
      <p:sp>
        <p:nvSpPr>
          <p:cNvPr id="7" name="Rectangle 6"/>
          <p:cNvSpPr>
            <a:spLocks/>
          </p:cNvSpPr>
          <p:nvPr/>
        </p:nvSpPr>
        <p:spPr bwMode="auto">
          <a:xfrm>
            <a:off x="1679749" y="3581072"/>
            <a:ext cx="5803021" cy="215444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experimental measurements categories to address these physics:</a:t>
            </a:r>
          </a:p>
        </p:txBody>
      </p:sp>
      <p:sp>
        <p:nvSpPr>
          <p:cNvPr id="9" name="Rectangle 15"/>
          <p:cNvSpPr>
            <a:spLocks/>
          </p:cNvSpPr>
          <p:nvPr/>
        </p:nvSpPr>
        <p:spPr bwMode="auto">
          <a:xfrm>
            <a:off x="138113" y="3949810"/>
            <a:ext cx="208324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inclusive DIS</a:t>
            </a:r>
          </a:p>
          <a:p>
            <a:pPr algn="l"/>
            <a:r>
              <a:rPr lang="en-US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critical to detect</a:t>
            </a:r>
          </a:p>
          <a:p>
            <a:pPr algn="l"/>
            <a:r>
              <a:rPr lang="en-US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scattered electron </a:t>
            </a:r>
          </a:p>
          <a:p>
            <a:pPr algn="l"/>
            <a:r>
              <a:rPr lang="en-US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with high</a:t>
            </a:r>
          </a:p>
          <a:p>
            <a:pPr algn="l"/>
            <a:r>
              <a:rPr lang="en-US" dirty="0">
                <a:latin typeface="Comic Sans MS"/>
                <a:ea typeface="ＭＳ Ｐゴシック" charset="0"/>
                <a:cs typeface="Comic Sans MS"/>
                <a:sym typeface="Corbel Bold" charset="0"/>
              </a:rPr>
              <a:t>precision</a:t>
            </a:r>
          </a:p>
        </p:txBody>
      </p:sp>
      <p:sp>
        <p:nvSpPr>
          <p:cNvPr id="13" name="Rectangle 7"/>
          <p:cNvSpPr>
            <a:spLocks/>
          </p:cNvSpPr>
          <p:nvPr/>
        </p:nvSpPr>
        <p:spPr bwMode="auto">
          <a:xfrm>
            <a:off x="2897400" y="4492302"/>
            <a:ext cx="296227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semi-inclusive DIS</a:t>
            </a:r>
          </a:p>
          <a:p>
            <a:pPr algn="l"/>
            <a:r>
              <a:rPr lang="en-US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detect the scattered </a:t>
            </a:r>
          </a:p>
          <a:p>
            <a:pPr algn="l"/>
            <a:r>
              <a:rPr lang="en-US" sz="1800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lepton and final </a:t>
            </a:r>
            <a:r>
              <a:rPr lang="en-US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state</a:t>
            </a:r>
          </a:p>
          <a:p>
            <a:pPr algn="l"/>
            <a:r>
              <a:rPr lang="en-US" sz="1800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(jets, hadrons, </a:t>
            </a:r>
          </a:p>
          <a:p>
            <a:pPr algn="l"/>
            <a:r>
              <a:rPr lang="en-US" sz="1800" dirty="0">
                <a:solidFill>
                  <a:srgbClr val="322F3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correlations in final state)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637140" y="4866688"/>
            <a:ext cx="3369998" cy="1279514"/>
            <a:chOff x="292102" y="2801559"/>
            <a:chExt cx="3369998" cy="1279514"/>
          </a:xfrm>
        </p:grpSpPr>
        <p:pic>
          <p:nvPicPr>
            <p:cNvPr id="18" name="Picture 17" descr="GPD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102" y="2801559"/>
              <a:ext cx="1233221" cy="736092"/>
            </a:xfrm>
            <a:prstGeom prst="rect">
              <a:avLst/>
            </a:prstGeom>
          </p:spPr>
        </p:pic>
        <p:sp>
          <p:nvSpPr>
            <p:cNvPr id="19" name="Rectangle 11"/>
            <p:cNvSpPr>
              <a:spLocks/>
            </p:cNvSpPr>
            <p:nvPr/>
          </p:nvSpPr>
          <p:spPr bwMode="auto">
            <a:xfrm>
              <a:off x="1506950" y="2973077"/>
              <a:ext cx="2155150" cy="11079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exclusive processes</a:t>
              </a:r>
            </a:p>
            <a:p>
              <a:pPr algn="l"/>
              <a:r>
                <a:rPr lang="en-US" dirty="0">
                  <a:solidFill>
                    <a:srgbClr val="322F31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all particles in the </a:t>
              </a:r>
            </a:p>
            <a:p>
              <a:pPr algn="l"/>
              <a:r>
                <a:rPr lang="en-US" sz="1800" dirty="0">
                  <a:solidFill>
                    <a:srgbClr val="322F31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event need to be </a:t>
              </a:r>
            </a:p>
            <a:p>
              <a:pPr algn="l"/>
              <a:r>
                <a:rPr lang="en-US" dirty="0">
                  <a:solidFill>
                    <a:srgbClr val="322F31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measured</a:t>
              </a:r>
              <a:r>
                <a:rPr lang="en-US" sz="1800" dirty="0">
                  <a:solidFill>
                    <a:srgbClr val="322F31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 </a:t>
              </a:r>
            </a:p>
          </p:txBody>
        </p:sp>
      </p:grpSp>
      <p:sp>
        <p:nvSpPr>
          <p:cNvPr id="24" name="Oval 23"/>
          <p:cNvSpPr/>
          <p:nvPr/>
        </p:nvSpPr>
        <p:spPr>
          <a:xfrm>
            <a:off x="6917116" y="6184577"/>
            <a:ext cx="679994" cy="241744"/>
          </a:xfrm>
          <a:prstGeom prst="ellipse">
            <a:avLst/>
          </a:prstGeom>
          <a:solidFill>
            <a:srgbClr val="FF66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Oval 24"/>
          <p:cNvSpPr/>
          <p:nvPr/>
        </p:nvSpPr>
        <p:spPr>
          <a:xfrm>
            <a:off x="2869726" y="5944630"/>
            <a:ext cx="679994" cy="241744"/>
          </a:xfrm>
          <a:prstGeom prst="ellipse">
            <a:avLst/>
          </a:prstGeom>
          <a:solidFill>
            <a:srgbClr val="CCFFCC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145701" y="5390962"/>
            <a:ext cx="679994" cy="241744"/>
          </a:xfrm>
          <a:prstGeom prst="ellipse">
            <a:avLst/>
          </a:prstGeom>
          <a:solidFill>
            <a:srgbClr val="FFFF00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3549720" y="5968230"/>
            <a:ext cx="679994" cy="241744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7600462" y="6197946"/>
            <a:ext cx="679994" cy="241744"/>
          </a:xfrm>
          <a:prstGeom prst="ellipse">
            <a:avLst/>
          </a:prstGeom>
          <a:solidFill>
            <a:srgbClr val="0000FF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857604" y="5390261"/>
            <a:ext cx="679994" cy="241744"/>
          </a:xfrm>
          <a:prstGeom prst="ellipse">
            <a:avLst/>
          </a:prstGeom>
          <a:solidFill>
            <a:srgbClr val="CCFFCC">
              <a:alpha val="40000"/>
            </a:srgb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4"/>
          <a:srcRect l="3337" t="5580" r="1112" b="697"/>
          <a:stretch>
            <a:fillRect/>
          </a:stretch>
        </p:blipFill>
        <p:spPr bwMode="auto">
          <a:xfrm>
            <a:off x="2087243" y="3903512"/>
            <a:ext cx="839279" cy="656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30" descr="sidis-diagram.eps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60905" y="4095750"/>
            <a:ext cx="1053444" cy="75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2569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363573-8858-C149-8CD2-BFEF6CE7F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1912B-5439-DE42-8B02-FE72B19DE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FD98C5-B7F0-FF40-B6F3-297FED8F3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F99397B-A89B-5D43-AEF4-F2F18EED8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Hadron PID Requirements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066803-B14D-AC44-9B73-FBEB00C2E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0500"/>
            <a:ext cx="9144000" cy="50020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D5A4F0-1749-794F-A0D5-83E479E2E31E}"/>
              </a:ext>
            </a:extLst>
          </p:cNvPr>
          <p:cNvSpPr txBox="1"/>
          <p:nvPr/>
        </p:nvSpPr>
        <p:spPr>
          <a:xfrm>
            <a:off x="593390" y="5921687"/>
            <a:ext cx="80666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Here, electron/hadron separation shown only from Cherenkov detectors. 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Main e/h rejection is done by calorimeters.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E8C53C-0723-E943-9B8E-31121E7AA4AF}"/>
              </a:ext>
            </a:extLst>
          </p:cNvPr>
          <p:cNvSpPr txBox="1"/>
          <p:nvPr/>
        </p:nvSpPr>
        <p:spPr>
          <a:xfrm>
            <a:off x="2173747" y="584590"/>
            <a:ext cx="479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Interplay between different technologies</a:t>
            </a:r>
          </a:p>
        </p:txBody>
      </p:sp>
    </p:spTree>
    <p:extLst>
      <p:ext uri="{BB962C8B-B14F-4D97-AF65-F5344CB8AC3E}">
        <p14:creationId xmlns:p14="http://schemas.microsoft.com/office/powerpoint/2010/main" val="27392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6CB6A96A-B3CC-0044-9913-069FE3AA7FD1}"/>
              </a:ext>
            </a:extLst>
          </p:cNvPr>
          <p:cNvSpPr txBox="1"/>
          <p:nvPr/>
        </p:nvSpPr>
        <p:spPr>
          <a:xfrm>
            <a:off x="346642" y="4926617"/>
            <a:ext cx="37593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At low y, quark energy good estimator of x</a:t>
            </a:r>
          </a:p>
          <a:p>
            <a:endParaRPr lang="en-US" sz="1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endParaRPr lang="en-US" sz="1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endParaRPr lang="en-US" sz="10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Good hadron energy resolution essential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656AD3-54D6-B947-82E8-E948570F6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 </a:t>
            </a:r>
            <a:r>
              <a:rPr lang="en-US" dirty="0" err="1"/>
              <a:t>Kinemtics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8C1C51-8756-6C41-A8FD-5526A83FC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C46D94-89AE-A948-B4C1-2541B1866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C9EE8-6300-3D4F-8CDF-345C44BB0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51</a:t>
            </a:fld>
            <a:endParaRPr lang="en-US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01C2472D-14BB-A34B-B12C-D75B5B29EA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1" y="878460"/>
            <a:ext cx="3964940" cy="401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067936-98FF-394C-B163-B528BDEA419B}"/>
              </a:ext>
            </a:extLst>
          </p:cNvPr>
          <p:cNvSpPr txBox="1"/>
          <p:nvPr/>
        </p:nvSpPr>
        <p:spPr>
          <a:xfrm>
            <a:off x="683394" y="601672"/>
            <a:ext cx="34628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scattered quark in NC and CC DIS</a:t>
            </a:r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30430CEC-8F46-6044-BC09-2E5E03F9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044" y="887061"/>
            <a:ext cx="4000500" cy="404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7988D7-FE87-B941-8804-262B333B5B72}"/>
              </a:ext>
            </a:extLst>
          </p:cNvPr>
          <p:cNvSpPr txBox="1"/>
          <p:nvPr/>
        </p:nvSpPr>
        <p:spPr>
          <a:xfrm>
            <a:off x="5552173" y="616890"/>
            <a:ext cx="28184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scattered lepton in NC DIS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7E544B06-14C1-7F42-AE94-95E2157BFF0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392895"/>
              </p:ext>
            </p:extLst>
          </p:nvPr>
        </p:nvGraphicFramePr>
        <p:xfrm>
          <a:off x="1506584" y="5212576"/>
          <a:ext cx="1198605" cy="607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3" name="Equation" r:id="rId5" imgW="927000" imgH="469800" progId="Equation.3">
                  <p:embed/>
                </p:oleObj>
              </mc:Choice>
              <mc:Fallback>
                <p:oleObj name="Equation" r:id="rId5" imgW="927000" imgH="469800" progId="Equation.3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06584" y="5212576"/>
                        <a:ext cx="1198605" cy="607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23EC1DE9-0801-0D42-9F7B-89422C1C3DA5}"/>
              </a:ext>
            </a:extLst>
          </p:cNvPr>
          <p:cNvSpPr txBox="1"/>
          <p:nvPr/>
        </p:nvSpPr>
        <p:spPr>
          <a:xfrm>
            <a:off x="4825939" y="4920427"/>
            <a:ext cx="43140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panose="030F0902030302020204" pitchFamily="66" charset="0"/>
              </a:rPr>
              <a:t>At low y, electron energy is a poor estimator of x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Electron angle good estimator of Q</a:t>
            </a:r>
            <a:r>
              <a:rPr lang="en-US" sz="1400" baseline="30000" dirty="0">
                <a:latin typeface="Comic Sans MS" panose="030F0902030302020204" pitchFamily="66" charset="0"/>
              </a:rPr>
              <a:t>2</a:t>
            </a:r>
          </a:p>
          <a:p>
            <a:endParaRPr lang="en-US" sz="1400" dirty="0">
              <a:latin typeface="Comic Sans MS" panose="030F0902030302020204" pitchFamily="66" charset="0"/>
            </a:endParaRPr>
          </a:p>
          <a:p>
            <a:endParaRPr lang="en-US" sz="14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endParaRPr lang="en-US" sz="1000" b="1" dirty="0">
              <a:solidFill>
                <a:srgbClr val="C00000"/>
              </a:solidFill>
              <a:latin typeface="Comic Sans MS" panose="030F0902030302020204" pitchFamily="66" charset="0"/>
            </a:endParaRPr>
          </a:p>
          <a:p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Need large coverage and good lepton ID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0F9D4E78-4DF5-AA45-9F11-AD436B56E2D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50877"/>
              </p:ext>
            </p:extLst>
          </p:nvPr>
        </p:nvGraphicFramePr>
        <p:xfrm>
          <a:off x="6411295" y="5402710"/>
          <a:ext cx="1058223" cy="620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24" name="Equation" r:id="rId7" imgW="736560" imgH="431640" progId="Equation.3">
                  <p:embed/>
                </p:oleObj>
              </mc:Choice>
              <mc:Fallback>
                <p:oleObj name="Equation" r:id="rId7" imgW="736560" imgH="431640" progId="Equation.3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11295" y="5402710"/>
                        <a:ext cx="1058223" cy="620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252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BE9637-7856-B94D-8A4E-99211BB0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71923" y="6491015"/>
            <a:ext cx="2057400" cy="365125"/>
          </a:xfrm>
        </p:spPr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69C2EE-A6C1-A84E-90F5-AC383920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F2C08-266B-6F46-8304-5E4C62168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B138A4E-5CA7-F24F-BFEE-00A21B2D71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Requirements for Lepton Beam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442C7D-1F81-8C48-A94B-8414C33A413B}"/>
              </a:ext>
            </a:extLst>
          </p:cNvPr>
          <p:cNvSpPr txBox="1"/>
          <p:nvPr/>
        </p:nvSpPr>
        <p:spPr>
          <a:xfrm>
            <a:off x="77815" y="416824"/>
            <a:ext cx="31598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432FF"/>
                </a:solidFill>
                <a:latin typeface="Comic Sans MS" panose="030F0902030302020204" pitchFamily="66" charset="0"/>
              </a:rPr>
              <a:t>Luminosity Detector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C198D48-98BD-6E41-A3AC-4D16DDEE8710}"/>
              </a:ext>
            </a:extLst>
          </p:cNvPr>
          <p:cNvSpPr txBox="1">
            <a:spLocks/>
          </p:cNvSpPr>
          <p:nvPr/>
        </p:nvSpPr>
        <p:spPr>
          <a:xfrm>
            <a:off x="77815" y="845440"/>
            <a:ext cx="4811819" cy="526660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Concept: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Use Bremsstrahlung </a:t>
            </a:r>
            <a:r>
              <a:rPr lang="en-US" sz="1400" dirty="0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</a:rPr>
              <a:t>ep </a:t>
            </a:r>
            <a:r>
              <a:rPr lang="en-US" sz="1400" dirty="0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 </a:t>
            </a:r>
            <a:r>
              <a:rPr lang="en-US" sz="1400" dirty="0" err="1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ep</a:t>
            </a:r>
            <a:r>
              <a:rPr lang="en-US" sz="1400" dirty="0" err="1">
                <a:solidFill>
                  <a:srgbClr val="FF00FF"/>
                </a:solidFill>
                <a:latin typeface="Symbol" pitchFamily="2" charset="2"/>
                <a:cs typeface="Symbol" charset="2"/>
                <a:sym typeface="Wingdings"/>
              </a:rPr>
              <a:t>g</a:t>
            </a:r>
            <a:r>
              <a:rPr lang="en-US" sz="1400" dirty="0">
                <a:latin typeface="Comic Sans MS" panose="030F0902030302020204" pitchFamily="66" charset="0"/>
                <a:cs typeface="Comic Sans MS"/>
                <a:sym typeface="Wingdings"/>
              </a:rPr>
              <a:t> as reference cross section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different methods: 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Bethe </a:t>
            </a:r>
            <a:r>
              <a:rPr lang="en-US" sz="1400" dirty="0" err="1">
                <a:latin typeface="Comic Sans MS" panose="030F0902030302020204" pitchFamily="66" charset="0"/>
                <a:cs typeface="Comic Sans MS"/>
              </a:rPr>
              <a:t>Heitler</a:t>
            </a:r>
            <a:r>
              <a:rPr lang="en-US" sz="1400" dirty="0">
                <a:latin typeface="Comic Sans MS" panose="030F0902030302020204" pitchFamily="66" charset="0"/>
                <a:cs typeface="Comic Sans MS"/>
              </a:rPr>
              <a:t>, QED Compton, Pair Production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Hera: reached 1-2% systematic uncertainty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endParaRPr lang="en-US" sz="1400" dirty="0">
              <a:latin typeface="Comic Sans MS" panose="030F0902030302020204" pitchFamily="66" charset="0"/>
              <a:cs typeface="Comic Sans M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Goals for Luminosity Measurement: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omic Sans MS" panose="030F0902030302020204" pitchFamily="66" charset="0"/>
              </a:rPr>
              <a:t>Integrated luminosity with precision </a:t>
            </a:r>
            <a:r>
              <a:rPr lang="en-US" sz="1400" dirty="0" err="1">
                <a:latin typeface="Comic Sans MS" panose="030F0902030302020204" pitchFamily="66" charset="0"/>
              </a:rPr>
              <a:t>δL</a:t>
            </a:r>
            <a:r>
              <a:rPr lang="en-US" sz="1400" dirty="0">
                <a:latin typeface="Comic Sans MS" panose="030F0902030302020204" pitchFamily="66" charset="0"/>
              </a:rPr>
              <a:t>/L&lt; 1%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latin typeface="Comic Sans MS" panose="030F0902030302020204" pitchFamily="66" charset="0"/>
              </a:rPr>
              <a:t>Measurement of relative luminosity: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     physics-asymmetry/10 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 ~10</a:t>
            </a:r>
            <a:r>
              <a:rPr lang="en-US" sz="1400" baseline="30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-4 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– 10</a:t>
            </a:r>
            <a:r>
              <a:rPr lang="en-US" sz="1400" baseline="300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-5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baseline="30000" dirty="0">
              <a:solidFill>
                <a:srgbClr val="0000FF"/>
              </a:solidFill>
              <a:latin typeface="Comic Sans MS" panose="030F0902030302020204" pitchFamily="66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EIC challenges: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with 10</a:t>
            </a:r>
            <a:r>
              <a:rPr lang="en-US" sz="1400" baseline="300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33 </a:t>
            </a: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cm</a:t>
            </a:r>
            <a:r>
              <a:rPr lang="en-US" sz="1400" baseline="300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-2</a:t>
            </a: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s</a:t>
            </a:r>
            <a:r>
              <a:rPr lang="en-US" sz="1400" baseline="300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-1 </a:t>
            </a: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one gets on average 23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   </a:t>
            </a:r>
            <a:r>
              <a:rPr lang="en-US" sz="1400" dirty="0" err="1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bremsstrahlungs</a:t>
            </a: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photons/bunch for proton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   beam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     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</a:t>
            </a: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A-beam Z</a:t>
            </a:r>
            <a:r>
              <a:rPr lang="en-US" sz="1400" baseline="300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-dependence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Need more sophisticated solution</a:t>
            </a:r>
          </a:p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BH photon cone &lt; 0.03 </a:t>
            </a:r>
            <a:r>
              <a:rPr lang="en-US" sz="1400" dirty="0" err="1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mrad</a:t>
            </a:r>
            <a:endParaRPr lang="en-US" sz="1400" dirty="0">
              <a:solidFill>
                <a:srgbClr val="000000"/>
              </a:solidFill>
              <a:latin typeface="Comic Sans MS" panose="030F0902030302020204" pitchFamily="66" charset="0"/>
              <a:cs typeface="Comic Sans MS"/>
              <a:sym typeface="Wingdings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 pitchFamily="2" charset="2"/>
              </a:rPr>
              <a:t>       acceptance completely dominated by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400" dirty="0">
                <a:solidFill>
                  <a:srgbClr val="000000"/>
                </a:solidFill>
                <a:latin typeface="Comic Sans MS" panose="030F0902030302020204" pitchFamily="66" charset="0"/>
                <a:cs typeface="Comic Sans MS"/>
                <a:sym typeface="Wingdings" pitchFamily="2" charset="2"/>
              </a:rPr>
              <a:t>          lepton beam size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Comic Sans MS" panose="030F0902030302020204" pitchFamily="66" charset="0"/>
              </a:rPr>
              <a:t>EIC first collider with polarized lepton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and</a:t>
            </a:r>
            <a:r>
              <a:rPr lang="en-US" sz="1400" dirty="0">
                <a:latin typeface="Comic Sans MS" panose="030F0902030302020204" pitchFamily="66" charset="0"/>
              </a:rPr>
              <a:t> hadron beams</a:t>
            </a:r>
          </a:p>
          <a:p>
            <a:pPr lvl="1">
              <a:spcBef>
                <a:spcPts val="0"/>
              </a:spcBef>
            </a:pPr>
            <a:r>
              <a:rPr lang="en-US" sz="1400" dirty="0">
                <a:latin typeface="Comic Sans MS" panose="030F0902030302020204" pitchFamily="66" charset="0"/>
              </a:rPr>
              <a:t>luminosity measurement depends on beam polarization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1400" dirty="0">
              <a:solidFill>
                <a:srgbClr val="0000FF"/>
              </a:solidFill>
              <a:latin typeface="Comic Sans MS" panose="030F0902030302020204" pitchFamily="66" charset="0"/>
              <a:cs typeface="Comic Sans MS"/>
            </a:endParaRPr>
          </a:p>
        </p:txBody>
      </p:sp>
      <p:pic>
        <p:nvPicPr>
          <p:cNvPr id="28" name="Picture 27" descr="bubu.png">
            <a:extLst>
              <a:ext uri="{FF2B5EF4-FFF2-40B4-BE49-F238E27FC236}">
                <a16:creationId xmlns:a16="http://schemas.microsoft.com/office/drawing/2014/main" id="{BABF2A65-144E-7B4C-A582-DF925E82C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107" y="1316703"/>
            <a:ext cx="4143022" cy="187306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D7945E9-D7D2-664C-BC02-D845BFEBC62F}"/>
              </a:ext>
            </a:extLst>
          </p:cNvPr>
          <p:cNvSpPr txBox="1"/>
          <p:nvPr/>
        </p:nvSpPr>
        <p:spPr>
          <a:xfrm>
            <a:off x="5415825" y="4809105"/>
            <a:ext cx="29519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cs typeface="Comic Sans MS"/>
              </a:rPr>
              <a:t>zero degree photon calorimeter</a:t>
            </a:r>
          </a:p>
          <a:p>
            <a:r>
              <a:rPr lang="en-US" sz="1400" dirty="0">
                <a:latin typeface="Comic Sans MS" panose="030F0902030302020204" pitchFamily="66" charset="0"/>
                <a:cs typeface="Comic Sans MS"/>
              </a:rPr>
              <a:t>high rate 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  <a:cs typeface="Comic Sans MS"/>
                <a:sym typeface="Wingdings"/>
              </a:rPr>
              <a:t>Fast feedback for machine tuning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  <a:cs typeface="Comic Sans MS"/>
                <a:sym typeface="Wingdings"/>
              </a:rPr>
              <a:t>measured energy proportional to # photons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  <a:cs typeface="Comic Sans MS"/>
                <a:sym typeface="Wingdings"/>
              </a:rPr>
              <a:t>subject to synchrotron radiation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5C0B35E-C72C-E543-A62D-3065D31E4317}"/>
              </a:ext>
            </a:extLst>
          </p:cNvPr>
          <p:cNvSpPr txBox="1"/>
          <p:nvPr/>
        </p:nvSpPr>
        <p:spPr>
          <a:xfrm>
            <a:off x="5415826" y="3276413"/>
            <a:ext cx="2866937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pair spectrometer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latin typeface="Comic Sans MS" panose="030F0902030302020204" pitchFamily="66" charset="0"/>
                <a:cs typeface="Comic Sans MS"/>
                <a:sym typeface="Wingdings"/>
              </a:rPr>
              <a:t>low rate</a:t>
            </a:r>
          </a:p>
          <a:p>
            <a:pPr marL="171450" lvl="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High precision measurement for physics analysis </a:t>
            </a:r>
          </a:p>
          <a:p>
            <a:pPr marL="171450" lvl="0" indent="-1714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  <a:cs typeface="Comic Sans MS"/>
              </a:rPr>
              <a:t>The calorimeters are outside of the primary synchrotron radiation fan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9CD58C95-34FB-354E-8472-ACFA14ABC8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188098"/>
              </p:ext>
            </p:extLst>
          </p:nvPr>
        </p:nvGraphicFramePr>
        <p:xfrm>
          <a:off x="1903505" y="5851768"/>
          <a:ext cx="2465387" cy="449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99" name="Equation" r:id="rId4" imgW="1181100" imgH="215900" progId="Equation.DSMT4">
                  <p:embed/>
                </p:oleObj>
              </mc:Choice>
              <mc:Fallback>
                <p:oleObj name="Equation" r:id="rId4" imgW="1181100" imgH="21590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F46558DC-791A-6845-8285-18DAC9BE4CE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03505" y="5851768"/>
                        <a:ext cx="2465387" cy="4492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71589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48"/>
          <p:cNvSpPr/>
          <p:nvPr/>
        </p:nvSpPr>
        <p:spPr bwMode="auto">
          <a:xfrm>
            <a:off x="4572000" y="1202267"/>
            <a:ext cx="4419602" cy="4114799"/>
          </a:xfrm>
          <a:prstGeom prst="ellipse">
            <a:avLst/>
          </a:prstGeom>
          <a:solidFill>
            <a:srgbClr val="008040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5096938" y="1608666"/>
            <a:ext cx="3369733" cy="3285067"/>
          </a:xfrm>
          <a:prstGeom prst="ellipse">
            <a:avLst/>
          </a:prstGeom>
          <a:solidFill>
            <a:srgbClr val="3366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5520269" y="1998137"/>
            <a:ext cx="2539996" cy="2489195"/>
          </a:xfrm>
          <a:prstGeom prst="ellipse">
            <a:avLst/>
          </a:prstGeom>
          <a:solidFill>
            <a:srgbClr val="66CC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5808147" y="2285999"/>
            <a:ext cx="1998125" cy="1913466"/>
          </a:xfrm>
          <a:prstGeom prst="ellipse">
            <a:avLst/>
          </a:prstGeom>
          <a:solidFill>
            <a:schemeClr val="bg1">
              <a:lumMod val="5000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9" name="Oval 8"/>
          <p:cNvSpPr/>
          <p:nvPr/>
        </p:nvSpPr>
        <p:spPr bwMode="auto">
          <a:xfrm>
            <a:off x="6028277" y="2455334"/>
            <a:ext cx="1557867" cy="1574800"/>
          </a:xfrm>
          <a:prstGeom prst="ellipse">
            <a:avLst/>
          </a:prstGeom>
          <a:solidFill>
            <a:srgbClr val="FF00FF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typical High Energy Detector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/>
              <a:t>CFNS Inaugural Meeting 2018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53</a:t>
            </a:fld>
            <a:endParaRPr lang="en-US" altLang="ja-JP"/>
          </a:p>
        </p:txBody>
      </p:sp>
      <p:sp>
        <p:nvSpPr>
          <p:cNvPr id="6" name="TextBox 5"/>
          <p:cNvSpPr txBox="1"/>
          <p:nvPr/>
        </p:nvSpPr>
        <p:spPr>
          <a:xfrm>
            <a:off x="16933" y="677338"/>
            <a:ext cx="385233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Particle types: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 neutrinos (missing energy)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</a:rPr>
              <a:t>muons</a:t>
            </a: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 err="1">
                <a:latin typeface="Comic Sans MS" panose="030F0902030302020204" pitchFamily="66" charset="0"/>
                <a:cs typeface="Symbol" charset="2"/>
              </a:rPr>
              <a:t>m</a:t>
            </a:r>
            <a:endParaRPr lang="en-US" dirty="0">
              <a:latin typeface="Comic Sans MS" panose="030F0902030302020204" pitchFamily="66" charset="0"/>
              <a:cs typeface="Symbol" charset="2"/>
            </a:endParaRP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  <a:cs typeface="Symbol" charset="2"/>
              </a:rPr>
              <a:t>  hadrons  </a:t>
            </a:r>
            <a:r>
              <a:rPr lang="en-US" dirty="0" err="1">
                <a:latin typeface="Symbol" pitchFamily="2" charset="2"/>
                <a:cs typeface="Symbol" charset="2"/>
              </a:rPr>
              <a:t>p</a:t>
            </a:r>
            <a:r>
              <a:rPr lang="en-US" dirty="0">
                <a:latin typeface="Comic Sans MS" panose="030F0902030302020204" pitchFamily="66" charset="0"/>
                <a:cs typeface="Symbol" charset="2"/>
              </a:rPr>
              <a:t>, K, </a:t>
            </a:r>
            <a:r>
              <a:rPr lang="en-US" dirty="0" err="1">
                <a:latin typeface="Comic Sans MS" panose="030F0902030302020204" pitchFamily="66" charset="0"/>
                <a:cs typeface="Symbol" charset="2"/>
              </a:rPr>
              <a:t>p</a:t>
            </a:r>
            <a:endParaRPr lang="en-US" dirty="0">
              <a:latin typeface="Comic Sans MS" panose="030F0902030302020204" pitchFamily="66" charset="0"/>
              <a:cs typeface="Symbol" charset="2"/>
            </a:endParaRPr>
          </a:p>
          <a:p>
            <a:pPr lvl="2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  <a:cs typeface="Symbol" charset="2"/>
              </a:rPr>
              <a:t> quarks, gluons </a:t>
            </a:r>
            <a:r>
              <a:rPr lang="en-US" dirty="0" err="1">
                <a:latin typeface="Comic Sans MS" panose="030F0902030302020204" pitchFamily="66" charset="0"/>
                <a:cs typeface="Symbol" charset="2"/>
                <a:sym typeface="Wingdings"/>
              </a:rPr>
              <a:t></a:t>
            </a:r>
            <a:r>
              <a:rPr lang="en-US" dirty="0">
                <a:latin typeface="Comic Sans MS" panose="030F0902030302020204" pitchFamily="66" charset="0"/>
                <a:cs typeface="Symbol" charset="2"/>
                <a:sym typeface="Wingdings"/>
              </a:rPr>
              <a:t> jets</a:t>
            </a:r>
          </a:p>
          <a:p>
            <a:pPr lvl="1">
              <a:buClr>
                <a:schemeClr val="tx1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  <a:cs typeface="Symbol" charset="2"/>
                <a:sym typeface="Wingdings"/>
              </a:rPr>
              <a:t> electrons, photons, </a:t>
            </a:r>
            <a:r>
              <a:rPr lang="en-US" dirty="0">
                <a:latin typeface="Symbol" pitchFamily="2" charset="2"/>
                <a:cs typeface="Symbol" charset="2"/>
                <a:sym typeface="Wingdings"/>
              </a:rPr>
              <a:t>p</a:t>
            </a:r>
            <a:r>
              <a:rPr lang="en-US" baseline="30000" dirty="0">
                <a:latin typeface="Comic Sans MS" panose="030F0902030302020204" pitchFamily="66" charset="0"/>
                <a:cs typeface="Symbol" charset="2"/>
                <a:sym typeface="Wingdings"/>
              </a:rPr>
              <a:t>0</a:t>
            </a:r>
          </a:p>
          <a:p>
            <a:pPr lvl="1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 panose="030F0902030302020204" pitchFamily="66" charset="0"/>
                <a:cs typeface="Symbol" charset="2"/>
                <a:sym typeface="Wingdings"/>
              </a:rPr>
              <a:t> charged particles</a:t>
            </a:r>
            <a:endParaRPr lang="en-US" dirty="0">
              <a:latin typeface="Comic Sans MS" panose="030F0902030302020204" pitchFamily="66" charset="0"/>
              <a:cs typeface="Symbol" charset="2"/>
            </a:endParaRPr>
          </a:p>
        </p:txBody>
      </p:sp>
      <p:sp>
        <p:nvSpPr>
          <p:cNvPr id="7" name="Donut 6"/>
          <p:cNvSpPr/>
          <p:nvPr/>
        </p:nvSpPr>
        <p:spPr bwMode="auto">
          <a:xfrm>
            <a:off x="6536270" y="2967565"/>
            <a:ext cx="541866" cy="537633"/>
          </a:xfrm>
          <a:prstGeom prst="donu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93470" y="3021569"/>
            <a:ext cx="129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 pipe</a:t>
            </a:r>
          </a:p>
        </p:txBody>
      </p:sp>
      <p:sp>
        <p:nvSpPr>
          <p:cNvPr id="10" name="Oval 9"/>
          <p:cNvSpPr/>
          <p:nvPr/>
        </p:nvSpPr>
        <p:spPr bwMode="auto">
          <a:xfrm>
            <a:off x="6688670" y="3119962"/>
            <a:ext cx="237067" cy="23706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2703036"/>
            <a:ext cx="454804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latin typeface="Comic Sans MS" panose="030F0902030302020204" pitchFamily="66" charset="0"/>
              </a:rPr>
              <a:t>Rough Classification</a:t>
            </a:r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 track detectors for charged particles</a:t>
            </a:r>
          </a:p>
          <a:p>
            <a:pPr lvl="1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FF00FF"/>
                </a:solidFill>
                <a:latin typeface="Comic Sans MS" panose="030F0902030302020204" pitchFamily="66" charset="0"/>
              </a:rPr>
              <a:t>“</a:t>
            </a:r>
            <a:r>
              <a:rPr lang="en-US" dirty="0" err="1">
                <a:solidFill>
                  <a:srgbClr val="FF00FF"/>
                </a:solidFill>
                <a:latin typeface="Comic Sans MS" panose="030F0902030302020204" pitchFamily="66" charset="0"/>
              </a:rPr>
              <a:t>massless</a:t>
            </a:r>
            <a:r>
              <a:rPr lang="en-US" dirty="0">
                <a:solidFill>
                  <a:srgbClr val="FF00FF"/>
                </a:solidFill>
                <a:latin typeface="Comic Sans MS" panose="030F0902030302020204" pitchFamily="66" charset="0"/>
              </a:rPr>
              <a:t>” detectors</a:t>
            </a:r>
          </a:p>
          <a:p>
            <a:pPr lvl="2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FF00FF"/>
                </a:solidFill>
                <a:latin typeface="Comic Sans MS" panose="030F0902030302020204" pitchFamily="66" charset="0"/>
              </a:rPr>
              <a:t>gas detectors</a:t>
            </a:r>
          </a:p>
          <a:p>
            <a:pPr lvl="2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FF00FF"/>
                </a:solidFill>
                <a:latin typeface="Comic Sans MS" panose="030F0902030302020204" pitchFamily="66" charset="0"/>
              </a:rPr>
              <a:t> solid state detectors</a:t>
            </a:r>
          </a:p>
        </p:txBody>
      </p:sp>
      <p:cxnSp>
        <p:nvCxnSpPr>
          <p:cNvPr id="13" name="Straight Arrow Connector 12"/>
          <p:cNvCxnSpPr>
            <a:endCxn id="9" idx="2"/>
          </p:cNvCxnSpPr>
          <p:nvPr/>
        </p:nvCxnSpPr>
        <p:spPr bwMode="auto">
          <a:xfrm>
            <a:off x="2777067" y="2573867"/>
            <a:ext cx="3251210" cy="66886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29" name="Group 28"/>
          <p:cNvGrpSpPr/>
          <p:nvPr/>
        </p:nvGrpSpPr>
        <p:grpSpPr>
          <a:xfrm>
            <a:off x="6671737" y="1896535"/>
            <a:ext cx="795864" cy="2506133"/>
            <a:chOff x="6011336" y="2404534"/>
            <a:chExt cx="795864" cy="2506133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rot="16200000" flipH="1">
              <a:off x="5731936" y="4191002"/>
              <a:ext cx="1100663" cy="169329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rot="5400000">
              <a:off x="5511803" y="4275666"/>
              <a:ext cx="1168399" cy="10160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 rot="5400000" flipH="1" flipV="1">
              <a:off x="5706532" y="2878670"/>
              <a:ext cx="1303869" cy="355597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rot="5400000" flipH="1" flipV="1">
              <a:off x="5884334" y="2815169"/>
              <a:ext cx="1202268" cy="643464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 rot="16200000" flipV="1">
              <a:off x="5438778" y="3027891"/>
              <a:ext cx="1297520" cy="152403"/>
            </a:xfrm>
            <a:prstGeom prst="straightConnector1">
              <a:avLst/>
            </a:prstGeom>
            <a:solidFill>
              <a:schemeClr val="accent1"/>
            </a:solidFill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31" name="TextBox 30"/>
          <p:cNvSpPr txBox="1"/>
          <p:nvPr/>
        </p:nvSpPr>
        <p:spPr>
          <a:xfrm>
            <a:off x="16933" y="4148666"/>
            <a:ext cx="37160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 magnet coil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panose="030F0902030302020204" pitchFamily="66" charset="0"/>
              </a:rPr>
              <a:t>(solenoid, field || beam axis)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530623" y="2048933"/>
            <a:ext cx="654748" cy="2421466"/>
            <a:chOff x="7004756" y="4453467"/>
            <a:chExt cx="654748" cy="2421466"/>
          </a:xfrm>
        </p:grpSpPr>
        <p:sp>
          <p:nvSpPr>
            <p:cNvPr id="35" name="Freeform 34"/>
            <p:cNvSpPr/>
            <p:nvPr/>
          </p:nvSpPr>
          <p:spPr bwMode="auto">
            <a:xfrm flipV="1">
              <a:off x="7004756" y="5566833"/>
              <a:ext cx="434622" cy="1308100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FFFF66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 rot="1020000">
              <a:off x="7224882" y="4463344"/>
              <a:ext cx="434622" cy="1222022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 flipH="1">
              <a:off x="7027328" y="4453467"/>
              <a:ext cx="434623" cy="1231899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7072489" y="4480278"/>
              <a:ext cx="434622" cy="1222022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 flipH="1" flipV="1">
              <a:off x="7010400" y="5549900"/>
              <a:ext cx="570089" cy="1308100"/>
            </a:xfrm>
            <a:custGeom>
              <a:avLst/>
              <a:gdLst>
                <a:gd name="connsiteX0" fmla="*/ 242711 w 434622"/>
                <a:gd name="connsiteY0" fmla="*/ 1222022 h 1222022"/>
                <a:gd name="connsiteX1" fmla="*/ 56444 w 434622"/>
                <a:gd name="connsiteY1" fmla="*/ 984956 h 1222022"/>
                <a:gd name="connsiteX2" fmla="*/ 39511 w 434622"/>
                <a:gd name="connsiteY2" fmla="*/ 917222 h 1222022"/>
                <a:gd name="connsiteX3" fmla="*/ 56444 w 434622"/>
                <a:gd name="connsiteY3" fmla="*/ 578556 h 1222022"/>
                <a:gd name="connsiteX4" fmla="*/ 378177 w 434622"/>
                <a:gd name="connsiteY4" fmla="*/ 87489 h 1222022"/>
                <a:gd name="connsiteX5" fmla="*/ 395111 w 434622"/>
                <a:gd name="connsiteY5" fmla="*/ 53622 h 1222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4622" h="1222022">
                  <a:moveTo>
                    <a:pt x="242711" y="1222022"/>
                  </a:moveTo>
                  <a:cubicBezTo>
                    <a:pt x="166511" y="1128889"/>
                    <a:pt x="90311" y="1035756"/>
                    <a:pt x="56444" y="984956"/>
                  </a:cubicBezTo>
                  <a:cubicBezTo>
                    <a:pt x="22577" y="934156"/>
                    <a:pt x="39511" y="984955"/>
                    <a:pt x="39511" y="917222"/>
                  </a:cubicBezTo>
                  <a:cubicBezTo>
                    <a:pt x="39511" y="849489"/>
                    <a:pt x="0" y="716845"/>
                    <a:pt x="56444" y="578556"/>
                  </a:cubicBezTo>
                  <a:cubicBezTo>
                    <a:pt x="112888" y="440267"/>
                    <a:pt x="321733" y="174978"/>
                    <a:pt x="378177" y="87489"/>
                  </a:cubicBezTo>
                  <a:cubicBezTo>
                    <a:pt x="434622" y="0"/>
                    <a:pt x="395111" y="53622"/>
                    <a:pt x="395111" y="53622"/>
                  </a:cubicBezTo>
                </a:path>
              </a:pathLst>
            </a:custGeom>
            <a:noFill/>
            <a:ln w="317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18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0" y="4787897"/>
            <a:ext cx="43098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</a:pPr>
            <a:r>
              <a:rPr lang="en-US" dirty="0">
                <a:latin typeface="Comic Sans MS" panose="030F0902030302020204" pitchFamily="66" charset="0"/>
              </a:rPr>
              <a:t>Calorimeter for energy measurement</a:t>
            </a:r>
          </a:p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dirty="0">
                <a:solidFill>
                  <a:srgbClr val="66CCFF"/>
                </a:solidFill>
                <a:latin typeface="Comic Sans MS" panose="030F0902030302020204" pitchFamily="66" charset="0"/>
              </a:rPr>
              <a:t>electromagnetic</a:t>
            </a:r>
          </a:p>
          <a:p>
            <a:pPr lvl="1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66CCFF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</a:rPr>
              <a:t>high Z material (</a:t>
            </a:r>
            <a:r>
              <a:rPr lang="en-US" dirty="0" err="1">
                <a:latin typeface="Comic Sans MS" panose="030F0902030302020204" pitchFamily="66" charset="0"/>
              </a:rPr>
              <a:t>Pb-glas</a:t>
            </a:r>
            <a:r>
              <a:rPr lang="en-US" dirty="0">
                <a:latin typeface="Comic Sans MS" panose="030F0902030302020204" pitchFamily="66" charset="0"/>
              </a:rPr>
              <a:t>)</a:t>
            </a:r>
          </a:p>
        </p:txBody>
      </p:sp>
      <p:grpSp>
        <p:nvGrpSpPr>
          <p:cNvPr id="54" name="Group 53"/>
          <p:cNvGrpSpPr/>
          <p:nvPr/>
        </p:nvGrpSpPr>
        <p:grpSpPr>
          <a:xfrm rot="6660000">
            <a:off x="7317201" y="2886673"/>
            <a:ext cx="548769" cy="1530632"/>
            <a:chOff x="3759523" y="2258959"/>
            <a:chExt cx="548769" cy="1530632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2"/>
            <a:srcRect l="40113" t="8785" r="16342" b="23427"/>
            <a:stretch>
              <a:fillRect/>
            </a:stretch>
          </p:blipFill>
          <p:spPr>
            <a:xfrm rot="18600000">
              <a:off x="3940303" y="2300548"/>
              <a:ext cx="395687" cy="312509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endCxn id="40" idx="0"/>
            </p:cNvCxnSpPr>
            <p:nvPr/>
          </p:nvCxnSpPr>
          <p:spPr bwMode="auto">
            <a:xfrm rot="4140000">
              <a:off x="3491373" y="2972671"/>
              <a:ext cx="1085070" cy="54876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 rot="16680000">
            <a:off x="6027437" y="2425334"/>
            <a:ext cx="312509" cy="1333095"/>
            <a:chOff x="3981892" y="2258959"/>
            <a:chExt cx="312509" cy="1333095"/>
          </a:xfrm>
        </p:grpSpPr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2"/>
            <a:srcRect l="40113" t="8785" r="16342" b="23427"/>
            <a:stretch>
              <a:fillRect/>
            </a:stretch>
          </p:blipFill>
          <p:spPr>
            <a:xfrm rot="18600000">
              <a:off x="3940303" y="2300548"/>
              <a:ext cx="395687" cy="312509"/>
            </a:xfrm>
            <a:prstGeom prst="rect">
              <a:avLst/>
            </a:prstGeom>
          </p:spPr>
        </p:pic>
        <p:cxnSp>
          <p:nvCxnSpPr>
            <p:cNvPr id="57" name="Straight Connector 56"/>
            <p:cNvCxnSpPr>
              <a:endCxn id="40" idx="0"/>
            </p:cNvCxnSpPr>
            <p:nvPr/>
          </p:nvCxnSpPr>
          <p:spPr bwMode="auto">
            <a:xfrm rot="4920000">
              <a:off x="3613942" y="3043938"/>
              <a:ext cx="943815" cy="15241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8" name="TextBox 57"/>
          <p:cNvSpPr txBox="1"/>
          <p:nvPr/>
        </p:nvSpPr>
        <p:spPr>
          <a:xfrm>
            <a:off x="4334931" y="5537199"/>
            <a:ext cx="28648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008040"/>
                </a:solidFill>
                <a:latin typeface="Comic Sans MS" panose="030F0902030302020204" pitchFamily="66" charset="0"/>
              </a:rPr>
              <a:t> absorber (mostly Fe)</a:t>
            </a:r>
          </a:p>
          <a:p>
            <a:pPr lvl="1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008040"/>
                </a:solidFill>
                <a:latin typeface="Comic Sans MS" panose="030F0902030302020204" pitchFamily="66" charset="0"/>
              </a:rPr>
              <a:t> flux return yoke +</a:t>
            </a:r>
          </a:p>
          <a:p>
            <a:pPr>
              <a:buClr>
                <a:schemeClr val="tx1"/>
              </a:buClr>
            </a:pPr>
            <a:r>
              <a:rPr lang="en-US" dirty="0">
                <a:solidFill>
                  <a:srgbClr val="008040"/>
                </a:solidFill>
                <a:latin typeface="Comic Sans MS" panose="030F0902030302020204" pitchFamily="66" charset="0"/>
              </a:rPr>
              <a:t>        active material</a:t>
            </a:r>
          </a:p>
        </p:txBody>
      </p:sp>
      <p:cxnSp>
        <p:nvCxnSpPr>
          <p:cNvPr id="60" name="Straight Arrow Connector 59"/>
          <p:cNvCxnSpPr/>
          <p:nvPr/>
        </p:nvCxnSpPr>
        <p:spPr bwMode="auto">
          <a:xfrm>
            <a:off x="3285067" y="2269067"/>
            <a:ext cx="2302933" cy="5249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66CCF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3" name="Straight Arrow Connector 62"/>
          <p:cNvCxnSpPr/>
          <p:nvPr/>
        </p:nvCxnSpPr>
        <p:spPr bwMode="auto">
          <a:xfrm>
            <a:off x="1778000" y="1456267"/>
            <a:ext cx="3251200" cy="44026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804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61" name="Straight Arrow Connector 60"/>
          <p:cNvCxnSpPr/>
          <p:nvPr/>
        </p:nvCxnSpPr>
        <p:spPr bwMode="auto">
          <a:xfrm>
            <a:off x="2489200" y="1710267"/>
            <a:ext cx="2794000" cy="7281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68" name="TextBox 67"/>
          <p:cNvSpPr txBox="1"/>
          <p:nvPr/>
        </p:nvSpPr>
        <p:spPr>
          <a:xfrm>
            <a:off x="16933" y="5596010"/>
            <a:ext cx="36760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hadronic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</a:p>
          <a:p>
            <a:pPr lvl="1">
              <a:buClr>
                <a:schemeClr val="tx1"/>
              </a:buClr>
              <a:buFont typeface="Wingdings" charset="2"/>
              <a:buChar char="q"/>
            </a:pP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heavy medium (Fe, Cu, U) </a:t>
            </a:r>
          </a:p>
          <a:p>
            <a:pPr lvl="1">
              <a:buClr>
                <a:schemeClr val="tx1"/>
              </a:buClr>
            </a:pP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  + active material</a:t>
            </a:r>
          </a:p>
        </p:txBody>
      </p:sp>
    </p:spTree>
    <p:extLst>
      <p:ext uri="{BB962C8B-B14F-4D97-AF65-F5344CB8AC3E}">
        <p14:creationId xmlns:p14="http://schemas.microsoft.com/office/powerpoint/2010/main" val="334478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48" grpId="0" animBg="1"/>
      <p:bldP spid="47" grpId="0" animBg="1"/>
      <p:bldP spid="14" grpId="0" animBg="1"/>
      <p:bldP spid="9" grpId="0" animBg="1"/>
      <p:bldP spid="7" grpId="0" animBg="1"/>
      <p:bldP spid="8" grpId="0"/>
      <p:bldP spid="8" grpId="1"/>
      <p:bldP spid="11" grpId="0"/>
      <p:bldP spid="31" grpId="0"/>
      <p:bldP spid="44" grpId="0"/>
      <p:bldP spid="58" grpId="0"/>
      <p:bldP spid="68" grpId="0"/>
      <p:bldP spid="68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201FF-0300-224E-871A-2AF93929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E8491F-E5E9-CC47-9D37-330199A7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5AC3BD-4E4F-754C-AE88-730BED4029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3A9C08-2AE0-9B4E-9880-83470BA29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F90CB3-41E9-5446-8C77-2CE4AA5DC38D}"/>
              </a:ext>
            </a:extLst>
          </p:cNvPr>
          <p:cNvSpPr txBox="1"/>
          <p:nvPr/>
        </p:nvSpPr>
        <p:spPr>
          <a:xfrm>
            <a:off x="7267864" y="902166"/>
            <a:ext cx="1847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l"/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C150DC1-BE4E-0343-B7C7-0632BE3FAC38}"/>
              </a:ext>
            </a:extLst>
          </p:cNvPr>
          <p:cNvGrpSpPr/>
          <p:nvPr/>
        </p:nvGrpSpPr>
        <p:grpSpPr>
          <a:xfrm>
            <a:off x="622491" y="294617"/>
            <a:ext cx="8097093" cy="4178300"/>
            <a:chOff x="622491" y="294617"/>
            <a:chExt cx="8097093" cy="417830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3E571447-CEA7-EE4F-86C2-6AADE11968F5}"/>
                </a:ext>
              </a:extLst>
            </p:cNvPr>
            <p:cNvGrpSpPr/>
            <p:nvPr/>
          </p:nvGrpSpPr>
          <p:grpSpPr>
            <a:xfrm>
              <a:off x="622491" y="294617"/>
              <a:ext cx="4413250" cy="4178300"/>
              <a:chOff x="-96868" y="2148063"/>
              <a:chExt cx="4413250" cy="41783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1D7A90-4548-9145-BCD1-2ECAF2BC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flipH="1">
                <a:off x="-96868" y="2148063"/>
                <a:ext cx="4413250" cy="4178300"/>
              </a:xfrm>
              <a:prstGeom prst="rect">
                <a:avLst/>
              </a:prstGeom>
            </p:spPr>
          </p:pic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B9CA1D80-FD43-E54B-B328-3F43C981E2F5}"/>
                  </a:ext>
                </a:extLst>
              </p:cNvPr>
              <p:cNvSpPr txBox="1"/>
              <p:nvPr/>
            </p:nvSpPr>
            <p:spPr>
              <a:xfrm>
                <a:off x="789671" y="3549576"/>
                <a:ext cx="6976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0454D5-F355-764F-8BF5-706EA3E71EDE}"/>
                  </a:ext>
                </a:extLst>
              </p:cNvPr>
              <p:cNvSpPr txBox="1"/>
              <p:nvPr/>
            </p:nvSpPr>
            <p:spPr>
              <a:xfrm>
                <a:off x="158301" y="4827392"/>
                <a:ext cx="6976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-2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9DE1007-6B1A-AB48-AA3F-C083CC40EA81}"/>
                  </a:ext>
                </a:extLst>
              </p:cNvPr>
              <p:cNvSpPr txBox="1"/>
              <p:nvPr/>
            </p:nvSpPr>
            <p:spPr>
              <a:xfrm>
                <a:off x="93737" y="5347036"/>
                <a:ext cx="6976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-3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11CCB71-C67D-CE4E-A27A-785206C062DA}"/>
                  </a:ext>
                </a:extLst>
              </p:cNvPr>
              <p:cNvSpPr txBox="1"/>
              <p:nvPr/>
            </p:nvSpPr>
            <p:spPr>
              <a:xfrm>
                <a:off x="63593" y="5677307"/>
                <a:ext cx="697627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-4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DA225CC-E4A1-914D-ADCD-4F13A9FA7A03}"/>
                  </a:ext>
                </a:extLst>
              </p:cNvPr>
              <p:cNvSpPr/>
              <p:nvPr/>
            </p:nvSpPr>
            <p:spPr>
              <a:xfrm>
                <a:off x="1889711" y="2795172"/>
                <a:ext cx="607297" cy="321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B312953-83A9-5E40-8140-46559C515420}"/>
                  </a:ext>
                </a:extLst>
              </p:cNvPr>
              <p:cNvSpPr/>
              <p:nvPr/>
            </p:nvSpPr>
            <p:spPr>
              <a:xfrm>
                <a:off x="3434522" y="2407153"/>
                <a:ext cx="607297" cy="321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09A9A3D3-EBFF-3D4F-8D9F-309124AA422F}"/>
                  </a:ext>
                </a:extLst>
              </p:cNvPr>
              <p:cNvSpPr/>
              <p:nvPr/>
            </p:nvSpPr>
            <p:spPr>
              <a:xfrm>
                <a:off x="418132" y="4334576"/>
                <a:ext cx="607297" cy="321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903BB2A2-755C-E14C-B7D1-835A29B86221}"/>
                  </a:ext>
                </a:extLst>
              </p:cNvPr>
              <p:cNvSpPr/>
              <p:nvPr/>
            </p:nvSpPr>
            <p:spPr>
              <a:xfrm>
                <a:off x="146877" y="5181373"/>
                <a:ext cx="607297" cy="1899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82EB6E8-DC14-A348-BFCE-FFCD7FE7CF1C}"/>
                </a:ext>
              </a:extLst>
            </p:cNvPr>
            <p:cNvGrpSpPr/>
            <p:nvPr/>
          </p:nvGrpSpPr>
          <p:grpSpPr>
            <a:xfrm>
              <a:off x="4306334" y="294617"/>
              <a:ext cx="4413250" cy="4178300"/>
              <a:chOff x="4306334" y="294617"/>
              <a:chExt cx="4413250" cy="4178300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DDD9A14-0488-F347-AE44-9A7BDBA684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306334" y="294617"/>
                <a:ext cx="4413250" cy="41783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C734F1A-6C55-024F-8DC2-90B40E7EC106}"/>
                  </a:ext>
                </a:extLst>
              </p:cNvPr>
              <p:cNvSpPr txBox="1"/>
              <p:nvPr/>
            </p:nvSpPr>
            <p:spPr>
              <a:xfrm>
                <a:off x="7891422" y="3838370"/>
                <a:ext cx="62869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4879DF3-6BDE-D642-8225-1452C0D9E55C}"/>
                  </a:ext>
                </a:extLst>
              </p:cNvPr>
              <p:cNvSpPr txBox="1"/>
              <p:nvPr/>
            </p:nvSpPr>
            <p:spPr>
              <a:xfrm>
                <a:off x="7752419" y="3052274"/>
                <a:ext cx="62869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2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1B1086B-F1DD-874B-96E9-9A81236B0198}"/>
                  </a:ext>
                </a:extLst>
              </p:cNvPr>
              <p:cNvSpPr txBox="1"/>
              <p:nvPr/>
            </p:nvSpPr>
            <p:spPr>
              <a:xfrm>
                <a:off x="7123721" y="1734974"/>
                <a:ext cx="62869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1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F5AFDE9-D268-0B46-A0CB-9BEDCB87755B}"/>
                  </a:ext>
                </a:extLst>
              </p:cNvPr>
              <p:cNvSpPr/>
              <p:nvPr/>
            </p:nvSpPr>
            <p:spPr>
              <a:xfrm>
                <a:off x="6115050" y="939808"/>
                <a:ext cx="607297" cy="321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7F308C3-5287-5B4F-B0C8-A1314054D347}"/>
                  </a:ext>
                </a:extLst>
              </p:cNvPr>
              <p:cNvSpPr/>
              <p:nvPr/>
            </p:nvSpPr>
            <p:spPr>
              <a:xfrm>
                <a:off x="7578377" y="2454068"/>
                <a:ext cx="607297" cy="32100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D3CFF795-9DE6-134A-99DE-4BEBB2F7D593}"/>
                  </a:ext>
                </a:extLst>
              </p:cNvPr>
              <p:cNvSpPr/>
              <p:nvPr/>
            </p:nvSpPr>
            <p:spPr>
              <a:xfrm>
                <a:off x="7820329" y="3419362"/>
                <a:ext cx="607297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C68C171-4EA6-8947-BE55-03ABAA552CCE}"/>
                  </a:ext>
                </a:extLst>
              </p:cNvPr>
              <p:cNvSpPr txBox="1"/>
              <p:nvPr/>
            </p:nvSpPr>
            <p:spPr>
              <a:xfrm>
                <a:off x="7881374" y="3560105"/>
                <a:ext cx="628698" cy="338554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dirty="0">
                    <a:solidFill>
                      <a:srgbClr val="FF0000"/>
                    </a:solidFill>
                    <a:latin typeface="Symbol" pitchFamily="2" charset="2"/>
                    <a:cs typeface="Times New Roman" panose="02020603050405020304" pitchFamily="18" charset="0"/>
                  </a:rPr>
                  <a:t>h</a:t>
                </a:r>
                <a:r>
                  <a:rPr lang="en-US" sz="16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2179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/>
          </p:cNvSpPr>
          <p:nvPr/>
        </p:nvSpPr>
        <p:spPr bwMode="auto">
          <a:xfrm>
            <a:off x="159828" y="727061"/>
            <a:ext cx="6836808" cy="276999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experimental measurements categories to address EIC physics: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00697" y="935484"/>
            <a:ext cx="1176883" cy="4925669"/>
            <a:chOff x="5538607" y="444201"/>
            <a:chExt cx="1176883" cy="4925669"/>
          </a:xfrm>
        </p:grpSpPr>
        <p:sp>
          <p:nvSpPr>
            <p:cNvPr id="6163" name="AutoShape 19"/>
            <p:cNvSpPr>
              <a:spLocks/>
            </p:cNvSpPr>
            <p:nvPr/>
          </p:nvSpPr>
          <p:spPr bwMode="auto">
            <a:xfrm rot="5400000">
              <a:off x="3851662" y="2506042"/>
              <a:ext cx="4550773" cy="1176883"/>
            </a:xfrm>
            <a:prstGeom prst="rightArrow">
              <a:avLst>
                <a:gd name="adj1" fmla="val 32000"/>
                <a:gd name="adj2" fmla="val 63778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FF0000"/>
                </a:gs>
              </a:gsLst>
              <a:lin ang="5400000" scaled="1"/>
            </a:gra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164" name="Rectangle 20"/>
            <p:cNvSpPr>
              <a:spLocks/>
            </p:cNvSpPr>
            <p:nvPr/>
          </p:nvSpPr>
          <p:spPr bwMode="auto">
            <a:xfrm rot="16200000">
              <a:off x="4254076" y="2179261"/>
              <a:ext cx="3744326" cy="274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600" dirty="0">
                  <a:solidFill>
                    <a:schemeClr val="bg1"/>
                  </a:solidFill>
                  <a:latin typeface="Comic Sans MS" panose="030F0902030302020204" pitchFamily="66" charset="0"/>
                  <a:ea typeface="ＭＳ Ｐゴシック" charset="0"/>
                  <a:cs typeface="Corbel Bold" charset="0"/>
                  <a:sym typeface="Corbel Bold" charset="0"/>
                </a:rPr>
                <a:t>machine &amp; detector </a:t>
              </a:r>
              <a:r>
                <a:rPr lang="en-US" sz="1600" dirty="0">
                  <a:latin typeface="Comic Sans MS" panose="030F0902030302020204" pitchFamily="66" charset="0"/>
                  <a:ea typeface="ＭＳ Ｐゴシック" charset="0"/>
                  <a:cs typeface="Corbel Bold" charset="0"/>
                  <a:sym typeface="Corbel Bold" charset="0"/>
                </a:rPr>
                <a:t>requirements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What is needed experimentally?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6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91687783"/>
              </p:ext>
            </p:extLst>
          </p:nvPr>
        </p:nvGraphicFramePr>
        <p:xfrm>
          <a:off x="5534130" y="4615793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03" name="Equation" r:id="rId3" imgW="114300" imgH="165100" progId="Equation.DSMT4">
                  <p:embed/>
                </p:oleObj>
              </mc:Choice>
              <mc:Fallback>
                <p:oleObj name="Equation" r:id="rId3" imgW="114300" imgH="16510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534130" y="4615793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7278704" y="3432269"/>
            <a:ext cx="1026242" cy="2533940"/>
            <a:chOff x="6236549" y="2073965"/>
            <a:chExt cx="1026242" cy="2533940"/>
          </a:xfrm>
        </p:grpSpPr>
        <p:sp>
          <p:nvSpPr>
            <p:cNvPr id="4" name="TextBox 3"/>
            <p:cNvSpPr txBox="1"/>
            <p:nvPr/>
          </p:nvSpPr>
          <p:spPr>
            <a:xfrm>
              <a:off x="6281385" y="2073965"/>
              <a:ext cx="8851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10 fb</a:t>
              </a:r>
              <a:r>
                <a:rPr lang="en-US" baseline="300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-1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236549" y="3684575"/>
              <a:ext cx="102624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10 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- </a:t>
              </a:r>
            </a:p>
            <a:p>
              <a:pPr algn="ctr"/>
              <a:r>
                <a:rPr lang="en-US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100 fb</a:t>
              </a:r>
              <a:r>
                <a:rPr lang="en-US" baseline="300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-1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65231" y="4964621"/>
            <a:ext cx="4503389" cy="1257300"/>
            <a:chOff x="228601" y="3238319"/>
            <a:chExt cx="4503389" cy="1257300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2576164" y="3386576"/>
              <a:ext cx="2155826" cy="955944"/>
              <a:chOff x="1541" y="177"/>
              <a:chExt cx="1358" cy="601"/>
            </a:xfrm>
          </p:grpSpPr>
          <p:sp>
            <p:nvSpPr>
              <p:cNvPr id="6155" name="Rectangle 11"/>
              <p:cNvSpPr>
                <a:spLocks/>
              </p:cNvSpPr>
              <p:nvPr/>
            </p:nvSpPr>
            <p:spPr bwMode="auto">
              <a:xfrm>
                <a:off x="1541" y="177"/>
                <a:ext cx="135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 dirty="0">
                    <a:solidFill>
                      <a:srgbClr val="0000FF"/>
                    </a:solidFill>
                    <a:latin typeface="Comic Sans MS"/>
                    <a:ea typeface="ＭＳ Ｐゴシック" charset="0"/>
                    <a:cs typeface="Comic Sans MS"/>
                    <a:sym typeface="Corbel Bold" charset="0"/>
                  </a:rPr>
                  <a:t>exclusive processes </a:t>
                </a:r>
              </a:p>
            </p:txBody>
          </p:sp>
          <p:sp>
            <p:nvSpPr>
              <p:cNvPr id="6156" name="Rectangle 12"/>
              <p:cNvSpPr>
                <a:spLocks/>
              </p:cNvSpPr>
              <p:nvPr/>
            </p:nvSpPr>
            <p:spPr bwMode="auto">
              <a:xfrm>
                <a:off x="1541" y="372"/>
                <a:ext cx="1317" cy="4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Clr>
                    <a:srgbClr val="000000"/>
                  </a:buClr>
                  <a:buSzPct val="125000"/>
                  <a:buFont typeface="Corbel" charset="0"/>
                  <a:buChar char="•"/>
                </a:pP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4-dimensional binning</a:t>
                </a:r>
              </a:p>
              <a:p>
                <a:pPr>
                  <a:buClr>
                    <a:srgbClr val="000000"/>
                  </a:buClr>
                  <a:buSzPct val="125000"/>
                </a:pP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 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Wingdings"/>
                  </a:rPr>
                  <a:t> 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x, Q</a:t>
                </a:r>
                <a:r>
                  <a:rPr lang="en-US" sz="1400" baseline="300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2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, t, </a:t>
                </a:r>
                <a:r>
                  <a:rPr lang="en-US" sz="1400" dirty="0">
                    <a:latin typeface="Symbol" charset="2"/>
                    <a:ea typeface="ＭＳ Ｐゴシック" charset="0"/>
                    <a:cs typeface="Symbol" charset="2"/>
                    <a:sym typeface="Corbel" charset="0"/>
                  </a:rPr>
                  <a:t>Q</a:t>
                </a:r>
              </a:p>
              <a:p>
                <a:pPr>
                  <a:buClr>
                    <a:srgbClr val="000000"/>
                  </a:buClr>
                  <a:buSzPct val="125000"/>
                  <a:buFont typeface="Corbel" charset="0"/>
                  <a:buChar char="•"/>
                </a:pP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to reach |t| &gt; 1 GeV</a:t>
                </a:r>
                <a:r>
                  <a:rPr lang="en-US" sz="1400" baseline="320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2</a:t>
                </a:r>
                <a:endPara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endParaRPr>
              </a:p>
            </p:txBody>
          </p:sp>
        </p:grpSp>
        <p:pic>
          <p:nvPicPr>
            <p:cNvPr id="36" name="Picture 35" descr="GPD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1" y="3238319"/>
              <a:ext cx="2110740" cy="125730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7345782" y="906100"/>
            <a:ext cx="86880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Comic Sans MS" panose="030F0902030302020204" pitchFamily="66" charset="0"/>
              </a:rPr>
              <a:t>∫</a:t>
            </a:r>
            <a:r>
              <a:rPr lang="en-US" sz="22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Ldt</a:t>
            </a:r>
            <a:endParaRPr lang="en-US" sz="2200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414417" y="1530406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1 fb</a:t>
            </a:r>
            <a:r>
              <a:rPr lang="en-US" baseline="30000" dirty="0">
                <a:solidFill>
                  <a:srgbClr val="0000FF"/>
                </a:solidFill>
                <a:latin typeface="Comic Sans MS" panose="030F0902030302020204" pitchFamily="66" charset="0"/>
              </a:rPr>
              <a:t>-1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45873" y="1071583"/>
            <a:ext cx="5001013" cy="1431568"/>
            <a:chOff x="309243" y="976990"/>
            <a:chExt cx="5001013" cy="1431568"/>
          </a:xfrm>
        </p:grpSpPr>
        <p:sp>
          <p:nvSpPr>
            <p:cNvPr id="6159" name="Rectangle 15"/>
            <p:cNvSpPr>
              <a:spLocks/>
            </p:cNvSpPr>
            <p:nvPr/>
          </p:nvSpPr>
          <p:spPr bwMode="auto">
            <a:xfrm>
              <a:off x="2593165" y="1335122"/>
              <a:ext cx="1458913" cy="276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inclusive DIS</a:t>
              </a:r>
            </a:p>
          </p:txBody>
        </p:sp>
        <p:sp>
          <p:nvSpPr>
            <p:cNvPr id="39" name="Rectangle 8"/>
            <p:cNvSpPr>
              <a:spLocks/>
            </p:cNvSpPr>
            <p:nvPr/>
          </p:nvSpPr>
          <p:spPr bwMode="auto">
            <a:xfrm>
              <a:off x="2578739" y="1602025"/>
              <a:ext cx="2731517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buClr>
                  <a:srgbClr val="000000"/>
                </a:buClr>
                <a:buSzPct val="125000"/>
                <a:buFont typeface="Corbel" charset="0"/>
                <a:buChar char="•"/>
              </a:pP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fine multi-dimensional binning</a:t>
              </a:r>
            </a:p>
            <a:p>
              <a:pPr>
                <a:buClr>
                  <a:srgbClr val="000000"/>
                </a:buClr>
                <a:buSzPct val="125000"/>
              </a:pP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 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Wingdings"/>
                </a:rPr>
                <a:t> </a:t>
              </a:r>
              <a:r>
                <a: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x, Q</a:t>
              </a:r>
              <a:r>
                <a:rPr lang="en-US" sz="1400" baseline="30000" dirty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2</a:t>
              </a:r>
              <a:endParaRPr lang="en-US" sz="1400" dirty="0">
                <a:latin typeface="Symbol" charset="2"/>
                <a:ea typeface="ＭＳ Ｐゴシック" charset="0"/>
                <a:cs typeface="Symbol" charset="2"/>
                <a:sym typeface="Corbel" charset="0"/>
              </a:endParaRPr>
            </a:p>
          </p:txBody>
        </p:sp>
        <p:pic>
          <p:nvPicPr>
            <p:cNvPr id="42" name="Picture 3"/>
            <p:cNvPicPr>
              <a:picLocks noChangeAspect="1" noChangeArrowheads="1"/>
            </p:cNvPicPr>
            <p:nvPr/>
          </p:nvPicPr>
          <p:blipFill>
            <a:blip r:embed="rId6"/>
            <a:srcRect l="3337" t="5580" r="1112" b="697"/>
            <a:stretch>
              <a:fillRect/>
            </a:stretch>
          </p:blipFill>
          <p:spPr bwMode="auto">
            <a:xfrm>
              <a:off x="309243" y="976990"/>
              <a:ext cx="1830110" cy="14315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12"/>
          <p:cNvGrpSpPr/>
          <p:nvPr/>
        </p:nvGrpSpPr>
        <p:grpSpPr>
          <a:xfrm>
            <a:off x="322526" y="2836055"/>
            <a:ext cx="4483788" cy="1489307"/>
            <a:chOff x="185896" y="1953193"/>
            <a:chExt cx="4483788" cy="1489307"/>
          </a:xfrm>
        </p:grpSpPr>
        <p:grpSp>
          <p:nvGrpSpPr>
            <p:cNvPr id="6154" name="Group 10"/>
            <p:cNvGrpSpPr>
              <a:grpSpLocks/>
            </p:cNvGrpSpPr>
            <p:nvPr/>
          </p:nvGrpSpPr>
          <p:grpSpPr bwMode="auto">
            <a:xfrm>
              <a:off x="2584653" y="2220312"/>
              <a:ext cx="2085031" cy="920753"/>
              <a:chOff x="1559" y="180"/>
              <a:chExt cx="1313" cy="580"/>
            </a:xfrm>
          </p:grpSpPr>
          <p:sp>
            <p:nvSpPr>
              <p:cNvPr id="6151" name="Rectangle 7"/>
              <p:cNvSpPr>
                <a:spLocks/>
              </p:cNvSpPr>
              <p:nvPr/>
            </p:nvSpPr>
            <p:spPr bwMode="auto">
              <a:xfrm>
                <a:off x="1559" y="180"/>
                <a:ext cx="1313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dirty="0">
                    <a:solidFill>
                      <a:srgbClr val="0000FF"/>
                    </a:solidFill>
                    <a:latin typeface="Comic Sans MS"/>
                    <a:ea typeface="ＭＳ Ｐゴシック" charset="0"/>
                    <a:cs typeface="Comic Sans MS"/>
                    <a:sym typeface="Corbel Bold" charset="0"/>
                  </a:rPr>
                  <a:t>semi-inclusive DIS</a:t>
                </a:r>
              </a:p>
            </p:txBody>
          </p:sp>
          <p:sp>
            <p:nvSpPr>
              <p:cNvPr id="6152" name="Rectangle 8"/>
              <p:cNvSpPr>
                <a:spLocks/>
              </p:cNvSpPr>
              <p:nvPr/>
            </p:nvSpPr>
            <p:spPr bwMode="auto">
              <a:xfrm>
                <a:off x="1559" y="353"/>
                <a:ext cx="1260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buClr>
                    <a:srgbClr val="000000"/>
                  </a:buClr>
                  <a:buSzPct val="125000"/>
                  <a:buFont typeface="Corbel" charset="0"/>
                  <a:buChar char="•"/>
                </a:pP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5-dimensional binning</a:t>
                </a:r>
              </a:p>
              <a:p>
                <a:pPr>
                  <a:buClr>
                    <a:srgbClr val="000000"/>
                  </a:buClr>
                  <a:buSzPct val="125000"/>
                </a:pP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 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Wingdings"/>
                  </a:rPr>
                  <a:t> 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x, Q</a:t>
                </a:r>
                <a:r>
                  <a:rPr lang="en-US" sz="1400" baseline="300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2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, z, </a:t>
                </a:r>
                <a:r>
                  <a:rPr lang="en-US" sz="1400" dirty="0" err="1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p</a:t>
                </a:r>
                <a:r>
                  <a:rPr lang="en-US" sz="1400" baseline="-25000" dirty="0" err="1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T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, </a:t>
                </a:r>
                <a:r>
                  <a:rPr lang="en-US" sz="1400" dirty="0">
                    <a:latin typeface="Symbol" charset="2"/>
                    <a:ea typeface="ＭＳ Ｐゴシック" charset="0"/>
                    <a:cs typeface="Symbol" charset="2"/>
                    <a:sym typeface="Corbel" charset="0"/>
                  </a:rPr>
                  <a:t>Q</a:t>
                </a:r>
              </a:p>
              <a:p>
                <a:pPr>
                  <a:buClr>
                    <a:srgbClr val="000000"/>
                  </a:buClr>
                  <a:buSzPct val="125000"/>
                  <a:buFont typeface="Corbel" charset="0"/>
                  <a:buChar char="•"/>
                </a:pP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to reach </a:t>
                </a:r>
                <a:r>
                  <a:rPr lang="en-US" sz="1400" dirty="0" err="1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p</a:t>
                </a:r>
                <a:r>
                  <a:rPr lang="en-US" sz="1400" baseline="-6000" dirty="0" err="1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T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&gt; 1 </a:t>
                </a:r>
                <a:r>
                  <a:rPr lang="en-US" sz="1400" dirty="0" err="1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GeV</a:t>
                </a:r>
                <a:endParaRPr lang="en-US" sz="1400" dirty="0">
                  <a:latin typeface="Comic Sans MS"/>
                  <a:ea typeface="ＭＳ Ｐゴシック" charset="0"/>
                  <a:cs typeface="Comic Sans MS"/>
                  <a:sym typeface="Corbel" charset="0"/>
                </a:endParaRPr>
              </a:p>
            </p:txBody>
          </p:sp>
        </p:grpSp>
        <p:pic>
          <p:nvPicPr>
            <p:cNvPr id="43" name="Picture 30" descr="sidis-diagram.eps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5896" y="1953193"/>
              <a:ext cx="2085030" cy="1489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CFNS Inaugural Meeting 2018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06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F1CC0BB-17F6-7F41-8B34-D62A7E76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at an EIC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Inaugural Meeting 2018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7</a:t>
            </a:fld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636672"/>
              </p:ext>
            </p:extLst>
          </p:nvPr>
        </p:nvGraphicFramePr>
        <p:xfrm>
          <a:off x="152400" y="762000"/>
          <a:ext cx="8842374" cy="559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15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Comic Sans MS" panose="030F0902030302020204" pitchFamily="66" charset="0"/>
                        </a:rPr>
                        <a:t>Physical 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Comic Sans MS" panose="030F0902030302020204" pitchFamily="66" charset="0"/>
                        </a:rPr>
                        <a:t>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FFFF00"/>
                          </a:solidFill>
                          <a:latin typeface="Comic Sans MS" panose="030F0902030302020204" pitchFamily="66" charset="0"/>
                        </a:rPr>
                        <a:t>Measurement</a:t>
                      </a:r>
                      <a:r>
                        <a:rPr lang="en-US" sz="2000" b="1" baseline="0" dirty="0">
                          <a:solidFill>
                            <a:srgbClr val="FFFF00"/>
                          </a:solidFill>
                          <a:latin typeface="Comic Sans MS" panose="030F0902030302020204" pitchFamily="66" charset="0"/>
                        </a:rPr>
                        <a:t> challenges</a:t>
                      </a:r>
                      <a:endParaRPr lang="en-US" sz="2000" b="1" dirty="0">
                        <a:solidFill>
                          <a:srgbClr val="FFFF00"/>
                        </a:solidFill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Structure</a:t>
                      </a:r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 functions F</a:t>
                      </a:r>
                      <a:r>
                        <a:rPr lang="en-US" sz="1600" baseline="-25000" dirty="0">
                          <a:latin typeface="Comic Sans MS" panose="030F0902030302020204" pitchFamily="66" charset="0"/>
                        </a:rPr>
                        <a:t>2</a:t>
                      </a:r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, F</a:t>
                      </a:r>
                      <a:r>
                        <a:rPr lang="en-US" sz="1600" baseline="-25000" dirty="0">
                          <a:latin typeface="Comic Sans MS" panose="030F0902030302020204" pitchFamily="66" charset="0"/>
                        </a:rPr>
                        <a:t>L</a:t>
                      </a:r>
                      <a:endParaRPr lang="en-US" sz="1600" baseline="0" dirty="0">
                        <a:latin typeface="Comic Sans MS" panose="030F0902030302020204" pitchFamily="66" charset="0"/>
                      </a:endParaRPr>
                    </a:p>
                    <a:p>
                      <a:pPr algn="l"/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Nuclear structure functions</a:t>
                      </a:r>
                      <a:endParaRPr lang="en-US" sz="16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Inclusive scattering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Electron identification,</a:t>
                      </a:r>
                    </a:p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Hadron measurement </a:t>
                      </a:r>
                    </a:p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background rejection, luminosity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Spin structure functions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Inclusive scattering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+ polarization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Gluon density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Charm,</a:t>
                      </a:r>
                      <a:endParaRPr lang="en-US" sz="1600" baseline="0" dirty="0"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Di-jet </a:t>
                      </a:r>
                      <a:r>
                        <a:rPr lang="en-US" sz="1600" dirty="0">
                          <a:latin typeface="Comic Sans MS" panose="030F0902030302020204" pitchFamily="66" charset="0"/>
                        </a:rPr>
                        <a:t>production</a:t>
                      </a:r>
                    </a:p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Secondary vertex,</a:t>
                      </a:r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 pion/kaon separation, hadronic jets</a:t>
                      </a:r>
                      <a:endParaRPr lang="en-US" sz="16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Generalized</a:t>
                      </a:r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 Parton</a:t>
                      </a:r>
                    </a:p>
                    <a:p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Distributions GPDs</a:t>
                      </a:r>
                    </a:p>
                    <a:p>
                      <a:endParaRPr lang="en-US" sz="16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Deeply Virtual</a:t>
                      </a:r>
                    </a:p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Compton Scattering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Forward proton,</a:t>
                      </a:r>
                    </a:p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e,</a:t>
                      </a:r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 </a:t>
                      </a:r>
                      <a:r>
                        <a:rPr lang="el-GR" sz="1600" baseline="0" dirty="0">
                          <a:latin typeface="Times New Roman"/>
                          <a:cs typeface="Times New Roman"/>
                        </a:rPr>
                        <a:t>γ</a:t>
                      </a:r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 measurements</a:t>
                      </a:r>
                      <a:endParaRPr lang="en-US" sz="1600" dirty="0">
                        <a:latin typeface="Comic Sans MS" panose="030F0902030302020204" pitchFamily="66" charset="0"/>
                      </a:endParaRPr>
                    </a:p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background rejection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Transverse Momentum</a:t>
                      </a:r>
                    </a:p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Distributions TMDs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Semi-inclusive Deep</a:t>
                      </a:r>
                    </a:p>
                    <a:p>
                      <a:pPr algn="l"/>
                      <a:r>
                        <a:rPr lang="en-US" sz="1600" dirty="0">
                          <a:latin typeface="Comic Sans MS" panose="030F0902030302020204" pitchFamily="66" charset="0"/>
                        </a:rPr>
                        <a:t>Inelastic Scattering</a:t>
                      </a:r>
                    </a:p>
                    <a:p>
                      <a:pPr algn="r"/>
                      <a:endParaRPr lang="en-US" sz="1600" dirty="0">
                        <a:latin typeface="Comic Sans MS" panose="030F0902030302020204" pitchFamily="66" charset="0"/>
                      </a:endParaRPr>
                    </a:p>
                    <a:p>
                      <a:pPr algn="r"/>
                      <a:endParaRPr lang="en-US" sz="16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Pion/kaon separation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Nuclear PDFs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Scattering on nuclei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Nuclear</a:t>
                      </a:r>
                      <a:r>
                        <a:rPr lang="en-US" sz="1600" baseline="0" dirty="0">
                          <a:latin typeface="Comic Sans MS" panose="030F0902030302020204" pitchFamily="66" charset="0"/>
                        </a:rPr>
                        <a:t> fragments</a:t>
                      </a:r>
                      <a:endParaRPr lang="en-US" sz="16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omic Sans MS" panose="030F0902030302020204" pitchFamily="66" charset="0"/>
                        </a:rPr>
                        <a:t>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Comic Sans MS" panose="030F0902030302020204" pitchFamily="66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795070"/>
            <a:ext cx="1009650" cy="648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936790"/>
            <a:ext cx="970342" cy="76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753420"/>
            <a:ext cx="10096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616" y="4812250"/>
            <a:ext cx="1113462" cy="765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E24724C-B98D-4243-BC67-B4CB16DB6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00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DIS-Kinematics_revised copy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413819"/>
            <a:ext cx="2717800" cy="2291080"/>
          </a:xfrm>
          <a:prstGeom prst="rect">
            <a:avLst/>
          </a:prstGeom>
          <a:ln w="12700">
            <a:round/>
          </a:ln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Deep Inelastic Scattering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CFNS Inaugural Meeting 2018</a:t>
            </a:r>
            <a:endParaRPr lang="en-US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8</a:t>
            </a:fld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068"/>
          <a:stretch/>
        </p:blipFill>
        <p:spPr>
          <a:xfrm>
            <a:off x="2154401" y="3262588"/>
            <a:ext cx="5247386" cy="3595412"/>
          </a:xfrm>
          <a:prstGeom prst="rect">
            <a:avLst/>
          </a:prstGeom>
          <a:solidFill>
            <a:srgbClr val="E0F5FF"/>
          </a:solidFill>
        </p:spPr>
      </p:pic>
      <p:pic>
        <p:nvPicPr>
          <p:cNvPr id="766978" name="Picture 2"/>
          <p:cNvPicPr>
            <a:picLocks noChangeAspect="1" noChangeArrowheads="1"/>
          </p:cNvPicPr>
          <p:nvPr/>
        </p:nvPicPr>
        <p:blipFill rotWithShape="1">
          <a:blip r:embed="rId6"/>
          <a:srcRect t="35160"/>
          <a:stretch/>
        </p:blipFill>
        <p:spPr bwMode="auto">
          <a:xfrm>
            <a:off x="2287592" y="1202259"/>
            <a:ext cx="2125546" cy="1202265"/>
          </a:xfrm>
          <a:prstGeom prst="rect">
            <a:avLst/>
          </a:prstGeom>
          <a:noFill/>
        </p:spPr>
      </p:pic>
      <p:sp>
        <p:nvSpPr>
          <p:cNvPr id="113669" name="Rectangle 5"/>
          <p:cNvSpPr>
            <a:spLocks/>
          </p:cNvSpPr>
          <p:nvPr/>
        </p:nvSpPr>
        <p:spPr bwMode="auto">
          <a:xfrm>
            <a:off x="4470403" y="609597"/>
            <a:ext cx="933373" cy="638468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2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4457712" y="1299630"/>
            <a:ext cx="933373" cy="447621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2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4440765" y="1794928"/>
            <a:ext cx="1045635" cy="846665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2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struck quark</a:t>
            </a:r>
          </a:p>
        </p:txBody>
      </p:sp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65718" y="3403603"/>
            <a:ext cx="127000" cy="2032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0" y="288895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solidFill>
                  <a:srgbClr val="0432FF"/>
                </a:solidFill>
                <a:latin typeface="Comic Sans MS" panose="030F0902030302020204" pitchFamily="66" charset="0"/>
              </a:rPr>
              <a:t>Kinematics: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0" y="2874888"/>
            <a:ext cx="4677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Possible limitations in kinematic coverage:</a:t>
            </a:r>
          </a:p>
        </p:txBody>
      </p:sp>
      <p:cxnSp>
        <p:nvCxnSpPr>
          <p:cNvPr id="44" name="Straight Arrow Connector 43"/>
          <p:cNvCxnSpPr>
            <a:cxnSpLocks/>
          </p:cNvCxnSpPr>
          <p:nvPr/>
        </p:nvCxnSpPr>
        <p:spPr bwMode="auto">
          <a:xfrm flipV="1">
            <a:off x="6660107" y="2800966"/>
            <a:ext cx="921110" cy="1468301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5" name="TextBox 44"/>
          <p:cNvSpPr txBox="1"/>
          <p:nvPr/>
        </p:nvSpPr>
        <p:spPr>
          <a:xfrm>
            <a:off x="5754042" y="1993193"/>
            <a:ext cx="3385863" cy="830997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</a:rPr>
              <a:t>low y</a:t>
            </a:r>
            <a:r>
              <a:rPr lang="en-US" sz="1200" dirty="0">
                <a:latin typeface="Comic Sans MS" panose="030F0902030302020204" pitchFamily="66" charset="0"/>
              </a:rPr>
              <a:t>-coverage: limited by </a:t>
            </a:r>
            <a:r>
              <a:rPr lang="en-US" sz="1200" dirty="0" err="1">
                <a:latin typeface="Comic Sans MS" panose="030F0902030302020204" pitchFamily="66" charset="0"/>
              </a:rPr>
              <a:t>E’</a:t>
            </a:r>
            <a:r>
              <a:rPr lang="en-US" sz="1200" baseline="-25000" dirty="0" err="1">
                <a:latin typeface="Comic Sans MS" panose="030F0902030302020204" pitchFamily="66" charset="0"/>
              </a:rPr>
              <a:t>e</a:t>
            </a:r>
            <a:r>
              <a:rPr lang="en-US" sz="1200" dirty="0">
                <a:latin typeface="Comic Sans MS" panose="030F0902030302020204" pitchFamily="66" charset="0"/>
              </a:rPr>
              <a:t> resolution</a:t>
            </a:r>
          </a:p>
          <a:p>
            <a:r>
              <a:rPr lang="en-US" sz="1200" dirty="0">
                <a:latin typeface="Comic Sans MS" panose="030F0902030302020204" pitchFamily="66" charset="0"/>
                <a:sym typeface="Wingdings"/>
              </a:rPr>
              <a:t>y-coverage can be extended:</a:t>
            </a:r>
          </a:p>
          <a:p>
            <a:pPr marL="171450" indent="-171450">
              <a:buFont typeface="Wingdings" pitchFamily="2" charset="2"/>
              <a:buChar char="à"/>
            </a:pPr>
            <a:r>
              <a:rPr lang="en-US" sz="1200" dirty="0">
                <a:latin typeface="Comic Sans MS" panose="030F0902030302020204" pitchFamily="66" charset="0"/>
                <a:sym typeface="Wingdings"/>
              </a:rPr>
              <a:t>beam energy scan </a:t>
            </a:r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</a:t>
            </a:r>
            <a:r>
              <a:rPr lang="en-US" sz="1200" dirty="0">
                <a:latin typeface="Comic Sans MS" panose="030F0902030302020204" pitchFamily="66" charset="0"/>
                <a:sym typeface="Wingdings"/>
              </a:rPr>
              <a:t> costly $ &amp; beam time</a:t>
            </a:r>
          </a:p>
          <a:p>
            <a:r>
              <a:rPr lang="en-US" sz="1200" dirty="0"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200" dirty="0">
                <a:latin typeface="Comic Sans MS" panose="030F0902030302020204" pitchFamily="66" charset="0"/>
                <a:sym typeface="Wingdings"/>
              </a:rPr>
              <a:t> or by detector design</a:t>
            </a:r>
          </a:p>
        </p:txBody>
      </p:sp>
      <p:cxnSp>
        <p:nvCxnSpPr>
          <p:cNvPr id="46" name="Straight Arrow Connector 45"/>
          <p:cNvCxnSpPr/>
          <p:nvPr/>
        </p:nvCxnSpPr>
        <p:spPr bwMode="auto">
          <a:xfrm flipH="1" flipV="1">
            <a:off x="1840654" y="4269267"/>
            <a:ext cx="2974303" cy="290033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0000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47" name="TextBox 46"/>
          <p:cNvSpPr txBox="1"/>
          <p:nvPr/>
        </p:nvSpPr>
        <p:spPr>
          <a:xfrm>
            <a:off x="45610" y="3682105"/>
            <a:ext cx="2074738" cy="1015663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</a:rPr>
              <a:t>high y</a:t>
            </a:r>
            <a:r>
              <a:rPr lang="en-US" sz="1200" dirty="0">
                <a:latin typeface="Comic Sans MS" panose="030F0902030302020204" pitchFamily="66" charset="0"/>
              </a:rPr>
              <a:t> limited by</a:t>
            </a:r>
          </a:p>
          <a:p>
            <a:r>
              <a:rPr lang="en-US" sz="1200" dirty="0">
                <a:solidFill>
                  <a:srgbClr val="322F31"/>
                </a:solidFill>
                <a:latin typeface="Comic Sans MS" panose="030F0902030302020204" pitchFamily="66" charset="0"/>
              </a:rPr>
              <a:t>photon radiation from the lepton before or after the collision</a:t>
            </a:r>
          </a:p>
          <a:p>
            <a:r>
              <a:rPr lang="en-US" sz="1200" dirty="0">
                <a:solidFill>
                  <a:srgbClr val="FF00FF"/>
                </a:solidFill>
                <a:latin typeface="Comic Sans MS" panose="030F0902030302020204" pitchFamily="66" charset="0"/>
                <a:sym typeface="Wingdings"/>
              </a:rPr>
              <a:t> Bethe </a:t>
            </a:r>
            <a:r>
              <a:rPr lang="en-US" sz="1200" dirty="0" err="1">
                <a:solidFill>
                  <a:srgbClr val="FF00FF"/>
                </a:solidFill>
                <a:latin typeface="Comic Sans MS" panose="030F0902030302020204" pitchFamily="66" charset="0"/>
                <a:sym typeface="Wingdings"/>
              </a:rPr>
              <a:t>Heitler</a:t>
            </a:r>
            <a:r>
              <a:rPr lang="en-US" sz="1200" dirty="0">
                <a:solidFill>
                  <a:srgbClr val="FF00FF"/>
                </a:solidFill>
                <a:latin typeface="Comic Sans MS" panose="030F0902030302020204" pitchFamily="66" charset="0"/>
                <a:sym typeface="Wingdings"/>
              </a:rPr>
              <a:t> </a:t>
            </a:r>
            <a:endParaRPr lang="en-US" sz="1200" dirty="0">
              <a:solidFill>
                <a:srgbClr val="FF00FF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4047070" y="1828792"/>
            <a:ext cx="414866" cy="609600"/>
          </a:xfrm>
          <a:prstGeom prst="ellipse">
            <a:avLst/>
          </a:prstGeom>
          <a:noFill/>
          <a:ln w="19050" cap="flat" cmpd="sng" algn="ctr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42" name="Object 41"/>
          <p:cNvGraphicFramePr>
            <a:graphicFrameLocks noChangeAspect="1"/>
          </p:cNvGraphicFramePr>
          <p:nvPr>
            <p:extLst/>
          </p:nvPr>
        </p:nvGraphicFramePr>
        <p:xfrm>
          <a:off x="2329361" y="760958"/>
          <a:ext cx="2208776" cy="290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5" name="Equation" r:id="rId8" imgW="2413000" imgH="317500" progId="Equation.DSMT4">
                  <p:embed/>
                </p:oleObj>
              </mc:Choice>
              <mc:Fallback>
                <p:oleObj name="Equation" r:id="rId8" imgW="2413000" imgH="317500" progId="Equation.DSMT4">
                  <p:embed/>
                  <p:pic>
                    <p:nvPicPr>
                      <p:cNvPr id="42" name="Object 41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29361" y="760958"/>
                        <a:ext cx="2208776" cy="290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>
            <p:extLst/>
          </p:nvPr>
        </p:nvGraphicFramePr>
        <p:xfrm>
          <a:off x="7067550" y="1041401"/>
          <a:ext cx="1927861" cy="53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76" name="Equation" r:id="rId10" imgW="1143000" imgH="317500" progId="Equation.DSMT4">
                  <p:embed/>
                </p:oleObj>
              </mc:Choice>
              <mc:Fallback>
                <p:oleObj name="Equation" r:id="rId10" imgW="1143000" imgH="317500" progId="Equation.DSMT4">
                  <p:embed/>
                  <p:pic>
                    <p:nvPicPr>
                      <p:cNvPr id="43" name="Object 42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067550" y="1041401"/>
                        <a:ext cx="1927861" cy="535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ight Arrow 58"/>
          <p:cNvSpPr/>
          <p:nvPr/>
        </p:nvSpPr>
        <p:spPr bwMode="auto">
          <a:xfrm>
            <a:off x="5693835" y="1094322"/>
            <a:ext cx="1240365" cy="423325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205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45" grpId="0" animBg="1"/>
      <p:bldP spid="47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Box 57"/>
          <p:cNvSpPr txBox="1"/>
          <p:nvPr/>
        </p:nvSpPr>
        <p:spPr>
          <a:xfrm>
            <a:off x="0" y="604715"/>
            <a:ext cx="7772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Inclusive Reactions in </a:t>
            </a:r>
            <a:r>
              <a:rPr lang="en-US" u="sng" dirty="0" err="1">
                <a:solidFill>
                  <a:srgbClr val="0000FF"/>
                </a:solidFill>
                <a:latin typeface="Comic Sans MS" panose="030F0902030302020204" pitchFamily="66" charset="0"/>
              </a:rPr>
              <a:t>ep</a:t>
            </a:r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/</a:t>
            </a:r>
            <a:r>
              <a:rPr lang="en-US" u="sng" dirty="0" err="1">
                <a:solidFill>
                  <a:srgbClr val="0000FF"/>
                </a:solidFill>
                <a:latin typeface="Comic Sans MS" panose="030F0902030302020204" pitchFamily="66" charset="0"/>
              </a:rPr>
              <a:t>eA</a:t>
            </a:r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identify scattered lepton </a:t>
            </a:r>
          </a:p>
          <a:p>
            <a:pPr marL="742950" lvl="1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 panose="030F0902030302020204" pitchFamily="66" charset="0"/>
              </a:rPr>
              <a:t>excellent electron id</a:t>
            </a:r>
          </a:p>
          <a:p>
            <a:pPr marL="1200150" lvl="2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equal rapidity coverage for tracking and calorimeter</a:t>
            </a:r>
          </a:p>
          <a:p>
            <a:pPr marL="1200150" lvl="2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low material budget  reduce bremsstrahlung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Momentum/energy and angular resolution of e’ critical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Remember: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sym typeface="Wingdings"/>
              </a:rPr>
              <a:t>scattered lepton gives kinematics for all event classes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scattered lepton kinematics: </a:t>
            </a:r>
            <a:r>
              <a:rPr lang="en-US" sz="1600" dirty="0">
                <a:latin typeface="Comic Sans MS" panose="030F0902030302020204" pitchFamily="66" charset="0"/>
              </a:rPr>
              <a:t>independent on hadron beam energy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</a:rPr>
              <a:t>                                 lepton beam energy </a:t>
            </a:r>
            <a:r>
              <a:rPr lang="en-US" sz="1600" dirty="0">
                <a:latin typeface="Comic Sans MS" panose="030F0902030302020204" pitchFamily="66" charset="0"/>
                <a:sym typeface="Wingdings"/>
              </a:rPr>
              <a:t> </a:t>
            </a:r>
            <a:r>
              <a:rPr lang="en-US" sz="1600" dirty="0">
                <a:latin typeface="Comic Sans MS" panose="030F0902030302020204" pitchFamily="66" charset="0"/>
              </a:rPr>
              <a:t>strong Q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 – </a:t>
            </a:r>
            <a:r>
              <a:rPr lang="en-US" sz="1600" dirty="0">
                <a:latin typeface="Symbol" pitchFamily="2" charset="2"/>
                <a:cs typeface="Symbol" charset="2"/>
              </a:rPr>
              <a:t>h</a:t>
            </a:r>
            <a:r>
              <a:rPr lang="en-US" sz="1600" dirty="0">
                <a:latin typeface="Comic Sans MS" panose="030F0902030302020204" pitchFamily="66" charset="0"/>
              </a:rPr>
              <a:t> correlation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/>
              <a:t>CFNS Inaugural Meeting 2018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>
            <a:normAutofit/>
          </a:bodyPr>
          <a:lstStyle/>
          <a:p>
            <a:r>
              <a:rPr lang="en-US" dirty="0"/>
              <a:t>Detector Requirements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9</a:t>
            </a:fld>
            <a:endParaRPr lang="en-US" altLang="ja-JP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3337" t="5580" r="1112" b="697"/>
          <a:stretch>
            <a:fillRect/>
          </a:stretch>
        </p:blipFill>
        <p:spPr bwMode="auto">
          <a:xfrm>
            <a:off x="6576061" y="776366"/>
            <a:ext cx="1998142" cy="1563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xq2plane-xA-E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2271"/>
            <a:ext cx="5224286" cy="370729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07391" y="5544967"/>
            <a:ext cx="795131" cy="72887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819961" y="5564845"/>
            <a:ext cx="795131" cy="72887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2106613" y="4555103"/>
            <a:ext cx="931862" cy="640821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616325" y="4179925"/>
            <a:ext cx="533400" cy="742950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149724" y="3316325"/>
            <a:ext cx="1012825" cy="538162"/>
          </a:xfrm>
          <a:prstGeom prst="rect">
            <a:avLst/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4333" y="5723503"/>
            <a:ext cx="37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040467" y="5689636"/>
            <a:ext cx="37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396067" y="4639770"/>
            <a:ext cx="372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99933" y="4343437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87334" y="3341726"/>
            <a:ext cx="377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5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/>
          <a:srcRect l="18148" t="12843" r="17963" b="2561"/>
          <a:stretch/>
        </p:blipFill>
        <p:spPr>
          <a:xfrm>
            <a:off x="5461001" y="3251241"/>
            <a:ext cx="3346174" cy="332195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18055" t="12597" r="17963" b="2562"/>
          <a:stretch/>
        </p:blipFill>
        <p:spPr>
          <a:xfrm>
            <a:off x="5444065" y="3259708"/>
            <a:ext cx="3351044" cy="33315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/>
          <a:srcRect l="19723" t="12597" r="16759"/>
          <a:stretch/>
        </p:blipFill>
        <p:spPr>
          <a:xfrm>
            <a:off x="5461001" y="3149643"/>
            <a:ext cx="3326742" cy="343217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/>
          <a:srcRect l="18519" t="14572" r="17963"/>
          <a:stretch/>
        </p:blipFill>
        <p:spPr>
          <a:xfrm>
            <a:off x="5452532" y="3191978"/>
            <a:ext cx="3326742" cy="33546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/>
          <a:srcRect l="21481" t="14079" r="15093"/>
          <a:stretch/>
        </p:blipFill>
        <p:spPr>
          <a:xfrm>
            <a:off x="5435601" y="3183510"/>
            <a:ext cx="3321924" cy="33739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" y="3386997"/>
            <a:ext cx="6534150" cy="345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42800" y="3418985"/>
            <a:ext cx="6438900" cy="342265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554028" y="663788"/>
            <a:ext cx="3167605" cy="565899"/>
            <a:chOff x="966615" y="3191339"/>
            <a:chExt cx="3167605" cy="565899"/>
          </a:xfrm>
        </p:grpSpPr>
        <p:sp>
          <p:nvSpPr>
            <p:cNvPr id="29" name="TextBox 28"/>
            <p:cNvSpPr txBox="1"/>
            <p:nvPr/>
          </p:nvSpPr>
          <p:spPr>
            <a:xfrm>
              <a:off x="3595040" y="3216738"/>
              <a:ext cx="5391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FF"/>
                  </a:solidFill>
                  <a:latin typeface="Symbol" charset="2"/>
                  <a:cs typeface="Symbol" charset="2"/>
                </a:rPr>
                <a:t>+h</a:t>
              </a:r>
              <a:endParaRPr lang="en-US" sz="2400" dirty="0">
                <a:solidFill>
                  <a:srgbClr val="FF00FF"/>
                </a:solidFill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966615" y="3191339"/>
              <a:ext cx="52415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00FF"/>
                  </a:solidFill>
                  <a:latin typeface="Symbol" charset="2"/>
                  <a:cs typeface="Symbol" charset="2"/>
                </a:rPr>
                <a:t>-h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 flipV="1">
              <a:off x="1426109" y="3488267"/>
              <a:ext cx="2239958" cy="635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</p:spPr>
        </p:cxnSp>
        <p:sp>
          <p:nvSpPr>
            <p:cNvPr id="32" name="TextBox 31"/>
            <p:cNvSpPr txBox="1"/>
            <p:nvPr/>
          </p:nvSpPr>
          <p:spPr>
            <a:xfrm>
              <a:off x="2500293" y="3449461"/>
              <a:ext cx="129221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FF"/>
                  </a:solidFill>
                </a:rPr>
                <a:t>hadron beam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62136" y="3445722"/>
              <a:ext cx="12271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FF"/>
                  </a:solidFill>
                </a:rPr>
                <a:t>lepton beam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94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4" dur="500"/>
                                        <p:tgtEl>
                                          <p:spTgt spid="5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5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0" grpId="0"/>
      <p:bldP spid="10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600" dirty="0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7561</TotalTime>
  <Words>4198</Words>
  <Application>Microsoft Macintosh PowerPoint</Application>
  <PresentationFormat>On-screen Show (4:3)</PresentationFormat>
  <Paragraphs>927</Paragraphs>
  <Slides>54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Calibri</vt:lpstr>
      <vt:lpstr>Comic Sans MS</vt:lpstr>
      <vt:lpstr>Corbel</vt:lpstr>
      <vt:lpstr>Helvetica</vt:lpstr>
      <vt:lpstr>Script MT Bold</vt:lpstr>
      <vt:lpstr>StarSymbol</vt:lpstr>
      <vt:lpstr>Symbol</vt:lpstr>
      <vt:lpstr>Times</vt:lpstr>
      <vt:lpstr>Times New Roman</vt:lpstr>
      <vt:lpstr>Wingdings</vt:lpstr>
      <vt:lpstr>Office Theme</vt:lpstr>
      <vt:lpstr>Equation</vt:lpstr>
      <vt:lpstr>  Detectors at an EIC not  your Standard Collider Detector </vt:lpstr>
      <vt:lpstr>The EIC Physics</vt:lpstr>
      <vt:lpstr>What is needed to address the EIC Physics</vt:lpstr>
      <vt:lpstr>The EIC: A Unique Collider</vt:lpstr>
      <vt:lpstr>What is needed experimentally?</vt:lpstr>
      <vt:lpstr>What is needed experimentally?</vt:lpstr>
      <vt:lpstr>Measurements at an EIC</vt:lpstr>
      <vt:lpstr>Deep Inelastic Scattering</vt:lpstr>
      <vt:lpstr>Detector Requirements</vt:lpstr>
      <vt:lpstr>Detector Requirements</vt:lpstr>
      <vt:lpstr>PowerPoint Presentation</vt:lpstr>
      <vt:lpstr>PID at LHC</vt:lpstr>
      <vt:lpstr>PowerPoint Presentation</vt:lpstr>
      <vt:lpstr>HOW TO ACCESS PARTONS IN DIS</vt:lpstr>
      <vt:lpstr>s(x) and sbar(x) where do we stand?</vt:lpstr>
      <vt:lpstr>What can SIDIS@EIC Teach us</vt:lpstr>
      <vt:lpstr>PDF Constrain from SIDIS@EIC</vt:lpstr>
      <vt:lpstr>Tagging Charm</vt:lpstr>
      <vt:lpstr>PowerPoint Presentation</vt:lpstr>
      <vt:lpstr>Detector Requirements</vt:lpstr>
      <vt:lpstr>Hadron Kinematics</vt:lpstr>
      <vt:lpstr>What does this mean for the PID techniques</vt:lpstr>
      <vt:lpstr>Lets put all together</vt:lpstr>
      <vt:lpstr>Possible Detector Choices</vt:lpstr>
      <vt:lpstr>EIC General Purpose Detector Sketch</vt:lpstr>
      <vt:lpstr>Requirements for EIC Detectors</vt:lpstr>
      <vt:lpstr>Popular choices for the Major Subsystems </vt:lpstr>
      <vt:lpstr>Current EIC General Purpose Detector Concepts</vt:lpstr>
      <vt:lpstr>Important Missing Puzzle Stones</vt:lpstr>
      <vt:lpstr>IR Requirements from Physics</vt:lpstr>
      <vt:lpstr>eRHIC: IR Design</vt:lpstr>
      <vt:lpstr>JLEIC IR Design</vt:lpstr>
      <vt:lpstr>Hadron Polarimetry in Storage Ring </vt:lpstr>
      <vt:lpstr>Summary</vt:lpstr>
      <vt:lpstr>PowerPoint Presentation</vt:lpstr>
      <vt:lpstr>How to access Gluons in DIS</vt:lpstr>
      <vt:lpstr>What forms the Spin of the Proton</vt:lpstr>
      <vt:lpstr>SIDIS@EIC: HELICITY PDFs</vt:lpstr>
      <vt:lpstr>The Partonic Structure of Photons</vt:lpstr>
      <vt:lpstr>Photon Parton Structure</vt:lpstr>
      <vt:lpstr>Asymmetries for identified hadrons</vt:lpstr>
      <vt:lpstr>Requirements from Jets</vt:lpstr>
      <vt:lpstr>What about Nuclei?</vt:lpstr>
      <vt:lpstr>nPDFs before and after EIC</vt:lpstr>
      <vt:lpstr>Charm Cross-Sections in eA</vt:lpstr>
      <vt:lpstr>What do we know and what can EIC do</vt:lpstr>
      <vt:lpstr>What does this mean for the PID techniques</vt:lpstr>
      <vt:lpstr>What does this mean for the PID techniques</vt:lpstr>
      <vt:lpstr>What does this mean for the PID techniques</vt:lpstr>
      <vt:lpstr>Hadron PID Requirements</vt:lpstr>
      <vt:lpstr>Recall Kinemtics</vt:lpstr>
      <vt:lpstr>Requirements for Lepton Beam</vt:lpstr>
      <vt:lpstr>A typical High Energy Detector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Bowman</dc:creator>
  <cp:lastModifiedBy>Aschenauer, Elke</cp:lastModifiedBy>
  <cp:revision>520</cp:revision>
  <dcterms:created xsi:type="dcterms:W3CDTF">2017-08-30T13:34:31Z</dcterms:created>
  <dcterms:modified xsi:type="dcterms:W3CDTF">2018-11-29T14:30:35Z</dcterms:modified>
</cp:coreProperties>
</file>