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9" r:id="rId1"/>
  </p:sldMasterIdLst>
  <p:notesMasterIdLst>
    <p:notesMasterId r:id="rId26"/>
  </p:notesMasterIdLst>
  <p:sldIdLst>
    <p:sldId id="256" r:id="rId2"/>
    <p:sldId id="257" r:id="rId3"/>
    <p:sldId id="258" r:id="rId4"/>
    <p:sldId id="259" r:id="rId5"/>
    <p:sldId id="806" r:id="rId6"/>
    <p:sldId id="777" r:id="rId7"/>
    <p:sldId id="260" r:id="rId8"/>
    <p:sldId id="432" r:id="rId9"/>
    <p:sldId id="822" r:id="rId10"/>
    <p:sldId id="809" r:id="rId11"/>
    <p:sldId id="807" r:id="rId12"/>
    <p:sldId id="808" r:id="rId13"/>
    <p:sldId id="810" r:id="rId14"/>
    <p:sldId id="821" r:id="rId15"/>
    <p:sldId id="811" r:id="rId16"/>
    <p:sldId id="812" r:id="rId17"/>
    <p:sldId id="813" r:id="rId18"/>
    <p:sldId id="814" r:id="rId19"/>
    <p:sldId id="816" r:id="rId20"/>
    <p:sldId id="815" r:id="rId21"/>
    <p:sldId id="817" r:id="rId22"/>
    <p:sldId id="818" r:id="rId23"/>
    <p:sldId id="819" r:id="rId24"/>
    <p:sldId id="8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65"/>
    <p:restoredTop sz="94641"/>
  </p:normalViewPr>
  <p:slideViewPr>
    <p:cSldViewPr snapToGrid="0" snapToObjects="1">
      <p:cViewPr varScale="1">
        <p:scale>
          <a:sx n="76" d="100"/>
          <a:sy n="76" d="100"/>
        </p:scale>
        <p:origin x="232" y="3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41E83-3020-5543-8250-D684F19B2DFB}" type="datetimeFigureOut">
              <a:rPr lang="en-US" smtClean="0"/>
              <a:t>11/29/18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A6FBF-0BEA-1545-994E-1347EAB793A5}" type="slidenum">
              <a:rPr lang="en-US" smtClean="0"/>
              <a:t>‹#›</a:t>
            </a:fld>
            <a:endParaRPr lang="en-US"/>
          </a:p>
        </p:txBody>
      </p:sp>
    </p:spTree>
    <p:extLst>
      <p:ext uri="{BB962C8B-B14F-4D97-AF65-F5344CB8AC3E}">
        <p14:creationId xmlns:p14="http://schemas.microsoft.com/office/powerpoint/2010/main" val="404205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7175D8-A523-4C6D-8F32-D8459C87A3B6}" type="slidenum">
              <a:rPr lang="en-US" smtClean="0"/>
              <a:t>8</a:t>
            </a:fld>
            <a:endParaRPr lang="en-US"/>
          </a:p>
        </p:txBody>
      </p:sp>
    </p:spTree>
    <p:extLst>
      <p:ext uri="{BB962C8B-B14F-4D97-AF65-F5344CB8AC3E}">
        <p14:creationId xmlns:p14="http://schemas.microsoft.com/office/powerpoint/2010/main" val="175187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AE79-718F-E245-AAFD-6F7BCC898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A493BB-B583-3F45-ABC1-099BD5F7B2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73756E-5334-9243-960F-776952FD914F}"/>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5" name="Footer Placeholder 4">
            <a:extLst>
              <a:ext uri="{FF2B5EF4-FFF2-40B4-BE49-F238E27FC236}">
                <a16:creationId xmlns:a16="http://schemas.microsoft.com/office/drawing/2014/main" id="{C4A96F8A-500E-624E-A139-9D47F11E55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D22BA0-6943-7549-90AC-B4BCFBF76DF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106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EEDF-BF3D-8B40-9891-AB00C1A6E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C2D271-2AD5-9D49-821A-A709462D97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D906-012F-2349-972F-95EA7DFDE7A8}"/>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5" name="Footer Placeholder 4">
            <a:extLst>
              <a:ext uri="{FF2B5EF4-FFF2-40B4-BE49-F238E27FC236}">
                <a16:creationId xmlns:a16="http://schemas.microsoft.com/office/drawing/2014/main" id="{8B2EE4CF-F9CA-FB4F-B642-6A90F1F3A7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16662-13A9-614A-98DE-585FCDB11C7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185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2C8299-26C7-8E45-88A7-B380E4887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286E3-C4E9-F645-8505-2DDF8932E7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0F08D-454E-164C-9515-0ECBCDFCCB72}"/>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5" name="Footer Placeholder 4">
            <a:extLst>
              <a:ext uri="{FF2B5EF4-FFF2-40B4-BE49-F238E27FC236}">
                <a16:creationId xmlns:a16="http://schemas.microsoft.com/office/drawing/2014/main" id="{C6EBC055-846F-C149-AA7A-967ACE4F5F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AF313A-4E58-4642-9A31-AF6CC3FFF16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255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CCB2-1EDF-C944-8464-B1B88AC66810}"/>
              </a:ext>
            </a:extLst>
          </p:cNvPr>
          <p:cNvSpPr>
            <a:spLocks noGrp="1"/>
          </p:cNvSpPr>
          <p:nvPr>
            <p:ph type="title"/>
          </p:nvPr>
        </p:nvSpPr>
        <p:spPr/>
        <p:txBody>
          <a:bodyPr/>
          <a:lstStyle>
            <a:lvl1pPr>
              <a:defRPr b="0" i="0">
                <a:latin typeface="Palatino" pitchFamily="2" charset="77"/>
                <a:ea typeface="Palatino"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BD790115-B290-F649-93DE-769389D9580B}"/>
              </a:ext>
            </a:extLst>
          </p:cNvPr>
          <p:cNvSpPr>
            <a:spLocks noGrp="1"/>
          </p:cNvSpPr>
          <p:nvPr>
            <p:ph idx="1"/>
          </p:nvPr>
        </p:nvSpPr>
        <p:spPr/>
        <p:txBody>
          <a:bodyPr/>
          <a:lstStyle>
            <a:lvl1pPr>
              <a:defRPr b="0" i="0">
                <a:latin typeface="+mn-lt"/>
                <a:ea typeface="Palatino" pitchFamily="2" charset="77"/>
              </a:defRPr>
            </a:lvl1pPr>
            <a:lvl2pPr>
              <a:defRPr b="0" i="0">
                <a:latin typeface="+mn-lt"/>
                <a:ea typeface="Palatino" pitchFamily="2" charset="77"/>
              </a:defRPr>
            </a:lvl2pPr>
            <a:lvl3pPr>
              <a:defRPr b="0" i="0">
                <a:latin typeface="+mn-lt"/>
                <a:ea typeface="Palatino" pitchFamily="2" charset="77"/>
              </a:defRPr>
            </a:lvl3pPr>
            <a:lvl4pPr>
              <a:defRPr b="0" i="0">
                <a:latin typeface="+mn-lt"/>
                <a:ea typeface="Palatino" pitchFamily="2" charset="77"/>
              </a:defRPr>
            </a:lvl4pPr>
            <a:lvl5pPr>
              <a:defRPr b="0" i="0">
                <a:latin typeface="+mn-lt"/>
                <a:ea typeface="Palatino" pitchFamily="2"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3BFB88-A801-6E42-B145-7A6085A08CE9}"/>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5" name="Footer Placeholder 4">
            <a:extLst>
              <a:ext uri="{FF2B5EF4-FFF2-40B4-BE49-F238E27FC236}">
                <a16:creationId xmlns:a16="http://schemas.microsoft.com/office/drawing/2014/main" id="{6CF26316-49F6-BE42-9309-0563FF786B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BA2440-2C77-304C-8210-04DBFF088239}"/>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3C146338-25C6-B94D-840E-1A65170D9FF9}"/>
              </a:ext>
            </a:extLst>
          </p:cNvPr>
          <p:cNvPicPr>
            <a:picLocks noChangeAspect="1"/>
          </p:cNvPicPr>
          <p:nvPr userDrawn="1"/>
        </p:nvPicPr>
        <p:blipFill>
          <a:blip r:embed="rId2"/>
          <a:stretch>
            <a:fillRect/>
          </a:stretch>
        </p:blipFill>
        <p:spPr>
          <a:xfrm>
            <a:off x="10037857" y="31688"/>
            <a:ext cx="2132460" cy="1070512"/>
          </a:xfrm>
          <a:prstGeom prst="rect">
            <a:avLst/>
          </a:prstGeom>
        </p:spPr>
      </p:pic>
    </p:spTree>
    <p:extLst>
      <p:ext uri="{BB962C8B-B14F-4D97-AF65-F5344CB8AC3E}">
        <p14:creationId xmlns:p14="http://schemas.microsoft.com/office/powerpoint/2010/main" val="301788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86AE-D721-8A41-B021-87D8188E4E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EAC894-F67E-A04B-8682-92C488F88F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681614-BBE0-7542-8E4B-EFEA269665DB}"/>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5" name="Footer Placeholder 4">
            <a:extLst>
              <a:ext uri="{FF2B5EF4-FFF2-40B4-BE49-F238E27FC236}">
                <a16:creationId xmlns:a16="http://schemas.microsoft.com/office/drawing/2014/main" id="{B8A77B53-CCB8-8542-B28B-8440E55C06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87B0F8-3CE1-2541-B582-B2B5BDD96BE4}"/>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A8D29D39-CF52-154D-86F4-7A291327DB4D}"/>
              </a:ext>
            </a:extLst>
          </p:cNvPr>
          <p:cNvPicPr>
            <a:picLocks noChangeAspect="1"/>
          </p:cNvPicPr>
          <p:nvPr userDrawn="1"/>
        </p:nvPicPr>
        <p:blipFill>
          <a:blip r:embed="rId2"/>
          <a:stretch>
            <a:fillRect/>
          </a:stretch>
        </p:blipFill>
        <p:spPr>
          <a:xfrm>
            <a:off x="10037857" y="31688"/>
            <a:ext cx="2132460" cy="1070512"/>
          </a:xfrm>
          <a:prstGeom prst="rect">
            <a:avLst/>
          </a:prstGeom>
        </p:spPr>
      </p:pic>
    </p:spTree>
    <p:extLst>
      <p:ext uri="{BB962C8B-B14F-4D97-AF65-F5344CB8AC3E}">
        <p14:creationId xmlns:p14="http://schemas.microsoft.com/office/powerpoint/2010/main" val="405015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014D-FC1E-9B43-9ACD-28C207BC4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97AE7B-E3AB-A841-84A8-C7E9F26A7F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D032AC-9562-BA47-8565-0B4F65E0FA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9782A-20B2-4746-ADD5-D0A22301EA33}"/>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6" name="Footer Placeholder 5">
            <a:extLst>
              <a:ext uri="{FF2B5EF4-FFF2-40B4-BE49-F238E27FC236}">
                <a16:creationId xmlns:a16="http://schemas.microsoft.com/office/drawing/2014/main" id="{C51C5029-5C9D-AC4A-B239-AA2921233A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283123-5BD2-AD45-93A8-AF461CF3829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70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B907-C8F8-7248-93A6-86FCFF82F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819CE-1A01-274D-8581-C8D84DEDE2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60D586-BD0A-E140-9A3B-3E46E784B0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B8ABFF-261B-7645-BA07-086C70D22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06B2BF-0D06-B745-9136-204297D376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23E30F-E18E-B247-9639-5F4E5161C99A}"/>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8" name="Footer Placeholder 7">
            <a:extLst>
              <a:ext uri="{FF2B5EF4-FFF2-40B4-BE49-F238E27FC236}">
                <a16:creationId xmlns:a16="http://schemas.microsoft.com/office/drawing/2014/main" id="{3C9878E5-636B-0B45-BD3A-B40DDC5840D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EDEECE-1CC8-8B46-8E67-1685ADC1F67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660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5179-9172-9142-8D2C-CC7E05477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87110-FB45-8543-BB29-A6E741A16A6A}"/>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4" name="Footer Placeholder 3">
            <a:extLst>
              <a:ext uri="{FF2B5EF4-FFF2-40B4-BE49-F238E27FC236}">
                <a16:creationId xmlns:a16="http://schemas.microsoft.com/office/drawing/2014/main" id="{B2186220-DAB7-AE4E-8922-68E7E0C47F5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60B9A3-FB83-8448-A7B6-6E83134C4A8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736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12D29-313C-1947-BE92-3FE00B160277}"/>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3" name="Footer Placeholder 2">
            <a:extLst>
              <a:ext uri="{FF2B5EF4-FFF2-40B4-BE49-F238E27FC236}">
                <a16:creationId xmlns:a16="http://schemas.microsoft.com/office/drawing/2014/main" id="{501B2689-7A87-2A4D-B2F8-B8701BED55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A35804-38C3-E748-8776-BAB8BB133E5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32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8D86-B363-9441-A85F-2422048A9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C8FCBB-5EA8-3C49-B2C6-40BA21C96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934A9-162C-1F4A-9F28-F285683E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670239-F201-CB4B-8AB4-5D98D0677BFE}"/>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6" name="Footer Placeholder 5">
            <a:extLst>
              <a:ext uri="{FF2B5EF4-FFF2-40B4-BE49-F238E27FC236}">
                <a16:creationId xmlns:a16="http://schemas.microsoft.com/office/drawing/2014/main" id="{AF51CEC9-E4D9-B240-A1AD-A2ABD52F71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31C701-436A-C942-B398-0B4BD22FE8F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295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A2C9-237C-F649-A6B6-3B24633F6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F808B8-FCCA-544C-998E-9534F8124E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DB068-A83B-F047-A8CF-49FCA7BE4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08EB40-F6BA-BE42-9B1B-620DD737574D}"/>
              </a:ext>
            </a:extLst>
          </p:cNvPr>
          <p:cNvSpPr>
            <a:spLocks noGrp="1"/>
          </p:cNvSpPr>
          <p:nvPr>
            <p:ph type="dt" sz="half" idx="10"/>
          </p:nvPr>
        </p:nvSpPr>
        <p:spPr/>
        <p:txBody>
          <a:bodyPr/>
          <a:lstStyle/>
          <a:p>
            <a:fld id="{B61BEF0D-F0BB-DE4B-95CE-6DB70DBA9567}" type="datetimeFigureOut">
              <a:rPr lang="en-US" smtClean="0"/>
              <a:pPr/>
              <a:t>11/29/18</a:t>
            </a:fld>
            <a:endParaRPr lang="en-US" dirty="0"/>
          </a:p>
        </p:txBody>
      </p:sp>
      <p:sp>
        <p:nvSpPr>
          <p:cNvPr id="6" name="Footer Placeholder 5">
            <a:extLst>
              <a:ext uri="{FF2B5EF4-FFF2-40B4-BE49-F238E27FC236}">
                <a16:creationId xmlns:a16="http://schemas.microsoft.com/office/drawing/2014/main" id="{9791896E-D17E-C44D-823C-12CF04E5E2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34BAEC-15FF-8B42-A555-384BEA6A150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4817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B6F64-8036-3749-9147-8157ADD390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8AF85-CCEF-204D-8CB1-923AAA428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F7C43-1037-674F-871D-48C40F3B9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11/29/18</a:t>
            </a:fld>
            <a:endParaRPr lang="en-US" dirty="0"/>
          </a:p>
        </p:txBody>
      </p:sp>
      <p:sp>
        <p:nvSpPr>
          <p:cNvPr id="5" name="Footer Placeholder 4">
            <a:extLst>
              <a:ext uri="{FF2B5EF4-FFF2-40B4-BE49-F238E27FC236}">
                <a16:creationId xmlns:a16="http://schemas.microsoft.com/office/drawing/2014/main" id="{68B83B03-75B7-B549-915F-2076A4CCBD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ple Chancery" panose="03020702040506060504" pitchFamily="66" charset="-79"/>
                <a:cs typeface="Apple Chancery" panose="03020702040506060504" pitchFamily="66" charset="-79"/>
              </a:defRPr>
            </a:lvl1pPr>
          </a:lstStyle>
          <a:p>
            <a:endParaRPr lang="en-US" dirty="0"/>
          </a:p>
        </p:txBody>
      </p:sp>
      <p:sp>
        <p:nvSpPr>
          <p:cNvPr id="6" name="Slide Number Placeholder 5">
            <a:extLst>
              <a:ext uri="{FF2B5EF4-FFF2-40B4-BE49-F238E27FC236}">
                <a16:creationId xmlns:a16="http://schemas.microsoft.com/office/drawing/2014/main" id="{8E99C09D-53AA-D347-B728-970D3BB671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6BB2CBA4-0BAC-3C46-A307-217984403B7B}"/>
              </a:ext>
            </a:extLst>
          </p:cNvPr>
          <p:cNvPicPr>
            <a:picLocks noChangeAspect="1"/>
          </p:cNvPicPr>
          <p:nvPr userDrawn="1"/>
        </p:nvPicPr>
        <p:blipFill>
          <a:blip r:embed="rId13"/>
          <a:stretch>
            <a:fillRect/>
          </a:stretch>
        </p:blipFill>
        <p:spPr>
          <a:xfrm>
            <a:off x="10037857" y="31688"/>
            <a:ext cx="2132460" cy="1070512"/>
          </a:xfrm>
          <a:prstGeom prst="rect">
            <a:avLst/>
          </a:prstGeom>
        </p:spPr>
      </p:pic>
      <p:pic>
        <p:nvPicPr>
          <p:cNvPr id="8" name="Picture 7">
            <a:extLst>
              <a:ext uri="{FF2B5EF4-FFF2-40B4-BE49-F238E27FC236}">
                <a16:creationId xmlns:a16="http://schemas.microsoft.com/office/drawing/2014/main" id="{06D45FEB-BA11-7D4A-866B-F6169CFA13D5}"/>
              </a:ext>
            </a:extLst>
          </p:cNvPr>
          <p:cNvPicPr>
            <a:picLocks noChangeAspect="1"/>
          </p:cNvPicPr>
          <p:nvPr userDrawn="1"/>
        </p:nvPicPr>
        <p:blipFill>
          <a:blip r:embed="rId14"/>
          <a:stretch>
            <a:fillRect/>
          </a:stretch>
        </p:blipFill>
        <p:spPr>
          <a:xfrm>
            <a:off x="0" y="6557745"/>
            <a:ext cx="2009558" cy="338328"/>
          </a:xfrm>
          <a:prstGeom prst="rect">
            <a:avLst/>
          </a:prstGeom>
        </p:spPr>
      </p:pic>
      <p:pic>
        <p:nvPicPr>
          <p:cNvPr id="9" name="Picture 8">
            <a:extLst>
              <a:ext uri="{FF2B5EF4-FFF2-40B4-BE49-F238E27FC236}">
                <a16:creationId xmlns:a16="http://schemas.microsoft.com/office/drawing/2014/main" id="{78F3089A-D52F-4142-91D0-4A6885072C48}"/>
              </a:ext>
            </a:extLst>
          </p:cNvPr>
          <p:cNvPicPr>
            <a:picLocks noChangeAspect="1"/>
          </p:cNvPicPr>
          <p:nvPr userDrawn="1"/>
        </p:nvPicPr>
        <p:blipFill>
          <a:blip r:embed="rId15"/>
          <a:stretch>
            <a:fillRect/>
          </a:stretch>
        </p:blipFill>
        <p:spPr>
          <a:xfrm>
            <a:off x="10871200" y="6491347"/>
            <a:ext cx="1299712" cy="471125"/>
          </a:xfrm>
          <a:prstGeom prst="rect">
            <a:avLst/>
          </a:prstGeom>
        </p:spPr>
      </p:pic>
    </p:spTree>
    <p:extLst>
      <p:ext uri="{BB962C8B-B14F-4D97-AF65-F5344CB8AC3E}">
        <p14:creationId xmlns:p14="http://schemas.microsoft.com/office/powerpoint/2010/main" val="233553650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onybrook.edu/cfns/activities/conferences" TargetMode="External"/><Relationship Id="rId2" Type="http://schemas.openxmlformats.org/officeDocument/2006/relationships/hyperlink" Target="https://www.stonybrook.edu/cfns/activities/seminars" TargetMode="External"/><Relationship Id="rId1" Type="http://schemas.openxmlformats.org/officeDocument/2006/relationships/slideLayout" Target="../slideLayouts/slideLayout2.xml"/><Relationship Id="rId4" Type="http://schemas.openxmlformats.org/officeDocument/2006/relationships/hyperlink" Target="https://www.stonybrook.edu/cfns/jobs/index.php"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stonybrook.edu/cfns/activities/conferenc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emf"/><Relationship Id="rId3" Type="http://schemas.openxmlformats.org/officeDocument/2006/relationships/image" Target="../media/image32.gif"/><Relationship Id="rId7" Type="http://schemas.openxmlformats.org/officeDocument/2006/relationships/image" Target="../media/image36.jp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2">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51BD52-0561-AD43-A957-070485A170D9}"/>
              </a:ext>
            </a:extLst>
          </p:cNvPr>
          <p:cNvSpPr>
            <a:spLocks noGrp="1"/>
          </p:cNvSpPr>
          <p:nvPr>
            <p:ph type="ctrTitle"/>
          </p:nvPr>
        </p:nvSpPr>
        <p:spPr>
          <a:xfrm>
            <a:off x="8222550" y="1122363"/>
            <a:ext cx="3308130" cy="2387600"/>
          </a:xfrm>
        </p:spPr>
        <p:txBody>
          <a:bodyPr>
            <a:normAutofit/>
          </a:bodyPr>
          <a:lstStyle/>
          <a:p>
            <a:pPr algn="l"/>
            <a:r>
              <a:rPr lang="en-US" sz="5100" cap="none" dirty="0">
                <a:solidFill>
                  <a:srgbClr val="FFFFFF"/>
                </a:solidFill>
                <a:latin typeface="Book Antiqua" panose="02040602050305030304" pitchFamily="18" charset="0"/>
              </a:rPr>
              <a:t>Vision for the </a:t>
            </a:r>
            <a:br>
              <a:rPr lang="en-US" sz="5100" cap="none" dirty="0">
                <a:solidFill>
                  <a:srgbClr val="FFFFFF"/>
                </a:solidFill>
                <a:latin typeface="Book Antiqua" panose="02040602050305030304" pitchFamily="18" charset="0"/>
              </a:rPr>
            </a:br>
            <a:r>
              <a:rPr lang="en-US" sz="5100" cap="none" dirty="0">
                <a:solidFill>
                  <a:srgbClr val="FFFFFF"/>
                </a:solidFill>
                <a:latin typeface="Book Antiqua" panose="02040602050305030304" pitchFamily="18" charset="0"/>
              </a:rPr>
              <a:t>Center </a:t>
            </a:r>
          </a:p>
        </p:txBody>
      </p:sp>
      <p:sp>
        <p:nvSpPr>
          <p:cNvPr id="3" name="Subtitle 2">
            <a:extLst>
              <a:ext uri="{FF2B5EF4-FFF2-40B4-BE49-F238E27FC236}">
                <a16:creationId xmlns:a16="http://schemas.microsoft.com/office/drawing/2014/main" id="{0E676F6F-07DD-3B44-AACB-7C87109BC9F0}"/>
              </a:ext>
            </a:extLst>
          </p:cNvPr>
          <p:cNvSpPr>
            <a:spLocks noGrp="1"/>
          </p:cNvSpPr>
          <p:nvPr>
            <p:ph type="subTitle" idx="1"/>
          </p:nvPr>
        </p:nvSpPr>
        <p:spPr>
          <a:xfrm>
            <a:off x="8222549" y="3602038"/>
            <a:ext cx="3308131" cy="1655762"/>
          </a:xfrm>
        </p:spPr>
        <p:txBody>
          <a:bodyPr>
            <a:normAutofit/>
          </a:bodyPr>
          <a:lstStyle/>
          <a:p>
            <a:pPr algn="l"/>
            <a:r>
              <a:rPr lang="en-US" sz="1900" cap="none" dirty="0">
                <a:solidFill>
                  <a:srgbClr val="FFFFFF"/>
                </a:solidFill>
                <a:latin typeface="Book Antiqua" panose="02040602050305030304" pitchFamily="18" charset="0"/>
              </a:rPr>
              <a:t>Abhay Deshpande</a:t>
            </a:r>
          </a:p>
          <a:p>
            <a:pPr algn="l"/>
            <a:r>
              <a:rPr lang="en-US" sz="1900" cap="none" dirty="0">
                <a:solidFill>
                  <a:srgbClr val="FFFFFF"/>
                </a:solidFill>
                <a:latin typeface="Book Antiqua" panose="02040602050305030304" pitchFamily="18" charset="0"/>
              </a:rPr>
              <a:t>Stony Brook University &amp; Brookhaven National Laboratory</a:t>
            </a:r>
          </a:p>
          <a:p>
            <a:pPr algn="l"/>
            <a:r>
              <a:rPr lang="en-US" sz="1900" cap="none" dirty="0">
                <a:solidFill>
                  <a:srgbClr val="FFFFFF"/>
                </a:solidFill>
                <a:latin typeface="Book Antiqua" panose="02040602050305030304" pitchFamily="18" charset="0"/>
              </a:rPr>
              <a:t>Inaugural Meeting 2018</a:t>
            </a:r>
          </a:p>
        </p:txBody>
      </p:sp>
      <p:pic>
        <p:nvPicPr>
          <p:cNvPr id="4" name="Picture 3">
            <a:extLst>
              <a:ext uri="{FF2B5EF4-FFF2-40B4-BE49-F238E27FC236}">
                <a16:creationId xmlns:a16="http://schemas.microsoft.com/office/drawing/2014/main" id="{11697EB2-C92E-E742-8B5D-A304650D60BA}"/>
              </a:ext>
            </a:extLst>
          </p:cNvPr>
          <p:cNvPicPr>
            <a:picLocks noChangeAspect="1"/>
          </p:cNvPicPr>
          <p:nvPr/>
        </p:nvPicPr>
        <p:blipFill>
          <a:blip r:embed="rId2">
            <a:extLst/>
          </a:blip>
          <a:stretch>
            <a:fillRect/>
          </a:stretch>
        </p:blipFill>
        <p:spPr>
          <a:xfrm>
            <a:off x="643467" y="1851359"/>
            <a:ext cx="6274296" cy="3155281"/>
          </a:xfrm>
          <a:prstGeom prst="rect">
            <a:avLst/>
          </a:prstGeom>
        </p:spPr>
      </p:pic>
    </p:spTree>
    <p:extLst>
      <p:ext uri="{BB962C8B-B14F-4D97-AF65-F5344CB8AC3E}">
        <p14:creationId xmlns:p14="http://schemas.microsoft.com/office/powerpoint/2010/main" val="322258853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9CF9C1-1704-2843-A5BA-FB9C1E1AEAD9}"/>
              </a:ext>
            </a:extLst>
          </p:cNvPr>
          <p:cNvSpPr>
            <a:spLocks noGrp="1"/>
          </p:cNvSpPr>
          <p:nvPr>
            <p:ph type="ctrTitle"/>
          </p:nvPr>
        </p:nvSpPr>
        <p:spPr>
          <a:xfrm>
            <a:off x="429099" y="2194998"/>
            <a:ext cx="3658053" cy="2986602"/>
          </a:xfrm>
        </p:spPr>
        <p:txBody>
          <a:bodyPr anchor="t">
            <a:normAutofit fontScale="90000"/>
          </a:bodyPr>
          <a:lstStyle/>
          <a:p>
            <a:pPr algn="l"/>
            <a:r>
              <a:rPr lang="en-US" sz="4100" dirty="0">
                <a:solidFill>
                  <a:srgbClr val="FFFFFF"/>
                </a:solidFill>
                <a:latin typeface="Apple Chancery" panose="03020702040506060504" pitchFamily="66" charset="-79"/>
                <a:cs typeface="Apple Chancery" panose="03020702040506060504" pitchFamily="66" charset="-79"/>
              </a:rPr>
              <a:t>The Vision </a:t>
            </a:r>
            <a:br>
              <a:rPr lang="en-US" sz="4100" dirty="0">
                <a:solidFill>
                  <a:srgbClr val="FFFFFF"/>
                </a:solidFill>
                <a:latin typeface="Book Antiqua" panose="02040602050305030304" pitchFamily="18" charset="0"/>
              </a:rPr>
            </a:br>
            <a:br>
              <a:rPr lang="en-US" sz="4100" dirty="0">
                <a:solidFill>
                  <a:srgbClr val="FFFFFF"/>
                </a:solidFill>
                <a:latin typeface="Book Antiqua" panose="02040602050305030304" pitchFamily="18" charset="0"/>
              </a:rPr>
            </a:br>
            <a:r>
              <a:rPr lang="en-US" sz="3600" dirty="0">
                <a:solidFill>
                  <a:srgbClr val="FFFFFF"/>
                </a:solidFill>
                <a:latin typeface="Apple Chancery" panose="03020702040506060504" pitchFamily="66" charset="-79"/>
                <a:cs typeface="Apple Chancery" panose="03020702040506060504" pitchFamily="66" charset="-79"/>
              </a:rPr>
              <a:t>guided by these observations, experiences &amp; lessons </a:t>
            </a:r>
          </a:p>
        </p:txBody>
      </p:sp>
      <p:pic>
        <p:nvPicPr>
          <p:cNvPr id="4" name="Picture 3">
            <a:extLst>
              <a:ext uri="{FF2B5EF4-FFF2-40B4-BE49-F238E27FC236}">
                <a16:creationId xmlns:a16="http://schemas.microsoft.com/office/drawing/2014/main" id="{80B0D0AD-31E1-7644-A0FD-C013B877F4E6}"/>
              </a:ext>
            </a:extLst>
          </p:cNvPr>
          <p:cNvPicPr>
            <a:picLocks noChangeAspect="1"/>
          </p:cNvPicPr>
          <p:nvPr/>
        </p:nvPicPr>
        <p:blipFill>
          <a:blip r:embed="rId3">
            <a:extLst/>
          </a:blip>
          <a:stretch>
            <a:fillRect/>
          </a:stretch>
        </p:blipFill>
        <p:spPr>
          <a:xfrm>
            <a:off x="6096000" y="556594"/>
            <a:ext cx="5017318" cy="2523159"/>
          </a:xfrm>
          <a:prstGeom prst="rect">
            <a:avLst/>
          </a:prstGeom>
          <a:ln w="9525">
            <a:noFill/>
          </a:ln>
        </p:spPr>
      </p:pic>
      <p:sp>
        <p:nvSpPr>
          <p:cNvPr id="6" name="TextBox 5">
            <a:extLst>
              <a:ext uri="{FF2B5EF4-FFF2-40B4-BE49-F238E27FC236}">
                <a16:creationId xmlns:a16="http://schemas.microsoft.com/office/drawing/2014/main" id="{4CE631FF-B8CA-CC4F-97A0-A17CD4DCED2D}"/>
              </a:ext>
            </a:extLst>
          </p:cNvPr>
          <p:cNvSpPr txBox="1"/>
          <p:nvPr/>
        </p:nvSpPr>
        <p:spPr>
          <a:xfrm>
            <a:off x="5939607" y="3619496"/>
            <a:ext cx="5765801" cy="2308324"/>
          </a:xfrm>
          <a:prstGeom prst="rect">
            <a:avLst/>
          </a:prstGeom>
          <a:noFill/>
        </p:spPr>
        <p:txBody>
          <a:bodyPr wrap="square" rtlCol="0">
            <a:spAutoFit/>
          </a:bodyPr>
          <a:lstStyle/>
          <a:p>
            <a:r>
              <a:rPr lang="en-US" sz="2400" dirty="0"/>
              <a:t>What can be achieved with independent (non-DOE/NSF) funding?</a:t>
            </a:r>
          </a:p>
          <a:p>
            <a:endParaRPr lang="en-US" sz="2400" dirty="0"/>
          </a:p>
          <a:p>
            <a:r>
              <a:rPr lang="en-US" sz="2400" dirty="0"/>
              <a:t>How can it be put toward maximal  impact?</a:t>
            </a:r>
          </a:p>
          <a:p>
            <a:r>
              <a:rPr lang="en-US" sz="2400" dirty="0"/>
              <a:t>Can it be used to stabilize the Users Group activities through annual fluctuations?</a:t>
            </a:r>
          </a:p>
        </p:txBody>
      </p:sp>
    </p:spTree>
    <p:extLst>
      <p:ext uri="{BB962C8B-B14F-4D97-AF65-F5344CB8AC3E}">
        <p14:creationId xmlns:p14="http://schemas.microsoft.com/office/powerpoint/2010/main" val="243630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935-1A37-304F-8084-F1A283861D8F}"/>
              </a:ext>
            </a:extLst>
          </p:cNvPr>
          <p:cNvSpPr>
            <a:spLocks noGrp="1"/>
          </p:cNvSpPr>
          <p:nvPr>
            <p:ph type="title"/>
          </p:nvPr>
        </p:nvSpPr>
        <p:spPr/>
        <p:txBody>
          <a:bodyPr/>
          <a:lstStyle/>
          <a:p>
            <a:r>
              <a:rPr lang="en-US" dirty="0"/>
              <a:t>Towards realization of the US EIC </a:t>
            </a:r>
          </a:p>
        </p:txBody>
      </p:sp>
      <p:sp>
        <p:nvSpPr>
          <p:cNvPr id="3" name="Content Placeholder 2">
            <a:extLst>
              <a:ext uri="{FF2B5EF4-FFF2-40B4-BE49-F238E27FC236}">
                <a16:creationId xmlns:a16="http://schemas.microsoft.com/office/drawing/2014/main" id="{C842C44B-8F39-A348-9FD7-94FAB5D3E1D3}"/>
              </a:ext>
            </a:extLst>
          </p:cNvPr>
          <p:cNvSpPr>
            <a:spLocks noGrp="1"/>
          </p:cNvSpPr>
          <p:nvPr>
            <p:ph idx="1"/>
          </p:nvPr>
        </p:nvSpPr>
        <p:spPr>
          <a:xfrm>
            <a:off x="838200" y="1444503"/>
            <a:ext cx="11353800" cy="5048372"/>
          </a:xfrm>
        </p:spPr>
        <p:txBody>
          <a:bodyPr anchor="ctr">
            <a:normAutofit fontScale="92500" lnSpcReduction="10000"/>
          </a:bodyPr>
          <a:lstStyle/>
          <a:p>
            <a:r>
              <a:rPr lang="en-US" sz="2400" dirty="0">
                <a:latin typeface="Book Antiqua" panose="02040602050305030304" pitchFamily="18" charset="0"/>
              </a:rPr>
              <a:t>To </a:t>
            </a:r>
            <a:r>
              <a:rPr lang="en-US" sz="2400" b="1" dirty="0">
                <a:latin typeface="Book Antiqua" panose="02040602050305030304" pitchFamily="18" charset="0"/>
              </a:rPr>
              <a:t>deepen the compelling scientific goals </a:t>
            </a:r>
            <a:r>
              <a:rPr lang="en-US" sz="2400" dirty="0">
                <a:latin typeface="Book Antiqua" panose="02040602050305030304" pitchFamily="18" charset="0"/>
              </a:rPr>
              <a:t>of the EIC</a:t>
            </a:r>
          </a:p>
          <a:p>
            <a:pPr lvl="1"/>
            <a:r>
              <a:rPr lang="en-US" dirty="0">
                <a:latin typeface="Book Antiqua" panose="02040602050305030304" pitchFamily="18" charset="0"/>
              </a:rPr>
              <a:t>Emergence of spin/mass, 3D structure, high density gluonic matter</a:t>
            </a:r>
          </a:p>
          <a:p>
            <a:pPr lvl="1"/>
            <a:r>
              <a:rPr lang="en-US" dirty="0">
                <a:latin typeface="Book Antiqua" panose="02040602050305030304" pitchFamily="18" charset="0"/>
              </a:rPr>
              <a:t>Impact on the detector, IR design </a:t>
            </a:r>
          </a:p>
          <a:p>
            <a:pPr lvl="1"/>
            <a:endParaRPr lang="en-US" dirty="0">
              <a:latin typeface="Book Antiqua" panose="02040602050305030304" pitchFamily="18" charset="0"/>
            </a:endParaRPr>
          </a:p>
          <a:p>
            <a:r>
              <a:rPr lang="en-US" sz="2400" dirty="0">
                <a:latin typeface="Book Antiqua" panose="02040602050305030304" pitchFamily="18" charset="0"/>
              </a:rPr>
              <a:t>To </a:t>
            </a:r>
            <a:r>
              <a:rPr lang="en-US" sz="2400" b="1" dirty="0">
                <a:latin typeface="Book Antiqua" panose="02040602050305030304" pitchFamily="18" charset="0"/>
              </a:rPr>
              <a:t>broaden</a:t>
            </a:r>
            <a:r>
              <a:rPr lang="en-US" sz="2400" dirty="0">
                <a:latin typeface="Book Antiqua" panose="02040602050305030304" pitchFamily="18" charset="0"/>
              </a:rPr>
              <a:t> the scientific scope of the EIC with </a:t>
            </a:r>
            <a:r>
              <a:rPr lang="en-US" sz="2400" b="1" dirty="0">
                <a:latin typeface="Book Antiqua" panose="02040602050305030304" pitchFamily="18" charset="0"/>
              </a:rPr>
              <a:t>new ideas:</a:t>
            </a:r>
          </a:p>
          <a:p>
            <a:pPr lvl="1"/>
            <a:r>
              <a:rPr lang="en-US" dirty="0">
                <a:latin typeface="Book Antiqua" panose="02040602050305030304" pitchFamily="18" charset="0"/>
              </a:rPr>
              <a:t>Explore connections between QCD and other fields (gravity, condense matter science, atomic physics)</a:t>
            </a:r>
          </a:p>
          <a:p>
            <a:pPr lvl="1"/>
            <a:r>
              <a:rPr lang="en-US" dirty="0">
                <a:latin typeface="Book Antiqua" panose="02040602050305030304" pitchFamily="18" charset="0"/>
              </a:rPr>
              <a:t>Detector technologies: NP </a:t>
            </a:r>
            <a:r>
              <a:rPr lang="en-US" dirty="0">
                <a:latin typeface="Book Antiqua" panose="02040602050305030304" pitchFamily="18" charset="0"/>
                <a:sym typeface="Wingdings" pitchFamily="2" charset="2"/>
              </a:rPr>
              <a:t> HEP (Other?)</a:t>
            </a:r>
          </a:p>
          <a:p>
            <a:pPr lvl="1"/>
            <a:endParaRPr lang="en-US" dirty="0">
              <a:latin typeface="Book Antiqua" panose="02040602050305030304" pitchFamily="18" charset="0"/>
            </a:endParaRPr>
          </a:p>
          <a:p>
            <a:r>
              <a:rPr lang="en-US" sz="2400" dirty="0">
                <a:latin typeface="Book Antiqua" panose="02040602050305030304" pitchFamily="18" charset="0"/>
              </a:rPr>
              <a:t>Support </a:t>
            </a:r>
            <a:r>
              <a:rPr lang="en-US" sz="2400" b="1" dirty="0">
                <a:latin typeface="Book Antiqua" panose="02040602050305030304" pitchFamily="18" charset="0"/>
              </a:rPr>
              <a:t>experiment</a:t>
            </a:r>
            <a:r>
              <a:rPr lang="en-US" sz="2400" dirty="0">
                <a:latin typeface="Book Antiqua" panose="02040602050305030304" pitchFamily="18" charset="0"/>
              </a:rPr>
              <a:t>-</a:t>
            </a:r>
            <a:r>
              <a:rPr lang="en-US" sz="2400" b="1" dirty="0">
                <a:latin typeface="Book Antiqua" panose="02040602050305030304" pitchFamily="18" charset="0"/>
              </a:rPr>
              <a:t>theory</a:t>
            </a:r>
            <a:r>
              <a:rPr lang="en-US" sz="2400" dirty="0">
                <a:latin typeface="Book Antiqua" panose="02040602050305030304" pitchFamily="18" charset="0"/>
              </a:rPr>
              <a:t> interplay</a:t>
            </a:r>
          </a:p>
          <a:p>
            <a:r>
              <a:rPr lang="en-US" sz="2400" b="1" dirty="0">
                <a:latin typeface="Book Antiqua" panose="02040602050305030304" pitchFamily="18" charset="0"/>
              </a:rPr>
              <a:t>Support and train young scientists </a:t>
            </a:r>
            <a:r>
              <a:rPr lang="en-US" sz="2400" dirty="0">
                <a:latin typeface="Book Antiqua" panose="02040602050305030304" pitchFamily="18" charset="0"/>
              </a:rPr>
              <a:t>while doing all the above </a:t>
            </a:r>
          </a:p>
          <a:p>
            <a:pPr lvl="1"/>
            <a:r>
              <a:rPr lang="en-US" sz="2000" dirty="0">
                <a:latin typeface="Book Antiqua" panose="02040602050305030304" pitchFamily="18" charset="0"/>
              </a:rPr>
              <a:t>Post doctoral fellows and graduate students during times when EIC needs them, (and) yet little/no formal support exists</a:t>
            </a:r>
          </a:p>
          <a:p>
            <a:pPr lvl="1"/>
            <a:endParaRPr lang="en-US" sz="2000" dirty="0">
              <a:latin typeface="Book Antiqua" panose="02040602050305030304" pitchFamily="18" charset="0"/>
            </a:endParaRPr>
          </a:p>
          <a:p>
            <a:r>
              <a:rPr lang="en-US" sz="2400" b="1" dirty="0">
                <a:solidFill>
                  <a:srgbClr val="0432FF"/>
                </a:solidFill>
                <a:latin typeface="Book Antiqua" panose="02040602050305030304" pitchFamily="18" charset="0"/>
              </a:rPr>
              <a:t>Engage and support the EICUG Community in their activities to realize the above</a:t>
            </a:r>
          </a:p>
        </p:txBody>
      </p:sp>
    </p:spTree>
    <p:extLst>
      <p:ext uri="{BB962C8B-B14F-4D97-AF65-F5344CB8AC3E}">
        <p14:creationId xmlns:p14="http://schemas.microsoft.com/office/powerpoint/2010/main" val="339057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CEEE-0192-444D-8D83-B48E493127CE}"/>
              </a:ext>
            </a:extLst>
          </p:cNvPr>
          <p:cNvSpPr>
            <a:spLocks noGrp="1"/>
          </p:cNvSpPr>
          <p:nvPr>
            <p:ph type="title"/>
          </p:nvPr>
        </p:nvSpPr>
        <p:spPr/>
        <p:txBody>
          <a:bodyPr/>
          <a:lstStyle/>
          <a:p>
            <a:r>
              <a:rPr lang="en-US" dirty="0"/>
              <a:t>Vision for the Center:</a:t>
            </a:r>
          </a:p>
        </p:txBody>
      </p:sp>
      <p:sp>
        <p:nvSpPr>
          <p:cNvPr id="3" name="Content Placeholder 2">
            <a:extLst>
              <a:ext uri="{FF2B5EF4-FFF2-40B4-BE49-F238E27FC236}">
                <a16:creationId xmlns:a16="http://schemas.microsoft.com/office/drawing/2014/main" id="{DFB6AA53-C6EE-924A-BA91-5DEB5BE9E15B}"/>
              </a:ext>
            </a:extLst>
          </p:cNvPr>
          <p:cNvSpPr>
            <a:spLocks noGrp="1"/>
          </p:cNvSpPr>
          <p:nvPr>
            <p:ph idx="1"/>
          </p:nvPr>
        </p:nvSpPr>
        <p:spPr>
          <a:xfrm>
            <a:off x="838200" y="1532963"/>
            <a:ext cx="10515600" cy="4959911"/>
          </a:xfrm>
        </p:spPr>
        <p:txBody>
          <a:bodyPr anchor="ctr">
            <a:normAutofit/>
          </a:bodyPr>
          <a:lstStyle/>
          <a:p>
            <a:pPr marL="0" indent="0">
              <a:buNone/>
            </a:pPr>
            <a:r>
              <a:rPr lang="en-US" sz="3200" dirty="0">
                <a:latin typeface="Book Antiqua" panose="02040602050305030304" pitchFamily="18" charset="0"/>
                <a:sym typeface="Wingdings" pitchFamily="2" charset="2"/>
              </a:rPr>
              <a:t>Evolved out this perceived need to support the EIC, through supporting growing the interested community.</a:t>
            </a:r>
          </a:p>
          <a:p>
            <a:pPr marL="0" indent="0">
              <a:buNone/>
            </a:pPr>
            <a:endParaRPr lang="en-US" sz="3200" dirty="0">
              <a:latin typeface="Book Antiqua" panose="02040602050305030304" pitchFamily="18" charset="0"/>
              <a:sym typeface="Wingdings" pitchFamily="2" charset="2"/>
            </a:endParaRPr>
          </a:p>
          <a:p>
            <a:pPr marL="0" indent="0">
              <a:buNone/>
            </a:pPr>
            <a:r>
              <a:rPr lang="en-US" sz="3200" dirty="0">
                <a:latin typeface="Apple Chancery" panose="03020702040506060504" pitchFamily="66" charset="-79"/>
                <a:cs typeface="Apple Chancery" panose="03020702040506060504" pitchFamily="66" charset="-79"/>
                <a:sym typeface="Wingdings" pitchFamily="2" charset="2"/>
              </a:rPr>
              <a:t>A venue for the EIC User Community to call “home” for scientific discourse and collaborations</a:t>
            </a:r>
          </a:p>
          <a:p>
            <a:endParaRPr lang="en-US" sz="2400" dirty="0">
              <a:latin typeface="Book Antiqua" panose="02040602050305030304" pitchFamily="18" charset="0"/>
              <a:sym typeface="Wingdings" pitchFamily="2" charset="2"/>
            </a:endParaRPr>
          </a:p>
          <a:p>
            <a:pPr marL="0" indent="0">
              <a:buNone/>
            </a:pPr>
            <a:r>
              <a:rPr lang="en-US" dirty="0">
                <a:solidFill>
                  <a:srgbClr val="0432FF"/>
                </a:solidFill>
                <a:latin typeface="Book Antiqua" panose="02040602050305030304" pitchFamily="18" charset="0"/>
                <a:sym typeface="Wingdings" pitchFamily="2" charset="2"/>
              </a:rPr>
              <a:t>In the long run, the Center will expand its activities beyond EIC Complement to the </a:t>
            </a:r>
            <a:r>
              <a:rPr lang="en-US" sz="3200" dirty="0">
                <a:solidFill>
                  <a:srgbClr val="0432FF"/>
                </a:solidFill>
                <a:latin typeface="Book Antiqua" panose="02040602050305030304" pitchFamily="18" charset="0"/>
                <a:sym typeface="Wingdings" pitchFamily="2" charset="2"/>
              </a:rPr>
              <a:t>established</a:t>
            </a:r>
            <a:r>
              <a:rPr lang="en-US" dirty="0">
                <a:solidFill>
                  <a:srgbClr val="0432FF"/>
                </a:solidFill>
                <a:latin typeface="Book Antiqua" panose="02040602050305030304" pitchFamily="18" charset="0"/>
                <a:sym typeface="Wingdings" pitchFamily="2" charset="2"/>
              </a:rPr>
              <a:t> centers like: The INT, The FRIB Theory Center, ECT*,….</a:t>
            </a:r>
            <a:endParaRPr lang="en-US" dirty="0">
              <a:solidFill>
                <a:srgbClr val="0432FF"/>
              </a:solidFill>
              <a:latin typeface="Book Antiqua" panose="02040602050305030304" pitchFamily="18" charset="0"/>
            </a:endParaRPr>
          </a:p>
        </p:txBody>
      </p:sp>
    </p:spTree>
    <p:extLst>
      <p:ext uri="{BB962C8B-B14F-4D97-AF65-F5344CB8AC3E}">
        <p14:creationId xmlns:p14="http://schemas.microsoft.com/office/powerpoint/2010/main" val="401678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122B9-E46C-9842-820D-144681645BFE}"/>
              </a:ext>
            </a:extLst>
          </p:cNvPr>
          <p:cNvSpPr>
            <a:spLocks noGrp="1"/>
          </p:cNvSpPr>
          <p:nvPr>
            <p:ph idx="1"/>
          </p:nvPr>
        </p:nvSpPr>
        <p:spPr>
          <a:xfrm>
            <a:off x="838200" y="1690688"/>
            <a:ext cx="11138941" cy="4695122"/>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Financial Support/Grant (Thanks!)</a:t>
            </a:r>
          </a:p>
          <a:p>
            <a:r>
              <a:rPr lang="en-US" dirty="0">
                <a:latin typeface="Times New Roman" panose="02020603050405020304" pitchFamily="18" charset="0"/>
                <a:cs typeface="Times New Roman" panose="02020603050405020304" pitchFamily="18" charset="0"/>
              </a:rPr>
              <a:t>The Simons Foundation for 10 years</a:t>
            </a:r>
          </a:p>
          <a:p>
            <a:r>
              <a:rPr lang="en-US" dirty="0">
                <a:latin typeface="Times New Roman" panose="02020603050405020304" pitchFamily="18" charset="0"/>
                <a:cs typeface="Times New Roman" panose="02020603050405020304" pitchFamily="18" charset="0"/>
              </a:rPr>
              <a:t>The NY State/University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With strong backing from Stony Brook University &amp; Brookhaven National Laboratory (and their managements)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footprints:</a:t>
            </a:r>
          </a:p>
          <a:p>
            <a:pPr lvl="1"/>
            <a:r>
              <a:rPr lang="en-US" dirty="0">
                <a:latin typeface="Times New Roman" panose="02020603050405020304" pitchFamily="18" charset="0"/>
                <a:cs typeface="Times New Roman" panose="02020603050405020304" pitchFamily="18" charset="0"/>
              </a:rPr>
              <a:t>Stony Brook, Physics Building C-floor you visited yesterday + the labs (Basement)</a:t>
            </a:r>
          </a:p>
          <a:p>
            <a:pPr lvl="1"/>
            <a:r>
              <a:rPr lang="en-US" dirty="0">
                <a:latin typeface="Times New Roman" panose="02020603050405020304" pitchFamily="18" charset="0"/>
                <a:cs typeface="Times New Roman" panose="02020603050405020304" pitchFamily="18" charset="0"/>
              </a:rPr>
              <a:t>BNL, Physics Building : ”Library” now converted to CFNS </a:t>
            </a:r>
          </a:p>
        </p:txBody>
      </p:sp>
      <p:sp>
        <p:nvSpPr>
          <p:cNvPr id="7" name="TextBox 6">
            <a:extLst>
              <a:ext uri="{FF2B5EF4-FFF2-40B4-BE49-F238E27FC236}">
                <a16:creationId xmlns:a16="http://schemas.microsoft.com/office/drawing/2014/main" id="{96991621-4ECC-A14E-A2AE-286C229AEBC0}"/>
              </a:ext>
            </a:extLst>
          </p:cNvPr>
          <p:cNvSpPr txBox="1"/>
          <p:nvPr/>
        </p:nvSpPr>
        <p:spPr>
          <a:xfrm>
            <a:off x="838200" y="711200"/>
            <a:ext cx="2531462" cy="646331"/>
          </a:xfrm>
          <a:prstGeom prst="rect">
            <a:avLst/>
          </a:prstGeom>
          <a:noFill/>
        </p:spPr>
        <p:txBody>
          <a:bodyPr wrap="none" rtlCol="0">
            <a:spAutoFit/>
          </a:bodyPr>
          <a:lstStyle/>
          <a:p>
            <a:r>
              <a:rPr lang="en-US" sz="3600" b="1" dirty="0">
                <a:latin typeface="Book Antiqua" panose="02040602050305030304" pitchFamily="18" charset="0"/>
              </a:rPr>
              <a:t>The Center</a:t>
            </a:r>
          </a:p>
        </p:txBody>
      </p:sp>
    </p:spTree>
    <p:extLst>
      <p:ext uri="{BB962C8B-B14F-4D97-AF65-F5344CB8AC3E}">
        <p14:creationId xmlns:p14="http://schemas.microsoft.com/office/powerpoint/2010/main" val="345702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614E-54EE-8543-9A2A-E4B21ADB5BE8}"/>
              </a:ext>
            </a:extLst>
          </p:cNvPr>
          <p:cNvSpPr>
            <a:spLocks noGrp="1"/>
          </p:cNvSpPr>
          <p:nvPr>
            <p:ph type="title"/>
          </p:nvPr>
        </p:nvSpPr>
        <p:spPr>
          <a:xfrm>
            <a:off x="4965430" y="629268"/>
            <a:ext cx="6586491" cy="1286160"/>
          </a:xfrm>
        </p:spPr>
        <p:txBody>
          <a:bodyPr anchor="b">
            <a:normAutofit/>
          </a:bodyPr>
          <a:lstStyle/>
          <a:p>
            <a:r>
              <a:rPr lang="en-US" dirty="0"/>
              <a:t>CFNS @ BNL</a:t>
            </a:r>
          </a:p>
        </p:txBody>
      </p:sp>
      <p:pic>
        <p:nvPicPr>
          <p:cNvPr id="4" name="Picture 3" descr="A close up of a device&#13;&#10;&#13;&#10;Description automatically generated">
            <a:extLst>
              <a:ext uri="{FF2B5EF4-FFF2-40B4-BE49-F238E27FC236}">
                <a16:creationId xmlns:a16="http://schemas.microsoft.com/office/drawing/2014/main" id="{16BD98FF-23B6-824C-A771-00592CD6F745}"/>
              </a:ext>
            </a:extLst>
          </p:cNvPr>
          <p:cNvPicPr>
            <a:picLocks noChangeAspect="1"/>
          </p:cNvPicPr>
          <p:nvPr/>
        </p:nvPicPr>
        <p:blipFill rotWithShape="1">
          <a:blip r:embed="rId2"/>
          <a:srcRect l="2711" r="14858"/>
          <a:stretch/>
        </p:blipFill>
        <p:spPr>
          <a:xfrm>
            <a:off x="171688" y="0"/>
            <a:ext cx="4343707" cy="6426199"/>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637AE2-BF71-524F-9AF3-E76192B390CB}"/>
              </a:ext>
            </a:extLst>
          </p:cNvPr>
          <p:cNvSpPr>
            <a:spLocks noGrp="1"/>
          </p:cNvSpPr>
          <p:nvPr>
            <p:ph idx="1"/>
          </p:nvPr>
        </p:nvSpPr>
        <p:spPr>
          <a:xfrm>
            <a:off x="5080934" y="2286000"/>
            <a:ext cx="6586489" cy="3759193"/>
          </a:xfrm>
        </p:spPr>
        <p:txBody>
          <a:bodyPr anchor="ctr">
            <a:normAutofit/>
          </a:bodyPr>
          <a:lstStyle/>
          <a:p>
            <a:r>
              <a:rPr lang="en-US" sz="2400" dirty="0">
                <a:latin typeface="Times New Roman" panose="02020603050405020304" pitchFamily="18" charset="0"/>
                <a:cs typeface="Times New Roman" panose="02020603050405020304" pitchFamily="18" charset="0"/>
              </a:rPr>
              <a:t>The Library in the physics building 510A</a:t>
            </a:r>
          </a:p>
          <a:p>
            <a:r>
              <a:rPr lang="en-US" sz="2400" dirty="0">
                <a:latin typeface="Times New Roman" panose="02020603050405020304" pitchFamily="18" charset="0"/>
                <a:cs typeface="Times New Roman" panose="02020603050405020304" pitchFamily="18" charset="0"/>
              </a:rPr>
              <a:t>An excellent coffee machine</a:t>
            </a:r>
          </a:p>
          <a:p>
            <a:r>
              <a:rPr lang="en-US" sz="2400" dirty="0">
                <a:latin typeface="Times New Roman" panose="02020603050405020304" pitchFamily="18" charset="0"/>
                <a:cs typeface="Times New Roman" panose="02020603050405020304" pitchFamily="18" charset="0"/>
              </a:rPr>
              <a:t>Informal discussion area </a:t>
            </a:r>
          </a:p>
          <a:p>
            <a:r>
              <a:rPr lang="en-US" sz="2400" dirty="0">
                <a:latin typeface="Times New Roman" panose="02020603050405020304" pitchFamily="18" charset="0"/>
                <a:cs typeface="Times New Roman" panose="02020603050405020304" pitchFamily="18" charset="0"/>
              </a:rPr>
              <a:t>50 seat seminar area</a:t>
            </a:r>
          </a:p>
          <a:p>
            <a:r>
              <a:rPr lang="en-US" sz="2400" dirty="0">
                <a:latin typeface="Times New Roman" panose="02020603050405020304" pitchFamily="18" charset="0"/>
                <a:cs typeface="Times New Roman" panose="02020603050405020304" pitchFamily="18" charset="0"/>
              </a:rPr>
              <a:t>5 ½ cubical seating area for short term visitors</a:t>
            </a:r>
          </a:p>
          <a:p>
            <a:r>
              <a:rPr lang="en-US" sz="2400" dirty="0">
                <a:latin typeface="Times New Roman" panose="02020603050405020304" pitchFamily="18" charset="0"/>
                <a:cs typeface="Times New Roman" panose="02020603050405020304" pitchFamily="18" charset="0"/>
              </a:rPr>
              <a:t>Additional rooms for longer term visitors (with Raju V. and Thomas U. theory and experimental EIC working groups)</a:t>
            </a:r>
          </a:p>
        </p:txBody>
      </p:sp>
      <p:sp>
        <p:nvSpPr>
          <p:cNvPr id="5" name="Up Arrow 4">
            <a:extLst>
              <a:ext uri="{FF2B5EF4-FFF2-40B4-BE49-F238E27FC236}">
                <a16:creationId xmlns:a16="http://schemas.microsoft.com/office/drawing/2014/main" id="{A3E2FBDD-E80A-364A-8BEE-52CE97215793}"/>
              </a:ext>
            </a:extLst>
          </p:cNvPr>
          <p:cNvSpPr/>
          <p:nvPr/>
        </p:nvSpPr>
        <p:spPr>
          <a:xfrm>
            <a:off x="3276600" y="4758169"/>
            <a:ext cx="431800" cy="4704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085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32D2-5D86-2E42-BA24-23021DEF0F6B}"/>
              </a:ext>
            </a:extLst>
          </p:cNvPr>
          <p:cNvSpPr>
            <a:spLocks noGrp="1"/>
          </p:cNvSpPr>
          <p:nvPr>
            <p:ph type="title"/>
          </p:nvPr>
        </p:nvSpPr>
        <p:spPr/>
        <p:txBody>
          <a:bodyPr>
            <a:normAutofit/>
          </a:bodyPr>
          <a:lstStyle/>
          <a:p>
            <a:r>
              <a:rPr lang="en-US" sz="4000" dirty="0"/>
              <a:t>CFNS Structure/Organization</a:t>
            </a:r>
          </a:p>
        </p:txBody>
      </p:sp>
      <p:sp>
        <p:nvSpPr>
          <p:cNvPr id="3" name="Content Placeholder 2">
            <a:extLst>
              <a:ext uri="{FF2B5EF4-FFF2-40B4-BE49-F238E27FC236}">
                <a16:creationId xmlns:a16="http://schemas.microsoft.com/office/drawing/2014/main" id="{C5D57C65-CED4-D34E-A9CE-C5EF82B78CDD}"/>
              </a:ext>
            </a:extLst>
          </p:cNvPr>
          <p:cNvSpPr>
            <a:spLocks noGrp="1"/>
          </p:cNvSpPr>
          <p:nvPr>
            <p:ph idx="1"/>
          </p:nvPr>
        </p:nvSpPr>
        <p:spPr>
          <a:xfrm>
            <a:off x="838200" y="1368204"/>
            <a:ext cx="10515600" cy="5124671"/>
          </a:xfrm>
        </p:spPr>
        <p:txBody>
          <a:bodyPr anchor="ctr">
            <a:normAutofit/>
          </a:bodyPr>
          <a:lstStyle/>
          <a:p>
            <a:r>
              <a:rPr lang="en-US" sz="2400" dirty="0">
                <a:latin typeface="Book Antiqua" panose="02040602050305030304" pitchFamily="18" charset="0"/>
              </a:rPr>
              <a:t>International Advisory Committee:</a:t>
            </a:r>
          </a:p>
          <a:p>
            <a:pPr lvl="1"/>
            <a:r>
              <a:rPr lang="en-US" sz="1800" dirty="0">
                <a:latin typeface="Book Antiqua" panose="02040602050305030304" pitchFamily="18" charset="0"/>
              </a:rPr>
              <a:t> R. Milner (MIT, Chair), A. Caldwell (MPI, Munich), L. </a:t>
            </a:r>
            <a:r>
              <a:rPr lang="en-US" sz="1800" dirty="0" err="1">
                <a:latin typeface="Book Antiqua" panose="02040602050305030304" pitchFamily="18" charset="0"/>
              </a:rPr>
              <a:t>Elouadrhiri</a:t>
            </a:r>
            <a:r>
              <a:rPr lang="en-US" sz="1800" dirty="0">
                <a:latin typeface="Book Antiqua" panose="02040602050305030304" pitchFamily="18" charset="0"/>
              </a:rPr>
              <a:t> (</a:t>
            </a:r>
            <a:r>
              <a:rPr lang="en-US" sz="1800" dirty="0" err="1">
                <a:latin typeface="Book Antiqua" panose="02040602050305030304" pitchFamily="18" charset="0"/>
              </a:rPr>
              <a:t>Jlab</a:t>
            </a:r>
            <a:r>
              <a:rPr lang="en-US" sz="1800" dirty="0">
                <a:latin typeface="Book Antiqua" panose="02040602050305030304" pitchFamily="18" charset="0"/>
              </a:rPr>
              <a:t>), B. </a:t>
            </a:r>
            <a:r>
              <a:rPr lang="en-US" sz="1800" dirty="0" err="1">
                <a:latin typeface="Book Antiqua" panose="02040602050305030304" pitchFamily="18" charset="0"/>
              </a:rPr>
              <a:t>Jacak</a:t>
            </a:r>
            <a:r>
              <a:rPr lang="en-US" sz="1800" dirty="0">
                <a:latin typeface="Book Antiqua" panose="02040602050305030304" pitchFamily="18" charset="0"/>
              </a:rPr>
              <a:t> (UCB/LBNL), X. Ji (Shanghai/Maryland), Y. </a:t>
            </a:r>
            <a:r>
              <a:rPr lang="en-US" sz="1800" dirty="0" err="1">
                <a:latin typeface="Book Antiqua" panose="02040602050305030304" pitchFamily="18" charset="0"/>
              </a:rPr>
              <a:t>Kovchegov</a:t>
            </a:r>
            <a:r>
              <a:rPr lang="en-US" sz="1800" dirty="0">
                <a:latin typeface="Book Antiqua" panose="02040602050305030304" pitchFamily="18" charset="0"/>
              </a:rPr>
              <a:t> (OSU), Z.-E. </a:t>
            </a:r>
            <a:r>
              <a:rPr lang="en-US" sz="1800" dirty="0" err="1">
                <a:latin typeface="Book Antiqua" panose="02040602050305030304" pitchFamily="18" charset="0"/>
              </a:rPr>
              <a:t>Meziani</a:t>
            </a:r>
            <a:r>
              <a:rPr lang="en-US" sz="1800" dirty="0">
                <a:latin typeface="Book Antiqua" panose="02040602050305030304" pitchFamily="18" charset="0"/>
              </a:rPr>
              <a:t> (ANL), W. </a:t>
            </a:r>
            <a:r>
              <a:rPr lang="en-US" sz="1800" dirty="0" err="1">
                <a:latin typeface="Book Antiqua" panose="02040602050305030304" pitchFamily="18" charset="0"/>
              </a:rPr>
              <a:t>Nazarewicz</a:t>
            </a:r>
            <a:r>
              <a:rPr lang="en-US" sz="1800" dirty="0">
                <a:latin typeface="Book Antiqua" panose="02040602050305030304" pitchFamily="18" charset="0"/>
              </a:rPr>
              <a:t> (MSU), P. Newman (Birmingham, UK), B. </a:t>
            </a:r>
            <a:r>
              <a:rPr lang="en-US" sz="1800" dirty="0" err="1">
                <a:latin typeface="Book Antiqua" panose="02040602050305030304" pitchFamily="18" charset="0"/>
              </a:rPr>
              <a:t>Pasquini</a:t>
            </a:r>
            <a:r>
              <a:rPr lang="en-US" sz="1800" dirty="0">
                <a:latin typeface="Book Antiqua" panose="02040602050305030304" pitchFamily="18" charset="0"/>
              </a:rPr>
              <a:t> (Pavia), F. </a:t>
            </a:r>
            <a:r>
              <a:rPr lang="en-US" sz="1800" dirty="0" err="1">
                <a:latin typeface="Book Antiqua" panose="02040602050305030304" pitchFamily="18" charset="0"/>
              </a:rPr>
              <a:t>Pilat</a:t>
            </a:r>
            <a:r>
              <a:rPr lang="en-US" sz="1800" dirty="0">
                <a:latin typeface="Book Antiqua" panose="02040602050305030304" pitchFamily="18" charset="0"/>
              </a:rPr>
              <a:t> (ORNL), J. </a:t>
            </a:r>
            <a:r>
              <a:rPr lang="en-US" sz="1800" dirty="0" err="1">
                <a:latin typeface="Book Antiqua" panose="02040602050305030304" pitchFamily="18" charset="0"/>
              </a:rPr>
              <a:t>Qiu</a:t>
            </a:r>
            <a:r>
              <a:rPr lang="en-US" sz="1800" dirty="0">
                <a:latin typeface="Book Antiqua" panose="02040602050305030304" pitchFamily="18" charset="0"/>
              </a:rPr>
              <a:t> (</a:t>
            </a:r>
            <a:r>
              <a:rPr lang="en-US" sz="1800" dirty="0" err="1">
                <a:latin typeface="Book Antiqua" panose="02040602050305030304" pitchFamily="18" charset="0"/>
              </a:rPr>
              <a:t>Jlab</a:t>
            </a:r>
            <a:r>
              <a:rPr lang="en-US" sz="1800" dirty="0">
                <a:latin typeface="Book Antiqua" panose="02040602050305030304" pitchFamily="18" charset="0"/>
              </a:rPr>
              <a:t>), G. </a:t>
            </a:r>
            <a:r>
              <a:rPr lang="en-US" sz="1800" dirty="0" err="1">
                <a:latin typeface="Book Antiqua" panose="02040602050305030304" pitchFamily="18" charset="0"/>
              </a:rPr>
              <a:t>Sterman</a:t>
            </a:r>
            <a:r>
              <a:rPr lang="en-US" sz="1800" dirty="0">
                <a:latin typeface="Book Antiqua" panose="02040602050305030304" pitchFamily="18" charset="0"/>
              </a:rPr>
              <a:t> (SBU), W. Vogelsang (</a:t>
            </a:r>
            <a:r>
              <a:rPr lang="en-US" sz="1800" dirty="0" err="1">
                <a:latin typeface="Book Antiqua" panose="02040602050305030304" pitchFamily="18" charset="0"/>
              </a:rPr>
              <a:t>Teubingen</a:t>
            </a:r>
            <a:r>
              <a:rPr lang="en-US" sz="1800" dirty="0">
                <a:latin typeface="Book Antiqua" panose="02040602050305030304" pitchFamily="18" charset="0"/>
              </a:rPr>
              <a:t>)</a:t>
            </a:r>
          </a:p>
          <a:p>
            <a:pPr lvl="1"/>
            <a:r>
              <a:rPr lang="en-US" sz="1800" dirty="0">
                <a:latin typeface="Book Antiqua" panose="02040602050305030304" pitchFamily="18" charset="0"/>
              </a:rPr>
              <a:t>Ex. Officio: B. Mueller (BNL-management), B. </a:t>
            </a:r>
            <a:r>
              <a:rPr lang="en-US" sz="1800" dirty="0" err="1">
                <a:latin typeface="Book Antiqua" panose="02040602050305030304" pitchFamily="18" charset="0"/>
              </a:rPr>
              <a:t>Surrow</a:t>
            </a:r>
            <a:r>
              <a:rPr lang="en-US" sz="1800" dirty="0">
                <a:latin typeface="Book Antiqua" panose="02040602050305030304" pitchFamily="18" charset="0"/>
              </a:rPr>
              <a:t> (Chair, EICUG-SC), and R. Yoshida (</a:t>
            </a:r>
            <a:r>
              <a:rPr lang="en-US" sz="1800" dirty="0" err="1">
                <a:latin typeface="Book Antiqua" panose="02040602050305030304" pitchFamily="18" charset="0"/>
              </a:rPr>
              <a:t>JLab</a:t>
            </a:r>
            <a:r>
              <a:rPr lang="en-US" sz="1800" dirty="0">
                <a:latin typeface="Book Antiqua" panose="02040602050305030304" pitchFamily="18" charset="0"/>
              </a:rPr>
              <a:t>-management) </a:t>
            </a:r>
          </a:p>
          <a:p>
            <a:r>
              <a:rPr lang="en-US" sz="2400" dirty="0">
                <a:latin typeface="Book Antiqua" panose="02040602050305030304" pitchFamily="18" charset="0"/>
              </a:rPr>
              <a:t>Program Steering Committee</a:t>
            </a:r>
            <a:endParaRPr lang="en-US" sz="2000" dirty="0">
              <a:latin typeface="Book Antiqua" panose="02040602050305030304" pitchFamily="18" charset="0"/>
            </a:endParaRPr>
          </a:p>
          <a:p>
            <a:pPr lvl="1"/>
            <a:r>
              <a:rPr lang="en-US" sz="1800" dirty="0">
                <a:latin typeface="Book Antiqua" panose="02040602050305030304" pitchFamily="18" charset="0"/>
              </a:rPr>
              <a:t>T. </a:t>
            </a:r>
            <a:r>
              <a:rPr lang="en-US" sz="1800" dirty="0" err="1">
                <a:latin typeface="Book Antiqua" panose="02040602050305030304" pitchFamily="18" charset="0"/>
              </a:rPr>
              <a:t>Hemmick</a:t>
            </a:r>
            <a:r>
              <a:rPr lang="en-US" sz="1800" dirty="0">
                <a:latin typeface="Book Antiqua" panose="02040602050305030304" pitchFamily="18" charset="0"/>
              </a:rPr>
              <a:t>, D. </a:t>
            </a:r>
            <a:r>
              <a:rPr lang="en-US" sz="1800" dirty="0" err="1">
                <a:latin typeface="Book Antiqua" panose="02040602050305030304" pitchFamily="18" charset="0"/>
              </a:rPr>
              <a:t>Kharzeev</a:t>
            </a:r>
            <a:r>
              <a:rPr lang="en-US" sz="1800" dirty="0">
                <a:latin typeface="Book Antiqua" panose="02040602050305030304" pitchFamily="18" charset="0"/>
              </a:rPr>
              <a:t>, J. </a:t>
            </a:r>
            <a:r>
              <a:rPr lang="en-US" sz="1800" dirty="0" err="1">
                <a:latin typeface="Book Antiqua" panose="02040602050305030304" pitchFamily="18" charset="0"/>
              </a:rPr>
              <a:t>Kiryluk</a:t>
            </a:r>
            <a:r>
              <a:rPr lang="en-US" sz="1800" dirty="0">
                <a:latin typeface="Book Antiqua" panose="02040602050305030304" pitchFamily="18" charset="0"/>
              </a:rPr>
              <a:t>, K. Kumar, J. H. Lee, T. Ullrich, R. </a:t>
            </a:r>
            <a:r>
              <a:rPr lang="en-US" sz="1800" dirty="0" err="1">
                <a:latin typeface="Book Antiqua" panose="02040602050305030304" pitchFamily="18" charset="0"/>
              </a:rPr>
              <a:t>Venugopalan</a:t>
            </a:r>
            <a:r>
              <a:rPr lang="en-US" sz="1800" dirty="0">
                <a:latin typeface="Book Antiqua" panose="02040602050305030304" pitchFamily="18" charset="0"/>
              </a:rPr>
              <a:t> &amp; A. Deshpande</a:t>
            </a:r>
          </a:p>
          <a:p>
            <a:r>
              <a:rPr lang="en-US" sz="2400" dirty="0">
                <a:latin typeface="Book Antiqua" panose="02040602050305030304" pitchFamily="18" charset="0"/>
              </a:rPr>
              <a:t>Director, Scientific Coordinators</a:t>
            </a:r>
          </a:p>
          <a:p>
            <a:pPr lvl="1"/>
            <a:r>
              <a:rPr lang="en-US" sz="1800" dirty="0">
                <a:latin typeface="Book Antiqua" panose="02040602050305030304" pitchFamily="18" charset="0"/>
              </a:rPr>
              <a:t>A. Deshpande, </a:t>
            </a:r>
            <a:r>
              <a:rPr lang="en-US" sz="1800" strike="sngStrike" dirty="0">
                <a:latin typeface="Book Antiqua" panose="02040602050305030304" pitchFamily="18" charset="0"/>
              </a:rPr>
              <a:t>N. </a:t>
            </a:r>
            <a:r>
              <a:rPr lang="en-US" sz="1800" strike="sngStrike" dirty="0" err="1">
                <a:latin typeface="Book Antiqua" panose="02040602050305030304" pitchFamily="18" charset="0"/>
              </a:rPr>
              <a:t>Feege</a:t>
            </a:r>
            <a:r>
              <a:rPr lang="en-US" sz="1800" dirty="0">
                <a:latin typeface="Book Antiqua" panose="02040602050305030304" pitchFamily="18" charset="0"/>
              </a:rPr>
              <a:t>, J. H. Lee, J. Zhang</a:t>
            </a:r>
          </a:p>
          <a:p>
            <a:r>
              <a:rPr lang="en-US" sz="2400" dirty="0">
                <a:latin typeface="Book Antiqua" panose="02040602050305030304" pitchFamily="18" charset="0"/>
              </a:rPr>
              <a:t>Administrative support:</a:t>
            </a:r>
          </a:p>
          <a:p>
            <a:pPr lvl="1"/>
            <a:r>
              <a:rPr lang="en-US" sz="1800" dirty="0">
                <a:latin typeface="Book Antiqua" panose="02040602050305030304" pitchFamily="18" charset="0"/>
              </a:rPr>
              <a:t>S. </a:t>
            </a:r>
            <a:r>
              <a:rPr lang="en-US" sz="1800" dirty="0" err="1">
                <a:latin typeface="Book Antiqua" panose="02040602050305030304" pitchFamily="18" charset="0"/>
              </a:rPr>
              <a:t>Delquaglio</a:t>
            </a:r>
            <a:r>
              <a:rPr lang="en-US" sz="1800" dirty="0">
                <a:latin typeface="Book Antiqua" panose="02040602050305030304" pitchFamily="18" charset="0"/>
              </a:rPr>
              <a:t> (SBU), M. </a:t>
            </a:r>
            <a:r>
              <a:rPr lang="en-US" sz="1800" dirty="0" err="1">
                <a:latin typeface="Book Antiqua" panose="02040602050305030304" pitchFamily="18" charset="0"/>
              </a:rPr>
              <a:t>Veri-Viteri</a:t>
            </a:r>
            <a:r>
              <a:rPr lang="en-US" sz="1800" dirty="0">
                <a:latin typeface="Book Antiqua" panose="02040602050305030304" pitchFamily="18" charset="0"/>
              </a:rPr>
              <a:t> (SBU) and R. Nieves (BNL)</a:t>
            </a:r>
          </a:p>
        </p:txBody>
      </p:sp>
    </p:spTree>
    <p:extLst>
      <p:ext uri="{BB962C8B-B14F-4D97-AF65-F5344CB8AC3E}">
        <p14:creationId xmlns:p14="http://schemas.microsoft.com/office/powerpoint/2010/main" val="248411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8895-5F47-934C-A416-C828E104D866}"/>
              </a:ext>
            </a:extLst>
          </p:cNvPr>
          <p:cNvSpPr>
            <a:spLocks noGrp="1"/>
          </p:cNvSpPr>
          <p:nvPr>
            <p:ph type="title"/>
          </p:nvPr>
        </p:nvSpPr>
        <p:spPr/>
        <p:txBody>
          <a:bodyPr>
            <a:normAutofit/>
          </a:bodyPr>
          <a:lstStyle/>
          <a:p>
            <a:r>
              <a:rPr lang="en-US" sz="4000" dirty="0"/>
              <a:t>Activities in 2018: 1</a:t>
            </a:r>
            <a:r>
              <a:rPr lang="en-US" sz="4000" baseline="30000" dirty="0"/>
              <a:t>st</a:t>
            </a:r>
            <a:r>
              <a:rPr lang="en-US" sz="4000" dirty="0"/>
              <a:t> year! </a:t>
            </a:r>
          </a:p>
        </p:txBody>
      </p:sp>
      <p:sp>
        <p:nvSpPr>
          <p:cNvPr id="3" name="Content Placeholder 2">
            <a:extLst>
              <a:ext uri="{FF2B5EF4-FFF2-40B4-BE49-F238E27FC236}">
                <a16:creationId xmlns:a16="http://schemas.microsoft.com/office/drawing/2014/main" id="{B2CE7419-E85F-B040-9EE3-301C97C2521A}"/>
              </a:ext>
            </a:extLst>
          </p:cNvPr>
          <p:cNvSpPr>
            <a:spLocks noGrp="1"/>
          </p:cNvSpPr>
          <p:nvPr>
            <p:ph idx="1"/>
          </p:nvPr>
        </p:nvSpPr>
        <p:spPr>
          <a:xfrm>
            <a:off x="838200" y="1403719"/>
            <a:ext cx="11176000" cy="5089156"/>
          </a:xfrm>
        </p:spPr>
        <p:txBody>
          <a:bodyPr anchor="ctr">
            <a:normAutofit fontScale="92500" lnSpcReduction="10000"/>
          </a:bodyPr>
          <a:lstStyle/>
          <a:p>
            <a:r>
              <a:rPr lang="en-US" sz="2400" dirty="0">
                <a:latin typeface="Book Antiqua" panose="02040602050305030304" pitchFamily="18" charset="0"/>
              </a:rPr>
              <a:t>SBU-BNL </a:t>
            </a:r>
            <a:r>
              <a:rPr lang="en-US" sz="2400" dirty="0">
                <a:latin typeface="Book Antiqua" panose="02040602050305030304" pitchFamily="18" charset="0"/>
                <a:hlinkClick r:id="rId2"/>
              </a:rPr>
              <a:t>Joint CFNS Seminars</a:t>
            </a:r>
            <a:endParaRPr lang="en-US" sz="2400" dirty="0">
              <a:latin typeface="Book Antiqua" panose="02040602050305030304" pitchFamily="18" charset="0"/>
            </a:endParaRPr>
          </a:p>
          <a:p>
            <a:r>
              <a:rPr lang="en-US" sz="2400" dirty="0">
                <a:latin typeface="Book Antiqua" panose="02040602050305030304" pitchFamily="18" charset="0"/>
              </a:rPr>
              <a:t>EIC physics </a:t>
            </a:r>
            <a:r>
              <a:rPr lang="en-US" sz="2400" dirty="0">
                <a:latin typeface="Book Antiqua" panose="02040602050305030304" pitchFamily="18" charset="0"/>
                <a:hlinkClick r:id="rId3"/>
              </a:rPr>
              <a:t>topical workshops</a:t>
            </a:r>
            <a:endParaRPr lang="en-US" sz="2400" dirty="0">
              <a:latin typeface="Book Antiqua" panose="02040602050305030304" pitchFamily="18" charset="0"/>
            </a:endParaRPr>
          </a:p>
          <a:p>
            <a:pPr marL="0" indent="0">
              <a:buNone/>
            </a:pPr>
            <a:endParaRPr lang="en-US" sz="2400" dirty="0">
              <a:latin typeface="Book Antiqua" panose="02040602050305030304" pitchFamily="18" charset="0"/>
            </a:endParaRPr>
          </a:p>
          <a:p>
            <a:r>
              <a:rPr lang="en-US" sz="2400" dirty="0">
                <a:latin typeface="Book Antiqua" panose="02040602050305030304" pitchFamily="18" charset="0"/>
              </a:rPr>
              <a:t>CFNS-University/Lab joint (50:50) post doctoral fellowship</a:t>
            </a:r>
          </a:p>
          <a:p>
            <a:r>
              <a:rPr lang="en-US" sz="2400" dirty="0">
                <a:latin typeface="Book Antiqua" panose="02040602050305030304" pitchFamily="18" charset="0"/>
                <a:hlinkClick r:id="rId4"/>
              </a:rPr>
              <a:t>Post doctoral fellowships</a:t>
            </a:r>
            <a:r>
              <a:rPr lang="en-US" sz="2400" dirty="0">
                <a:latin typeface="Book Antiqua" panose="02040602050305030304" pitchFamily="18" charset="0"/>
              </a:rPr>
              <a:t>:</a:t>
            </a:r>
          </a:p>
          <a:p>
            <a:pPr lvl="1"/>
            <a:r>
              <a:rPr lang="en-US" sz="2000" dirty="0">
                <a:latin typeface="Book Antiqua" panose="02040602050305030304" pitchFamily="18" charset="0"/>
              </a:rPr>
              <a:t>SBU-BNL collaborative LDRD post docs</a:t>
            </a:r>
          </a:p>
          <a:p>
            <a:pPr lvl="1"/>
            <a:r>
              <a:rPr lang="en-US" sz="2000" dirty="0">
                <a:latin typeface="Book Antiqua" panose="02040602050305030304" pitchFamily="18" charset="0"/>
              </a:rPr>
              <a:t>CFNS funded SBU post docs</a:t>
            </a:r>
          </a:p>
          <a:p>
            <a:pPr lvl="1"/>
            <a:endParaRPr lang="en-US" sz="2000" dirty="0">
              <a:latin typeface="Book Antiqua" panose="02040602050305030304" pitchFamily="18" charset="0"/>
            </a:endParaRPr>
          </a:p>
          <a:p>
            <a:r>
              <a:rPr lang="en-US" sz="2400" dirty="0">
                <a:latin typeface="Book Antiqua" panose="02040602050305030304" pitchFamily="18" charset="0"/>
              </a:rPr>
              <a:t>Short (&lt; 7 days) and long term (&lt; 4 months) visitor program</a:t>
            </a:r>
          </a:p>
          <a:p>
            <a:r>
              <a:rPr lang="en-US" sz="2400" dirty="0">
                <a:latin typeface="Book Antiqua" panose="02040602050305030304" pitchFamily="18" charset="0"/>
              </a:rPr>
              <a:t>Remote conference support</a:t>
            </a:r>
          </a:p>
          <a:p>
            <a:pPr marL="0" indent="0">
              <a:buNone/>
            </a:pPr>
            <a:endParaRPr lang="en-US" sz="2400" dirty="0">
              <a:latin typeface="Book Antiqua" panose="02040602050305030304" pitchFamily="18" charset="0"/>
            </a:endParaRPr>
          </a:p>
          <a:p>
            <a:r>
              <a:rPr lang="en-US" sz="2400" i="1" dirty="0">
                <a:latin typeface="Book Antiqua" panose="02040602050305030304" pitchFamily="18" charset="0"/>
              </a:rPr>
              <a:t>EIC/QCD summer school for ~30 students first in 2019 planned</a:t>
            </a:r>
          </a:p>
          <a:p>
            <a:r>
              <a:rPr lang="en-US" sz="2400" i="1" dirty="0">
                <a:latin typeface="Book Antiqua" panose="02040602050305030304" pitchFamily="18" charset="0"/>
              </a:rPr>
              <a:t>Minority colleges outreach : through research and education under consideration</a:t>
            </a:r>
          </a:p>
        </p:txBody>
      </p:sp>
      <p:sp>
        <p:nvSpPr>
          <p:cNvPr id="4" name="TextBox 3">
            <a:extLst>
              <a:ext uri="{FF2B5EF4-FFF2-40B4-BE49-F238E27FC236}">
                <a16:creationId xmlns:a16="http://schemas.microsoft.com/office/drawing/2014/main" id="{C5968E1B-6288-E644-B08E-E6E59A293A0E}"/>
              </a:ext>
            </a:extLst>
          </p:cNvPr>
          <p:cNvSpPr txBox="1"/>
          <p:nvPr/>
        </p:nvSpPr>
        <p:spPr>
          <a:xfrm>
            <a:off x="7375324" y="1104106"/>
            <a:ext cx="3013276" cy="1015663"/>
          </a:xfrm>
          <a:prstGeom prst="rect">
            <a:avLst/>
          </a:prstGeom>
          <a:solidFill>
            <a:srgbClr val="FFFF00"/>
          </a:solidFill>
          <a:ln w="38100">
            <a:solidFill>
              <a:srgbClr val="C00000"/>
            </a:solidFill>
          </a:ln>
        </p:spPr>
        <p:txBody>
          <a:bodyPr wrap="square" rtlCol="0">
            <a:spAutoFit/>
          </a:bodyPr>
          <a:lstStyle/>
          <a:p>
            <a:r>
              <a:rPr lang="en-US" sz="2000" dirty="0">
                <a:solidFill>
                  <a:srgbClr val="0432FF"/>
                </a:solidFill>
              </a:rPr>
              <a:t>250+ scientists passed through the center  from </a:t>
            </a:r>
          </a:p>
          <a:p>
            <a:r>
              <a:rPr lang="en-US" sz="2000" dirty="0">
                <a:solidFill>
                  <a:srgbClr val="0432FF"/>
                </a:solidFill>
              </a:rPr>
              <a:t>Nov. 2017-Nov-2018</a:t>
            </a:r>
          </a:p>
        </p:txBody>
      </p:sp>
    </p:spTree>
    <p:extLst>
      <p:ext uri="{BB962C8B-B14F-4D97-AF65-F5344CB8AC3E}">
        <p14:creationId xmlns:p14="http://schemas.microsoft.com/office/powerpoint/2010/main" val="14865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C76F-835C-524A-986B-1AC5CCE65F0D}"/>
              </a:ext>
            </a:extLst>
          </p:cNvPr>
          <p:cNvSpPr>
            <a:spLocks noGrp="1"/>
          </p:cNvSpPr>
          <p:nvPr>
            <p:ph type="title"/>
          </p:nvPr>
        </p:nvSpPr>
        <p:spPr/>
        <p:txBody>
          <a:bodyPr/>
          <a:lstStyle/>
          <a:p>
            <a:r>
              <a:rPr lang="en-US" dirty="0"/>
              <a:t>CFNS Seminars</a:t>
            </a:r>
          </a:p>
        </p:txBody>
      </p:sp>
      <p:sp>
        <p:nvSpPr>
          <p:cNvPr id="3" name="Content Placeholder 2">
            <a:extLst>
              <a:ext uri="{FF2B5EF4-FFF2-40B4-BE49-F238E27FC236}">
                <a16:creationId xmlns:a16="http://schemas.microsoft.com/office/drawing/2014/main" id="{5CA61E3B-6197-404E-9656-53C89D7AABB1}"/>
              </a:ext>
            </a:extLst>
          </p:cNvPr>
          <p:cNvSpPr>
            <a:spLocks noGrp="1"/>
          </p:cNvSpPr>
          <p:nvPr>
            <p:ph idx="1"/>
          </p:nvPr>
        </p:nvSpPr>
        <p:spPr>
          <a:xfrm>
            <a:off x="838200" y="1552576"/>
            <a:ext cx="11353800" cy="4667250"/>
          </a:xfrm>
        </p:spPr>
        <p:txBody>
          <a:bodyPr anchor="ctr">
            <a:normAutofit lnSpcReduction="10000"/>
          </a:bodyPr>
          <a:lstStyle/>
          <a:p>
            <a:r>
              <a:rPr lang="en-US" sz="2400" dirty="0">
                <a:latin typeface="Book Antiqua" panose="02040602050305030304" pitchFamily="18" charset="0"/>
              </a:rPr>
              <a:t>Organized by 4 post docs: 2 each from </a:t>
            </a:r>
            <a:r>
              <a:rPr lang="en-US" sz="2400" dirty="0">
                <a:solidFill>
                  <a:srgbClr val="7030A0"/>
                </a:solidFill>
                <a:latin typeface="Book Antiqua" panose="02040602050305030304" pitchFamily="18" charset="0"/>
              </a:rPr>
              <a:t>BNL</a:t>
            </a:r>
            <a:r>
              <a:rPr lang="en-US" sz="2400" dirty="0">
                <a:latin typeface="Book Antiqua" panose="02040602050305030304" pitchFamily="18" charset="0"/>
              </a:rPr>
              <a:t> and SBU</a:t>
            </a:r>
          </a:p>
          <a:p>
            <a:pPr marL="0" indent="0">
              <a:buNone/>
            </a:pPr>
            <a:endParaRPr lang="en-US" sz="2400" dirty="0">
              <a:latin typeface="Book Antiqua" panose="02040602050305030304" pitchFamily="18" charset="0"/>
            </a:endParaRPr>
          </a:p>
          <a:p>
            <a:r>
              <a:rPr lang="en-US" sz="2400" u="sng" dirty="0">
                <a:latin typeface="Book Antiqua" panose="02040602050305030304" pitchFamily="18" charset="0"/>
              </a:rPr>
              <a:t>Coordinators</a:t>
            </a:r>
            <a:r>
              <a:rPr lang="en-US" sz="2400" dirty="0">
                <a:latin typeface="Book Antiqua" panose="02040602050305030304" pitchFamily="18" charset="0"/>
              </a:rPr>
              <a:t>: Carlos Perez Lara, </a:t>
            </a:r>
            <a:r>
              <a:rPr lang="en-US" sz="2400" dirty="0">
                <a:solidFill>
                  <a:srgbClr val="7030A0"/>
                </a:solidFill>
                <a:latin typeface="Book Antiqua" panose="02040602050305030304" pitchFamily="18" charset="0"/>
              </a:rPr>
              <a:t>Andrey Tarasov, </a:t>
            </a:r>
            <a:r>
              <a:rPr lang="en-US" sz="2400" dirty="0">
                <a:latin typeface="Book Antiqua" panose="02040602050305030304" pitchFamily="18" charset="0"/>
              </a:rPr>
              <a:t>Juan Torres-Rincon, </a:t>
            </a:r>
            <a:r>
              <a:rPr lang="en-US" sz="2400" dirty="0">
                <a:solidFill>
                  <a:srgbClr val="7030A0"/>
                </a:solidFill>
                <a:latin typeface="Book Antiqua" panose="02040602050305030304" pitchFamily="18" charset="0"/>
              </a:rPr>
              <a:t>Pia </a:t>
            </a:r>
            <a:r>
              <a:rPr lang="en-US" sz="2400" dirty="0" err="1">
                <a:solidFill>
                  <a:srgbClr val="7030A0"/>
                </a:solidFill>
                <a:latin typeface="Book Antiqua" panose="02040602050305030304" pitchFamily="18" charset="0"/>
              </a:rPr>
              <a:t>Zurita</a:t>
            </a:r>
            <a:r>
              <a:rPr lang="en-US" sz="2400" dirty="0">
                <a:solidFill>
                  <a:srgbClr val="7030A0"/>
                </a:solidFill>
                <a:latin typeface="Book Antiqua" panose="02040602050305030304" pitchFamily="18" charset="0"/>
              </a:rPr>
              <a:t> (replacement soon)</a:t>
            </a:r>
          </a:p>
          <a:p>
            <a:pPr marL="0" indent="0">
              <a:buNone/>
            </a:pPr>
            <a:endParaRPr lang="en-US" sz="2400" dirty="0">
              <a:solidFill>
                <a:srgbClr val="7030A0"/>
              </a:solidFill>
              <a:latin typeface="Book Antiqua" panose="02040602050305030304" pitchFamily="18" charset="0"/>
            </a:endParaRPr>
          </a:p>
          <a:p>
            <a:r>
              <a:rPr lang="en-US" sz="2400" dirty="0">
                <a:latin typeface="Book Antiqua" panose="02040602050305030304" pitchFamily="18" charset="0"/>
              </a:rPr>
              <a:t>1</a:t>
            </a:r>
            <a:r>
              <a:rPr lang="en-US" sz="2400" baseline="30000" dirty="0">
                <a:latin typeface="Book Antiqua" panose="02040602050305030304" pitchFamily="18" charset="0"/>
              </a:rPr>
              <a:t>st</a:t>
            </a:r>
            <a:r>
              <a:rPr lang="en-US" sz="2400" dirty="0">
                <a:latin typeface="Book Antiqua" panose="02040602050305030304" pitchFamily="18" charset="0"/>
              </a:rPr>
              <a:t> and 3</a:t>
            </a:r>
            <a:r>
              <a:rPr lang="en-US" sz="2400" baseline="30000" dirty="0">
                <a:latin typeface="Book Antiqua" panose="02040602050305030304" pitchFamily="18" charset="0"/>
              </a:rPr>
              <a:t>rd</a:t>
            </a:r>
            <a:r>
              <a:rPr lang="en-US" sz="2400" dirty="0">
                <a:latin typeface="Book Antiqua" panose="02040602050305030304" pitchFamily="18" charset="0"/>
              </a:rPr>
              <a:t> Thursday at BNL and SBU, respectively, many (if not all) faculty and post docs/students travel to BNL or to SBU.</a:t>
            </a:r>
          </a:p>
          <a:p>
            <a:pPr lvl="1"/>
            <a:r>
              <a:rPr lang="en-US" sz="2000" dirty="0">
                <a:latin typeface="Book Antiqua" panose="02040602050305030304" pitchFamily="18" charset="0"/>
              </a:rPr>
              <a:t>Advertised widely and</a:t>
            </a:r>
          </a:p>
          <a:p>
            <a:pPr lvl="1"/>
            <a:r>
              <a:rPr lang="en-US" sz="2400" dirty="0">
                <a:latin typeface="Book Antiqua" panose="02040602050305030304" pitchFamily="18" charset="0"/>
              </a:rPr>
              <a:t>All CFNS seminars are broadcast on </a:t>
            </a:r>
            <a:r>
              <a:rPr lang="en-US" sz="2400" dirty="0" err="1">
                <a:latin typeface="Book Antiqua" panose="02040602050305030304" pitchFamily="18" charset="0"/>
              </a:rPr>
              <a:t>BlueJeans</a:t>
            </a:r>
            <a:r>
              <a:rPr lang="en-US" sz="2400" dirty="0">
                <a:latin typeface="Book Antiqua" panose="02040602050305030304" pitchFamily="18" charset="0"/>
              </a:rPr>
              <a:t> for remote EICUG participation</a:t>
            </a:r>
          </a:p>
          <a:p>
            <a:pPr marL="0" indent="0">
              <a:buNone/>
            </a:pPr>
            <a:endParaRPr lang="en-US" sz="2400" dirty="0">
              <a:latin typeface="Book Antiqua" panose="02040602050305030304" pitchFamily="18" charset="0"/>
            </a:endParaRPr>
          </a:p>
          <a:p>
            <a:r>
              <a:rPr lang="en-US" sz="2400" dirty="0">
                <a:latin typeface="Book Antiqua" panose="02040602050305030304" pitchFamily="18" charset="0"/>
              </a:rPr>
              <a:t>In 2017-2018 we had about 30+ seminars including some opportunistic ones</a:t>
            </a:r>
          </a:p>
        </p:txBody>
      </p:sp>
    </p:spTree>
    <p:extLst>
      <p:ext uri="{BB962C8B-B14F-4D97-AF65-F5344CB8AC3E}">
        <p14:creationId xmlns:p14="http://schemas.microsoft.com/office/powerpoint/2010/main" val="404554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14F3-E08C-A647-949A-CBF326007761}"/>
              </a:ext>
            </a:extLst>
          </p:cNvPr>
          <p:cNvSpPr>
            <a:spLocks noGrp="1"/>
          </p:cNvSpPr>
          <p:nvPr>
            <p:ph type="title"/>
          </p:nvPr>
        </p:nvSpPr>
        <p:spPr/>
        <p:txBody>
          <a:bodyPr>
            <a:normAutofit/>
          </a:bodyPr>
          <a:lstStyle/>
          <a:p>
            <a:r>
              <a:rPr lang="en-US" sz="4000" dirty="0"/>
              <a:t>CFNS </a:t>
            </a:r>
            <a:r>
              <a:rPr lang="en-US" sz="4000" dirty="0">
                <a:hlinkClick r:id="rId2"/>
              </a:rPr>
              <a:t>Workshops 2018</a:t>
            </a:r>
            <a:endParaRPr lang="en-US" sz="4000" dirty="0"/>
          </a:p>
        </p:txBody>
      </p:sp>
      <p:sp>
        <p:nvSpPr>
          <p:cNvPr id="3" name="Content Placeholder 2">
            <a:extLst>
              <a:ext uri="{FF2B5EF4-FFF2-40B4-BE49-F238E27FC236}">
                <a16:creationId xmlns:a16="http://schemas.microsoft.com/office/drawing/2014/main" id="{BA772244-E7E6-0C4A-8AF3-CCF9006F139E}"/>
              </a:ext>
            </a:extLst>
          </p:cNvPr>
          <p:cNvSpPr>
            <a:spLocks noGrp="1"/>
          </p:cNvSpPr>
          <p:nvPr>
            <p:ph idx="1"/>
          </p:nvPr>
        </p:nvSpPr>
        <p:spPr>
          <a:xfrm>
            <a:off x="838200" y="1422408"/>
            <a:ext cx="11547765" cy="4876504"/>
          </a:xfrm>
        </p:spPr>
        <p:txBody>
          <a:bodyPr anchor="ctr">
            <a:normAutofit/>
          </a:bodyPr>
          <a:lstStyle/>
          <a:p>
            <a:r>
              <a:rPr lang="en-US" sz="2000" dirty="0">
                <a:solidFill>
                  <a:srgbClr val="0070C0"/>
                </a:solidFill>
                <a:latin typeface="Book Antiqua" panose="02040602050305030304" pitchFamily="18" charset="0"/>
              </a:rPr>
              <a:t>February 5-9, 2018 Polarized Light Ions in the EIC, Ghent,, Belgium</a:t>
            </a:r>
          </a:p>
          <a:p>
            <a:r>
              <a:rPr lang="en-US" sz="2000" dirty="0">
                <a:solidFill>
                  <a:srgbClr val="0070C0"/>
                </a:solidFill>
                <a:latin typeface="Book Antiqua" panose="02040602050305030304" pitchFamily="18" charset="0"/>
              </a:rPr>
              <a:t>April 15, 2018 Pre-DIS EIC Workshop, Kobe, Japan</a:t>
            </a:r>
          </a:p>
          <a:p>
            <a:r>
              <a:rPr lang="en-US" sz="2000" dirty="0">
                <a:latin typeface="Book Antiqua" panose="02040602050305030304" pitchFamily="18" charset="0"/>
              </a:rPr>
              <a:t>June 4-6, 2018 Next Generation GPD WS (@SBU)</a:t>
            </a:r>
          </a:p>
          <a:p>
            <a:pPr lvl="1"/>
            <a:r>
              <a:rPr lang="en-US" sz="1800" dirty="0">
                <a:latin typeface="Book Antiqua" panose="02040602050305030304" pitchFamily="18" charset="0"/>
              </a:rPr>
              <a:t>Weiss, </a:t>
            </a:r>
            <a:r>
              <a:rPr lang="en-US" sz="1800" dirty="0" err="1">
                <a:latin typeface="Book Antiqua" panose="02040602050305030304" pitchFamily="18" charset="0"/>
              </a:rPr>
              <a:t>Szymanowski</a:t>
            </a:r>
            <a:r>
              <a:rPr lang="en-US" sz="1800" dirty="0">
                <a:latin typeface="Book Antiqua" panose="02040602050305030304" pitchFamily="18" charset="0"/>
              </a:rPr>
              <a:t>, Boer, Fazio</a:t>
            </a:r>
          </a:p>
          <a:p>
            <a:r>
              <a:rPr lang="en-US" sz="2000" dirty="0">
                <a:latin typeface="Book Antiqua" panose="02040602050305030304" pitchFamily="18" charset="0"/>
              </a:rPr>
              <a:t>July 23-25 Probing Quark-Gluon matter in with Jets (@BNL)</a:t>
            </a:r>
          </a:p>
          <a:p>
            <a:pPr lvl="1"/>
            <a:r>
              <a:rPr lang="en-US" sz="1800" dirty="0">
                <a:latin typeface="Book Antiqua" panose="02040602050305030304" pitchFamily="18" charset="0"/>
              </a:rPr>
              <a:t>Connors, </a:t>
            </a:r>
            <a:r>
              <a:rPr lang="en-US" sz="1800" dirty="0" err="1">
                <a:latin typeface="Book Antiqua" panose="02040602050305030304" pitchFamily="18" charset="0"/>
              </a:rPr>
              <a:t>Mehtar-Tani</a:t>
            </a:r>
            <a:r>
              <a:rPr lang="en-US" sz="1800" dirty="0">
                <a:latin typeface="Book Antiqua" panose="02040602050305030304" pitchFamily="18" charset="0"/>
              </a:rPr>
              <a:t>, Page, Ringer, </a:t>
            </a:r>
            <a:r>
              <a:rPr lang="en-US" sz="1800" dirty="0" err="1">
                <a:latin typeface="Book Antiqua" panose="02040602050305030304" pitchFamily="18" charset="0"/>
              </a:rPr>
              <a:t>Tywoniuk</a:t>
            </a:r>
            <a:r>
              <a:rPr lang="en-US" sz="1800" dirty="0">
                <a:latin typeface="Book Antiqua" panose="02040602050305030304" pitchFamily="18" charset="0"/>
              </a:rPr>
              <a:t>, </a:t>
            </a:r>
            <a:r>
              <a:rPr lang="en-US" sz="1800" dirty="0" err="1">
                <a:latin typeface="Book Antiqua" panose="02040602050305030304" pitchFamily="18" charset="0"/>
              </a:rPr>
              <a:t>Verweij</a:t>
            </a:r>
            <a:r>
              <a:rPr lang="en-US" sz="1800" dirty="0">
                <a:latin typeface="Book Antiqua" panose="02040602050305030304" pitchFamily="18" charset="0"/>
              </a:rPr>
              <a:t> </a:t>
            </a:r>
          </a:p>
          <a:p>
            <a:r>
              <a:rPr lang="en-US" sz="2000" dirty="0">
                <a:latin typeface="Book Antiqua" panose="02040602050305030304" pitchFamily="18" charset="0"/>
              </a:rPr>
              <a:t>September 5-7, Short range nuclear correlations in an EIC (@BNL)</a:t>
            </a:r>
          </a:p>
          <a:p>
            <a:pPr lvl="1"/>
            <a:r>
              <a:rPr lang="en-US" sz="1800" dirty="0">
                <a:latin typeface="Book Antiqua" panose="02040602050305030304" pitchFamily="18" charset="0"/>
              </a:rPr>
              <a:t>Deshpande, </a:t>
            </a:r>
            <a:r>
              <a:rPr lang="en-US" sz="1800" dirty="0" err="1">
                <a:latin typeface="Book Antiqua" panose="02040602050305030304" pitchFamily="18" charset="0"/>
              </a:rPr>
              <a:t>Kharzeev</a:t>
            </a:r>
            <a:r>
              <a:rPr lang="en-US" sz="1800" dirty="0">
                <a:latin typeface="Book Antiqua" panose="02040602050305030304" pitchFamily="18" charset="0"/>
              </a:rPr>
              <a:t>, </a:t>
            </a:r>
            <a:r>
              <a:rPr lang="en-US" sz="1800" dirty="0" err="1">
                <a:latin typeface="Book Antiqua" panose="02040602050305030304" pitchFamily="18" charset="0"/>
              </a:rPr>
              <a:t>Nazarewicz</a:t>
            </a:r>
            <a:r>
              <a:rPr lang="en-US" sz="1800" dirty="0">
                <a:latin typeface="Book Antiqua" panose="02040602050305030304" pitchFamily="18" charset="0"/>
              </a:rPr>
              <a:t>, </a:t>
            </a:r>
            <a:r>
              <a:rPr lang="en-US" sz="1800" dirty="0" err="1">
                <a:latin typeface="Book Antiqua" panose="02040602050305030304" pitchFamily="18" charset="0"/>
              </a:rPr>
              <a:t>Qiu</a:t>
            </a:r>
            <a:r>
              <a:rPr lang="en-US" sz="1800" dirty="0">
                <a:latin typeface="Book Antiqua" panose="02040602050305030304" pitchFamily="18" charset="0"/>
              </a:rPr>
              <a:t>, Ullrich, </a:t>
            </a:r>
            <a:r>
              <a:rPr lang="en-US" sz="1800" dirty="0" err="1">
                <a:latin typeface="Book Antiqua" panose="02040602050305030304" pitchFamily="18" charset="0"/>
              </a:rPr>
              <a:t>Venugopalan</a:t>
            </a:r>
            <a:r>
              <a:rPr lang="en-US" sz="1800" dirty="0">
                <a:latin typeface="Book Antiqua" panose="02040602050305030304" pitchFamily="18" charset="0"/>
              </a:rPr>
              <a:t>, Yoshida </a:t>
            </a:r>
          </a:p>
          <a:p>
            <a:r>
              <a:rPr lang="en-US" sz="2000" dirty="0">
                <a:latin typeface="Book Antiqua" panose="02040602050305030304" pitchFamily="18" charset="0"/>
              </a:rPr>
              <a:t>September 10-12, Quantum Entanglement at Collider Energies (@SBU)</a:t>
            </a:r>
          </a:p>
          <a:p>
            <a:pPr lvl="1"/>
            <a:r>
              <a:rPr lang="en-US" sz="1800" dirty="0">
                <a:latin typeface="Book Antiqua" panose="02040602050305030304" pitchFamily="18" charset="0"/>
              </a:rPr>
              <a:t>Baker, </a:t>
            </a:r>
            <a:r>
              <a:rPr lang="en-US" sz="1800" dirty="0" err="1">
                <a:latin typeface="Book Antiqua" panose="02040602050305030304" pitchFamily="18" charset="0"/>
              </a:rPr>
              <a:t>Cloet</a:t>
            </a:r>
            <a:r>
              <a:rPr lang="en-US" sz="1800" dirty="0">
                <a:latin typeface="Book Antiqua" panose="02040602050305030304" pitchFamily="18" charset="0"/>
              </a:rPr>
              <a:t>, Deshpande, </a:t>
            </a:r>
            <a:r>
              <a:rPr lang="en-US" sz="1800" dirty="0" err="1">
                <a:latin typeface="Book Antiqua" panose="02040602050305030304" pitchFamily="18" charset="0"/>
              </a:rPr>
              <a:t>Kharzeev</a:t>
            </a:r>
            <a:r>
              <a:rPr lang="en-US" sz="1800" dirty="0">
                <a:latin typeface="Book Antiqua" panose="02040602050305030304" pitchFamily="18" charset="0"/>
              </a:rPr>
              <a:t>, Lee, Ullrich, </a:t>
            </a:r>
            <a:r>
              <a:rPr lang="en-US" sz="1800" dirty="0" err="1">
                <a:latin typeface="Book Antiqua" panose="02040602050305030304" pitchFamily="18" charset="0"/>
              </a:rPr>
              <a:t>Venugopalan</a:t>
            </a:r>
            <a:endParaRPr lang="en-US" sz="1800" dirty="0">
              <a:latin typeface="Book Antiqua" panose="02040602050305030304" pitchFamily="18" charset="0"/>
            </a:endParaRPr>
          </a:p>
          <a:p>
            <a:r>
              <a:rPr lang="en-US" sz="2000" dirty="0">
                <a:latin typeface="Book Antiqua" panose="02040602050305030304" pitchFamily="18" charset="0"/>
              </a:rPr>
              <a:t>October 17-19 , Forward Physics and Instrumentation from Colliders to Cosmic Rays (@SBU)</a:t>
            </a:r>
          </a:p>
          <a:p>
            <a:pPr lvl="1"/>
            <a:r>
              <a:rPr lang="en-US" sz="1800" dirty="0">
                <a:latin typeface="Book Antiqua" panose="02040602050305030304" pitchFamily="18" charset="0"/>
              </a:rPr>
              <a:t>Deshpande, </a:t>
            </a:r>
            <a:r>
              <a:rPr lang="en-US" sz="1800" dirty="0" err="1">
                <a:latin typeface="Book Antiqua" panose="02040602050305030304" pitchFamily="18" charset="0"/>
              </a:rPr>
              <a:t>Feege</a:t>
            </a:r>
            <a:r>
              <a:rPr lang="en-US" sz="1800" dirty="0">
                <a:latin typeface="Book Antiqua" panose="02040602050305030304" pitchFamily="18" charset="0"/>
              </a:rPr>
              <a:t>, </a:t>
            </a:r>
            <a:r>
              <a:rPr lang="en-US" sz="1800" dirty="0" err="1">
                <a:latin typeface="Book Antiqua" panose="02040602050305030304" pitchFamily="18" charset="0"/>
              </a:rPr>
              <a:t>Goto</a:t>
            </a:r>
            <a:r>
              <a:rPr lang="en-US" sz="1800" dirty="0">
                <a:latin typeface="Book Antiqua" panose="02040602050305030304" pitchFamily="18" charset="0"/>
              </a:rPr>
              <a:t>, </a:t>
            </a:r>
            <a:r>
              <a:rPr lang="en-US" sz="1800" dirty="0" err="1">
                <a:latin typeface="Book Antiqua" panose="02040602050305030304" pitchFamily="18" charset="0"/>
              </a:rPr>
              <a:t>Kiryluk</a:t>
            </a:r>
            <a:r>
              <a:rPr lang="en-US" sz="1800" dirty="0">
                <a:latin typeface="Book Antiqua" panose="02040602050305030304" pitchFamily="18" charset="0"/>
              </a:rPr>
              <a:t>, Lee, </a:t>
            </a:r>
            <a:r>
              <a:rPr lang="en-US" sz="1800" dirty="0" err="1">
                <a:latin typeface="Book Antiqua" panose="02040602050305030304" pitchFamily="18" charset="0"/>
              </a:rPr>
              <a:t>Royon</a:t>
            </a:r>
            <a:endParaRPr lang="en-US" sz="2000" dirty="0">
              <a:latin typeface="Book Antiqua" panose="02040602050305030304" pitchFamily="18" charset="0"/>
            </a:endParaRPr>
          </a:p>
        </p:txBody>
      </p:sp>
      <p:sp>
        <p:nvSpPr>
          <p:cNvPr id="4" name="TextBox 3">
            <a:extLst>
              <a:ext uri="{FF2B5EF4-FFF2-40B4-BE49-F238E27FC236}">
                <a16:creationId xmlns:a16="http://schemas.microsoft.com/office/drawing/2014/main" id="{58AB94EC-6E72-C042-9BDA-22BF8ACAA65F}"/>
              </a:ext>
            </a:extLst>
          </p:cNvPr>
          <p:cNvSpPr txBox="1"/>
          <p:nvPr/>
        </p:nvSpPr>
        <p:spPr>
          <a:xfrm>
            <a:off x="429169" y="6179815"/>
            <a:ext cx="11024172" cy="369332"/>
          </a:xfrm>
          <a:prstGeom prst="rect">
            <a:avLst/>
          </a:prstGeom>
          <a:solidFill>
            <a:srgbClr val="FFFF00"/>
          </a:solidFill>
        </p:spPr>
        <p:txBody>
          <a:bodyPr wrap="none" rtlCol="0">
            <a:spAutoFit/>
          </a:bodyPr>
          <a:lstStyle/>
          <a:p>
            <a:r>
              <a:rPr lang="en-US" dirty="0">
                <a:solidFill>
                  <a:srgbClr val="C00000"/>
                </a:solidFill>
                <a:latin typeface="Book Antiqua" panose="02040602050305030304" pitchFamily="18" charset="0"/>
              </a:rPr>
              <a:t>In 2019 plan to initiate a proposal driven process to be approved by the Program  Committee and the IAC </a:t>
            </a:r>
          </a:p>
        </p:txBody>
      </p:sp>
    </p:spTree>
    <p:extLst>
      <p:ext uri="{BB962C8B-B14F-4D97-AF65-F5344CB8AC3E}">
        <p14:creationId xmlns:p14="http://schemas.microsoft.com/office/powerpoint/2010/main" val="427514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D3C6-056B-CB43-A0F7-E4B44E80EC4D}"/>
              </a:ext>
            </a:extLst>
          </p:cNvPr>
          <p:cNvSpPr>
            <a:spLocks noGrp="1"/>
          </p:cNvSpPr>
          <p:nvPr>
            <p:ph type="title"/>
          </p:nvPr>
        </p:nvSpPr>
        <p:spPr/>
        <p:txBody>
          <a:bodyPr/>
          <a:lstStyle/>
          <a:p>
            <a:r>
              <a:rPr lang="en-US" dirty="0"/>
              <a:t>CFNS Post Docs</a:t>
            </a:r>
          </a:p>
        </p:txBody>
      </p:sp>
      <p:sp>
        <p:nvSpPr>
          <p:cNvPr id="3" name="Content Placeholder 2">
            <a:extLst>
              <a:ext uri="{FF2B5EF4-FFF2-40B4-BE49-F238E27FC236}">
                <a16:creationId xmlns:a16="http://schemas.microsoft.com/office/drawing/2014/main" id="{0CBBAB17-2E76-0543-ABB2-F1BFE7C4446C}"/>
              </a:ext>
            </a:extLst>
          </p:cNvPr>
          <p:cNvSpPr>
            <a:spLocks noGrp="1"/>
          </p:cNvSpPr>
          <p:nvPr>
            <p:ph idx="1"/>
          </p:nvPr>
        </p:nvSpPr>
        <p:spPr>
          <a:xfrm>
            <a:off x="838200" y="1621156"/>
            <a:ext cx="11353800" cy="4665344"/>
          </a:xfrm>
        </p:spPr>
        <p:txBody>
          <a:bodyPr>
            <a:normAutofit fontScale="85000" lnSpcReduction="20000"/>
          </a:bodyPr>
          <a:lstStyle/>
          <a:p>
            <a:pPr marL="0" indent="0">
              <a:buNone/>
            </a:pPr>
            <a:r>
              <a:rPr lang="en-US" dirty="0">
                <a:latin typeface="Book Antiqua" panose="02040602050305030304" pitchFamily="18" charset="0"/>
              </a:rPr>
              <a:t>Collaboration with BNL EIC LDRD/PD:</a:t>
            </a:r>
          </a:p>
          <a:p>
            <a:r>
              <a:rPr lang="en-US" dirty="0">
                <a:latin typeface="Book Antiqua" panose="02040602050305030304" pitchFamily="18" charset="0"/>
              </a:rPr>
              <a:t>Diverse topics identified towards EIC science</a:t>
            </a:r>
          </a:p>
          <a:p>
            <a:r>
              <a:rPr lang="en-US" dirty="0">
                <a:latin typeface="Book Antiqua" panose="02040602050305030304" pitchFamily="18" charset="0"/>
              </a:rPr>
              <a:t>8 post docs supported 2018 (some partially)</a:t>
            </a:r>
          </a:p>
          <a:p>
            <a:r>
              <a:rPr lang="en-US" dirty="0">
                <a:latin typeface="Book Antiqua" panose="02040602050305030304" pitchFamily="18" charset="0"/>
              </a:rPr>
              <a:t>You will hear from them on Friday 11/30 in the REVIEW </a:t>
            </a:r>
          </a:p>
          <a:p>
            <a:pPr lvl="1"/>
            <a:r>
              <a:rPr lang="en-US" dirty="0" err="1">
                <a:latin typeface="Book Antiqua" panose="02040602050305030304" pitchFamily="18" charset="0"/>
              </a:rPr>
              <a:t>Kolja</a:t>
            </a:r>
            <a:r>
              <a:rPr lang="en-US" dirty="0">
                <a:latin typeface="Book Antiqua" panose="02040602050305030304" pitchFamily="18" charset="0"/>
              </a:rPr>
              <a:t> </a:t>
            </a:r>
            <a:r>
              <a:rPr lang="en-US" dirty="0" err="1">
                <a:latin typeface="Book Antiqua" panose="02040602050305030304" pitchFamily="18" charset="0"/>
              </a:rPr>
              <a:t>Kouder</a:t>
            </a:r>
            <a:r>
              <a:rPr lang="en-US" dirty="0">
                <a:latin typeface="Book Antiqua" panose="02040602050305030304" pitchFamily="18" charset="0"/>
              </a:rPr>
              <a:t>, Alba Soto </a:t>
            </a:r>
            <a:r>
              <a:rPr lang="en-US" dirty="0" err="1">
                <a:latin typeface="Book Antiqua" panose="02040602050305030304" pitchFamily="18" charset="0"/>
              </a:rPr>
              <a:t>Ontoso</a:t>
            </a:r>
            <a:r>
              <a:rPr lang="en-US" dirty="0">
                <a:latin typeface="Book Antiqua" panose="02040602050305030304" pitchFamily="18" charset="0"/>
              </a:rPr>
              <a:t>, </a:t>
            </a:r>
            <a:r>
              <a:rPr lang="en-US" dirty="0" err="1">
                <a:latin typeface="Book Antiqua" panose="02040602050305030304" pitchFamily="18" charset="0"/>
              </a:rPr>
              <a:t>Abha</a:t>
            </a:r>
            <a:r>
              <a:rPr lang="en-US" dirty="0">
                <a:latin typeface="Book Antiqua" panose="02040602050305030304" pitchFamily="18" charset="0"/>
              </a:rPr>
              <a:t> </a:t>
            </a:r>
            <a:r>
              <a:rPr lang="en-US" dirty="0" err="1">
                <a:latin typeface="Book Antiqua" panose="02040602050305030304" pitchFamily="18" charset="0"/>
              </a:rPr>
              <a:t>Rajan</a:t>
            </a:r>
            <a:r>
              <a:rPr lang="en-US" dirty="0">
                <a:latin typeface="Book Antiqua" panose="02040602050305030304" pitchFamily="18" charset="0"/>
              </a:rPr>
              <a:t>, Kong Tu, Renaud </a:t>
            </a:r>
            <a:r>
              <a:rPr lang="en-US" dirty="0" err="1">
                <a:latin typeface="Book Antiqua" panose="02040602050305030304" pitchFamily="18" charset="0"/>
              </a:rPr>
              <a:t>Boussarie</a:t>
            </a:r>
            <a:r>
              <a:rPr lang="en-US" dirty="0">
                <a:latin typeface="Book Antiqua" panose="02040602050305030304" pitchFamily="18" charset="0"/>
              </a:rPr>
              <a:t>, James Daniel </a:t>
            </a:r>
            <a:r>
              <a:rPr lang="en-US" dirty="0" err="1">
                <a:latin typeface="Book Antiqua" panose="02040602050305030304" pitchFamily="18" charset="0"/>
              </a:rPr>
              <a:t>Brandenberg</a:t>
            </a:r>
            <a:r>
              <a:rPr lang="en-US" dirty="0">
                <a:latin typeface="Book Antiqua" panose="02040602050305030304" pitchFamily="18" charset="0"/>
              </a:rPr>
              <a:t>, </a:t>
            </a:r>
            <a:r>
              <a:rPr lang="en-US" dirty="0" err="1">
                <a:latin typeface="Book Antiqua" panose="02040602050305030304" pitchFamily="18" charset="0"/>
              </a:rPr>
              <a:t>Zhenyu</a:t>
            </a:r>
            <a:r>
              <a:rPr lang="en-US" dirty="0">
                <a:latin typeface="Book Antiqua" panose="02040602050305030304" pitchFamily="18" charset="0"/>
              </a:rPr>
              <a:t> Chen</a:t>
            </a:r>
          </a:p>
          <a:p>
            <a:pPr lvl="1"/>
            <a:endParaRPr lang="en-US" dirty="0">
              <a:latin typeface="Book Antiqua" panose="02040602050305030304" pitchFamily="18" charset="0"/>
            </a:endParaRPr>
          </a:p>
          <a:p>
            <a:pPr marL="0" indent="0">
              <a:buNone/>
            </a:pPr>
            <a:r>
              <a:rPr lang="en-US" dirty="0">
                <a:latin typeface="Book Antiqua" panose="02040602050305030304" pitchFamily="18" charset="0"/>
              </a:rPr>
              <a:t>CFNS Simons Fund Supported Post Docs</a:t>
            </a:r>
          </a:p>
          <a:p>
            <a:r>
              <a:rPr lang="en-US" dirty="0">
                <a:latin typeface="Book Antiqua" panose="02040602050305030304" pitchFamily="18" charset="0"/>
              </a:rPr>
              <a:t>Diverse topics in </a:t>
            </a:r>
            <a:r>
              <a:rPr lang="en-US" dirty="0" err="1">
                <a:latin typeface="Book Antiqua" panose="02040602050305030304" pitchFamily="18" charset="0"/>
              </a:rPr>
              <a:t>Jlab</a:t>
            </a:r>
            <a:r>
              <a:rPr lang="en-US" dirty="0">
                <a:latin typeface="Book Antiqua" panose="02040602050305030304" pitchFamily="18" charset="0"/>
              </a:rPr>
              <a:t>, RHIC and EIC science &amp; instrumentation</a:t>
            </a:r>
          </a:p>
          <a:p>
            <a:r>
              <a:rPr lang="en-US" dirty="0">
                <a:latin typeface="Book Antiqua" panose="02040602050305030304" pitchFamily="18" charset="0"/>
              </a:rPr>
              <a:t>1 recently hired (~3 more to be hired) +  DOE supported post docs who intend to work on EIC related topics (fraction of the time)</a:t>
            </a:r>
          </a:p>
          <a:p>
            <a:r>
              <a:rPr lang="en-US" dirty="0">
                <a:latin typeface="Book Antiqua" panose="02040602050305030304" pitchFamily="18" charset="0"/>
              </a:rPr>
              <a:t>You will hear from some of them on Friday 11/30 in the REVIEW</a:t>
            </a:r>
          </a:p>
          <a:p>
            <a:pPr lvl="1"/>
            <a:r>
              <a:rPr lang="en-US" dirty="0">
                <a:latin typeface="Book Antiqua" panose="02040602050305030304" pitchFamily="18" charset="0"/>
              </a:rPr>
              <a:t>Barak </a:t>
            </a:r>
            <a:r>
              <a:rPr lang="en-US" dirty="0" err="1">
                <a:latin typeface="Book Antiqua" panose="02040602050305030304" pitchFamily="18" charset="0"/>
              </a:rPr>
              <a:t>Schmookler</a:t>
            </a:r>
            <a:r>
              <a:rPr lang="en-US" dirty="0">
                <a:latin typeface="Book Antiqua" panose="02040602050305030304" pitchFamily="18" charset="0"/>
              </a:rPr>
              <a:t> (CFNS)</a:t>
            </a:r>
          </a:p>
          <a:p>
            <a:pPr lvl="1"/>
            <a:r>
              <a:rPr lang="en-US" dirty="0" err="1">
                <a:latin typeface="Book Antiqua" panose="02040602050305030304" pitchFamily="18" charset="0"/>
              </a:rPr>
              <a:t>Sanghwa</a:t>
            </a:r>
            <a:r>
              <a:rPr lang="en-US" dirty="0">
                <a:latin typeface="Book Antiqua" panose="02040602050305030304" pitchFamily="18" charset="0"/>
              </a:rPr>
              <a:t> Park, </a:t>
            </a:r>
            <a:r>
              <a:rPr lang="en-US" dirty="0" err="1">
                <a:latin typeface="Book Antiqua" panose="02040602050305030304" pitchFamily="18" charset="0"/>
              </a:rPr>
              <a:t>Jinlong</a:t>
            </a:r>
            <a:r>
              <a:rPr lang="en-US" dirty="0">
                <a:latin typeface="Book Antiqua" panose="02040602050305030304" pitchFamily="18" charset="0"/>
              </a:rPr>
              <a:t> Zhang, Chandan Gosh (DOE)</a:t>
            </a:r>
          </a:p>
        </p:txBody>
      </p:sp>
    </p:spTree>
    <p:extLst>
      <p:ext uri="{BB962C8B-B14F-4D97-AF65-F5344CB8AC3E}">
        <p14:creationId xmlns:p14="http://schemas.microsoft.com/office/powerpoint/2010/main" val="88553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linds(horizontal)">
                                      <p:cBhvr>
                                        <p:cTn id="10" dur="500"/>
                                        <p:tgtEl>
                                          <p:spTgt spid="3">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blinds(horizontal)">
                                      <p:cBhvr>
                                        <p:cTn id="13" dur="500"/>
                                        <p:tgtEl>
                                          <p:spTgt spid="3">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blinds(horizontal)">
                                      <p:cBhvr>
                                        <p:cTn id="16" dur="500"/>
                                        <p:tgtEl>
                                          <p:spTgt spid="3">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blinds(horizontal)">
                                      <p:cBhvr>
                                        <p:cTn id="19" dur="500"/>
                                        <p:tgtEl>
                                          <p:spTgt spid="3">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linds(horizontal)">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8A0E-8D63-6F4A-BAE0-95AEAEDC1919}"/>
              </a:ext>
            </a:extLst>
          </p:cNvPr>
          <p:cNvSpPr>
            <a:spLocks noGrp="1"/>
          </p:cNvSpPr>
          <p:nvPr>
            <p:ph type="title"/>
          </p:nvPr>
        </p:nvSpPr>
        <p:spPr/>
        <p:txBody>
          <a:bodyPr/>
          <a:lstStyle/>
          <a:p>
            <a:r>
              <a:rPr lang="en-US" dirty="0">
                <a:latin typeface="Book Antiqua" panose="02040602050305030304" pitchFamily="18" charset="0"/>
              </a:rPr>
              <a:t>Overview </a:t>
            </a:r>
          </a:p>
        </p:txBody>
      </p:sp>
      <p:sp>
        <p:nvSpPr>
          <p:cNvPr id="3" name="Content Placeholder 2">
            <a:extLst>
              <a:ext uri="{FF2B5EF4-FFF2-40B4-BE49-F238E27FC236}">
                <a16:creationId xmlns:a16="http://schemas.microsoft.com/office/drawing/2014/main" id="{E432B6EA-0289-5C4D-9ABA-3080921A5360}"/>
              </a:ext>
            </a:extLst>
          </p:cNvPr>
          <p:cNvSpPr>
            <a:spLocks noGrp="1"/>
          </p:cNvSpPr>
          <p:nvPr>
            <p:ph idx="1"/>
          </p:nvPr>
        </p:nvSpPr>
        <p:spPr>
          <a:xfrm>
            <a:off x="838200" y="1478153"/>
            <a:ext cx="10515600" cy="4646602"/>
          </a:xfrm>
        </p:spPr>
        <p:txBody>
          <a:bodyPr anchor="ctr">
            <a:noAutofit/>
          </a:bodyPr>
          <a:lstStyle/>
          <a:p>
            <a:pPr marL="0" indent="0">
              <a:buNone/>
            </a:pPr>
            <a:endParaRPr lang="en-US" sz="2400" b="1" dirty="0">
              <a:latin typeface="Book Antiqua" panose="02040602050305030304" pitchFamily="18" charset="0"/>
            </a:endParaRPr>
          </a:p>
          <a:p>
            <a:pPr marL="0" indent="0">
              <a:buNone/>
            </a:pPr>
            <a:r>
              <a:rPr lang="en-US" sz="2400" dirty="0">
                <a:latin typeface="Book Antiqua" panose="02040602050305030304" pitchFamily="18" charset="0"/>
              </a:rPr>
              <a:t>The Vision for the Center for Frontiers in Nuclear Science</a:t>
            </a:r>
          </a:p>
          <a:p>
            <a:pPr marL="457200" lvl="1" indent="0">
              <a:buNone/>
            </a:pPr>
            <a:r>
              <a:rPr lang="en-US" sz="2000" dirty="0">
                <a:latin typeface="Book Antiqua" panose="02040602050305030304" pitchFamily="18" charset="0"/>
              </a:rPr>
              <a:t>Emerged from my personal experiences, observations, lessons learnt &amp; discussions with many in the community</a:t>
            </a:r>
          </a:p>
          <a:p>
            <a:pPr marL="0" indent="0">
              <a:buNone/>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CFNS Activities (2018 and future)</a:t>
            </a:r>
          </a:p>
          <a:p>
            <a:pPr marL="457200" lvl="1" indent="0">
              <a:buNone/>
            </a:pPr>
            <a:r>
              <a:rPr lang="en-US" sz="2000" dirty="0">
                <a:latin typeface="Book Antiqua" panose="02040602050305030304" pitchFamily="18" charset="0"/>
              </a:rPr>
              <a:t>This serves as an introduction to tomorrow’s CFNS Review</a:t>
            </a:r>
          </a:p>
          <a:p>
            <a:pPr marL="0" indent="0">
              <a:buNone/>
            </a:pPr>
            <a:endParaRPr lang="en-US" sz="2400" dirty="0">
              <a:latin typeface="Book Antiqua" panose="02040602050305030304" pitchFamily="18" charset="0"/>
            </a:endParaRPr>
          </a:p>
          <a:p>
            <a:pPr marL="0" indent="0">
              <a:buNone/>
            </a:pPr>
            <a:r>
              <a:rPr lang="en-US" sz="2400" b="1" i="1" dirty="0">
                <a:latin typeface="Book Antiqua" panose="02040602050305030304" pitchFamily="18" charset="0"/>
              </a:rPr>
              <a:t>Invitation:</a:t>
            </a:r>
          </a:p>
          <a:p>
            <a:pPr marL="0" indent="0">
              <a:buNone/>
            </a:pPr>
            <a:r>
              <a:rPr lang="en-US" sz="2400" i="1" dirty="0">
                <a:latin typeface="Book Antiqua" panose="02040602050305030304" pitchFamily="18" charset="0"/>
              </a:rPr>
              <a:t>Your involvement in the Center’s activities: welcome, essential &amp; critical</a:t>
            </a:r>
          </a:p>
        </p:txBody>
      </p:sp>
      <p:cxnSp>
        <p:nvCxnSpPr>
          <p:cNvPr id="5" name="Straight Connector 4">
            <a:extLst>
              <a:ext uri="{FF2B5EF4-FFF2-40B4-BE49-F238E27FC236}">
                <a16:creationId xmlns:a16="http://schemas.microsoft.com/office/drawing/2014/main" id="{55340BC4-3C54-654C-BC76-9DDA89CE86AF}"/>
              </a:ext>
            </a:extLst>
          </p:cNvPr>
          <p:cNvCxnSpPr/>
          <p:nvPr/>
        </p:nvCxnSpPr>
        <p:spPr>
          <a:xfrm>
            <a:off x="889000" y="4978400"/>
            <a:ext cx="317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808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ECA2-0F08-F44C-907F-E6301811D9B3}"/>
              </a:ext>
            </a:extLst>
          </p:cNvPr>
          <p:cNvSpPr>
            <a:spLocks noGrp="1"/>
          </p:cNvSpPr>
          <p:nvPr>
            <p:ph type="title"/>
          </p:nvPr>
        </p:nvSpPr>
        <p:spPr/>
        <p:txBody>
          <a:bodyPr/>
          <a:lstStyle/>
          <a:p>
            <a:r>
              <a:rPr lang="en-US" sz="4000" dirty="0"/>
              <a:t>CFNS-Remote-Institute Joint Post Docs</a:t>
            </a:r>
            <a:br>
              <a:rPr lang="en-US" dirty="0"/>
            </a:br>
            <a:r>
              <a:rPr lang="en-US" sz="2400" i="1" dirty="0">
                <a:solidFill>
                  <a:srgbClr val="0432FF"/>
                </a:solidFill>
              </a:rPr>
              <a:t>Inspired by the success of RBRC Joint Fellow Program </a:t>
            </a:r>
            <a:endParaRPr lang="en-US" i="1" dirty="0">
              <a:solidFill>
                <a:srgbClr val="0432FF"/>
              </a:solidFill>
            </a:endParaRPr>
          </a:p>
        </p:txBody>
      </p:sp>
      <p:sp>
        <p:nvSpPr>
          <p:cNvPr id="3" name="Content Placeholder 2">
            <a:extLst>
              <a:ext uri="{FF2B5EF4-FFF2-40B4-BE49-F238E27FC236}">
                <a16:creationId xmlns:a16="http://schemas.microsoft.com/office/drawing/2014/main" id="{A55F38B6-1687-7642-AA7F-B80E23504261}"/>
              </a:ext>
            </a:extLst>
          </p:cNvPr>
          <p:cNvSpPr>
            <a:spLocks noGrp="1"/>
          </p:cNvSpPr>
          <p:nvPr>
            <p:ph idx="1"/>
          </p:nvPr>
        </p:nvSpPr>
        <p:spPr>
          <a:xfrm>
            <a:off x="838200" y="1406524"/>
            <a:ext cx="11099800" cy="4937126"/>
          </a:xfrm>
        </p:spPr>
        <p:txBody>
          <a:bodyPr anchor="ctr">
            <a:noAutofit/>
          </a:bodyPr>
          <a:lstStyle/>
          <a:p>
            <a:pPr marL="0" indent="0">
              <a:buNone/>
            </a:pPr>
            <a:r>
              <a:rPr lang="en-US" sz="2200" b="1" dirty="0">
                <a:latin typeface="Book Antiqua" panose="02040602050305030304" pitchFamily="18" charset="0"/>
              </a:rPr>
              <a:t>Funded by the CFNS Simons Fund</a:t>
            </a:r>
          </a:p>
          <a:p>
            <a:pPr marL="0" indent="0">
              <a:buNone/>
            </a:pPr>
            <a:r>
              <a:rPr lang="en-US" sz="2200" b="1" dirty="0">
                <a:latin typeface="Book Antiqua" panose="02040602050305030304" pitchFamily="18" charset="0"/>
              </a:rPr>
              <a:t>Aim:</a:t>
            </a:r>
            <a:r>
              <a:rPr lang="en-US" sz="2200" dirty="0">
                <a:latin typeface="Book Antiqua" panose="02040602050305030304" pitchFamily="18" charset="0"/>
              </a:rPr>
              <a:t> to invite and initiate new groups in to EIC related activities through support for the PI to hire a post doctoral fellow</a:t>
            </a:r>
          </a:p>
          <a:p>
            <a:pPr marL="0" indent="0">
              <a:buNone/>
            </a:pPr>
            <a:endParaRPr lang="en-US" sz="2200" dirty="0">
              <a:latin typeface="Book Antiqua" panose="02040602050305030304" pitchFamily="18" charset="0"/>
            </a:endParaRPr>
          </a:p>
          <a:p>
            <a:pPr marL="0" indent="0">
              <a:buNone/>
            </a:pPr>
            <a:r>
              <a:rPr lang="en-US" sz="2200" b="1" dirty="0">
                <a:latin typeface="Book Antiqua" panose="02040602050305030304" pitchFamily="18" charset="0"/>
              </a:rPr>
              <a:t>Realization:</a:t>
            </a:r>
          </a:p>
          <a:p>
            <a:pPr marL="0" indent="0">
              <a:buNone/>
            </a:pPr>
            <a:r>
              <a:rPr lang="en-US" sz="2200" dirty="0">
                <a:latin typeface="Book Antiqua" panose="02040602050305030304" pitchFamily="18" charset="0"/>
              </a:rPr>
              <a:t>CFNS pays 50% of the base salary</a:t>
            </a:r>
          </a:p>
          <a:p>
            <a:pPr marL="0" indent="0">
              <a:buNone/>
            </a:pPr>
            <a:r>
              <a:rPr lang="en-US" sz="2200" dirty="0">
                <a:latin typeface="Book Antiqua" panose="02040602050305030304" pitchFamily="18" charset="0"/>
              </a:rPr>
              <a:t>Post Doc spends 3-4 months/</a:t>
            </a:r>
            <a:r>
              <a:rPr lang="en-US" sz="2200" dirty="0" err="1">
                <a:latin typeface="Book Antiqua" panose="02040602050305030304" pitchFamily="18" charset="0"/>
              </a:rPr>
              <a:t>yr</a:t>
            </a:r>
            <a:r>
              <a:rPr lang="en-US" sz="2200" dirty="0">
                <a:latin typeface="Book Antiqua" panose="02040602050305030304" pitchFamily="18" charset="0"/>
              </a:rPr>
              <a:t> at CFNS with some local support from the Center </a:t>
            </a:r>
          </a:p>
          <a:p>
            <a:pPr marL="0" indent="0">
              <a:buNone/>
            </a:pPr>
            <a:r>
              <a:rPr lang="en-US" sz="2200" dirty="0">
                <a:latin typeface="Book Antiqua" panose="02040602050305030304" pitchFamily="18" charset="0"/>
              </a:rPr>
              <a:t>Works on a current topic at the PI’s university group and gets involved in EIC physics for part his/her time</a:t>
            </a:r>
          </a:p>
          <a:p>
            <a:pPr marL="0" indent="0">
              <a:buNone/>
            </a:pPr>
            <a:r>
              <a:rPr lang="en-US" sz="2200" dirty="0">
                <a:solidFill>
                  <a:srgbClr val="0432FF"/>
                </a:solidFill>
                <a:latin typeface="Book Antiqua" panose="02040602050305030304" pitchFamily="18" charset="0"/>
              </a:rPr>
              <a:t>For 2019 we received ~15 proposals, 7 selected (5 to be funded immediately)</a:t>
            </a:r>
          </a:p>
          <a:p>
            <a:pPr marL="0" indent="0">
              <a:buNone/>
            </a:pPr>
            <a:r>
              <a:rPr lang="en-US" sz="2200" dirty="0">
                <a:solidFill>
                  <a:srgbClr val="0432FF"/>
                </a:solidFill>
                <a:latin typeface="Book Antiqua" panose="02040602050305030304" pitchFamily="18" charset="0"/>
              </a:rPr>
              <a:t>AD will work with the PI’s to these in near future</a:t>
            </a:r>
          </a:p>
        </p:txBody>
      </p:sp>
    </p:spTree>
    <p:extLst>
      <p:ext uri="{BB962C8B-B14F-4D97-AF65-F5344CB8AC3E}">
        <p14:creationId xmlns:p14="http://schemas.microsoft.com/office/powerpoint/2010/main" val="36570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3" dur="500"/>
                                        <p:tgtEl>
                                          <p:spTgt spid="3">
                                            <p:txEl>
                                              <p:pRg st="5" end="5"/>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ircle(in)">
                                      <p:cBhvr>
                                        <p:cTn id="21" dur="20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circle(in)">
                                      <p:cBhvr>
                                        <p:cTn id="2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DC44-F71A-BE49-B02E-2FF6893613AB}"/>
              </a:ext>
            </a:extLst>
          </p:cNvPr>
          <p:cNvSpPr>
            <a:spLocks noGrp="1"/>
          </p:cNvSpPr>
          <p:nvPr>
            <p:ph type="title"/>
          </p:nvPr>
        </p:nvSpPr>
        <p:spPr/>
        <p:txBody>
          <a:bodyPr/>
          <a:lstStyle/>
          <a:p>
            <a:r>
              <a:rPr lang="en-US" dirty="0"/>
              <a:t>Remote conference &amp; other support</a:t>
            </a:r>
          </a:p>
        </p:txBody>
      </p:sp>
      <p:sp>
        <p:nvSpPr>
          <p:cNvPr id="3" name="Content Placeholder 2">
            <a:extLst>
              <a:ext uri="{FF2B5EF4-FFF2-40B4-BE49-F238E27FC236}">
                <a16:creationId xmlns:a16="http://schemas.microsoft.com/office/drawing/2014/main" id="{44A1E3E5-36A2-5C40-9707-BF3AA30EE832}"/>
              </a:ext>
            </a:extLst>
          </p:cNvPr>
          <p:cNvSpPr>
            <a:spLocks noGrp="1"/>
          </p:cNvSpPr>
          <p:nvPr>
            <p:ph idx="1"/>
          </p:nvPr>
        </p:nvSpPr>
        <p:spPr>
          <a:xfrm>
            <a:off x="838200" y="1575436"/>
            <a:ext cx="11163300" cy="5032375"/>
          </a:xfrm>
        </p:spPr>
        <p:txBody>
          <a:bodyPr anchor="ctr">
            <a:normAutofit lnSpcReduction="10000"/>
          </a:bodyPr>
          <a:lstStyle/>
          <a:p>
            <a:r>
              <a:rPr lang="en-US" sz="2400" dirty="0">
                <a:latin typeface="Book Antiqua" panose="02040602050305030304" pitchFamily="18" charset="0"/>
              </a:rPr>
              <a:t>For EIC related conferences: 2k-10k per meeting (size, scope, importance)</a:t>
            </a:r>
          </a:p>
          <a:p>
            <a:pPr lvl="1"/>
            <a:r>
              <a:rPr lang="en-US" sz="2000" dirty="0">
                <a:latin typeface="Book Antiqua" panose="02040602050305030304" pitchFamily="18" charset="0"/>
              </a:rPr>
              <a:t>Examples: (EINN 2017), Pre-DIS2018, Gordon Conference 2018, Initial State 2019, EINN 2019</a:t>
            </a:r>
            <a:endParaRPr lang="en-US" sz="2400" dirty="0">
              <a:latin typeface="Book Antiqua" panose="02040602050305030304" pitchFamily="18" charset="0"/>
            </a:endParaRPr>
          </a:p>
          <a:p>
            <a:r>
              <a:rPr lang="en-US" sz="2400" dirty="0">
                <a:latin typeface="Book Antiqua" panose="02040602050305030304" pitchFamily="18" charset="0"/>
              </a:rPr>
              <a:t>Travel support for students/post docs for EIC related presentations (no matter which institute they are at…) if no other means to realize this is possible.</a:t>
            </a:r>
          </a:p>
          <a:p>
            <a:pPr marL="0" indent="0">
              <a:buNone/>
            </a:pPr>
            <a:endParaRPr lang="en-US" sz="2400" dirty="0">
              <a:latin typeface="Book Antiqua" panose="02040602050305030304" pitchFamily="18" charset="0"/>
            </a:endParaRPr>
          </a:p>
          <a:p>
            <a:r>
              <a:rPr lang="en-US" sz="2400" dirty="0">
                <a:latin typeface="Book Antiqua" panose="02040602050305030304" pitchFamily="18" charset="0"/>
              </a:rPr>
              <a:t>EIC Users Group Web Page: </a:t>
            </a:r>
            <a:r>
              <a:rPr lang="en-US" sz="2400" dirty="0" err="1">
                <a:latin typeface="Book Antiqua" panose="02040602050305030304" pitchFamily="18" charset="0"/>
              </a:rPr>
              <a:t>eicug.org</a:t>
            </a:r>
            <a:r>
              <a:rPr lang="en-US" sz="2400" dirty="0">
                <a:latin typeface="Book Antiqua" panose="02040602050305030304" pitchFamily="18" charset="0"/>
              </a:rPr>
              <a:t> </a:t>
            </a:r>
          </a:p>
          <a:p>
            <a:endParaRPr lang="en-US" sz="2400" dirty="0">
              <a:latin typeface="Book Antiqua" panose="02040602050305030304" pitchFamily="18" charset="0"/>
            </a:endParaRPr>
          </a:p>
          <a:p>
            <a:endParaRPr lang="en-US" sz="2400" dirty="0">
              <a:latin typeface="Book Antiqua" panose="02040602050305030304" pitchFamily="18" charset="0"/>
            </a:endParaRPr>
          </a:p>
          <a:p>
            <a:r>
              <a:rPr lang="en-US" sz="2400" dirty="0">
                <a:latin typeface="Book Antiqua" panose="02040602050305030304" pitchFamily="18" charset="0"/>
              </a:rPr>
              <a:t>Topical Group Hadron Physics (APS) Thesis prize support (under discussion)</a:t>
            </a:r>
          </a:p>
          <a:p>
            <a:pPr marL="0" indent="0">
              <a:buNone/>
            </a:pPr>
            <a:r>
              <a:rPr lang="en-US" sz="2400" dirty="0">
                <a:latin typeface="Book Antiqua" panose="02040602050305030304" pitchFamily="18" charset="0"/>
              </a:rPr>
              <a:t>For Stony Brook Students:</a:t>
            </a:r>
          </a:p>
          <a:p>
            <a:r>
              <a:rPr lang="en-US" sz="2400" dirty="0">
                <a:latin typeface="Book Antiqua" panose="02040602050305030304" pitchFamily="18" charset="0"/>
              </a:rPr>
              <a:t>Student support for EIC related topics at SBU or/and BNL</a:t>
            </a:r>
          </a:p>
          <a:p>
            <a:r>
              <a:rPr lang="en-US" sz="2400" dirty="0">
                <a:latin typeface="Book Antiqua" panose="02040602050305030304" pitchFamily="18" charset="0"/>
              </a:rPr>
              <a:t>Undergraduate research students working on EIC</a:t>
            </a:r>
          </a:p>
        </p:txBody>
      </p:sp>
      <p:pic>
        <p:nvPicPr>
          <p:cNvPr id="5" name="Picture 4">
            <a:extLst>
              <a:ext uri="{FF2B5EF4-FFF2-40B4-BE49-F238E27FC236}">
                <a16:creationId xmlns:a16="http://schemas.microsoft.com/office/drawing/2014/main" id="{E793E712-AEC9-4846-B985-E089B7785704}"/>
              </a:ext>
            </a:extLst>
          </p:cNvPr>
          <p:cNvPicPr>
            <a:picLocks noChangeAspect="1"/>
          </p:cNvPicPr>
          <p:nvPr/>
        </p:nvPicPr>
        <p:blipFill>
          <a:blip r:embed="rId2"/>
          <a:stretch>
            <a:fillRect/>
          </a:stretch>
        </p:blipFill>
        <p:spPr>
          <a:xfrm>
            <a:off x="7003340" y="3158759"/>
            <a:ext cx="4756860" cy="1560927"/>
          </a:xfrm>
          <a:prstGeom prst="rect">
            <a:avLst/>
          </a:prstGeom>
          <a:ln w="25400">
            <a:solidFill>
              <a:srgbClr val="C00000"/>
            </a:solidFill>
          </a:ln>
        </p:spPr>
      </p:pic>
    </p:spTree>
    <p:extLst>
      <p:ext uri="{BB962C8B-B14F-4D97-AF65-F5344CB8AC3E}">
        <p14:creationId xmlns:p14="http://schemas.microsoft.com/office/powerpoint/2010/main" val="3980649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2EE0-1587-8B4B-83D3-76798A3B8A99}"/>
              </a:ext>
            </a:extLst>
          </p:cNvPr>
          <p:cNvSpPr>
            <a:spLocks noGrp="1"/>
          </p:cNvSpPr>
          <p:nvPr>
            <p:ph type="title"/>
          </p:nvPr>
        </p:nvSpPr>
        <p:spPr/>
        <p:txBody>
          <a:bodyPr>
            <a:normAutofit/>
          </a:bodyPr>
          <a:lstStyle/>
          <a:p>
            <a:r>
              <a:rPr lang="en-US" sz="4000" dirty="0"/>
              <a:t>EIC/QCD summer school 2019 </a:t>
            </a:r>
          </a:p>
        </p:txBody>
      </p:sp>
      <p:sp>
        <p:nvSpPr>
          <p:cNvPr id="3" name="Content Placeholder 2">
            <a:extLst>
              <a:ext uri="{FF2B5EF4-FFF2-40B4-BE49-F238E27FC236}">
                <a16:creationId xmlns:a16="http://schemas.microsoft.com/office/drawing/2014/main" id="{D987DFCE-031B-B841-B648-05C08EB9C71D}"/>
              </a:ext>
            </a:extLst>
          </p:cNvPr>
          <p:cNvSpPr>
            <a:spLocks noGrp="1"/>
          </p:cNvSpPr>
          <p:nvPr>
            <p:ph idx="1"/>
          </p:nvPr>
        </p:nvSpPr>
        <p:spPr>
          <a:xfrm>
            <a:off x="838200" y="1552575"/>
            <a:ext cx="11353800" cy="4940299"/>
          </a:xfrm>
        </p:spPr>
        <p:txBody>
          <a:bodyPr anchor="ctr">
            <a:normAutofit/>
          </a:bodyPr>
          <a:lstStyle/>
          <a:p>
            <a:pPr marL="0" indent="0">
              <a:buNone/>
            </a:pPr>
            <a:r>
              <a:rPr lang="en-US" dirty="0">
                <a:latin typeface="Book Antiqua" panose="02040602050305030304" pitchFamily="18" charset="0"/>
              </a:rPr>
              <a:t>Annual 2-week summer school on EIC related </a:t>
            </a:r>
            <a:r>
              <a:rPr lang="en-US" dirty="0" err="1">
                <a:latin typeface="Book Antiqua" panose="02040602050305030304" pitchFamily="18" charset="0"/>
              </a:rPr>
              <a:t>toics</a:t>
            </a:r>
            <a:endParaRPr lang="en-US" dirty="0">
              <a:latin typeface="Book Antiqua" panose="02040602050305030304" pitchFamily="18" charset="0"/>
            </a:endParaRPr>
          </a:p>
          <a:p>
            <a:r>
              <a:rPr lang="en-US" dirty="0">
                <a:latin typeface="Book Antiqua" panose="02040602050305030304" pitchFamily="18" charset="0"/>
              </a:rPr>
              <a:t>Physics, detector/technologies, accelerator interface</a:t>
            </a:r>
          </a:p>
          <a:p>
            <a:pPr marL="0" indent="0">
              <a:buNone/>
            </a:pPr>
            <a:endParaRPr lang="en-US" dirty="0">
              <a:latin typeface="Book Antiqua" panose="02040602050305030304" pitchFamily="18" charset="0"/>
            </a:endParaRPr>
          </a:p>
          <a:p>
            <a:pPr marL="0" indent="0">
              <a:buNone/>
            </a:pPr>
            <a:r>
              <a:rPr lang="en-US" dirty="0">
                <a:latin typeface="Book Antiqua" panose="02040602050305030304" pitchFamily="18" charset="0"/>
              </a:rPr>
              <a:t>Organized by members of EIC (Users) community + CFNS post docs at SBU and BNL -- Planning for 2019 about to begin</a:t>
            </a:r>
          </a:p>
          <a:p>
            <a:pPr marL="0" indent="0">
              <a:buNone/>
            </a:pPr>
            <a:endParaRPr lang="en-US" dirty="0">
              <a:latin typeface="Book Antiqua" panose="02040602050305030304" pitchFamily="18" charset="0"/>
            </a:endParaRPr>
          </a:p>
          <a:p>
            <a:pPr marL="0" indent="0">
              <a:buNone/>
            </a:pPr>
            <a:r>
              <a:rPr lang="en-US" dirty="0">
                <a:latin typeface="Book Antiqua" panose="02040602050305030304" pitchFamily="18" charset="0"/>
              </a:rPr>
              <a:t>Significant enthusiasm from faculty &amp; students from Europe, China and India:</a:t>
            </a:r>
          </a:p>
          <a:p>
            <a:r>
              <a:rPr lang="en-US" dirty="0">
                <a:latin typeface="Book Antiqua" panose="02040602050305030304" pitchFamily="18" charset="0"/>
              </a:rPr>
              <a:t>CFNS support for students without the constraints of national boundaries</a:t>
            </a:r>
          </a:p>
        </p:txBody>
      </p:sp>
    </p:spTree>
    <p:extLst>
      <p:ext uri="{BB962C8B-B14F-4D97-AF65-F5344CB8AC3E}">
        <p14:creationId xmlns:p14="http://schemas.microsoft.com/office/powerpoint/2010/main" val="259686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C4C-3C8C-6A46-9864-4257CF375639}"/>
              </a:ext>
            </a:extLst>
          </p:cNvPr>
          <p:cNvSpPr>
            <a:spLocks noGrp="1"/>
          </p:cNvSpPr>
          <p:nvPr>
            <p:ph type="title"/>
          </p:nvPr>
        </p:nvSpPr>
        <p:spPr/>
        <p:txBody>
          <a:bodyPr/>
          <a:lstStyle/>
          <a:p>
            <a:r>
              <a:rPr lang="en-US" dirty="0"/>
              <a:t>Visitor program</a:t>
            </a:r>
          </a:p>
        </p:txBody>
      </p:sp>
      <p:sp>
        <p:nvSpPr>
          <p:cNvPr id="3" name="Content Placeholder 2">
            <a:extLst>
              <a:ext uri="{FF2B5EF4-FFF2-40B4-BE49-F238E27FC236}">
                <a16:creationId xmlns:a16="http://schemas.microsoft.com/office/drawing/2014/main" id="{AAD7495B-09D3-3D4F-90CD-B67AFCEFECB3}"/>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Book Antiqua" panose="02040602050305030304" pitchFamily="18" charset="0"/>
              </a:rPr>
              <a:t>Exchange visitor program through informal communications through other Centers of QCD/Nuclear/Particle Science:</a:t>
            </a:r>
          </a:p>
          <a:p>
            <a:r>
              <a:rPr lang="en-US" sz="2400" dirty="0">
                <a:latin typeface="Book Antiqua" panose="02040602050305030304" pitchFamily="18" charset="0"/>
              </a:rPr>
              <a:t>APCTP, Pohang, South Korea,</a:t>
            </a:r>
          </a:p>
          <a:p>
            <a:r>
              <a:rPr lang="en-US" sz="2400" dirty="0">
                <a:latin typeface="Book Antiqua" panose="02040602050305030304" pitchFamily="18" charset="0"/>
              </a:rPr>
              <a:t>ICAS, San Martin, Argentina (under exploration/discussion)</a:t>
            </a:r>
          </a:p>
          <a:p>
            <a:r>
              <a:rPr lang="en-US" sz="2400" dirty="0">
                <a:latin typeface="Book Antiqua" panose="02040602050305030304" pitchFamily="18" charset="0"/>
              </a:rPr>
              <a:t>Institute of Physics, </a:t>
            </a:r>
            <a:r>
              <a:rPr lang="en-US" sz="2400" dirty="0" err="1">
                <a:latin typeface="Book Antiqua" panose="02040602050305030304" pitchFamily="18" charset="0"/>
              </a:rPr>
              <a:t>Bubhaneshwar</a:t>
            </a:r>
            <a:r>
              <a:rPr lang="en-US" sz="2400" dirty="0">
                <a:latin typeface="Book Antiqua" panose="02040602050305030304" pitchFamily="18" charset="0"/>
              </a:rPr>
              <a:t>, India (under exploration/discussion)</a:t>
            </a:r>
          </a:p>
          <a:p>
            <a:r>
              <a:rPr lang="en-US" sz="2400" dirty="0">
                <a:latin typeface="Book Antiqua" panose="02040602050305030304" pitchFamily="18" charset="0"/>
              </a:rPr>
              <a:t>Austria, China, Australia  (interest shown)</a:t>
            </a:r>
          </a:p>
          <a:p>
            <a:pPr marL="0" indent="0">
              <a:buNone/>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Other: individual visitors to CFNS: self initiated program</a:t>
            </a:r>
          </a:p>
          <a:p>
            <a:r>
              <a:rPr lang="en-US" sz="2400" dirty="0">
                <a:latin typeface="Book Antiqua" panose="02040602050305030304" pitchFamily="18" charset="0"/>
              </a:rPr>
              <a:t>2-3 short term visitors in the past</a:t>
            </a:r>
          </a:p>
          <a:p>
            <a:r>
              <a:rPr lang="en-US" sz="2400" dirty="0">
                <a:latin typeface="Book Antiqua" panose="02040602050305030304" pitchFamily="18" charset="0"/>
              </a:rPr>
              <a:t>Under discussion for 4+ weeks of visit</a:t>
            </a:r>
          </a:p>
          <a:p>
            <a:endParaRPr lang="en-US" dirty="0">
              <a:latin typeface="Book Antiqua" panose="02040602050305030304" pitchFamily="18" charset="0"/>
            </a:endParaRPr>
          </a:p>
          <a:p>
            <a:pPr lvl="1"/>
            <a:endParaRPr lang="en-US" dirty="0">
              <a:latin typeface="Book Antiqua" panose="02040602050305030304" pitchFamily="18" charset="0"/>
            </a:endParaRPr>
          </a:p>
        </p:txBody>
      </p:sp>
    </p:spTree>
    <p:extLst>
      <p:ext uri="{BB962C8B-B14F-4D97-AF65-F5344CB8AC3E}">
        <p14:creationId xmlns:p14="http://schemas.microsoft.com/office/powerpoint/2010/main" val="1151587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23AC-82E3-BD4D-B862-8D4942D93C97}"/>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45B1C258-5E8D-AA46-A130-FFE03908AFDA}"/>
              </a:ext>
            </a:extLst>
          </p:cNvPr>
          <p:cNvSpPr>
            <a:spLocks noGrp="1"/>
          </p:cNvSpPr>
          <p:nvPr>
            <p:ph idx="1"/>
          </p:nvPr>
        </p:nvSpPr>
        <p:spPr>
          <a:xfrm>
            <a:off x="838200" y="1572454"/>
            <a:ext cx="11353800" cy="5285546"/>
          </a:xfrm>
        </p:spPr>
        <p:txBody>
          <a:bodyPr anchor="ctr">
            <a:normAutofit fontScale="92500" lnSpcReduction="10000"/>
          </a:bodyPr>
          <a:lstStyle/>
          <a:p>
            <a:pPr marL="0" indent="0">
              <a:buNone/>
            </a:pPr>
            <a:r>
              <a:rPr lang="en-US" dirty="0"/>
              <a:t>CFNS: a broad vision to reflect on US nuclear science in the long run, while </a:t>
            </a:r>
            <a:r>
              <a:rPr lang="en-US" b="1" dirty="0"/>
              <a:t>focusing on EIC related activities in the near term</a:t>
            </a:r>
          </a:p>
          <a:p>
            <a:endParaRPr lang="en-US" dirty="0"/>
          </a:p>
          <a:p>
            <a:pPr marL="0" indent="0">
              <a:buNone/>
            </a:pPr>
            <a:r>
              <a:rPr lang="en-US" dirty="0"/>
              <a:t>Starting in November 2017:  (250+ scientists visited)</a:t>
            </a:r>
          </a:p>
          <a:p>
            <a:pPr>
              <a:buFont typeface="Wingdings" pitchFamily="2" charset="2"/>
              <a:buChar char="Ø"/>
            </a:pPr>
            <a:r>
              <a:rPr lang="en-US" dirty="0"/>
              <a:t>There has been substantial activity: seminars, workshops, setup of sites, establishing connections</a:t>
            </a:r>
          </a:p>
          <a:p>
            <a:pPr>
              <a:buFont typeface="Wingdings" pitchFamily="2" charset="2"/>
              <a:buChar char="Ø"/>
            </a:pPr>
            <a:r>
              <a:rPr lang="en-US" dirty="0"/>
              <a:t>Support young scientists through research and educational programs aimed at them </a:t>
            </a:r>
          </a:p>
          <a:p>
            <a:r>
              <a:rPr lang="en-US" dirty="0"/>
              <a:t>All of this to support the EIC while working closely with the EICUG </a:t>
            </a:r>
          </a:p>
          <a:p>
            <a:pPr marL="0" indent="0">
              <a:buNone/>
            </a:pPr>
            <a:endParaRPr lang="en-US" i="1" dirty="0"/>
          </a:p>
          <a:p>
            <a:pPr marL="0" indent="0">
              <a:buNone/>
            </a:pPr>
            <a:r>
              <a:rPr lang="en-US" i="1" dirty="0"/>
              <a:t>I invite you (EICUG) to participate and help to maximize the impact of these new resources. Your involvement in the Center’s activities: welcome, essential &amp; critical</a:t>
            </a:r>
          </a:p>
          <a:p>
            <a:pPr marL="0" indent="0">
              <a:buNone/>
            </a:pPr>
            <a:r>
              <a:rPr lang="en-US" i="1" dirty="0">
                <a:latin typeface="Book Antiqua" panose="02040602050305030304" pitchFamily="18" charset="0"/>
              </a:rPr>
              <a:t> </a:t>
            </a:r>
          </a:p>
        </p:txBody>
      </p:sp>
    </p:spTree>
    <p:extLst>
      <p:ext uri="{BB962C8B-B14F-4D97-AF65-F5344CB8AC3E}">
        <p14:creationId xmlns:p14="http://schemas.microsoft.com/office/powerpoint/2010/main" val="49401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157.JPG">
            <a:extLst>
              <a:ext uri="{FF2B5EF4-FFF2-40B4-BE49-F238E27FC236}">
                <a16:creationId xmlns:a16="http://schemas.microsoft.com/office/drawing/2014/main" id="{973324ED-C449-1E4A-BCF3-A8AD6BB0D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509" y="473570"/>
            <a:ext cx="2829832" cy="2122374"/>
          </a:xfrm>
          <a:prstGeom prst="rect">
            <a:avLst/>
          </a:prstGeom>
        </p:spPr>
      </p:pic>
      <p:pic>
        <p:nvPicPr>
          <p:cNvPr id="3" name="Content Placeholder 6" descr="Scan.jpeg">
            <a:extLst>
              <a:ext uri="{FF2B5EF4-FFF2-40B4-BE49-F238E27FC236}">
                <a16:creationId xmlns:a16="http://schemas.microsoft.com/office/drawing/2014/main" id="{87A53890-AC7A-0F47-AC36-CEFD8FB63318}"/>
              </a:ext>
            </a:extLst>
          </p:cNvPr>
          <p:cNvPicPr>
            <a:picLocks noChangeAspect="1"/>
          </p:cNvPicPr>
          <p:nvPr/>
        </p:nvPicPr>
        <p:blipFill rotWithShape="1">
          <a:blip r:embed="rId3">
            <a:extLst>
              <a:ext uri="{28A0092B-C50C-407E-A947-70E740481C1C}">
                <a14:useLocalDpi xmlns:a14="http://schemas.microsoft.com/office/drawing/2010/main" val="0"/>
              </a:ext>
            </a:extLst>
          </a:blip>
          <a:srcRect l="2768" r="-2536"/>
          <a:stretch/>
        </p:blipFill>
        <p:spPr>
          <a:xfrm>
            <a:off x="877285" y="559829"/>
            <a:ext cx="2171738" cy="2829832"/>
          </a:xfrm>
          <a:prstGeom prst="rect">
            <a:avLst/>
          </a:prstGeom>
        </p:spPr>
      </p:pic>
      <p:pic>
        <p:nvPicPr>
          <p:cNvPr id="4" name="Picture 3" descr="FullSizeRender.jpg">
            <a:extLst>
              <a:ext uri="{FF2B5EF4-FFF2-40B4-BE49-F238E27FC236}">
                <a16:creationId xmlns:a16="http://schemas.microsoft.com/office/drawing/2014/main" id="{BBA7BF6B-5617-554D-84BB-0BA905AC2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294" y="1078820"/>
            <a:ext cx="1916326" cy="2709991"/>
          </a:xfrm>
          <a:prstGeom prst="rect">
            <a:avLst/>
          </a:prstGeom>
        </p:spPr>
      </p:pic>
      <p:pic>
        <p:nvPicPr>
          <p:cNvPr id="5" name="Content Placeholder 6" descr="Scan 1.jpeg">
            <a:extLst>
              <a:ext uri="{FF2B5EF4-FFF2-40B4-BE49-F238E27FC236}">
                <a16:creationId xmlns:a16="http://schemas.microsoft.com/office/drawing/2014/main" id="{4EAB8623-D264-034F-9F21-986AD1A26621}"/>
              </a:ext>
            </a:extLst>
          </p:cNvPr>
          <p:cNvPicPr>
            <a:picLocks noChangeAspect="1"/>
          </p:cNvPicPr>
          <p:nvPr/>
        </p:nvPicPr>
        <p:blipFill>
          <a:blip r:embed="rId5">
            <a:extLst>
              <a:ext uri="{28A0092B-C50C-407E-A947-70E740481C1C}">
                <a14:useLocalDpi xmlns:a14="http://schemas.microsoft.com/office/drawing/2010/main" val="0"/>
              </a:ext>
            </a:extLst>
          </a:blip>
          <a:srcRect l="-74511" r="-74511"/>
          <a:stretch>
            <a:fillRect/>
          </a:stretch>
        </p:blipFill>
        <p:spPr>
          <a:xfrm>
            <a:off x="997838" y="1581163"/>
            <a:ext cx="4926469" cy="2737019"/>
          </a:xfrm>
          <a:prstGeom prst="rect">
            <a:avLst/>
          </a:prstGeom>
        </p:spPr>
      </p:pic>
      <p:pic>
        <p:nvPicPr>
          <p:cNvPr id="6" name="Content Placeholder 6" descr="Scan 2.jpeg">
            <a:extLst>
              <a:ext uri="{FF2B5EF4-FFF2-40B4-BE49-F238E27FC236}">
                <a16:creationId xmlns:a16="http://schemas.microsoft.com/office/drawing/2014/main" id="{B99B1582-8ECA-3846-9B3B-6F92F7416F57}"/>
              </a:ext>
            </a:extLst>
          </p:cNvPr>
          <p:cNvPicPr>
            <a:picLocks noChangeAspect="1"/>
          </p:cNvPicPr>
          <p:nvPr/>
        </p:nvPicPr>
        <p:blipFill>
          <a:blip r:embed="rId6">
            <a:extLst>
              <a:ext uri="{28A0092B-C50C-407E-A947-70E740481C1C}">
                <a14:useLocalDpi xmlns:a14="http://schemas.microsoft.com/office/drawing/2010/main" val="0"/>
              </a:ext>
            </a:extLst>
          </a:blip>
          <a:srcRect l="-66158" r="-66158"/>
          <a:stretch>
            <a:fillRect/>
          </a:stretch>
        </p:blipFill>
        <p:spPr>
          <a:xfrm>
            <a:off x="1878764" y="2037100"/>
            <a:ext cx="4683157" cy="2829832"/>
          </a:xfrm>
          <a:prstGeom prst="rect">
            <a:avLst/>
          </a:prstGeom>
        </p:spPr>
      </p:pic>
      <p:pic>
        <p:nvPicPr>
          <p:cNvPr id="7" name="Content Placeholder 6" descr="Scan 3.jpeg">
            <a:extLst>
              <a:ext uri="{FF2B5EF4-FFF2-40B4-BE49-F238E27FC236}">
                <a16:creationId xmlns:a16="http://schemas.microsoft.com/office/drawing/2014/main" id="{931D4ED5-098F-184D-93EC-0D5CE4CD6401}"/>
              </a:ext>
            </a:extLst>
          </p:cNvPr>
          <p:cNvPicPr>
            <a:picLocks noChangeAspect="1"/>
          </p:cNvPicPr>
          <p:nvPr/>
        </p:nvPicPr>
        <p:blipFill>
          <a:blip r:embed="rId7">
            <a:extLst>
              <a:ext uri="{28A0092B-C50C-407E-A947-70E740481C1C}">
                <a14:useLocalDpi xmlns:a14="http://schemas.microsoft.com/office/drawing/2010/main" val="0"/>
              </a:ext>
            </a:extLst>
          </a:blip>
          <a:srcRect l="-66158" r="-66158"/>
          <a:stretch>
            <a:fillRect/>
          </a:stretch>
        </p:blipFill>
        <p:spPr>
          <a:xfrm>
            <a:off x="2777877" y="2648334"/>
            <a:ext cx="4497121" cy="2280953"/>
          </a:xfrm>
          <a:prstGeom prst="rect">
            <a:avLst/>
          </a:prstGeom>
        </p:spPr>
      </p:pic>
      <p:pic>
        <p:nvPicPr>
          <p:cNvPr id="8" name="Content Placeholder 6" descr="Scan 5.jpeg">
            <a:extLst>
              <a:ext uri="{FF2B5EF4-FFF2-40B4-BE49-F238E27FC236}">
                <a16:creationId xmlns:a16="http://schemas.microsoft.com/office/drawing/2014/main" id="{A3313527-F089-434F-8AC0-4D1D93BC70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7492" y="2995509"/>
            <a:ext cx="2220968" cy="3194097"/>
          </a:xfrm>
          <a:prstGeom prst="rect">
            <a:avLst/>
          </a:prstGeom>
        </p:spPr>
      </p:pic>
      <p:pic>
        <p:nvPicPr>
          <p:cNvPr id="9" name="Content Placeholder 6" descr="Scan 4.jpeg">
            <a:extLst>
              <a:ext uri="{FF2B5EF4-FFF2-40B4-BE49-F238E27FC236}">
                <a16:creationId xmlns:a16="http://schemas.microsoft.com/office/drawing/2014/main" id="{423F83AC-F307-C847-ACEF-717E9B988060}"/>
              </a:ext>
            </a:extLst>
          </p:cNvPr>
          <p:cNvPicPr>
            <a:picLocks noChangeAspect="1"/>
          </p:cNvPicPr>
          <p:nvPr/>
        </p:nvPicPr>
        <p:blipFill rotWithShape="1">
          <a:blip r:embed="rId9">
            <a:extLst>
              <a:ext uri="{28A0092B-C50C-407E-A947-70E740481C1C}">
                <a14:useLocalDpi xmlns:a14="http://schemas.microsoft.com/office/drawing/2010/main" val="0"/>
              </a:ext>
            </a:extLst>
          </a:blip>
          <a:srcRect l="-1050" t="1943" r="1" b="-1943"/>
          <a:stretch/>
        </p:blipFill>
        <p:spPr>
          <a:xfrm>
            <a:off x="5807976" y="3018938"/>
            <a:ext cx="2526257" cy="3194098"/>
          </a:xfrm>
          <a:prstGeom prst="rect">
            <a:avLst/>
          </a:prstGeom>
        </p:spPr>
      </p:pic>
      <p:pic>
        <p:nvPicPr>
          <p:cNvPr id="10" name="Content Placeholder 6" descr="Scan 6.jpeg">
            <a:extLst>
              <a:ext uri="{FF2B5EF4-FFF2-40B4-BE49-F238E27FC236}">
                <a16:creationId xmlns:a16="http://schemas.microsoft.com/office/drawing/2014/main" id="{BBB32996-5AB0-0941-9567-4FD8F7DC9766}"/>
              </a:ext>
            </a:extLst>
          </p:cNvPr>
          <p:cNvPicPr>
            <a:picLocks noChangeAspect="1"/>
          </p:cNvPicPr>
          <p:nvPr/>
        </p:nvPicPr>
        <p:blipFill rotWithShape="1">
          <a:blip r:embed="rId10">
            <a:extLst>
              <a:ext uri="{28A0092B-C50C-407E-A947-70E740481C1C}">
                <a14:useLocalDpi xmlns:a14="http://schemas.microsoft.com/office/drawing/2010/main" val="0"/>
              </a:ext>
            </a:extLst>
          </a:blip>
          <a:srcRect l="-2879" r="385" b="2258"/>
          <a:stretch/>
        </p:blipFill>
        <p:spPr>
          <a:xfrm>
            <a:off x="6488281" y="3610567"/>
            <a:ext cx="2451575" cy="2956773"/>
          </a:xfrm>
          <a:prstGeom prst="rect">
            <a:avLst/>
          </a:prstGeom>
        </p:spPr>
      </p:pic>
      <p:pic>
        <p:nvPicPr>
          <p:cNvPr id="12" name="Content Placeholder 4" descr="Screen Shot 2015-12-21 at 11.26.27 AM.png">
            <a:extLst>
              <a:ext uri="{FF2B5EF4-FFF2-40B4-BE49-F238E27FC236}">
                <a16:creationId xmlns:a16="http://schemas.microsoft.com/office/drawing/2014/main" id="{3AC8B749-E215-B249-8890-E5C3E1E42C74}"/>
              </a:ext>
            </a:extLst>
          </p:cNvPr>
          <p:cNvPicPr>
            <a:picLocks noChangeAspect="1"/>
          </p:cNvPicPr>
          <p:nvPr/>
        </p:nvPicPr>
        <p:blipFill rotWithShape="1">
          <a:blip r:embed="rId11">
            <a:extLst>
              <a:ext uri="{28A0092B-C50C-407E-A947-70E740481C1C}">
                <a14:useLocalDpi xmlns:a14="http://schemas.microsoft.com/office/drawing/2010/main" val="0"/>
              </a:ext>
            </a:extLst>
          </a:blip>
          <a:srcRect l="-3933" r="-1386" b="2141"/>
          <a:stretch/>
        </p:blipFill>
        <p:spPr>
          <a:xfrm>
            <a:off x="5035299" y="-72978"/>
            <a:ext cx="2501343" cy="2280953"/>
          </a:xfrm>
          <a:prstGeom prst="rect">
            <a:avLst/>
          </a:prstGeom>
        </p:spPr>
      </p:pic>
      <p:pic>
        <p:nvPicPr>
          <p:cNvPr id="13" name="Content Placeholder 6" descr="Scan 7.jpeg">
            <a:extLst>
              <a:ext uri="{FF2B5EF4-FFF2-40B4-BE49-F238E27FC236}">
                <a16:creationId xmlns:a16="http://schemas.microsoft.com/office/drawing/2014/main" id="{1619DB8B-42FF-B94C-AD63-3ABB663DD182}"/>
              </a:ext>
            </a:extLst>
          </p:cNvPr>
          <p:cNvPicPr>
            <a:picLocks noChangeAspect="1"/>
          </p:cNvPicPr>
          <p:nvPr/>
        </p:nvPicPr>
        <p:blipFill rotWithShape="1">
          <a:blip r:embed="rId12">
            <a:extLst>
              <a:ext uri="{28A0092B-C50C-407E-A947-70E740481C1C}">
                <a14:useLocalDpi xmlns:a14="http://schemas.microsoft.com/office/drawing/2010/main" val="0"/>
              </a:ext>
            </a:extLst>
          </a:blip>
          <a:srcRect l="472" r="-1798"/>
          <a:stretch/>
        </p:blipFill>
        <p:spPr>
          <a:xfrm>
            <a:off x="5941214" y="599168"/>
            <a:ext cx="2134633" cy="2956773"/>
          </a:xfrm>
          <a:prstGeom prst="rect">
            <a:avLst/>
          </a:prstGeom>
        </p:spPr>
      </p:pic>
      <p:pic>
        <p:nvPicPr>
          <p:cNvPr id="14" name="Picture 13" descr="FullSizeRender.jpg">
            <a:extLst>
              <a:ext uri="{FF2B5EF4-FFF2-40B4-BE49-F238E27FC236}">
                <a16:creationId xmlns:a16="http://schemas.microsoft.com/office/drawing/2014/main" id="{4C3F0BC1-73D3-4A42-9C3D-EE70A68C7A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04269" y="1038604"/>
            <a:ext cx="2323133" cy="3145227"/>
          </a:xfrm>
          <a:prstGeom prst="rect">
            <a:avLst/>
          </a:prstGeom>
        </p:spPr>
      </p:pic>
      <p:pic>
        <p:nvPicPr>
          <p:cNvPr id="15" name="Content Placeholder 6" descr="Scan 8.jpeg">
            <a:extLst>
              <a:ext uri="{FF2B5EF4-FFF2-40B4-BE49-F238E27FC236}">
                <a16:creationId xmlns:a16="http://schemas.microsoft.com/office/drawing/2014/main" id="{E6F342EE-2251-804D-B5D4-E98E373B21F7}"/>
              </a:ext>
            </a:extLst>
          </p:cNvPr>
          <p:cNvPicPr>
            <a:picLocks noChangeAspect="1"/>
          </p:cNvPicPr>
          <p:nvPr/>
        </p:nvPicPr>
        <p:blipFill rotWithShape="1">
          <a:blip r:embed="rId14">
            <a:extLst>
              <a:ext uri="{28A0092B-C50C-407E-A947-70E740481C1C}">
                <a14:useLocalDpi xmlns:a14="http://schemas.microsoft.com/office/drawing/2010/main" val="0"/>
              </a:ext>
            </a:extLst>
          </a:blip>
          <a:srcRect l="135" r="-1778"/>
          <a:stretch/>
        </p:blipFill>
        <p:spPr>
          <a:xfrm>
            <a:off x="7325821" y="1534757"/>
            <a:ext cx="2573896" cy="3019678"/>
          </a:xfrm>
          <a:prstGeom prst="rect">
            <a:avLst/>
          </a:prstGeom>
        </p:spPr>
      </p:pic>
      <p:pic>
        <p:nvPicPr>
          <p:cNvPr id="16" name="Content Placeholder 6" descr="Scan 9.jpeg">
            <a:extLst>
              <a:ext uri="{FF2B5EF4-FFF2-40B4-BE49-F238E27FC236}">
                <a16:creationId xmlns:a16="http://schemas.microsoft.com/office/drawing/2014/main" id="{823A86A8-2C59-444F-9CCF-213BB529FA38}"/>
              </a:ext>
            </a:extLst>
          </p:cNvPr>
          <p:cNvPicPr>
            <a:picLocks noChangeAspect="1"/>
          </p:cNvPicPr>
          <p:nvPr/>
        </p:nvPicPr>
        <p:blipFill rotWithShape="1">
          <a:blip r:embed="rId15">
            <a:extLst>
              <a:ext uri="{28A0092B-C50C-407E-A947-70E740481C1C}">
                <a14:useLocalDpi xmlns:a14="http://schemas.microsoft.com/office/drawing/2010/main" val="0"/>
              </a:ext>
            </a:extLst>
          </a:blip>
          <a:srcRect l="-25" r="-1390"/>
          <a:stretch/>
        </p:blipFill>
        <p:spPr>
          <a:xfrm>
            <a:off x="7932894" y="1774624"/>
            <a:ext cx="2730723" cy="3354784"/>
          </a:xfrm>
          <a:prstGeom prst="rect">
            <a:avLst/>
          </a:prstGeom>
        </p:spPr>
      </p:pic>
      <p:grpSp>
        <p:nvGrpSpPr>
          <p:cNvPr id="17" name="Group 16">
            <a:extLst>
              <a:ext uri="{FF2B5EF4-FFF2-40B4-BE49-F238E27FC236}">
                <a16:creationId xmlns:a16="http://schemas.microsoft.com/office/drawing/2014/main" id="{41CF8A25-1786-DC4D-8D60-7B647E9ABDA2}"/>
              </a:ext>
            </a:extLst>
          </p:cNvPr>
          <p:cNvGrpSpPr/>
          <p:nvPr/>
        </p:nvGrpSpPr>
        <p:grpSpPr>
          <a:xfrm>
            <a:off x="8682920" y="2037100"/>
            <a:ext cx="3675969" cy="4787106"/>
            <a:chOff x="457200" y="1310671"/>
            <a:chExt cx="4161049" cy="5338983"/>
          </a:xfrm>
        </p:grpSpPr>
        <p:pic>
          <p:nvPicPr>
            <p:cNvPr id="18" name="Picture 17">
              <a:extLst>
                <a:ext uri="{FF2B5EF4-FFF2-40B4-BE49-F238E27FC236}">
                  <a16:creationId xmlns:a16="http://schemas.microsoft.com/office/drawing/2014/main" id="{180FFBEE-98A0-5947-8EDD-8715BFE61C69}"/>
                </a:ext>
              </a:extLst>
            </p:cNvPr>
            <p:cNvPicPr>
              <a:picLocks noChangeAspect="1"/>
            </p:cNvPicPr>
            <p:nvPr/>
          </p:nvPicPr>
          <p:blipFill>
            <a:blip r:embed="rId16"/>
            <a:stretch>
              <a:fillRect/>
            </a:stretch>
          </p:blipFill>
          <p:spPr>
            <a:xfrm>
              <a:off x="495743" y="1310671"/>
              <a:ext cx="4122506" cy="5338983"/>
            </a:xfrm>
            <a:prstGeom prst="rect">
              <a:avLst/>
            </a:prstGeom>
          </p:spPr>
        </p:pic>
        <p:sp>
          <p:nvSpPr>
            <p:cNvPr id="19" name="TextBox 18">
              <a:extLst>
                <a:ext uri="{FF2B5EF4-FFF2-40B4-BE49-F238E27FC236}">
                  <a16:creationId xmlns:a16="http://schemas.microsoft.com/office/drawing/2014/main" id="{348BB88A-897A-5449-8A87-B558EC4EDB72}"/>
                </a:ext>
              </a:extLst>
            </p:cNvPr>
            <p:cNvSpPr txBox="1"/>
            <p:nvPr/>
          </p:nvSpPr>
          <p:spPr>
            <a:xfrm>
              <a:off x="457200" y="1338705"/>
              <a:ext cx="1005412" cy="415352"/>
            </a:xfrm>
            <a:prstGeom prst="rect">
              <a:avLst/>
            </a:prstGeom>
            <a:noFill/>
          </p:spPr>
          <p:txBody>
            <a:bodyPr wrap="none" rtlCol="0">
              <a:spAutoFit/>
            </a:bodyPr>
            <a:lstStyle/>
            <a:p>
              <a:r>
                <a:rPr lang="en-US" sz="1200" dirty="0"/>
                <a:t>1212.1701.v3</a:t>
              </a:r>
            </a:p>
            <a:p>
              <a:r>
                <a:rPr lang="en-US" sz="1200" dirty="0"/>
                <a:t>A. </a:t>
              </a:r>
              <a:r>
                <a:rPr lang="en-US" sz="1200" dirty="0" err="1"/>
                <a:t>Accardi</a:t>
              </a:r>
              <a:r>
                <a:rPr lang="en-US" sz="1200" dirty="0"/>
                <a:t> et al</a:t>
              </a:r>
            </a:p>
          </p:txBody>
        </p:sp>
      </p:grpSp>
      <p:sp>
        <p:nvSpPr>
          <p:cNvPr id="20" name="TextBox 19">
            <a:extLst>
              <a:ext uri="{FF2B5EF4-FFF2-40B4-BE49-F238E27FC236}">
                <a16:creationId xmlns:a16="http://schemas.microsoft.com/office/drawing/2014/main" id="{7D950E28-0631-F84B-8AAC-A47D931440E2}"/>
              </a:ext>
            </a:extLst>
          </p:cNvPr>
          <p:cNvSpPr txBox="1"/>
          <p:nvPr/>
        </p:nvSpPr>
        <p:spPr>
          <a:xfrm>
            <a:off x="56115" y="5019737"/>
            <a:ext cx="3584338" cy="1569660"/>
          </a:xfrm>
          <a:prstGeom prst="rect">
            <a:avLst/>
          </a:prstGeom>
          <a:noFill/>
        </p:spPr>
        <p:txBody>
          <a:bodyPr wrap="square" rtlCol="0">
            <a:spAutoFit/>
          </a:bodyPr>
          <a:lstStyle/>
          <a:p>
            <a:r>
              <a:rPr lang="en-US" sz="2400" dirty="0">
                <a:latin typeface="Book Antiqua" panose="02040602050305030304" pitchFamily="18" charset="0"/>
              </a:rPr>
              <a:t>EIC Physics related White Papers and community initiated  documents</a:t>
            </a:r>
          </a:p>
        </p:txBody>
      </p:sp>
      <p:sp>
        <p:nvSpPr>
          <p:cNvPr id="24" name="TextBox 23">
            <a:extLst>
              <a:ext uri="{FF2B5EF4-FFF2-40B4-BE49-F238E27FC236}">
                <a16:creationId xmlns:a16="http://schemas.microsoft.com/office/drawing/2014/main" id="{8680880D-D4ED-5745-86DF-F08A5CD57113}"/>
              </a:ext>
            </a:extLst>
          </p:cNvPr>
          <p:cNvSpPr txBox="1"/>
          <p:nvPr/>
        </p:nvSpPr>
        <p:spPr>
          <a:xfrm>
            <a:off x="121920" y="3139440"/>
            <a:ext cx="652743" cy="369332"/>
          </a:xfrm>
          <a:prstGeom prst="rect">
            <a:avLst/>
          </a:prstGeom>
          <a:noFill/>
        </p:spPr>
        <p:txBody>
          <a:bodyPr wrap="none" rtlCol="0">
            <a:spAutoFit/>
          </a:bodyPr>
          <a:lstStyle/>
          <a:p>
            <a:r>
              <a:rPr lang="en-US" dirty="0"/>
              <a:t>1995</a:t>
            </a:r>
          </a:p>
        </p:txBody>
      </p:sp>
      <p:sp>
        <p:nvSpPr>
          <p:cNvPr id="25" name="TextBox 24">
            <a:extLst>
              <a:ext uri="{FF2B5EF4-FFF2-40B4-BE49-F238E27FC236}">
                <a16:creationId xmlns:a16="http://schemas.microsoft.com/office/drawing/2014/main" id="{9315DBAD-6279-E64D-AB55-7726A5B2B9A5}"/>
              </a:ext>
            </a:extLst>
          </p:cNvPr>
          <p:cNvSpPr txBox="1"/>
          <p:nvPr/>
        </p:nvSpPr>
        <p:spPr>
          <a:xfrm>
            <a:off x="6622255" y="6533761"/>
            <a:ext cx="652743" cy="369332"/>
          </a:xfrm>
          <a:prstGeom prst="rect">
            <a:avLst/>
          </a:prstGeom>
          <a:noFill/>
        </p:spPr>
        <p:txBody>
          <a:bodyPr wrap="none" rtlCol="0">
            <a:spAutoFit/>
          </a:bodyPr>
          <a:lstStyle/>
          <a:p>
            <a:r>
              <a:rPr lang="en-US" dirty="0"/>
              <a:t>2002</a:t>
            </a:r>
          </a:p>
        </p:txBody>
      </p:sp>
      <p:cxnSp>
        <p:nvCxnSpPr>
          <p:cNvPr id="27" name="Straight Arrow Connector 26">
            <a:extLst>
              <a:ext uri="{FF2B5EF4-FFF2-40B4-BE49-F238E27FC236}">
                <a16:creationId xmlns:a16="http://schemas.microsoft.com/office/drawing/2014/main" id="{8B036544-595F-A742-869A-0F4F5C13A237}"/>
              </a:ext>
            </a:extLst>
          </p:cNvPr>
          <p:cNvCxnSpPr/>
          <p:nvPr/>
        </p:nvCxnSpPr>
        <p:spPr>
          <a:xfrm>
            <a:off x="717269" y="3579795"/>
            <a:ext cx="5713618" cy="29788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C493253-59AD-EC47-8C3C-3DD5F7B948AA}"/>
              </a:ext>
            </a:extLst>
          </p:cNvPr>
          <p:cNvSpPr txBox="1"/>
          <p:nvPr/>
        </p:nvSpPr>
        <p:spPr>
          <a:xfrm>
            <a:off x="7528560" y="60960"/>
            <a:ext cx="652743" cy="369332"/>
          </a:xfrm>
          <a:prstGeom prst="rect">
            <a:avLst/>
          </a:prstGeom>
          <a:noFill/>
        </p:spPr>
        <p:txBody>
          <a:bodyPr wrap="none" rtlCol="0">
            <a:spAutoFit/>
          </a:bodyPr>
          <a:lstStyle/>
          <a:p>
            <a:r>
              <a:rPr lang="en-US" dirty="0"/>
              <a:t>2004</a:t>
            </a:r>
          </a:p>
        </p:txBody>
      </p:sp>
      <p:sp>
        <p:nvSpPr>
          <p:cNvPr id="29" name="TextBox 28">
            <a:extLst>
              <a:ext uri="{FF2B5EF4-FFF2-40B4-BE49-F238E27FC236}">
                <a16:creationId xmlns:a16="http://schemas.microsoft.com/office/drawing/2014/main" id="{D4A45492-88A4-7248-9AF7-FF5D54A5E80E}"/>
              </a:ext>
            </a:extLst>
          </p:cNvPr>
          <p:cNvSpPr txBox="1"/>
          <p:nvPr/>
        </p:nvSpPr>
        <p:spPr>
          <a:xfrm>
            <a:off x="11338560" y="1676400"/>
            <a:ext cx="652743" cy="369332"/>
          </a:xfrm>
          <a:prstGeom prst="rect">
            <a:avLst/>
          </a:prstGeom>
          <a:noFill/>
        </p:spPr>
        <p:txBody>
          <a:bodyPr wrap="none" rtlCol="0">
            <a:spAutoFit/>
          </a:bodyPr>
          <a:lstStyle/>
          <a:p>
            <a:r>
              <a:rPr lang="en-US" dirty="0"/>
              <a:t>2014</a:t>
            </a:r>
          </a:p>
        </p:txBody>
      </p:sp>
      <p:cxnSp>
        <p:nvCxnSpPr>
          <p:cNvPr id="30" name="Straight Arrow Connector 29">
            <a:extLst>
              <a:ext uri="{FF2B5EF4-FFF2-40B4-BE49-F238E27FC236}">
                <a16:creationId xmlns:a16="http://schemas.microsoft.com/office/drawing/2014/main" id="{FE981C5B-BDE0-5843-B291-33367146EE9F}"/>
              </a:ext>
            </a:extLst>
          </p:cNvPr>
          <p:cNvCxnSpPr>
            <a:cxnSpLocks/>
          </p:cNvCxnSpPr>
          <p:nvPr/>
        </p:nvCxnSpPr>
        <p:spPr>
          <a:xfrm>
            <a:off x="8181303" y="411888"/>
            <a:ext cx="3038018" cy="13112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5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Scan 10.jpeg">
            <a:extLst>
              <a:ext uri="{FF2B5EF4-FFF2-40B4-BE49-F238E27FC236}">
                <a16:creationId xmlns:a16="http://schemas.microsoft.com/office/drawing/2014/main" id="{33E8D95B-A9ED-EE43-8D63-B2DD3E02F34A}"/>
              </a:ext>
            </a:extLst>
          </p:cNvPr>
          <p:cNvPicPr>
            <a:picLocks noChangeAspect="1"/>
          </p:cNvPicPr>
          <p:nvPr/>
        </p:nvPicPr>
        <p:blipFill>
          <a:blip r:embed="rId2">
            <a:extLst>
              <a:ext uri="{28A0092B-C50C-407E-A947-70E740481C1C}">
                <a14:useLocalDpi xmlns:a14="http://schemas.microsoft.com/office/drawing/2010/main" val="0"/>
              </a:ext>
            </a:extLst>
          </a:blip>
          <a:srcRect l="-68125" r="-68125"/>
          <a:stretch>
            <a:fillRect/>
          </a:stretch>
        </p:blipFill>
        <p:spPr>
          <a:xfrm>
            <a:off x="-1099485" y="492894"/>
            <a:ext cx="7722929" cy="4035563"/>
          </a:xfrm>
          <a:prstGeom prst="rect">
            <a:avLst/>
          </a:prstGeom>
        </p:spPr>
      </p:pic>
      <p:pic>
        <p:nvPicPr>
          <p:cNvPr id="3" name="Picture 4">
            <a:extLst>
              <a:ext uri="{FF2B5EF4-FFF2-40B4-BE49-F238E27FC236}">
                <a16:creationId xmlns:a16="http://schemas.microsoft.com/office/drawing/2014/main" id="{FACB2325-038F-B240-A3FC-9EE6B616D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2" y="876300"/>
            <a:ext cx="3781085" cy="465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creen Shot 2015-10-17 at 8.56.58 PM.png">
            <a:extLst>
              <a:ext uri="{FF2B5EF4-FFF2-40B4-BE49-F238E27FC236}">
                <a16:creationId xmlns:a16="http://schemas.microsoft.com/office/drawing/2014/main" id="{1FCCB14F-093C-8148-B13B-474AF061C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884" y="1206867"/>
            <a:ext cx="4434125" cy="5651133"/>
          </a:xfrm>
          <a:prstGeom prst="rect">
            <a:avLst/>
          </a:prstGeom>
          <a:ln w="19050">
            <a:solidFill>
              <a:srgbClr val="FF0000"/>
            </a:solidFill>
          </a:ln>
        </p:spPr>
      </p:pic>
      <p:sp>
        <p:nvSpPr>
          <p:cNvPr id="5" name="TextBox 4">
            <a:extLst>
              <a:ext uri="{FF2B5EF4-FFF2-40B4-BE49-F238E27FC236}">
                <a16:creationId xmlns:a16="http://schemas.microsoft.com/office/drawing/2014/main" id="{7D33207D-58B8-8645-B1DF-FC7DF916E64A}"/>
              </a:ext>
            </a:extLst>
          </p:cNvPr>
          <p:cNvSpPr txBox="1"/>
          <p:nvPr/>
        </p:nvSpPr>
        <p:spPr>
          <a:xfrm>
            <a:off x="8187466" y="3810531"/>
            <a:ext cx="4004534" cy="1754326"/>
          </a:xfrm>
          <a:prstGeom prst="rect">
            <a:avLst/>
          </a:prstGeom>
          <a:noFill/>
          <a:ln w="12700">
            <a:solidFill>
              <a:srgbClr val="FF0000"/>
            </a:solidFill>
          </a:ln>
        </p:spPr>
        <p:txBody>
          <a:bodyPr wrap="square" rtlCol="0">
            <a:spAutoFit/>
          </a:bodyPr>
          <a:lstStyle/>
          <a:p>
            <a:r>
              <a:rPr lang="en-US" b="1" dirty="0">
                <a:latin typeface="Book Antiqua" panose="02040602050305030304" pitchFamily="18" charset="0"/>
              </a:rPr>
              <a:t>Recommendation III</a:t>
            </a:r>
          </a:p>
          <a:p>
            <a:r>
              <a:rPr lang="en-US" dirty="0">
                <a:latin typeface="Book Antiqua" panose="02040602050305030304" pitchFamily="18" charset="0"/>
              </a:rPr>
              <a:t>We recommend  a high-energy high-luminosity polarized EIC as the highest priority new facility construction after the completion of the FRIB</a:t>
            </a:r>
          </a:p>
        </p:txBody>
      </p:sp>
      <p:sp>
        <p:nvSpPr>
          <p:cNvPr id="6" name="TextBox 5">
            <a:extLst>
              <a:ext uri="{FF2B5EF4-FFF2-40B4-BE49-F238E27FC236}">
                <a16:creationId xmlns:a16="http://schemas.microsoft.com/office/drawing/2014/main" id="{B7902B1D-64EC-294C-83AD-942BF17B4058}"/>
              </a:ext>
            </a:extLst>
          </p:cNvPr>
          <p:cNvSpPr txBox="1"/>
          <p:nvPr/>
        </p:nvSpPr>
        <p:spPr>
          <a:xfrm>
            <a:off x="1053365" y="4659868"/>
            <a:ext cx="652743" cy="369332"/>
          </a:xfrm>
          <a:prstGeom prst="rect">
            <a:avLst/>
          </a:prstGeom>
          <a:noFill/>
        </p:spPr>
        <p:txBody>
          <a:bodyPr wrap="none" rtlCol="0">
            <a:spAutoFit/>
          </a:bodyPr>
          <a:lstStyle/>
          <a:p>
            <a:r>
              <a:rPr lang="en-US" dirty="0"/>
              <a:t>2002</a:t>
            </a:r>
          </a:p>
        </p:txBody>
      </p:sp>
      <p:sp>
        <p:nvSpPr>
          <p:cNvPr id="7" name="TextBox 6">
            <a:extLst>
              <a:ext uri="{FF2B5EF4-FFF2-40B4-BE49-F238E27FC236}">
                <a16:creationId xmlns:a16="http://schemas.microsoft.com/office/drawing/2014/main" id="{390AFB82-D05E-214D-A43F-B8E82E9AC5D7}"/>
              </a:ext>
            </a:extLst>
          </p:cNvPr>
          <p:cNvSpPr txBox="1"/>
          <p:nvPr/>
        </p:nvSpPr>
        <p:spPr>
          <a:xfrm>
            <a:off x="1947862" y="5546194"/>
            <a:ext cx="652743" cy="369332"/>
          </a:xfrm>
          <a:prstGeom prst="rect">
            <a:avLst/>
          </a:prstGeom>
          <a:noFill/>
        </p:spPr>
        <p:txBody>
          <a:bodyPr wrap="none" rtlCol="0">
            <a:spAutoFit/>
          </a:bodyPr>
          <a:lstStyle/>
          <a:p>
            <a:r>
              <a:rPr lang="en-US" dirty="0"/>
              <a:t>2007</a:t>
            </a:r>
          </a:p>
        </p:txBody>
      </p:sp>
      <p:sp>
        <p:nvSpPr>
          <p:cNvPr id="8" name="TextBox 7">
            <a:extLst>
              <a:ext uri="{FF2B5EF4-FFF2-40B4-BE49-F238E27FC236}">
                <a16:creationId xmlns:a16="http://schemas.microsoft.com/office/drawing/2014/main" id="{12B6BA5C-A7DB-1643-84BF-BD55F65E5905}"/>
              </a:ext>
            </a:extLst>
          </p:cNvPr>
          <p:cNvSpPr txBox="1"/>
          <p:nvPr/>
        </p:nvSpPr>
        <p:spPr>
          <a:xfrm>
            <a:off x="2865120" y="6339840"/>
            <a:ext cx="652743" cy="369332"/>
          </a:xfrm>
          <a:prstGeom prst="rect">
            <a:avLst/>
          </a:prstGeom>
          <a:noFill/>
        </p:spPr>
        <p:txBody>
          <a:bodyPr wrap="none" rtlCol="0">
            <a:spAutoFit/>
          </a:bodyPr>
          <a:lstStyle/>
          <a:p>
            <a:r>
              <a:rPr lang="en-US" dirty="0"/>
              <a:t>2015</a:t>
            </a:r>
          </a:p>
        </p:txBody>
      </p:sp>
      <p:sp>
        <p:nvSpPr>
          <p:cNvPr id="9" name="TextBox 8">
            <a:extLst>
              <a:ext uri="{FF2B5EF4-FFF2-40B4-BE49-F238E27FC236}">
                <a16:creationId xmlns:a16="http://schemas.microsoft.com/office/drawing/2014/main" id="{9F40C745-EB5B-6642-BB04-C9BC00D63E65}"/>
              </a:ext>
            </a:extLst>
          </p:cNvPr>
          <p:cNvSpPr txBox="1"/>
          <p:nvPr/>
        </p:nvSpPr>
        <p:spPr>
          <a:xfrm>
            <a:off x="8686801" y="1554480"/>
            <a:ext cx="3017520" cy="830997"/>
          </a:xfrm>
          <a:prstGeom prst="rect">
            <a:avLst/>
          </a:prstGeom>
          <a:noFill/>
        </p:spPr>
        <p:txBody>
          <a:bodyPr wrap="square" rtlCol="0">
            <a:spAutoFit/>
          </a:bodyPr>
          <a:lstStyle/>
          <a:p>
            <a:r>
              <a:rPr lang="en-US" sz="2400" dirty="0">
                <a:latin typeface="Book Antiqua" panose="02040602050305030304" pitchFamily="18" charset="0"/>
              </a:rPr>
              <a:t>EIC in the NSAC Long Range Plans</a:t>
            </a:r>
          </a:p>
        </p:txBody>
      </p:sp>
    </p:spTree>
    <p:extLst>
      <p:ext uri="{BB962C8B-B14F-4D97-AF65-F5344CB8AC3E}">
        <p14:creationId xmlns:p14="http://schemas.microsoft.com/office/powerpoint/2010/main" val="286638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ltaG_Delta_Sigma.png">
            <a:extLst>
              <a:ext uri="{FF2B5EF4-FFF2-40B4-BE49-F238E27FC236}">
                <a16:creationId xmlns:a16="http://schemas.microsoft.com/office/drawing/2014/main" id="{1D6A4882-8CA7-D14F-BD0B-D7453B148EFE}"/>
              </a:ext>
            </a:extLst>
          </p:cNvPr>
          <p:cNvPicPr>
            <a:picLocks noChangeAspect="1"/>
          </p:cNvPicPr>
          <p:nvPr/>
        </p:nvPicPr>
        <p:blipFill>
          <a:blip r:embed="rId2"/>
          <a:stretch>
            <a:fillRect/>
          </a:stretch>
        </p:blipFill>
        <p:spPr>
          <a:xfrm>
            <a:off x="777683" y="2590148"/>
            <a:ext cx="2151035" cy="2134903"/>
          </a:xfrm>
          <a:prstGeom prst="rect">
            <a:avLst/>
          </a:prstGeom>
        </p:spPr>
      </p:pic>
      <p:sp>
        <p:nvSpPr>
          <p:cNvPr id="2" name="Date Placeholder 1">
            <a:extLst>
              <a:ext uri="{FF2B5EF4-FFF2-40B4-BE49-F238E27FC236}">
                <a16:creationId xmlns:a16="http://schemas.microsoft.com/office/drawing/2014/main" id="{2D38E983-EC52-474C-A76A-34F75E3C99FA}"/>
              </a:ext>
            </a:extLst>
          </p:cNvPr>
          <p:cNvSpPr>
            <a:spLocks noGrp="1"/>
          </p:cNvSpPr>
          <p:nvPr>
            <p:ph type="dt" sz="half" idx="10"/>
          </p:nvPr>
        </p:nvSpPr>
        <p:spPr>
          <a:xfrm>
            <a:off x="838200" y="6356350"/>
            <a:ext cx="2743200" cy="365125"/>
          </a:xfrm>
        </p:spPr>
        <p:txBody>
          <a:bodyPr>
            <a:normAutofit/>
          </a:bodyPr>
          <a:lstStyle/>
          <a:p>
            <a:pPr>
              <a:spcAft>
                <a:spcPts val="600"/>
              </a:spcAft>
            </a:pPr>
            <a:r>
              <a:rPr lang="en-US"/>
              <a:t>10/21/2018</a:t>
            </a:r>
          </a:p>
        </p:txBody>
      </p:sp>
      <p:sp>
        <p:nvSpPr>
          <p:cNvPr id="3" name="Footer Placeholder 2">
            <a:extLst>
              <a:ext uri="{FF2B5EF4-FFF2-40B4-BE49-F238E27FC236}">
                <a16:creationId xmlns:a16="http://schemas.microsoft.com/office/drawing/2014/main" id="{591CD03F-ED09-EC4B-8276-2CDBC98AEF96}"/>
              </a:ext>
            </a:extLst>
          </p:cNvPr>
          <p:cNvSpPr>
            <a:spLocks noGrp="1"/>
          </p:cNvSpPr>
          <p:nvPr>
            <p:ph type="ftr" sz="quarter" idx="11"/>
          </p:nvPr>
        </p:nvSpPr>
        <p:spPr>
          <a:xfrm>
            <a:off x="4038600" y="6356350"/>
            <a:ext cx="4114800" cy="365125"/>
          </a:xfrm>
        </p:spPr>
        <p:txBody>
          <a:bodyPr>
            <a:normAutofit fontScale="92500"/>
          </a:bodyPr>
          <a:lstStyle/>
          <a:p>
            <a:pPr>
              <a:spcAft>
                <a:spcPts val="600"/>
              </a:spcAft>
            </a:pPr>
            <a:r>
              <a:rPr lang="en-US"/>
              <a:t>Abhay Deshpande at INT 18-03 Week 4: History of EIC Project</a:t>
            </a:r>
          </a:p>
        </p:txBody>
      </p:sp>
      <p:sp>
        <p:nvSpPr>
          <p:cNvPr id="4" name="Slide Number Placeholder 3">
            <a:extLst>
              <a:ext uri="{FF2B5EF4-FFF2-40B4-BE49-F238E27FC236}">
                <a16:creationId xmlns:a16="http://schemas.microsoft.com/office/drawing/2014/main" id="{E9639552-6ECE-A44C-BE39-A200B7B4CF8B}"/>
              </a:ext>
            </a:extLst>
          </p:cNvPr>
          <p:cNvSpPr>
            <a:spLocks noGrp="1"/>
          </p:cNvSpPr>
          <p:nvPr>
            <p:ph type="sldNum" sz="quarter" idx="12"/>
          </p:nvPr>
        </p:nvSpPr>
        <p:spPr>
          <a:xfrm>
            <a:off x="8610600" y="6356350"/>
            <a:ext cx="2743200" cy="365125"/>
          </a:xfrm>
        </p:spPr>
        <p:txBody>
          <a:bodyPr>
            <a:normAutofit/>
          </a:bodyPr>
          <a:lstStyle/>
          <a:p>
            <a:pPr>
              <a:spcAft>
                <a:spcPts val="600"/>
              </a:spcAft>
            </a:pPr>
            <a:fld id="{06AB4AF4-9BB1-6A45-808E-84A3660AD856}" type="slidenum">
              <a:rPr lang="en-US" smtClean="0"/>
              <a:pPr>
                <a:spcAft>
                  <a:spcPts val="600"/>
                </a:spcAft>
              </a:pPr>
              <a:t>5</a:t>
            </a:fld>
            <a:endParaRPr lang="en-US"/>
          </a:p>
        </p:txBody>
      </p:sp>
      <p:pic>
        <p:nvPicPr>
          <p:cNvPr id="6" name="Picture 5">
            <a:extLst>
              <a:ext uri="{FF2B5EF4-FFF2-40B4-BE49-F238E27FC236}">
                <a16:creationId xmlns:a16="http://schemas.microsoft.com/office/drawing/2014/main" id="{DCAFB572-57B1-8045-BECE-1180382244DC}"/>
              </a:ext>
            </a:extLst>
          </p:cNvPr>
          <p:cNvPicPr>
            <a:picLocks noChangeAspect="1"/>
          </p:cNvPicPr>
          <p:nvPr/>
        </p:nvPicPr>
        <p:blipFill>
          <a:blip r:embed="rId3"/>
          <a:stretch>
            <a:fillRect/>
          </a:stretch>
        </p:blipFill>
        <p:spPr>
          <a:xfrm>
            <a:off x="3515004" y="2038350"/>
            <a:ext cx="4889500" cy="3238500"/>
          </a:xfrm>
          <a:prstGeom prst="rect">
            <a:avLst/>
          </a:prstGeom>
        </p:spPr>
      </p:pic>
      <p:pic>
        <p:nvPicPr>
          <p:cNvPr id="7" name="Picture 6">
            <a:extLst>
              <a:ext uri="{FF2B5EF4-FFF2-40B4-BE49-F238E27FC236}">
                <a16:creationId xmlns:a16="http://schemas.microsoft.com/office/drawing/2014/main" id="{CEE05948-4279-6945-A3DA-45A3CC5F34C1}"/>
              </a:ext>
            </a:extLst>
          </p:cNvPr>
          <p:cNvPicPr>
            <a:picLocks noChangeAspect="1"/>
          </p:cNvPicPr>
          <p:nvPr/>
        </p:nvPicPr>
        <p:blipFill>
          <a:blip r:embed="rId4"/>
          <a:stretch>
            <a:fillRect/>
          </a:stretch>
        </p:blipFill>
        <p:spPr>
          <a:xfrm>
            <a:off x="8446926" y="1404479"/>
            <a:ext cx="3528646" cy="2253120"/>
          </a:xfrm>
          <a:prstGeom prst="rect">
            <a:avLst/>
          </a:prstGeom>
        </p:spPr>
      </p:pic>
      <p:pic>
        <p:nvPicPr>
          <p:cNvPr id="8" name="Picture 7">
            <a:extLst>
              <a:ext uri="{FF2B5EF4-FFF2-40B4-BE49-F238E27FC236}">
                <a16:creationId xmlns:a16="http://schemas.microsoft.com/office/drawing/2014/main" id="{AD7ADB41-83E3-984E-BA7B-65046CCA9856}"/>
              </a:ext>
            </a:extLst>
          </p:cNvPr>
          <p:cNvPicPr>
            <a:picLocks noChangeAspect="1"/>
          </p:cNvPicPr>
          <p:nvPr/>
        </p:nvPicPr>
        <p:blipFill>
          <a:blip r:embed="rId5"/>
          <a:stretch>
            <a:fillRect/>
          </a:stretch>
        </p:blipFill>
        <p:spPr>
          <a:xfrm>
            <a:off x="2139351" y="-30285"/>
            <a:ext cx="2571639" cy="2566051"/>
          </a:xfrm>
          <a:prstGeom prst="rect">
            <a:avLst/>
          </a:prstGeom>
        </p:spPr>
      </p:pic>
      <p:pic>
        <p:nvPicPr>
          <p:cNvPr id="9" name="Picture 8">
            <a:extLst>
              <a:ext uri="{FF2B5EF4-FFF2-40B4-BE49-F238E27FC236}">
                <a16:creationId xmlns:a16="http://schemas.microsoft.com/office/drawing/2014/main" id="{752E471A-DD55-EB49-AFB7-1B1CF818ABC6}"/>
              </a:ext>
            </a:extLst>
          </p:cNvPr>
          <p:cNvPicPr>
            <a:picLocks noChangeAspect="1"/>
          </p:cNvPicPr>
          <p:nvPr/>
        </p:nvPicPr>
        <p:blipFill>
          <a:blip r:embed="rId6"/>
          <a:stretch>
            <a:fillRect/>
          </a:stretch>
        </p:blipFill>
        <p:spPr>
          <a:xfrm>
            <a:off x="1392612" y="5331232"/>
            <a:ext cx="4394200" cy="1092200"/>
          </a:xfrm>
          <a:prstGeom prst="rect">
            <a:avLst/>
          </a:prstGeom>
        </p:spPr>
      </p:pic>
      <p:pic>
        <p:nvPicPr>
          <p:cNvPr id="10" name="Picture 9">
            <a:extLst>
              <a:ext uri="{FF2B5EF4-FFF2-40B4-BE49-F238E27FC236}">
                <a16:creationId xmlns:a16="http://schemas.microsoft.com/office/drawing/2014/main" id="{842A6C50-EA80-8945-993A-DB81566C2F09}"/>
              </a:ext>
            </a:extLst>
          </p:cNvPr>
          <p:cNvPicPr>
            <a:picLocks noChangeAspect="1"/>
          </p:cNvPicPr>
          <p:nvPr/>
        </p:nvPicPr>
        <p:blipFill>
          <a:blip r:embed="rId7"/>
          <a:stretch>
            <a:fillRect/>
          </a:stretch>
        </p:blipFill>
        <p:spPr>
          <a:xfrm>
            <a:off x="8153400" y="4474166"/>
            <a:ext cx="2126755" cy="2126755"/>
          </a:xfrm>
          <a:prstGeom prst="rect">
            <a:avLst/>
          </a:prstGeom>
        </p:spPr>
      </p:pic>
      <p:pic>
        <p:nvPicPr>
          <p:cNvPr id="11" name="Picture 10">
            <a:extLst>
              <a:ext uri="{FF2B5EF4-FFF2-40B4-BE49-F238E27FC236}">
                <a16:creationId xmlns:a16="http://schemas.microsoft.com/office/drawing/2014/main" id="{BA74A2D0-BC50-0243-A07E-17411CF7C47C}"/>
              </a:ext>
            </a:extLst>
          </p:cNvPr>
          <p:cNvPicPr>
            <a:picLocks noChangeAspect="1"/>
          </p:cNvPicPr>
          <p:nvPr/>
        </p:nvPicPr>
        <p:blipFill>
          <a:blip r:embed="rId8"/>
          <a:stretch>
            <a:fillRect/>
          </a:stretch>
        </p:blipFill>
        <p:spPr>
          <a:xfrm>
            <a:off x="6520715" y="196850"/>
            <a:ext cx="1400584" cy="1841500"/>
          </a:xfrm>
          <a:prstGeom prst="rect">
            <a:avLst/>
          </a:prstGeom>
        </p:spPr>
      </p:pic>
      <p:pic>
        <p:nvPicPr>
          <p:cNvPr id="13" name="Picture 12">
            <a:extLst>
              <a:ext uri="{FF2B5EF4-FFF2-40B4-BE49-F238E27FC236}">
                <a16:creationId xmlns:a16="http://schemas.microsoft.com/office/drawing/2014/main" id="{82317993-200C-2E40-8696-0608B2E4A29A}"/>
              </a:ext>
            </a:extLst>
          </p:cNvPr>
          <p:cNvPicPr>
            <a:picLocks noChangeAspect="1"/>
          </p:cNvPicPr>
          <p:nvPr/>
        </p:nvPicPr>
        <p:blipFill>
          <a:blip r:embed="rId9"/>
          <a:stretch>
            <a:fillRect/>
          </a:stretch>
        </p:blipFill>
        <p:spPr>
          <a:xfrm>
            <a:off x="4970993" y="196850"/>
            <a:ext cx="1400585" cy="1821731"/>
          </a:xfrm>
          <a:prstGeom prst="rect">
            <a:avLst/>
          </a:prstGeom>
        </p:spPr>
      </p:pic>
    </p:spTree>
    <p:extLst>
      <p:ext uri="{BB962C8B-B14F-4D97-AF65-F5344CB8AC3E}">
        <p14:creationId xmlns:p14="http://schemas.microsoft.com/office/powerpoint/2010/main" val="239730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a:xfrm>
            <a:off x="1524000" y="261420"/>
            <a:ext cx="9144000" cy="643753"/>
          </a:xfrm>
          <a:prstGeom prst="rect">
            <a:avLst/>
          </a:prstGeom>
        </p:spPr>
        <p:txBody>
          <a:bodyPr/>
          <a:lstStyle/>
          <a:p>
            <a:pPr defTabSz="457200">
              <a:spcBef>
                <a:spcPct val="0"/>
              </a:spcBef>
              <a:defRPr/>
            </a:pPr>
            <a:r>
              <a:rPr lang="en-US" altLang="en-US" sz="3600" b="1" dirty="0">
                <a:latin typeface="Arial" panose="020B0604020202020204" pitchFamily="34" charset="0"/>
                <a:ea typeface="+mj-ea"/>
                <a:cs typeface="Arial" panose="020B0604020202020204" pitchFamily="34" charset="0"/>
              </a:rPr>
              <a:t>The EIC Users Group: </a:t>
            </a:r>
            <a:r>
              <a:rPr lang="en-US" altLang="en-US" sz="2800" b="1" dirty="0">
                <a:solidFill>
                  <a:srgbClr val="0000FF"/>
                </a:solidFill>
                <a:latin typeface="Arial" panose="020B0604020202020204" pitchFamily="34" charset="0"/>
                <a:ea typeface="+mj-ea"/>
                <a:cs typeface="Arial" panose="020B0604020202020204" pitchFamily="34" charset="0"/>
              </a:rPr>
              <a:t>EICUG.ORG</a:t>
            </a:r>
          </a:p>
        </p:txBody>
      </p:sp>
      <p:pic>
        <p:nvPicPr>
          <p:cNvPr id="6" name="Picture 5"/>
          <p:cNvPicPr/>
          <p:nvPr/>
        </p:nvPicPr>
        <p:blipFill rotWithShape="1">
          <a:blip r:embed="rId2"/>
          <a:srcRect l="19362" t="22651" r="18969" b="18057"/>
          <a:stretch/>
        </p:blipFill>
        <p:spPr bwMode="auto">
          <a:xfrm>
            <a:off x="392168" y="1919641"/>
            <a:ext cx="7471065" cy="4546939"/>
          </a:xfrm>
          <a:prstGeom prst="rect">
            <a:avLst/>
          </a:prstGeom>
          <a:ln>
            <a:noFill/>
          </a:ln>
          <a:extLst>
            <a:ext uri="{53640926-AAD7-44d8-BBD7-CCE9431645EC}">
              <a14:shadowObscured xmlns:a14="http://schemas.microsoft.com/office/drawing/2010/main" xmlns=""/>
            </a:ext>
          </a:extLst>
        </p:spPr>
      </p:pic>
      <p:sp>
        <p:nvSpPr>
          <p:cNvPr id="8" name="Title 1"/>
          <p:cNvSpPr txBox="1">
            <a:spLocks/>
          </p:cNvSpPr>
          <p:nvPr/>
        </p:nvSpPr>
        <p:spPr>
          <a:xfrm>
            <a:off x="2960466" y="905922"/>
            <a:ext cx="4528134" cy="990600"/>
          </a:xfrm>
          <a:prstGeom prst="rect">
            <a:avLst/>
          </a:prstGeom>
        </p:spPr>
        <p:txBody>
          <a:bodyP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2000" dirty="0">
                <a:latin typeface="Book Antiqua" panose="02040602050305030304" pitchFamily="18" charset="0"/>
              </a:rPr>
              <a:t>826 collaborators, 30 countries, 176 institutions... (October 2018)</a:t>
            </a:r>
            <a:endParaRPr lang="en-US" sz="2000" dirty="0">
              <a:latin typeface="Book Antiqua" panose="02040602050305030304" pitchFamily="18" charset="0"/>
            </a:endParaRPr>
          </a:p>
        </p:txBody>
      </p:sp>
      <p:sp>
        <p:nvSpPr>
          <p:cNvPr id="9" name="TextBox 8"/>
          <p:cNvSpPr txBox="1"/>
          <p:nvPr/>
        </p:nvSpPr>
        <p:spPr>
          <a:xfrm>
            <a:off x="2594748" y="2037131"/>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2745" y="161273"/>
            <a:ext cx="2573079" cy="1875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635375" y="-301625"/>
            <a:ext cx="184666"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6DA283F-44F9-4D46-868A-DFC51DB61676}"/>
              </a:ext>
            </a:extLst>
          </p:cNvPr>
          <p:cNvSpPr txBox="1"/>
          <p:nvPr/>
        </p:nvSpPr>
        <p:spPr>
          <a:xfrm>
            <a:off x="8006581" y="2252552"/>
            <a:ext cx="4114800" cy="4247317"/>
          </a:xfrm>
          <a:prstGeom prst="rect">
            <a:avLst/>
          </a:prstGeom>
          <a:noFill/>
        </p:spPr>
        <p:txBody>
          <a:bodyPr wrap="square" rtlCol="0">
            <a:spAutoFit/>
          </a:bodyPr>
          <a:lstStyle/>
          <a:p>
            <a:r>
              <a:rPr lang="en-US" b="1" dirty="0"/>
              <a:t>EICUG Structures in place and active.</a:t>
            </a:r>
          </a:p>
          <a:p>
            <a:endParaRPr lang="en-US" dirty="0"/>
          </a:p>
          <a:p>
            <a:r>
              <a:rPr lang="en-US" dirty="0">
                <a:latin typeface="Book Antiqua" panose="02040602050305030304" pitchFamily="18" charset="0"/>
              </a:rPr>
              <a:t>EIC UG Steering Committee</a:t>
            </a:r>
          </a:p>
          <a:p>
            <a:r>
              <a:rPr lang="en-US" dirty="0">
                <a:latin typeface="Book Antiqua" panose="02040602050305030304" pitchFamily="18" charset="0"/>
              </a:rPr>
              <a:t>EIC UG Institutional Board</a:t>
            </a:r>
          </a:p>
          <a:p>
            <a:r>
              <a:rPr lang="en-US" dirty="0">
                <a:latin typeface="Book Antiqua" panose="02040602050305030304" pitchFamily="18" charset="0"/>
              </a:rPr>
              <a:t>EIC UG Speaker’s Committee</a:t>
            </a:r>
          </a:p>
          <a:p>
            <a:endParaRPr lang="en-US" dirty="0">
              <a:latin typeface="Book Antiqua" panose="02040602050305030304" pitchFamily="18" charset="0"/>
            </a:endParaRPr>
          </a:p>
          <a:p>
            <a:r>
              <a:rPr lang="en-US" dirty="0">
                <a:latin typeface="Book Antiqua" panose="02040602050305030304" pitchFamily="18" charset="0"/>
              </a:rPr>
              <a:t>Task forces on:</a:t>
            </a:r>
          </a:p>
          <a:p>
            <a:r>
              <a:rPr lang="en-US" dirty="0">
                <a:latin typeface="Book Antiqua" panose="02040602050305030304" pitchFamily="18" charset="0"/>
              </a:rPr>
              <a:t>-- Beam polarimetry</a:t>
            </a:r>
          </a:p>
          <a:p>
            <a:r>
              <a:rPr lang="en-US" dirty="0">
                <a:latin typeface="Book Antiqua" panose="02040602050305030304" pitchFamily="18" charset="0"/>
              </a:rPr>
              <a:t>-- Luminosity measurement</a:t>
            </a:r>
          </a:p>
          <a:p>
            <a:r>
              <a:rPr lang="en-US" dirty="0">
                <a:latin typeface="Book Antiqua" panose="02040602050305030304" pitchFamily="18" charset="0"/>
              </a:rPr>
              <a:t>-- Background studies</a:t>
            </a:r>
          </a:p>
          <a:p>
            <a:r>
              <a:rPr lang="en-US" dirty="0">
                <a:latin typeface="Book Antiqua" panose="02040602050305030304" pitchFamily="18" charset="0"/>
              </a:rPr>
              <a:t>-- IR Design</a:t>
            </a:r>
          </a:p>
          <a:p>
            <a:endParaRPr lang="en-US" dirty="0">
              <a:latin typeface="Book Antiqua" panose="02040602050305030304" pitchFamily="18" charset="0"/>
            </a:endParaRPr>
          </a:p>
          <a:p>
            <a:r>
              <a:rPr lang="en-US" dirty="0">
                <a:latin typeface="Book Antiqua" panose="02040602050305030304" pitchFamily="18" charset="0"/>
              </a:rPr>
              <a:t>Annual meetings: Stony Brook (2014), Berkeley (2015), </a:t>
            </a:r>
            <a:r>
              <a:rPr lang="en-US" b="1" dirty="0">
                <a:latin typeface="Book Antiqua" panose="02040602050305030304" pitchFamily="18" charset="0"/>
              </a:rPr>
              <a:t>ANL (2016), Trieste (2017), CAU (2018), </a:t>
            </a:r>
            <a:r>
              <a:rPr lang="en-US" b="1" dirty="0">
                <a:solidFill>
                  <a:srgbClr val="0432FF"/>
                </a:solidFill>
                <a:latin typeface="Book Antiqua" panose="02040602050305030304" pitchFamily="18" charset="0"/>
              </a:rPr>
              <a:t>Paris 2019</a:t>
            </a:r>
          </a:p>
        </p:txBody>
      </p:sp>
      <p:sp>
        <p:nvSpPr>
          <p:cNvPr id="11" name="Slide Number Placeholder 10">
            <a:extLst>
              <a:ext uri="{FF2B5EF4-FFF2-40B4-BE49-F238E27FC236}">
                <a16:creationId xmlns:a16="http://schemas.microsoft.com/office/drawing/2014/main" id="{B5F3ED48-6547-9240-924C-8534BC81F51F}"/>
              </a:ext>
            </a:extLst>
          </p:cNvPr>
          <p:cNvSpPr>
            <a:spLocks noGrp="1"/>
          </p:cNvSpPr>
          <p:nvPr>
            <p:ph type="sldNum" sz="quarter" idx="12"/>
          </p:nvPr>
        </p:nvSpPr>
        <p:spPr/>
        <p:txBody>
          <a:bodyPr/>
          <a:lstStyle/>
          <a:p>
            <a:fld id="{06AB4AF4-9BB1-6A45-808E-84A3660AD856}" type="slidenum">
              <a:rPr lang="en-US" smtClean="0"/>
              <a:t>6</a:t>
            </a:fld>
            <a:endParaRPr lang="en-US"/>
          </a:p>
        </p:txBody>
      </p:sp>
    </p:spTree>
    <p:extLst>
      <p:ext uri="{BB962C8B-B14F-4D97-AF65-F5344CB8AC3E}">
        <p14:creationId xmlns:p14="http://schemas.microsoft.com/office/powerpoint/2010/main" val="305579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AA77-20A5-F942-A2B5-33F78852BB26}"/>
              </a:ext>
            </a:extLst>
          </p:cNvPr>
          <p:cNvSpPr>
            <a:spLocks noGrp="1"/>
          </p:cNvSpPr>
          <p:nvPr>
            <p:ph type="title"/>
          </p:nvPr>
        </p:nvSpPr>
        <p:spPr/>
        <p:txBody>
          <a:bodyPr>
            <a:normAutofit/>
          </a:bodyPr>
          <a:lstStyle/>
          <a:p>
            <a:r>
              <a:rPr lang="en-US" sz="3600" dirty="0"/>
              <a:t>EIC in the NSAC LRP 2015</a:t>
            </a:r>
            <a:br>
              <a:rPr lang="en-US" sz="3600" dirty="0"/>
            </a:br>
            <a:r>
              <a:rPr lang="en-US" sz="2400" dirty="0"/>
              <a:t>(the way I saw it emerge)</a:t>
            </a:r>
            <a:endParaRPr lang="en-US" sz="3600" dirty="0"/>
          </a:p>
        </p:txBody>
      </p:sp>
      <p:sp>
        <p:nvSpPr>
          <p:cNvPr id="3" name="Content Placeholder 2">
            <a:extLst>
              <a:ext uri="{FF2B5EF4-FFF2-40B4-BE49-F238E27FC236}">
                <a16:creationId xmlns:a16="http://schemas.microsoft.com/office/drawing/2014/main" id="{1294A3B1-003E-D941-806A-159055D3C96A}"/>
              </a:ext>
            </a:extLst>
          </p:cNvPr>
          <p:cNvSpPr>
            <a:spLocks noGrp="1"/>
          </p:cNvSpPr>
          <p:nvPr>
            <p:ph idx="1"/>
          </p:nvPr>
        </p:nvSpPr>
        <p:spPr>
          <a:xfrm>
            <a:off x="838199" y="1431986"/>
            <a:ext cx="11353801" cy="5262112"/>
          </a:xfrm>
        </p:spPr>
        <p:txBody>
          <a:bodyPr anchor="ctr">
            <a:noAutofit/>
          </a:bodyPr>
          <a:lstStyle/>
          <a:p>
            <a:pPr marL="514350" indent="-514350">
              <a:buFont typeface="+mj-lt"/>
              <a:buAutoNum type="arabicPeriod"/>
            </a:pPr>
            <a:r>
              <a:rPr lang="en-US" dirty="0">
                <a:solidFill>
                  <a:schemeClr val="tx1">
                    <a:lumMod val="50000"/>
                    <a:lumOff val="50000"/>
                  </a:schemeClr>
                </a:solidFill>
                <a:latin typeface="Book Antiqua" panose="02040602050305030304" pitchFamily="18" charset="0"/>
              </a:rPr>
              <a:t>Follow the 2007 LRP : operate facilities RHIC/LHC, Jlab6/12, other NP facilities, ongoing upgrades</a:t>
            </a:r>
          </a:p>
          <a:p>
            <a:pPr marL="514350" indent="-514350">
              <a:buFont typeface="+mj-lt"/>
              <a:buAutoNum type="arabicPeriod"/>
            </a:pPr>
            <a:r>
              <a:rPr lang="en-US" dirty="0">
                <a:solidFill>
                  <a:schemeClr val="tx1">
                    <a:lumMod val="50000"/>
                    <a:lumOff val="50000"/>
                  </a:schemeClr>
                </a:solidFill>
                <a:latin typeface="Book Antiqua" panose="02040602050305030304" pitchFamily="18" charset="0"/>
              </a:rPr>
              <a:t>A ton scale experiment for neutrino-less double beta decay experiment</a:t>
            </a:r>
          </a:p>
          <a:p>
            <a:pPr marL="514350" indent="-514350">
              <a:buFont typeface="+mj-lt"/>
              <a:buAutoNum type="arabicPeriod"/>
            </a:pPr>
            <a:r>
              <a:rPr lang="en-US" b="1" u="sng" dirty="0">
                <a:solidFill>
                  <a:srgbClr val="0070C0"/>
                </a:solidFill>
                <a:latin typeface="Book Antiqua" panose="02040602050305030304" pitchFamily="18" charset="0"/>
              </a:rPr>
              <a:t>Build the EIC</a:t>
            </a:r>
          </a:p>
          <a:p>
            <a:pPr marL="514350" indent="-514350">
              <a:buFont typeface="+mj-lt"/>
              <a:buAutoNum type="arabicPeriod"/>
            </a:pPr>
            <a:r>
              <a:rPr lang="en-US" dirty="0">
                <a:solidFill>
                  <a:schemeClr val="tx1">
                    <a:lumMod val="50000"/>
                    <a:lumOff val="50000"/>
                  </a:schemeClr>
                </a:solidFill>
                <a:latin typeface="Book Antiqua" panose="02040602050305030304" pitchFamily="18" charset="0"/>
              </a:rPr>
              <a:t>Invest in small and large scale projects (MIE’s…etc.)</a:t>
            </a:r>
          </a:p>
          <a:p>
            <a:pPr marL="0" indent="0">
              <a:buNone/>
            </a:pPr>
            <a:r>
              <a:rPr lang="en-US" b="1" dirty="0">
                <a:latin typeface="Book Antiqua" panose="02040602050305030304" pitchFamily="18" charset="0"/>
              </a:rPr>
              <a:t>Initiative: </a:t>
            </a:r>
            <a:r>
              <a:rPr lang="en-US" b="1" dirty="0">
                <a:solidFill>
                  <a:srgbClr val="C00000"/>
                </a:solidFill>
                <a:latin typeface="Book Antiqua" panose="02040602050305030304" pitchFamily="18" charset="0"/>
              </a:rPr>
              <a:t>Support for </a:t>
            </a:r>
            <a:r>
              <a:rPr lang="en-US" b="1" u="sng" dirty="0">
                <a:solidFill>
                  <a:srgbClr val="C00000"/>
                </a:solidFill>
                <a:latin typeface="Book Antiqua" panose="02040602050305030304" pitchFamily="18" charset="0"/>
              </a:rPr>
              <a:t>theory for the above experimental initiatives </a:t>
            </a:r>
            <a:r>
              <a:rPr lang="en-US" b="1" dirty="0">
                <a:solidFill>
                  <a:srgbClr val="C00000"/>
                </a:solidFill>
                <a:latin typeface="Book Antiqua" panose="02040602050305030304" pitchFamily="18" charset="0"/>
              </a:rPr>
              <a:t>for maximal impact</a:t>
            </a:r>
          </a:p>
          <a:p>
            <a:pPr marL="0" indent="0">
              <a:buNone/>
            </a:pPr>
            <a:r>
              <a:rPr lang="en-US" dirty="0">
                <a:solidFill>
                  <a:schemeClr val="tx2">
                    <a:lumMod val="75000"/>
                  </a:schemeClr>
                </a:solidFill>
                <a:latin typeface="Book Antiqua" panose="02040602050305030304" pitchFamily="18" charset="0"/>
              </a:rPr>
              <a:t>Outreach </a:t>
            </a:r>
            <a:r>
              <a:rPr lang="en-US" b="1" u="sng" dirty="0">
                <a:solidFill>
                  <a:schemeClr val="tx2">
                    <a:lumMod val="75000"/>
                  </a:schemeClr>
                </a:solidFill>
                <a:latin typeface="Book Antiqua" panose="02040602050305030304" pitchFamily="18" charset="0"/>
              </a:rPr>
              <a:t>education and workforce</a:t>
            </a:r>
          </a:p>
        </p:txBody>
      </p:sp>
    </p:spTree>
    <p:extLst>
      <p:ext uri="{BB962C8B-B14F-4D97-AF65-F5344CB8AC3E}">
        <p14:creationId xmlns:p14="http://schemas.microsoft.com/office/powerpoint/2010/main" val="324294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35151" y="81417"/>
            <a:ext cx="11921704" cy="6817179"/>
          </a:xfrm>
          <a:prstGeom prst="rect">
            <a:avLst/>
          </a:prstGeom>
          <a:ln w="38100" cmpd="sng">
            <a:noFill/>
          </a:ln>
        </p:spPr>
        <p:style>
          <a:lnRef idx="1">
            <a:schemeClr val="dk1"/>
          </a:lnRef>
          <a:fillRef idx="3">
            <a:schemeClr val="dk1"/>
          </a:fillRef>
          <a:effectRef idx="2">
            <a:schemeClr val="dk1"/>
          </a:effectRef>
          <a:fontRef idx="minor">
            <a:schemeClr val="lt1"/>
          </a:fontRef>
        </p:style>
        <p:txBody>
          <a:bodyPr rtlCol="0" anchor="ctr"/>
          <a:lstStyle/>
          <a:p>
            <a:pPr algn="ctr"/>
            <a:r>
              <a:rPr lang="en-US" dirty="0"/>
              <a:t>Will 2015</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71" t="46811" r="2599" b="12954"/>
          <a:stretch/>
        </p:blipFill>
        <p:spPr>
          <a:xfrm>
            <a:off x="2359062" y="2748547"/>
            <a:ext cx="8071420" cy="1361035"/>
          </a:xfrm>
          <a:prstGeom prst="rect">
            <a:avLst/>
          </a:prstGeom>
        </p:spPr>
      </p:pic>
      <p:grpSp>
        <p:nvGrpSpPr>
          <p:cNvPr id="8" name="Group 7"/>
          <p:cNvGrpSpPr/>
          <p:nvPr/>
        </p:nvGrpSpPr>
        <p:grpSpPr>
          <a:xfrm>
            <a:off x="1941689" y="183444"/>
            <a:ext cx="8382001" cy="625597"/>
            <a:chOff x="60961" y="-65781"/>
            <a:chExt cx="14249400" cy="917542"/>
          </a:xfrm>
        </p:grpSpPr>
        <p:sp>
          <p:nvSpPr>
            <p:cNvPr id="4" name="TextBox 3"/>
            <p:cNvSpPr txBox="1"/>
            <p:nvPr/>
          </p:nvSpPr>
          <p:spPr>
            <a:xfrm>
              <a:off x="60961" y="53961"/>
              <a:ext cx="7696200" cy="609397"/>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21st Century Nuclear Science:</a:t>
              </a:r>
            </a:p>
          </p:txBody>
        </p:sp>
        <p:sp>
          <p:nvSpPr>
            <p:cNvPr id="6" name="TextBox 5"/>
            <p:cNvSpPr txBox="1"/>
            <p:nvPr/>
          </p:nvSpPr>
          <p:spPr>
            <a:xfrm>
              <a:off x="6537960" y="-5910"/>
              <a:ext cx="7772401" cy="857671"/>
            </a:xfrm>
            <a:prstGeom prst="rect">
              <a:avLst/>
            </a:prstGeom>
            <a:noFill/>
          </p:spPr>
          <p:txBody>
            <a:bodyPr wrap="square" rtlCol="0">
              <a:spAutoFit/>
            </a:bodyPr>
            <a:lstStyle/>
            <a:p>
              <a:pPr algn="ctr"/>
              <a:r>
                <a:rPr lang="en-US" sz="1600" b="1" dirty="0">
                  <a:solidFill>
                    <a:srgbClr val="FFFFFF"/>
                  </a:solidFill>
                  <a:latin typeface="Arial" panose="020B0604020202020204" pitchFamily="34" charset="0"/>
                  <a:cs typeface="Arial" panose="020B0604020202020204" pitchFamily="34" charset="0"/>
                </a:rPr>
                <a:t>Probing nuclear matter in all Its forms &amp; exploring their potential for applications</a:t>
              </a:r>
            </a:p>
          </p:txBody>
        </p:sp>
        <p:sp>
          <p:nvSpPr>
            <p:cNvPr id="7" name="Left Brace 6"/>
            <p:cNvSpPr/>
            <p:nvPr/>
          </p:nvSpPr>
          <p:spPr>
            <a:xfrm>
              <a:off x="6602731" y="-65781"/>
              <a:ext cx="426719" cy="914400"/>
            </a:xfrm>
            <a:prstGeom prst="leftBrace">
              <a:avLst>
                <a:gd name="adj1" fmla="val 41815"/>
                <a:gd name="adj2" fmla="val 5104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grpSp>
      <p:grpSp>
        <p:nvGrpSpPr>
          <p:cNvPr id="14" name="Group 13"/>
          <p:cNvGrpSpPr/>
          <p:nvPr/>
        </p:nvGrpSpPr>
        <p:grpSpPr>
          <a:xfrm>
            <a:off x="5857484" y="4137603"/>
            <a:ext cx="1312692" cy="2149154"/>
            <a:chOff x="15393675" y="5006876"/>
            <a:chExt cx="2625384" cy="4011754"/>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6131" y="6705600"/>
              <a:ext cx="2298480" cy="2313030"/>
            </a:xfrm>
            <a:prstGeom prst="rect">
              <a:avLst/>
            </a:prstGeom>
          </p:spPr>
        </p:pic>
        <p:sp>
          <p:nvSpPr>
            <p:cNvPr id="23" name="TextBox 22"/>
            <p:cNvSpPr txBox="1"/>
            <p:nvPr/>
          </p:nvSpPr>
          <p:spPr>
            <a:xfrm>
              <a:off x="15393675" y="5006876"/>
              <a:ext cx="2625384" cy="1781000"/>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nuclear building blocks manifested in the internal structure of compact stellar objects, like neutron stars?</a:t>
              </a:r>
            </a:p>
          </p:txBody>
        </p:sp>
      </p:grpSp>
      <p:grpSp>
        <p:nvGrpSpPr>
          <p:cNvPr id="2" name="Group 1"/>
          <p:cNvGrpSpPr/>
          <p:nvPr/>
        </p:nvGrpSpPr>
        <p:grpSpPr>
          <a:xfrm>
            <a:off x="2718445" y="1040299"/>
            <a:ext cx="2646190" cy="1570772"/>
            <a:chOff x="3771900" y="5029381"/>
            <a:chExt cx="5292379" cy="2932108"/>
          </a:xfrm>
        </p:grpSpPr>
        <p:pic>
          <p:nvPicPr>
            <p:cNvPr id="11" name="Picture 10"/>
            <p:cNvPicPr>
              <a:picLocks noChangeAspect="1"/>
            </p:cNvPicPr>
            <p:nvPr/>
          </p:nvPicPr>
          <p:blipFill>
            <a:blip r:embed="rId5"/>
            <a:stretch>
              <a:fillRect/>
            </a:stretch>
          </p:blipFill>
          <p:spPr>
            <a:xfrm>
              <a:off x="4630206" y="5029381"/>
              <a:ext cx="3541415" cy="1355831"/>
            </a:xfrm>
            <a:prstGeom prst="rect">
              <a:avLst/>
            </a:prstGeom>
          </p:spPr>
        </p:pic>
        <p:sp>
          <p:nvSpPr>
            <p:cNvPr id="13" name="TextBox 12"/>
            <p:cNvSpPr txBox="1"/>
            <p:nvPr/>
          </p:nvSpPr>
          <p:spPr>
            <a:xfrm>
              <a:off x="3771900" y="6638050"/>
              <a:ext cx="5292379"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properties of protons and neutrons, and the force between them, built up from quarks, antiquarks and gluons?  What is the mechanism by which these fundamental particles materialize as hadrons?</a:t>
              </a:r>
            </a:p>
          </p:txBody>
        </p:sp>
      </p:grpSp>
      <p:grpSp>
        <p:nvGrpSpPr>
          <p:cNvPr id="34" name="Group 33"/>
          <p:cNvGrpSpPr/>
          <p:nvPr/>
        </p:nvGrpSpPr>
        <p:grpSpPr>
          <a:xfrm>
            <a:off x="7823835" y="4281028"/>
            <a:ext cx="1915428" cy="1854929"/>
            <a:chOff x="10069599" y="8610600"/>
            <a:chExt cx="3830856" cy="3462535"/>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521" y="9953628"/>
              <a:ext cx="3296780" cy="21195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TextBox 31"/>
            <p:cNvSpPr txBox="1"/>
            <p:nvPr/>
          </p:nvSpPr>
          <p:spPr>
            <a:xfrm>
              <a:off x="10069599" y="8610600"/>
              <a:ext cx="3830856"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can the properties of nuclei be                 used to reveal the fundamental              processes that produced an imbalance     between matter and antimatter in our universe?</a:t>
              </a:r>
            </a:p>
          </p:txBody>
        </p:sp>
      </p:grpSp>
      <p:grpSp>
        <p:nvGrpSpPr>
          <p:cNvPr id="31" name="Group 30"/>
          <p:cNvGrpSpPr/>
          <p:nvPr/>
        </p:nvGrpSpPr>
        <p:grpSpPr>
          <a:xfrm>
            <a:off x="10095473" y="4281028"/>
            <a:ext cx="1498599" cy="1931218"/>
            <a:chOff x="14249400" y="10069885"/>
            <a:chExt cx="3753820" cy="3158344"/>
          </a:xfrm>
        </p:grpSpPr>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10101" t="10047" r="24898" b="40925"/>
            <a:stretch/>
          </p:blipFill>
          <p:spPr>
            <a:xfrm>
              <a:off x="14249400" y="11267665"/>
              <a:ext cx="3722008" cy="1960564"/>
            </a:xfrm>
            <a:prstGeom prst="rect">
              <a:avLst/>
            </a:prstGeom>
          </p:spPr>
        </p:pic>
        <p:sp>
          <p:nvSpPr>
            <p:cNvPr id="33" name="TextBox 32"/>
            <p:cNvSpPr txBox="1"/>
            <p:nvPr/>
          </p:nvSpPr>
          <p:spPr>
            <a:xfrm>
              <a:off x="14325748" y="10069885"/>
              <a:ext cx="3677472" cy="1159486"/>
            </a:xfrm>
            <a:prstGeom prst="rect">
              <a:avLst/>
            </a:prstGeom>
            <a:noFill/>
            <a:ln>
              <a:solidFill>
                <a:srgbClr val="FFFF00"/>
              </a:solidFill>
            </a:ln>
          </p:spPr>
          <p:txBody>
            <a:bodyPr wrap="square" rtlCol="0">
              <a:spAutoFit/>
            </a:bodyPr>
            <a:lstStyle/>
            <a:p>
              <a:pPr algn="r"/>
              <a:r>
                <a:rPr lang="en-US" sz="800" b="1" dirty="0">
                  <a:solidFill>
                    <a:srgbClr val="FFFF00"/>
                  </a:solidFill>
                  <a:latin typeface="Arial" panose="020B0604020202020204" pitchFamily="34" charset="0"/>
                  <a:cs typeface="Arial" panose="020B0604020202020204" pitchFamily="34" charset="0"/>
                </a:rPr>
                <a:t>How can technologies developed for basic nuclear physics research be adapted to address society’s needs?</a:t>
              </a:r>
            </a:p>
          </p:txBody>
        </p:sp>
      </p:grpSp>
      <p:grpSp>
        <p:nvGrpSpPr>
          <p:cNvPr id="25" name="Group 24"/>
          <p:cNvGrpSpPr/>
          <p:nvPr/>
        </p:nvGrpSpPr>
        <p:grpSpPr>
          <a:xfrm>
            <a:off x="7885330" y="809110"/>
            <a:ext cx="3743905" cy="1754237"/>
            <a:chOff x="6004905" y="612322"/>
            <a:chExt cx="3020317" cy="1754237"/>
          </a:xfrm>
        </p:grpSpPr>
        <p:grpSp>
          <p:nvGrpSpPr>
            <p:cNvPr id="21" name="Group 20"/>
            <p:cNvGrpSpPr/>
            <p:nvPr/>
          </p:nvGrpSpPr>
          <p:grpSpPr>
            <a:xfrm>
              <a:off x="6004905" y="612322"/>
              <a:ext cx="3020317" cy="1754237"/>
              <a:chOff x="7848599" y="4792503"/>
              <a:chExt cx="7505709" cy="5208747"/>
            </a:xfrm>
          </p:grpSpPr>
          <p:grpSp>
            <p:nvGrpSpPr>
              <p:cNvPr id="19" name="Group 18"/>
              <p:cNvGrpSpPr/>
              <p:nvPr/>
            </p:nvGrpSpPr>
            <p:grpSpPr>
              <a:xfrm>
                <a:off x="7953757" y="4792503"/>
                <a:ext cx="7400551" cy="5208747"/>
                <a:chOff x="7953754" y="4806432"/>
                <a:chExt cx="7400551" cy="5208747"/>
              </a:xfrm>
            </p:grpSpPr>
            <p:grpSp>
              <p:nvGrpSpPr>
                <p:cNvPr id="17" name="Group 16"/>
                <p:cNvGrpSpPr/>
                <p:nvPr/>
              </p:nvGrpSpPr>
              <p:grpSpPr>
                <a:xfrm>
                  <a:off x="7953754" y="4806432"/>
                  <a:ext cx="7400546" cy="5208747"/>
                  <a:chOff x="7953754" y="4806432"/>
                  <a:chExt cx="7400546" cy="5208747"/>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3756" y="4818353"/>
                    <a:ext cx="7400544" cy="5196826"/>
                  </a:xfrm>
                  <a:prstGeom prst="rect">
                    <a:avLst/>
                  </a:prstGeom>
                </p:spPr>
              </p:pic>
              <p:sp>
                <p:nvSpPr>
                  <p:cNvPr id="16" name="Right Triangle 15"/>
                  <p:cNvSpPr/>
                  <p:nvPr/>
                </p:nvSpPr>
                <p:spPr>
                  <a:xfrm rot="5400000">
                    <a:off x="8970892" y="3789294"/>
                    <a:ext cx="3499370" cy="55336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Triangle 17"/>
                <p:cNvSpPr/>
                <p:nvPr/>
              </p:nvSpPr>
              <p:spPr>
                <a:xfrm rot="16200000">
                  <a:off x="10820404" y="5481279"/>
                  <a:ext cx="3162301" cy="5905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Triangle 19"/>
              <p:cNvSpPr/>
              <p:nvPr/>
            </p:nvSpPr>
            <p:spPr>
              <a:xfrm flipH="1">
                <a:off x="7848599" y="7402837"/>
                <a:ext cx="1447800" cy="8890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6047222" y="637364"/>
              <a:ext cx="1981200" cy="416855"/>
            </a:xfrm>
            <a:prstGeom prst="rect">
              <a:avLst/>
            </a:prstGeom>
            <a:noFill/>
            <a:ln>
              <a:solidFill>
                <a:srgbClr val="FFFF00"/>
              </a:solidFill>
            </a:ln>
          </p:spPr>
          <p:txBody>
            <a:bodyPr wrap="square" lIns="47064" tIns="23532" rIns="47064" bIns="23532" rtlCol="0">
              <a:spAutoFit/>
            </a:bodyPr>
            <a:lstStyle/>
            <a:p>
              <a:r>
                <a:rPr lang="en-US" sz="800" b="1" dirty="0">
                  <a:solidFill>
                    <a:srgbClr val="0000FF"/>
                  </a:solidFill>
                  <a:latin typeface="Arial" panose="020B0604020202020204" pitchFamily="34" charset="0"/>
                  <a:cs typeface="Arial" panose="020B0604020202020204" pitchFamily="34" charset="0"/>
                </a:rPr>
                <a:t>Where in the  universe, and how, were the heavy elements formed?  How do supernovae explode?</a:t>
              </a:r>
            </a:p>
          </p:txBody>
        </p:sp>
        <p:sp>
          <p:nvSpPr>
            <p:cNvPr id="24" name="TextBox 23"/>
            <p:cNvSpPr txBox="1"/>
            <p:nvPr/>
          </p:nvSpPr>
          <p:spPr>
            <a:xfrm>
              <a:off x="7390913" y="1790864"/>
              <a:ext cx="1568823" cy="539966"/>
            </a:xfrm>
            <a:prstGeom prst="rect">
              <a:avLst/>
            </a:prstGeom>
            <a:noFill/>
            <a:ln>
              <a:solidFill>
                <a:srgbClr val="FFFF00"/>
              </a:solidFill>
            </a:ln>
          </p:spPr>
          <p:txBody>
            <a:bodyPr wrap="square" lIns="47064" tIns="23532" rIns="47064" bIns="23532" rtlCol="0">
              <a:spAutoFit/>
            </a:bodyPr>
            <a:lstStyle/>
            <a:p>
              <a:pPr algn="r"/>
              <a:r>
                <a:rPr lang="en-US" sz="800" b="1" dirty="0">
                  <a:solidFill>
                    <a:srgbClr val="0000FF"/>
                  </a:solidFill>
                  <a:latin typeface="Arial" panose="020B0604020202020204" pitchFamily="34" charset="0"/>
                  <a:cs typeface="Arial" panose="020B0604020202020204" pitchFamily="34" charset="0"/>
                </a:rPr>
                <a:t>Where are the limits of nuclear existence, and what is the structure of nuclei near those limits?</a:t>
              </a:r>
            </a:p>
          </p:txBody>
        </p:sp>
      </p:grpSp>
      <p:pic>
        <p:nvPicPr>
          <p:cNvPr id="27" name="Picture 26"/>
          <p:cNvPicPr>
            <a:picLocks noChangeAspect="1"/>
          </p:cNvPicPr>
          <p:nvPr/>
        </p:nvPicPr>
        <p:blipFill rotWithShape="1">
          <a:blip r:embed="rId9"/>
          <a:srcRect l="20737" t="3329" r="15834" b="4037"/>
          <a:stretch/>
        </p:blipFill>
        <p:spPr>
          <a:xfrm>
            <a:off x="5572452" y="1318689"/>
            <a:ext cx="672685" cy="764721"/>
          </a:xfrm>
          <a:prstGeom prst="rect">
            <a:avLst/>
          </a:prstGeom>
        </p:spPr>
      </p:pic>
      <p:pic>
        <p:nvPicPr>
          <p:cNvPr id="36" name="Picture 35"/>
          <p:cNvPicPr>
            <a:picLocks noChangeAspect="1"/>
          </p:cNvPicPr>
          <p:nvPr/>
        </p:nvPicPr>
        <p:blipFill rotWithShape="1">
          <a:blip r:embed="rId10"/>
          <a:srcRect l="16363" t="13351" r="11589" b="11633"/>
          <a:stretch/>
        </p:blipFill>
        <p:spPr>
          <a:xfrm>
            <a:off x="6283148" y="1246809"/>
            <a:ext cx="814886" cy="846794"/>
          </a:xfrm>
          <a:prstGeom prst="rect">
            <a:avLst/>
          </a:prstGeom>
        </p:spPr>
      </p:pic>
      <p:pic>
        <p:nvPicPr>
          <p:cNvPr id="42" name="Picture 41"/>
          <p:cNvPicPr>
            <a:picLocks noChangeAspect="1"/>
          </p:cNvPicPr>
          <p:nvPr/>
        </p:nvPicPr>
        <p:blipFill>
          <a:blip r:embed="rId11"/>
          <a:stretch>
            <a:fillRect/>
          </a:stretch>
        </p:blipFill>
        <p:spPr>
          <a:xfrm>
            <a:off x="958277" y="926280"/>
            <a:ext cx="1347208" cy="1585954"/>
          </a:xfrm>
          <a:prstGeom prst="rect">
            <a:avLst/>
          </a:prstGeom>
        </p:spPr>
      </p:pic>
      <p:grpSp>
        <p:nvGrpSpPr>
          <p:cNvPr id="9" name="Group 8"/>
          <p:cNvGrpSpPr/>
          <p:nvPr/>
        </p:nvGrpSpPr>
        <p:grpSpPr>
          <a:xfrm>
            <a:off x="1054233" y="4155879"/>
            <a:ext cx="4020859" cy="2235796"/>
            <a:chOff x="345336" y="4204609"/>
            <a:chExt cx="4020859" cy="2235796"/>
          </a:xfrm>
        </p:grpSpPr>
        <p:grpSp>
          <p:nvGrpSpPr>
            <p:cNvPr id="3" name="Group 2"/>
            <p:cNvGrpSpPr/>
            <p:nvPr/>
          </p:nvGrpSpPr>
          <p:grpSpPr>
            <a:xfrm>
              <a:off x="345336" y="4204609"/>
              <a:ext cx="3966811" cy="665576"/>
              <a:chOff x="304800" y="4204609"/>
              <a:chExt cx="3966811" cy="665576"/>
            </a:xfrm>
          </p:grpSpPr>
          <p:sp>
            <p:nvSpPr>
              <p:cNvPr id="12" name="TextBox 11"/>
              <p:cNvSpPr txBox="1"/>
              <p:nvPr/>
            </p:nvSpPr>
            <p:spPr>
              <a:xfrm>
                <a:off x="304800" y="4204609"/>
                <a:ext cx="1580450"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What is the nature of the different phases of nuclear matter through which the universe has evolved?</a:t>
                </a:r>
              </a:p>
            </p:txBody>
          </p:sp>
          <p:sp>
            <p:nvSpPr>
              <p:cNvPr id="28" name="TextBox 27"/>
              <p:cNvSpPr txBox="1"/>
              <p:nvPr/>
            </p:nvSpPr>
            <p:spPr>
              <a:xfrm>
                <a:off x="2635935" y="4285409"/>
                <a:ext cx="1635676"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Do nucleons and all nuclei, viewed at near light speed, appear as walls of gluons with universal properties?</a:t>
                </a:r>
              </a:p>
            </p:txBody>
          </p:sp>
        </p:grpSp>
        <p:pic>
          <p:nvPicPr>
            <p:cNvPr id="41" name="Picture 40"/>
            <p:cNvPicPr>
              <a:picLocks noChangeAspect="1"/>
            </p:cNvPicPr>
            <p:nvPr/>
          </p:nvPicPr>
          <p:blipFill>
            <a:blip r:embed="rId12"/>
            <a:stretch>
              <a:fillRect/>
            </a:stretch>
          </p:blipFill>
          <p:spPr>
            <a:xfrm>
              <a:off x="345336" y="4789385"/>
              <a:ext cx="1630121" cy="1651020"/>
            </a:xfrm>
            <a:prstGeom prst="rect">
              <a:avLst/>
            </a:prstGeom>
          </p:spPr>
        </p:pic>
        <p:pic>
          <p:nvPicPr>
            <p:cNvPr id="43" name="Picture 42"/>
            <p:cNvPicPr>
              <a:picLocks noChangeAspect="1"/>
            </p:cNvPicPr>
            <p:nvPr/>
          </p:nvPicPr>
          <p:blipFill>
            <a:blip r:embed="rId13"/>
            <a:stretch>
              <a:fillRect/>
            </a:stretch>
          </p:blipFill>
          <p:spPr>
            <a:xfrm>
              <a:off x="2548490" y="4910715"/>
              <a:ext cx="1817705" cy="1359663"/>
            </a:xfrm>
            <a:prstGeom prst="rect">
              <a:avLst/>
            </a:prstGeom>
          </p:spPr>
        </p:pic>
      </p:grpSp>
      <p:sp>
        <p:nvSpPr>
          <p:cNvPr id="44" name="Oval 43"/>
          <p:cNvSpPr/>
          <p:nvPr/>
        </p:nvSpPr>
        <p:spPr>
          <a:xfrm>
            <a:off x="363801" y="601084"/>
            <a:ext cx="7424861" cy="279215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534135" y="3503352"/>
            <a:ext cx="3506664" cy="317535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C5F018-99D5-1344-8694-D5D04E746132}"/>
              </a:ext>
            </a:extLst>
          </p:cNvPr>
          <p:cNvSpPr txBox="1"/>
          <p:nvPr/>
        </p:nvSpPr>
        <p:spPr>
          <a:xfrm>
            <a:off x="5225501" y="6511652"/>
            <a:ext cx="2116477" cy="276999"/>
          </a:xfrm>
          <a:prstGeom prst="rect">
            <a:avLst/>
          </a:prstGeom>
          <a:noFill/>
        </p:spPr>
        <p:txBody>
          <a:bodyPr wrap="none" rtlCol="0">
            <a:spAutoFit/>
          </a:bodyPr>
          <a:lstStyle/>
          <a:p>
            <a:r>
              <a:rPr lang="en-US" sz="1200" dirty="0">
                <a:solidFill>
                  <a:schemeClr val="bg1"/>
                </a:solidFill>
              </a:rPr>
              <a:t>A.D. 2015 LRP EIC Presentation</a:t>
            </a:r>
          </a:p>
        </p:txBody>
      </p:sp>
      <p:sp>
        <p:nvSpPr>
          <p:cNvPr id="37" name="Left-Right Arrow 36">
            <a:extLst>
              <a:ext uri="{FF2B5EF4-FFF2-40B4-BE49-F238E27FC236}">
                <a16:creationId xmlns:a16="http://schemas.microsoft.com/office/drawing/2014/main" id="{DE873411-2596-D34B-892D-379C0AE271F1}"/>
              </a:ext>
            </a:extLst>
          </p:cNvPr>
          <p:cNvSpPr/>
          <p:nvPr/>
        </p:nvSpPr>
        <p:spPr>
          <a:xfrm>
            <a:off x="7133092" y="1498414"/>
            <a:ext cx="1662217" cy="484632"/>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5" name="Left-Right Arrow 44">
            <a:extLst>
              <a:ext uri="{FF2B5EF4-FFF2-40B4-BE49-F238E27FC236}">
                <a16:creationId xmlns:a16="http://schemas.microsoft.com/office/drawing/2014/main" id="{73A423A3-CF1E-1544-BCCB-236546384A6E}"/>
              </a:ext>
            </a:extLst>
          </p:cNvPr>
          <p:cNvSpPr/>
          <p:nvPr/>
        </p:nvSpPr>
        <p:spPr>
          <a:xfrm>
            <a:off x="2042969" y="5295773"/>
            <a:ext cx="1662217" cy="484632"/>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8" name="Oval 37">
            <a:extLst>
              <a:ext uri="{FF2B5EF4-FFF2-40B4-BE49-F238E27FC236}">
                <a16:creationId xmlns:a16="http://schemas.microsoft.com/office/drawing/2014/main" id="{16217BA0-D75F-4344-B9FD-CB08FC75C40E}"/>
              </a:ext>
            </a:extLst>
          </p:cNvPr>
          <p:cNvSpPr/>
          <p:nvPr/>
        </p:nvSpPr>
        <p:spPr>
          <a:xfrm>
            <a:off x="9812290" y="3146687"/>
            <a:ext cx="2095443" cy="15609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Accelerator  </a:t>
            </a:r>
            <a:r>
              <a:rPr lang="en-US" dirty="0">
                <a:solidFill>
                  <a:schemeClr val="tx1"/>
                </a:solidFill>
              </a:rPr>
              <a:t>&amp; detector technologies</a:t>
            </a:r>
          </a:p>
        </p:txBody>
      </p:sp>
    </p:spTree>
    <p:extLst>
      <p:ext uri="{BB962C8B-B14F-4D97-AF65-F5344CB8AC3E}">
        <p14:creationId xmlns:p14="http://schemas.microsoft.com/office/powerpoint/2010/main" val="15978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0.70"/>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strVal val="#ppt_w*0.70"/>
                                          </p:val>
                                        </p:tav>
                                        <p:tav tm="100000">
                                          <p:val>
                                            <p:strVal val="#ppt_w"/>
                                          </p:val>
                                        </p:tav>
                                      </p:tavLst>
                                    </p:anim>
                                    <p:anim calcmode="lin" valueType="num">
                                      <p:cBhvr>
                                        <p:cTn id="14" dur="1000" fill="hold"/>
                                        <p:tgtEl>
                                          <p:spTgt spid="46"/>
                                        </p:tgtEl>
                                        <p:attrNameLst>
                                          <p:attrName>ppt_h</p:attrName>
                                        </p:attrNameLst>
                                      </p:cBhvr>
                                      <p:tavLst>
                                        <p:tav tm="0">
                                          <p:val>
                                            <p:strVal val="#ppt_h"/>
                                          </p:val>
                                        </p:tav>
                                        <p:tav tm="100000">
                                          <p:val>
                                            <p:strVal val="#ppt_h"/>
                                          </p:val>
                                        </p:tav>
                                      </p:tavLst>
                                    </p:anim>
                                    <p:animEffect transition="in" filter="fade">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checkerboard(across)">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linds(horizontal)">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linds(horizontal)">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37" grpId="0" animBg="1"/>
      <p:bldP spid="4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9255C-25AF-434C-9BAF-4D6D81DEC9C5}"/>
              </a:ext>
            </a:extLst>
          </p:cNvPr>
          <p:cNvSpPr>
            <a:spLocks noGrp="1"/>
          </p:cNvSpPr>
          <p:nvPr>
            <p:ph idx="1"/>
          </p:nvPr>
        </p:nvSpPr>
        <p:spPr>
          <a:xfrm>
            <a:off x="838200" y="885824"/>
            <a:ext cx="10515600" cy="5260975"/>
          </a:xfrm>
        </p:spPr>
        <p:txBody>
          <a:bodyPr anchor="ctr">
            <a:normAutofit/>
          </a:bodyPr>
          <a:lstStyle/>
          <a:p>
            <a:pPr marL="0" indent="0">
              <a:buNone/>
            </a:pPr>
            <a:r>
              <a:rPr lang="en-US" sz="2400" b="1" dirty="0">
                <a:latin typeface="Book Antiqua" panose="02040602050305030304" pitchFamily="18" charset="0"/>
              </a:rPr>
              <a:t>Large projects</a:t>
            </a:r>
            <a:r>
              <a:rPr lang="en-US" sz="2400" dirty="0">
                <a:latin typeface="Book Antiqua" panose="02040602050305030304" pitchFamily="18" charset="0"/>
              </a:rPr>
              <a:t>: Detailed planning important, but so is </a:t>
            </a:r>
            <a:r>
              <a:rPr lang="en-US" sz="2400" b="1" dirty="0">
                <a:latin typeface="Book Antiqua" panose="02040602050305030304" pitchFamily="18" charset="0"/>
              </a:rPr>
              <a:t>patience and doggedness</a:t>
            </a:r>
            <a:r>
              <a:rPr lang="en-US" sz="2400" dirty="0">
                <a:latin typeface="Book Antiqua" panose="02040602050305030304" pitchFamily="18" charset="0"/>
              </a:rPr>
              <a:t>, while attracting &amp; supporting activities with constant influx of new/young scientists </a:t>
            </a:r>
          </a:p>
          <a:p>
            <a:pPr marL="0" indent="0">
              <a:buNone/>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Important to recognize the connectedness of science in nuclear physics (and beyond?)</a:t>
            </a:r>
          </a:p>
          <a:p>
            <a:pPr>
              <a:buFont typeface="Wingdings" pitchFamily="2" charset="2"/>
              <a:buChar char="Ø"/>
            </a:pPr>
            <a:r>
              <a:rPr lang="en-US" sz="2400" dirty="0">
                <a:latin typeface="Book Antiqua" panose="02040602050305030304" pitchFamily="18" charset="0"/>
              </a:rPr>
              <a:t>Theory &amp; experiment </a:t>
            </a:r>
          </a:p>
          <a:p>
            <a:pPr>
              <a:buFont typeface="Wingdings" pitchFamily="2" charset="2"/>
              <a:buChar char="Ø"/>
            </a:pPr>
            <a:r>
              <a:rPr lang="en-US" sz="2400" dirty="0">
                <a:latin typeface="Book Antiqua" panose="02040602050305030304" pitchFamily="18" charset="0"/>
              </a:rPr>
              <a:t>Science of RHIC, Jlab6/12, FRIB and Instrumentation</a:t>
            </a:r>
          </a:p>
          <a:p>
            <a:pPr>
              <a:buFont typeface="Wingdings" pitchFamily="2" charset="2"/>
              <a:buChar char="Ø"/>
            </a:pPr>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Huge amount of work done by many over two decades: Who supported it? DOE/NSF through the labs and some university support</a:t>
            </a:r>
          </a:p>
          <a:p>
            <a:pPr>
              <a:buFont typeface="Wingdings" pitchFamily="2" charset="2"/>
              <a:buChar char="Ø"/>
            </a:pPr>
            <a:r>
              <a:rPr lang="en-US" sz="2400" dirty="0">
                <a:latin typeface="Book Antiqua" panose="02040602050305030304" pitchFamily="18" charset="0"/>
              </a:rPr>
              <a:t>Fluctuations due to annual variations in DOE/NSF budgets</a:t>
            </a:r>
          </a:p>
        </p:txBody>
      </p:sp>
    </p:spTree>
    <p:extLst>
      <p:ext uri="{BB962C8B-B14F-4D97-AF65-F5344CB8AC3E}">
        <p14:creationId xmlns:p14="http://schemas.microsoft.com/office/powerpoint/2010/main" val="3228564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2111</Words>
  <Application>Microsoft Macintosh PowerPoint</Application>
  <PresentationFormat>Widescreen</PresentationFormat>
  <Paragraphs>231</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Apple Chancery</vt:lpstr>
      <vt:lpstr>Arial</vt:lpstr>
      <vt:lpstr>Book Antiqua</vt:lpstr>
      <vt:lpstr>Calibri</vt:lpstr>
      <vt:lpstr>Calibri Light</vt:lpstr>
      <vt:lpstr>Palatino</vt:lpstr>
      <vt:lpstr>Times New Roman</vt:lpstr>
      <vt:lpstr>Wingdings</vt:lpstr>
      <vt:lpstr>Office Theme</vt:lpstr>
      <vt:lpstr>Vision for the  Center </vt:lpstr>
      <vt:lpstr>Overview </vt:lpstr>
      <vt:lpstr>PowerPoint Presentation</vt:lpstr>
      <vt:lpstr>PowerPoint Presentation</vt:lpstr>
      <vt:lpstr>PowerPoint Presentation</vt:lpstr>
      <vt:lpstr>PowerPoint Presentation</vt:lpstr>
      <vt:lpstr>EIC in the NSAC LRP 2015 (the way I saw it emerge)</vt:lpstr>
      <vt:lpstr>PowerPoint Presentation</vt:lpstr>
      <vt:lpstr>PowerPoint Presentation</vt:lpstr>
      <vt:lpstr>The Vision   guided by these observations, experiences &amp; lessons </vt:lpstr>
      <vt:lpstr>Towards realization of the US EIC </vt:lpstr>
      <vt:lpstr>Vision for the Center:</vt:lpstr>
      <vt:lpstr>PowerPoint Presentation</vt:lpstr>
      <vt:lpstr>CFNS @ BNL</vt:lpstr>
      <vt:lpstr>CFNS Structure/Organization</vt:lpstr>
      <vt:lpstr>Activities in 2018: 1st year! </vt:lpstr>
      <vt:lpstr>CFNS Seminars</vt:lpstr>
      <vt:lpstr>CFNS Workshops 2018</vt:lpstr>
      <vt:lpstr>CFNS Post Docs</vt:lpstr>
      <vt:lpstr>CFNS-Remote-Institute Joint Post Docs Inspired by the success of RBRC Joint Fellow Program </vt:lpstr>
      <vt:lpstr>Remote conference &amp; other support</vt:lpstr>
      <vt:lpstr>EIC/QCD summer school 2019 </vt:lpstr>
      <vt:lpstr>Visitor program</vt:lpstr>
      <vt:lpstr>Concluding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for the  Center </dc:title>
  <dc:creator>Abhay Deshpande</dc:creator>
  <cp:lastModifiedBy>Abhay Deshpande</cp:lastModifiedBy>
  <cp:revision>26</cp:revision>
  <cp:lastPrinted>2018-11-29T18:40:08Z</cp:lastPrinted>
  <dcterms:created xsi:type="dcterms:W3CDTF">2018-11-29T14:06:42Z</dcterms:created>
  <dcterms:modified xsi:type="dcterms:W3CDTF">2018-11-29T18:42:06Z</dcterms:modified>
</cp:coreProperties>
</file>