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8" r:id="rId3"/>
    <p:sldId id="346" r:id="rId4"/>
    <p:sldId id="347" r:id="rId5"/>
    <p:sldId id="339" r:id="rId6"/>
    <p:sldId id="340" r:id="rId7"/>
    <p:sldId id="456" r:id="rId8"/>
    <p:sldId id="452" r:id="rId9"/>
    <p:sldId id="457" r:id="rId10"/>
    <p:sldId id="458" r:id="rId11"/>
    <p:sldId id="484" r:id="rId12"/>
    <p:sldId id="453" r:id="rId13"/>
    <p:sldId id="485" r:id="rId14"/>
    <p:sldId id="341" r:id="rId15"/>
    <p:sldId id="331" r:id="rId16"/>
    <p:sldId id="451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422"/>
    <a:srgbClr val="EE3BEE"/>
    <a:srgbClr val="FF6501"/>
    <a:srgbClr val="FF8C00"/>
    <a:srgbClr val="D19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6" autoAdjust="0"/>
    <p:restoredTop sz="94745" autoAdjust="0"/>
  </p:normalViewPr>
  <p:slideViewPr>
    <p:cSldViewPr snapToGrid="0">
      <p:cViewPr varScale="1">
        <p:scale>
          <a:sx n="141" d="100"/>
          <a:sy n="141" d="100"/>
        </p:scale>
        <p:origin x="208" y="3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D846-3F56-C847-81AE-6BB95E2FD1A1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F17C7-C607-A941-A0ED-65F71C9F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9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B9EB7-9996-8B43-BBEA-E2261F6697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02BD8-77B7-D14B-AD05-47718583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99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2BD8-77B7-D14B-AD05-477185832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582707"/>
            <a:ext cx="5916194" cy="3198078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952501"/>
            <a:ext cx="5724862" cy="153913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495177"/>
            <a:ext cx="5724862" cy="8393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952500"/>
            <a:ext cx="3807662" cy="111778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504265"/>
            <a:ext cx="3776472" cy="4637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182346"/>
            <a:ext cx="3807662" cy="261097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3" y="552824"/>
            <a:ext cx="3893127" cy="426027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8" y="952500"/>
            <a:ext cx="3792537" cy="111778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182346"/>
            <a:ext cx="3792537" cy="261097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9" y="720809"/>
            <a:ext cx="3422075" cy="3924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385747"/>
            <a:ext cx="7718425" cy="690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332178"/>
            <a:ext cx="7718424" cy="3810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571501"/>
            <a:ext cx="1066800" cy="45706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571464"/>
            <a:ext cx="6437312" cy="456851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4" y="537882"/>
            <a:ext cx="5957047" cy="33281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70500"/>
            <a:ext cx="2133600" cy="227542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70500"/>
            <a:ext cx="2895600" cy="227542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70500"/>
            <a:ext cx="2133600" cy="227542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127500"/>
            <a:ext cx="8095130" cy="714375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4826000"/>
            <a:ext cx="8095130" cy="4226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670560"/>
            <a:ext cx="5638800" cy="30480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9" y="2095500"/>
            <a:ext cx="8162365" cy="7620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9" y="2857500"/>
            <a:ext cx="8162365" cy="58416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3776472" cy="38198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3776472" cy="38198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32178"/>
            <a:ext cx="3773488" cy="35656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1812396"/>
            <a:ext cx="3773488" cy="33311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2178"/>
            <a:ext cx="3776472" cy="35656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3776472" cy="33311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7707406" cy="18592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261808"/>
            <a:ext cx="7707406" cy="18592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3776472" cy="38198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260911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260911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260911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2" y="262482"/>
            <a:ext cx="7691719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2" y="1322295"/>
            <a:ext cx="7691719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 30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mailto:kkauder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>
                <a:latin typeface="Computerfont" pitchFamily="2" charset="0"/>
              </a:rPr>
              <a:t>Jet Observables and Techniques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848468"/>
            <a:ext cx="5724862" cy="839333"/>
          </a:xfrm>
        </p:spPr>
        <p:txBody>
          <a:bodyPr>
            <a:normAutofit fontScale="92500" lnSpcReduction="20000"/>
          </a:bodyPr>
          <a:lstStyle/>
          <a:p>
            <a:pPr algn="r"/>
            <a:br>
              <a:rPr lang="en-US" dirty="0"/>
            </a:br>
            <a:r>
              <a:rPr lang="en-US" dirty="0" err="1"/>
              <a:t>Kolja</a:t>
            </a:r>
            <a:r>
              <a:rPr lang="en-US" dirty="0"/>
              <a:t> </a:t>
            </a:r>
            <a:r>
              <a:rPr lang="en-US" dirty="0" err="1"/>
              <a:t>Kauder</a:t>
            </a:r>
            <a:endParaRPr lang="en-US" dirty="0"/>
          </a:p>
          <a:p>
            <a:pPr algn="r"/>
            <a:r>
              <a:rPr lang="en-US" i="1" dirty="0"/>
              <a:t>CFNS Inaugural Meeting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6F5F8-1FDC-6A40-9E69-D624BB3AF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3" y="4838916"/>
            <a:ext cx="3173265" cy="543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DD1A8F-9977-BF42-8463-4E51C7A497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539" y="4651359"/>
            <a:ext cx="2636317" cy="9653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33A985-BF3C-584C-B97F-0858443B4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65307" y="4286451"/>
            <a:ext cx="2509569" cy="12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3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N-</a:t>
            </a:r>
            <a:r>
              <a:rPr lang="en-US" dirty="0" err="1">
                <a:solidFill>
                  <a:schemeClr val="tx1"/>
                </a:solidFill>
                <a:latin typeface="Computerfont" pitchFamily="2" charset="0"/>
              </a:rPr>
              <a:t>Jettiness</a:t>
            </a:r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 as Jet Finder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676" y="1107045"/>
            <a:ext cx="4272634" cy="38814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2-Jettiness axes sometimes a better proxy for the initial hard </a:t>
            </a:r>
            <a:r>
              <a:rPr lang="en-US" sz="1800" dirty="0" err="1"/>
              <a:t>partons</a:t>
            </a:r>
            <a:r>
              <a:rPr lang="en-US" sz="1800" dirty="0"/>
              <a:t> than any jet-finding results.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Notes: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Axes are not jets!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They do not have constituents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They do not (with default settings) depend on any R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But they are true 4-vectors with energy, mass, momentum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Advantage mostly at large Q</a:t>
            </a:r>
            <a:r>
              <a:rPr lang="en-US" sz="1800" baseline="300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2</a:t>
            </a:r>
            <a:br>
              <a:rPr lang="en-US" sz="18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</a:br>
            <a:r>
              <a:rPr lang="en-US" sz="18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but more to explore using ”jets without jets” 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10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314B67-0D82-F841-A4AB-A3B01C876C0D}"/>
              </a:ext>
            </a:extLst>
          </p:cNvPr>
          <p:cNvSpPr/>
          <p:nvPr/>
        </p:nvSpPr>
        <p:spPr>
          <a:xfrm>
            <a:off x="6974150" y="108593"/>
            <a:ext cx="208582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Exploration in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EEE59-B518-D44A-8F3F-C396B3F3928A}"/>
              </a:ext>
            </a:extLst>
          </p:cNvPr>
          <p:cNvSpPr txBox="1"/>
          <p:nvPr/>
        </p:nvSpPr>
        <p:spPr>
          <a:xfrm>
            <a:off x="4223961" y="4313010"/>
            <a:ext cx="444352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ook Antiqua" panose="02040602050305030304" pitchFamily="18" charset="0"/>
              </a:rPr>
              <a:t>Only considering </a:t>
            </a:r>
            <a:br>
              <a:rPr lang="en-US" sz="1000" dirty="0">
                <a:latin typeface="Book Antiqua" panose="02040602050305030304" pitchFamily="18" charset="0"/>
              </a:rPr>
            </a:br>
            <a:r>
              <a:rPr lang="en-US" sz="1000" dirty="0">
                <a:latin typeface="Book Antiqua" panose="02040602050305030304" pitchFamily="18" charset="0"/>
              </a:rPr>
              <a:t>processes 131, 132, 135, 136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Book Antiqua" panose="02040602050305030304" pitchFamily="18" charset="0"/>
              </a:rPr>
              <a:t>p</a:t>
            </a:r>
            <a:r>
              <a:rPr lang="en-US" sz="1000" baseline="-25000" dirty="0" err="1">
                <a:latin typeface="Book Antiqua" panose="02040602050305030304" pitchFamily="18" charset="0"/>
              </a:rPr>
              <a:t>T</a:t>
            </a:r>
            <a:r>
              <a:rPr lang="en-US" sz="1000" baseline="30000" dirty="0" err="1">
                <a:latin typeface="Book Antiqua" panose="02040602050305030304" pitchFamily="18" charset="0"/>
              </a:rPr>
              <a:t>jet,lead</a:t>
            </a:r>
            <a:r>
              <a:rPr lang="en-US" sz="1000" dirty="0">
                <a:latin typeface="Book Antiqua" panose="02040602050305030304" pitchFamily="18" charset="0"/>
              </a:rPr>
              <a:t>&gt; 5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ook Antiqua" panose="02040602050305030304" pitchFamily="18" charset="0"/>
              </a:rPr>
              <a:t>Use all final particles (except scattered e) with </a:t>
            </a:r>
            <a:r>
              <a:rPr lang="en-US" sz="1000" dirty="0" err="1">
                <a:latin typeface="Book Antiqua" panose="02040602050305030304" pitchFamily="18" charset="0"/>
              </a:rPr>
              <a:t>p</a:t>
            </a:r>
            <a:r>
              <a:rPr lang="en-US" sz="1000" baseline="-25000" dirty="0" err="1">
                <a:latin typeface="Book Antiqua" panose="02040602050305030304" pitchFamily="18" charset="0"/>
              </a:rPr>
              <a:t>T</a:t>
            </a:r>
            <a:r>
              <a:rPr lang="en-US" sz="1000" dirty="0">
                <a:latin typeface="Book Antiqua" panose="02040602050305030304" pitchFamily="18" charset="0"/>
              </a:rPr>
              <a:t>&gt;0.2 GeV, |</a:t>
            </a:r>
            <a:r>
              <a:rPr lang="en-US" sz="1000" dirty="0" err="1">
                <a:latin typeface="Symbol" pitchFamily="2" charset="2"/>
              </a:rPr>
              <a:t>h</a:t>
            </a:r>
            <a:r>
              <a:rPr lang="en-US" sz="1000" baseline="30000" dirty="0" err="1">
                <a:latin typeface="Book Antiqua" panose="02040602050305030304" pitchFamily="18" charset="0"/>
              </a:rPr>
              <a:t>Breit</a:t>
            </a:r>
            <a:r>
              <a:rPr lang="en-US" sz="1000" dirty="0">
                <a:latin typeface="Book Antiqua" panose="02040602050305030304" pitchFamily="18" charset="0"/>
              </a:rPr>
              <a:t>|&lt;4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ook Antiqua" panose="02040602050305030304" pitchFamily="18" charset="0"/>
              </a:rPr>
              <a:t>Where applicable, </a:t>
            </a:r>
            <a:r>
              <a:rPr lang="en-US" sz="1000" i="1" dirty="0">
                <a:latin typeface="Book Antiqua" panose="02040602050305030304" pitchFamily="18" charset="0"/>
              </a:rPr>
              <a:t>R</a:t>
            </a:r>
            <a:r>
              <a:rPr lang="en-US" sz="1000" dirty="0">
                <a:latin typeface="Book Antiqua" panose="02040602050305030304" pitchFamily="18" charset="0"/>
              </a:rPr>
              <a:t>=1, |</a:t>
            </a:r>
            <a:r>
              <a:rPr lang="en-US" sz="1000" dirty="0" err="1">
                <a:latin typeface="Symbol" pitchFamily="2" charset="2"/>
              </a:rPr>
              <a:t>h</a:t>
            </a:r>
            <a:r>
              <a:rPr lang="en-US" sz="1000" baseline="30000" dirty="0" err="1">
                <a:latin typeface="Book Antiqua" panose="02040602050305030304" pitchFamily="18" charset="0"/>
              </a:rPr>
              <a:t>jet</a:t>
            </a:r>
            <a:r>
              <a:rPr lang="en-US" sz="1000" dirty="0">
                <a:latin typeface="Book Antiqua" panose="02040602050305030304" pitchFamily="18" charset="0"/>
              </a:rPr>
              <a:t>|&lt;</a:t>
            </a:r>
            <a:r>
              <a:rPr lang="en-US" sz="1000" dirty="0" err="1">
                <a:latin typeface="Symbol" pitchFamily="2" charset="2"/>
              </a:rPr>
              <a:t>h</a:t>
            </a:r>
            <a:r>
              <a:rPr lang="en-US" sz="1000" baseline="30000" dirty="0" err="1">
                <a:latin typeface="Book Antiqua" panose="02040602050305030304" pitchFamily="18" charset="0"/>
              </a:rPr>
              <a:t>max</a:t>
            </a:r>
            <a:r>
              <a:rPr lang="en-US" sz="1000" dirty="0">
                <a:latin typeface="Book Antiqua" panose="02040602050305030304" pitchFamily="18" charset="0"/>
              </a:rPr>
              <a:t>-</a:t>
            </a:r>
            <a:r>
              <a:rPr lang="en-US" sz="1000" i="1" dirty="0">
                <a:latin typeface="Book Antiqua" panose="02040602050305030304" pitchFamily="18" charset="0"/>
              </a:rPr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ook Antiqua" panose="02040602050305030304" pitchFamily="18" charset="0"/>
              </a:rPr>
              <a:t>On this slide, Q</a:t>
            </a:r>
            <a:r>
              <a:rPr lang="en-US" sz="1000" baseline="30000" dirty="0">
                <a:latin typeface="Book Antiqua" panose="02040602050305030304" pitchFamily="18" charset="0"/>
              </a:rPr>
              <a:t>2</a:t>
            </a:r>
            <a:r>
              <a:rPr lang="en-US" sz="1000" dirty="0">
                <a:latin typeface="Book Antiqua" panose="02040602050305030304" pitchFamily="18" charset="0"/>
              </a:rPr>
              <a:t> = 100 - 1000</a:t>
            </a:r>
          </a:p>
        </p:txBody>
      </p:sp>
      <p:pic>
        <p:nvPicPr>
          <p:cNvPr id="15" name="Picture 14" descr="A picture containing screenshot&#13;&#10;&#13;&#10;Description automatically generated">
            <a:extLst>
              <a:ext uri="{FF2B5EF4-FFF2-40B4-BE49-F238E27FC236}">
                <a16:creationId xmlns:a16="http://schemas.microsoft.com/office/drawing/2014/main" id="{E99C2A75-3199-9E44-AEE8-308DE381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962" y="1107045"/>
            <a:ext cx="4443521" cy="3017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649324-8B82-4845-AD30-FDB3CE7F6D3A}"/>
              </a:ext>
            </a:extLst>
          </p:cNvPr>
          <p:cNvSpPr/>
          <p:nvPr/>
        </p:nvSpPr>
        <p:spPr>
          <a:xfrm>
            <a:off x="5682814" y="1076162"/>
            <a:ext cx="2735044" cy="292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38510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 err="1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k</a:t>
            </a:r>
            <a:r>
              <a:rPr lang="en-US" sz="1400" baseline="-25000" dirty="0" err="1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 and anti-</a:t>
            </a:r>
            <a:r>
              <a:rPr lang="en-US" sz="1400" dirty="0" err="1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k</a:t>
            </a:r>
            <a:r>
              <a:rPr lang="en-US" sz="1400" baseline="-25000" dirty="0" err="1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 perform similarly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59800-287E-8D4B-879B-120796D70CDE}"/>
              </a:ext>
            </a:extLst>
          </p:cNvPr>
          <p:cNvSpPr/>
          <p:nvPr/>
        </p:nvSpPr>
        <p:spPr>
          <a:xfrm>
            <a:off x="4920044" y="3970676"/>
            <a:ext cx="402166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Book Antiqua"/>
                <a:ea typeface="SimSun"/>
                <a:cs typeface="Book Antiqua"/>
              </a:rPr>
              <a:t>Axes from 2-jettiness shift average ratio to unity! </a:t>
            </a: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736665-E416-5346-85EB-5101437E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4183"/>
            <a:ext cx="448788" cy="5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Probing Jets - Substructure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EC227-4684-0F4F-8A2E-46699DA2E59B}"/>
              </a:ext>
            </a:extLst>
          </p:cNvPr>
          <p:cNvGrpSpPr/>
          <p:nvPr/>
        </p:nvGrpSpPr>
        <p:grpSpPr>
          <a:xfrm>
            <a:off x="210093" y="1305064"/>
            <a:ext cx="2380707" cy="2552195"/>
            <a:chOff x="1847114" y="1116318"/>
            <a:chExt cx="3874971" cy="40868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1567C3-DE18-A140-9818-D4DB237914B1}"/>
                </a:ext>
              </a:extLst>
            </p:cNvPr>
            <p:cNvGrpSpPr/>
            <p:nvPr/>
          </p:nvGrpSpPr>
          <p:grpSpPr>
            <a:xfrm>
              <a:off x="1847114" y="1116318"/>
              <a:ext cx="3874971" cy="4086884"/>
              <a:chOff x="653313" y="1206806"/>
              <a:chExt cx="3874971" cy="4086884"/>
            </a:xfrm>
          </p:grpSpPr>
          <p:pic>
            <p:nvPicPr>
              <p:cNvPr id="10" name="Picture 9" descr="A close up of a map&#13;&#10;&#13;&#10;Description automatically generated">
                <a:extLst>
                  <a:ext uri="{FF2B5EF4-FFF2-40B4-BE49-F238E27FC236}">
                    <a16:creationId xmlns:a16="http://schemas.microsoft.com/office/drawing/2014/main" id="{EA636C69-840F-A143-804E-D1954D185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7357" y="1312762"/>
                <a:ext cx="4086884" cy="3874971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994F69-2A63-214B-9342-E670F3E58388}"/>
                  </a:ext>
                </a:extLst>
              </p:cNvPr>
              <p:cNvSpPr/>
              <p:nvPr/>
            </p:nvSpPr>
            <p:spPr>
              <a:xfrm rot="19577702">
                <a:off x="868665" y="2404496"/>
                <a:ext cx="317860" cy="1310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B8F8F81-882A-8841-B7B2-C7DBD55D7D21}"/>
                  </a:ext>
                </a:extLst>
              </p:cNvPr>
              <p:cNvSpPr/>
              <p:nvPr/>
            </p:nvSpPr>
            <p:spPr>
              <a:xfrm rot="20152450">
                <a:off x="1111831" y="2194902"/>
                <a:ext cx="317860" cy="1310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7DFDECE-B4E1-3740-87C2-C0BA0AA95840}"/>
                  </a:ext>
                </a:extLst>
              </p:cNvPr>
              <p:cNvSpPr/>
              <p:nvPr/>
            </p:nvSpPr>
            <p:spPr>
              <a:xfrm rot="20154865">
                <a:off x="1554102" y="2300792"/>
                <a:ext cx="401155" cy="17379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4D84433-CDE0-444C-8151-8486CBE8F57C}"/>
                  </a:ext>
                </a:extLst>
              </p:cNvPr>
              <p:cNvSpPr/>
              <p:nvPr/>
            </p:nvSpPr>
            <p:spPr>
              <a:xfrm rot="20850366">
                <a:off x="1903569" y="1936850"/>
                <a:ext cx="265980" cy="118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56D69B2-59DA-4648-827B-7009F296AD9D}"/>
                  </a:ext>
                </a:extLst>
              </p:cNvPr>
              <p:cNvSpPr/>
              <p:nvPr/>
            </p:nvSpPr>
            <p:spPr>
              <a:xfrm rot="21351499">
                <a:off x="2210043" y="1845041"/>
                <a:ext cx="265980" cy="118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847EFE-2564-AC40-AB8E-F50082632DC0}"/>
                  </a:ext>
                </a:extLst>
              </p:cNvPr>
              <p:cNvSpPr/>
              <p:nvPr/>
            </p:nvSpPr>
            <p:spPr>
              <a:xfrm rot="21216228">
                <a:off x="1943886" y="2116580"/>
                <a:ext cx="648311" cy="2367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9B294BB-9796-9141-BBCB-5E1441BCDB04}"/>
                  </a:ext>
                </a:extLst>
              </p:cNvPr>
              <p:cNvSpPr/>
              <p:nvPr/>
            </p:nvSpPr>
            <p:spPr>
              <a:xfrm rot="20600935">
                <a:off x="2746682" y="1987303"/>
                <a:ext cx="261055" cy="1404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04C1BC-A85E-3149-B2CA-DB848A567921}"/>
                  </a:ext>
                </a:extLst>
              </p:cNvPr>
              <p:cNvSpPr/>
              <p:nvPr/>
            </p:nvSpPr>
            <p:spPr>
              <a:xfrm rot="170336">
                <a:off x="3153382" y="2025580"/>
                <a:ext cx="337933" cy="1535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4EC603A-213E-D44F-9BED-16BAB08E438B}"/>
                  </a:ext>
                </a:extLst>
              </p:cNvPr>
              <p:cNvSpPr/>
              <p:nvPr/>
            </p:nvSpPr>
            <p:spPr>
              <a:xfrm rot="190653">
                <a:off x="2945068" y="2253306"/>
                <a:ext cx="437828" cy="17853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9DFB854-FA47-874E-B6D4-902B8B0FAF7B}"/>
                  </a:ext>
                </a:extLst>
              </p:cNvPr>
              <p:cNvSpPr/>
              <p:nvPr/>
            </p:nvSpPr>
            <p:spPr>
              <a:xfrm rot="537273">
                <a:off x="3357152" y="1743695"/>
                <a:ext cx="293924" cy="11057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5B51BF6-D985-2048-8161-4654825C10F9}"/>
                  </a:ext>
                </a:extLst>
              </p:cNvPr>
              <p:cNvSpPr/>
              <p:nvPr/>
            </p:nvSpPr>
            <p:spPr>
              <a:xfrm rot="178911">
                <a:off x="3049986" y="1756337"/>
                <a:ext cx="288893" cy="11096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9A11852-53E5-884A-BA40-6B888D39BDAA}"/>
                  </a:ext>
                </a:extLst>
              </p:cNvPr>
              <p:cNvSpPr/>
              <p:nvPr/>
            </p:nvSpPr>
            <p:spPr>
              <a:xfrm rot="537273">
                <a:off x="3664397" y="2031345"/>
                <a:ext cx="363548" cy="10909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EE26373-A0A4-114B-8F5F-83269C45CDB8}"/>
                  </a:ext>
                </a:extLst>
              </p:cNvPr>
              <p:cNvSpPr/>
              <p:nvPr/>
            </p:nvSpPr>
            <p:spPr>
              <a:xfrm rot="1466680">
                <a:off x="3410584" y="2453798"/>
                <a:ext cx="722466" cy="17186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EDF78CD-FDF3-4044-B226-08091401D6E4}"/>
                  </a:ext>
                </a:extLst>
              </p:cNvPr>
              <p:cNvSpPr/>
              <p:nvPr/>
            </p:nvSpPr>
            <p:spPr>
              <a:xfrm rot="1466680">
                <a:off x="3902218" y="2273555"/>
                <a:ext cx="413949" cy="14480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BAA50-3608-F347-8DDA-5507DD145F66}"/>
                </a:ext>
              </a:extLst>
            </p:cNvPr>
            <p:cNvSpPr/>
            <p:nvPr/>
          </p:nvSpPr>
          <p:spPr>
            <a:xfrm rot="20117782">
              <a:off x="2283639" y="2371321"/>
              <a:ext cx="460041" cy="22547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jthaler_ALICE_v3 (dragged).pdf">
            <a:extLst>
              <a:ext uri="{FF2B5EF4-FFF2-40B4-BE49-F238E27FC236}">
                <a16:creationId xmlns:a16="http://schemas.microsoft.com/office/drawing/2014/main" id="{75BEC1FD-2DE0-A04C-85AB-78A9A05FA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54781" r="56266" b="18693"/>
          <a:stretch/>
        </p:blipFill>
        <p:spPr>
          <a:xfrm rot="16200000">
            <a:off x="2761944" y="2037159"/>
            <a:ext cx="2395005" cy="12075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9660C6-B219-9B48-87AE-9B707A8DF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73" y="2278146"/>
            <a:ext cx="551334" cy="964835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DE23394-9385-FE44-A281-45D1448DBF4F}"/>
              </a:ext>
            </a:extLst>
          </p:cNvPr>
          <p:cNvSpPr txBox="1">
            <a:spLocks/>
          </p:cNvSpPr>
          <p:nvPr/>
        </p:nvSpPr>
        <p:spPr>
          <a:xfrm>
            <a:off x="281059" y="4275183"/>
            <a:ext cx="4373466" cy="68454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What can the </a:t>
            </a:r>
            <a:r>
              <a:rPr lang="en-US" sz="1800" b="1" dirty="0"/>
              <a:t>clustering history</a:t>
            </a:r>
            <a:r>
              <a:rPr lang="en-US" sz="1800" dirty="0"/>
              <a:t> of final </a:t>
            </a:r>
            <a:r>
              <a:rPr lang="en-US" sz="1800" b="1" dirty="0"/>
              <a:t>hadrons</a:t>
            </a:r>
            <a:r>
              <a:rPr lang="en-US" sz="1800" dirty="0"/>
              <a:t> reveal about the </a:t>
            </a:r>
            <a:r>
              <a:rPr lang="en-US" sz="1800" b="1" dirty="0" err="1"/>
              <a:t>parton</a:t>
            </a:r>
            <a:r>
              <a:rPr lang="en-US" sz="1800" b="1" dirty="0"/>
              <a:t> shower</a:t>
            </a:r>
            <a:r>
              <a:rPr lang="en-US" sz="1800" dirty="0"/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CAAB01-5A90-B44E-9922-FE7E08587C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88"/>
          <a:stretch/>
        </p:blipFill>
        <p:spPr>
          <a:xfrm>
            <a:off x="5302239" y="1164321"/>
            <a:ext cx="1361925" cy="139997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7622B66-627D-E34E-83A0-8CB540EE643E}"/>
              </a:ext>
            </a:extLst>
          </p:cNvPr>
          <p:cNvSpPr/>
          <p:nvPr/>
        </p:nvSpPr>
        <p:spPr>
          <a:xfrm>
            <a:off x="4654525" y="2346197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Book Antiqua"/>
                <a:cs typeface="Book Antiqua"/>
              </a:rPr>
              <a:t>Splitting kernel?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29599F2-89E9-0746-9D3A-0DB041F76C0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CFC"/>
              </a:clrFrom>
              <a:clrTo>
                <a:srgbClr val="F4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46744"/>
            <a:ext cx="3845861" cy="101128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11E7C63-4867-F641-8D61-B40B035C984F}"/>
              </a:ext>
            </a:extLst>
          </p:cNvPr>
          <p:cNvSpPr/>
          <p:nvPr/>
        </p:nvSpPr>
        <p:spPr>
          <a:xfrm>
            <a:off x="5545107" y="4946991"/>
            <a:ext cx="343395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Book Antiqua"/>
                <a:cs typeface="Book Antiqua"/>
              </a:rPr>
              <a:t>De-coherent vs coherent E-loss?</a:t>
            </a:r>
            <a:endParaRPr lang="en-US" b="1" dirty="0">
              <a:latin typeface="Book Antiqua"/>
              <a:cs typeface="Book Antiqua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82E7CB-DF97-5D4F-B432-CEBADAE8E23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6852" y="1062126"/>
            <a:ext cx="1797997" cy="17340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70307AA-68D8-7E43-B643-73D105B420B3}"/>
              </a:ext>
            </a:extLst>
          </p:cNvPr>
          <p:cNvSpPr/>
          <p:nvPr/>
        </p:nvSpPr>
        <p:spPr>
          <a:xfrm>
            <a:off x="6712223" y="2575897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Book Antiqua"/>
                <a:cs typeface="Book Antiqua"/>
              </a:rPr>
              <a:t>Quark (u, d?) vs. gluon jet?</a:t>
            </a:r>
            <a:endParaRPr lang="en-US" b="1" dirty="0">
              <a:latin typeface="Book Antiqua"/>
              <a:cs typeface="Book Antiqu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EF94480-29C8-BC45-B43E-3B8977C7048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</a:blip>
          <a:stretch>
            <a:fillRect/>
          </a:stretch>
        </p:blipFill>
        <p:spPr>
          <a:xfrm>
            <a:off x="4942053" y="2873748"/>
            <a:ext cx="1289555" cy="875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EF8886-5B59-D245-9BBF-A0AE4DCFBCE3}"/>
              </a:ext>
            </a:extLst>
          </p:cNvPr>
          <p:cNvSpPr/>
          <p:nvPr/>
        </p:nvSpPr>
        <p:spPr>
          <a:xfrm>
            <a:off x="5670110" y="304251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Book Antiqua"/>
                <a:cs typeface="Book Antiqua"/>
              </a:rPr>
              <a:t>Radiation Pattern?</a:t>
            </a:r>
          </a:p>
        </p:txBody>
      </p:sp>
    </p:spTree>
    <p:extLst>
      <p:ext uri="{BB962C8B-B14F-4D97-AF65-F5344CB8AC3E}">
        <p14:creationId xmlns:p14="http://schemas.microsoft.com/office/powerpoint/2010/main" val="384474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Substructure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12</a:t>
            </a:fld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DE23394-9385-FE44-A281-45D1448DBF4F}"/>
              </a:ext>
            </a:extLst>
          </p:cNvPr>
          <p:cNvSpPr txBox="1">
            <a:spLocks/>
          </p:cNvSpPr>
          <p:nvPr/>
        </p:nvSpPr>
        <p:spPr>
          <a:xfrm>
            <a:off x="198533" y="1214980"/>
            <a:ext cx="4491161" cy="423753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In Vacuum: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“Groomed Momentum Sharing” </a:t>
            </a:r>
            <a:r>
              <a:rPr lang="en-US" sz="1600" dirty="0">
                <a:sym typeface="Wingdings" pitchFamily="2" charset="2"/>
              </a:rPr>
              <a:t>measures AP Splitting functions, </a:t>
            </a:r>
            <a:r>
              <a:rPr lang="en-US" sz="1600" dirty="0" err="1">
                <a:sym typeface="Wingdings" pitchFamily="2" charset="2"/>
              </a:rPr>
              <a:t>Sudakov</a:t>
            </a:r>
            <a:r>
              <a:rPr lang="en-US" sz="1600" dirty="0">
                <a:sym typeface="Wingdings" pitchFamily="2" charset="2"/>
              </a:rPr>
              <a:t>-safe</a:t>
            </a: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itchFamily="2" charset="2"/>
              </a:rPr>
              <a:t>Fundamental QCD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itchFamily="2" charset="2"/>
              </a:rPr>
              <a:t>“Groomed Radius”  angular scale</a:t>
            </a: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31" name="Picture 30" descr="latex-image-1.pdf">
            <a:extLst>
              <a:ext uri="{FF2B5EF4-FFF2-40B4-BE49-F238E27FC236}">
                <a16:creationId xmlns:a16="http://schemas.microsoft.com/office/drawing/2014/main" id="{39791541-63F5-A349-91C1-7FBC81648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2"/>
          <a:stretch/>
        </p:blipFill>
        <p:spPr>
          <a:xfrm>
            <a:off x="400327" y="2073666"/>
            <a:ext cx="2190473" cy="586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FA379C-6CFE-D244-AD80-09290BADEF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" y="2752736"/>
            <a:ext cx="2047972" cy="1391797"/>
          </a:xfrm>
          <a:prstGeom prst="rect">
            <a:avLst/>
          </a:prstGeom>
        </p:spPr>
      </p:pic>
      <p:pic>
        <p:nvPicPr>
          <p:cNvPr id="35" name="Picture 34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5D5DEC35-869C-E647-9BB7-5FAFD4F57E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3" y="2660412"/>
            <a:ext cx="2301452" cy="17586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CDB5A3-5D58-944A-9CB1-55285C0EA7DF}"/>
              </a:ext>
            </a:extLst>
          </p:cNvPr>
          <p:cNvSpPr/>
          <p:nvPr/>
        </p:nvSpPr>
        <p:spPr>
          <a:xfrm>
            <a:off x="5278171" y="113770"/>
            <a:ext cx="37481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With R.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Kunnawalkam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Elayavalli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Putschke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Papers in Preparation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0618D3A-DACE-884D-B078-C6A6DBAD12C6}"/>
              </a:ext>
            </a:extLst>
          </p:cNvPr>
          <p:cNvSpPr txBox="1">
            <a:spLocks/>
          </p:cNvSpPr>
          <p:nvPr/>
        </p:nvSpPr>
        <p:spPr>
          <a:xfrm>
            <a:off x="4691246" y="1164669"/>
            <a:ext cx="4491161" cy="423753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Hard-core jets in central </a:t>
            </a:r>
            <a:r>
              <a:rPr lang="en-US" sz="1600" dirty="0" err="1"/>
              <a:t>Au+Au</a:t>
            </a:r>
            <a:r>
              <a:rPr lang="en-US" sz="1600" dirty="0"/>
              <a:t>: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No appreciable modification of </a:t>
            </a:r>
            <a:r>
              <a:rPr lang="en-US" sz="1600" i="1" dirty="0" err="1"/>
              <a:t>z</a:t>
            </a:r>
            <a:r>
              <a:rPr lang="en-US" sz="1600" i="1" baseline="-25000" dirty="0" err="1"/>
              <a:t>g</a:t>
            </a:r>
            <a:endParaRPr lang="en-US" sz="1600" i="1" baseline="-25000" dirty="0"/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endParaRPr lang="en-US" sz="1600" dirty="0"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itchFamily="2" charset="2"/>
              </a:rPr>
              <a:t>Contrast to LHC!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0F54A7-D5C8-B546-AE42-E145D8A7C4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1" y="2049805"/>
            <a:ext cx="3009370" cy="20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2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  <a:latin typeface="Book Antiqua" pitchFamily="-96" charset="0"/>
              </a:rPr>
              <a:t>Remark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13</a:t>
            </a:fld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DE23394-9385-FE44-A281-45D1448DBF4F}"/>
              </a:ext>
            </a:extLst>
          </p:cNvPr>
          <p:cNvSpPr txBox="1">
            <a:spLocks/>
          </p:cNvSpPr>
          <p:nvPr/>
        </p:nvSpPr>
        <p:spPr>
          <a:xfrm>
            <a:off x="198533" y="1214980"/>
            <a:ext cx="8219325" cy="423753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/>
              <a:t>Jet sub-structure, grooming, trimming, shapes like N-</a:t>
            </a:r>
            <a:r>
              <a:rPr lang="en-US" sz="1800" dirty="0" err="1"/>
              <a:t>Subjettiness</a:t>
            </a:r>
            <a:r>
              <a:rPr lang="en-US" sz="1800" dirty="0"/>
              <a:t> … developments often driven by LHC (narrow, boosted, high-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T</a:t>
            </a:r>
            <a:r>
              <a:rPr lang="en-US" sz="1800" dirty="0"/>
              <a:t>) objects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Parameters may be optimized for different environment.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Different applications and physics implications in</a:t>
            </a:r>
            <a:br>
              <a:rPr lang="en-US" sz="1800" dirty="0"/>
            </a:br>
            <a:r>
              <a:rPr lang="en-US" sz="1800" dirty="0"/>
              <a:t>clean, broad </a:t>
            </a:r>
            <a:r>
              <a:rPr lang="en-US" sz="1800" dirty="0" err="1"/>
              <a:t>e+p</a:t>
            </a:r>
            <a:r>
              <a:rPr lang="en-US" sz="1800" dirty="0"/>
              <a:t>/</a:t>
            </a:r>
            <a:r>
              <a:rPr lang="en-US" sz="1800" dirty="0" err="1"/>
              <a:t>e+A</a:t>
            </a:r>
            <a:r>
              <a:rPr lang="en-US" sz="1800" dirty="0"/>
              <a:t> world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C00000"/>
                </a:solidFill>
              </a:rPr>
              <a:t>Exciting times ahead</a:t>
            </a:r>
          </a:p>
        </p:txBody>
      </p:sp>
      <p:pic>
        <p:nvPicPr>
          <p:cNvPr id="13" name="Picture 12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3583012-AE56-A74D-877E-E4380EC14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9"/>
          <a:stretch/>
        </p:blipFill>
        <p:spPr>
          <a:xfrm>
            <a:off x="2061212" y="1968122"/>
            <a:ext cx="2331562" cy="1762272"/>
          </a:xfrm>
          <a:prstGeom prst="rect">
            <a:avLst/>
          </a:prstGeom>
        </p:spPr>
      </p:pic>
      <p:pic>
        <p:nvPicPr>
          <p:cNvPr id="14" name="Picture 1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95C5E519-2A64-164A-A9E7-582B1741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1" y="1971517"/>
            <a:ext cx="1682293" cy="1662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9CD364-5237-1545-851A-52EC7760A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18" y="1927648"/>
            <a:ext cx="1495161" cy="14761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4DC25-2C65-E645-9228-ACBC91BA8447}"/>
              </a:ext>
            </a:extLst>
          </p:cNvPr>
          <p:cNvGrpSpPr/>
          <p:nvPr/>
        </p:nvGrpSpPr>
        <p:grpSpPr>
          <a:xfrm>
            <a:off x="6266982" y="3464300"/>
            <a:ext cx="2706035" cy="1832659"/>
            <a:chOff x="6345777" y="3351745"/>
            <a:chExt cx="2706035" cy="18326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527959-5467-6147-BC52-F0FA8A634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45777" y="3351745"/>
              <a:ext cx="2706035" cy="183265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D1CE3-2A9B-8C40-ABD9-58247451D07E}"/>
                </a:ext>
              </a:extLst>
            </p:cNvPr>
            <p:cNvSpPr/>
            <p:nvPr/>
          </p:nvSpPr>
          <p:spPr bwMode="auto">
            <a:xfrm>
              <a:off x="6670895" y="3440278"/>
              <a:ext cx="459018" cy="1526798"/>
            </a:xfrm>
            <a:prstGeom prst="rect">
              <a:avLst/>
            </a:prstGeom>
            <a:solidFill>
              <a:srgbClr val="FD9226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B556E-9D07-DA4F-9018-351141A27926}"/>
                </a:ext>
              </a:extLst>
            </p:cNvPr>
            <p:cNvSpPr/>
            <p:nvPr/>
          </p:nvSpPr>
          <p:spPr>
            <a:xfrm>
              <a:off x="6756132" y="3585136"/>
              <a:ext cx="9236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Book Antiqua"/>
                  <a:cs typeface="Book Antiqua"/>
                </a:rPr>
                <a:t>LHC jets </a:t>
              </a:r>
              <a:br>
                <a:rPr lang="en-US" sz="1200" dirty="0">
                  <a:solidFill>
                    <a:srgbClr val="C00000"/>
                  </a:solidFill>
                  <a:latin typeface="Book Antiqua"/>
                  <a:cs typeface="Book Antiqua"/>
                </a:rPr>
              </a:br>
              <a:r>
                <a:rPr lang="en-US" sz="1200" dirty="0">
                  <a:solidFill>
                    <a:srgbClr val="C00000"/>
                  </a:solidFill>
                  <a:latin typeface="Book Antiqua"/>
                  <a:cs typeface="Book Antiqua"/>
                </a:rPr>
                <a:t>live here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02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  <a:latin typeface="Computerfont" pitchFamily="2" charset="0"/>
              </a:rPr>
              <a:t>Thanks!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97C9C4-20B7-8F48-9F84-53387A8A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2" y="1792586"/>
            <a:ext cx="7691719" cy="3339708"/>
          </a:xfrm>
        </p:spPr>
        <p:txBody>
          <a:bodyPr/>
          <a:lstStyle/>
          <a:p>
            <a:r>
              <a:rPr lang="en-US" dirty="0"/>
              <a:t>Hopefully I stayed within ten minutes…</a:t>
            </a:r>
          </a:p>
          <a:p>
            <a:r>
              <a:rPr lang="en-US" dirty="0"/>
              <a:t>But for questions and conversations, find me or email me at </a:t>
            </a:r>
            <a:r>
              <a:rPr lang="en-US" dirty="0">
                <a:hlinkClick r:id="rId2"/>
              </a:rPr>
              <a:t>kkauder@gmail.com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 descr="A picture containing indoor&#13;&#10;&#13;&#10;Description automatically generated">
            <a:extLst>
              <a:ext uri="{FF2B5EF4-FFF2-40B4-BE49-F238E27FC236}">
                <a16:creationId xmlns:a16="http://schemas.microsoft.com/office/drawing/2014/main" id="{C087ABAD-B3F1-2C48-ADDE-487E3660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6" y="3414007"/>
            <a:ext cx="2400826" cy="180061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80F410-BD3F-7248-90C5-083BFEFC23A5}"/>
              </a:ext>
            </a:extLst>
          </p:cNvPr>
          <p:cNvSpPr txBox="1">
            <a:spLocks/>
          </p:cNvSpPr>
          <p:nvPr/>
        </p:nvSpPr>
        <p:spPr>
          <a:xfrm>
            <a:off x="6630007" y="3414006"/>
            <a:ext cx="2215230" cy="31104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solidFill>
                  <a:schemeClr val="bg1"/>
                </a:solidFill>
              </a:rPr>
              <a:t>PS: You can also ask me about</a:t>
            </a:r>
            <a:endParaRPr lang="en-US" sz="1200" dirty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90E14-2099-9C49-9BB2-5220B725B8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9513" y="0"/>
            <a:ext cx="2255948" cy="22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  <a:latin typeface="Computerfont" pitchFamily="2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ackup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2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30 2018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CFNS Inauguration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8518" y="103659"/>
            <a:ext cx="8893294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	Distance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2A4F3-3414-C041-AA53-BA8AA4C0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7" y="852706"/>
            <a:ext cx="1996801" cy="277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0450F-FAE9-0B4C-8199-A81D2778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13" y="852706"/>
            <a:ext cx="2086101" cy="2768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C0B538-547E-8D4C-8771-11E3310C1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735" y="929449"/>
            <a:ext cx="2043312" cy="2716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A5C07D-8CC2-5745-9EA1-52F0D7E6AD4A}"/>
              </a:ext>
            </a:extLst>
          </p:cNvPr>
          <p:cNvSpPr txBox="1"/>
          <p:nvPr/>
        </p:nvSpPr>
        <p:spPr>
          <a:xfrm>
            <a:off x="4605165" y="173074"/>
            <a:ext cx="4337141" cy="42126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Book Antiqua"/>
                <a:cs typeface="Book Antiqua"/>
              </a:rPr>
              <a:t>d</a:t>
            </a:r>
            <a:r>
              <a:rPr lang="en-US" sz="2400" baseline="-25000" dirty="0">
                <a:latin typeface="Book Antiqua"/>
                <a:cs typeface="Book Antiqua"/>
              </a:rPr>
              <a:t>ij</a:t>
            </a:r>
            <a:r>
              <a:rPr lang="en-US" sz="2400" dirty="0">
                <a:latin typeface="Book Antiqua"/>
                <a:cs typeface="Book Antiqua"/>
              </a:rPr>
              <a:t> = </a:t>
            </a:r>
            <a:r>
              <a:rPr lang="en-US" sz="2400" i="1" dirty="0">
                <a:latin typeface="Book Antiqua"/>
                <a:cs typeface="Book Antiqua"/>
              </a:rPr>
              <a:t>f</a:t>
            </a:r>
            <a:r>
              <a:rPr lang="en-US" sz="2400" dirty="0">
                <a:latin typeface="Book Antiqua"/>
                <a:cs typeface="Book Antiqua"/>
              </a:rPr>
              <a:t>(p</a:t>
            </a:r>
            <a:r>
              <a:rPr lang="en-US" sz="2400" baseline="-25000" dirty="0">
                <a:latin typeface="Book Antiqua"/>
                <a:cs typeface="Book Antiqua"/>
              </a:rPr>
              <a:t>T,i</a:t>
            </a:r>
            <a:r>
              <a:rPr lang="en-US" sz="2400" dirty="0">
                <a:latin typeface="Book Antiqua"/>
                <a:cs typeface="Book Antiqua"/>
              </a:rPr>
              <a:t>, p</a:t>
            </a:r>
            <a:r>
              <a:rPr lang="en-US" sz="2400" baseline="-25000" dirty="0">
                <a:latin typeface="Book Antiqua"/>
                <a:cs typeface="Book Antiqua"/>
              </a:rPr>
              <a:t>T,j</a:t>
            </a:r>
            <a:r>
              <a:rPr lang="en-US" sz="2400" dirty="0">
                <a:latin typeface="Book Antiqua"/>
                <a:cs typeface="Book Antiqua"/>
              </a:rPr>
              <a:t>) ( </a:t>
            </a:r>
            <a:r>
              <a:rPr lang="en-US" sz="2400" dirty="0">
                <a:latin typeface="Symbol" pitchFamily="2" charset="2"/>
                <a:cs typeface="Book Antiqua"/>
              </a:rPr>
              <a:t>D</a:t>
            </a:r>
            <a:r>
              <a:rPr lang="en-US" sz="2400" dirty="0">
                <a:latin typeface="Book Antiqua"/>
                <a:cs typeface="Book Antiqua"/>
              </a:rPr>
              <a:t>y</a:t>
            </a:r>
            <a:r>
              <a:rPr lang="en-US" sz="2400" baseline="30000" dirty="0">
                <a:latin typeface="Book Antiqua"/>
                <a:cs typeface="Book Antiqua"/>
              </a:rPr>
              <a:t>2</a:t>
            </a:r>
            <a:r>
              <a:rPr lang="en-US" sz="2400" dirty="0">
                <a:latin typeface="Book Antiqua"/>
                <a:cs typeface="Book Antiqua"/>
              </a:rPr>
              <a:t> + </a:t>
            </a:r>
            <a:r>
              <a:rPr lang="en-US" sz="2400" dirty="0">
                <a:latin typeface="Symbol" pitchFamily="2" charset="2"/>
                <a:cs typeface="Book Antiqua"/>
              </a:rPr>
              <a:t>Df</a:t>
            </a:r>
            <a:r>
              <a:rPr lang="en-US" sz="2400" baseline="30000" dirty="0">
                <a:latin typeface="Book Antiqua"/>
                <a:cs typeface="Book Antiqua"/>
              </a:rPr>
              <a:t>2</a:t>
            </a:r>
            <a:r>
              <a:rPr lang="en-US" sz="2400" dirty="0">
                <a:latin typeface="Book Antiqua"/>
                <a:cs typeface="Book Antiqua"/>
              </a:rPr>
              <a:t>) / R</a:t>
            </a:r>
            <a:r>
              <a:rPr lang="en-US" sz="2400" baseline="30000" dirty="0">
                <a:latin typeface="Book Antiqua"/>
                <a:cs typeface="Book Antiqua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9FC1E9-1318-D84B-A89B-67BCA7F3AEEA}"/>
              </a:ext>
            </a:extLst>
          </p:cNvPr>
          <p:cNvSpPr txBox="1"/>
          <p:nvPr/>
        </p:nvSpPr>
        <p:spPr>
          <a:xfrm>
            <a:off x="158518" y="3760112"/>
            <a:ext cx="2705622" cy="133914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i="1" dirty="0">
                <a:latin typeface="Book Antiqua"/>
                <a:cs typeface="Book Antiqua"/>
              </a:rPr>
              <a:t>f</a:t>
            </a:r>
            <a:r>
              <a:rPr lang="en-US" dirty="0">
                <a:latin typeface="Book Antiqua"/>
                <a:cs typeface="Book Antiqua"/>
              </a:rPr>
              <a:t> = min ( 1/p</a:t>
            </a:r>
            <a:r>
              <a:rPr lang="en-US" baseline="-25000" dirty="0">
                <a:latin typeface="Book Antiqua"/>
                <a:cs typeface="Book Antiqua"/>
              </a:rPr>
              <a:t>T,i</a:t>
            </a:r>
            <a:r>
              <a:rPr lang="en-US" baseline="30000" dirty="0">
                <a:latin typeface="Book Antiqua"/>
                <a:cs typeface="Book Antiqua"/>
              </a:rPr>
              <a:t>2</a:t>
            </a:r>
            <a:r>
              <a:rPr lang="en-US" dirty="0">
                <a:latin typeface="Book Antiqua"/>
                <a:cs typeface="Book Antiqua"/>
              </a:rPr>
              <a:t>, 1/p</a:t>
            </a:r>
            <a:r>
              <a:rPr lang="en-US" baseline="-25000" dirty="0">
                <a:latin typeface="Book Antiqua"/>
                <a:cs typeface="Book Antiqua"/>
              </a:rPr>
              <a:t>T,j</a:t>
            </a:r>
            <a:r>
              <a:rPr lang="en-US" baseline="30000" dirty="0">
                <a:latin typeface="Book Antiqua"/>
                <a:cs typeface="Book Antiqua"/>
              </a:rPr>
              <a:t>2</a:t>
            </a:r>
            <a:r>
              <a:rPr lang="en-US" dirty="0">
                <a:latin typeface="Book Antiqua"/>
                <a:cs typeface="Book Antiqua"/>
              </a:rPr>
              <a:t> 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merge to </a:t>
            </a:r>
            <a:r>
              <a:rPr lang="en-US" b="1" dirty="0">
                <a:latin typeface="Book Antiqua"/>
                <a:cs typeface="Book Antiqua"/>
              </a:rPr>
              <a:t>hardest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seed on “real” jets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circular leading jets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F9314-7A81-084B-B611-571CFE7804FC}"/>
              </a:ext>
            </a:extLst>
          </p:cNvPr>
          <p:cNvSpPr txBox="1"/>
          <p:nvPr/>
        </p:nvSpPr>
        <p:spPr>
          <a:xfrm>
            <a:off x="3252354" y="3760112"/>
            <a:ext cx="2705622" cy="126219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i="1" dirty="0">
                <a:latin typeface="Book Antiqua"/>
                <a:cs typeface="Book Antiqua"/>
              </a:rPr>
              <a:t>f</a:t>
            </a:r>
            <a:r>
              <a:rPr lang="en-US" dirty="0">
                <a:latin typeface="Book Antiqua"/>
                <a:cs typeface="Book Antiqua"/>
              </a:rPr>
              <a:t> = min ( p</a:t>
            </a:r>
            <a:r>
              <a:rPr lang="en-US" baseline="-25000" dirty="0">
                <a:latin typeface="Book Antiqua"/>
                <a:cs typeface="Book Antiqua"/>
              </a:rPr>
              <a:t>T,i</a:t>
            </a:r>
            <a:r>
              <a:rPr lang="en-US" baseline="30000" dirty="0">
                <a:latin typeface="Book Antiqua"/>
                <a:cs typeface="Book Antiqua"/>
              </a:rPr>
              <a:t>2</a:t>
            </a:r>
            <a:r>
              <a:rPr lang="en-US" dirty="0">
                <a:latin typeface="Book Antiqua"/>
                <a:cs typeface="Book Antiqua"/>
              </a:rPr>
              <a:t>, p</a:t>
            </a:r>
            <a:r>
              <a:rPr lang="en-US" baseline="-25000" dirty="0">
                <a:latin typeface="Book Antiqua"/>
                <a:cs typeface="Book Antiqua"/>
              </a:rPr>
              <a:t>T,j</a:t>
            </a:r>
            <a:r>
              <a:rPr lang="en-US" baseline="30000" dirty="0">
                <a:latin typeface="Book Antiqua"/>
                <a:cs typeface="Book Antiqua"/>
              </a:rPr>
              <a:t>2</a:t>
            </a:r>
            <a:r>
              <a:rPr lang="en-US" dirty="0">
                <a:latin typeface="Book Antiqua"/>
                <a:cs typeface="Book Antiqua"/>
              </a:rPr>
              <a:t> 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merge to </a:t>
            </a:r>
            <a:r>
              <a:rPr lang="en-US" b="1" dirty="0">
                <a:latin typeface="Book Antiqua"/>
                <a:cs typeface="Book Antiqua"/>
              </a:rPr>
              <a:t>softest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good characterization of “background” jets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C9C6F8-00E2-3349-9B0E-EFB765347A54}"/>
              </a:ext>
            </a:extLst>
          </p:cNvPr>
          <p:cNvSpPr txBox="1"/>
          <p:nvPr/>
        </p:nvSpPr>
        <p:spPr>
          <a:xfrm>
            <a:off x="6346190" y="3764274"/>
            <a:ext cx="2705622" cy="126219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i="1" dirty="0">
                <a:latin typeface="Book Antiqua"/>
                <a:cs typeface="Book Antiqua"/>
              </a:rPr>
              <a:t>f</a:t>
            </a:r>
            <a:r>
              <a:rPr lang="en-US" dirty="0">
                <a:latin typeface="Book Antiqua"/>
                <a:cs typeface="Book Antiqua"/>
              </a:rPr>
              <a:t> = 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merge to </a:t>
            </a:r>
            <a:r>
              <a:rPr lang="en-US" b="1" dirty="0">
                <a:latin typeface="Book Antiqua"/>
                <a:cs typeface="Book Antiqua"/>
              </a:rPr>
              <a:t>closest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angular ordering</a:t>
            </a:r>
            <a:br>
              <a:rPr lang="en-US" dirty="0">
                <a:latin typeface="Book Antiqua"/>
                <a:cs typeface="Book Antiqua"/>
              </a:rPr>
            </a:br>
            <a:r>
              <a:rPr lang="en-US" dirty="0">
                <a:latin typeface="Book Antiqua"/>
                <a:cs typeface="Book Antiqua"/>
                <a:sym typeface="Wingdings" pitchFamily="2" charset="2"/>
              </a:rPr>
              <a:t> relevant later!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8BCADD-6112-3046-AD78-0A1F923460A2}"/>
              </a:ext>
            </a:extLst>
          </p:cNvPr>
          <p:cNvSpPr/>
          <p:nvPr/>
        </p:nvSpPr>
        <p:spPr>
          <a:xfrm>
            <a:off x="6629354" y="5099255"/>
            <a:ext cx="242245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cs typeface="GillSans" panose="020B0502020104020203" pitchFamily="34" charset="-79"/>
              </a:rPr>
              <a:t>M. Cacciari , HP ‘16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What we want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BA21BC-EA90-C44C-BF68-D8214DDB5C07}"/>
              </a:ext>
            </a:extLst>
          </p:cNvPr>
          <p:cNvCxnSpPr/>
          <p:nvPr/>
        </p:nvCxnSpPr>
        <p:spPr>
          <a:xfrm>
            <a:off x="2270371" y="3159760"/>
            <a:ext cx="1778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466E7D-7C8A-0B45-A3D5-B282133D02B5}"/>
              </a:ext>
            </a:extLst>
          </p:cNvPr>
          <p:cNvCxnSpPr>
            <a:cxnSpLocks/>
          </p:cNvCxnSpPr>
          <p:nvPr/>
        </p:nvCxnSpPr>
        <p:spPr>
          <a:xfrm flipH="1">
            <a:off x="4373880" y="2946400"/>
            <a:ext cx="160528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E74449-5D2D-DE45-AA42-A2938AA168DD}"/>
              </a:ext>
            </a:extLst>
          </p:cNvPr>
          <p:cNvCxnSpPr>
            <a:cxnSpLocks/>
          </p:cNvCxnSpPr>
          <p:nvPr/>
        </p:nvCxnSpPr>
        <p:spPr>
          <a:xfrm flipV="1">
            <a:off x="4318000" y="1904129"/>
            <a:ext cx="508000" cy="997955"/>
          </a:xfrm>
          <a:prstGeom prst="line">
            <a:avLst/>
          </a:prstGeom>
          <a:ln>
            <a:solidFill>
              <a:srgbClr val="FF8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07B885-5D3B-EC47-BF83-AC74EB43FA63}"/>
              </a:ext>
            </a:extLst>
          </p:cNvPr>
          <p:cNvCxnSpPr>
            <a:cxnSpLocks/>
          </p:cNvCxnSpPr>
          <p:nvPr/>
        </p:nvCxnSpPr>
        <p:spPr>
          <a:xfrm flipH="1">
            <a:off x="3673028" y="3215827"/>
            <a:ext cx="411480" cy="1023884"/>
          </a:xfrm>
          <a:prstGeom prst="line">
            <a:avLst/>
          </a:prstGeom>
          <a:ln>
            <a:solidFill>
              <a:srgbClr val="FF8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5F77C97-B9D8-1A4D-A47D-A1B28FFA22EC}"/>
              </a:ext>
            </a:extLst>
          </p:cNvPr>
          <p:cNvSpPr/>
          <p:nvPr/>
        </p:nvSpPr>
        <p:spPr>
          <a:xfrm rot="19461100">
            <a:off x="4008214" y="2979093"/>
            <a:ext cx="401320" cy="170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38BEFC-EFB6-074A-98F9-7ED3D899C4DD}"/>
              </a:ext>
            </a:extLst>
          </p:cNvPr>
          <p:cNvSpPr txBox="1"/>
          <p:nvPr/>
        </p:nvSpPr>
        <p:spPr>
          <a:xfrm>
            <a:off x="5100320" y="1442720"/>
            <a:ext cx="39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6501"/>
                </a:solidFill>
              </a:rPr>
              <a:t>p</a:t>
            </a:r>
            <a:r>
              <a:rPr lang="en-US" sz="2000" b="1" baseline="-25000" dirty="0">
                <a:solidFill>
                  <a:srgbClr val="FF650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F7B7F-E93C-6345-B961-8911DC346442}"/>
              </a:ext>
            </a:extLst>
          </p:cNvPr>
          <p:cNvSpPr txBox="1"/>
          <p:nvPr/>
        </p:nvSpPr>
        <p:spPr>
          <a:xfrm>
            <a:off x="3670200" y="4183567"/>
            <a:ext cx="39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6501"/>
                </a:solidFill>
              </a:rPr>
              <a:t>p</a:t>
            </a:r>
            <a:r>
              <a:rPr lang="en-US" sz="2000" b="1" baseline="-25000" dirty="0">
                <a:solidFill>
                  <a:srgbClr val="FF650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376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E0FFA12-AD30-8440-93C1-48365A29C72E}"/>
              </a:ext>
            </a:extLst>
          </p:cNvPr>
          <p:cNvGrpSpPr/>
          <p:nvPr/>
        </p:nvGrpSpPr>
        <p:grpSpPr>
          <a:xfrm>
            <a:off x="726139" y="1020726"/>
            <a:ext cx="3874971" cy="4086884"/>
            <a:chOff x="1847114" y="1116318"/>
            <a:chExt cx="3874971" cy="408688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3BC5DF-422D-3340-AC3C-54B09D879D89}"/>
                </a:ext>
              </a:extLst>
            </p:cNvPr>
            <p:cNvGrpSpPr/>
            <p:nvPr/>
          </p:nvGrpSpPr>
          <p:grpSpPr>
            <a:xfrm>
              <a:off x="1847114" y="1116318"/>
              <a:ext cx="3874971" cy="4086884"/>
              <a:chOff x="653313" y="1206806"/>
              <a:chExt cx="3874971" cy="4086884"/>
            </a:xfrm>
          </p:grpSpPr>
          <p:pic>
            <p:nvPicPr>
              <p:cNvPr id="13" name="Picture 12" descr="A close up of a map&#13;&#10;&#13;&#10;Description automatically generated">
                <a:extLst>
                  <a:ext uri="{FF2B5EF4-FFF2-40B4-BE49-F238E27FC236}">
                    <a16:creationId xmlns:a16="http://schemas.microsoft.com/office/drawing/2014/main" id="{C029CAF4-0FF3-6E49-8749-32013D6CD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7357" y="1312762"/>
                <a:ext cx="4086884" cy="3874971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812D54-9455-EC40-B599-BBD2700697D5}"/>
                  </a:ext>
                </a:extLst>
              </p:cNvPr>
              <p:cNvSpPr/>
              <p:nvPr/>
            </p:nvSpPr>
            <p:spPr>
              <a:xfrm rot="19577702">
                <a:off x="868665" y="2404496"/>
                <a:ext cx="317860" cy="1310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CE14970-FEF9-364D-B299-81938C19662E}"/>
                  </a:ext>
                </a:extLst>
              </p:cNvPr>
              <p:cNvSpPr/>
              <p:nvPr/>
            </p:nvSpPr>
            <p:spPr>
              <a:xfrm rot="20152450">
                <a:off x="1111831" y="2194902"/>
                <a:ext cx="317860" cy="1310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15FBB37-17B6-8448-B2F1-E68974BB5011}"/>
                  </a:ext>
                </a:extLst>
              </p:cNvPr>
              <p:cNvSpPr/>
              <p:nvPr/>
            </p:nvSpPr>
            <p:spPr>
              <a:xfrm rot="20154865">
                <a:off x="1554102" y="2300792"/>
                <a:ext cx="401155" cy="17379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6F5B9C-7E05-DD4C-8496-2B744C181282}"/>
                  </a:ext>
                </a:extLst>
              </p:cNvPr>
              <p:cNvSpPr/>
              <p:nvPr/>
            </p:nvSpPr>
            <p:spPr>
              <a:xfrm rot="20850366">
                <a:off x="1903569" y="1936850"/>
                <a:ext cx="265980" cy="118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1F70CE7-4400-E748-93A5-3CCC14FBBC18}"/>
                  </a:ext>
                </a:extLst>
              </p:cNvPr>
              <p:cNvSpPr/>
              <p:nvPr/>
            </p:nvSpPr>
            <p:spPr>
              <a:xfrm rot="21351499">
                <a:off x="2210043" y="1845041"/>
                <a:ext cx="265980" cy="118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DA09D82-3C00-0C41-BCB3-2954D22704A4}"/>
                  </a:ext>
                </a:extLst>
              </p:cNvPr>
              <p:cNvSpPr/>
              <p:nvPr/>
            </p:nvSpPr>
            <p:spPr>
              <a:xfrm rot="21216228">
                <a:off x="1943886" y="2116580"/>
                <a:ext cx="648311" cy="2367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2D1025D-FD13-334C-AC2C-6F97E99DC107}"/>
                  </a:ext>
                </a:extLst>
              </p:cNvPr>
              <p:cNvSpPr/>
              <p:nvPr/>
            </p:nvSpPr>
            <p:spPr>
              <a:xfrm rot="20600935">
                <a:off x="2746682" y="1987303"/>
                <a:ext cx="261055" cy="1404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6A1A273-AA98-A24D-8E5D-179F08FFA3C7}"/>
                  </a:ext>
                </a:extLst>
              </p:cNvPr>
              <p:cNvSpPr/>
              <p:nvPr/>
            </p:nvSpPr>
            <p:spPr>
              <a:xfrm rot="170336">
                <a:off x="3153382" y="2025580"/>
                <a:ext cx="337933" cy="1535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5E3CFE-B00B-6D41-A3FA-249A92F68B89}"/>
                  </a:ext>
                </a:extLst>
              </p:cNvPr>
              <p:cNvSpPr/>
              <p:nvPr/>
            </p:nvSpPr>
            <p:spPr>
              <a:xfrm rot="190653">
                <a:off x="2945068" y="2253306"/>
                <a:ext cx="437828" cy="17853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CE69562-341F-BC46-BB41-57923998EB5E}"/>
                  </a:ext>
                </a:extLst>
              </p:cNvPr>
              <p:cNvSpPr/>
              <p:nvPr/>
            </p:nvSpPr>
            <p:spPr>
              <a:xfrm rot="537273">
                <a:off x="3357152" y="1743695"/>
                <a:ext cx="293924" cy="11057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33B5DB0-B6C6-3044-8670-676CA9AACD6C}"/>
                  </a:ext>
                </a:extLst>
              </p:cNvPr>
              <p:cNvSpPr/>
              <p:nvPr/>
            </p:nvSpPr>
            <p:spPr>
              <a:xfrm rot="178911">
                <a:off x="3049986" y="1756337"/>
                <a:ext cx="288893" cy="11096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DF23C9A-FF66-B84B-82CC-60220627E459}"/>
                  </a:ext>
                </a:extLst>
              </p:cNvPr>
              <p:cNvSpPr/>
              <p:nvPr/>
            </p:nvSpPr>
            <p:spPr>
              <a:xfrm rot="537273">
                <a:off x="3664397" y="2031345"/>
                <a:ext cx="363548" cy="10909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B5CA3AA-D8C9-EF49-B1BB-B4681E6C725A}"/>
                  </a:ext>
                </a:extLst>
              </p:cNvPr>
              <p:cNvSpPr/>
              <p:nvPr/>
            </p:nvSpPr>
            <p:spPr>
              <a:xfrm rot="1466680">
                <a:off x="3410584" y="2453798"/>
                <a:ext cx="722466" cy="17186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B8DC5C1-2129-8547-BBD1-C581B2B4696A}"/>
                  </a:ext>
                </a:extLst>
              </p:cNvPr>
              <p:cNvSpPr/>
              <p:nvPr/>
            </p:nvSpPr>
            <p:spPr>
              <a:xfrm rot="1466680">
                <a:off x="3902218" y="2273555"/>
                <a:ext cx="413949" cy="14480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7A05DE-5755-794E-8B8E-78CDC874FD73}"/>
                </a:ext>
              </a:extLst>
            </p:cNvPr>
            <p:cNvSpPr/>
            <p:nvPr/>
          </p:nvSpPr>
          <p:spPr>
            <a:xfrm rot="20117782">
              <a:off x="2283639" y="2371321"/>
              <a:ext cx="460041" cy="22547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What we 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BA21BC-EA90-C44C-BF68-D8214DDB5C07}"/>
              </a:ext>
            </a:extLst>
          </p:cNvPr>
          <p:cNvCxnSpPr/>
          <p:nvPr/>
        </p:nvCxnSpPr>
        <p:spPr>
          <a:xfrm>
            <a:off x="2270371" y="3159760"/>
            <a:ext cx="1778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466E7D-7C8A-0B45-A3D5-B282133D02B5}"/>
              </a:ext>
            </a:extLst>
          </p:cNvPr>
          <p:cNvCxnSpPr>
            <a:cxnSpLocks/>
          </p:cNvCxnSpPr>
          <p:nvPr/>
        </p:nvCxnSpPr>
        <p:spPr>
          <a:xfrm flipH="1">
            <a:off x="4373880" y="2946400"/>
            <a:ext cx="160528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E74449-5D2D-DE45-AA42-A2938AA168DD}"/>
              </a:ext>
            </a:extLst>
          </p:cNvPr>
          <p:cNvCxnSpPr>
            <a:cxnSpLocks/>
          </p:cNvCxnSpPr>
          <p:nvPr/>
        </p:nvCxnSpPr>
        <p:spPr>
          <a:xfrm flipV="1">
            <a:off x="4318000" y="1904129"/>
            <a:ext cx="508000" cy="997955"/>
          </a:xfrm>
          <a:prstGeom prst="line">
            <a:avLst/>
          </a:prstGeom>
          <a:ln>
            <a:solidFill>
              <a:srgbClr val="FF8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07B885-5D3B-EC47-BF83-AC74EB43FA63}"/>
              </a:ext>
            </a:extLst>
          </p:cNvPr>
          <p:cNvCxnSpPr>
            <a:cxnSpLocks/>
          </p:cNvCxnSpPr>
          <p:nvPr/>
        </p:nvCxnSpPr>
        <p:spPr>
          <a:xfrm flipH="1">
            <a:off x="3673028" y="3215827"/>
            <a:ext cx="411480" cy="1023884"/>
          </a:xfrm>
          <a:prstGeom prst="line">
            <a:avLst/>
          </a:prstGeom>
          <a:ln>
            <a:solidFill>
              <a:srgbClr val="FF8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5F77C97-B9D8-1A4D-A47D-A1B28FFA22EC}"/>
              </a:ext>
            </a:extLst>
          </p:cNvPr>
          <p:cNvSpPr/>
          <p:nvPr/>
        </p:nvSpPr>
        <p:spPr>
          <a:xfrm rot="19461100">
            <a:off x="4008214" y="2979093"/>
            <a:ext cx="401320" cy="170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38BEFC-EFB6-074A-98F9-7ED3D899C4DD}"/>
              </a:ext>
            </a:extLst>
          </p:cNvPr>
          <p:cNvSpPr txBox="1"/>
          <p:nvPr/>
        </p:nvSpPr>
        <p:spPr>
          <a:xfrm>
            <a:off x="5100320" y="1442720"/>
            <a:ext cx="39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6501"/>
                </a:solidFill>
              </a:rPr>
              <a:t>p</a:t>
            </a:r>
            <a:r>
              <a:rPr lang="en-US" sz="2000" b="1" baseline="-25000" dirty="0">
                <a:solidFill>
                  <a:srgbClr val="FF650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F7B7F-E93C-6345-B961-8911DC346442}"/>
              </a:ext>
            </a:extLst>
          </p:cNvPr>
          <p:cNvSpPr txBox="1"/>
          <p:nvPr/>
        </p:nvSpPr>
        <p:spPr>
          <a:xfrm>
            <a:off x="3670200" y="4183567"/>
            <a:ext cx="39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6501"/>
                </a:solidFill>
              </a:rPr>
              <a:t>p</a:t>
            </a:r>
            <a:r>
              <a:rPr lang="en-US" sz="2000" b="1" baseline="-25000" dirty="0">
                <a:solidFill>
                  <a:srgbClr val="FF650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39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8385 0.36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What we 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87C76F-ADEC-AB4F-BBE6-01BC2B4DD29B}"/>
              </a:ext>
            </a:extLst>
          </p:cNvPr>
          <p:cNvGrpSpPr/>
          <p:nvPr/>
        </p:nvGrpSpPr>
        <p:grpSpPr>
          <a:xfrm>
            <a:off x="726139" y="1020726"/>
            <a:ext cx="3874971" cy="4086884"/>
            <a:chOff x="1847114" y="1116318"/>
            <a:chExt cx="3874971" cy="408688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736487F-F768-EE42-B3C1-296989919066}"/>
                </a:ext>
              </a:extLst>
            </p:cNvPr>
            <p:cNvGrpSpPr/>
            <p:nvPr/>
          </p:nvGrpSpPr>
          <p:grpSpPr>
            <a:xfrm>
              <a:off x="1847114" y="1116318"/>
              <a:ext cx="3874971" cy="4086884"/>
              <a:chOff x="653313" y="1206806"/>
              <a:chExt cx="3874971" cy="4086884"/>
            </a:xfrm>
          </p:grpSpPr>
          <p:pic>
            <p:nvPicPr>
              <p:cNvPr id="54" name="Picture 53" descr="A close up of a map&#13;&#10;&#13;&#10;Description automatically generated">
                <a:extLst>
                  <a:ext uri="{FF2B5EF4-FFF2-40B4-BE49-F238E27FC236}">
                    <a16:creationId xmlns:a16="http://schemas.microsoft.com/office/drawing/2014/main" id="{B1BAB783-D4E1-F743-A4A6-4A9912051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7357" y="1312762"/>
                <a:ext cx="4086884" cy="3874971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90DCC63-E13F-F348-8AE9-89E7106BDEB9}"/>
                  </a:ext>
                </a:extLst>
              </p:cNvPr>
              <p:cNvSpPr/>
              <p:nvPr/>
            </p:nvSpPr>
            <p:spPr>
              <a:xfrm rot="19577702">
                <a:off x="868665" y="2404496"/>
                <a:ext cx="317860" cy="1310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E932141-767E-5C43-8BE6-1E744E49A523}"/>
                  </a:ext>
                </a:extLst>
              </p:cNvPr>
              <p:cNvSpPr/>
              <p:nvPr/>
            </p:nvSpPr>
            <p:spPr>
              <a:xfrm rot="20152450">
                <a:off x="1111831" y="2194902"/>
                <a:ext cx="317860" cy="1310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55F1EDB-450F-4548-A5AA-03EB5C4B2DD7}"/>
                  </a:ext>
                </a:extLst>
              </p:cNvPr>
              <p:cNvSpPr/>
              <p:nvPr/>
            </p:nvSpPr>
            <p:spPr>
              <a:xfrm rot="20154865">
                <a:off x="1554102" y="2300792"/>
                <a:ext cx="401155" cy="17379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7CFD82A-5F4A-6747-A1EB-4BDCDD83B619}"/>
                  </a:ext>
                </a:extLst>
              </p:cNvPr>
              <p:cNvSpPr/>
              <p:nvPr/>
            </p:nvSpPr>
            <p:spPr>
              <a:xfrm rot="20850366">
                <a:off x="1903569" y="1936850"/>
                <a:ext cx="265980" cy="118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BF3FDE-F873-0744-A697-F8DBC59841D8}"/>
                  </a:ext>
                </a:extLst>
              </p:cNvPr>
              <p:cNvSpPr/>
              <p:nvPr/>
            </p:nvSpPr>
            <p:spPr>
              <a:xfrm rot="21351499">
                <a:off x="2210043" y="1845041"/>
                <a:ext cx="265980" cy="118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20E9196-5ECA-F44D-BE3F-5AA4DAAD8CBA}"/>
                  </a:ext>
                </a:extLst>
              </p:cNvPr>
              <p:cNvSpPr/>
              <p:nvPr/>
            </p:nvSpPr>
            <p:spPr>
              <a:xfrm rot="21216228">
                <a:off x="1943886" y="2116580"/>
                <a:ext cx="648311" cy="23679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267C9A3-459A-2244-964E-A296CF199B4A}"/>
                  </a:ext>
                </a:extLst>
              </p:cNvPr>
              <p:cNvSpPr/>
              <p:nvPr/>
            </p:nvSpPr>
            <p:spPr>
              <a:xfrm rot="20600935">
                <a:off x="2746682" y="1987303"/>
                <a:ext cx="261055" cy="1404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ADB8109-6F9F-2B47-93E5-7A2278963CD1}"/>
                  </a:ext>
                </a:extLst>
              </p:cNvPr>
              <p:cNvSpPr/>
              <p:nvPr/>
            </p:nvSpPr>
            <p:spPr>
              <a:xfrm rot="170336">
                <a:off x="3153382" y="2025580"/>
                <a:ext cx="337933" cy="15351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A666C96-9ED3-1547-AD1B-815FF13D6BE3}"/>
                  </a:ext>
                </a:extLst>
              </p:cNvPr>
              <p:cNvSpPr/>
              <p:nvPr/>
            </p:nvSpPr>
            <p:spPr>
              <a:xfrm rot="190653">
                <a:off x="2945068" y="2253306"/>
                <a:ext cx="437828" cy="17853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BF6A89F-4721-9741-883C-286F39DE3EA9}"/>
                  </a:ext>
                </a:extLst>
              </p:cNvPr>
              <p:cNvSpPr/>
              <p:nvPr/>
            </p:nvSpPr>
            <p:spPr>
              <a:xfrm rot="537273">
                <a:off x="3357152" y="1743695"/>
                <a:ext cx="293924" cy="11057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0C6AAFE-A122-C243-B5FF-78B85B10543A}"/>
                  </a:ext>
                </a:extLst>
              </p:cNvPr>
              <p:cNvSpPr/>
              <p:nvPr/>
            </p:nvSpPr>
            <p:spPr>
              <a:xfrm rot="178911">
                <a:off x="3049986" y="1756337"/>
                <a:ext cx="288893" cy="11096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5451ED1-350C-1D4A-A227-A70C2501FFEC}"/>
                  </a:ext>
                </a:extLst>
              </p:cNvPr>
              <p:cNvSpPr/>
              <p:nvPr/>
            </p:nvSpPr>
            <p:spPr>
              <a:xfrm rot="537273">
                <a:off x="3664397" y="2031345"/>
                <a:ext cx="363548" cy="10909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A62D571-AF46-E345-93AD-4B0B7F6A0C4E}"/>
                  </a:ext>
                </a:extLst>
              </p:cNvPr>
              <p:cNvSpPr/>
              <p:nvPr/>
            </p:nvSpPr>
            <p:spPr>
              <a:xfrm rot="1466680">
                <a:off x="3410584" y="2453798"/>
                <a:ext cx="722466" cy="17186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5ABBAF7-4B1B-BF4B-A0DD-B00C45B494F8}"/>
                  </a:ext>
                </a:extLst>
              </p:cNvPr>
              <p:cNvSpPr/>
              <p:nvPr/>
            </p:nvSpPr>
            <p:spPr>
              <a:xfrm rot="1466680">
                <a:off x="3902218" y="2273555"/>
                <a:ext cx="413949" cy="14480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D3376AD-697E-4744-855F-4B20B7099D80}"/>
                </a:ext>
              </a:extLst>
            </p:cNvPr>
            <p:cNvSpPr/>
            <p:nvPr/>
          </p:nvSpPr>
          <p:spPr>
            <a:xfrm rot="20117782">
              <a:off x="2283639" y="2371321"/>
              <a:ext cx="460041" cy="22547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6109C7CF-4377-ED41-B1E7-DF6BAFED199A}"/>
              </a:ext>
            </a:extLst>
          </p:cNvPr>
          <p:cNvSpPr txBox="1">
            <a:spLocks/>
          </p:cNvSpPr>
          <p:nvPr/>
        </p:nvSpPr>
        <p:spPr>
          <a:xfrm>
            <a:off x="4862696" y="1104523"/>
            <a:ext cx="4098180" cy="400308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EEB422"/>
                </a:solidFill>
              </a:rPr>
              <a:t>Hadrons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Hadronization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EE3BEE"/>
                </a:solidFill>
              </a:rPr>
              <a:t>Partonic shower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Hard </a:t>
            </a:r>
            <a:r>
              <a:rPr lang="en-US" sz="2000" b="1" dirty="0" err="1"/>
              <a:t>parton</a:t>
            </a:r>
            <a:endParaRPr lang="en-US" sz="2000" b="1" dirty="0"/>
          </a:p>
          <a:p>
            <a:pPr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A0652-3256-1A4E-BA23-1F9D65B59EFB}"/>
              </a:ext>
            </a:extLst>
          </p:cNvPr>
          <p:cNvSpPr txBox="1"/>
          <p:nvPr/>
        </p:nvSpPr>
        <p:spPr>
          <a:xfrm>
            <a:off x="4792323" y="262482"/>
            <a:ext cx="3754148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Plus further obfuscation by a detector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F7CF2-225E-E448-9634-664CA7B0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5E5EA-D13C-044F-A28F-7E5D0757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</p:spTree>
    <p:extLst>
      <p:ext uri="{BB962C8B-B14F-4D97-AF65-F5344CB8AC3E}">
        <p14:creationId xmlns:p14="http://schemas.microsoft.com/office/powerpoint/2010/main" val="33964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Jet Reconstruction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98" y="1291711"/>
            <a:ext cx="4158377" cy="392851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Sequential Clustering: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latin typeface="Calisto MT" panose="02040603050505030304" pitchFamily="18" charset="77"/>
                <a:cs typeface="Book Antiqua"/>
              </a:rPr>
              <a:t>Calculate a </a:t>
            </a: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distance </a:t>
            </a:r>
            <a:r>
              <a:rPr lang="en-US" sz="1800" b="1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1800" b="1" baseline="-25000" dirty="0" err="1">
                <a:latin typeface="Calisto MT" panose="02040603050505030304" pitchFamily="18" charset="77"/>
                <a:cs typeface="Book Antiqua"/>
              </a:rPr>
              <a:t>ij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 between two particles and a </a:t>
            </a: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beam distance </a:t>
            </a:r>
            <a:r>
              <a:rPr lang="en-US" sz="1800" b="1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1800" b="1" baseline="-25000" dirty="0" err="1">
                <a:latin typeface="Calisto MT" panose="02040603050505030304" pitchFamily="18" charset="77"/>
                <a:cs typeface="Book Antiqua"/>
              </a:rPr>
              <a:t>iB</a:t>
            </a: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 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for all particles.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latin typeface="Calisto MT" panose="02040603050505030304" pitchFamily="18" charset="77"/>
                <a:cs typeface="Book Antiqua"/>
              </a:rPr>
              <a:t>Find </a:t>
            </a: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smallest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 of all </a:t>
            </a:r>
            <a:r>
              <a:rPr lang="en-US" sz="180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1800" baseline="-25000" dirty="0" err="1">
                <a:latin typeface="Calisto MT" panose="02040603050505030304" pitchFamily="18" charset="77"/>
                <a:cs typeface="Book Antiqua"/>
              </a:rPr>
              <a:t>ij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, </a:t>
            </a:r>
            <a:r>
              <a:rPr lang="en-US" sz="180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1800" baseline="-25000" dirty="0" err="1">
                <a:latin typeface="Calisto MT" panose="02040603050505030304" pitchFamily="18" charset="77"/>
                <a:cs typeface="Book Antiqua"/>
              </a:rPr>
              <a:t>iB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latin typeface="Calisto MT" panose="02040603050505030304" pitchFamily="18" charset="77"/>
                <a:cs typeface="Book Antiqua"/>
              </a:rPr>
              <a:t>If it’s a </a:t>
            </a:r>
            <a:r>
              <a:rPr lang="en-US" sz="180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1800" baseline="-25000" dirty="0" err="1">
                <a:latin typeface="Calisto MT" panose="02040603050505030304" pitchFamily="18" charset="77"/>
                <a:cs typeface="Book Antiqua"/>
              </a:rPr>
              <a:t>ij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, </a:t>
            </a: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recombine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 particles </a:t>
            </a:r>
            <a:r>
              <a:rPr lang="en-US" sz="1800" dirty="0" err="1">
                <a:latin typeface="Calisto MT" panose="02040603050505030304" pitchFamily="18" charset="77"/>
                <a:cs typeface="Book Antiqua"/>
              </a:rPr>
              <a:t>i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 and j. If it’s a </a:t>
            </a:r>
            <a:r>
              <a:rPr lang="en-US" sz="1800" dirty="0" err="1">
                <a:latin typeface="Calisto MT" panose="02040603050505030304" pitchFamily="18" charset="77"/>
                <a:cs typeface="Book Antiqua"/>
              </a:rPr>
              <a:t>d</a:t>
            </a:r>
            <a:r>
              <a:rPr lang="en-US" sz="1800" baseline="-25000" dirty="0" err="1">
                <a:latin typeface="Calisto MT" panose="02040603050505030304" pitchFamily="18" charset="77"/>
                <a:cs typeface="Book Antiqua"/>
              </a:rPr>
              <a:t>iB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, call particle </a:t>
            </a:r>
            <a:r>
              <a:rPr lang="en-US" sz="1800" dirty="0" err="1">
                <a:latin typeface="Calisto MT" panose="02040603050505030304" pitchFamily="18" charset="77"/>
                <a:cs typeface="Book Antiqua"/>
              </a:rPr>
              <a:t>i</a:t>
            </a:r>
            <a:r>
              <a:rPr lang="en-US" sz="1800" dirty="0">
                <a:latin typeface="Calisto MT" panose="02040603050505030304" pitchFamily="18" charset="77"/>
                <a:cs typeface="Book Antiqua"/>
              </a:rPr>
              <a:t> a </a:t>
            </a:r>
            <a:r>
              <a:rPr lang="en-US" sz="1800" b="1" dirty="0">
                <a:latin typeface="Calisto MT" panose="02040603050505030304" pitchFamily="18" charset="77"/>
                <a:cs typeface="Book Antiqua"/>
              </a:rPr>
              <a:t>jet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latin typeface="Calisto MT" panose="02040603050505030304" pitchFamily="18" charset="77"/>
                <a:cs typeface="Book Antiqua"/>
              </a:rPr>
              <a:t>Repeat from step 2 until no particles are left</a:t>
            </a:r>
            <a:endParaRPr lang="en-US" sz="1800" dirty="0">
              <a:latin typeface="Calisto MT" panose="02040603050505030304" pitchFamily="18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C99B7-195B-8E40-84A5-283F1CC22B60}"/>
              </a:ext>
            </a:extLst>
          </p:cNvPr>
          <p:cNvSpPr txBox="1"/>
          <p:nvPr/>
        </p:nvSpPr>
        <p:spPr>
          <a:xfrm>
            <a:off x="116639" y="4361767"/>
            <a:ext cx="431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sto MT" panose="02040603050505030304" pitchFamily="18" charset="77"/>
              </a:rPr>
              <a:t>De-facto standard.  For substructure: </a:t>
            </a:r>
            <a:br>
              <a:rPr lang="en-US" dirty="0">
                <a:solidFill>
                  <a:srgbClr val="C00000"/>
                </a:solidFill>
                <a:latin typeface="Calisto MT" panose="02040603050505030304" pitchFamily="18" charset="77"/>
              </a:rPr>
            </a:br>
            <a:r>
              <a:rPr lang="en-US" dirty="0">
                <a:solidFill>
                  <a:srgbClr val="C00000"/>
                </a:solidFill>
                <a:latin typeface="Calisto MT" panose="02040603050505030304" pitchFamily="18" charset="77"/>
              </a:rPr>
              <a:t>also provides </a:t>
            </a:r>
            <a:r>
              <a:rPr lang="en-US" b="1" dirty="0">
                <a:solidFill>
                  <a:srgbClr val="C00000"/>
                </a:solidFill>
                <a:latin typeface="Calisto MT" panose="02040603050505030304" pitchFamily="18" charset="77"/>
              </a:rPr>
              <a:t>cluster history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230929-4CC0-6947-8AB8-2952F40F8452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V="1">
            <a:off x="2273276" y="4019739"/>
            <a:ext cx="0" cy="34202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040D76-32B8-094D-8737-753A23396744}"/>
              </a:ext>
            </a:extLst>
          </p:cNvPr>
          <p:cNvSpPr txBox="1">
            <a:spLocks/>
          </p:cNvSpPr>
          <p:nvPr/>
        </p:nvSpPr>
        <p:spPr>
          <a:xfrm>
            <a:off x="4789284" y="1330076"/>
            <a:ext cx="4238078" cy="39285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Resulting clusters are </a:t>
            </a:r>
            <a:r>
              <a:rPr lang="en-US" sz="1800" b="1" dirty="0"/>
              <a:t>jets</a:t>
            </a:r>
            <a:r>
              <a:rPr lang="en-US" sz="18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Operational </a:t>
            </a:r>
            <a:r>
              <a:rPr lang="en-US" sz="1800" dirty="0"/>
              <a:t>definition. No unambiguous jet definition exists!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Advantages: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Minimize sensitivity to hadronization: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IR-safe and collinear-safe</a:t>
            </a:r>
            <a:r>
              <a:rPr lang="en-US" sz="1800" dirty="0"/>
              <a:t> algorithm and instrumentation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Measure energy flow: connect to dynamics of </a:t>
            </a:r>
            <a:r>
              <a:rPr lang="en-US" sz="1800" b="1" dirty="0" err="1"/>
              <a:t>partons</a:t>
            </a:r>
            <a:endParaRPr lang="en-US" sz="1800" b="1" dirty="0"/>
          </a:p>
          <a:p>
            <a:pPr>
              <a:spcBef>
                <a:spcPts val="600"/>
              </a:spcBef>
            </a:pPr>
            <a:r>
              <a:rPr lang="en-US" sz="1800" dirty="0"/>
              <a:t>Comparison to </a:t>
            </a:r>
            <a:r>
              <a:rPr lang="en-US" sz="1800" b="1" dirty="0"/>
              <a:t>QCD</a:t>
            </a:r>
            <a:r>
              <a:rPr lang="en-US" sz="1800" dirty="0"/>
              <a:t> calculations beyond event generators</a:t>
            </a:r>
          </a:p>
        </p:txBody>
      </p:sp>
    </p:spTree>
    <p:extLst>
      <p:ext uri="{BB962C8B-B14F-4D97-AF65-F5344CB8AC3E}">
        <p14:creationId xmlns:p14="http://schemas.microsoft.com/office/powerpoint/2010/main" val="293232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Jets as Probes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18" y="1519062"/>
            <a:ext cx="3960673" cy="322846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/>
              <a:t>Ex</a:t>
            </a:r>
            <a:r>
              <a:rPr lang="en-US" sz="1600" dirty="0"/>
              <a:t>.: Dijet Imbalance with “Hard Core” Selection: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High Tower trigger E</a:t>
            </a:r>
            <a:r>
              <a:rPr lang="en-US" sz="1600" baseline="-25000" dirty="0"/>
              <a:t>T</a:t>
            </a:r>
            <a:r>
              <a:rPr lang="en-US" sz="1600" dirty="0"/>
              <a:t>&gt;5.4 GeV, </a:t>
            </a:r>
            <a:r>
              <a:rPr lang="en-US" sz="1600" dirty="0" err="1"/>
              <a:t>pTCut</a:t>
            </a:r>
            <a:r>
              <a:rPr lang="en-US" sz="1600" dirty="0"/>
              <a:t> = 2 GeV/c</a:t>
            </a:r>
            <a:br>
              <a:rPr lang="en-US" sz="1600" dirty="0"/>
            </a:b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Reduce background</a:t>
            </a:r>
            <a:br>
              <a:rPr lang="en-US" sz="1600" dirty="0"/>
            </a:b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Reduce combinatorial jets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Jet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30000" dirty="0" err="1"/>
              <a:t>Lead</a:t>
            </a:r>
            <a:r>
              <a:rPr lang="en-US" sz="1600" dirty="0"/>
              <a:t>&gt;20 GeV/c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Jet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30000" dirty="0" err="1"/>
              <a:t>SubLead</a:t>
            </a:r>
            <a:r>
              <a:rPr lang="en-US" sz="1600" dirty="0"/>
              <a:t>&gt;10 GeV/c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Recover soft component:</a:t>
            </a:r>
            <a:br>
              <a:rPr lang="en-US" sz="1600" dirty="0"/>
            </a:br>
            <a:r>
              <a:rPr lang="en-US" sz="1600" b="1" dirty="0"/>
              <a:t>match </a:t>
            </a:r>
            <a:r>
              <a:rPr lang="en-US" sz="1600" dirty="0"/>
              <a:t>to 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30000" dirty="0" err="1"/>
              <a:t>Cut</a:t>
            </a:r>
            <a:r>
              <a:rPr lang="en-US" sz="1600" dirty="0"/>
              <a:t> = 0.2 GeV/c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F7548-3C63-414D-A463-16153F312DF8}"/>
              </a:ext>
            </a:extLst>
          </p:cNvPr>
          <p:cNvSpPr txBox="1"/>
          <p:nvPr/>
        </p:nvSpPr>
        <p:spPr>
          <a:xfrm>
            <a:off x="640080" y="1081341"/>
            <a:ext cx="7863840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Monolithic objects – for differential measurements vary parameters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ED7D2-DDAE-8542-B564-BD7200C7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" y="4243454"/>
            <a:ext cx="1755817" cy="47359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EA27DF-5D40-2D43-BB9E-ED65AD62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1" y="1688589"/>
            <a:ext cx="4291960" cy="26517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0A2513-97F5-674C-A063-C60EB82C8485}"/>
              </a:ext>
            </a:extLst>
          </p:cNvPr>
          <p:cNvSpPr/>
          <p:nvPr/>
        </p:nvSpPr>
        <p:spPr>
          <a:xfrm>
            <a:off x="6838684" y="126809"/>
            <a:ext cx="212353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PRL 119, 062301 (2017)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1BE40-E270-6D4A-BB77-E083C7F9A42F}"/>
              </a:ext>
            </a:extLst>
          </p:cNvPr>
          <p:cNvSpPr/>
          <p:nvPr/>
        </p:nvSpPr>
        <p:spPr>
          <a:xfrm>
            <a:off x="3616960" y="4490503"/>
            <a:ext cx="522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sto MT" panose="02040603050505030304" pitchFamily="18" charset="77"/>
                <a:cs typeface="Book Antiqua"/>
              </a:rPr>
              <a:t>Imbalance in “hard cores” – </a:t>
            </a:r>
            <a:br>
              <a:rPr lang="en-US" b="1" dirty="0">
                <a:latin typeface="Calisto MT" panose="02040603050505030304" pitchFamily="18" charset="77"/>
                <a:cs typeface="Book Antiqua"/>
              </a:rPr>
            </a:br>
            <a:r>
              <a:rPr lang="en-US" b="1" dirty="0">
                <a:latin typeface="Calisto MT" panose="02040603050505030304" pitchFamily="18" charset="77"/>
                <a:cs typeface="Book Antiqua"/>
              </a:rPr>
              <a:t>restored to </a:t>
            </a:r>
            <a:r>
              <a:rPr lang="en-US" b="1" dirty="0" err="1">
                <a:latin typeface="Calisto MT" panose="02040603050505030304" pitchFamily="18" charset="77"/>
                <a:cs typeface="Book Antiqua"/>
              </a:rPr>
              <a:t>p+p</a:t>
            </a:r>
            <a:r>
              <a:rPr lang="en-US" b="1" dirty="0">
                <a:latin typeface="Calisto MT" panose="02040603050505030304" pitchFamily="18" charset="77"/>
                <a:cs typeface="Book Antiqua"/>
              </a:rPr>
              <a:t> level </a:t>
            </a:r>
            <a:r>
              <a:rPr lang="en-US" b="1" dirty="0">
                <a:latin typeface="Calisto MT" panose="02040603050505030304" pitchFamily="18" charset="77"/>
                <a:cs typeface="Book Antiqua"/>
                <a:sym typeface="Wingdings"/>
              </a:rPr>
              <a:t>in matched di-jets for R=0.4</a:t>
            </a:r>
          </a:p>
        </p:txBody>
      </p:sp>
    </p:spTree>
    <p:extLst>
      <p:ext uri="{BB962C8B-B14F-4D97-AF65-F5344CB8AC3E}">
        <p14:creationId xmlns:p14="http://schemas.microsoft.com/office/powerpoint/2010/main" val="235262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Jets as Probes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F7548-3C63-414D-A463-16153F312DF8}"/>
              </a:ext>
            </a:extLst>
          </p:cNvPr>
          <p:cNvSpPr txBox="1"/>
          <p:nvPr/>
        </p:nvSpPr>
        <p:spPr>
          <a:xfrm>
            <a:off x="640080" y="1081341"/>
            <a:ext cx="7863840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Monolithic objects – for differential measurements vary parameters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EA27DF-5D40-2D43-BB9E-ED65AD62A2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1" y="1688589"/>
            <a:ext cx="4291960" cy="26517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0A2513-97F5-674C-A063-C60EB82C8485}"/>
              </a:ext>
            </a:extLst>
          </p:cNvPr>
          <p:cNvSpPr/>
          <p:nvPr/>
        </p:nvSpPr>
        <p:spPr>
          <a:xfrm>
            <a:off x="6838684" y="126809"/>
            <a:ext cx="212353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PRL 119, 062301 (2017)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1BE40-E270-6D4A-BB77-E083C7F9A42F}"/>
              </a:ext>
            </a:extLst>
          </p:cNvPr>
          <p:cNvSpPr/>
          <p:nvPr/>
        </p:nvSpPr>
        <p:spPr>
          <a:xfrm>
            <a:off x="254000" y="4490503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825" indent="-288825">
              <a:buFont typeface="Arial"/>
              <a:buChar char="•"/>
            </a:pPr>
            <a:r>
              <a:rPr lang="en-US" dirty="0" err="1">
                <a:latin typeface="Book Antiqua"/>
                <a:cs typeface="Book Antiqua"/>
                <a:sym typeface="Wingdings"/>
              </a:rPr>
              <a:t>p+p</a:t>
            </a:r>
            <a:r>
              <a:rPr lang="en-US" dirty="0">
                <a:latin typeface="Book Antiqua"/>
                <a:cs typeface="Book Antiqua"/>
                <a:sym typeface="Wingdings"/>
              </a:rPr>
              <a:t> balance </a:t>
            </a:r>
            <a:r>
              <a:rPr lang="en-US" b="1" dirty="0">
                <a:latin typeface="Book Antiqua"/>
                <a:cs typeface="Book Antiqua"/>
                <a:sym typeface="Wingdings"/>
              </a:rPr>
              <a:t>no longer recovered</a:t>
            </a:r>
            <a:r>
              <a:rPr lang="en-US" dirty="0">
                <a:latin typeface="Book Antiqua"/>
                <a:cs typeface="Book Antiqua"/>
                <a:sym typeface="Wingdings"/>
              </a:rPr>
              <a:t> in R=0.2</a:t>
            </a:r>
          </a:p>
          <a:p>
            <a:pPr marL="288825" indent="-288825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Energy shifted outward, </a:t>
            </a:r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yet remains inside 0.4 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(unique in HIC)</a:t>
            </a:r>
            <a:endParaRPr lang="en-US" dirty="0">
              <a:latin typeface="Calisto MT" panose="02040603050505030304" pitchFamily="18" charset="77"/>
              <a:cs typeface="Book Antiqua"/>
              <a:sym typeface="Wingdings"/>
            </a:endParaRPr>
          </a:p>
        </p:txBody>
      </p:sp>
      <p:pic>
        <p:nvPicPr>
          <p:cNvPr id="14" name="Picture 13" descr="R0.2_Fig.jpg">
            <a:extLst>
              <a:ext uri="{FF2B5EF4-FFF2-40B4-BE49-F238E27FC236}">
                <a16:creationId xmlns:a16="http://schemas.microsoft.com/office/drawing/2014/main" id="{E2BE823F-A7C3-614E-8CC2-C90B6A37844A}"/>
              </a:ext>
            </a:extLst>
          </p:cNvPr>
          <p:cNvPicPr>
            <a:picLocks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" y="1688588"/>
            <a:ext cx="4297680" cy="2651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4F9866-C223-1746-92EC-B7331A23BAF7}"/>
              </a:ext>
            </a:extLst>
          </p:cNvPr>
          <p:cNvSpPr txBox="1"/>
          <p:nvPr/>
        </p:nvSpPr>
        <p:spPr>
          <a:xfrm>
            <a:off x="1566210" y="1592544"/>
            <a:ext cx="1390002" cy="346568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899" tIns="42449" rIns="84899" bIns="42449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R=0.2</a:t>
            </a:r>
            <a:endParaRPr lang="en-US" b="1" dirty="0">
              <a:solidFill>
                <a:srgbClr val="000000"/>
              </a:solidFill>
              <a:latin typeface="Book Antiqua"/>
              <a:cs typeface="Book Antiqua"/>
              <a:sym typeface="Wingding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37382-3972-E24A-AD2D-C7ADF196AB04}"/>
              </a:ext>
            </a:extLst>
          </p:cNvPr>
          <p:cNvSpPr txBox="1"/>
          <p:nvPr/>
        </p:nvSpPr>
        <p:spPr>
          <a:xfrm>
            <a:off x="6233980" y="1592544"/>
            <a:ext cx="1390002" cy="346568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899" tIns="42449" rIns="84899" bIns="42449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 Antiqua"/>
                <a:cs typeface="Book Antiqua"/>
              </a:rPr>
              <a:t>R=0.4</a:t>
            </a:r>
            <a:endParaRPr lang="en-US" b="1" dirty="0">
              <a:solidFill>
                <a:schemeClr val="tx1"/>
              </a:solidFill>
              <a:latin typeface="Book Antiqua"/>
              <a:cs typeface="Book Antiqu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9462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Jets as Parton Proxy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98" y="1291711"/>
            <a:ext cx="3960673" cy="39285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An EIC (</a:t>
            </a:r>
            <a:r>
              <a:rPr lang="en-US" sz="1800" dirty="0" err="1"/>
              <a:t>e+p</a:t>
            </a:r>
            <a:r>
              <a:rPr lang="en-US" sz="1800" dirty="0"/>
              <a:t>) example:</a:t>
            </a:r>
            <a:br>
              <a:rPr lang="en-US" sz="1800" dirty="0"/>
            </a:br>
            <a:r>
              <a:rPr lang="en-US" sz="1800" dirty="0" err="1"/>
              <a:t>parton</a:t>
            </a:r>
            <a:r>
              <a:rPr lang="en-US" sz="1800" dirty="0"/>
              <a:t> x from </a:t>
            </a:r>
            <a:r>
              <a:rPr lang="en-US" sz="1800" dirty="0" err="1"/>
              <a:t>dijet</a:t>
            </a:r>
            <a:r>
              <a:rPr lang="en-US" sz="1800" dirty="0"/>
              <a:t> invariant mass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Focus is on jet ~ </a:t>
            </a:r>
            <a:r>
              <a:rPr lang="en-US" sz="1800" dirty="0" err="1"/>
              <a:t>parton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What belongs to the jet?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How many jets are in the event?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C42E08-8507-C648-A7BE-9DF6DF6BF886}"/>
              </a:ext>
            </a:extLst>
          </p:cNvPr>
          <p:cNvGrpSpPr/>
          <p:nvPr/>
        </p:nvGrpSpPr>
        <p:grpSpPr>
          <a:xfrm>
            <a:off x="-70451" y="1882817"/>
            <a:ext cx="3397516" cy="1949366"/>
            <a:chOff x="-70451" y="1882817"/>
            <a:chExt cx="3397516" cy="19493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FD177F-E232-D14B-A386-ED51D09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0451" y="1882817"/>
              <a:ext cx="2661251" cy="1949366"/>
            </a:xfrm>
            <a:prstGeom prst="rect">
              <a:avLst/>
            </a:prstGeom>
          </p:spPr>
        </p:pic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D3A9064-1D8F-1A46-98DE-AF0A05B98BE7}"/>
                </a:ext>
              </a:extLst>
            </p:cNvPr>
            <p:cNvSpPr/>
            <p:nvPr/>
          </p:nvSpPr>
          <p:spPr>
            <a:xfrm rot="15727635">
              <a:off x="2298973" y="1890230"/>
              <a:ext cx="441695" cy="1557532"/>
            </a:xfrm>
            <a:prstGeom prst="trapezoid">
              <a:avLst>
                <a:gd name="adj" fmla="val 46058"/>
              </a:avLst>
            </a:prstGeom>
            <a:solidFill>
              <a:srgbClr val="C000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375A977E-A93A-AD48-8E88-DB75E8DEF835}"/>
                </a:ext>
              </a:extLst>
            </p:cNvPr>
            <p:cNvSpPr/>
            <p:nvPr/>
          </p:nvSpPr>
          <p:spPr>
            <a:xfrm rot="16811851">
              <a:off x="2327451" y="2433968"/>
              <a:ext cx="441695" cy="1557532"/>
            </a:xfrm>
            <a:prstGeom prst="trapezoid">
              <a:avLst>
                <a:gd name="adj" fmla="val 46058"/>
              </a:avLst>
            </a:prstGeom>
            <a:solidFill>
              <a:srgbClr val="C00000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A close up of a map&#13;&#10;&#13;&#10;Description automatically generated">
            <a:extLst>
              <a:ext uri="{FF2B5EF4-FFF2-40B4-BE49-F238E27FC236}">
                <a16:creationId xmlns:a16="http://schemas.microsoft.com/office/drawing/2014/main" id="{A08190EC-BE9B-C845-96A5-82DE421BB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3" y="1425485"/>
            <a:ext cx="4045668" cy="31378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2F2F527-48B9-4040-9AD5-70B9DDAC49E2}"/>
              </a:ext>
            </a:extLst>
          </p:cNvPr>
          <p:cNvSpPr/>
          <p:nvPr/>
        </p:nvSpPr>
        <p:spPr>
          <a:xfrm>
            <a:off x="6974150" y="108593"/>
            <a:ext cx="208582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Exploration in Progress</a:t>
            </a:r>
          </a:p>
        </p:txBody>
      </p:sp>
    </p:spTree>
    <p:extLst>
      <p:ext uri="{BB962C8B-B14F-4D97-AF65-F5344CB8AC3E}">
        <p14:creationId xmlns:p14="http://schemas.microsoft.com/office/powerpoint/2010/main" val="316292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670-6B32-0445-8A35-66EEA47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Computerfont" pitchFamily="2" charset="0"/>
              </a:rPr>
              <a:t>N-</a:t>
            </a:r>
            <a:r>
              <a:rPr lang="en-US" dirty="0" err="1">
                <a:solidFill>
                  <a:schemeClr val="tx1"/>
                </a:solidFill>
                <a:latin typeface="Computerfont" pitchFamily="2" charset="0"/>
              </a:rPr>
              <a:t>Jettiness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5773-9151-BC41-88D2-B313CC32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99" y="1291711"/>
            <a:ext cx="4272634" cy="37036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Given some measure </a:t>
            </a:r>
            <a:r>
              <a:rPr lang="en-US" sz="1800" dirty="0">
                <a:latin typeface="Symbol" pitchFamily="2" charset="2"/>
              </a:rPr>
              <a:t>r</a:t>
            </a:r>
            <a:r>
              <a:rPr lang="en-US" sz="1800" dirty="0"/>
              <a:t>, calculate 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and minimize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ym typeface="Wingdings" pitchFamily="2" charset="2"/>
              </a:rPr>
              <a:t> N jets + beam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2B0-B8BD-FE4B-9B7F-00B70B96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30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5E3-4B8B-1845-BA38-C001F30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Kolja Kauder, CFNS Inauguration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FCEF-E318-4442-84AB-F69EA80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4F8D6-7391-1C42-8F7B-F0CD7C6F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79" y="3316500"/>
            <a:ext cx="1629448" cy="339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D23F77-084E-8C4A-9021-1FCED4038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9" y="1785704"/>
            <a:ext cx="5669280" cy="530903"/>
          </a:xfrm>
          <a:prstGeom prst="rect">
            <a:avLst/>
          </a:prstGeom>
        </p:spPr>
      </p:pic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ADB6FA5-3E77-444F-93E8-D14A386D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73" y="2401343"/>
            <a:ext cx="2962347" cy="2011680"/>
          </a:xfrm>
          <a:prstGeom prst="rect">
            <a:avLst/>
          </a:prstGeom>
        </p:spPr>
      </p:pic>
      <p:pic>
        <p:nvPicPr>
          <p:cNvPr id="18" name="Picture 1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1856FF8-F81C-9A45-BD4E-8C90AC6D6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72" y="2401343"/>
            <a:ext cx="2962349" cy="201168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9CAB11A-3425-BE49-B356-5429C45A8A57}"/>
              </a:ext>
            </a:extLst>
          </p:cNvPr>
          <p:cNvSpPr txBox="1">
            <a:spLocks/>
          </p:cNvSpPr>
          <p:nvPr/>
        </p:nvSpPr>
        <p:spPr>
          <a:xfrm>
            <a:off x="2590800" y="4497759"/>
            <a:ext cx="5040015" cy="708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latin typeface="Symbol" pitchFamily="2" charset="2"/>
              </a:rPr>
              <a:t>t</a:t>
            </a:r>
            <a:r>
              <a:rPr lang="en-US" sz="1800" baseline="-25000" dirty="0"/>
              <a:t>1</a:t>
            </a:r>
            <a:r>
              <a:rPr lang="en-US" sz="1800" dirty="0"/>
              <a:t> is a good discriminator – </a:t>
            </a:r>
            <a:r>
              <a:rPr lang="en-US" sz="1800" dirty="0">
                <a:latin typeface="Symbol" pitchFamily="2" charset="2"/>
              </a:rPr>
              <a:t>t</a:t>
            </a:r>
            <a:r>
              <a:rPr lang="en-US" sz="1800" baseline="-25000" dirty="0"/>
              <a:t>2</a:t>
            </a:r>
            <a:r>
              <a:rPr lang="en-US" sz="1800" dirty="0"/>
              <a:t> less so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But  </a:t>
            </a:r>
            <a:r>
              <a:rPr lang="en-US" sz="1800" dirty="0">
                <a:latin typeface="Symbol" pitchFamily="2" charset="2"/>
              </a:rPr>
              <a:t>t</a:t>
            </a:r>
            <a:r>
              <a:rPr lang="en-US" sz="1800" baseline="-25000" dirty="0"/>
              <a:t>2</a:t>
            </a:r>
            <a:r>
              <a:rPr lang="en-US" sz="1800" dirty="0"/>
              <a:t> showed an interesting ”side effect”…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314B67-0D82-F841-A4AB-A3B01C876C0D}"/>
              </a:ext>
            </a:extLst>
          </p:cNvPr>
          <p:cNvSpPr/>
          <p:nvPr/>
        </p:nvSpPr>
        <p:spPr>
          <a:xfrm>
            <a:off x="6974150" y="108593"/>
            <a:ext cx="208582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Exploration in Progress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F80EFC-7465-5D4E-8108-6C080D400DDE}"/>
              </a:ext>
            </a:extLst>
          </p:cNvPr>
          <p:cNvSpPr/>
          <p:nvPr/>
        </p:nvSpPr>
        <p:spPr>
          <a:xfrm>
            <a:off x="5638976" y="525427"/>
            <a:ext cx="34210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i="1" dirty="0"/>
              <a:t>Thaler, Van Tilburg, arxiv:1108.2701, arxiv:1108.2701</a:t>
            </a:r>
          </a:p>
          <a:p>
            <a:r>
              <a:rPr lang="en-US" sz="1200" i="1" dirty="0"/>
              <a:t>Stewart et al., arxiv:1508.01516</a:t>
            </a:r>
          </a:p>
        </p:txBody>
      </p:sp>
    </p:spTree>
    <p:extLst>
      <p:ext uri="{BB962C8B-B14F-4D97-AF65-F5344CB8AC3E}">
        <p14:creationId xmlns:p14="http://schemas.microsoft.com/office/powerpoint/2010/main" val="156121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22661</TotalTime>
  <Words>742</Words>
  <Application>Microsoft Macintosh PowerPoint</Application>
  <PresentationFormat>On-screen Show (16:10)</PresentationFormat>
  <Paragraphs>200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Calisto MT</vt:lpstr>
      <vt:lpstr>Computerfont</vt:lpstr>
      <vt:lpstr>Symbol</vt:lpstr>
      <vt:lpstr>Times New Roman</vt:lpstr>
      <vt:lpstr>Wingdings</vt:lpstr>
      <vt:lpstr>Venture</vt:lpstr>
      <vt:lpstr>Jet Observables and Techniques</vt:lpstr>
      <vt:lpstr>What we want</vt:lpstr>
      <vt:lpstr>What we get</vt:lpstr>
      <vt:lpstr>What we get</vt:lpstr>
      <vt:lpstr>Jet Reconstruction</vt:lpstr>
      <vt:lpstr>Jets as Probes</vt:lpstr>
      <vt:lpstr>Jets as Probes</vt:lpstr>
      <vt:lpstr>Jets as Parton Proxy</vt:lpstr>
      <vt:lpstr>N-Jettiness</vt:lpstr>
      <vt:lpstr>N-Jettiness as Jet Finder</vt:lpstr>
      <vt:lpstr>Probing Jets - Substructure</vt:lpstr>
      <vt:lpstr>Substructure</vt:lpstr>
      <vt:lpstr>Remark</vt:lpstr>
      <vt:lpstr>Thanks!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JETSCAPE COMP Status</dc:title>
  <dc:creator>Kolja Kauder</dc:creator>
  <cp:lastModifiedBy>Kauder, Kolja</cp:lastModifiedBy>
  <cp:revision>500</cp:revision>
  <cp:lastPrinted>2018-05-02T22:38:43Z</cp:lastPrinted>
  <dcterms:created xsi:type="dcterms:W3CDTF">2017-12-04T03:11:32Z</dcterms:created>
  <dcterms:modified xsi:type="dcterms:W3CDTF">2018-11-30T04:10:44Z</dcterms:modified>
</cp:coreProperties>
</file>