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68" r:id="rId3"/>
    <p:sldId id="551" r:id="rId4"/>
    <p:sldId id="549" r:id="rId5"/>
    <p:sldId id="460" r:id="rId6"/>
    <p:sldId id="528" r:id="rId7"/>
    <p:sldId id="550" r:id="rId8"/>
    <p:sldId id="497" r:id="rId9"/>
    <p:sldId id="572" r:id="rId10"/>
    <p:sldId id="541" r:id="rId11"/>
    <p:sldId id="523" r:id="rId12"/>
    <p:sldId id="524" r:id="rId13"/>
    <p:sldId id="535" r:id="rId14"/>
    <p:sldId id="536" r:id="rId15"/>
    <p:sldId id="537" r:id="rId16"/>
    <p:sldId id="565" r:id="rId17"/>
    <p:sldId id="553" r:id="rId18"/>
    <p:sldId id="554" r:id="rId19"/>
    <p:sldId id="563" r:id="rId20"/>
    <p:sldId id="571" r:id="rId21"/>
    <p:sldId id="559" r:id="rId22"/>
    <p:sldId id="566" r:id="rId23"/>
    <p:sldId id="568" r:id="rId24"/>
    <p:sldId id="567" r:id="rId25"/>
    <p:sldId id="569" r:id="rId26"/>
    <p:sldId id="515" r:id="rId27"/>
  </p:sldIdLst>
  <p:sldSz cx="9144000" cy="6858000" type="screen4x3"/>
  <p:notesSz cx="6994525" cy="9278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66FFFF"/>
    <a:srgbClr val="00863D"/>
    <a:srgbClr val="FFFF99"/>
    <a:srgbClr val="FFFFCC"/>
    <a:srgbClr val="FFCCFF"/>
    <a:srgbClr val="00CC00"/>
    <a:srgbClr val="0F5511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81" autoAdjust="0"/>
  </p:normalViewPr>
  <p:slideViewPr>
    <p:cSldViewPr>
      <p:cViewPr varScale="1">
        <p:scale>
          <a:sx n="87" d="100"/>
          <a:sy n="87" d="100"/>
        </p:scale>
        <p:origin x="76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444" y="76"/>
      </p:cViewPr>
      <p:guideLst>
        <p:guide orient="horz" pos="2922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4" tIns="46487" rIns="92974" bIns="46487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4" tIns="46487" rIns="92974" bIns="4648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5388"/>
            <a:ext cx="3030537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74" tIns="46487" rIns="92974" bIns="4648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5DDB346-2623-45D8-A394-B794F087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5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fld id="{5F6395BA-663C-4B71-B638-3F05FA465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0A16A3-18D0-46E1-8055-895B790F8892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1A612-6406-4EC3-B08E-A91D5EC8527B}" type="slidenum">
              <a:rPr lang="en-US"/>
              <a:pPr/>
              <a:t>4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8675" cy="3479800"/>
          </a:xfrm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996" y="4407803"/>
            <a:ext cx="5130533" cy="4176136"/>
          </a:xfrm>
        </p:spPr>
        <p:txBody>
          <a:bodyPr lIns="92955" tIns="46478" rIns="92955" bIns="4647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700086" y="4406545"/>
            <a:ext cx="5594353" cy="41767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90" indent="-2851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060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684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3079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931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555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179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803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CCE513-371F-4DD3-8BEF-F1923CBD5938}" type="slidenum">
              <a:rPr lang="en-US" altLang="en-US" sz="1200">
                <a:latin typeface="Helvetica" pitchFamily="34" charset="0"/>
              </a:rPr>
              <a:pPr/>
              <a:t>6</a:t>
            </a:fld>
            <a:endParaRPr lang="en-US" altLang="en-US" sz="120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700086" y="4406545"/>
            <a:ext cx="5594353" cy="41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1393" y="8855835"/>
            <a:ext cx="3054918" cy="4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90" indent="-2851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060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6840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3079" indent="-22812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931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555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179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78039" indent="-22812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CCE513-371F-4DD3-8BEF-F1923CBD5938}" type="slidenum">
              <a:rPr lang="en-US" altLang="en-US" sz="1200">
                <a:latin typeface="Helvetica" pitchFamily="34" charset="0"/>
              </a:rPr>
              <a:pPr/>
              <a:t>16</a:t>
            </a:fld>
            <a:endParaRPr lang="en-US" altLang="en-US" sz="120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5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A35EC40-61D8-495D-8A8D-AF5D74172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9A39A07-D531-4129-BAC9-E66C69AD8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39807CA-A1E8-4FEA-8F11-5A0BC3457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B588BA-CD9E-4BC7-87A2-22E51C88D44B}" type="slidenum">
              <a:rPr lang="en-US" altLang="en-US" sz="1200">
                <a:latin typeface="Helvetica" panose="020B0604020202020204" pitchFamily="34" charset="0"/>
              </a:rPr>
              <a:pPr/>
              <a:t>19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7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71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limited direct space</a:t>
            </a:r>
            <a:r>
              <a:rPr lang="en-US" baseline="0" dirty="0"/>
              <a:t> charge tune shift to -0.05 in the past. Go slightly beyond this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A861-3026-433D-9E2B-DF3D26C3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066799"/>
            <a:ext cx="5526088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370512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5AB04-DBB2-40EC-A220-BB0728B5F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FD0E-C321-43AF-BE24-E4C76F20C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43000"/>
            <a:ext cx="21336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248400" cy="4724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291F-0A73-4FBD-AC84-6FEB29854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F52A-0F33-4726-BBA8-EDAA874E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81AE3-1B90-4EEC-BED3-D687FCF0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C PoP C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latin typeface="Times New Roman" pitchFamily="18" charset="0"/>
              </a:defRPr>
            </a:lvl1pPr>
            <a:lvl2pPr marL="457200" indent="0">
              <a:buNone/>
              <a:defRPr sz="2600" baseline="0">
                <a:latin typeface="Times New Roman" pitchFamily="18" charset="0"/>
              </a:defRPr>
            </a:lvl2pPr>
            <a:lvl3pPr marL="225425" indent="-225425">
              <a:defRPr sz="2600" baseline="0">
                <a:latin typeface="Times New Roman" pitchFamily="18" charset="0"/>
              </a:defRPr>
            </a:lvl3pPr>
            <a:lvl4pPr marL="463550" indent="-238125">
              <a:defRPr sz="2600" baseline="0">
                <a:latin typeface="Times New Roman" pitchFamily="18" charset="0"/>
              </a:defRPr>
            </a:lvl4pPr>
            <a:lvl5pPr marL="1828800" indent="0">
              <a:buNone/>
              <a:defRPr sz="2600"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46693" y="0"/>
            <a:ext cx="4040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>
                <a:latin typeface="Helvetica"/>
                <a:cs typeface="Helvetica"/>
              </a:rPr>
              <a:pPr>
                <a:defRPr/>
              </a:pPr>
              <a:t>‹#›</a:t>
            </a:fld>
            <a:endParaRPr lang="en-US" sz="1400" b="0" dirty="0">
              <a:latin typeface="Helvetica"/>
              <a:cs typeface="Helvetic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0687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8600" y="4405313"/>
            <a:ext cx="28543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>
              <a:defRPr/>
            </a:pPr>
            <a:r>
              <a:rPr lang="en-US" sz="2000">
                <a:solidFill>
                  <a:srgbClr val="F6E814"/>
                </a:solidFill>
                <a:latin typeface="Helvetica" pitchFamily="-84" charset="0"/>
              </a:rPr>
              <a:t>BNL Internal AIP Review</a:t>
            </a:r>
          </a:p>
          <a:p>
            <a:pPr marL="57150">
              <a:defRPr/>
            </a:pPr>
            <a:r>
              <a:rPr lang="en-US" sz="2000">
                <a:solidFill>
                  <a:srgbClr val="F6E814"/>
                </a:solidFill>
                <a:latin typeface="Helvetica" pitchFamily="-84" charset="0"/>
              </a:rPr>
              <a:t>17—18 December 2013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228600" y="457200"/>
            <a:ext cx="7678738" cy="719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>
              <a:defRPr/>
            </a:pPr>
            <a:r>
              <a:rPr sz="3200" b="0">
                <a:solidFill>
                  <a:srgbClr val="F6E814"/>
                </a:solidFill>
              </a:rPr>
              <a:t>Collider-Accelerator Department</a:t>
            </a:r>
          </a:p>
        </p:txBody>
      </p:sp>
      <p:pic>
        <p:nvPicPr>
          <p:cNvPr id="8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8" cy="719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>
              <a:defRPr/>
            </a:pPr>
            <a:r>
              <a:rPr sz="3200" b="0">
                <a:solidFill>
                  <a:srgbClr val="F6E814"/>
                </a:solidFill>
              </a:rPr>
              <a:t>Collider-Accelerator Department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BBE02C2-9E18-4F30-9ED8-3FB20D550D2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6E5CEAB-099E-49FE-9570-D194C312F24F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ppt_BG_Title_BNL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661471" y="4343400"/>
            <a:ext cx="295550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>
              <a:defRPr/>
            </a:pPr>
            <a:endParaRPr lang="en-US" sz="2000" dirty="0">
              <a:solidFill>
                <a:srgbClr val="F6E814"/>
              </a:solidFill>
              <a:latin typeface="Helvetica" pitchFamily="-84" charset="0"/>
            </a:endParaRPr>
          </a:p>
          <a:p>
            <a:pPr marL="57150">
              <a:defRPr/>
            </a:pPr>
            <a:r>
              <a:rPr lang="en-US" sz="2000" dirty="0">
                <a:solidFill>
                  <a:srgbClr val="F6E814"/>
                </a:solidFill>
                <a:latin typeface="Helvetica" pitchFamily="-84" charset="0"/>
              </a:rPr>
              <a:t> </a:t>
            </a: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June 7-8</a:t>
            </a:r>
            <a:r>
              <a:rPr lang="en-US" sz="2800" baseline="0" dirty="0">
                <a:solidFill>
                  <a:srgbClr val="F6E814"/>
                </a:solidFill>
                <a:latin typeface="Helvetica" pitchFamily="-84" charset="0"/>
              </a:rPr>
              <a:t>,  </a:t>
            </a: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2018</a:t>
            </a:r>
          </a:p>
          <a:p>
            <a:pPr marL="57150">
              <a:defRPr/>
            </a:pPr>
            <a:r>
              <a:rPr lang="en-US" sz="2800" dirty="0">
                <a:solidFill>
                  <a:srgbClr val="F6E814"/>
                </a:solidFill>
                <a:latin typeface="Helvetica" pitchFamily="-84" charset="0"/>
              </a:rPr>
              <a:t>NPP PAC18, BNL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46" y="1138604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aster pp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672263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73BA-5F4A-4897-82CE-8BE6C28B7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672263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08F5-4B2B-4D11-8635-9C9B5F44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23825"/>
            <a:ext cx="7391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6482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4800" y="6672263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A42A-0996-452D-9E1C-16B252156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3246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880F-CDBA-4B7B-B937-6EB3D39E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46E0-9C44-4CA5-B957-698DB2930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7667-9798-4FFF-B8B8-BD082D042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62EE-6F15-485B-B150-991B8C805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C254-CB5D-47C1-B3B3-2E4DFD2C0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8109-2648-48B9-9821-1F200076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7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6F68-5B82-437C-8E80-8980716A1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10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3075" name="Rectangle 24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  <a:p>
            <a:pPr lvl="4"/>
            <a:endParaRPr lang="en-US" altLang="en-US"/>
          </a:p>
        </p:txBody>
      </p:sp>
      <p:grpSp>
        <p:nvGrpSpPr>
          <p:cNvPr id="3076" name="Group 2465"/>
          <p:cNvGrpSpPr>
            <a:grpSpLocks/>
          </p:cNvGrpSpPr>
          <p:nvPr/>
        </p:nvGrpSpPr>
        <p:grpSpPr bwMode="auto">
          <a:xfrm>
            <a:off x="381000" y="5943600"/>
            <a:ext cx="8447088" cy="38100"/>
            <a:chOff x="247" y="3980"/>
            <a:chExt cx="5321" cy="24"/>
          </a:xfrm>
        </p:grpSpPr>
        <p:sp>
          <p:nvSpPr>
            <p:cNvPr id="1071" name="Rectangle 2421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Rectangle 2422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Rectangle 2423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Rectangle 2424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Rectangle 2425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Rectangle 2426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Rectangle 2427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Rectangle 2428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Rectangle 2429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Rectangle 2430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Rectangle 2431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Rectangle 2432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Rectangle 2433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Rectangle 2434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Rectangle 2435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Rectangle 2436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Rectangle 2437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Freeform 2440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Rectangle 2442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Rectangle 2443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Rectangle 2444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Rectangle 2445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Rectangle 2446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4" name="Rectangle 2447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" name="Rectangle 2448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" name="Rectangle 2449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7" name="Rectangle 2450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8" name="Rectangle 2451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9" name="Rectangle 2452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0" name="Rectangle 2453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1" name="Rectangle 2454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2" name="Rectangle 2455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3" name="Rectangle 2456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4" name="Rectangle 2457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" name="Rectangle 2458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" name="Freeform 246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18" name="Rectangle 24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24600"/>
            <a:ext cx="914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fld id="{999DC147-8904-44A6-92E7-0C14631AB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 Box 2474"/>
          <p:cNvSpPr txBox="1">
            <a:spLocks noChangeArrowheads="1"/>
          </p:cNvSpPr>
          <p:nvPr userDrawn="1"/>
        </p:nvSpPr>
        <p:spPr bwMode="auto">
          <a:xfrm>
            <a:off x="2167732" y="6591299"/>
            <a:ext cx="3879850" cy="5334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200" b="0" i="0" baseline="0" dirty="0"/>
              <a:t>Alexei Fedotov,   NPP PAC, June 7-8, 2018</a:t>
            </a:r>
            <a:endParaRPr lang="en-US" sz="1200" b="0" i="0" dirty="0"/>
          </a:p>
        </p:txBody>
      </p:sp>
      <p:grpSp>
        <p:nvGrpSpPr>
          <p:cNvPr id="3079" name="Group 2475"/>
          <p:cNvGrpSpPr>
            <a:grpSpLocks/>
          </p:cNvGrpSpPr>
          <p:nvPr userDrawn="1"/>
        </p:nvGrpSpPr>
        <p:grpSpPr bwMode="auto">
          <a:xfrm>
            <a:off x="381000" y="838200"/>
            <a:ext cx="8447088" cy="74613"/>
            <a:chOff x="247" y="3980"/>
            <a:chExt cx="5321" cy="24"/>
          </a:xfrm>
        </p:grpSpPr>
        <p:sp>
          <p:nvSpPr>
            <p:cNvPr id="1035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080" name="Picture 2513" descr="BNL Logo_Small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581400" y="6019800"/>
            <a:ext cx="1763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Screen Shot 2013-08-01 at 9.54.44 AM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066800" y="6100762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91" r:id="rId2"/>
    <p:sldLayoutId id="2147484592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  <p:sldLayoutId id="2147484587" r:id="rId13"/>
    <p:sldLayoutId id="2147484588" r:id="rId14"/>
    <p:sldLayoutId id="2147484593" r:id="rId15"/>
    <p:sldLayoutId id="214748460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96838"/>
            <a:ext cx="8458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7E83231-81A9-421F-B96A-7BAC0D896679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5" name="Text Box 2474"/>
          <p:cNvSpPr txBox="1">
            <a:spLocks noChangeArrowheads="1"/>
          </p:cNvSpPr>
          <p:nvPr userDrawn="1"/>
        </p:nvSpPr>
        <p:spPr bwMode="auto">
          <a:xfrm>
            <a:off x="7315200" y="6416675"/>
            <a:ext cx="1600200" cy="182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600" b="1" i="1"/>
              <a:t>September 12-13, 2013</a:t>
            </a:r>
          </a:p>
        </p:txBody>
      </p:sp>
      <p:grpSp>
        <p:nvGrpSpPr>
          <p:cNvPr id="4102" name="Group 2475"/>
          <p:cNvGrpSpPr>
            <a:grpSpLocks/>
          </p:cNvGrpSpPr>
          <p:nvPr userDrawn="1"/>
        </p:nvGrpSpPr>
        <p:grpSpPr bwMode="auto">
          <a:xfrm>
            <a:off x="381000" y="838200"/>
            <a:ext cx="8447088" cy="74613"/>
            <a:chOff x="247" y="3980"/>
            <a:chExt cx="5321" cy="24"/>
          </a:xfrm>
        </p:grpSpPr>
        <p:sp>
          <p:nvSpPr>
            <p:cNvPr id="2059" name="Rectangle 2476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Rectangle 2477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Rectangle 2478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2" name="Rectangle 2479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3" name="Rectangle 2480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Rectangle 2481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5" name="Rectangle 2482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Rectangle 2483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7" name="Rectangle 2484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Rectangle 2485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Rectangle 2486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Rectangle 2487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1" name="Rectangle 2488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Rectangle 2489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Rectangle 2490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Rectangle 2491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5" name="Rectangle 2492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6" name="Freeform 2493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7" name="Rectangle 2494"/>
            <p:cNvSpPr>
              <a:spLocks noChangeArrowheads="1"/>
            </p:cNvSpPr>
            <p:nvPr userDrawn="1"/>
          </p:nvSpPr>
          <p:spPr bwMode="auto">
            <a:xfrm>
              <a:off x="24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Rectangle 2495"/>
            <p:cNvSpPr>
              <a:spLocks noChangeArrowheads="1"/>
            </p:cNvSpPr>
            <p:nvPr userDrawn="1"/>
          </p:nvSpPr>
          <p:spPr bwMode="auto">
            <a:xfrm>
              <a:off x="56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" name="Rectangle 2496"/>
            <p:cNvSpPr>
              <a:spLocks noChangeArrowheads="1"/>
            </p:cNvSpPr>
            <p:nvPr userDrawn="1"/>
          </p:nvSpPr>
          <p:spPr bwMode="auto">
            <a:xfrm>
              <a:off x="87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0" name="Rectangle 2497"/>
            <p:cNvSpPr>
              <a:spLocks noChangeArrowheads="1"/>
            </p:cNvSpPr>
            <p:nvPr userDrawn="1"/>
          </p:nvSpPr>
          <p:spPr bwMode="auto">
            <a:xfrm>
              <a:off x="118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Rectangle 2498"/>
            <p:cNvSpPr>
              <a:spLocks noChangeArrowheads="1"/>
            </p:cNvSpPr>
            <p:nvPr userDrawn="1"/>
          </p:nvSpPr>
          <p:spPr bwMode="auto">
            <a:xfrm>
              <a:off x="149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2" name="Rectangle 2499"/>
            <p:cNvSpPr>
              <a:spLocks noChangeArrowheads="1"/>
            </p:cNvSpPr>
            <p:nvPr userDrawn="1"/>
          </p:nvSpPr>
          <p:spPr bwMode="auto">
            <a:xfrm>
              <a:off x="181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Rectangle 2500"/>
            <p:cNvSpPr>
              <a:spLocks noChangeArrowheads="1"/>
            </p:cNvSpPr>
            <p:nvPr userDrawn="1"/>
          </p:nvSpPr>
          <p:spPr bwMode="auto">
            <a:xfrm>
              <a:off x="212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4" name="Rectangle 2501"/>
            <p:cNvSpPr>
              <a:spLocks noChangeArrowheads="1"/>
            </p:cNvSpPr>
            <p:nvPr userDrawn="1"/>
          </p:nvSpPr>
          <p:spPr bwMode="auto">
            <a:xfrm>
              <a:off x="2438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5" name="Rectangle 2502"/>
            <p:cNvSpPr>
              <a:spLocks noChangeArrowheads="1"/>
            </p:cNvSpPr>
            <p:nvPr userDrawn="1"/>
          </p:nvSpPr>
          <p:spPr bwMode="auto">
            <a:xfrm>
              <a:off x="2751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6" name="Rectangle 2503"/>
            <p:cNvSpPr>
              <a:spLocks noChangeArrowheads="1"/>
            </p:cNvSpPr>
            <p:nvPr userDrawn="1"/>
          </p:nvSpPr>
          <p:spPr bwMode="auto">
            <a:xfrm>
              <a:off x="3064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7" name="Rectangle 2504"/>
            <p:cNvSpPr>
              <a:spLocks noChangeArrowheads="1"/>
            </p:cNvSpPr>
            <p:nvPr userDrawn="1"/>
          </p:nvSpPr>
          <p:spPr bwMode="auto">
            <a:xfrm>
              <a:off x="3377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8" name="Rectangle 2505"/>
            <p:cNvSpPr>
              <a:spLocks noChangeArrowheads="1"/>
            </p:cNvSpPr>
            <p:nvPr userDrawn="1"/>
          </p:nvSpPr>
          <p:spPr bwMode="auto">
            <a:xfrm>
              <a:off x="3690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" name="Rectangle 2506"/>
            <p:cNvSpPr>
              <a:spLocks noChangeArrowheads="1"/>
            </p:cNvSpPr>
            <p:nvPr userDrawn="1"/>
          </p:nvSpPr>
          <p:spPr bwMode="auto">
            <a:xfrm>
              <a:off x="4003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0" name="Rectangle 2507"/>
            <p:cNvSpPr>
              <a:spLocks noChangeArrowheads="1"/>
            </p:cNvSpPr>
            <p:nvPr userDrawn="1"/>
          </p:nvSpPr>
          <p:spPr bwMode="auto">
            <a:xfrm>
              <a:off x="4316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1" name="Rectangle 2508"/>
            <p:cNvSpPr>
              <a:spLocks noChangeArrowheads="1"/>
            </p:cNvSpPr>
            <p:nvPr userDrawn="1"/>
          </p:nvSpPr>
          <p:spPr bwMode="auto">
            <a:xfrm>
              <a:off x="4629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2" name="Rectangle 2509"/>
            <p:cNvSpPr>
              <a:spLocks noChangeArrowheads="1"/>
            </p:cNvSpPr>
            <p:nvPr userDrawn="1"/>
          </p:nvSpPr>
          <p:spPr bwMode="auto">
            <a:xfrm>
              <a:off x="4942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3" name="Rectangle 2510"/>
            <p:cNvSpPr>
              <a:spLocks noChangeArrowheads="1"/>
            </p:cNvSpPr>
            <p:nvPr userDrawn="1"/>
          </p:nvSpPr>
          <p:spPr bwMode="auto">
            <a:xfrm>
              <a:off x="5255" y="3980"/>
              <a:ext cx="313" cy="2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4" name="Freeform 2511"/>
            <p:cNvSpPr>
              <a:spLocks/>
            </p:cNvSpPr>
            <p:nvPr userDrawn="1"/>
          </p:nvSpPr>
          <p:spPr bwMode="auto">
            <a:xfrm>
              <a:off x="247" y="3980"/>
              <a:ext cx="5321" cy="24"/>
            </a:xfrm>
            <a:custGeom>
              <a:avLst/>
              <a:gdLst>
                <a:gd name="T0" fmla="*/ 166 w 10642"/>
                <a:gd name="T1" fmla="*/ 0 h 48"/>
                <a:gd name="T2" fmla="*/ 165 w 10642"/>
                <a:gd name="T3" fmla="*/ 0 h 48"/>
                <a:gd name="T4" fmla="*/ 162 w 10642"/>
                <a:gd name="T5" fmla="*/ 0 h 48"/>
                <a:gd name="T6" fmla="*/ 159 w 10642"/>
                <a:gd name="T7" fmla="*/ 0 h 48"/>
                <a:gd name="T8" fmla="*/ 154 w 10642"/>
                <a:gd name="T9" fmla="*/ 0 h 48"/>
                <a:gd name="T10" fmla="*/ 149 w 10642"/>
                <a:gd name="T11" fmla="*/ 0 h 48"/>
                <a:gd name="T12" fmla="*/ 143 w 10642"/>
                <a:gd name="T13" fmla="*/ 0 h 48"/>
                <a:gd name="T14" fmla="*/ 136 w 10642"/>
                <a:gd name="T15" fmla="*/ 0 h 48"/>
                <a:gd name="T16" fmla="*/ 129 w 10642"/>
                <a:gd name="T17" fmla="*/ 0 h 48"/>
                <a:gd name="T18" fmla="*/ 122 w 10642"/>
                <a:gd name="T19" fmla="*/ 0 h 48"/>
                <a:gd name="T20" fmla="*/ 114 w 10642"/>
                <a:gd name="T21" fmla="*/ 0 h 48"/>
                <a:gd name="T22" fmla="*/ 106 w 10642"/>
                <a:gd name="T23" fmla="*/ 0 h 48"/>
                <a:gd name="T24" fmla="*/ 97 w 10642"/>
                <a:gd name="T25" fmla="*/ 0 h 48"/>
                <a:gd name="T26" fmla="*/ 89 w 10642"/>
                <a:gd name="T27" fmla="*/ 0 h 48"/>
                <a:gd name="T28" fmla="*/ 80 w 10642"/>
                <a:gd name="T29" fmla="*/ 0 h 48"/>
                <a:gd name="T30" fmla="*/ 72 w 10642"/>
                <a:gd name="T31" fmla="*/ 0 h 48"/>
                <a:gd name="T32" fmla="*/ 63 w 10642"/>
                <a:gd name="T33" fmla="*/ 0 h 48"/>
                <a:gd name="T34" fmla="*/ 55 w 10642"/>
                <a:gd name="T35" fmla="*/ 0 h 48"/>
                <a:gd name="T36" fmla="*/ 47 w 10642"/>
                <a:gd name="T37" fmla="*/ 0 h 48"/>
                <a:gd name="T38" fmla="*/ 39 w 10642"/>
                <a:gd name="T39" fmla="*/ 0 h 48"/>
                <a:gd name="T40" fmla="*/ 32 w 10642"/>
                <a:gd name="T41" fmla="*/ 0 h 48"/>
                <a:gd name="T42" fmla="*/ 26 w 10642"/>
                <a:gd name="T43" fmla="*/ 0 h 48"/>
                <a:gd name="T44" fmla="*/ 19 w 10642"/>
                <a:gd name="T45" fmla="*/ 0 h 48"/>
                <a:gd name="T46" fmla="*/ 14 w 10642"/>
                <a:gd name="T47" fmla="*/ 0 h 48"/>
                <a:gd name="T48" fmla="*/ 10 w 10642"/>
                <a:gd name="T49" fmla="*/ 0 h 48"/>
                <a:gd name="T50" fmla="*/ 6 w 10642"/>
                <a:gd name="T51" fmla="*/ 0 h 48"/>
                <a:gd name="T52" fmla="*/ 3 w 10642"/>
                <a:gd name="T53" fmla="*/ 0 h 48"/>
                <a:gd name="T54" fmla="*/ 1 w 10642"/>
                <a:gd name="T55" fmla="*/ 0 h 48"/>
                <a:gd name="T56" fmla="*/ 0 w 10642"/>
                <a:gd name="T57" fmla="*/ 0 h 48"/>
                <a:gd name="T58" fmla="*/ 1 w 10642"/>
                <a:gd name="T59" fmla="*/ 1 h 48"/>
                <a:gd name="T60" fmla="*/ 2 w 10642"/>
                <a:gd name="T61" fmla="*/ 1 h 48"/>
                <a:gd name="T62" fmla="*/ 4 w 10642"/>
                <a:gd name="T63" fmla="*/ 1 h 48"/>
                <a:gd name="T64" fmla="*/ 8 w 10642"/>
                <a:gd name="T65" fmla="*/ 1 h 48"/>
                <a:gd name="T66" fmla="*/ 12 w 10642"/>
                <a:gd name="T67" fmla="*/ 1 h 48"/>
                <a:gd name="T68" fmla="*/ 17 w 10642"/>
                <a:gd name="T69" fmla="*/ 1 h 48"/>
                <a:gd name="T70" fmla="*/ 22 w 10642"/>
                <a:gd name="T71" fmla="*/ 1 h 48"/>
                <a:gd name="T72" fmla="*/ 29 w 10642"/>
                <a:gd name="T73" fmla="*/ 1 h 48"/>
                <a:gd name="T74" fmla="*/ 36 w 10642"/>
                <a:gd name="T75" fmla="*/ 1 h 48"/>
                <a:gd name="T76" fmla="*/ 43 w 10642"/>
                <a:gd name="T77" fmla="*/ 1 h 48"/>
                <a:gd name="T78" fmla="*/ 51 w 10642"/>
                <a:gd name="T79" fmla="*/ 1 h 48"/>
                <a:gd name="T80" fmla="*/ 59 w 10642"/>
                <a:gd name="T81" fmla="*/ 1 h 48"/>
                <a:gd name="T82" fmla="*/ 67 w 10642"/>
                <a:gd name="T83" fmla="*/ 1 h 48"/>
                <a:gd name="T84" fmla="*/ 76 w 10642"/>
                <a:gd name="T85" fmla="*/ 1 h 48"/>
                <a:gd name="T86" fmla="*/ 84 w 10642"/>
                <a:gd name="T87" fmla="*/ 1 h 48"/>
                <a:gd name="T88" fmla="*/ 93 w 10642"/>
                <a:gd name="T89" fmla="*/ 1 h 48"/>
                <a:gd name="T90" fmla="*/ 102 w 10642"/>
                <a:gd name="T91" fmla="*/ 1 h 48"/>
                <a:gd name="T92" fmla="*/ 110 w 10642"/>
                <a:gd name="T93" fmla="*/ 1 h 48"/>
                <a:gd name="T94" fmla="*/ 118 w 10642"/>
                <a:gd name="T95" fmla="*/ 1 h 48"/>
                <a:gd name="T96" fmla="*/ 126 w 10642"/>
                <a:gd name="T97" fmla="*/ 1 h 48"/>
                <a:gd name="T98" fmla="*/ 133 w 10642"/>
                <a:gd name="T99" fmla="*/ 1 h 48"/>
                <a:gd name="T100" fmla="*/ 140 w 10642"/>
                <a:gd name="T101" fmla="*/ 1 h 48"/>
                <a:gd name="T102" fmla="*/ 146 w 10642"/>
                <a:gd name="T103" fmla="*/ 1 h 48"/>
                <a:gd name="T104" fmla="*/ 152 w 10642"/>
                <a:gd name="T105" fmla="*/ 1 h 48"/>
                <a:gd name="T106" fmla="*/ 156 w 10642"/>
                <a:gd name="T107" fmla="*/ 1 h 48"/>
                <a:gd name="T108" fmla="*/ 160 w 10642"/>
                <a:gd name="T109" fmla="*/ 1 h 48"/>
                <a:gd name="T110" fmla="*/ 163 w 10642"/>
                <a:gd name="T111" fmla="*/ 1 h 48"/>
                <a:gd name="T112" fmla="*/ 166 w 10642"/>
                <a:gd name="T113" fmla="*/ 1 h 48"/>
                <a:gd name="T114" fmla="*/ 167 w 10642"/>
                <a:gd name="T115" fmla="*/ 1 h 48"/>
                <a:gd name="T116" fmla="*/ 167 w 10642"/>
                <a:gd name="T117" fmla="*/ 1 h 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642" h="48">
                  <a:moveTo>
                    <a:pt x="10641" y="0"/>
                  </a:moveTo>
                  <a:lnTo>
                    <a:pt x="10641" y="0"/>
                  </a:lnTo>
                  <a:lnTo>
                    <a:pt x="10640" y="0"/>
                  </a:lnTo>
                  <a:lnTo>
                    <a:pt x="10638" y="0"/>
                  </a:lnTo>
                  <a:lnTo>
                    <a:pt x="10636" y="0"/>
                  </a:lnTo>
                  <a:lnTo>
                    <a:pt x="10632" y="0"/>
                  </a:lnTo>
                  <a:lnTo>
                    <a:pt x="10628" y="0"/>
                  </a:lnTo>
                  <a:lnTo>
                    <a:pt x="10623" y="0"/>
                  </a:lnTo>
                  <a:lnTo>
                    <a:pt x="10617" y="0"/>
                  </a:lnTo>
                  <a:lnTo>
                    <a:pt x="10612" y="0"/>
                  </a:lnTo>
                  <a:lnTo>
                    <a:pt x="10604" y="0"/>
                  </a:lnTo>
                  <a:lnTo>
                    <a:pt x="10596" y="0"/>
                  </a:lnTo>
                  <a:lnTo>
                    <a:pt x="10589" y="0"/>
                  </a:lnTo>
                  <a:lnTo>
                    <a:pt x="10579" y="0"/>
                  </a:lnTo>
                  <a:lnTo>
                    <a:pt x="10570" y="0"/>
                  </a:lnTo>
                  <a:lnTo>
                    <a:pt x="10559" y="0"/>
                  </a:lnTo>
                  <a:lnTo>
                    <a:pt x="10548" y="0"/>
                  </a:lnTo>
                  <a:lnTo>
                    <a:pt x="10536" y="0"/>
                  </a:lnTo>
                  <a:lnTo>
                    <a:pt x="10524" y="0"/>
                  </a:lnTo>
                  <a:lnTo>
                    <a:pt x="10511" y="0"/>
                  </a:lnTo>
                  <a:lnTo>
                    <a:pt x="10496" y="0"/>
                  </a:lnTo>
                  <a:lnTo>
                    <a:pt x="10482" y="0"/>
                  </a:lnTo>
                  <a:lnTo>
                    <a:pt x="10467" y="0"/>
                  </a:lnTo>
                  <a:lnTo>
                    <a:pt x="10451" y="0"/>
                  </a:lnTo>
                  <a:lnTo>
                    <a:pt x="10435" y="0"/>
                  </a:lnTo>
                  <a:lnTo>
                    <a:pt x="10417" y="0"/>
                  </a:lnTo>
                  <a:lnTo>
                    <a:pt x="10400" y="0"/>
                  </a:lnTo>
                  <a:lnTo>
                    <a:pt x="10382" y="0"/>
                  </a:lnTo>
                  <a:lnTo>
                    <a:pt x="10363" y="0"/>
                  </a:lnTo>
                  <a:lnTo>
                    <a:pt x="10344" y="0"/>
                  </a:lnTo>
                  <a:lnTo>
                    <a:pt x="10323" y="0"/>
                  </a:lnTo>
                  <a:lnTo>
                    <a:pt x="10302" y="0"/>
                  </a:lnTo>
                  <a:lnTo>
                    <a:pt x="10281" y="0"/>
                  </a:lnTo>
                  <a:lnTo>
                    <a:pt x="10259" y="0"/>
                  </a:lnTo>
                  <a:lnTo>
                    <a:pt x="10236" y="0"/>
                  </a:lnTo>
                  <a:lnTo>
                    <a:pt x="10213" y="0"/>
                  </a:lnTo>
                  <a:lnTo>
                    <a:pt x="10190" y="0"/>
                  </a:lnTo>
                  <a:lnTo>
                    <a:pt x="10166" y="0"/>
                  </a:lnTo>
                  <a:lnTo>
                    <a:pt x="10141" y="0"/>
                  </a:lnTo>
                  <a:lnTo>
                    <a:pt x="10116" y="0"/>
                  </a:lnTo>
                  <a:lnTo>
                    <a:pt x="10090" y="0"/>
                  </a:lnTo>
                  <a:lnTo>
                    <a:pt x="10063" y="0"/>
                  </a:lnTo>
                  <a:lnTo>
                    <a:pt x="10037" y="0"/>
                  </a:lnTo>
                  <a:lnTo>
                    <a:pt x="10009" y="0"/>
                  </a:lnTo>
                  <a:lnTo>
                    <a:pt x="9981" y="0"/>
                  </a:lnTo>
                  <a:lnTo>
                    <a:pt x="9952" y="0"/>
                  </a:lnTo>
                  <a:lnTo>
                    <a:pt x="9924" y="0"/>
                  </a:lnTo>
                  <a:lnTo>
                    <a:pt x="9894" y="0"/>
                  </a:lnTo>
                  <a:lnTo>
                    <a:pt x="9863" y="0"/>
                  </a:lnTo>
                  <a:lnTo>
                    <a:pt x="9832" y="0"/>
                  </a:lnTo>
                  <a:lnTo>
                    <a:pt x="9802" y="0"/>
                  </a:lnTo>
                  <a:lnTo>
                    <a:pt x="9770" y="0"/>
                  </a:lnTo>
                  <a:lnTo>
                    <a:pt x="9738" y="0"/>
                  </a:lnTo>
                  <a:lnTo>
                    <a:pt x="9705" y="0"/>
                  </a:lnTo>
                  <a:lnTo>
                    <a:pt x="9672" y="0"/>
                  </a:lnTo>
                  <a:lnTo>
                    <a:pt x="9638" y="0"/>
                  </a:lnTo>
                  <a:lnTo>
                    <a:pt x="9604" y="0"/>
                  </a:lnTo>
                  <a:lnTo>
                    <a:pt x="9569" y="0"/>
                  </a:lnTo>
                  <a:lnTo>
                    <a:pt x="9535" y="0"/>
                  </a:lnTo>
                  <a:lnTo>
                    <a:pt x="9499" y="0"/>
                  </a:lnTo>
                  <a:lnTo>
                    <a:pt x="9464" y="0"/>
                  </a:lnTo>
                  <a:lnTo>
                    <a:pt x="9426" y="0"/>
                  </a:lnTo>
                  <a:lnTo>
                    <a:pt x="9390" y="0"/>
                  </a:lnTo>
                  <a:lnTo>
                    <a:pt x="9353" y="0"/>
                  </a:lnTo>
                  <a:lnTo>
                    <a:pt x="9316" y="0"/>
                  </a:lnTo>
                  <a:lnTo>
                    <a:pt x="9277" y="0"/>
                  </a:lnTo>
                  <a:lnTo>
                    <a:pt x="9239" y="0"/>
                  </a:lnTo>
                  <a:lnTo>
                    <a:pt x="9199" y="0"/>
                  </a:lnTo>
                  <a:lnTo>
                    <a:pt x="9161" y="0"/>
                  </a:lnTo>
                  <a:lnTo>
                    <a:pt x="9120" y="0"/>
                  </a:lnTo>
                  <a:lnTo>
                    <a:pt x="9081" y="0"/>
                  </a:lnTo>
                  <a:lnTo>
                    <a:pt x="9040" y="0"/>
                  </a:lnTo>
                  <a:lnTo>
                    <a:pt x="9000" y="0"/>
                  </a:lnTo>
                  <a:lnTo>
                    <a:pt x="8958" y="0"/>
                  </a:lnTo>
                  <a:lnTo>
                    <a:pt x="8916" y="0"/>
                  </a:lnTo>
                  <a:lnTo>
                    <a:pt x="8874" y="0"/>
                  </a:lnTo>
                  <a:lnTo>
                    <a:pt x="8832" y="0"/>
                  </a:lnTo>
                  <a:lnTo>
                    <a:pt x="8789" y="0"/>
                  </a:lnTo>
                  <a:lnTo>
                    <a:pt x="8746" y="0"/>
                  </a:lnTo>
                  <a:lnTo>
                    <a:pt x="8702" y="0"/>
                  </a:lnTo>
                  <a:lnTo>
                    <a:pt x="8658" y="0"/>
                  </a:lnTo>
                  <a:lnTo>
                    <a:pt x="8614" y="0"/>
                  </a:lnTo>
                  <a:lnTo>
                    <a:pt x="8569" y="0"/>
                  </a:lnTo>
                  <a:lnTo>
                    <a:pt x="8525" y="0"/>
                  </a:lnTo>
                  <a:lnTo>
                    <a:pt x="8479" y="0"/>
                  </a:lnTo>
                  <a:lnTo>
                    <a:pt x="8434" y="0"/>
                  </a:lnTo>
                  <a:lnTo>
                    <a:pt x="8388" y="0"/>
                  </a:lnTo>
                  <a:lnTo>
                    <a:pt x="8342" y="0"/>
                  </a:lnTo>
                  <a:lnTo>
                    <a:pt x="8296" y="0"/>
                  </a:lnTo>
                  <a:lnTo>
                    <a:pt x="8250" y="0"/>
                  </a:lnTo>
                  <a:lnTo>
                    <a:pt x="8203" y="0"/>
                  </a:lnTo>
                  <a:lnTo>
                    <a:pt x="8156" y="0"/>
                  </a:lnTo>
                  <a:lnTo>
                    <a:pt x="8107" y="0"/>
                  </a:lnTo>
                  <a:lnTo>
                    <a:pt x="8060" y="0"/>
                  </a:lnTo>
                  <a:lnTo>
                    <a:pt x="8012" y="0"/>
                  </a:lnTo>
                  <a:lnTo>
                    <a:pt x="7964" y="0"/>
                  </a:lnTo>
                  <a:lnTo>
                    <a:pt x="7914" y="0"/>
                  </a:lnTo>
                  <a:lnTo>
                    <a:pt x="7866" y="0"/>
                  </a:lnTo>
                  <a:lnTo>
                    <a:pt x="7817" y="0"/>
                  </a:lnTo>
                  <a:lnTo>
                    <a:pt x="7767" y="0"/>
                  </a:lnTo>
                  <a:lnTo>
                    <a:pt x="7718" y="0"/>
                  </a:lnTo>
                  <a:lnTo>
                    <a:pt x="7667" y="0"/>
                  </a:lnTo>
                  <a:lnTo>
                    <a:pt x="7618" y="0"/>
                  </a:lnTo>
                  <a:lnTo>
                    <a:pt x="7567" y="0"/>
                  </a:lnTo>
                  <a:lnTo>
                    <a:pt x="7517" y="0"/>
                  </a:lnTo>
                  <a:lnTo>
                    <a:pt x="7466" y="0"/>
                  </a:lnTo>
                  <a:lnTo>
                    <a:pt x="7415" y="0"/>
                  </a:lnTo>
                  <a:lnTo>
                    <a:pt x="7364" y="0"/>
                  </a:lnTo>
                  <a:lnTo>
                    <a:pt x="7313" y="0"/>
                  </a:lnTo>
                  <a:lnTo>
                    <a:pt x="7261" y="0"/>
                  </a:lnTo>
                  <a:lnTo>
                    <a:pt x="7210" y="0"/>
                  </a:lnTo>
                  <a:lnTo>
                    <a:pt x="7157" y="0"/>
                  </a:lnTo>
                  <a:lnTo>
                    <a:pt x="7105" y="0"/>
                  </a:lnTo>
                  <a:lnTo>
                    <a:pt x="7053" y="0"/>
                  </a:lnTo>
                  <a:lnTo>
                    <a:pt x="7000" y="0"/>
                  </a:lnTo>
                  <a:lnTo>
                    <a:pt x="6947" y="0"/>
                  </a:lnTo>
                  <a:lnTo>
                    <a:pt x="6895" y="0"/>
                  </a:lnTo>
                  <a:lnTo>
                    <a:pt x="6842" y="0"/>
                  </a:lnTo>
                  <a:lnTo>
                    <a:pt x="6789" y="0"/>
                  </a:lnTo>
                  <a:lnTo>
                    <a:pt x="6736" y="0"/>
                  </a:lnTo>
                  <a:lnTo>
                    <a:pt x="6683" y="0"/>
                  </a:lnTo>
                  <a:lnTo>
                    <a:pt x="6629" y="0"/>
                  </a:lnTo>
                  <a:lnTo>
                    <a:pt x="6575" y="0"/>
                  </a:lnTo>
                  <a:lnTo>
                    <a:pt x="6522" y="0"/>
                  </a:lnTo>
                  <a:lnTo>
                    <a:pt x="6468" y="0"/>
                  </a:lnTo>
                  <a:lnTo>
                    <a:pt x="6414" y="0"/>
                  </a:lnTo>
                  <a:lnTo>
                    <a:pt x="6360" y="0"/>
                  </a:lnTo>
                  <a:lnTo>
                    <a:pt x="6305" y="0"/>
                  </a:lnTo>
                  <a:lnTo>
                    <a:pt x="6252" y="0"/>
                  </a:lnTo>
                  <a:lnTo>
                    <a:pt x="6197" y="0"/>
                  </a:lnTo>
                  <a:lnTo>
                    <a:pt x="6143" y="0"/>
                  </a:lnTo>
                  <a:lnTo>
                    <a:pt x="6088" y="0"/>
                  </a:lnTo>
                  <a:lnTo>
                    <a:pt x="6033" y="0"/>
                  </a:lnTo>
                  <a:lnTo>
                    <a:pt x="5979" y="0"/>
                  </a:lnTo>
                  <a:lnTo>
                    <a:pt x="5925" y="0"/>
                  </a:lnTo>
                  <a:lnTo>
                    <a:pt x="5870" y="0"/>
                  </a:lnTo>
                  <a:lnTo>
                    <a:pt x="5815" y="0"/>
                  </a:lnTo>
                  <a:lnTo>
                    <a:pt x="5760" y="0"/>
                  </a:lnTo>
                  <a:lnTo>
                    <a:pt x="5705" y="0"/>
                  </a:lnTo>
                  <a:lnTo>
                    <a:pt x="5650" y="0"/>
                  </a:lnTo>
                  <a:lnTo>
                    <a:pt x="5595" y="0"/>
                  </a:lnTo>
                  <a:lnTo>
                    <a:pt x="5540" y="0"/>
                  </a:lnTo>
                  <a:lnTo>
                    <a:pt x="5485" y="0"/>
                  </a:lnTo>
                  <a:lnTo>
                    <a:pt x="5430" y="0"/>
                  </a:lnTo>
                  <a:lnTo>
                    <a:pt x="5375" y="0"/>
                  </a:lnTo>
                  <a:lnTo>
                    <a:pt x="5321" y="0"/>
                  </a:lnTo>
                  <a:lnTo>
                    <a:pt x="5266" y="0"/>
                  </a:lnTo>
                  <a:lnTo>
                    <a:pt x="5211" y="0"/>
                  </a:lnTo>
                  <a:lnTo>
                    <a:pt x="5156" y="0"/>
                  </a:lnTo>
                  <a:lnTo>
                    <a:pt x="5100" y="0"/>
                  </a:lnTo>
                  <a:lnTo>
                    <a:pt x="5046" y="0"/>
                  </a:lnTo>
                  <a:lnTo>
                    <a:pt x="4991" y="0"/>
                  </a:lnTo>
                  <a:lnTo>
                    <a:pt x="4936" y="0"/>
                  </a:lnTo>
                  <a:lnTo>
                    <a:pt x="4881" y="0"/>
                  </a:lnTo>
                  <a:lnTo>
                    <a:pt x="4826" y="0"/>
                  </a:lnTo>
                  <a:lnTo>
                    <a:pt x="4771" y="0"/>
                  </a:lnTo>
                  <a:lnTo>
                    <a:pt x="4716" y="0"/>
                  </a:lnTo>
                  <a:lnTo>
                    <a:pt x="4661" y="0"/>
                  </a:lnTo>
                  <a:lnTo>
                    <a:pt x="4608" y="0"/>
                  </a:lnTo>
                  <a:lnTo>
                    <a:pt x="4553" y="0"/>
                  </a:lnTo>
                  <a:lnTo>
                    <a:pt x="4498" y="0"/>
                  </a:lnTo>
                  <a:lnTo>
                    <a:pt x="4444" y="0"/>
                  </a:lnTo>
                  <a:lnTo>
                    <a:pt x="4389" y="0"/>
                  </a:lnTo>
                  <a:lnTo>
                    <a:pt x="4336" y="0"/>
                  </a:lnTo>
                  <a:lnTo>
                    <a:pt x="4281" y="0"/>
                  </a:lnTo>
                  <a:lnTo>
                    <a:pt x="4227" y="0"/>
                  </a:lnTo>
                  <a:lnTo>
                    <a:pt x="4173" y="0"/>
                  </a:lnTo>
                  <a:lnTo>
                    <a:pt x="4119" y="0"/>
                  </a:lnTo>
                  <a:lnTo>
                    <a:pt x="4066" y="0"/>
                  </a:lnTo>
                  <a:lnTo>
                    <a:pt x="4012" y="0"/>
                  </a:lnTo>
                  <a:lnTo>
                    <a:pt x="3958" y="0"/>
                  </a:lnTo>
                  <a:lnTo>
                    <a:pt x="3905" y="0"/>
                  </a:lnTo>
                  <a:lnTo>
                    <a:pt x="3852" y="0"/>
                  </a:lnTo>
                  <a:lnTo>
                    <a:pt x="3799" y="0"/>
                  </a:lnTo>
                  <a:lnTo>
                    <a:pt x="3746" y="0"/>
                  </a:lnTo>
                  <a:lnTo>
                    <a:pt x="3694" y="0"/>
                  </a:lnTo>
                  <a:lnTo>
                    <a:pt x="3641" y="0"/>
                  </a:lnTo>
                  <a:lnTo>
                    <a:pt x="3588" y="0"/>
                  </a:lnTo>
                  <a:lnTo>
                    <a:pt x="3536" y="0"/>
                  </a:lnTo>
                  <a:lnTo>
                    <a:pt x="3484" y="0"/>
                  </a:lnTo>
                  <a:lnTo>
                    <a:pt x="3431" y="0"/>
                  </a:lnTo>
                  <a:lnTo>
                    <a:pt x="3380" y="0"/>
                  </a:lnTo>
                  <a:lnTo>
                    <a:pt x="3328" y="0"/>
                  </a:lnTo>
                  <a:lnTo>
                    <a:pt x="3277" y="0"/>
                  </a:lnTo>
                  <a:lnTo>
                    <a:pt x="3226" y="0"/>
                  </a:lnTo>
                  <a:lnTo>
                    <a:pt x="3174" y="0"/>
                  </a:lnTo>
                  <a:lnTo>
                    <a:pt x="3124" y="0"/>
                  </a:lnTo>
                  <a:lnTo>
                    <a:pt x="3073" y="0"/>
                  </a:lnTo>
                  <a:lnTo>
                    <a:pt x="3023" y="0"/>
                  </a:lnTo>
                  <a:lnTo>
                    <a:pt x="2974" y="0"/>
                  </a:lnTo>
                  <a:lnTo>
                    <a:pt x="2923" y="0"/>
                  </a:lnTo>
                  <a:lnTo>
                    <a:pt x="2874" y="0"/>
                  </a:lnTo>
                  <a:lnTo>
                    <a:pt x="2824" y="0"/>
                  </a:lnTo>
                  <a:lnTo>
                    <a:pt x="2775" y="0"/>
                  </a:lnTo>
                  <a:lnTo>
                    <a:pt x="2727" y="0"/>
                  </a:lnTo>
                  <a:lnTo>
                    <a:pt x="2677" y="0"/>
                  </a:lnTo>
                  <a:lnTo>
                    <a:pt x="2629" y="0"/>
                  </a:lnTo>
                  <a:lnTo>
                    <a:pt x="2581" y="0"/>
                  </a:lnTo>
                  <a:lnTo>
                    <a:pt x="2534" y="0"/>
                  </a:lnTo>
                  <a:lnTo>
                    <a:pt x="2485" y="0"/>
                  </a:lnTo>
                  <a:lnTo>
                    <a:pt x="2438" y="0"/>
                  </a:lnTo>
                  <a:lnTo>
                    <a:pt x="2392" y="0"/>
                  </a:lnTo>
                  <a:lnTo>
                    <a:pt x="2345" y="0"/>
                  </a:lnTo>
                  <a:lnTo>
                    <a:pt x="2299" y="0"/>
                  </a:lnTo>
                  <a:lnTo>
                    <a:pt x="2253" y="0"/>
                  </a:lnTo>
                  <a:lnTo>
                    <a:pt x="2207" y="0"/>
                  </a:lnTo>
                  <a:lnTo>
                    <a:pt x="2162" y="0"/>
                  </a:lnTo>
                  <a:lnTo>
                    <a:pt x="2115" y="0"/>
                  </a:lnTo>
                  <a:lnTo>
                    <a:pt x="2072" y="0"/>
                  </a:lnTo>
                  <a:lnTo>
                    <a:pt x="2027" y="0"/>
                  </a:lnTo>
                  <a:lnTo>
                    <a:pt x="1983" y="0"/>
                  </a:lnTo>
                  <a:lnTo>
                    <a:pt x="1939" y="0"/>
                  </a:lnTo>
                  <a:lnTo>
                    <a:pt x="1895" y="0"/>
                  </a:lnTo>
                  <a:lnTo>
                    <a:pt x="1852" y="0"/>
                  </a:lnTo>
                  <a:lnTo>
                    <a:pt x="1809" y="0"/>
                  </a:lnTo>
                  <a:lnTo>
                    <a:pt x="1766" y="0"/>
                  </a:lnTo>
                  <a:lnTo>
                    <a:pt x="1725" y="0"/>
                  </a:lnTo>
                  <a:lnTo>
                    <a:pt x="1683" y="0"/>
                  </a:lnTo>
                  <a:lnTo>
                    <a:pt x="1641" y="0"/>
                  </a:lnTo>
                  <a:lnTo>
                    <a:pt x="1601" y="0"/>
                  </a:lnTo>
                  <a:lnTo>
                    <a:pt x="1560" y="0"/>
                  </a:lnTo>
                  <a:lnTo>
                    <a:pt x="1521" y="0"/>
                  </a:lnTo>
                  <a:lnTo>
                    <a:pt x="1481" y="0"/>
                  </a:lnTo>
                  <a:lnTo>
                    <a:pt x="1442" y="0"/>
                  </a:lnTo>
                  <a:lnTo>
                    <a:pt x="1402" y="0"/>
                  </a:lnTo>
                  <a:lnTo>
                    <a:pt x="1364" y="0"/>
                  </a:lnTo>
                  <a:lnTo>
                    <a:pt x="1325" y="0"/>
                  </a:lnTo>
                  <a:lnTo>
                    <a:pt x="1288" y="0"/>
                  </a:lnTo>
                  <a:lnTo>
                    <a:pt x="1251" y="0"/>
                  </a:lnTo>
                  <a:lnTo>
                    <a:pt x="1214" y="0"/>
                  </a:lnTo>
                  <a:lnTo>
                    <a:pt x="1178" y="0"/>
                  </a:lnTo>
                  <a:lnTo>
                    <a:pt x="1142" y="0"/>
                  </a:lnTo>
                  <a:lnTo>
                    <a:pt x="1107" y="0"/>
                  </a:lnTo>
                  <a:lnTo>
                    <a:pt x="1072" y="0"/>
                  </a:lnTo>
                  <a:lnTo>
                    <a:pt x="1037" y="0"/>
                  </a:lnTo>
                  <a:lnTo>
                    <a:pt x="1003" y="0"/>
                  </a:lnTo>
                  <a:lnTo>
                    <a:pt x="969" y="0"/>
                  </a:lnTo>
                  <a:lnTo>
                    <a:pt x="936" y="0"/>
                  </a:lnTo>
                  <a:lnTo>
                    <a:pt x="904" y="0"/>
                  </a:lnTo>
                  <a:lnTo>
                    <a:pt x="871" y="0"/>
                  </a:lnTo>
                  <a:lnTo>
                    <a:pt x="839" y="0"/>
                  </a:lnTo>
                  <a:lnTo>
                    <a:pt x="808" y="0"/>
                  </a:lnTo>
                  <a:lnTo>
                    <a:pt x="778" y="0"/>
                  </a:lnTo>
                  <a:lnTo>
                    <a:pt x="748" y="0"/>
                  </a:lnTo>
                  <a:lnTo>
                    <a:pt x="718" y="0"/>
                  </a:lnTo>
                  <a:lnTo>
                    <a:pt x="689" y="0"/>
                  </a:lnTo>
                  <a:lnTo>
                    <a:pt x="660" y="0"/>
                  </a:lnTo>
                  <a:lnTo>
                    <a:pt x="632" y="0"/>
                  </a:lnTo>
                  <a:lnTo>
                    <a:pt x="604" y="0"/>
                  </a:lnTo>
                  <a:lnTo>
                    <a:pt x="578" y="0"/>
                  </a:lnTo>
                  <a:lnTo>
                    <a:pt x="552" y="0"/>
                  </a:lnTo>
                  <a:lnTo>
                    <a:pt x="525" y="0"/>
                  </a:lnTo>
                  <a:lnTo>
                    <a:pt x="500" y="0"/>
                  </a:lnTo>
                  <a:lnTo>
                    <a:pt x="475" y="0"/>
                  </a:lnTo>
                  <a:lnTo>
                    <a:pt x="451" y="0"/>
                  </a:lnTo>
                  <a:lnTo>
                    <a:pt x="428" y="0"/>
                  </a:lnTo>
                  <a:lnTo>
                    <a:pt x="405" y="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39" y="0"/>
                  </a:lnTo>
                  <a:lnTo>
                    <a:pt x="318" y="0"/>
                  </a:lnTo>
                  <a:lnTo>
                    <a:pt x="297" y="0"/>
                  </a:lnTo>
                  <a:lnTo>
                    <a:pt x="278" y="0"/>
                  </a:lnTo>
                  <a:lnTo>
                    <a:pt x="259" y="0"/>
                  </a:lnTo>
                  <a:lnTo>
                    <a:pt x="241" y="0"/>
                  </a:lnTo>
                  <a:lnTo>
                    <a:pt x="224" y="0"/>
                  </a:lnTo>
                  <a:lnTo>
                    <a:pt x="206" y="0"/>
                  </a:lnTo>
                  <a:lnTo>
                    <a:pt x="189" y="0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8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5" y="48"/>
                  </a:lnTo>
                  <a:lnTo>
                    <a:pt x="52" y="48"/>
                  </a:lnTo>
                  <a:lnTo>
                    <a:pt x="62" y="48"/>
                  </a:lnTo>
                  <a:lnTo>
                    <a:pt x="72" y="48"/>
                  </a:lnTo>
                  <a:lnTo>
                    <a:pt x="82" y="48"/>
                  </a:lnTo>
                  <a:lnTo>
                    <a:pt x="93" y="48"/>
                  </a:lnTo>
                  <a:lnTo>
                    <a:pt x="105" y="48"/>
                  </a:lnTo>
                  <a:lnTo>
                    <a:pt x="117" y="48"/>
                  </a:lnTo>
                  <a:lnTo>
                    <a:pt x="130" y="48"/>
                  </a:lnTo>
                  <a:lnTo>
                    <a:pt x="144" y="48"/>
                  </a:lnTo>
                  <a:lnTo>
                    <a:pt x="159" y="48"/>
                  </a:lnTo>
                  <a:lnTo>
                    <a:pt x="174" y="48"/>
                  </a:lnTo>
                  <a:lnTo>
                    <a:pt x="189" y="48"/>
                  </a:lnTo>
                  <a:lnTo>
                    <a:pt x="206" y="48"/>
                  </a:lnTo>
                  <a:lnTo>
                    <a:pt x="224" y="48"/>
                  </a:lnTo>
                  <a:lnTo>
                    <a:pt x="241" y="48"/>
                  </a:lnTo>
                  <a:lnTo>
                    <a:pt x="259" y="48"/>
                  </a:lnTo>
                  <a:lnTo>
                    <a:pt x="278" y="48"/>
                  </a:lnTo>
                  <a:lnTo>
                    <a:pt x="297" y="48"/>
                  </a:lnTo>
                  <a:lnTo>
                    <a:pt x="318" y="48"/>
                  </a:lnTo>
                  <a:lnTo>
                    <a:pt x="339" y="48"/>
                  </a:lnTo>
                  <a:lnTo>
                    <a:pt x="360" y="48"/>
                  </a:lnTo>
                  <a:lnTo>
                    <a:pt x="382" y="48"/>
                  </a:lnTo>
                  <a:lnTo>
                    <a:pt x="403" y="48"/>
                  </a:lnTo>
                  <a:lnTo>
                    <a:pt x="427" y="48"/>
                  </a:lnTo>
                  <a:lnTo>
                    <a:pt x="451" y="48"/>
                  </a:lnTo>
                  <a:lnTo>
                    <a:pt x="475" y="48"/>
                  </a:lnTo>
                  <a:lnTo>
                    <a:pt x="500" y="48"/>
                  </a:lnTo>
                  <a:lnTo>
                    <a:pt x="525" y="48"/>
                  </a:lnTo>
                  <a:lnTo>
                    <a:pt x="551" y="48"/>
                  </a:lnTo>
                  <a:lnTo>
                    <a:pt x="577" y="48"/>
                  </a:lnTo>
                  <a:lnTo>
                    <a:pt x="604" y="48"/>
                  </a:lnTo>
                  <a:lnTo>
                    <a:pt x="632" y="48"/>
                  </a:lnTo>
                  <a:lnTo>
                    <a:pt x="660" y="48"/>
                  </a:lnTo>
                  <a:lnTo>
                    <a:pt x="689" y="48"/>
                  </a:lnTo>
                  <a:lnTo>
                    <a:pt x="717" y="48"/>
                  </a:lnTo>
                  <a:lnTo>
                    <a:pt x="747" y="48"/>
                  </a:lnTo>
                  <a:lnTo>
                    <a:pt x="778" y="48"/>
                  </a:lnTo>
                  <a:lnTo>
                    <a:pt x="808" y="48"/>
                  </a:lnTo>
                  <a:lnTo>
                    <a:pt x="839" y="48"/>
                  </a:lnTo>
                  <a:lnTo>
                    <a:pt x="871" y="48"/>
                  </a:lnTo>
                  <a:lnTo>
                    <a:pt x="903" y="48"/>
                  </a:lnTo>
                  <a:lnTo>
                    <a:pt x="936" y="48"/>
                  </a:lnTo>
                  <a:lnTo>
                    <a:pt x="969" y="48"/>
                  </a:lnTo>
                  <a:lnTo>
                    <a:pt x="1003" y="48"/>
                  </a:lnTo>
                  <a:lnTo>
                    <a:pt x="1037" y="48"/>
                  </a:lnTo>
                  <a:lnTo>
                    <a:pt x="1071" y="48"/>
                  </a:lnTo>
                  <a:lnTo>
                    <a:pt x="1106" y="48"/>
                  </a:lnTo>
                  <a:lnTo>
                    <a:pt x="1141" y="48"/>
                  </a:lnTo>
                  <a:lnTo>
                    <a:pt x="1177" y="48"/>
                  </a:lnTo>
                  <a:lnTo>
                    <a:pt x="1213" y="48"/>
                  </a:lnTo>
                  <a:lnTo>
                    <a:pt x="1251" y="48"/>
                  </a:lnTo>
                  <a:lnTo>
                    <a:pt x="1288" y="48"/>
                  </a:lnTo>
                  <a:lnTo>
                    <a:pt x="1325" y="48"/>
                  </a:lnTo>
                  <a:lnTo>
                    <a:pt x="1364" y="48"/>
                  </a:lnTo>
                  <a:lnTo>
                    <a:pt x="1402" y="48"/>
                  </a:lnTo>
                  <a:lnTo>
                    <a:pt x="1441" y="48"/>
                  </a:lnTo>
                  <a:lnTo>
                    <a:pt x="1480" y="48"/>
                  </a:lnTo>
                  <a:lnTo>
                    <a:pt x="1520" y="48"/>
                  </a:lnTo>
                  <a:lnTo>
                    <a:pt x="1560" y="48"/>
                  </a:lnTo>
                  <a:lnTo>
                    <a:pt x="1601" y="48"/>
                  </a:lnTo>
                  <a:lnTo>
                    <a:pt x="1641" y="48"/>
                  </a:lnTo>
                  <a:lnTo>
                    <a:pt x="1683" y="48"/>
                  </a:lnTo>
                  <a:lnTo>
                    <a:pt x="1725" y="48"/>
                  </a:lnTo>
                  <a:lnTo>
                    <a:pt x="1766" y="48"/>
                  </a:lnTo>
                  <a:lnTo>
                    <a:pt x="1808" y="48"/>
                  </a:lnTo>
                  <a:lnTo>
                    <a:pt x="1851" y="48"/>
                  </a:lnTo>
                  <a:lnTo>
                    <a:pt x="1895" y="48"/>
                  </a:lnTo>
                  <a:lnTo>
                    <a:pt x="1938" y="48"/>
                  </a:lnTo>
                  <a:lnTo>
                    <a:pt x="1982" y="48"/>
                  </a:lnTo>
                  <a:lnTo>
                    <a:pt x="2025" y="48"/>
                  </a:lnTo>
                  <a:lnTo>
                    <a:pt x="2070" y="48"/>
                  </a:lnTo>
                  <a:lnTo>
                    <a:pt x="2115" y="48"/>
                  </a:lnTo>
                  <a:lnTo>
                    <a:pt x="2160" y="48"/>
                  </a:lnTo>
                  <a:lnTo>
                    <a:pt x="2205" y="48"/>
                  </a:lnTo>
                  <a:lnTo>
                    <a:pt x="2252" y="48"/>
                  </a:lnTo>
                  <a:lnTo>
                    <a:pt x="2298" y="48"/>
                  </a:lnTo>
                  <a:lnTo>
                    <a:pt x="2344" y="48"/>
                  </a:lnTo>
                  <a:lnTo>
                    <a:pt x="2391" y="48"/>
                  </a:lnTo>
                  <a:lnTo>
                    <a:pt x="2438" y="48"/>
                  </a:lnTo>
                  <a:lnTo>
                    <a:pt x="2485" y="48"/>
                  </a:lnTo>
                  <a:lnTo>
                    <a:pt x="2532" y="48"/>
                  </a:lnTo>
                  <a:lnTo>
                    <a:pt x="2581" y="48"/>
                  </a:lnTo>
                  <a:lnTo>
                    <a:pt x="2628" y="48"/>
                  </a:lnTo>
                  <a:lnTo>
                    <a:pt x="2676" y="48"/>
                  </a:lnTo>
                  <a:lnTo>
                    <a:pt x="2726" y="48"/>
                  </a:lnTo>
                  <a:lnTo>
                    <a:pt x="2774" y="48"/>
                  </a:lnTo>
                  <a:lnTo>
                    <a:pt x="2823" y="48"/>
                  </a:lnTo>
                  <a:lnTo>
                    <a:pt x="2873" y="48"/>
                  </a:lnTo>
                  <a:lnTo>
                    <a:pt x="2922" y="48"/>
                  </a:lnTo>
                  <a:lnTo>
                    <a:pt x="2973" y="48"/>
                  </a:lnTo>
                  <a:lnTo>
                    <a:pt x="3022" y="48"/>
                  </a:lnTo>
                  <a:lnTo>
                    <a:pt x="3072" y="48"/>
                  </a:lnTo>
                  <a:lnTo>
                    <a:pt x="3123" y="48"/>
                  </a:lnTo>
                  <a:lnTo>
                    <a:pt x="3173" y="48"/>
                  </a:lnTo>
                  <a:lnTo>
                    <a:pt x="3225" y="48"/>
                  </a:lnTo>
                  <a:lnTo>
                    <a:pt x="3275" y="48"/>
                  </a:lnTo>
                  <a:lnTo>
                    <a:pt x="3327" y="48"/>
                  </a:lnTo>
                  <a:lnTo>
                    <a:pt x="3379" y="48"/>
                  </a:lnTo>
                  <a:lnTo>
                    <a:pt x="3430" y="48"/>
                  </a:lnTo>
                  <a:lnTo>
                    <a:pt x="3483" y="48"/>
                  </a:lnTo>
                  <a:lnTo>
                    <a:pt x="3534" y="48"/>
                  </a:lnTo>
                  <a:lnTo>
                    <a:pt x="3587" y="48"/>
                  </a:lnTo>
                  <a:lnTo>
                    <a:pt x="3639" y="48"/>
                  </a:lnTo>
                  <a:lnTo>
                    <a:pt x="3691" y="48"/>
                  </a:lnTo>
                  <a:lnTo>
                    <a:pt x="3744" y="48"/>
                  </a:lnTo>
                  <a:lnTo>
                    <a:pt x="3798" y="48"/>
                  </a:lnTo>
                  <a:lnTo>
                    <a:pt x="3850" y="48"/>
                  </a:lnTo>
                  <a:lnTo>
                    <a:pt x="3903" y="48"/>
                  </a:lnTo>
                  <a:lnTo>
                    <a:pt x="3957" y="48"/>
                  </a:lnTo>
                  <a:lnTo>
                    <a:pt x="4011" y="48"/>
                  </a:lnTo>
                  <a:lnTo>
                    <a:pt x="4064" y="48"/>
                  </a:lnTo>
                  <a:lnTo>
                    <a:pt x="4118" y="48"/>
                  </a:lnTo>
                  <a:lnTo>
                    <a:pt x="4172" y="48"/>
                  </a:lnTo>
                  <a:lnTo>
                    <a:pt x="4226" y="48"/>
                  </a:lnTo>
                  <a:lnTo>
                    <a:pt x="4280" y="48"/>
                  </a:lnTo>
                  <a:lnTo>
                    <a:pt x="4333" y="48"/>
                  </a:lnTo>
                  <a:lnTo>
                    <a:pt x="4388" y="48"/>
                  </a:lnTo>
                  <a:lnTo>
                    <a:pt x="4442" y="48"/>
                  </a:lnTo>
                  <a:lnTo>
                    <a:pt x="4497" y="48"/>
                  </a:lnTo>
                  <a:lnTo>
                    <a:pt x="4551" y="48"/>
                  </a:lnTo>
                  <a:lnTo>
                    <a:pt x="4605" y="48"/>
                  </a:lnTo>
                  <a:lnTo>
                    <a:pt x="4660" y="48"/>
                  </a:lnTo>
                  <a:lnTo>
                    <a:pt x="4715" y="48"/>
                  </a:lnTo>
                  <a:lnTo>
                    <a:pt x="4770" y="48"/>
                  </a:lnTo>
                  <a:lnTo>
                    <a:pt x="4825" y="48"/>
                  </a:lnTo>
                  <a:lnTo>
                    <a:pt x="4880" y="48"/>
                  </a:lnTo>
                  <a:lnTo>
                    <a:pt x="4935" y="48"/>
                  </a:lnTo>
                  <a:lnTo>
                    <a:pt x="4990" y="48"/>
                  </a:lnTo>
                  <a:lnTo>
                    <a:pt x="5044" y="48"/>
                  </a:lnTo>
                  <a:lnTo>
                    <a:pt x="5099" y="48"/>
                  </a:lnTo>
                  <a:lnTo>
                    <a:pt x="5154" y="48"/>
                  </a:lnTo>
                  <a:lnTo>
                    <a:pt x="5209" y="48"/>
                  </a:lnTo>
                  <a:lnTo>
                    <a:pt x="5264" y="48"/>
                  </a:lnTo>
                  <a:lnTo>
                    <a:pt x="5319" y="48"/>
                  </a:lnTo>
                  <a:lnTo>
                    <a:pt x="5373" y="48"/>
                  </a:lnTo>
                  <a:lnTo>
                    <a:pt x="5429" y="48"/>
                  </a:lnTo>
                  <a:lnTo>
                    <a:pt x="5483" y="48"/>
                  </a:lnTo>
                  <a:lnTo>
                    <a:pt x="5538" y="48"/>
                  </a:lnTo>
                  <a:lnTo>
                    <a:pt x="5593" y="48"/>
                  </a:lnTo>
                  <a:lnTo>
                    <a:pt x="5648" y="48"/>
                  </a:lnTo>
                  <a:lnTo>
                    <a:pt x="5703" y="48"/>
                  </a:lnTo>
                  <a:lnTo>
                    <a:pt x="5758" y="48"/>
                  </a:lnTo>
                  <a:lnTo>
                    <a:pt x="5813" y="48"/>
                  </a:lnTo>
                  <a:lnTo>
                    <a:pt x="5868" y="48"/>
                  </a:lnTo>
                  <a:lnTo>
                    <a:pt x="5922" y="48"/>
                  </a:lnTo>
                  <a:lnTo>
                    <a:pt x="5977" y="48"/>
                  </a:lnTo>
                  <a:lnTo>
                    <a:pt x="6031" y="48"/>
                  </a:lnTo>
                  <a:lnTo>
                    <a:pt x="6086" y="48"/>
                  </a:lnTo>
                  <a:lnTo>
                    <a:pt x="6141" y="48"/>
                  </a:lnTo>
                  <a:lnTo>
                    <a:pt x="6195" y="48"/>
                  </a:lnTo>
                  <a:lnTo>
                    <a:pt x="6249" y="48"/>
                  </a:lnTo>
                  <a:lnTo>
                    <a:pt x="6303" y="48"/>
                  </a:lnTo>
                  <a:lnTo>
                    <a:pt x="6358" y="48"/>
                  </a:lnTo>
                  <a:lnTo>
                    <a:pt x="6412" y="48"/>
                  </a:lnTo>
                  <a:lnTo>
                    <a:pt x="6466" y="48"/>
                  </a:lnTo>
                  <a:lnTo>
                    <a:pt x="6519" y="48"/>
                  </a:lnTo>
                  <a:lnTo>
                    <a:pt x="6573" y="48"/>
                  </a:lnTo>
                  <a:lnTo>
                    <a:pt x="6627" y="48"/>
                  </a:lnTo>
                  <a:lnTo>
                    <a:pt x="6681" y="48"/>
                  </a:lnTo>
                  <a:lnTo>
                    <a:pt x="6733" y="48"/>
                  </a:lnTo>
                  <a:lnTo>
                    <a:pt x="6787" y="48"/>
                  </a:lnTo>
                  <a:lnTo>
                    <a:pt x="6840" y="48"/>
                  </a:lnTo>
                  <a:lnTo>
                    <a:pt x="6892" y="48"/>
                  </a:lnTo>
                  <a:lnTo>
                    <a:pt x="6945" y="48"/>
                  </a:lnTo>
                  <a:lnTo>
                    <a:pt x="6998" y="48"/>
                  </a:lnTo>
                  <a:lnTo>
                    <a:pt x="7051" y="48"/>
                  </a:lnTo>
                  <a:lnTo>
                    <a:pt x="7103" y="48"/>
                  </a:lnTo>
                  <a:lnTo>
                    <a:pt x="7155" y="48"/>
                  </a:lnTo>
                  <a:lnTo>
                    <a:pt x="7206" y="48"/>
                  </a:lnTo>
                  <a:lnTo>
                    <a:pt x="7258" y="48"/>
                  </a:lnTo>
                  <a:lnTo>
                    <a:pt x="7310" y="48"/>
                  </a:lnTo>
                  <a:lnTo>
                    <a:pt x="7361" y="48"/>
                  </a:lnTo>
                  <a:lnTo>
                    <a:pt x="7413" y="48"/>
                  </a:lnTo>
                  <a:lnTo>
                    <a:pt x="7463" y="48"/>
                  </a:lnTo>
                  <a:lnTo>
                    <a:pt x="7514" y="48"/>
                  </a:lnTo>
                  <a:lnTo>
                    <a:pt x="7565" y="48"/>
                  </a:lnTo>
                  <a:lnTo>
                    <a:pt x="7615" y="48"/>
                  </a:lnTo>
                  <a:lnTo>
                    <a:pt x="7665" y="48"/>
                  </a:lnTo>
                  <a:lnTo>
                    <a:pt x="7714" y="48"/>
                  </a:lnTo>
                  <a:lnTo>
                    <a:pt x="7765" y="48"/>
                  </a:lnTo>
                  <a:lnTo>
                    <a:pt x="7814" y="48"/>
                  </a:lnTo>
                  <a:lnTo>
                    <a:pt x="7863" y="48"/>
                  </a:lnTo>
                  <a:lnTo>
                    <a:pt x="7912" y="48"/>
                  </a:lnTo>
                  <a:lnTo>
                    <a:pt x="7960" y="48"/>
                  </a:lnTo>
                  <a:lnTo>
                    <a:pt x="8009" y="48"/>
                  </a:lnTo>
                  <a:lnTo>
                    <a:pt x="8057" y="48"/>
                  </a:lnTo>
                  <a:lnTo>
                    <a:pt x="8105" y="48"/>
                  </a:lnTo>
                  <a:lnTo>
                    <a:pt x="8152" y="48"/>
                  </a:lnTo>
                  <a:lnTo>
                    <a:pt x="8200" y="48"/>
                  </a:lnTo>
                  <a:lnTo>
                    <a:pt x="8247" y="48"/>
                  </a:lnTo>
                  <a:lnTo>
                    <a:pt x="8293" y="48"/>
                  </a:lnTo>
                  <a:lnTo>
                    <a:pt x="8340" y="48"/>
                  </a:lnTo>
                  <a:lnTo>
                    <a:pt x="8386" y="48"/>
                  </a:lnTo>
                  <a:lnTo>
                    <a:pt x="8431" y="48"/>
                  </a:lnTo>
                  <a:lnTo>
                    <a:pt x="8477" y="48"/>
                  </a:lnTo>
                  <a:lnTo>
                    <a:pt x="8522" y="48"/>
                  </a:lnTo>
                  <a:lnTo>
                    <a:pt x="8567" y="48"/>
                  </a:lnTo>
                  <a:lnTo>
                    <a:pt x="8611" y="48"/>
                  </a:lnTo>
                  <a:lnTo>
                    <a:pt x="8655" y="48"/>
                  </a:lnTo>
                  <a:lnTo>
                    <a:pt x="8699" y="48"/>
                  </a:lnTo>
                  <a:lnTo>
                    <a:pt x="8743" y="48"/>
                  </a:lnTo>
                  <a:lnTo>
                    <a:pt x="8786" y="48"/>
                  </a:lnTo>
                  <a:lnTo>
                    <a:pt x="8828" y="48"/>
                  </a:lnTo>
                  <a:lnTo>
                    <a:pt x="8871" y="48"/>
                  </a:lnTo>
                  <a:lnTo>
                    <a:pt x="8913" y="48"/>
                  </a:lnTo>
                  <a:lnTo>
                    <a:pt x="8955" y="48"/>
                  </a:lnTo>
                  <a:lnTo>
                    <a:pt x="8996" y="48"/>
                  </a:lnTo>
                  <a:lnTo>
                    <a:pt x="9037" y="48"/>
                  </a:lnTo>
                  <a:lnTo>
                    <a:pt x="9077" y="48"/>
                  </a:lnTo>
                  <a:lnTo>
                    <a:pt x="9117" y="48"/>
                  </a:lnTo>
                  <a:lnTo>
                    <a:pt x="9158" y="48"/>
                  </a:lnTo>
                  <a:lnTo>
                    <a:pt x="9196" y="48"/>
                  </a:lnTo>
                  <a:lnTo>
                    <a:pt x="9235" y="48"/>
                  </a:lnTo>
                  <a:lnTo>
                    <a:pt x="9274" y="48"/>
                  </a:lnTo>
                  <a:lnTo>
                    <a:pt x="9312" y="48"/>
                  </a:lnTo>
                  <a:lnTo>
                    <a:pt x="9350" y="48"/>
                  </a:lnTo>
                  <a:lnTo>
                    <a:pt x="9387" y="48"/>
                  </a:lnTo>
                  <a:lnTo>
                    <a:pt x="9423" y="48"/>
                  </a:lnTo>
                  <a:lnTo>
                    <a:pt x="9459" y="48"/>
                  </a:lnTo>
                  <a:lnTo>
                    <a:pt x="9496" y="48"/>
                  </a:lnTo>
                  <a:lnTo>
                    <a:pt x="9531" y="48"/>
                  </a:lnTo>
                  <a:lnTo>
                    <a:pt x="9566" y="48"/>
                  </a:lnTo>
                  <a:lnTo>
                    <a:pt x="9601" y="48"/>
                  </a:lnTo>
                  <a:lnTo>
                    <a:pt x="9635" y="48"/>
                  </a:lnTo>
                  <a:lnTo>
                    <a:pt x="9668" y="48"/>
                  </a:lnTo>
                  <a:lnTo>
                    <a:pt x="9702" y="48"/>
                  </a:lnTo>
                  <a:lnTo>
                    <a:pt x="9734" y="48"/>
                  </a:lnTo>
                  <a:lnTo>
                    <a:pt x="9767" y="48"/>
                  </a:lnTo>
                  <a:lnTo>
                    <a:pt x="9797" y="48"/>
                  </a:lnTo>
                  <a:lnTo>
                    <a:pt x="9829" y="48"/>
                  </a:lnTo>
                  <a:lnTo>
                    <a:pt x="9860" y="48"/>
                  </a:lnTo>
                  <a:lnTo>
                    <a:pt x="9890" y="48"/>
                  </a:lnTo>
                  <a:lnTo>
                    <a:pt x="9919" y="48"/>
                  </a:lnTo>
                  <a:lnTo>
                    <a:pt x="9949" y="48"/>
                  </a:lnTo>
                  <a:lnTo>
                    <a:pt x="9977" y="48"/>
                  </a:lnTo>
                  <a:lnTo>
                    <a:pt x="10005" y="48"/>
                  </a:lnTo>
                  <a:lnTo>
                    <a:pt x="10033" y="48"/>
                  </a:lnTo>
                  <a:lnTo>
                    <a:pt x="10060" y="48"/>
                  </a:lnTo>
                  <a:lnTo>
                    <a:pt x="10086" y="48"/>
                  </a:lnTo>
                  <a:lnTo>
                    <a:pt x="10112" y="48"/>
                  </a:lnTo>
                  <a:lnTo>
                    <a:pt x="10138" y="48"/>
                  </a:lnTo>
                  <a:lnTo>
                    <a:pt x="10163" y="48"/>
                  </a:lnTo>
                  <a:lnTo>
                    <a:pt x="10187" y="48"/>
                  </a:lnTo>
                  <a:lnTo>
                    <a:pt x="10210" y="48"/>
                  </a:lnTo>
                  <a:lnTo>
                    <a:pt x="10233" y="48"/>
                  </a:lnTo>
                  <a:lnTo>
                    <a:pt x="10256" y="48"/>
                  </a:lnTo>
                  <a:lnTo>
                    <a:pt x="10278" y="48"/>
                  </a:lnTo>
                  <a:lnTo>
                    <a:pt x="10299" y="48"/>
                  </a:lnTo>
                  <a:lnTo>
                    <a:pt x="10320" y="48"/>
                  </a:lnTo>
                  <a:lnTo>
                    <a:pt x="10339" y="48"/>
                  </a:lnTo>
                  <a:lnTo>
                    <a:pt x="10359" y="48"/>
                  </a:lnTo>
                  <a:lnTo>
                    <a:pt x="10378" y="48"/>
                  </a:lnTo>
                  <a:lnTo>
                    <a:pt x="10397" y="48"/>
                  </a:lnTo>
                  <a:lnTo>
                    <a:pt x="10414" y="48"/>
                  </a:lnTo>
                  <a:lnTo>
                    <a:pt x="10431" y="48"/>
                  </a:lnTo>
                  <a:lnTo>
                    <a:pt x="10447" y="48"/>
                  </a:lnTo>
                  <a:lnTo>
                    <a:pt x="10463" y="48"/>
                  </a:lnTo>
                  <a:lnTo>
                    <a:pt x="10479" y="48"/>
                  </a:lnTo>
                  <a:lnTo>
                    <a:pt x="10493" y="48"/>
                  </a:lnTo>
                  <a:lnTo>
                    <a:pt x="10506" y="48"/>
                  </a:lnTo>
                  <a:lnTo>
                    <a:pt x="10519" y="48"/>
                  </a:lnTo>
                  <a:lnTo>
                    <a:pt x="10533" y="48"/>
                  </a:lnTo>
                  <a:lnTo>
                    <a:pt x="10544" y="48"/>
                  </a:lnTo>
                  <a:lnTo>
                    <a:pt x="10556" y="48"/>
                  </a:lnTo>
                  <a:lnTo>
                    <a:pt x="10566" y="48"/>
                  </a:lnTo>
                  <a:lnTo>
                    <a:pt x="10575" y="48"/>
                  </a:lnTo>
                  <a:lnTo>
                    <a:pt x="10584" y="48"/>
                  </a:lnTo>
                  <a:lnTo>
                    <a:pt x="10593" y="48"/>
                  </a:lnTo>
                  <a:lnTo>
                    <a:pt x="10601" y="48"/>
                  </a:lnTo>
                  <a:lnTo>
                    <a:pt x="10607" y="48"/>
                  </a:lnTo>
                  <a:lnTo>
                    <a:pt x="10614" y="48"/>
                  </a:lnTo>
                  <a:lnTo>
                    <a:pt x="10619" y="48"/>
                  </a:lnTo>
                  <a:lnTo>
                    <a:pt x="10624" y="48"/>
                  </a:lnTo>
                  <a:lnTo>
                    <a:pt x="10628" y="48"/>
                  </a:lnTo>
                  <a:lnTo>
                    <a:pt x="10631" y="48"/>
                  </a:lnTo>
                  <a:lnTo>
                    <a:pt x="10635" y="48"/>
                  </a:lnTo>
                  <a:lnTo>
                    <a:pt x="10636" y="48"/>
                  </a:lnTo>
                  <a:lnTo>
                    <a:pt x="10637" y="48"/>
                  </a:lnTo>
                  <a:lnTo>
                    <a:pt x="10638" y="48"/>
                  </a:lnTo>
                  <a:lnTo>
                    <a:pt x="10639" y="48"/>
                  </a:lnTo>
                  <a:lnTo>
                    <a:pt x="10641" y="48"/>
                  </a:lnTo>
                  <a:lnTo>
                    <a:pt x="10642" y="48"/>
                  </a:lnTo>
                  <a:lnTo>
                    <a:pt x="10641" y="32"/>
                  </a:lnTo>
                  <a:lnTo>
                    <a:pt x="10641" y="16"/>
                  </a:lnTo>
                  <a:lnTo>
                    <a:pt x="10641" y="0"/>
                  </a:lnTo>
                </a:path>
              </a:pathLst>
            </a:custGeom>
            <a:solidFill>
              <a:srgbClr val="0000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103" name="Picture 2513" descr="BNL Logo_Small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60960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" descr="Screen Shot 2013-08-01 at 9.39.48 AM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31750"/>
            <a:ext cx="873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Screen Shot 2013-08-01 at 9.54.44 A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6019800"/>
            <a:ext cx="76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SC-Banner-CMYK-whitethumb[1]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6172200"/>
            <a:ext cx="13906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89" r:id="rId4"/>
    <p:sldLayoutId id="2147484590" r:id="rId5"/>
    <p:sldLayoutId id="2147484597" r:id="rId6"/>
    <p:sldLayoutId id="2147484598" r:id="rId7"/>
    <p:sldLayoutId id="2147484599" r:id="rId8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  <a:cs typeface="Helvetica" pitchFamily="-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4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5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63" y="304800"/>
            <a:ext cx="9144000" cy="2133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dirty="0">
                <a:solidFill>
                  <a:schemeClr val="tx1"/>
                </a:solidFill>
                <a:latin typeface="Britannic Bold" pitchFamily="34" charset="0"/>
                <a:cs typeface="Aparajita" pitchFamily="34" charset="0"/>
              </a:rPr>
            </a:b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cs typeface="Aparajita" pitchFamily="34" charset="0"/>
              </a:rPr>
              <a:t>Low Energy RHIC electron Cooling (</a:t>
            </a:r>
            <a:r>
              <a:rPr lang="en-US" dirty="0" err="1">
                <a:solidFill>
                  <a:schemeClr val="bg1"/>
                </a:solidFill>
                <a:latin typeface="Book Antiqua" panose="02040602050305030304" pitchFamily="18" charset="0"/>
                <a:cs typeface="Aparajita" pitchFamily="34" charset="0"/>
              </a:rPr>
              <a:t>LEReC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cs typeface="Aparajita" pitchFamily="34" charset="0"/>
              </a:rPr>
              <a:t>) </a:t>
            </a:r>
            <a:b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cs typeface="Aparajita" pitchFamily="34" charset="0"/>
              </a:rPr>
            </a:b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  <a:cs typeface="Aparajita" pitchFamily="34" charset="0"/>
              </a:rPr>
              <a:t>Status and Prospects</a:t>
            </a:r>
            <a:b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590800" y="2743200"/>
            <a:ext cx="4114800" cy="5715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cs typeface="Helvetica" pitchFamily="-84" charset="0"/>
              </a:rPr>
              <a:t>       Alexei </a:t>
            </a:r>
            <a:r>
              <a:rPr lang="en-US" altLang="en-US" sz="2600" dirty="0" err="1">
                <a:cs typeface="Helvetica" pitchFamily="-84" charset="0"/>
              </a:rPr>
              <a:t>Fedotov</a:t>
            </a:r>
            <a:r>
              <a:rPr lang="en-US" altLang="en-US" sz="2600" dirty="0">
                <a:cs typeface="Helvetica" pitchFamily="-84" charset="0"/>
              </a:rPr>
              <a:t> </a:t>
            </a:r>
          </a:p>
          <a:p>
            <a:pPr eaLnBrk="1" hangingPunct="1"/>
            <a:r>
              <a:rPr lang="en-US" altLang="en-US" sz="2600" dirty="0">
                <a:cs typeface="Helvetica" pitchFamily="-84" charset="0"/>
              </a:rPr>
              <a:t>   for the </a:t>
            </a:r>
            <a:r>
              <a:rPr lang="en-US" altLang="en-US" sz="2600" dirty="0" err="1">
                <a:cs typeface="Helvetica" pitchFamily="-84" charset="0"/>
              </a:rPr>
              <a:t>LEReC</a:t>
            </a:r>
            <a:r>
              <a:rPr lang="en-US" altLang="en-US" sz="2600" dirty="0">
                <a:cs typeface="Helvetica" pitchFamily="-84" charset="0"/>
              </a:rPr>
              <a:t> team </a:t>
            </a:r>
            <a:endParaRPr lang="en-US" altLang="en-US" sz="2600" b="1" dirty="0">
              <a:cs typeface="Helvetica" pitchFamily="-84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229600" y="6205538"/>
            <a:ext cx="609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endParaRPr lang="en-US" altLang="en-US" sz="600">
              <a:solidFill>
                <a:schemeClr val="bg2"/>
              </a:solidFill>
              <a:latin typeface="Helvetica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</p:spPr>
        <p:txBody>
          <a:bodyPr/>
          <a:lstStyle/>
          <a:p>
            <a:pPr marL="0" indent="0"/>
            <a:r>
              <a:rPr lang="en-US" sz="2400" dirty="0"/>
              <a:t>Production of bunched electron beam suitable for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LEReC</a:t>
            </a:r>
            <a:r>
              <a:rPr lang="en-US" dirty="0">
                <a:solidFill>
                  <a:srgbClr val="FF0000"/>
                </a:solidFill>
              </a:rPr>
              <a:t> is based on the State of the Art physics and technology: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Photocathodes</a:t>
            </a:r>
          </a:p>
          <a:p>
            <a:pPr>
              <a:buFontTx/>
              <a:buChar char="-"/>
            </a:pPr>
            <a:r>
              <a:rPr lang="en-US" dirty="0"/>
              <a:t>High power fiber laser</a:t>
            </a:r>
          </a:p>
          <a:p>
            <a:pPr>
              <a:buFontTx/>
              <a:buChar char="-"/>
            </a:pPr>
            <a:r>
              <a:rPr lang="en-US" dirty="0"/>
              <a:t>Laser beam shaping</a:t>
            </a:r>
          </a:p>
          <a:p>
            <a:pPr>
              <a:buFontTx/>
              <a:buChar char="-"/>
            </a:pPr>
            <a:r>
              <a:rPr lang="en-US" dirty="0"/>
              <a:t>Operation of HV DC gun with high charge and high average current</a:t>
            </a:r>
          </a:p>
          <a:p>
            <a:pPr>
              <a:buFontTx/>
              <a:buChar char="-"/>
            </a:pPr>
            <a:r>
              <a:rPr lang="en-US" dirty="0"/>
              <a:t>RF gymnastics and stability control to maintain energy spread of electron beam suitable for cooling.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324600" cy="2743200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cs typeface="Helvetica" charset="0"/>
              </a:rPr>
              <a:t>1. DC photocathode electron gun and HV PS.</a:t>
            </a:r>
          </a:p>
          <a:p>
            <a:r>
              <a:rPr lang="en-US" altLang="en-US" sz="2000" dirty="0">
                <a:cs typeface="Helvetica" charset="0"/>
              </a:rPr>
              <a:t>2. High-power fiber laser system and transport</a:t>
            </a:r>
          </a:p>
          <a:p>
            <a:r>
              <a:rPr lang="en-US" altLang="en-US" sz="2000" dirty="0">
                <a:cs typeface="Helvetica" charset="0"/>
              </a:rPr>
              <a:t>3. Cathode production deposition and delivery systems</a:t>
            </a:r>
          </a:p>
          <a:p>
            <a:r>
              <a:rPr lang="en-US" altLang="en-US" sz="2000" dirty="0">
                <a:cs typeface="Helvetica" charset="0"/>
              </a:rPr>
              <a:t>4. SRF Booster cavity</a:t>
            </a:r>
          </a:p>
          <a:p>
            <a:r>
              <a:rPr lang="en-US" altLang="en-US" sz="2000" dirty="0">
                <a:cs typeface="Helvetica" charset="0"/>
              </a:rPr>
              <a:t>5. 2.1 GHz and 704 MHz warm RF cavities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" y="99002"/>
            <a:ext cx="6281530" cy="563563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LEReC</a:t>
            </a:r>
            <a:r>
              <a:rPr lang="en-US" altLang="en-US" sz="2400" dirty="0"/>
              <a:t> Critical Technical Systems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914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Helvetic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FC00D8E-FEEE-4796-B69F-319490750670}" type="slidenum">
              <a:rPr lang="en-US" altLang="en-US" sz="9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90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503" y="26203"/>
            <a:ext cx="2895600" cy="34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0793"/>
            <a:ext cx="4356980" cy="20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96" y="3473910"/>
            <a:ext cx="2540207" cy="338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994670"/>
            <a:ext cx="3911896" cy="1905000"/>
          </a:xfrm>
          <a:prstGeom prst="rect">
            <a:avLst/>
          </a:prstGeom>
        </p:spPr>
      </p:pic>
      <p:pic>
        <p:nvPicPr>
          <p:cNvPr id="9" name="Picture 2" descr="C:\Users\fedotov\Documents\A LEReC\design\RF\Warm cavities\2.1 GHz\IMG_5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523" y="4902046"/>
            <a:ext cx="2548819" cy="199762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620" r="21422"/>
          <a:stretch/>
        </p:blipFill>
        <p:spPr>
          <a:xfrm>
            <a:off x="119891" y="4909592"/>
            <a:ext cx="984632" cy="1931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6667" r="8788" b="13333"/>
          <a:stretch/>
        </p:blipFill>
        <p:spPr>
          <a:xfrm>
            <a:off x="4356980" y="3443233"/>
            <a:ext cx="2209090" cy="1458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3692" y="5038010"/>
            <a:ext cx="3671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0920" y="2971800"/>
            <a:ext cx="34176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00" y="4314272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3960" y="2797637"/>
            <a:ext cx="34176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1157" y="6410111"/>
            <a:ext cx="3671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51943" y="6390630"/>
            <a:ext cx="3671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599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2.1 GHz warm RF cavity</a:t>
            </a:r>
          </a:p>
        </p:txBody>
      </p:sp>
      <p:pic>
        <p:nvPicPr>
          <p:cNvPr id="4" name="Picture 3" descr="C:\Users\fedotov\Documents\Ecool\Low Energy RHIC\RHIC RF cooler\design\Pictures\2.1 GHz cavity\20170303_101928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1351726"/>
            <a:ext cx="2667001" cy="449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C:\Users\fedotov\Documents\Ecool\Low Energy RHIC\RHIC RF cooler\design\Pictures\2.1 GHz cavity\20170503_103222_resized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51726"/>
            <a:ext cx="2743200" cy="4495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33600" y="982394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RF tested to 220 kV in CW mode (design value 250kV)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984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704 MHz warm RF cavity</a:t>
            </a:r>
          </a:p>
        </p:txBody>
      </p:sp>
      <p:pic>
        <p:nvPicPr>
          <p:cNvPr id="4" name="Picture 3" descr="C:\Users\fedotov\Desktop\imag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0287"/>
            <a:ext cx="3687593" cy="440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C:\Users\fedotov\Desktop\image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1" y="1490286"/>
            <a:ext cx="3874882" cy="4408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6282" y="982456"/>
            <a:ext cx="7044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RF tested to 250kV (design value 400kV, will need 250kV for operation)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291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LEReC</a:t>
            </a:r>
            <a:r>
              <a:rPr lang="en-US" dirty="0"/>
              <a:t> SRF booster cavity</a:t>
            </a:r>
          </a:p>
        </p:txBody>
      </p:sp>
      <p:pic>
        <p:nvPicPr>
          <p:cNvPr id="4" name="Picture 3" descr="C:\Users\fedotov\Documents\Ecool\Low Energy RHIC\RHIC RF cooler\design\Installation\SRF\20170303_103017_resiz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120"/>
            <a:ext cx="4436828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ksmith\Pictures\IMG_27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6024" y="1743325"/>
            <a:ext cx="5522178" cy="47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344" y="4019788"/>
            <a:ext cx="381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Cavity string assembly in clean 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022262"/>
            <a:ext cx="309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Cavity inside cryostat (2017)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42" y="1497241"/>
            <a:ext cx="420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SRF Booster cavity conditioned to 2MV in February 2018.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Presently commissioned with beam for lowest design energy of 1.6MeV.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Already run significant CW electron current and power through the cavity.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889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</a:t>
            </a:r>
            <a:r>
              <a:rPr lang="en-US" dirty="0" err="1"/>
              <a:t>LEReC</a:t>
            </a:r>
            <a:r>
              <a:rPr lang="en-US" dirty="0"/>
              <a:t>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98" y="1066800"/>
            <a:ext cx="8458200" cy="4648200"/>
          </a:xfrm>
        </p:spPr>
        <p:txBody>
          <a:bodyPr/>
          <a:lstStyle/>
          <a:p>
            <a:pPr lvl="0"/>
            <a:r>
              <a:rPr lang="en-US" sz="1800" b="1" dirty="0"/>
              <a:t>Phase 1: </a:t>
            </a:r>
            <a:r>
              <a:rPr lang="en-US" sz="1800" dirty="0"/>
              <a:t>DC Gun tests</a:t>
            </a:r>
          </a:p>
          <a:p>
            <a:pPr marL="0" lvl="0" indent="0">
              <a:buNone/>
            </a:pPr>
            <a:r>
              <a:rPr lang="en-US" sz="1800" dirty="0">
                <a:solidFill>
                  <a:srgbClr val="00863D"/>
                </a:solidFill>
              </a:rPr>
              <a:t>   (April-August 2017):             DC Gun tests in temporary configuration</a:t>
            </a:r>
          </a:p>
          <a:p>
            <a:pPr marL="0" lvl="0" indent="0">
              <a:buNone/>
            </a:pPr>
            <a:r>
              <a:rPr lang="en-US" sz="1800" dirty="0">
                <a:solidFill>
                  <a:srgbClr val="00863D"/>
                </a:solidFill>
              </a:rPr>
              <a:t>   (January-February 2018):    DC Gun tests in final configuration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b="1" dirty="0">
                <a:solidFill>
                  <a:srgbClr val="0000FF"/>
                </a:solidFill>
              </a:rPr>
              <a:t>Phase 2 </a:t>
            </a:r>
            <a:r>
              <a:rPr lang="en-US" sz="1800" dirty="0">
                <a:solidFill>
                  <a:srgbClr val="0000FF"/>
                </a:solidFill>
              </a:rPr>
              <a:t>(March-September 2018): Full </a:t>
            </a:r>
            <a:r>
              <a:rPr lang="en-US" sz="1800" dirty="0" err="1">
                <a:solidFill>
                  <a:srgbClr val="0000FF"/>
                </a:solidFill>
              </a:rPr>
              <a:t>LEReC</a:t>
            </a:r>
            <a:r>
              <a:rPr lang="en-US" sz="1800" dirty="0">
                <a:solidFill>
                  <a:srgbClr val="0000FF"/>
                </a:solidFill>
              </a:rPr>
              <a:t> commissioning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Goals: Achieve stable high-current operation of accelerator with electron beam parameters suitable for cooling.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b="1" dirty="0"/>
              <a:t>Phase 3 </a:t>
            </a:r>
            <a:r>
              <a:rPr lang="en-US" sz="1800" dirty="0"/>
              <a:t>(2018-2019): Transition to operations</a:t>
            </a:r>
          </a:p>
          <a:p>
            <a:pPr marL="0" lvl="0" indent="0">
              <a:buNone/>
            </a:pPr>
            <a:r>
              <a:rPr lang="en-US" sz="1800" dirty="0"/>
              <a:t>Goals: Commissioning  </a:t>
            </a:r>
            <a:r>
              <a:rPr lang="en-US" sz="1800" dirty="0" err="1"/>
              <a:t>LEReC</a:t>
            </a:r>
            <a:r>
              <a:rPr lang="en-US" sz="1800" dirty="0"/>
              <a:t> for operation at higher energies. Achieve needed stability (energy, orbit) of electron beam. Develop necessary stability feedbacks.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b="1" dirty="0"/>
              <a:t>Phase 4 </a:t>
            </a:r>
            <a:r>
              <a:rPr lang="en-US" sz="1800" dirty="0"/>
              <a:t>(2019-2020): Commissioning of cooling – requires Au ions at the same energy.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41638"/>
            <a:ext cx="91440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1406525" y="3279775"/>
            <a:ext cx="174625" cy="1584325"/>
          </a:xfrm>
          <a:prstGeom prst="leftBrace">
            <a:avLst>
              <a:gd name="adj1" fmla="val 0"/>
              <a:gd name="adj2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14375" y="4157663"/>
            <a:ext cx="1498600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Blue RHIC ring</a:t>
            </a:r>
          </a:p>
        </p:txBody>
      </p:sp>
      <p:sp>
        <p:nvSpPr>
          <p:cNvPr id="7" name="Left Brace 6"/>
          <p:cNvSpPr/>
          <p:nvPr/>
        </p:nvSpPr>
        <p:spPr>
          <a:xfrm rot="16200000" flipH="1">
            <a:off x="1352551" y="2486025"/>
            <a:ext cx="222250" cy="1571625"/>
          </a:xfrm>
          <a:prstGeom prst="leftBr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88988" y="2728913"/>
            <a:ext cx="1479550" cy="431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Yellow RHIC ring</a:t>
            </a:r>
          </a:p>
        </p:txBody>
      </p:sp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3825875" y="5008563"/>
            <a:ext cx="105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High-Power Beam Dump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9750" y="4062413"/>
            <a:ext cx="0" cy="933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2771775" y="5006975"/>
            <a:ext cx="105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20° Bending Magnets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19400" y="3802063"/>
            <a:ext cx="406400" cy="1204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25800" y="4022725"/>
            <a:ext cx="77788" cy="98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" name="TextBox 26"/>
          <p:cNvSpPr txBox="1">
            <a:spLocks noChangeArrowheads="1"/>
          </p:cNvSpPr>
          <p:nvPr/>
        </p:nvSpPr>
        <p:spPr bwMode="auto">
          <a:xfrm>
            <a:off x="7921625" y="35369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DC </a:t>
            </a:r>
            <a:br>
              <a:rPr lang="en-US" altLang="en-US" sz="1200" b="1"/>
            </a:br>
            <a:r>
              <a:rPr lang="en-US" altLang="en-US" sz="1200" b="1"/>
              <a:t>e</a:t>
            </a:r>
            <a:r>
              <a:rPr lang="en-US" altLang="en-US" sz="1200" b="1" baseline="30000"/>
              <a:t>-</a:t>
            </a:r>
            <a:r>
              <a:rPr lang="en-US" altLang="en-US" sz="1200" b="1"/>
              <a:t> Gun</a:t>
            </a:r>
          </a:p>
        </p:txBody>
      </p:sp>
      <p:sp>
        <p:nvSpPr>
          <p:cNvPr id="3085" name="TextBox 27"/>
          <p:cNvSpPr txBox="1">
            <a:spLocks noChangeArrowheads="1"/>
          </p:cNvSpPr>
          <p:nvPr/>
        </p:nvSpPr>
        <p:spPr bwMode="auto">
          <a:xfrm>
            <a:off x="7467600" y="1219200"/>
            <a:ext cx="79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704 MHz SRF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Booster Cavity</a:t>
            </a:r>
          </a:p>
        </p:txBody>
      </p:sp>
      <p:sp>
        <p:nvSpPr>
          <p:cNvPr id="3086" name="TextBox 28"/>
          <p:cNvSpPr txBox="1">
            <a:spLocks noChangeArrowheads="1"/>
          </p:cNvSpPr>
          <p:nvPr/>
        </p:nvSpPr>
        <p:spPr bwMode="auto">
          <a:xfrm>
            <a:off x="6858000" y="2105025"/>
            <a:ext cx="105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2.1 GHz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cxnSp>
        <p:nvCxnSpPr>
          <p:cNvPr id="30" name="Straight Arrow Connector 29"/>
          <p:cNvCxnSpPr>
            <a:stCxn id="3086" idx="2"/>
          </p:cNvCxnSpPr>
          <p:nvPr/>
        </p:nvCxnSpPr>
        <p:spPr>
          <a:xfrm>
            <a:off x="7386638" y="2565400"/>
            <a:ext cx="155575" cy="722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8" name="TextBox 31"/>
          <p:cNvSpPr txBox="1">
            <a:spLocks noChangeArrowheads="1"/>
          </p:cNvSpPr>
          <p:nvPr/>
        </p:nvSpPr>
        <p:spPr bwMode="auto">
          <a:xfrm>
            <a:off x="4849813" y="2284413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9 MHz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sp>
        <p:nvSpPr>
          <p:cNvPr id="3089" name="TextBox 32"/>
          <p:cNvSpPr txBox="1">
            <a:spLocks noChangeArrowheads="1"/>
          </p:cNvSpPr>
          <p:nvPr/>
        </p:nvSpPr>
        <p:spPr bwMode="auto">
          <a:xfrm>
            <a:off x="3497926" y="2398726"/>
            <a:ext cx="105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704 MHz </a:t>
            </a:r>
            <a:br>
              <a:rPr lang="en-US" altLang="en-US" sz="1200" b="1" dirty="0"/>
            </a:br>
            <a:r>
              <a:rPr lang="en-US" altLang="en-US" sz="1200" b="1" dirty="0"/>
              <a:t>Cu Cavity</a:t>
            </a:r>
          </a:p>
        </p:txBody>
      </p:sp>
      <p:cxnSp>
        <p:nvCxnSpPr>
          <p:cNvPr id="34" name="Straight Arrow Connector 33"/>
          <p:cNvCxnSpPr>
            <a:stCxn id="3089" idx="2"/>
          </p:cNvCxnSpPr>
          <p:nvPr/>
        </p:nvCxnSpPr>
        <p:spPr>
          <a:xfrm>
            <a:off x="4025770" y="2860688"/>
            <a:ext cx="17096" cy="411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76863" y="2768600"/>
            <a:ext cx="0" cy="45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85" idx="2"/>
          </p:cNvCxnSpPr>
          <p:nvPr/>
        </p:nvCxnSpPr>
        <p:spPr>
          <a:xfrm>
            <a:off x="7864475" y="2049463"/>
            <a:ext cx="0" cy="1036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3" name="TextBox 45"/>
          <p:cNvSpPr txBox="1">
            <a:spLocks noChangeArrowheads="1"/>
          </p:cNvSpPr>
          <p:nvPr/>
        </p:nvSpPr>
        <p:spPr bwMode="auto">
          <a:xfrm>
            <a:off x="5491240" y="1809739"/>
            <a:ext cx="1101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DC Gun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Beamline dump</a:t>
            </a:r>
          </a:p>
        </p:txBody>
      </p:sp>
      <p:cxnSp>
        <p:nvCxnSpPr>
          <p:cNvPr id="47" name="Straight Arrow Connector 46"/>
          <p:cNvCxnSpPr>
            <a:stCxn id="3093" idx="2"/>
          </p:cNvCxnSpPr>
          <p:nvPr/>
        </p:nvCxnSpPr>
        <p:spPr>
          <a:xfrm>
            <a:off x="6042102" y="2455851"/>
            <a:ext cx="44450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7" name="TextBox 53"/>
          <p:cNvSpPr txBox="1">
            <a:spLocks noChangeArrowheads="1"/>
          </p:cNvSpPr>
          <p:nvPr/>
        </p:nvSpPr>
        <p:spPr bwMode="auto">
          <a:xfrm>
            <a:off x="3406775" y="3521075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RHIC TRIPLET</a:t>
            </a:r>
          </a:p>
        </p:txBody>
      </p:sp>
      <p:sp>
        <p:nvSpPr>
          <p:cNvPr id="3098" name="TextBox 54"/>
          <p:cNvSpPr txBox="1">
            <a:spLocks noChangeArrowheads="1"/>
          </p:cNvSpPr>
          <p:nvPr/>
        </p:nvSpPr>
        <p:spPr bwMode="auto">
          <a:xfrm>
            <a:off x="6056313" y="3540125"/>
            <a:ext cx="903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RHIC  DX</a:t>
            </a:r>
          </a:p>
        </p:txBody>
      </p:sp>
      <p:sp>
        <p:nvSpPr>
          <p:cNvPr id="3099" name="TextBox 55"/>
          <p:cNvSpPr txBox="1">
            <a:spLocks noChangeArrowheads="1"/>
          </p:cNvSpPr>
          <p:nvPr/>
        </p:nvSpPr>
        <p:spPr bwMode="auto">
          <a:xfrm>
            <a:off x="57150" y="4905375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180°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Bending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Magnet</a:t>
            </a:r>
          </a:p>
        </p:txBody>
      </p:sp>
      <p:cxnSp>
        <p:nvCxnSpPr>
          <p:cNvPr id="57" name="Straight Arrow Connector 56"/>
          <p:cNvCxnSpPr>
            <a:stCxn id="3099" idx="0"/>
          </p:cNvCxnSpPr>
          <p:nvPr/>
        </p:nvCxnSpPr>
        <p:spPr>
          <a:xfrm flipH="1" flipV="1">
            <a:off x="506413" y="3798888"/>
            <a:ext cx="0" cy="1106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 rot="10800000" flipV="1">
            <a:off x="5715000" y="3086100"/>
            <a:ext cx="430213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91767" y="276109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1" name="Right Arrow 60"/>
          <p:cNvSpPr/>
          <p:nvPr/>
        </p:nvSpPr>
        <p:spPr>
          <a:xfrm flipV="1">
            <a:off x="1611313" y="3835400"/>
            <a:ext cx="431800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99916" y="364828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4" name="Right Arrow 63"/>
          <p:cNvSpPr/>
          <p:nvPr/>
        </p:nvSpPr>
        <p:spPr>
          <a:xfrm rot="10800000" flipV="1">
            <a:off x="5226050" y="3578225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800000" flipV="1">
            <a:off x="2989263" y="357505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ight Arrow 65"/>
          <p:cNvSpPr/>
          <p:nvPr/>
        </p:nvSpPr>
        <p:spPr>
          <a:xfrm flipV="1">
            <a:off x="2986088" y="369570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Arrow 66"/>
          <p:cNvSpPr/>
          <p:nvPr/>
        </p:nvSpPr>
        <p:spPr>
          <a:xfrm flipV="1">
            <a:off x="5238750" y="3659188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-76200" y="107156"/>
            <a:ext cx="91741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err="1"/>
              <a:t>LEReC</a:t>
            </a:r>
            <a:r>
              <a:rPr lang="en-US" sz="1800" dirty="0"/>
              <a:t> commissioning 2018  (100 meters of beamlines with the DC Gun,  high-power fiber laser, 5 RF systems, including one SRF, many magnets and instrumentation)</a:t>
            </a:r>
            <a:endParaRPr lang="en-US" altLang="en-US" sz="1800" kern="0" dirty="0">
              <a:cs typeface="Arial" charset="0"/>
            </a:endParaRPr>
          </a:p>
        </p:txBody>
      </p:sp>
      <p:sp>
        <p:nvSpPr>
          <p:cNvPr id="48" name="Right Arrow 47"/>
          <p:cNvSpPr/>
          <p:nvPr/>
        </p:nvSpPr>
        <p:spPr>
          <a:xfrm rot="10800000" flipV="1">
            <a:off x="1227138" y="3425825"/>
            <a:ext cx="430212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24013" y="3230563"/>
            <a:ext cx="404812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3112" name="TextBox 15"/>
          <p:cNvSpPr txBox="1">
            <a:spLocks noChangeArrowheads="1"/>
          </p:cNvSpPr>
          <p:nvPr/>
        </p:nvSpPr>
        <p:spPr bwMode="auto">
          <a:xfrm>
            <a:off x="1066800" y="5670550"/>
            <a:ext cx="1827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* </a:t>
            </a:r>
            <a:r>
              <a:rPr lang="en-US" altLang="en-US" sz="1100">
                <a:solidFill>
                  <a:srgbClr val="FF0000"/>
                </a:solidFill>
              </a:rPr>
              <a:t>NOT to scale</a:t>
            </a:r>
          </a:p>
        </p:txBody>
      </p:sp>
      <p:sp>
        <p:nvSpPr>
          <p:cNvPr id="3113" name="TextBox 69"/>
          <p:cNvSpPr txBox="1">
            <a:spLocks noChangeArrowheads="1"/>
          </p:cNvSpPr>
          <p:nvPr/>
        </p:nvSpPr>
        <p:spPr bwMode="auto">
          <a:xfrm>
            <a:off x="6330950" y="1185863"/>
            <a:ext cx="96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45° Bending Magnet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8643939" y="2049463"/>
            <a:ext cx="103186" cy="1063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15" name="TextBox 67"/>
          <p:cNvSpPr txBox="1">
            <a:spLocks noChangeArrowheads="1"/>
          </p:cNvSpPr>
          <p:nvPr/>
        </p:nvSpPr>
        <p:spPr bwMode="auto">
          <a:xfrm>
            <a:off x="8363821" y="1396206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Cathode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loading system</a:t>
            </a:r>
          </a:p>
        </p:txBody>
      </p:sp>
      <p:grpSp>
        <p:nvGrpSpPr>
          <p:cNvPr id="3116" name="Group 75"/>
          <p:cNvGrpSpPr>
            <a:grpSpLocks/>
          </p:cNvGrpSpPr>
          <p:nvPr/>
        </p:nvGrpSpPr>
        <p:grpSpPr bwMode="auto">
          <a:xfrm>
            <a:off x="5051425" y="4589463"/>
            <a:ext cx="4046538" cy="1263650"/>
            <a:chOff x="5051509" y="4589313"/>
            <a:chExt cx="4046261" cy="1264261"/>
          </a:xfrm>
        </p:grpSpPr>
        <p:pic>
          <p:nvPicPr>
            <p:cNvPr id="31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69" y="4648291"/>
              <a:ext cx="382504" cy="11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TextBox 1"/>
            <p:cNvSpPr txBox="1">
              <a:spLocks noChangeArrowheads="1"/>
            </p:cNvSpPr>
            <p:nvPr/>
          </p:nvSpPr>
          <p:spPr bwMode="auto">
            <a:xfrm>
              <a:off x="5333716" y="4628150"/>
              <a:ext cx="13074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LF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HF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Transport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ERL solenoid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051509" y="4589313"/>
              <a:ext cx="3919270" cy="1264261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127" name="TextBox 1"/>
            <p:cNvSpPr txBox="1">
              <a:spLocks noChangeArrowheads="1"/>
            </p:cNvSpPr>
            <p:nvPr/>
          </p:nvSpPr>
          <p:spPr bwMode="auto">
            <a:xfrm>
              <a:off x="6799985" y="4621278"/>
              <a:ext cx="12951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Quad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Trim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3.8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6.0 ID</a:t>
              </a:r>
            </a:p>
          </p:txBody>
        </p:sp>
        <p:pic>
          <p:nvPicPr>
            <p:cNvPr id="31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644" y="4724401"/>
              <a:ext cx="204411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978" y="4762500"/>
              <a:ext cx="144496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0" name="TextBox 1"/>
            <p:cNvSpPr txBox="1">
              <a:spLocks noChangeArrowheads="1"/>
            </p:cNvSpPr>
            <p:nvPr/>
          </p:nvSpPr>
          <p:spPr bwMode="auto">
            <a:xfrm>
              <a:off x="8086474" y="4625909"/>
              <a:ext cx="10112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2.4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4.8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Bellows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Ion pump</a:t>
              </a:r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>
            <a:off x="6858000" y="1833563"/>
            <a:ext cx="0" cy="140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2" name="Rectangle 13"/>
          <p:cNvSpPr>
            <a:spLocks noChangeArrowheads="1"/>
          </p:cNvSpPr>
          <p:nvPr/>
        </p:nvSpPr>
        <p:spPr bwMode="auto">
          <a:xfrm>
            <a:off x="1442244" y="1351781"/>
            <a:ext cx="167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 dirty="0"/>
              <a:t>704 MHz </a:t>
            </a:r>
            <a:br>
              <a:rPr lang="en-US" altLang="en-US" sz="1200" b="1" dirty="0"/>
            </a:br>
            <a:r>
              <a:rPr lang="en-US" altLang="en-US" sz="1200" b="1" dirty="0"/>
              <a:t>Cu Deflector Cavity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309814" y="1833563"/>
            <a:ext cx="498475" cy="143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06412" y="1192385"/>
            <a:ext cx="7981448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53410" y="797344"/>
            <a:ext cx="7312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64 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09667" y="2733699"/>
            <a:ext cx="1772334" cy="789757"/>
          </a:xfrm>
          <a:prstGeom prst="roundRect">
            <a:avLst/>
          </a:prstGeom>
          <a:noFill/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28137" y="275029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Injection section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3195" y="976941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IP2</a:t>
            </a:r>
          </a:p>
        </p:txBody>
      </p:sp>
      <p:cxnSp>
        <p:nvCxnSpPr>
          <p:cNvPr id="71" name="Straight Arrow Connector 70"/>
          <p:cNvCxnSpPr>
            <a:cxnSpLocks/>
          </p:cNvCxnSpPr>
          <p:nvPr/>
        </p:nvCxnSpPr>
        <p:spPr>
          <a:xfrm>
            <a:off x="4219057" y="1947057"/>
            <a:ext cx="832368" cy="1340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6482" y="1634331"/>
            <a:ext cx="2834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      Propagated  beam</a:t>
            </a:r>
          </a:p>
        </p:txBody>
      </p:sp>
      <p:cxnSp>
        <p:nvCxnSpPr>
          <p:cNvPr id="72" name="Straight Arrow Connector 71"/>
          <p:cNvCxnSpPr>
            <a:cxnSpLocks/>
          </p:cNvCxnSpPr>
          <p:nvPr/>
        </p:nvCxnSpPr>
        <p:spPr>
          <a:xfrm flipH="1">
            <a:off x="506412" y="1947057"/>
            <a:ext cx="3712644" cy="1748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4219055" y="1945902"/>
            <a:ext cx="48145" cy="2038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F463C13-EE1F-4B6D-9800-F485A1810EB9}"/>
              </a:ext>
            </a:extLst>
          </p:cNvPr>
          <p:cNvCxnSpPr>
            <a:cxnSpLocks/>
          </p:cNvCxnSpPr>
          <p:nvPr/>
        </p:nvCxnSpPr>
        <p:spPr>
          <a:xfrm flipH="1">
            <a:off x="2514600" y="1945902"/>
            <a:ext cx="1704456" cy="1479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5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950" y="22860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LEReC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Injection section (2018)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>
              <a:solidFill>
                <a:srgbClr val="00863D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fedotov\Desktop\inj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6" y="1836029"/>
            <a:ext cx="8816594" cy="30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7920" y="2183765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DC Gun</a:t>
            </a:r>
          </a:p>
          <a:p>
            <a:r>
              <a:rPr lang="en-US" sz="1800" dirty="0"/>
              <a:t>@300kV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3331" y="5068669"/>
            <a:ext cx="219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SRF Booster cavity</a:t>
            </a:r>
          </a:p>
          <a:p>
            <a:r>
              <a:rPr lang="en-US" sz="1800" dirty="0"/>
              <a:t>@ 0.2MV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1260" y="422308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2.1 GHz RF cavity </a:t>
            </a:r>
          </a:p>
          <a:p>
            <a:r>
              <a:rPr lang="en-US" sz="1800" dirty="0"/>
              <a:t>@ 0MV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9" y="96832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Injection</a:t>
            </a:r>
          </a:p>
          <a:p>
            <a:r>
              <a:rPr lang="en-US" sz="1800" dirty="0"/>
              <a:t>10kW dump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61522" y="5715000"/>
            <a:ext cx="60198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89211" y="534566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7 m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6934200" y="3962401"/>
            <a:ext cx="466888" cy="1106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474285" y="2809497"/>
            <a:ext cx="49119" cy="56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</p:cNvCxnSpPr>
          <p:nvPr/>
        </p:nvCxnSpPr>
        <p:spPr>
          <a:xfrm flipH="1" flipV="1">
            <a:off x="5318909" y="3810001"/>
            <a:ext cx="32898" cy="413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" y="1614658"/>
            <a:ext cx="0" cy="442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log.pbn.bnl.gov:8080/api/attachment/image/static/5af60199000f68f1_Fri_May_11_16:48:25_2018.313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25315"/>
            <a:ext cx="3373156" cy="27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16573E-2A28-4E58-B39A-08C26983EDB3}"/>
              </a:ext>
            </a:extLst>
          </p:cNvPr>
          <p:cNvSpPr/>
          <p:nvPr/>
        </p:nvSpPr>
        <p:spPr>
          <a:xfrm>
            <a:off x="85442" y="4219307"/>
            <a:ext cx="4157050" cy="120032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FF"/>
                </a:highlight>
              </a:rPr>
              <a:t>Reached 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</a:rPr>
              <a:t>17mA</a:t>
            </a:r>
            <a:r>
              <a:rPr lang="en-US" sz="1800" dirty="0">
                <a:highlight>
                  <a:srgbClr val="FFFFFF"/>
                </a:highlight>
              </a:rPr>
              <a:t> current at 0.5MeV and 5.6mA at 1.6MeV (limited by injection section dump power of 10kW). Design current 30-55mA.</a:t>
            </a:r>
          </a:p>
        </p:txBody>
      </p:sp>
    </p:spTree>
    <p:extLst>
      <p:ext uri="{BB962C8B-B14F-4D97-AF65-F5344CB8AC3E}">
        <p14:creationId xmlns:p14="http://schemas.microsoft.com/office/powerpoint/2010/main" val="8895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228"/>
            <a:ext cx="8534400" cy="914400"/>
          </a:xfrm>
        </p:spPr>
        <p:txBody>
          <a:bodyPr/>
          <a:lstStyle/>
          <a:p>
            <a:r>
              <a:rPr lang="en-US" sz="1800" dirty="0"/>
              <a:t>Using 4 RF cavities together (704MHz SRF Booster, 2.1GHz , 704MHz energy correction and 704MHz deflecting cavities)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080"/>
            <a:ext cx="9144000" cy="2788920"/>
          </a:xfrm>
          <a:prstGeom prst="rect">
            <a:avLst/>
          </a:prstGeom>
        </p:spPr>
      </p:pic>
      <p:pic>
        <p:nvPicPr>
          <p:cNvPr id="1026" name="Picture 2" descr="http://elog.pbn.bnl.gov:8080/api/attachment/image/static/5ad16c2d000fa6a6_Fri_Apr_13_22:49:16_2018.144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" y="838181"/>
            <a:ext cx="2133600" cy="32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elog.pbn.bnl.gov:8080/api/attachment/image/static/5ad164a4000fa690_Fri_Apr_13_22:17:07_2018.1444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08" y="844807"/>
            <a:ext cx="2057400" cy="32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elog.pbn.bnl.gov:8080/api/attachment/image/static/5ad16a59000fa6a0_Fri_Apr_13_22:41:28_2018.1444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08" y="844814"/>
            <a:ext cx="2171368" cy="32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elog.pbn.bnl.gov:8080/api/attachment/image/static/5acfb9ea000f9024_Thu_Apr_12_15:56:25_2018.1292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36" y="844807"/>
            <a:ext cx="2497372" cy="32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1074559"/>
            <a:ext cx="8321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200" dirty="0">
                <a:solidFill>
                  <a:srgbClr val="FFFFFF"/>
                </a:solidFill>
                <a:ea typeface="ＭＳ Ｐゴシック" pitchFamily="34" charset="-128"/>
              </a:rPr>
              <a:t>Longitudinal phase space measurements on RF diagnostics YAG</a:t>
            </a:r>
          </a:p>
        </p:txBody>
      </p:sp>
    </p:spTree>
    <p:extLst>
      <p:ext uri="{BB962C8B-B14F-4D97-AF65-F5344CB8AC3E}">
        <p14:creationId xmlns:p14="http://schemas.microsoft.com/office/powerpoint/2010/main" val="72962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5F9EEF50-BEED-4FA7-AA99-FB047C748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41638"/>
            <a:ext cx="91440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1ACD35B8-E492-49A2-9052-15DF9BB371FB}"/>
              </a:ext>
            </a:extLst>
          </p:cNvPr>
          <p:cNvSpPr/>
          <p:nvPr/>
        </p:nvSpPr>
        <p:spPr>
          <a:xfrm rot="16200000">
            <a:off x="1406525" y="3279775"/>
            <a:ext cx="174625" cy="1584325"/>
          </a:xfrm>
          <a:prstGeom prst="leftBrace">
            <a:avLst>
              <a:gd name="adj1" fmla="val 0"/>
              <a:gd name="adj2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DFC1B6BF-9511-45AB-A211-6CCEE28A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157663"/>
            <a:ext cx="1498600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Blue RHIC ring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85CACCA-22EE-454E-AEDC-098712AADA3C}"/>
              </a:ext>
            </a:extLst>
          </p:cNvPr>
          <p:cNvSpPr/>
          <p:nvPr/>
        </p:nvSpPr>
        <p:spPr>
          <a:xfrm rot="16200000" flipH="1">
            <a:off x="1352551" y="2486025"/>
            <a:ext cx="222250" cy="1571625"/>
          </a:xfrm>
          <a:prstGeom prst="leftBr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TextBox 7">
            <a:extLst>
              <a:ext uri="{FF2B5EF4-FFF2-40B4-BE49-F238E27FC236}">
                <a16:creationId xmlns:a16="http://schemas.microsoft.com/office/drawing/2014/main" id="{4408D0B8-91DE-42A0-85F0-78AA71E6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2728913"/>
            <a:ext cx="1479550" cy="431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Yellow RHIC ring</a:t>
            </a:r>
          </a:p>
        </p:txBody>
      </p:sp>
      <p:sp>
        <p:nvSpPr>
          <p:cNvPr id="3079" name="TextBox 16">
            <a:extLst>
              <a:ext uri="{FF2B5EF4-FFF2-40B4-BE49-F238E27FC236}">
                <a16:creationId xmlns:a16="http://schemas.microsoft.com/office/drawing/2014/main" id="{53A6610C-7380-443E-8BB7-07F315A4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457" y="3808413"/>
            <a:ext cx="1038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High-Power Beam Dump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708B05-37B1-419B-84F3-99512264B874}"/>
              </a:ext>
            </a:extLst>
          </p:cNvPr>
          <p:cNvCxnSpPr>
            <a:cxnSpLocks/>
          </p:cNvCxnSpPr>
          <p:nvPr/>
        </p:nvCxnSpPr>
        <p:spPr>
          <a:xfrm flipH="1" flipV="1">
            <a:off x="4699002" y="4004971"/>
            <a:ext cx="406398" cy="86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" name="TextBox 26">
            <a:extLst>
              <a:ext uri="{FF2B5EF4-FFF2-40B4-BE49-F238E27FC236}">
                <a16:creationId xmlns:a16="http://schemas.microsoft.com/office/drawing/2014/main" id="{DE54755E-4EE3-48FD-B00D-FFB29BF6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5" y="35369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DC </a:t>
            </a:r>
            <a:br>
              <a:rPr lang="en-US" altLang="en-US" sz="1200" b="1"/>
            </a:br>
            <a:r>
              <a:rPr lang="en-US" altLang="en-US" sz="1200" b="1"/>
              <a:t>e</a:t>
            </a:r>
            <a:r>
              <a:rPr lang="en-US" altLang="en-US" sz="1200" b="1" baseline="30000"/>
              <a:t>-</a:t>
            </a:r>
            <a:r>
              <a:rPr lang="en-US" altLang="en-US" sz="1200" b="1"/>
              <a:t> Gun</a:t>
            </a:r>
          </a:p>
        </p:txBody>
      </p:sp>
      <p:sp>
        <p:nvSpPr>
          <p:cNvPr id="3085" name="TextBox 27">
            <a:extLst>
              <a:ext uri="{FF2B5EF4-FFF2-40B4-BE49-F238E27FC236}">
                <a16:creationId xmlns:a16="http://schemas.microsoft.com/office/drawing/2014/main" id="{AADD3D15-4CFC-4A21-8C64-4B45C746C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79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704 MHz SRF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Booster Cavity</a:t>
            </a:r>
          </a:p>
        </p:txBody>
      </p:sp>
      <p:sp>
        <p:nvSpPr>
          <p:cNvPr id="3086" name="TextBox 28">
            <a:extLst>
              <a:ext uri="{FF2B5EF4-FFF2-40B4-BE49-F238E27FC236}">
                <a16:creationId xmlns:a16="http://schemas.microsoft.com/office/drawing/2014/main" id="{D5194783-3FA7-4FBC-BF7B-E52E3A6B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05025"/>
            <a:ext cx="105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2.1 GHz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C9935B-0F42-4815-9493-34871AB7D5BD}"/>
              </a:ext>
            </a:extLst>
          </p:cNvPr>
          <p:cNvCxnSpPr>
            <a:stCxn id="3086" idx="2"/>
          </p:cNvCxnSpPr>
          <p:nvPr/>
        </p:nvCxnSpPr>
        <p:spPr>
          <a:xfrm>
            <a:off x="7386638" y="2565400"/>
            <a:ext cx="155575" cy="722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8" name="TextBox 31">
            <a:extLst>
              <a:ext uri="{FF2B5EF4-FFF2-40B4-BE49-F238E27FC236}">
                <a16:creationId xmlns:a16="http://schemas.microsoft.com/office/drawing/2014/main" id="{50EC99BC-7865-4FC2-8626-BB5CC44D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284413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9 MHz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sp>
        <p:nvSpPr>
          <p:cNvPr id="3089" name="TextBox 32">
            <a:extLst>
              <a:ext uri="{FF2B5EF4-FFF2-40B4-BE49-F238E27FC236}">
                <a16:creationId xmlns:a16="http://schemas.microsoft.com/office/drawing/2014/main" id="{A44B43F2-A814-44A2-A404-E34BD52E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27263"/>
            <a:ext cx="105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704 MHz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C6FE9A-76D6-4C1B-BA73-15B6E89BAB99}"/>
              </a:ext>
            </a:extLst>
          </p:cNvPr>
          <p:cNvCxnSpPr>
            <a:stCxn id="3089" idx="2"/>
          </p:cNvCxnSpPr>
          <p:nvPr/>
        </p:nvCxnSpPr>
        <p:spPr>
          <a:xfrm>
            <a:off x="4033838" y="2689225"/>
            <a:ext cx="0" cy="509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F4222A-CB24-4239-8CB5-BF1C75B87626}"/>
              </a:ext>
            </a:extLst>
          </p:cNvPr>
          <p:cNvCxnSpPr/>
          <p:nvPr/>
        </p:nvCxnSpPr>
        <p:spPr>
          <a:xfrm>
            <a:off x="5376863" y="2768600"/>
            <a:ext cx="0" cy="45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A9F94B-D6E7-400A-9E02-115C8C271C10}"/>
              </a:ext>
            </a:extLst>
          </p:cNvPr>
          <p:cNvCxnSpPr>
            <a:stCxn id="3085" idx="2"/>
          </p:cNvCxnSpPr>
          <p:nvPr/>
        </p:nvCxnSpPr>
        <p:spPr>
          <a:xfrm>
            <a:off x="7864475" y="2049463"/>
            <a:ext cx="0" cy="1036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3" name="TextBox 45">
            <a:extLst>
              <a:ext uri="{FF2B5EF4-FFF2-40B4-BE49-F238E27FC236}">
                <a16:creationId xmlns:a16="http://schemas.microsoft.com/office/drawing/2014/main" id="{0DECACD7-B983-42CE-8D66-BE5E48530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1811338"/>
            <a:ext cx="1101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DC Gun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Beamline dump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6555340-6AA4-4CED-B882-3C77A7FE311F}"/>
              </a:ext>
            </a:extLst>
          </p:cNvPr>
          <p:cNvCxnSpPr>
            <a:stCxn id="3093" idx="2"/>
          </p:cNvCxnSpPr>
          <p:nvPr/>
        </p:nvCxnSpPr>
        <p:spPr>
          <a:xfrm>
            <a:off x="5956300" y="2457450"/>
            <a:ext cx="44450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5" name="TextBox 50">
            <a:extLst>
              <a:ext uri="{FF2B5EF4-FFF2-40B4-BE49-F238E27FC236}">
                <a16:creationId xmlns:a16="http://schemas.microsoft.com/office/drawing/2014/main" id="{34BF528F-CC68-4610-9F56-3EF43AB7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811338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RF Diagnostic Beamline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436BDD9-5D2B-4A9B-A722-2009175342C2}"/>
              </a:ext>
            </a:extLst>
          </p:cNvPr>
          <p:cNvCxnSpPr>
            <a:stCxn id="3095" idx="2"/>
          </p:cNvCxnSpPr>
          <p:nvPr/>
        </p:nvCxnSpPr>
        <p:spPr>
          <a:xfrm>
            <a:off x="2205038" y="2273300"/>
            <a:ext cx="385762" cy="1109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7" name="TextBox 53">
            <a:extLst>
              <a:ext uri="{FF2B5EF4-FFF2-40B4-BE49-F238E27FC236}">
                <a16:creationId xmlns:a16="http://schemas.microsoft.com/office/drawing/2014/main" id="{82346697-068D-44C9-A6E2-14C01DFE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3521075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RHIC TRIPLET</a:t>
            </a:r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7BBE9C44-048B-48C7-9C57-02276707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540125"/>
            <a:ext cx="903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RHIC  DX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2858E49D-F948-4850-B2B6-5D806C3FE11E}"/>
              </a:ext>
            </a:extLst>
          </p:cNvPr>
          <p:cNvSpPr/>
          <p:nvPr/>
        </p:nvSpPr>
        <p:spPr>
          <a:xfrm rot="10800000" flipV="1">
            <a:off x="5715000" y="3086100"/>
            <a:ext cx="430213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A37FDA-EB12-462E-BBE7-CE209FB98ACC}"/>
              </a:ext>
            </a:extLst>
          </p:cNvPr>
          <p:cNvSpPr/>
          <p:nvPr/>
        </p:nvSpPr>
        <p:spPr>
          <a:xfrm>
            <a:off x="5791767" y="276109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</a:t>
            </a: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AC1043F3-14E4-44D9-9660-37743F574928}"/>
              </a:ext>
            </a:extLst>
          </p:cNvPr>
          <p:cNvSpPr/>
          <p:nvPr/>
        </p:nvSpPr>
        <p:spPr>
          <a:xfrm flipV="1">
            <a:off x="1611313" y="3835400"/>
            <a:ext cx="431800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106F99-64E9-4F7E-A839-4397B7F0F6C7}"/>
              </a:ext>
            </a:extLst>
          </p:cNvPr>
          <p:cNvSpPr/>
          <p:nvPr/>
        </p:nvSpPr>
        <p:spPr>
          <a:xfrm>
            <a:off x="1199916" y="364828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</a:t>
            </a: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785C7929-BC9A-427B-8D3D-7A35B3EEE188}"/>
              </a:ext>
            </a:extLst>
          </p:cNvPr>
          <p:cNvSpPr/>
          <p:nvPr/>
        </p:nvSpPr>
        <p:spPr>
          <a:xfrm rot="10800000" flipV="1">
            <a:off x="5226050" y="3578225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E5A61308-266E-4A4D-9D21-67B3641254E1}"/>
              </a:ext>
            </a:extLst>
          </p:cNvPr>
          <p:cNvSpPr/>
          <p:nvPr/>
        </p:nvSpPr>
        <p:spPr>
          <a:xfrm rot="10800000" flipV="1">
            <a:off x="2989263" y="357505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F156CD1B-3F23-4023-8141-46B2FD624099}"/>
              </a:ext>
            </a:extLst>
          </p:cNvPr>
          <p:cNvSpPr/>
          <p:nvPr/>
        </p:nvSpPr>
        <p:spPr>
          <a:xfrm flipV="1">
            <a:off x="2986088" y="369570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Arrow 66">
            <a:extLst>
              <a:ext uri="{FF2B5EF4-FFF2-40B4-BE49-F238E27FC236}">
                <a16:creationId xmlns:a16="http://schemas.microsoft.com/office/drawing/2014/main" id="{B544EF5A-F48B-44DA-A810-35FF6CD86770}"/>
              </a:ext>
            </a:extLst>
          </p:cNvPr>
          <p:cNvSpPr/>
          <p:nvPr/>
        </p:nvSpPr>
        <p:spPr>
          <a:xfrm flipV="1">
            <a:off x="5238750" y="3659188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70CF1A3-401C-41A9-A843-10A03A04BE6D}"/>
              </a:ext>
            </a:extLst>
          </p:cNvPr>
          <p:cNvSpPr txBox="1">
            <a:spLocks/>
          </p:cNvSpPr>
          <p:nvPr/>
        </p:nvSpPr>
        <p:spPr bwMode="auto">
          <a:xfrm>
            <a:off x="152400" y="176212"/>
            <a:ext cx="8839199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2400" kern="0" dirty="0" err="1">
                <a:cs typeface="Arial" charset="0"/>
              </a:rPr>
              <a:t>LEReC</a:t>
            </a:r>
            <a:r>
              <a:rPr lang="en-US" altLang="en-US" sz="2400" kern="0" dirty="0">
                <a:cs typeface="Arial" charset="0"/>
              </a:rPr>
              <a:t>: </a:t>
            </a:r>
            <a:r>
              <a:rPr lang="en-US" altLang="en-US" sz="2400" kern="0">
                <a:solidFill>
                  <a:srgbClr val="FF0000"/>
                </a:solidFill>
                <a:cs typeface="Arial" charset="0"/>
              </a:rPr>
              <a:t>beam propagated </a:t>
            </a:r>
            <a:r>
              <a:rPr lang="en-US" altLang="en-US" sz="2400" kern="0" dirty="0">
                <a:solidFill>
                  <a:srgbClr val="FF0000"/>
                </a:solidFill>
                <a:cs typeface="Arial" charset="0"/>
              </a:rPr>
              <a:t>all the way to final beam dump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4F6C8B7-40F3-4425-BC11-66BDE4E23446}"/>
              </a:ext>
            </a:extLst>
          </p:cNvPr>
          <p:cNvSpPr/>
          <p:nvPr/>
        </p:nvSpPr>
        <p:spPr>
          <a:xfrm rot="10800000" flipV="1">
            <a:off x="1227138" y="3425825"/>
            <a:ext cx="430212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D2D6AC-D78D-4A50-A337-3F20EDC87F09}"/>
              </a:ext>
            </a:extLst>
          </p:cNvPr>
          <p:cNvSpPr/>
          <p:nvPr/>
        </p:nvSpPr>
        <p:spPr>
          <a:xfrm>
            <a:off x="1624013" y="3230563"/>
            <a:ext cx="404812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-</a:t>
            </a:r>
            <a:endParaRPr lang="en-US" dirty="0">
              <a:latin typeface="Arial" charset="0"/>
            </a:endParaRPr>
          </a:p>
        </p:txBody>
      </p:sp>
      <p:sp>
        <p:nvSpPr>
          <p:cNvPr id="3112" name="TextBox 15">
            <a:extLst>
              <a:ext uri="{FF2B5EF4-FFF2-40B4-BE49-F238E27FC236}">
                <a16:creationId xmlns:a16="http://schemas.microsoft.com/office/drawing/2014/main" id="{D4F5E544-203A-4CAA-95D0-1F0997930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70550"/>
            <a:ext cx="1827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* </a:t>
            </a:r>
            <a:r>
              <a:rPr lang="en-US" altLang="en-US" sz="1100">
                <a:solidFill>
                  <a:srgbClr val="FF0000"/>
                </a:solidFill>
              </a:rPr>
              <a:t>NOT to scale</a:t>
            </a:r>
          </a:p>
        </p:txBody>
      </p:sp>
      <p:sp>
        <p:nvSpPr>
          <p:cNvPr id="3113" name="TextBox 69">
            <a:extLst>
              <a:ext uri="{FF2B5EF4-FFF2-40B4-BE49-F238E27FC236}">
                <a16:creationId xmlns:a16="http://schemas.microsoft.com/office/drawing/2014/main" id="{4FE177DC-6546-42B6-A981-798FC2BC0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1185863"/>
            <a:ext cx="96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45° Bending Magnet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14B559-E479-4911-9BAE-90EB24D5CB53}"/>
              </a:ext>
            </a:extLst>
          </p:cNvPr>
          <p:cNvCxnSpPr>
            <a:stCxn id="3115" idx="2"/>
          </p:cNvCxnSpPr>
          <p:nvPr/>
        </p:nvCxnSpPr>
        <p:spPr>
          <a:xfrm flipH="1">
            <a:off x="8643938" y="1665288"/>
            <a:ext cx="103187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15" name="TextBox 67">
            <a:extLst>
              <a:ext uri="{FF2B5EF4-FFF2-40B4-BE49-F238E27FC236}">
                <a16:creationId xmlns:a16="http://schemas.microsoft.com/office/drawing/2014/main" id="{860FA8A2-1A9E-40A8-BF38-43E46968F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0" y="1019175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Cathode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loading system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01C694F-6954-4271-89F4-C0B9BF69C8F1}"/>
              </a:ext>
            </a:extLst>
          </p:cNvPr>
          <p:cNvCxnSpPr/>
          <p:nvPr/>
        </p:nvCxnSpPr>
        <p:spPr>
          <a:xfrm>
            <a:off x="6858000" y="1833563"/>
            <a:ext cx="0" cy="140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01A786A-9A14-4D71-A03C-0DB99D4EB997}"/>
              </a:ext>
            </a:extLst>
          </p:cNvPr>
          <p:cNvCxnSpPr>
            <a:stCxn id="3119" idx="2"/>
          </p:cNvCxnSpPr>
          <p:nvPr/>
        </p:nvCxnSpPr>
        <p:spPr>
          <a:xfrm flipH="1">
            <a:off x="3216275" y="2360613"/>
            <a:ext cx="111125" cy="1095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9" name="Rectangle 3">
            <a:extLst>
              <a:ext uri="{FF2B5EF4-FFF2-40B4-BE49-F238E27FC236}">
                <a16:creationId xmlns:a16="http://schemas.microsoft.com/office/drawing/2014/main" id="{1A125D64-9969-43A7-85E4-38DB2ABB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1898650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Merger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 Beamline</a:t>
            </a:r>
          </a:p>
        </p:txBody>
      </p:sp>
      <p:sp>
        <p:nvSpPr>
          <p:cNvPr id="3120" name="Rectangle 1">
            <a:extLst>
              <a:ext uri="{FF2B5EF4-FFF2-40B4-BE49-F238E27FC236}">
                <a16:creationId xmlns:a16="http://schemas.microsoft.com/office/drawing/2014/main" id="{8590122B-6296-4E0C-B995-603D07D5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16732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Transport</a:t>
            </a:r>
          </a:p>
          <a:p>
            <a:pPr algn="ctr"/>
            <a:r>
              <a:rPr lang="en-US" altLang="en-US" sz="1200" b="1"/>
              <a:t> Beamline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451CBE7-2C3D-4389-BAB0-7B0F8B9DA8D0}"/>
              </a:ext>
            </a:extLst>
          </p:cNvPr>
          <p:cNvCxnSpPr/>
          <p:nvPr/>
        </p:nvCxnSpPr>
        <p:spPr>
          <a:xfrm>
            <a:off x="4724400" y="2135188"/>
            <a:ext cx="0" cy="1149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2" name="Rectangle 13">
            <a:extLst>
              <a:ext uri="{FF2B5EF4-FFF2-40B4-BE49-F238E27FC236}">
                <a16:creationId xmlns:a16="http://schemas.microsoft.com/office/drawing/2014/main" id="{91ABF357-FD1A-45B3-8381-920C108BA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3" y="1341438"/>
            <a:ext cx="167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704 MHz </a:t>
            </a:r>
            <a:br>
              <a:rPr lang="en-US" altLang="en-US" sz="1200" b="1"/>
            </a:br>
            <a:r>
              <a:rPr lang="en-US" altLang="en-US" sz="1200" b="1"/>
              <a:t>Cu Deflector Cavity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132D28C-F027-423E-9866-9BB528B05FFE}"/>
              </a:ext>
            </a:extLst>
          </p:cNvPr>
          <p:cNvCxnSpPr/>
          <p:nvPr/>
        </p:nvCxnSpPr>
        <p:spPr>
          <a:xfrm flipH="1">
            <a:off x="2808288" y="1803400"/>
            <a:ext cx="63500" cy="146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http://elog.pbn.bnl.gov:8080/api/attachment/image/static/5b1549fb000fcdb3_Mon_Jun__4_10:17:29_2018.1823.gif">
            <a:extLst>
              <a:ext uri="{FF2B5EF4-FFF2-40B4-BE49-F238E27FC236}">
                <a16:creationId xmlns:a16="http://schemas.microsoft.com/office/drawing/2014/main" id="{55032DBA-B936-450B-B615-BF36331B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5" y="4586287"/>
            <a:ext cx="4007813" cy="22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og.pbn.bnl.gov:8080/api/attachment/image/static/5b1549ff000fcdb4_Mon_Jun__4_10:17:33_2018.1823.gif">
            <a:extLst>
              <a:ext uri="{FF2B5EF4-FFF2-40B4-BE49-F238E27FC236}">
                <a16:creationId xmlns:a16="http://schemas.microsoft.com/office/drawing/2014/main" id="{40F4D07E-2D1C-4E22-BD19-8DCF5F54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21" y="4560888"/>
            <a:ext cx="3623201" cy="23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A501A3-32C1-4C03-B065-5261131FBCC9}"/>
              </a:ext>
            </a:extLst>
          </p:cNvPr>
          <p:cNvSpPr/>
          <p:nvPr/>
        </p:nvSpPr>
        <p:spPr>
          <a:xfrm>
            <a:off x="4477588" y="4858405"/>
            <a:ext cx="3008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Electron beam on final high-power</a:t>
            </a:r>
          </a:p>
          <a:p>
            <a:r>
              <a:rPr lang="en-US" sz="1400" dirty="0">
                <a:solidFill>
                  <a:srgbClr val="FFFFFF"/>
                </a:solidFill>
              </a:rPr>
              <a:t> beam dump Faraday Cup </a:t>
            </a:r>
            <a:endParaRPr lang="en-US" sz="14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093F61E-60BA-425E-B612-97C5A5B7BE05}"/>
              </a:ext>
            </a:extLst>
          </p:cNvPr>
          <p:cNvCxnSpPr>
            <a:cxnSpLocks/>
          </p:cNvCxnSpPr>
          <p:nvPr/>
        </p:nvCxnSpPr>
        <p:spPr>
          <a:xfrm flipH="1" flipV="1">
            <a:off x="4241007" y="4052888"/>
            <a:ext cx="677069" cy="531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28F2C8A-522A-4BE2-A246-09DCDA1EB96D}"/>
              </a:ext>
            </a:extLst>
          </p:cNvPr>
          <p:cNvCxnSpPr>
            <a:cxnSpLocks/>
          </p:cNvCxnSpPr>
          <p:nvPr/>
        </p:nvCxnSpPr>
        <p:spPr>
          <a:xfrm flipV="1">
            <a:off x="2067079" y="3948114"/>
            <a:ext cx="1819284" cy="1349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-26822" y="914400"/>
            <a:ext cx="9144000" cy="6042025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>
                <a:latin typeface="Helvetica" pitchFamily="-84" charset="0"/>
                <a:cs typeface="Helvetica" pitchFamily="-84" charset="0"/>
              </a:rPr>
              <a:t>     The purpose of the </a:t>
            </a:r>
            <a:r>
              <a:rPr lang="en-US" sz="2000" dirty="0" err="1">
                <a:latin typeface="Helvetica" pitchFamily="-84" charset="0"/>
                <a:cs typeface="Helvetica" pitchFamily="-84" charset="0"/>
              </a:rPr>
              <a:t>LEReC</a:t>
            </a:r>
            <a:r>
              <a:rPr lang="en-US" sz="2000" dirty="0">
                <a:latin typeface="Helvetica" pitchFamily="-84" charset="0"/>
                <a:cs typeface="Helvetica" pitchFamily="-84" charset="0"/>
              </a:rPr>
              <a:t> is to provide luminosity improvement for RHIC operation at low energies to search for the QCD critical point (Beam Energy Scan Phase-II physics program).</a:t>
            </a:r>
          </a:p>
          <a:p>
            <a:pPr eaLnBrk="1" hangingPunct="1">
              <a:buNone/>
            </a:pPr>
            <a:endParaRPr lang="en-US" sz="2000" dirty="0"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None/>
            </a:pPr>
            <a:r>
              <a:rPr lang="en-US" sz="2000" dirty="0">
                <a:solidFill>
                  <a:srgbClr val="0000FF"/>
                </a:solidFill>
                <a:latin typeface="Helvetica" pitchFamily="-84" charset="0"/>
                <a:cs typeface="Helvetica" pitchFamily="-84" charset="0"/>
              </a:rPr>
              <a:t>     </a:t>
            </a:r>
            <a:r>
              <a:rPr lang="en-US" sz="2000" dirty="0" err="1">
                <a:solidFill>
                  <a:srgbClr val="FF0000"/>
                </a:solidFill>
                <a:latin typeface="Helvetica" pitchFamily="-84" charset="0"/>
                <a:cs typeface="Helvetica" pitchFamily="-84" charset="0"/>
              </a:rPr>
              <a:t>LEReC</a:t>
            </a:r>
            <a:r>
              <a:rPr lang="en-US" sz="2000" dirty="0">
                <a:solidFill>
                  <a:srgbClr val="FF0000"/>
                </a:solidFill>
                <a:latin typeface="Helvetica" pitchFamily="-84" charset="0"/>
                <a:cs typeface="Helvetica" pitchFamily="-84" charset="0"/>
              </a:rPr>
              <a:t> will be first RF </a:t>
            </a:r>
            <a:r>
              <a:rPr lang="en-US" sz="2000" dirty="0" err="1">
                <a:solidFill>
                  <a:srgbClr val="FF0000"/>
                </a:solidFill>
                <a:latin typeface="Helvetica" pitchFamily="-84" charset="0"/>
                <a:cs typeface="Helvetica" pitchFamily="-84" charset="0"/>
              </a:rPr>
              <a:t>linac</a:t>
            </a:r>
            <a:r>
              <a:rPr lang="en-US" sz="2000" dirty="0">
                <a:solidFill>
                  <a:srgbClr val="FF0000"/>
                </a:solidFill>
                <a:latin typeface="Helvetica" pitchFamily="-84" charset="0"/>
                <a:cs typeface="Helvetica" pitchFamily="-84" charset="0"/>
              </a:rPr>
              <a:t>-based  electron cooler (bunched beam cooling).</a:t>
            </a:r>
            <a:r>
              <a:rPr lang="en-US" sz="2000" dirty="0">
                <a:solidFill>
                  <a:srgbClr val="0000FF"/>
                </a:solidFill>
                <a:latin typeface="Helvetica" pitchFamily="-84" charset="0"/>
                <a:cs typeface="Helvetica" pitchFamily="-84" charset="0"/>
              </a:rPr>
              <a:t>   </a:t>
            </a:r>
          </a:p>
          <a:p>
            <a:pPr eaLnBrk="1" hangingPunct="1">
              <a:buNone/>
            </a:pPr>
            <a:endParaRPr lang="en-US" sz="2000" dirty="0">
              <a:solidFill>
                <a:srgbClr val="0000FF"/>
              </a:solidFill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None/>
            </a:pPr>
            <a:r>
              <a:rPr lang="en-US" sz="2000" dirty="0">
                <a:solidFill>
                  <a:srgbClr val="0000FF"/>
                </a:solidFill>
                <a:latin typeface="Helvetica" pitchFamily="-84" charset="0"/>
                <a:cs typeface="Helvetica" pitchFamily="-84" charset="0"/>
              </a:rPr>
              <a:t>     </a:t>
            </a:r>
            <a:r>
              <a:rPr lang="en-US" sz="2000" dirty="0">
                <a:latin typeface="Helvetica" pitchFamily="-84" charset="0"/>
                <a:cs typeface="Helvetica" pitchFamily="-84" charset="0"/>
              </a:rPr>
              <a:t>To provide luminosity improvement with such new approach requires:</a:t>
            </a:r>
          </a:p>
          <a:p>
            <a:pPr eaLnBrk="1" hangingPunct="1">
              <a:buNone/>
            </a:pPr>
            <a:endParaRPr lang="en-US" sz="2000" dirty="0"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Building and commissioning of new state of the art electron accelerator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Produce electron beam  with beam quality suitable for cooling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with RF acceleration maintaining required beam quality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Achieve required beam position and energy stability in cooling sections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Commissioning of bunched beam electron cooling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Commissioning of electron cooling in a collider</a:t>
            </a:r>
          </a:p>
          <a:p>
            <a:pPr eaLnBrk="1" hangingPunct="1">
              <a:buNone/>
            </a:pPr>
            <a:r>
              <a:rPr lang="en-US" sz="2000" dirty="0">
                <a:latin typeface="Helvetica" pitchFamily="-84" charset="0"/>
                <a:cs typeface="Helvetica" pitchFamily="-84" charset="0"/>
              </a:rPr>
              <a:t>     </a:t>
            </a:r>
          </a:p>
          <a:p>
            <a:pPr eaLnBrk="1" hangingPunct="1">
              <a:buFontTx/>
              <a:buNone/>
            </a:pPr>
            <a:endParaRPr lang="en-US" dirty="0">
              <a:latin typeface="Helvetica" pitchFamily="-84" charset="0"/>
              <a:cs typeface="Helvetica" pitchFamily="-84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Helvetica" pitchFamily="-84" charset="0"/>
              <a:cs typeface="Helvetica" pitchFamily="-84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LEReC</a:t>
            </a:r>
            <a:r>
              <a:rPr lang="en-US" dirty="0"/>
              <a:t> Project Mission/Purpose</a:t>
            </a:r>
          </a:p>
        </p:txBody>
      </p:sp>
    </p:spTree>
    <p:extLst>
      <p:ext uri="{BB962C8B-B14F-4D97-AF65-F5344CB8AC3E}">
        <p14:creationId xmlns:p14="http://schemas.microsoft.com/office/powerpoint/2010/main" val="24209881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1090613"/>
          </a:xfrm>
        </p:spPr>
        <p:txBody>
          <a:bodyPr/>
          <a:lstStyle/>
          <a:p>
            <a:r>
              <a:rPr lang="en-US" dirty="0" err="1"/>
              <a:t>LEReC</a:t>
            </a:r>
            <a:r>
              <a:rPr lang="en-US" dirty="0"/>
              <a:t> Commissioning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61" y="1029653"/>
            <a:ext cx="8328991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Commissioning of electron accelerator is going well.</a:t>
            </a:r>
          </a:p>
          <a:p>
            <a:r>
              <a:rPr lang="en-US" sz="2600" dirty="0"/>
              <a:t>Propagated electron beam through all beamlines, including both cooling sections and to all beam dumps (injection, RF diagnostics and high-power beam dumps).</a:t>
            </a:r>
          </a:p>
          <a:p>
            <a:r>
              <a:rPr lang="en-US" sz="2600" dirty="0"/>
              <a:t>Achieved design bunch charge (4nC/macro-bunch) including transverse laser shaping (3mm iris).</a:t>
            </a:r>
          </a:p>
          <a:p>
            <a:r>
              <a:rPr lang="en-US" sz="2600" dirty="0"/>
              <a:t>Commissioned (with relevant instrumentation) injection section, transport, RF diagnostics and merger beamlines in pulsed mode.</a:t>
            </a:r>
          </a:p>
          <a:p>
            <a:r>
              <a:rPr lang="en-US" sz="2600" dirty="0"/>
              <a:t>RF cavities are synchronized and are being used for RF gymnastics and longitudinal phase space optimization.</a:t>
            </a:r>
          </a:p>
          <a:p>
            <a:r>
              <a:rPr lang="en-US" sz="2600" dirty="0"/>
              <a:t>Started high-current CW commissioning in injection section. Reached 17mA current at 0.5MeV and 5.6mA at 1.6MeV (limited by injection section dump power of 10kW). Design operational current 30-55mA.</a:t>
            </a:r>
          </a:p>
          <a:p>
            <a:r>
              <a:rPr lang="en-US" sz="2600" dirty="0"/>
              <a:t>We had several technical problems. Some of them are being resolved. Problems which require long time periods to be addressed will have to wait until end of commissioning in September.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82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97" y="990600"/>
            <a:ext cx="8458200" cy="464820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/>
              <a:t>To start commissioning of cooling during Run-19, we need:</a:t>
            </a:r>
          </a:p>
          <a:p>
            <a:r>
              <a:rPr lang="en-US" sz="1600" dirty="0"/>
              <a:t>Fully commissioned electron accelerator with all hardware problems resolved.</a:t>
            </a:r>
          </a:p>
          <a:p>
            <a:r>
              <a:rPr lang="en-US" sz="1600" dirty="0"/>
              <a:t>Electron beam parameters required for cooling achieved. </a:t>
            </a:r>
          </a:p>
          <a:p>
            <a:r>
              <a:rPr lang="en-US" sz="1600" dirty="0"/>
              <a:t>Required stability of electron beam in cooling sections achieved.</a:t>
            </a:r>
          </a:p>
          <a:p>
            <a:r>
              <a:rPr lang="en-US" sz="1600" dirty="0"/>
              <a:t>Required stability of ion beam in cooling sections achieved.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/>
              <a:t>Once we have Au ions in RHIC in 2019 commissioning of cooling will start and will include: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Interaction of electron and ion beams: with e-beam parameters established (current, energy, energy spread, emittance, required stability) establish overlap between Au and electron beams in (x, y, p)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Demonstration of bunched beam cooling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Effects on hadron beam (cooling vs. heating)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Effects on electron beam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Control of ion distribution under cooling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Cooling and beam lifetime (as a result of many effects)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Preserve cooling performance from one cooling section to another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600" dirty="0"/>
              <a:t>Work on optimization between cooling process and luminosity improvement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3880F-CDBA-4B7B-B937-6EB3D39E0B7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4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LEReC</a:t>
            </a:r>
            <a:r>
              <a:rPr lang="en-US" sz="2400" dirty="0"/>
              <a:t> Physics</a:t>
            </a:r>
            <a:r>
              <a:rPr lang="en-US" dirty="0"/>
              <a:t> Integration: </a:t>
            </a:r>
            <a:r>
              <a:rPr lang="en-US" b="0" dirty="0"/>
              <a:t>Overview    </a:t>
            </a:r>
            <a:r>
              <a:rPr lang="en-US" dirty="0"/>
              <a:t>    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12990" y="4000500"/>
            <a:ext cx="58352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rgbClr val="00863D"/>
                </a:solidFill>
                <a:latin typeface="Helvetica"/>
                <a:cs typeface="Helvetica"/>
              </a:rPr>
              <a:t>Installation is complete</a:t>
            </a:r>
          </a:p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00FF"/>
                </a:solidFill>
                <a:latin typeface="Helvetica"/>
                <a:cs typeface="Helvetica"/>
              </a:rPr>
              <a:t>Hardware commissioning is in progress</a:t>
            </a:r>
          </a:p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0000FF"/>
                </a:solidFill>
                <a:latin typeface="Helvetica"/>
                <a:cs typeface="Helvetica"/>
              </a:rPr>
              <a:t>E-beam commissioning 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is in progress</a:t>
            </a:r>
            <a:endParaRPr lang="en-US" sz="2000" b="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228600" indent="-228600" algn="l">
              <a:spcBef>
                <a:spcPts val="0"/>
              </a:spcBef>
              <a:buFont typeface="Arial"/>
              <a:buChar char="•"/>
            </a:pPr>
            <a:r>
              <a:rPr lang="en-US" sz="2000" b="0" dirty="0">
                <a:solidFill>
                  <a:srgbClr val="FF0000"/>
                </a:solidFill>
                <a:latin typeface="Helvetica"/>
                <a:cs typeface="Helvetica"/>
              </a:rPr>
              <a:t>Cooling commissioning interleaved with physics</a:t>
            </a:r>
          </a:p>
          <a:p>
            <a:pPr algn="l">
              <a:spcBef>
                <a:spcPts val="0"/>
              </a:spcBef>
            </a:pPr>
            <a:endParaRPr lang="en-US" sz="20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114298" y="1615440"/>
          <a:ext cx="8801102" cy="1813560"/>
        </p:xfrm>
        <a:graphic>
          <a:graphicData uri="http://schemas.openxmlformats.org/drawingml/2006/table">
            <a:tbl>
              <a:tblPr/>
              <a:tblGrid>
                <a:gridCol w="285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FY2015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hardware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e-beam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cooling commissioning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interleaved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physics operation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334000" y="1129635"/>
            <a:ext cx="825867" cy="2571810"/>
            <a:chOff x="5515453" y="1243935"/>
            <a:chExt cx="825867" cy="2571810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5515453" y="1243935"/>
              <a:ext cx="8258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0" dirty="0">
                  <a:latin typeface="Helvetica"/>
                  <a:cs typeface="Helvetica"/>
                </a:rPr>
                <a:t>today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928386" y="1644045"/>
              <a:ext cx="0" cy="2171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22627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3886200"/>
            <a:ext cx="8677275" cy="2743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General strategy to maximize integrated luminosity: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Cooling     at the 3(2) lowest   energies (4x gain in </a:t>
            </a:r>
            <a:r>
              <a:rPr lang="en-US" sz="1800" i="1" dirty="0"/>
              <a:t>L</a:t>
            </a:r>
            <a:r>
              <a:rPr lang="en-US" sz="1800" baseline="-25000" dirty="0"/>
              <a:t>avg</a:t>
            </a:r>
            <a:r>
              <a:rPr lang="en-US" sz="1800" dirty="0"/>
              <a:t>), </a:t>
            </a:r>
            <a:br>
              <a:rPr lang="en-US" sz="1800" dirty="0"/>
            </a:br>
            <a:r>
              <a:rPr lang="en-US" sz="1800" dirty="0"/>
              <a:t>no cooling at the 2(3) highest energies (3x gain in </a:t>
            </a:r>
            <a:r>
              <a:rPr lang="en-US" sz="1800" i="1" dirty="0" err="1"/>
              <a:t>L</a:t>
            </a:r>
            <a:r>
              <a:rPr lang="en-US" sz="1800" baseline="-25000" dirty="0" err="1"/>
              <a:t>avg</a:t>
            </a:r>
            <a:r>
              <a:rPr lang="en-US" sz="180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Start BES-II at highest energies (machine ready w/o cooling)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Interleave cooling commissioning with physics operation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/>
              <a:t>Finish BES-II at lowest energies (largest gain in </a:t>
            </a:r>
            <a:r>
              <a:rPr lang="en-US" sz="1800" i="1" dirty="0"/>
              <a:t>L</a:t>
            </a:r>
            <a:r>
              <a:rPr lang="en-US" sz="1800" baseline="-25000" dirty="0"/>
              <a:t>avg</a:t>
            </a:r>
            <a:r>
              <a:rPr lang="en-US" sz="1800" dirty="0"/>
              <a:t> and time)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414338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LEReC Physics integration: </a:t>
            </a:r>
            <a:r>
              <a:rPr lang="en-US" sz="2400" b="0" dirty="0">
                <a:solidFill>
                  <a:schemeClr val="tx1"/>
                </a:solidFill>
              </a:rPr>
              <a:t>  BES-II required events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907375"/>
            <a:ext cx="7350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RHIC Beam Energy Scan II (BES-II) </a:t>
            </a:r>
            <a:b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for search of critical point in QCD phase diagram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600" y="1828801"/>
          <a:ext cx="8686799" cy="1551472"/>
        </p:xfrm>
        <a:graphic>
          <a:graphicData uri="http://schemas.openxmlformats.org/drawingml/2006/table">
            <a:tbl>
              <a:tblPr/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center-of-mass energy √s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BES-I, 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82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123825"/>
            <a:ext cx="8881662" cy="914400"/>
          </a:xfrm>
        </p:spPr>
        <p:txBody>
          <a:bodyPr/>
          <a:lstStyle/>
          <a:p>
            <a:pPr algn="l"/>
            <a:r>
              <a:rPr lang="en-US" dirty="0"/>
              <a:t>Physics integration: </a:t>
            </a:r>
            <a:r>
              <a:rPr lang="en-US" sz="2800" b="0" dirty="0">
                <a:solidFill>
                  <a:schemeClr val="tx2"/>
                </a:solidFill>
              </a:rPr>
              <a:t>Luminosity model (W. Fischer)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48160" y="4406191"/>
            <a:ext cx="914400" cy="3429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132541" y="4146917"/>
            <a:ext cx="50673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b="0" dirty="0">
                <a:solidFill>
                  <a:srgbClr val="FF0000"/>
                </a:solidFill>
                <a:latin typeface="Helvetica"/>
                <a:cs typeface="Helvetica"/>
              </a:rPr>
              <a:t>Min goals </a:t>
            </a:r>
            <a:r>
              <a:rPr lang="en-US" sz="1400" dirty="0">
                <a:solidFill>
                  <a:srgbClr val="FF0000"/>
                </a:solidFill>
                <a:latin typeface="Helvetica"/>
                <a:cs typeface="Helvetica"/>
              </a:rPr>
              <a:t>can be achieved with </a:t>
            </a:r>
            <a:r>
              <a:rPr lang="en-US" sz="1400" b="0" dirty="0">
                <a:solidFill>
                  <a:srgbClr val="FF0000"/>
                </a:solidFill>
                <a:latin typeface="Helvetica"/>
                <a:cs typeface="Helvetica"/>
              </a:rPr>
              <a:t>up to 18.5 weeks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  <a:latin typeface="Helvetica"/>
                <a:cs typeface="Helvetica"/>
              </a:rPr>
              <a:t>of commissioning</a:t>
            </a:r>
            <a:endParaRPr lang="en-US" sz="1400" b="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l">
              <a:spcBef>
                <a:spcPts val="0"/>
              </a:spcBef>
            </a:pPr>
            <a:r>
              <a:rPr lang="en-US" sz="1400" b="0" dirty="0">
                <a:solidFill>
                  <a:srgbClr val="FF0000"/>
                </a:solidFill>
                <a:latin typeface="Helvetica"/>
                <a:cs typeface="Helvetica"/>
              </a:rPr>
              <a:t>Max goals leave only 8 weeks for commissioning (from </a:t>
            </a:r>
          </a:p>
          <a:p>
            <a:pPr algn="l">
              <a:spcBef>
                <a:spcPts val="0"/>
              </a:spcBef>
            </a:pPr>
            <a:r>
              <a:rPr lang="en-US" sz="1400" b="0" dirty="0">
                <a:solidFill>
                  <a:srgbClr val="FF0000"/>
                </a:solidFill>
                <a:latin typeface="Helvetica"/>
                <a:cs typeface="Helvetica"/>
              </a:rPr>
              <a:t>48 cryo-weeks), which most likely </a:t>
            </a:r>
            <a:r>
              <a:rPr lang="en-US" sz="1400" dirty="0">
                <a:solidFill>
                  <a:srgbClr val="FF0000"/>
                </a:solidFill>
                <a:latin typeface="Helvetica"/>
                <a:cs typeface="Helvetica"/>
              </a:rPr>
              <a:t>require third year of running</a:t>
            </a:r>
            <a:endParaRPr lang="en-US" sz="1400" b="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68657-AA7E-4386-8534-F8AE7919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" y="790575"/>
            <a:ext cx="9144000" cy="3958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3C990-7CC3-44D1-B69D-747A28FB5D2D}"/>
              </a:ext>
            </a:extLst>
          </p:cNvPr>
          <p:cNvSpPr txBox="1"/>
          <p:nvPr/>
        </p:nvSpPr>
        <p:spPr>
          <a:xfrm>
            <a:off x="42462" y="5029200"/>
            <a:ext cx="60672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Estimate (with large errors) of time needed for cooling commissioning: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Year 1: 8 weeks (to commission cooling)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Year 2: 4 weeks (to improve cooling and achieve luminosity improvement)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Year 3: 3 weeks (to further improve cooling and luminosity improvement)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3985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1981200" cy="914400"/>
          </a:xfrm>
        </p:spPr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LEReC</a:t>
            </a:r>
            <a:r>
              <a:rPr lang="en-US" dirty="0"/>
              <a:t> will be first electron cooler based on the RF acceleration of electron beam. </a:t>
            </a:r>
          </a:p>
          <a:p>
            <a:pPr>
              <a:defRPr/>
            </a:pPr>
            <a:r>
              <a:rPr lang="en-US" dirty="0"/>
              <a:t>It will be the first application of electron cooling in a collider.</a:t>
            </a:r>
          </a:p>
          <a:p>
            <a:pPr>
              <a:defRPr/>
            </a:pPr>
            <a:r>
              <a:rPr lang="en-US" dirty="0"/>
              <a:t>Installation of electron accelerator is complete.</a:t>
            </a:r>
          </a:p>
          <a:p>
            <a:pPr>
              <a:defRPr/>
            </a:pPr>
            <a:r>
              <a:rPr lang="en-US" dirty="0"/>
              <a:t>Commissioning with electron beam of full </a:t>
            </a:r>
            <a:r>
              <a:rPr lang="en-US" dirty="0" err="1"/>
              <a:t>LEReC</a:t>
            </a:r>
            <a:r>
              <a:rPr lang="en-US" dirty="0"/>
              <a:t> accelerator  started in March 2018 and is progressing very well.</a:t>
            </a:r>
          </a:p>
          <a:p>
            <a:pPr>
              <a:defRPr/>
            </a:pPr>
            <a:r>
              <a:rPr lang="en-US" dirty="0"/>
              <a:t>Commissioning of cooling process will start in Run-19.</a:t>
            </a:r>
          </a:p>
          <a:p>
            <a:pPr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7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E99E77-6828-4A0D-9A19-CB612141D8A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315200" cy="8382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LEReC</a:t>
            </a:r>
            <a:r>
              <a:rPr lang="en-US" altLang="en-US" dirty="0"/>
              <a:t> design energies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5943600" cy="4968875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endParaRPr lang="en-US" altLang="en-US" sz="2000" b="1" dirty="0"/>
          </a:p>
          <a:p>
            <a:pPr marL="381000" indent="-381000" eaLnBrk="1" hangingPunct="1">
              <a:buFontTx/>
              <a:buNone/>
            </a:pPr>
            <a:r>
              <a:rPr lang="en-US" altLang="en-US" sz="2000" b="1" dirty="0"/>
              <a:t>RHIC Beam Energy Scan II Physics Program  </a:t>
            </a:r>
          </a:p>
          <a:p>
            <a:pPr marL="381000" indent="-381000" eaLnBrk="1" hangingPunct="1">
              <a:buFontTx/>
              <a:buNone/>
            </a:pPr>
            <a:r>
              <a:rPr lang="en-US" altLang="en-US" sz="2000" b="1" dirty="0"/>
              <a:t>                     energies of interest: </a:t>
            </a:r>
          </a:p>
          <a:p>
            <a:pPr marL="723900" lvl="1" indent="-266700" eaLnBrk="1" hangingPunct="1">
              <a:buFontTx/>
              <a:buNone/>
            </a:pPr>
            <a:endParaRPr lang="en-US" altLang="en-US" sz="2000" b="1" dirty="0">
              <a:sym typeface="Symbol" pitchFamily="18" charset="2"/>
            </a:endParaRPr>
          </a:p>
          <a:p>
            <a:pPr marL="723900" lvl="1" indent="-266700" eaLnBrk="1" hangingPunct="1">
              <a:buFontTx/>
              <a:buNone/>
            </a:pPr>
            <a:r>
              <a:rPr lang="en-US" altLang="en-US" sz="2000" b="1" dirty="0">
                <a:sym typeface="Symbol" pitchFamily="18" charset="2"/>
              </a:rPr>
              <a:t></a:t>
            </a:r>
            <a:r>
              <a:rPr lang="en-US" altLang="en-US" sz="2000" b="1" dirty="0" err="1"/>
              <a:t>s</a:t>
            </a:r>
            <a:r>
              <a:rPr lang="en-US" altLang="en-US" sz="2000" b="1" baseline="-25000" dirty="0" err="1"/>
              <a:t>NN</a:t>
            </a:r>
            <a:r>
              <a:rPr lang="en-US" altLang="en-US" sz="2000" b="1" baseline="-25000" dirty="0"/>
              <a:t> </a:t>
            </a:r>
            <a:r>
              <a:rPr lang="en-US" altLang="en-US" sz="2000" b="1" dirty="0"/>
              <a:t>=   7.7, 9.1, 11.5, 14.6, 19.6 </a:t>
            </a:r>
            <a:r>
              <a:rPr lang="en-US" altLang="en-US" sz="2000" b="1" dirty="0" err="1"/>
              <a:t>GeV</a:t>
            </a:r>
            <a:endParaRPr lang="en-US" altLang="en-US" sz="1800" b="1" dirty="0"/>
          </a:p>
          <a:p>
            <a:pPr marL="723900" lvl="1" indent="-266700" eaLnBrk="1" hangingPunct="1">
              <a:buFontTx/>
              <a:buNone/>
            </a:pPr>
            <a:r>
              <a:rPr lang="en-US" altLang="en-US" sz="2000" b="1" dirty="0">
                <a:solidFill>
                  <a:srgbClr val="0344E5"/>
                </a:solidFill>
              </a:rPr>
              <a:t>  </a:t>
            </a:r>
            <a:endParaRPr lang="en-US" altLang="en-US" sz="2000" dirty="0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2819400" y="2276475"/>
            <a:ext cx="1676400" cy="847725"/>
          </a:xfrm>
          <a:prstGeom prst="ellipse">
            <a:avLst/>
          </a:prstGeom>
          <a:solidFill>
            <a:srgbClr val="FF0000">
              <a:alpha val="16000"/>
            </a:srgbClr>
          </a:solidFill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 flipH="1">
            <a:off x="1943100" y="3124199"/>
            <a:ext cx="1333500" cy="1219201"/>
          </a:xfrm>
          <a:prstGeom prst="line">
            <a:avLst/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152400" y="4495800"/>
            <a:ext cx="3581400" cy="104644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err="1"/>
              <a:t>LEReC</a:t>
            </a:r>
            <a:r>
              <a:rPr lang="en-US" altLang="en-US" sz="2000" dirty="0"/>
              <a:t> : 1.6 – 2.6 MeV (electrons kinetic energies)</a:t>
            </a:r>
          </a:p>
          <a:p>
            <a:endParaRPr lang="en-US" altLang="en-US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886200" y="2384534"/>
            <a:ext cx="1828800" cy="661655"/>
          </a:xfrm>
          <a:prstGeom prst="ellipse">
            <a:avLst/>
          </a:prstGeom>
          <a:solidFill>
            <a:srgbClr val="00863D">
              <a:alpha val="19000"/>
            </a:srgbClr>
          </a:solidFill>
          <a:ln w="28575">
            <a:solidFill>
              <a:schemeClr val="accent1">
                <a:alpha val="9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257800" y="3124200"/>
            <a:ext cx="685800" cy="1295400"/>
          </a:xfrm>
          <a:prstGeom prst="line">
            <a:avLst/>
          </a:prstGeom>
          <a:noFill/>
          <a:ln w="31750">
            <a:solidFill>
              <a:srgbClr val="00863D"/>
            </a:solidFill>
            <a:miter lim="800000"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48200" y="4572000"/>
            <a:ext cx="3962400" cy="923330"/>
          </a:xfrm>
          <a:prstGeom prst="rect">
            <a:avLst/>
          </a:prstGeom>
          <a:solidFill>
            <a:srgbClr val="00863D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en-US" sz="1800" dirty="0"/>
              <a:t>Luminosity improvement without electron cooling (needed RHIC performance demonstrated in 2016)</a:t>
            </a:r>
          </a:p>
        </p:txBody>
      </p:sp>
    </p:spTree>
    <p:extLst>
      <p:ext uri="{BB962C8B-B14F-4D97-AF65-F5344CB8AC3E}">
        <p14:creationId xmlns:p14="http://schemas.microsoft.com/office/powerpoint/2010/main" val="192381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EC87-8087-4976-AA3E-1DE161830B03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762000"/>
            <a:ext cx="9220199" cy="6096000"/>
            <a:chOff x="0" y="287"/>
            <a:chExt cx="5741" cy="3768"/>
          </a:xfrm>
        </p:grpSpPr>
        <p:pic>
          <p:nvPicPr>
            <p:cNvPr id="134041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" y="287"/>
              <a:ext cx="5736" cy="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0420" name="Oval 4"/>
            <p:cNvSpPr>
              <a:spLocks noChangeArrowheads="1"/>
            </p:cNvSpPr>
            <p:nvPr/>
          </p:nvSpPr>
          <p:spPr bwMode="auto">
            <a:xfrm>
              <a:off x="576" y="480"/>
              <a:ext cx="4992" cy="105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1" name="Oval 5"/>
            <p:cNvSpPr>
              <a:spLocks noChangeArrowheads="1"/>
            </p:cNvSpPr>
            <p:nvPr/>
          </p:nvSpPr>
          <p:spPr bwMode="auto">
            <a:xfrm>
              <a:off x="576" y="500"/>
              <a:ext cx="4992" cy="1056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2" name="Line 6"/>
            <p:cNvSpPr>
              <a:spLocks noChangeShapeType="1"/>
            </p:cNvSpPr>
            <p:nvPr/>
          </p:nvSpPr>
          <p:spPr bwMode="auto">
            <a:xfrm flipH="1">
              <a:off x="2016" y="1680"/>
              <a:ext cx="192" cy="2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23" name="Line 7"/>
            <p:cNvSpPr>
              <a:spLocks noChangeShapeType="1"/>
            </p:cNvSpPr>
            <p:nvPr/>
          </p:nvSpPr>
          <p:spPr bwMode="auto">
            <a:xfrm>
              <a:off x="2016" y="1968"/>
              <a:ext cx="48" cy="33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24" name="Oval 8"/>
            <p:cNvSpPr>
              <a:spLocks noChangeArrowheads="1"/>
            </p:cNvSpPr>
            <p:nvPr/>
          </p:nvSpPr>
          <p:spPr bwMode="auto">
            <a:xfrm>
              <a:off x="816" y="2095"/>
              <a:ext cx="1248" cy="478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5" name="Arc 9"/>
            <p:cNvSpPr>
              <a:spLocks/>
            </p:cNvSpPr>
            <p:nvPr/>
          </p:nvSpPr>
          <p:spPr bwMode="auto">
            <a:xfrm>
              <a:off x="2016" y="1488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397"/>
                <a:gd name="T2" fmla="*/ 21264 w 21600"/>
                <a:gd name="T3" fmla="*/ 25397 h 25397"/>
                <a:gd name="T4" fmla="*/ 0 w 21600"/>
                <a:gd name="T5" fmla="*/ 21600 h 25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</a:path>
                <a:path w="21600" h="253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73"/>
                    <a:pt x="21487" y="24143"/>
                    <a:pt x="21263" y="253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6" name="Freeform 10"/>
            <p:cNvSpPr>
              <a:spLocks/>
            </p:cNvSpPr>
            <p:nvPr/>
          </p:nvSpPr>
          <p:spPr bwMode="auto">
            <a:xfrm>
              <a:off x="2208" y="1543"/>
              <a:ext cx="340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96" y="48"/>
                </a:cxn>
                <a:cxn ang="0">
                  <a:pos x="288" y="0"/>
                </a:cxn>
              </a:cxnLst>
              <a:rect l="0" t="0" r="r" b="b"/>
              <a:pathLst>
                <a:path w="288" h="144">
                  <a:moveTo>
                    <a:pt x="0" y="144"/>
                  </a:moveTo>
                  <a:cubicBezTo>
                    <a:pt x="24" y="108"/>
                    <a:pt x="48" y="72"/>
                    <a:pt x="96" y="48"/>
                  </a:cubicBezTo>
                  <a:cubicBezTo>
                    <a:pt x="144" y="24"/>
                    <a:pt x="256" y="8"/>
                    <a:pt x="288" y="0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27" name="Oval 11"/>
            <p:cNvSpPr>
              <a:spLocks noChangeArrowheads="1"/>
            </p:cNvSpPr>
            <p:nvPr/>
          </p:nvSpPr>
          <p:spPr bwMode="auto">
            <a:xfrm>
              <a:off x="650" y="2084"/>
              <a:ext cx="240" cy="144"/>
            </a:xfrm>
            <a:prstGeom prst="ellips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8" name="Line 12"/>
            <p:cNvSpPr>
              <a:spLocks noChangeShapeType="1"/>
            </p:cNvSpPr>
            <p:nvPr/>
          </p:nvSpPr>
          <p:spPr bwMode="auto">
            <a:xfrm rot="20365824" flipH="1">
              <a:off x="815" y="2216"/>
              <a:ext cx="48" cy="52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29" name="Line 13"/>
            <p:cNvSpPr>
              <a:spLocks noChangeShapeType="1"/>
            </p:cNvSpPr>
            <p:nvPr/>
          </p:nvSpPr>
          <p:spPr bwMode="auto">
            <a:xfrm>
              <a:off x="192" y="1946"/>
              <a:ext cx="43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0" name="Line 14"/>
            <p:cNvSpPr>
              <a:spLocks noChangeShapeType="1"/>
            </p:cNvSpPr>
            <p:nvPr/>
          </p:nvSpPr>
          <p:spPr bwMode="auto">
            <a:xfrm rot="855002" flipV="1">
              <a:off x="624" y="2101"/>
              <a:ext cx="4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1" name="Line 15"/>
            <p:cNvSpPr>
              <a:spLocks noChangeShapeType="1"/>
            </p:cNvSpPr>
            <p:nvPr/>
          </p:nvSpPr>
          <p:spPr bwMode="auto">
            <a:xfrm>
              <a:off x="672" y="211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2" name="Line 16"/>
            <p:cNvSpPr>
              <a:spLocks noChangeShapeType="1"/>
            </p:cNvSpPr>
            <p:nvPr/>
          </p:nvSpPr>
          <p:spPr bwMode="auto">
            <a:xfrm rot="855002" flipV="1">
              <a:off x="94" y="1933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3" name="Line 17"/>
            <p:cNvSpPr>
              <a:spLocks noChangeShapeType="1"/>
            </p:cNvSpPr>
            <p:nvPr/>
          </p:nvSpPr>
          <p:spPr bwMode="auto">
            <a:xfrm rot="855002" flipV="1">
              <a:off x="28" y="1900"/>
              <a:ext cx="95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4" name="Line 18"/>
            <p:cNvSpPr>
              <a:spLocks noChangeShapeType="1"/>
            </p:cNvSpPr>
            <p:nvPr/>
          </p:nvSpPr>
          <p:spPr bwMode="auto">
            <a:xfrm rot="-741322">
              <a:off x="28" y="1957"/>
              <a:ext cx="58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5" name="Line 19"/>
            <p:cNvSpPr>
              <a:spLocks noChangeShapeType="1"/>
            </p:cNvSpPr>
            <p:nvPr/>
          </p:nvSpPr>
          <p:spPr bwMode="auto">
            <a:xfrm rot="-369779">
              <a:off x="126" y="1905"/>
              <a:ext cx="69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6" name="Line 20"/>
            <p:cNvSpPr>
              <a:spLocks noChangeShapeType="1"/>
            </p:cNvSpPr>
            <p:nvPr/>
          </p:nvSpPr>
          <p:spPr bwMode="auto">
            <a:xfrm rot="344547">
              <a:off x="633" y="2160"/>
              <a:ext cx="48" cy="192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7" name="Line 21"/>
            <p:cNvSpPr>
              <a:spLocks noChangeShapeType="1"/>
            </p:cNvSpPr>
            <p:nvPr/>
          </p:nvSpPr>
          <p:spPr bwMode="auto">
            <a:xfrm>
              <a:off x="672" y="2352"/>
              <a:ext cx="48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8" name="Line 22"/>
            <p:cNvSpPr>
              <a:spLocks noChangeShapeType="1"/>
            </p:cNvSpPr>
            <p:nvPr/>
          </p:nvSpPr>
          <p:spPr bwMode="auto">
            <a:xfrm>
              <a:off x="720" y="2448"/>
              <a:ext cx="672" cy="48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39" name="Line 23"/>
            <p:cNvSpPr>
              <a:spLocks noChangeShapeType="1"/>
            </p:cNvSpPr>
            <p:nvPr/>
          </p:nvSpPr>
          <p:spPr bwMode="auto">
            <a:xfrm>
              <a:off x="1392" y="2928"/>
              <a:ext cx="192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0" name="Line 24"/>
            <p:cNvSpPr>
              <a:spLocks noChangeShapeType="1"/>
            </p:cNvSpPr>
            <p:nvPr/>
          </p:nvSpPr>
          <p:spPr bwMode="auto">
            <a:xfrm>
              <a:off x="1584" y="3024"/>
              <a:ext cx="2016" cy="9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1" name="Line 25"/>
            <p:cNvSpPr>
              <a:spLocks noChangeShapeType="1"/>
            </p:cNvSpPr>
            <p:nvPr/>
          </p:nvSpPr>
          <p:spPr bwMode="auto">
            <a:xfrm flipH="1">
              <a:off x="3552" y="3120"/>
              <a:ext cx="48" cy="69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2" name="Rectangle 26"/>
            <p:cNvSpPr>
              <a:spLocks noChangeArrowheads="1"/>
            </p:cNvSpPr>
            <p:nvPr/>
          </p:nvSpPr>
          <p:spPr bwMode="auto">
            <a:xfrm rot="183840">
              <a:off x="2880" y="3120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43" name="Rectangle 27"/>
            <p:cNvSpPr>
              <a:spLocks noChangeArrowheads="1"/>
            </p:cNvSpPr>
            <p:nvPr/>
          </p:nvSpPr>
          <p:spPr bwMode="auto">
            <a:xfrm rot="183840">
              <a:off x="3216" y="3143"/>
              <a:ext cx="192" cy="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44" name="Line 28"/>
            <p:cNvSpPr>
              <a:spLocks noChangeShapeType="1"/>
            </p:cNvSpPr>
            <p:nvPr/>
          </p:nvSpPr>
          <p:spPr bwMode="auto">
            <a:xfrm rot="216884" flipH="1">
              <a:off x="3408" y="3178"/>
              <a:ext cx="161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5" name="Line 29"/>
            <p:cNvSpPr>
              <a:spLocks noChangeShapeType="1"/>
            </p:cNvSpPr>
            <p:nvPr/>
          </p:nvSpPr>
          <p:spPr bwMode="auto">
            <a:xfrm rot="216884" flipH="1">
              <a:off x="3072" y="3149"/>
              <a:ext cx="9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6" name="Line 30"/>
            <p:cNvSpPr>
              <a:spLocks noChangeShapeType="1"/>
            </p:cNvSpPr>
            <p:nvPr/>
          </p:nvSpPr>
          <p:spPr bwMode="auto">
            <a:xfrm rot="216884" flipH="1">
              <a:off x="3169" y="3118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7" name="Line 31"/>
            <p:cNvSpPr>
              <a:spLocks noChangeShapeType="1"/>
            </p:cNvSpPr>
            <p:nvPr/>
          </p:nvSpPr>
          <p:spPr bwMode="auto">
            <a:xfrm rot="274163" flipH="1">
              <a:off x="3216" y="3123"/>
              <a:ext cx="240" cy="6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8" name="Line 32"/>
            <p:cNvSpPr>
              <a:spLocks noChangeShapeType="1"/>
            </p:cNvSpPr>
            <p:nvPr/>
          </p:nvSpPr>
          <p:spPr bwMode="auto">
            <a:xfrm rot="216884" flipH="1" flipV="1">
              <a:off x="3452" y="3126"/>
              <a:ext cx="48" cy="48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49" name="Line 33"/>
            <p:cNvSpPr>
              <a:spLocks noChangeShapeType="1"/>
            </p:cNvSpPr>
            <p:nvPr/>
          </p:nvSpPr>
          <p:spPr bwMode="auto">
            <a:xfrm rot="-318485" flipH="1" flipV="1">
              <a:off x="1776" y="2064"/>
              <a:ext cx="240" cy="144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0" name="Line 34"/>
            <p:cNvSpPr>
              <a:spLocks noChangeShapeType="1"/>
            </p:cNvSpPr>
            <p:nvPr/>
          </p:nvSpPr>
          <p:spPr bwMode="auto">
            <a:xfrm flipH="1">
              <a:off x="1584" y="2078"/>
              <a:ext cx="192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1" name="Line 35"/>
            <p:cNvSpPr>
              <a:spLocks noChangeShapeType="1"/>
            </p:cNvSpPr>
            <p:nvPr/>
          </p:nvSpPr>
          <p:spPr bwMode="auto">
            <a:xfrm flipH="1" flipV="1">
              <a:off x="1488" y="2032"/>
              <a:ext cx="96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2" name="Oval 36"/>
            <p:cNvSpPr>
              <a:spLocks noChangeArrowheads="1"/>
            </p:cNvSpPr>
            <p:nvPr/>
          </p:nvSpPr>
          <p:spPr bwMode="auto">
            <a:xfrm>
              <a:off x="1440" y="1986"/>
              <a:ext cx="96" cy="48"/>
            </a:xfrm>
            <a:prstGeom prst="ellips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53" name="Line 37"/>
            <p:cNvSpPr>
              <a:spLocks noChangeShapeType="1"/>
            </p:cNvSpPr>
            <p:nvPr/>
          </p:nvSpPr>
          <p:spPr bwMode="auto">
            <a:xfrm flipH="1">
              <a:off x="2016" y="2352"/>
              <a:ext cx="144" cy="7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4" name="Line 38"/>
            <p:cNvSpPr>
              <a:spLocks noChangeShapeType="1"/>
            </p:cNvSpPr>
            <p:nvPr/>
          </p:nvSpPr>
          <p:spPr bwMode="auto">
            <a:xfrm flipH="1">
              <a:off x="2064" y="2160"/>
              <a:ext cx="192" cy="24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5" name="Line 39"/>
            <p:cNvSpPr>
              <a:spLocks noChangeShapeType="1"/>
            </p:cNvSpPr>
            <p:nvPr/>
          </p:nvSpPr>
          <p:spPr bwMode="auto">
            <a:xfrm flipH="1">
              <a:off x="2160" y="2256"/>
              <a:ext cx="96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6" name="Line 40"/>
            <p:cNvSpPr>
              <a:spLocks noChangeShapeType="1"/>
            </p:cNvSpPr>
            <p:nvPr/>
          </p:nvSpPr>
          <p:spPr bwMode="auto">
            <a:xfrm flipH="1">
              <a:off x="2160" y="2256"/>
              <a:ext cx="240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7" name="Line 41"/>
            <p:cNvSpPr>
              <a:spLocks noChangeShapeType="1"/>
            </p:cNvSpPr>
            <p:nvPr/>
          </p:nvSpPr>
          <p:spPr bwMode="auto">
            <a:xfrm rot="20674670" flipH="1">
              <a:off x="2352" y="2208"/>
              <a:ext cx="96" cy="4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8" name="Line 42"/>
            <p:cNvSpPr>
              <a:spLocks noChangeShapeType="1"/>
            </p:cNvSpPr>
            <p:nvPr/>
          </p:nvSpPr>
          <p:spPr bwMode="auto">
            <a:xfrm rot="21278497" flipH="1">
              <a:off x="2399" y="2147"/>
              <a:ext cx="248" cy="9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59" name="Line 43"/>
            <p:cNvSpPr>
              <a:spLocks noChangeShapeType="1"/>
            </p:cNvSpPr>
            <p:nvPr/>
          </p:nvSpPr>
          <p:spPr bwMode="auto">
            <a:xfrm rot="1243533" flipH="1" flipV="1">
              <a:off x="2009" y="2205"/>
              <a:ext cx="58" cy="4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60" name="Line 44"/>
            <p:cNvSpPr>
              <a:spLocks noChangeShapeType="1"/>
            </p:cNvSpPr>
            <p:nvPr/>
          </p:nvSpPr>
          <p:spPr bwMode="auto">
            <a:xfrm flipH="1" flipV="1">
              <a:off x="1968" y="1824"/>
              <a:ext cx="48" cy="144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61" name="Line 45"/>
            <p:cNvSpPr>
              <a:spLocks noChangeShapeType="1"/>
            </p:cNvSpPr>
            <p:nvPr/>
          </p:nvSpPr>
          <p:spPr bwMode="auto">
            <a:xfrm rot="13263285" flipV="1">
              <a:off x="800" y="2061"/>
              <a:ext cx="58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62" name="Rectangle 46"/>
            <p:cNvSpPr>
              <a:spLocks noChangeArrowheads="1"/>
            </p:cNvSpPr>
            <p:nvPr/>
          </p:nvSpPr>
          <p:spPr bwMode="auto">
            <a:xfrm rot="4257526">
              <a:off x="1008" y="1928"/>
              <a:ext cx="48" cy="9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63" name="Line 47"/>
            <p:cNvSpPr>
              <a:spLocks noChangeShapeType="1"/>
            </p:cNvSpPr>
            <p:nvPr/>
          </p:nvSpPr>
          <p:spPr bwMode="auto">
            <a:xfrm rot="21414741" flipH="1">
              <a:off x="864" y="2032"/>
              <a:ext cx="192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64" name="Line 48"/>
            <p:cNvSpPr>
              <a:spLocks noChangeShapeType="1"/>
            </p:cNvSpPr>
            <p:nvPr/>
          </p:nvSpPr>
          <p:spPr bwMode="auto">
            <a:xfrm rot="-1198987">
              <a:off x="1042" y="1980"/>
              <a:ext cx="0" cy="4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0465" name="Text Box 49"/>
            <p:cNvSpPr txBox="1">
              <a:spLocks noChangeArrowheads="1"/>
            </p:cNvSpPr>
            <p:nvPr/>
          </p:nvSpPr>
          <p:spPr bwMode="auto">
            <a:xfrm>
              <a:off x="2640" y="753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2800" b="1" u="none" dirty="0">
                  <a:solidFill>
                    <a:schemeClr val="bg1"/>
                  </a:solidFill>
                  <a:latin typeface="Times New Roman" pitchFamily="18" charset="0"/>
                </a:rPr>
                <a:t>RHIC</a:t>
              </a:r>
            </a:p>
          </p:txBody>
        </p:sp>
        <p:sp>
          <p:nvSpPr>
            <p:cNvPr id="1340466" name="Text Box 50"/>
            <p:cNvSpPr txBox="1">
              <a:spLocks noChangeArrowheads="1"/>
            </p:cNvSpPr>
            <p:nvPr/>
          </p:nvSpPr>
          <p:spPr bwMode="auto">
            <a:xfrm>
              <a:off x="768" y="1776"/>
              <a:ext cx="4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400" b="1" u="none">
                  <a:solidFill>
                    <a:schemeClr val="bg1"/>
                  </a:solidFill>
                  <a:latin typeface="Times New Roman" pitchFamily="18" charset="0"/>
                </a:rPr>
                <a:t>NSRL</a:t>
              </a:r>
            </a:p>
          </p:txBody>
        </p:sp>
        <p:sp>
          <p:nvSpPr>
            <p:cNvPr id="1340467" name="Text Box 51"/>
            <p:cNvSpPr txBox="1">
              <a:spLocks noChangeArrowheads="1"/>
            </p:cNvSpPr>
            <p:nvPr/>
          </p:nvSpPr>
          <p:spPr bwMode="auto">
            <a:xfrm>
              <a:off x="0" y="1751"/>
              <a:ext cx="4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400" b="1" u="none" dirty="0">
                  <a:solidFill>
                    <a:schemeClr val="bg1"/>
                  </a:solidFill>
                  <a:latin typeface="Times New Roman" pitchFamily="18" charset="0"/>
                </a:rPr>
                <a:t>LINAC</a:t>
              </a:r>
            </a:p>
          </p:txBody>
        </p:sp>
        <p:sp>
          <p:nvSpPr>
            <p:cNvPr id="1340468" name="Text Box 52"/>
            <p:cNvSpPr txBox="1">
              <a:spLocks noChangeArrowheads="1"/>
            </p:cNvSpPr>
            <p:nvPr/>
          </p:nvSpPr>
          <p:spPr bwMode="auto">
            <a:xfrm>
              <a:off x="528" y="1943"/>
              <a:ext cx="4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400" b="1" u="none" dirty="0">
                  <a:solidFill>
                    <a:schemeClr val="bg1"/>
                  </a:solidFill>
                  <a:latin typeface="Times New Roman" pitchFamily="18" charset="0"/>
                </a:rPr>
                <a:t>Booster</a:t>
              </a:r>
            </a:p>
          </p:txBody>
        </p:sp>
        <p:sp>
          <p:nvSpPr>
            <p:cNvPr id="1340469" name="Text Box 53"/>
            <p:cNvSpPr txBox="1">
              <a:spLocks noChangeArrowheads="1"/>
            </p:cNvSpPr>
            <p:nvPr/>
          </p:nvSpPr>
          <p:spPr bwMode="auto">
            <a:xfrm>
              <a:off x="1056" y="2169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800" b="1" u="none" dirty="0">
                  <a:solidFill>
                    <a:schemeClr val="bg1"/>
                  </a:solidFill>
                  <a:latin typeface="Times New Roman" pitchFamily="18" charset="0"/>
                </a:rPr>
                <a:t>AGS</a:t>
              </a:r>
            </a:p>
          </p:txBody>
        </p:sp>
        <p:sp>
          <p:nvSpPr>
            <p:cNvPr id="1340470" name="Text Box 54"/>
            <p:cNvSpPr txBox="1">
              <a:spLocks noChangeArrowheads="1"/>
            </p:cNvSpPr>
            <p:nvPr/>
          </p:nvSpPr>
          <p:spPr bwMode="auto">
            <a:xfrm>
              <a:off x="3024" y="2928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400" b="1" u="none">
                  <a:solidFill>
                    <a:schemeClr val="bg1"/>
                  </a:solidFill>
                  <a:latin typeface="Times New Roman" pitchFamily="18" charset="0"/>
                </a:rPr>
                <a:t>Tandems</a:t>
              </a:r>
            </a:p>
          </p:txBody>
        </p:sp>
        <p:sp>
          <p:nvSpPr>
            <p:cNvPr id="1340471" name="Rectangle 55"/>
            <p:cNvSpPr>
              <a:spLocks noChangeArrowheads="1"/>
            </p:cNvSpPr>
            <p:nvPr/>
          </p:nvSpPr>
          <p:spPr bwMode="auto">
            <a:xfrm>
              <a:off x="2256" y="148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72" name="Rectangle 56"/>
            <p:cNvSpPr>
              <a:spLocks noChangeArrowheads="1"/>
            </p:cNvSpPr>
            <p:nvPr/>
          </p:nvSpPr>
          <p:spPr bwMode="auto">
            <a:xfrm rot="2438394">
              <a:off x="576" y="1104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73" name="Rectangle 57"/>
            <p:cNvSpPr>
              <a:spLocks noChangeArrowheads="1"/>
            </p:cNvSpPr>
            <p:nvPr/>
          </p:nvSpPr>
          <p:spPr bwMode="auto">
            <a:xfrm>
              <a:off x="3888" y="148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74" name="Rectangle 58"/>
            <p:cNvSpPr>
              <a:spLocks noChangeArrowheads="1"/>
            </p:cNvSpPr>
            <p:nvPr/>
          </p:nvSpPr>
          <p:spPr bwMode="auto">
            <a:xfrm rot="1508333">
              <a:off x="5184" y="720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75" name="Rectangle 59"/>
            <p:cNvSpPr>
              <a:spLocks noChangeArrowheads="1"/>
            </p:cNvSpPr>
            <p:nvPr/>
          </p:nvSpPr>
          <p:spPr bwMode="auto">
            <a:xfrm>
              <a:off x="3360" y="466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76" name="Rectangle 60"/>
            <p:cNvSpPr>
              <a:spLocks noChangeArrowheads="1"/>
            </p:cNvSpPr>
            <p:nvPr/>
          </p:nvSpPr>
          <p:spPr bwMode="auto">
            <a:xfrm rot="-581619">
              <a:off x="1728" y="528"/>
              <a:ext cx="96" cy="6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77" name="Text Box 61"/>
            <p:cNvSpPr txBox="1">
              <a:spLocks noChangeArrowheads="1"/>
            </p:cNvSpPr>
            <p:nvPr/>
          </p:nvSpPr>
          <p:spPr bwMode="auto">
            <a:xfrm>
              <a:off x="2293" y="1582"/>
              <a:ext cx="7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600" b="1" u="none" dirty="0">
                  <a:solidFill>
                    <a:srgbClr val="FFFF00"/>
                  </a:solidFill>
                  <a:latin typeface="Times New Roman" pitchFamily="18" charset="0"/>
                </a:rPr>
                <a:t>6:00 o’clock</a:t>
              </a:r>
            </a:p>
          </p:txBody>
        </p:sp>
        <p:sp>
          <p:nvSpPr>
            <p:cNvPr id="1340478" name="Text Box 62"/>
            <p:cNvSpPr txBox="1">
              <a:spLocks noChangeArrowheads="1"/>
            </p:cNvSpPr>
            <p:nvPr/>
          </p:nvSpPr>
          <p:spPr bwMode="auto">
            <a:xfrm>
              <a:off x="278" y="1170"/>
              <a:ext cx="7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600" b="1" u="none" dirty="0">
                  <a:solidFill>
                    <a:srgbClr val="FFFF00"/>
                  </a:solidFill>
                  <a:latin typeface="Times New Roman" pitchFamily="18" charset="0"/>
                </a:rPr>
                <a:t>8:00 o’clock</a:t>
              </a:r>
            </a:p>
          </p:txBody>
        </p:sp>
        <p:sp>
          <p:nvSpPr>
            <p:cNvPr id="1340479" name="Text Box 63"/>
            <p:cNvSpPr txBox="1">
              <a:spLocks noChangeArrowheads="1"/>
            </p:cNvSpPr>
            <p:nvPr/>
          </p:nvSpPr>
          <p:spPr bwMode="auto">
            <a:xfrm>
              <a:off x="1386" y="627"/>
              <a:ext cx="84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600" b="1" u="none" dirty="0">
                  <a:solidFill>
                    <a:srgbClr val="FFFF00"/>
                  </a:solidFill>
                  <a:latin typeface="Times New Roman" pitchFamily="18" charset="0"/>
                </a:rPr>
                <a:t>10:00 o’clock</a:t>
              </a:r>
            </a:p>
          </p:txBody>
        </p:sp>
        <p:sp>
          <p:nvSpPr>
            <p:cNvPr id="1340480" name="Text Box 64"/>
            <p:cNvSpPr txBox="1">
              <a:spLocks noChangeArrowheads="1"/>
            </p:cNvSpPr>
            <p:nvPr/>
          </p:nvSpPr>
          <p:spPr bwMode="auto">
            <a:xfrm>
              <a:off x="3074" y="551"/>
              <a:ext cx="75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400" b="1" u="none" dirty="0">
                  <a:solidFill>
                    <a:srgbClr val="FFFF00"/>
                  </a:solidFill>
                  <a:latin typeface="Times New Roman" pitchFamily="18" charset="0"/>
                </a:rPr>
                <a:t>12:00 o’clock</a:t>
              </a:r>
            </a:p>
          </p:txBody>
        </p:sp>
        <p:sp>
          <p:nvSpPr>
            <p:cNvPr id="1340481" name="Text Box 65"/>
            <p:cNvSpPr txBox="1">
              <a:spLocks noChangeArrowheads="1"/>
            </p:cNvSpPr>
            <p:nvPr/>
          </p:nvSpPr>
          <p:spPr bwMode="auto">
            <a:xfrm>
              <a:off x="3746" y="1577"/>
              <a:ext cx="6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400" b="1" u="none" dirty="0">
                  <a:solidFill>
                    <a:srgbClr val="FFFF00"/>
                  </a:solidFill>
                  <a:latin typeface="Times New Roman" pitchFamily="18" charset="0"/>
                </a:rPr>
                <a:t>4:00 o’clock</a:t>
              </a:r>
            </a:p>
          </p:txBody>
        </p:sp>
        <p:sp>
          <p:nvSpPr>
            <p:cNvPr id="1340482" name="Text Box 66"/>
            <p:cNvSpPr txBox="1">
              <a:spLocks noChangeArrowheads="1"/>
            </p:cNvSpPr>
            <p:nvPr/>
          </p:nvSpPr>
          <p:spPr bwMode="auto">
            <a:xfrm>
              <a:off x="4426" y="660"/>
              <a:ext cx="77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b="1" dirty="0" err="1">
                  <a:solidFill>
                    <a:schemeClr val="bg1"/>
                  </a:solidFill>
                  <a:latin typeface="Times New Roman" pitchFamily="18" charset="0"/>
                </a:rPr>
                <a:t>LEReC</a:t>
              </a:r>
              <a:endParaRPr kumimoji="0" lang="en-US" sz="1800" b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sz="1600" b="1" u="none" dirty="0">
                  <a:solidFill>
                    <a:srgbClr val="FFFF00"/>
                  </a:solidFill>
                  <a:latin typeface="Times New Roman" pitchFamily="18" charset="0"/>
                </a:rPr>
                <a:t>2:00 o’clock</a:t>
              </a:r>
            </a:p>
          </p:txBody>
        </p:sp>
      </p:grpSp>
      <p:sp>
        <p:nvSpPr>
          <p:cNvPr id="1340483" name="Rectangle 67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077200" cy="838200"/>
          </a:xfrm>
        </p:spPr>
        <p:txBody>
          <a:bodyPr/>
          <a:lstStyle/>
          <a:p>
            <a:r>
              <a:rPr lang="en-US" dirty="0"/>
              <a:t>RHIC @ BNL, Long Island, New York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3400" y="3352800"/>
            <a:ext cx="83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</a:rPr>
              <a:t>EBIS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8268"/>
          <a:stretch/>
        </p:blipFill>
        <p:spPr>
          <a:xfrm>
            <a:off x="0" y="-19503"/>
            <a:ext cx="9144000" cy="6877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8523"/>
            <a:ext cx="430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3D </a:t>
            </a:r>
            <a:r>
              <a:rPr lang="en-US" sz="2000" dirty="0" err="1"/>
              <a:t>LEReC</a:t>
            </a:r>
            <a:r>
              <a:rPr lang="en-US" sz="2000" dirty="0"/>
              <a:t> layout in RHIC tunnel at </a:t>
            </a:r>
          </a:p>
          <a:p>
            <a:r>
              <a:rPr lang="en-US" sz="2000" dirty="0"/>
              <a:t>Interaction Region @ 2 o’clock (IR2)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934" y="3049917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Cooling sections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1371600"/>
            <a:ext cx="24096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Injection Section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(DC photocathode Gun,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SRF Booster cavity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and test beamline)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407" y="432215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Laser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43800" y="2510373"/>
            <a:ext cx="228600" cy="20616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2209800"/>
            <a:ext cx="1524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16930" y="4714928"/>
            <a:ext cx="371181" cy="4534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400" y="1003756"/>
            <a:ext cx="238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Transport beamline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75080" y="1397408"/>
            <a:ext cx="563720" cy="21437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6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941638"/>
            <a:ext cx="91440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1406525" y="3279775"/>
            <a:ext cx="174625" cy="1584325"/>
          </a:xfrm>
          <a:prstGeom prst="leftBrace">
            <a:avLst>
              <a:gd name="adj1" fmla="val 0"/>
              <a:gd name="adj2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714375" y="4157663"/>
            <a:ext cx="1498600" cy="431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Blue RHIC ring</a:t>
            </a:r>
          </a:p>
        </p:txBody>
      </p:sp>
      <p:sp>
        <p:nvSpPr>
          <p:cNvPr id="7" name="Left Brace 6"/>
          <p:cNvSpPr/>
          <p:nvPr/>
        </p:nvSpPr>
        <p:spPr>
          <a:xfrm rot="16200000" flipH="1">
            <a:off x="1352551" y="2486025"/>
            <a:ext cx="222250" cy="1571625"/>
          </a:xfrm>
          <a:prstGeom prst="leftBrac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88988" y="2728913"/>
            <a:ext cx="1479550" cy="431800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COOLING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in Yellow RHIC ring</a:t>
            </a:r>
          </a:p>
        </p:txBody>
      </p:sp>
      <p:sp>
        <p:nvSpPr>
          <p:cNvPr id="3079" name="TextBox 16"/>
          <p:cNvSpPr txBox="1">
            <a:spLocks noChangeArrowheads="1"/>
          </p:cNvSpPr>
          <p:nvPr/>
        </p:nvSpPr>
        <p:spPr bwMode="auto">
          <a:xfrm>
            <a:off x="3825875" y="5008563"/>
            <a:ext cx="105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High-Power Beam Dump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9750" y="4062413"/>
            <a:ext cx="0" cy="933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2771775" y="5006975"/>
            <a:ext cx="105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20° Bending Magnets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19400" y="3802063"/>
            <a:ext cx="406400" cy="1204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25800" y="4022725"/>
            <a:ext cx="77788" cy="98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4" name="TextBox 26"/>
          <p:cNvSpPr txBox="1">
            <a:spLocks noChangeArrowheads="1"/>
          </p:cNvSpPr>
          <p:nvPr/>
        </p:nvSpPr>
        <p:spPr bwMode="auto">
          <a:xfrm>
            <a:off x="7921625" y="35369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DC </a:t>
            </a:r>
            <a:br>
              <a:rPr lang="en-US" altLang="en-US" sz="1200" b="1"/>
            </a:br>
            <a:r>
              <a:rPr lang="en-US" altLang="en-US" sz="1200" b="1"/>
              <a:t>e</a:t>
            </a:r>
            <a:r>
              <a:rPr lang="en-US" altLang="en-US" sz="1200" b="1" baseline="30000"/>
              <a:t>-</a:t>
            </a:r>
            <a:r>
              <a:rPr lang="en-US" altLang="en-US" sz="1200" b="1"/>
              <a:t> Gun</a:t>
            </a:r>
          </a:p>
        </p:txBody>
      </p:sp>
      <p:sp>
        <p:nvSpPr>
          <p:cNvPr id="3085" name="TextBox 27"/>
          <p:cNvSpPr txBox="1">
            <a:spLocks noChangeArrowheads="1"/>
          </p:cNvSpPr>
          <p:nvPr/>
        </p:nvSpPr>
        <p:spPr bwMode="auto">
          <a:xfrm>
            <a:off x="7467600" y="1219200"/>
            <a:ext cx="793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704 MHz SRF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Booster Cavity</a:t>
            </a:r>
          </a:p>
        </p:txBody>
      </p:sp>
      <p:sp>
        <p:nvSpPr>
          <p:cNvPr id="3086" name="TextBox 28"/>
          <p:cNvSpPr txBox="1">
            <a:spLocks noChangeArrowheads="1"/>
          </p:cNvSpPr>
          <p:nvPr/>
        </p:nvSpPr>
        <p:spPr bwMode="auto">
          <a:xfrm>
            <a:off x="6858000" y="2105025"/>
            <a:ext cx="105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2.1 GHz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cxnSp>
        <p:nvCxnSpPr>
          <p:cNvPr id="30" name="Straight Arrow Connector 29"/>
          <p:cNvCxnSpPr>
            <a:stCxn id="3086" idx="2"/>
          </p:cNvCxnSpPr>
          <p:nvPr/>
        </p:nvCxnSpPr>
        <p:spPr>
          <a:xfrm>
            <a:off x="7386638" y="2565400"/>
            <a:ext cx="155575" cy="722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8" name="TextBox 31"/>
          <p:cNvSpPr txBox="1">
            <a:spLocks noChangeArrowheads="1"/>
          </p:cNvSpPr>
          <p:nvPr/>
        </p:nvSpPr>
        <p:spPr bwMode="auto">
          <a:xfrm>
            <a:off x="4849813" y="2284413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9 MHz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sp>
        <p:nvSpPr>
          <p:cNvPr id="3089" name="TextBox 32"/>
          <p:cNvSpPr txBox="1">
            <a:spLocks noChangeArrowheads="1"/>
          </p:cNvSpPr>
          <p:nvPr/>
        </p:nvSpPr>
        <p:spPr bwMode="auto">
          <a:xfrm>
            <a:off x="3505200" y="2227263"/>
            <a:ext cx="1055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704 MHz </a:t>
            </a:r>
            <a:br>
              <a:rPr lang="en-US" altLang="en-US" sz="1200" b="1"/>
            </a:br>
            <a:r>
              <a:rPr lang="en-US" altLang="en-US" sz="1200" b="1"/>
              <a:t>Cu Cavity</a:t>
            </a:r>
          </a:p>
        </p:txBody>
      </p:sp>
      <p:cxnSp>
        <p:nvCxnSpPr>
          <p:cNvPr id="34" name="Straight Arrow Connector 33"/>
          <p:cNvCxnSpPr>
            <a:stCxn id="3089" idx="2"/>
          </p:cNvCxnSpPr>
          <p:nvPr/>
        </p:nvCxnSpPr>
        <p:spPr>
          <a:xfrm>
            <a:off x="4033838" y="2689225"/>
            <a:ext cx="0" cy="509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76863" y="2768600"/>
            <a:ext cx="0" cy="45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85" idx="2"/>
          </p:cNvCxnSpPr>
          <p:nvPr/>
        </p:nvCxnSpPr>
        <p:spPr>
          <a:xfrm>
            <a:off x="7864475" y="2049463"/>
            <a:ext cx="0" cy="1036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93" name="TextBox 45"/>
          <p:cNvSpPr txBox="1">
            <a:spLocks noChangeArrowheads="1"/>
          </p:cNvSpPr>
          <p:nvPr/>
        </p:nvSpPr>
        <p:spPr bwMode="auto">
          <a:xfrm>
            <a:off x="5405438" y="1811338"/>
            <a:ext cx="1101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DC Gun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Beamline dump</a:t>
            </a:r>
          </a:p>
        </p:txBody>
      </p:sp>
      <p:cxnSp>
        <p:nvCxnSpPr>
          <p:cNvPr id="47" name="Straight Arrow Connector 46"/>
          <p:cNvCxnSpPr>
            <a:stCxn id="3093" idx="2"/>
          </p:cNvCxnSpPr>
          <p:nvPr/>
        </p:nvCxnSpPr>
        <p:spPr>
          <a:xfrm>
            <a:off x="5956300" y="2457450"/>
            <a:ext cx="44450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5" name="TextBox 50"/>
          <p:cNvSpPr txBox="1">
            <a:spLocks noChangeArrowheads="1"/>
          </p:cNvSpPr>
          <p:nvPr/>
        </p:nvSpPr>
        <p:spPr bwMode="auto">
          <a:xfrm>
            <a:off x="1487488" y="1811338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RF Diagnostic Beamline</a:t>
            </a:r>
          </a:p>
        </p:txBody>
      </p:sp>
      <p:cxnSp>
        <p:nvCxnSpPr>
          <p:cNvPr id="52" name="Straight Arrow Connector 51"/>
          <p:cNvCxnSpPr>
            <a:stCxn id="3095" idx="2"/>
          </p:cNvCxnSpPr>
          <p:nvPr/>
        </p:nvCxnSpPr>
        <p:spPr>
          <a:xfrm>
            <a:off x="2205038" y="2273300"/>
            <a:ext cx="385762" cy="1109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7" name="TextBox 53"/>
          <p:cNvSpPr txBox="1">
            <a:spLocks noChangeArrowheads="1"/>
          </p:cNvSpPr>
          <p:nvPr/>
        </p:nvSpPr>
        <p:spPr bwMode="auto">
          <a:xfrm>
            <a:off x="3406775" y="3521075"/>
            <a:ext cx="1457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RHIC TRIPLET</a:t>
            </a:r>
          </a:p>
        </p:txBody>
      </p:sp>
      <p:sp>
        <p:nvSpPr>
          <p:cNvPr id="3098" name="TextBox 54"/>
          <p:cNvSpPr txBox="1">
            <a:spLocks noChangeArrowheads="1"/>
          </p:cNvSpPr>
          <p:nvPr/>
        </p:nvSpPr>
        <p:spPr bwMode="auto">
          <a:xfrm>
            <a:off x="6056313" y="3540125"/>
            <a:ext cx="903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RHIC  DX</a:t>
            </a:r>
          </a:p>
        </p:txBody>
      </p:sp>
      <p:sp>
        <p:nvSpPr>
          <p:cNvPr id="3099" name="TextBox 55"/>
          <p:cNvSpPr txBox="1">
            <a:spLocks noChangeArrowheads="1"/>
          </p:cNvSpPr>
          <p:nvPr/>
        </p:nvSpPr>
        <p:spPr bwMode="auto">
          <a:xfrm>
            <a:off x="57150" y="4905375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180°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Bending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Magnet</a:t>
            </a:r>
          </a:p>
        </p:txBody>
      </p:sp>
      <p:cxnSp>
        <p:nvCxnSpPr>
          <p:cNvPr id="57" name="Straight Arrow Connector 56"/>
          <p:cNvCxnSpPr>
            <a:stCxn id="3099" idx="0"/>
          </p:cNvCxnSpPr>
          <p:nvPr/>
        </p:nvCxnSpPr>
        <p:spPr>
          <a:xfrm flipH="1" flipV="1">
            <a:off x="506413" y="3798888"/>
            <a:ext cx="0" cy="1106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 rot="10800000" flipV="1">
            <a:off x="5715000" y="3086100"/>
            <a:ext cx="430213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91767" y="276109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1" name="Right Arrow 60"/>
          <p:cNvSpPr/>
          <p:nvPr/>
        </p:nvSpPr>
        <p:spPr>
          <a:xfrm flipV="1">
            <a:off x="1611313" y="3835400"/>
            <a:ext cx="431800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199916" y="3648281"/>
            <a:ext cx="34657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</p:txBody>
      </p:sp>
      <p:sp>
        <p:nvSpPr>
          <p:cNvPr id="64" name="Right Arrow 63"/>
          <p:cNvSpPr/>
          <p:nvPr/>
        </p:nvSpPr>
        <p:spPr>
          <a:xfrm rot="10800000" flipV="1">
            <a:off x="5226050" y="3578225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0800000" flipV="1">
            <a:off x="2989263" y="357505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ight Arrow 65"/>
          <p:cNvSpPr/>
          <p:nvPr/>
        </p:nvSpPr>
        <p:spPr>
          <a:xfrm flipV="1">
            <a:off x="2986088" y="3695700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Arrow 66"/>
          <p:cNvSpPr/>
          <p:nvPr/>
        </p:nvSpPr>
        <p:spPr>
          <a:xfrm flipV="1">
            <a:off x="5238750" y="3659188"/>
            <a:ext cx="196850" cy="82550"/>
          </a:xfrm>
          <a:prstGeom prst="rightArrow">
            <a:avLst>
              <a:gd name="adj1" fmla="val 50000"/>
              <a:gd name="adj2" fmla="val 88400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1252539" y="229394"/>
            <a:ext cx="7391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2400" kern="0" dirty="0" err="1">
                <a:cs typeface="Arial" charset="0"/>
              </a:rPr>
              <a:t>LEReC</a:t>
            </a:r>
            <a:r>
              <a:rPr lang="en-US" altLang="en-US" sz="2400" kern="0" dirty="0">
                <a:cs typeface="Arial" charset="0"/>
              </a:rPr>
              <a:t> Accelerator Layout</a:t>
            </a:r>
          </a:p>
        </p:txBody>
      </p:sp>
      <p:sp>
        <p:nvSpPr>
          <p:cNvPr id="48" name="Right Arrow 47"/>
          <p:cNvSpPr/>
          <p:nvPr/>
        </p:nvSpPr>
        <p:spPr>
          <a:xfrm rot="10800000" flipV="1">
            <a:off x="1227138" y="3425825"/>
            <a:ext cx="430212" cy="149225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24013" y="3230563"/>
            <a:ext cx="404812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3112" name="TextBox 15"/>
          <p:cNvSpPr txBox="1">
            <a:spLocks noChangeArrowheads="1"/>
          </p:cNvSpPr>
          <p:nvPr/>
        </p:nvSpPr>
        <p:spPr bwMode="auto">
          <a:xfrm>
            <a:off x="1066800" y="5670550"/>
            <a:ext cx="1827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* </a:t>
            </a:r>
            <a:r>
              <a:rPr lang="en-US" altLang="en-US" sz="1100">
                <a:solidFill>
                  <a:srgbClr val="FF0000"/>
                </a:solidFill>
              </a:rPr>
              <a:t>NOT to scale</a:t>
            </a:r>
          </a:p>
        </p:txBody>
      </p:sp>
      <p:sp>
        <p:nvSpPr>
          <p:cNvPr id="3113" name="TextBox 69"/>
          <p:cNvSpPr txBox="1">
            <a:spLocks noChangeArrowheads="1"/>
          </p:cNvSpPr>
          <p:nvPr/>
        </p:nvSpPr>
        <p:spPr bwMode="auto">
          <a:xfrm>
            <a:off x="6330950" y="1185863"/>
            <a:ext cx="96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45° Bending Magnet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8643939" y="2049463"/>
            <a:ext cx="103186" cy="1063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15" name="TextBox 67"/>
          <p:cNvSpPr txBox="1">
            <a:spLocks noChangeArrowheads="1"/>
          </p:cNvSpPr>
          <p:nvPr/>
        </p:nvSpPr>
        <p:spPr bwMode="auto">
          <a:xfrm>
            <a:off x="8363821" y="1396206"/>
            <a:ext cx="79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Cathode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/>
              <a:t>loading system</a:t>
            </a:r>
          </a:p>
        </p:txBody>
      </p:sp>
      <p:grpSp>
        <p:nvGrpSpPr>
          <p:cNvPr id="3116" name="Group 75"/>
          <p:cNvGrpSpPr>
            <a:grpSpLocks/>
          </p:cNvGrpSpPr>
          <p:nvPr/>
        </p:nvGrpSpPr>
        <p:grpSpPr bwMode="auto">
          <a:xfrm>
            <a:off x="5051425" y="4589463"/>
            <a:ext cx="4046538" cy="1263650"/>
            <a:chOff x="5051509" y="4589313"/>
            <a:chExt cx="4046261" cy="1264261"/>
          </a:xfrm>
        </p:grpSpPr>
        <p:pic>
          <p:nvPicPr>
            <p:cNvPr id="31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669" y="4648291"/>
              <a:ext cx="382504" cy="118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TextBox 1"/>
            <p:cNvSpPr txBox="1">
              <a:spLocks noChangeArrowheads="1"/>
            </p:cNvSpPr>
            <p:nvPr/>
          </p:nvSpPr>
          <p:spPr bwMode="auto">
            <a:xfrm>
              <a:off x="5333716" y="4628150"/>
              <a:ext cx="13074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LF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HF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Transport solenoid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ERL solenoid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051509" y="4589313"/>
              <a:ext cx="3919270" cy="1264261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3127" name="TextBox 1"/>
            <p:cNvSpPr txBox="1">
              <a:spLocks noChangeArrowheads="1"/>
            </p:cNvSpPr>
            <p:nvPr/>
          </p:nvSpPr>
          <p:spPr bwMode="auto">
            <a:xfrm>
              <a:off x="6799985" y="4621278"/>
              <a:ext cx="12951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Quad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Trim corrector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3.8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Corrector 6.0 ID</a:t>
              </a:r>
            </a:p>
          </p:txBody>
        </p:sp>
        <p:pic>
          <p:nvPicPr>
            <p:cNvPr id="31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644" y="4724401"/>
              <a:ext cx="204411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978" y="4762500"/>
              <a:ext cx="144496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0" name="TextBox 1"/>
            <p:cNvSpPr txBox="1">
              <a:spLocks noChangeArrowheads="1"/>
            </p:cNvSpPr>
            <p:nvPr/>
          </p:nvSpPr>
          <p:spPr bwMode="auto">
            <a:xfrm>
              <a:off x="8086474" y="4625909"/>
              <a:ext cx="101129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Helvetic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2.4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BPM 4.8 ID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Bellows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Ion pump</a:t>
              </a:r>
            </a:p>
          </p:txBody>
        </p:sp>
      </p:grpSp>
      <p:cxnSp>
        <p:nvCxnSpPr>
          <p:cNvPr id="87" name="Straight Arrow Connector 86"/>
          <p:cNvCxnSpPr/>
          <p:nvPr/>
        </p:nvCxnSpPr>
        <p:spPr>
          <a:xfrm>
            <a:off x="6858000" y="1833563"/>
            <a:ext cx="0" cy="140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19" idx="2"/>
          </p:cNvCxnSpPr>
          <p:nvPr/>
        </p:nvCxnSpPr>
        <p:spPr>
          <a:xfrm flipH="1">
            <a:off x="3216275" y="2360613"/>
            <a:ext cx="111125" cy="1095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9" name="Rectangle 3"/>
          <p:cNvSpPr>
            <a:spLocks noChangeArrowheads="1"/>
          </p:cNvSpPr>
          <p:nvPr/>
        </p:nvSpPr>
        <p:spPr bwMode="auto">
          <a:xfrm>
            <a:off x="2871788" y="1898650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Helvetic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Merger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 Beamline</a:t>
            </a:r>
          </a:p>
        </p:txBody>
      </p:sp>
      <p:sp>
        <p:nvSpPr>
          <p:cNvPr id="3120" name="Rectangle 1"/>
          <p:cNvSpPr>
            <a:spLocks noChangeArrowheads="1"/>
          </p:cNvSpPr>
          <p:nvPr/>
        </p:nvSpPr>
        <p:spPr bwMode="auto">
          <a:xfrm>
            <a:off x="4095750" y="16732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/>
              <a:t>Transport</a:t>
            </a:r>
          </a:p>
          <a:p>
            <a:pPr algn="ctr"/>
            <a:r>
              <a:rPr lang="en-US" altLang="en-US" sz="1200" b="1"/>
              <a:t> Beamline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724400" y="2135188"/>
            <a:ext cx="0" cy="1149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2" name="Rectangle 13"/>
          <p:cNvSpPr>
            <a:spLocks noChangeArrowheads="1"/>
          </p:cNvSpPr>
          <p:nvPr/>
        </p:nvSpPr>
        <p:spPr bwMode="auto">
          <a:xfrm>
            <a:off x="2260601" y="1341397"/>
            <a:ext cx="1674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200" b="1" dirty="0"/>
              <a:t>704 MHz </a:t>
            </a:r>
            <a:br>
              <a:rPr lang="en-US" altLang="en-US" sz="1200" b="1" dirty="0"/>
            </a:br>
            <a:r>
              <a:rPr lang="en-US" altLang="en-US" sz="1200" b="1" dirty="0"/>
              <a:t>Cu Deflector Cavity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808288" y="1760538"/>
            <a:ext cx="117475" cy="1503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8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3025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2400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LEReC</a:t>
            </a:r>
            <a:r>
              <a: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electron beam parameters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326016"/>
              </p:ext>
            </p:extLst>
          </p:nvPr>
        </p:nvGraphicFramePr>
        <p:xfrm>
          <a:off x="349520" y="827270"/>
          <a:ext cx="8489679" cy="4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2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dirty="0"/>
                        <a:t>Electron beam requirement for cooling</a:t>
                      </a:r>
                    </a:p>
                  </a:txBody>
                  <a:tcPr marT="45731" marB="457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/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Kinetic energy, </a:t>
                      </a:r>
                      <a:r>
                        <a:rPr lang="en-US" sz="1600" dirty="0" err="1"/>
                        <a:t>MeV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1.6*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2.6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Cooling section</a:t>
                      </a:r>
                      <a:r>
                        <a:rPr lang="en-US" sz="1600" baseline="0" dirty="0"/>
                        <a:t> length, m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/>
                        <a:t>20</a:t>
                      </a:r>
                      <a:endParaRPr lang="en-US" sz="1600" b="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Electron bunch (704MHz) charge,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Effective charge used for cooling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Bunches</a:t>
                      </a:r>
                      <a:r>
                        <a:rPr lang="en-US" sz="1600" baseline="0" dirty="0"/>
                        <a:t> per </a:t>
                      </a:r>
                      <a:r>
                        <a:rPr lang="en-US" sz="1600" baseline="0" dirty="0" err="1"/>
                        <a:t>macrobunch</a:t>
                      </a:r>
                      <a:r>
                        <a:rPr lang="en-US" sz="1600" baseline="0" dirty="0"/>
                        <a:t> (9 MHz)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24-30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02338808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Charge in </a:t>
                      </a:r>
                      <a:r>
                        <a:rPr lang="en-US" sz="1600" dirty="0" err="1"/>
                        <a:t>macrobunch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nC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5-6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282204041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normalized</a:t>
                      </a:r>
                      <a:r>
                        <a:rPr lang="en-US" sz="1600" baseline="0" dirty="0"/>
                        <a:t> emittance, um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</a:t>
                      </a:r>
                      <a:r>
                        <a:rPr lang="en-US" sz="1600" baseline="0" dirty="0"/>
                        <a:t> 2.5</a:t>
                      </a:r>
                      <a:endParaRPr lang="en-US" sz="16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2.5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2.5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Average current, mA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45-55</a:t>
                      </a: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energy spread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5e-4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5e-4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 5e-4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28">
                <a:tc>
                  <a:txBody>
                    <a:bodyPr/>
                    <a:lstStyle/>
                    <a:p>
                      <a:r>
                        <a:rPr lang="en-US" sz="1600" dirty="0"/>
                        <a:t>RMS angular spread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&lt;150 </a:t>
                      </a:r>
                      <a:r>
                        <a:rPr lang="en-US" sz="1600" dirty="0" err="1"/>
                        <a:t>urad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&lt;150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urad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&lt;150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urad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121" y="5404338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*CW mode at 704 MHz without </a:t>
            </a:r>
            <a:r>
              <a:rPr lang="en-US" sz="1600" dirty="0" err="1"/>
              <a:t>macrobunches</a:t>
            </a:r>
            <a:r>
              <a:rPr lang="en-US" sz="1600" dirty="0"/>
              <a:t> is also being considered </a:t>
            </a:r>
          </a:p>
          <a:p>
            <a:r>
              <a:rPr lang="en-US" sz="1600" dirty="0"/>
              <a:t>(with even higher average current up to 85 mA)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391400" cy="914400"/>
          </a:xfrm>
        </p:spPr>
        <p:txBody>
          <a:bodyPr/>
          <a:lstStyle/>
          <a:p>
            <a:r>
              <a:rPr lang="en-US" dirty="0"/>
              <a:t>Bunched beam electron cooling for </a:t>
            </a:r>
            <a:r>
              <a:rPr lang="en-US" dirty="0" err="1"/>
              <a:t>LEReC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114800"/>
          </a:xfrm>
        </p:spPr>
        <p:txBody>
          <a:bodyPr/>
          <a:lstStyle/>
          <a:p>
            <a:r>
              <a:rPr lang="en-US" sz="1800" dirty="0"/>
              <a:t>Produce electron bunches suitable for cooling </a:t>
            </a:r>
            <a:r>
              <a:rPr lang="en-GB" sz="1800" dirty="0"/>
              <a:t>by illuminating a multi-alkali (CsK</a:t>
            </a:r>
            <a:r>
              <a:rPr lang="en-GB" sz="1800" baseline="-25000" dirty="0"/>
              <a:t>2</a:t>
            </a:r>
            <a:r>
              <a:rPr lang="en-GB" sz="1800" dirty="0"/>
              <a:t>Sb or NaK</a:t>
            </a:r>
            <a:r>
              <a:rPr lang="en-GB" sz="1800" baseline="-25000" dirty="0"/>
              <a:t>2</a:t>
            </a:r>
            <a:r>
              <a:rPr lang="en-GB" sz="1800" dirty="0"/>
              <a:t>Sb) photocathode inside the Gun with green light using</a:t>
            </a:r>
            <a:r>
              <a:rPr lang="en-US" sz="1800" dirty="0"/>
              <a:t> high-power laser (high-brightness in 3D: both emittance and energy spread).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GB" sz="1800" dirty="0"/>
              <a:t>The 704 MHz </a:t>
            </a:r>
            <a:r>
              <a:rPr lang="en-GB" sz="1800" dirty="0" err="1"/>
              <a:t>fiber</a:t>
            </a:r>
            <a:r>
              <a:rPr lang="en-GB" sz="1800" dirty="0"/>
              <a:t> laser will produce required modulation to overlap ion bunches at 9MHz frequency with laser pulse temporal profile shaping using crystal stacking.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Accelerate such bunches with RF and use RF gymnastics (several RF cavities) to achieve energy spread required for cooling.</a:t>
            </a:r>
          </a:p>
          <a:p>
            <a:endParaRPr lang="en-US" sz="1800" dirty="0"/>
          </a:p>
          <a:p>
            <a:r>
              <a:rPr lang="en-US" sz="1800" dirty="0"/>
              <a:t>Deliver and maintain beam quality in both cooling sections.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Electron bunch overlaps only small portion of ion bunch. All amplitudes are being cooled as a result of synchrotron oscillations.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2A371-BF99-4D7E-9F26-2D9945CFB5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2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307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err="1"/>
              <a:t>LEReC</a:t>
            </a:r>
            <a:r>
              <a:rPr lang="en-US" sz="2400" dirty="0"/>
              <a:t> beam structure in cooling section </a:t>
            </a:r>
            <a:br>
              <a:rPr lang="en-US" sz="2400" dirty="0"/>
            </a:br>
            <a:r>
              <a:rPr lang="en-US" sz="2400" dirty="0"/>
              <a:t>Example for </a:t>
            </a:r>
            <a:r>
              <a:rPr lang="en-US" sz="2400" dirty="0">
                <a:latin typeface="Symbol" pitchFamily="18" charset="2"/>
              </a:rPr>
              <a:t>g</a:t>
            </a:r>
            <a:r>
              <a:rPr lang="en-US" sz="2400" dirty="0"/>
              <a:t>= 4.1 (E</a:t>
            </a:r>
            <a:r>
              <a:rPr lang="en-US" sz="2400" baseline="-25000" dirty="0"/>
              <a:t>ke</a:t>
            </a:r>
            <a:r>
              <a:rPr lang="en-US" sz="2400" dirty="0"/>
              <a:t>=1.6 </a:t>
            </a:r>
            <a:r>
              <a:rPr lang="en-US" sz="2400" dirty="0" err="1"/>
              <a:t>MeV</a:t>
            </a:r>
            <a:r>
              <a:rPr lang="en-US" sz="2400" dirty="0"/>
              <a:t>)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439" y="2335215"/>
            <a:ext cx="4144962" cy="3681506"/>
          </a:xfrm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8885" y="2252664"/>
            <a:ext cx="5005778" cy="37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7592" y="914400"/>
            <a:ext cx="1774953" cy="16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371600" y="4038600"/>
            <a:ext cx="99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1580355" y="3479828"/>
            <a:ext cx="8112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dirty="0"/>
              <a:t>110 </a:t>
            </a:r>
            <a:r>
              <a:rPr lang="en-US" altLang="en-US" sz="1400" dirty="0" err="1"/>
              <a:t>nsec</a:t>
            </a:r>
            <a:r>
              <a:rPr lang="en-US" altLang="en-US" sz="1400" dirty="0"/>
              <a:t>,</a:t>
            </a:r>
          </a:p>
          <a:p>
            <a:endParaRPr lang="en-US" altLang="en-US" sz="1400" dirty="0"/>
          </a:p>
          <a:p>
            <a:r>
              <a:rPr lang="en-US" altLang="en-US" sz="1400" dirty="0"/>
              <a:t>f=9 MHz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228600" y="914400"/>
            <a:ext cx="35147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Ions structure: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120 bunches 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f_rep</a:t>
            </a:r>
            <a:r>
              <a:rPr lang="en-US" altLang="en-US" sz="1600" dirty="0">
                <a:solidFill>
                  <a:srgbClr val="FF0000"/>
                </a:solidFill>
              </a:rPr>
              <a:t>=120x75.8347 kHz=9.1 MHz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N_ion</a:t>
            </a:r>
            <a:r>
              <a:rPr lang="en-US" altLang="en-US" sz="1600" dirty="0">
                <a:solidFill>
                  <a:srgbClr val="FF0000"/>
                </a:solidFill>
              </a:rPr>
              <a:t>=5e8, </a:t>
            </a:r>
            <a:r>
              <a:rPr lang="en-US" altLang="en-US" sz="1600" dirty="0" err="1">
                <a:solidFill>
                  <a:srgbClr val="FF0000"/>
                </a:solidFill>
              </a:rPr>
              <a:t>I_peak</a:t>
            </a:r>
            <a:r>
              <a:rPr lang="en-US" altLang="en-US" sz="1600" dirty="0">
                <a:solidFill>
                  <a:srgbClr val="FF0000"/>
                </a:solidFill>
              </a:rPr>
              <a:t>=0.24 A</a:t>
            </a:r>
          </a:p>
          <a:p>
            <a:r>
              <a:rPr lang="en-US" altLang="en-US" sz="1600" dirty="0" err="1">
                <a:solidFill>
                  <a:srgbClr val="FF0000"/>
                </a:solidFill>
              </a:rPr>
              <a:t>Rms</a:t>
            </a:r>
            <a:r>
              <a:rPr lang="en-US" altLang="en-US" sz="1600" dirty="0">
                <a:solidFill>
                  <a:srgbClr val="FF0000"/>
                </a:solidFill>
              </a:rPr>
              <a:t> length=3.2 m</a:t>
            </a:r>
          </a:p>
          <a:p>
            <a:endParaRPr lang="en-US" altLang="en-US" sz="1200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8077200" y="1590764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924800" y="1252210"/>
            <a:ext cx="9653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dirty="0"/>
              <a:t>  </a:t>
            </a:r>
            <a:r>
              <a:rPr lang="en-US" altLang="en-US" sz="1200" dirty="0"/>
              <a:t>1.42 </a:t>
            </a:r>
            <a:r>
              <a:rPr lang="en-US" altLang="en-US" sz="1200" dirty="0" err="1"/>
              <a:t>nsec</a:t>
            </a:r>
            <a:endParaRPr lang="en-US" alt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0" y="3124200"/>
            <a:ext cx="152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64" name="TextBox 12"/>
          <p:cNvSpPr txBox="1">
            <a:spLocks noChangeArrowheads="1"/>
          </p:cNvSpPr>
          <p:nvPr/>
        </p:nvSpPr>
        <p:spPr bwMode="auto">
          <a:xfrm>
            <a:off x="6415087" y="3185936"/>
            <a:ext cx="10382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/>
              <a:t>30 electron bunches per ion bunch</a:t>
            </a:r>
          </a:p>
        </p:txBody>
      </p:sp>
      <p:sp>
        <p:nvSpPr>
          <p:cNvPr id="49165" name="TextBox 15"/>
          <p:cNvSpPr txBox="1">
            <a:spLocks noChangeArrowheads="1"/>
          </p:cNvSpPr>
          <p:nvPr/>
        </p:nvSpPr>
        <p:spPr bwMode="auto">
          <a:xfrm>
            <a:off x="3581400" y="990600"/>
            <a:ext cx="3005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0344E5"/>
                </a:solidFill>
              </a:rPr>
              <a:t>Electrons: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f_SRF</a:t>
            </a:r>
            <a:r>
              <a:rPr lang="en-US" altLang="en-US" sz="1800" dirty="0">
                <a:solidFill>
                  <a:srgbClr val="0344E5"/>
                </a:solidFill>
              </a:rPr>
              <a:t>=703.5 MHz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Q_e</a:t>
            </a:r>
            <a:r>
              <a:rPr lang="en-US" altLang="en-US" sz="1800" dirty="0">
                <a:solidFill>
                  <a:srgbClr val="0344E5"/>
                </a:solidFill>
              </a:rPr>
              <a:t>=100 </a:t>
            </a:r>
            <a:r>
              <a:rPr lang="en-US" altLang="en-US" sz="1800" dirty="0" err="1">
                <a:solidFill>
                  <a:srgbClr val="0344E5"/>
                </a:solidFill>
              </a:rPr>
              <a:t>pC</a:t>
            </a:r>
            <a:r>
              <a:rPr lang="en-US" altLang="en-US" sz="1800" dirty="0">
                <a:solidFill>
                  <a:srgbClr val="0344E5"/>
                </a:solidFill>
              </a:rPr>
              <a:t>, </a:t>
            </a:r>
            <a:r>
              <a:rPr lang="en-US" altLang="en-US" sz="1800" dirty="0" err="1">
                <a:solidFill>
                  <a:srgbClr val="0344E5"/>
                </a:solidFill>
              </a:rPr>
              <a:t>I_peak</a:t>
            </a:r>
            <a:r>
              <a:rPr lang="en-US" altLang="en-US" sz="1800" dirty="0">
                <a:solidFill>
                  <a:srgbClr val="0344E5"/>
                </a:solidFill>
              </a:rPr>
              <a:t>=0.4 A</a:t>
            </a:r>
          </a:p>
          <a:p>
            <a:r>
              <a:rPr lang="en-US" altLang="en-US" sz="1800" dirty="0" err="1">
                <a:solidFill>
                  <a:srgbClr val="0344E5"/>
                </a:solidFill>
              </a:rPr>
              <a:t>Rms</a:t>
            </a:r>
            <a:r>
              <a:rPr lang="en-US" altLang="en-US" sz="1800" dirty="0">
                <a:solidFill>
                  <a:srgbClr val="0344E5"/>
                </a:solidFill>
              </a:rPr>
              <a:t> length=3 cm</a:t>
            </a:r>
          </a:p>
        </p:txBody>
      </p:sp>
      <p:sp>
        <p:nvSpPr>
          <p:cNvPr id="49166" name="TextBox 13"/>
          <p:cNvSpPr txBox="1">
            <a:spLocks noChangeArrowheads="1"/>
          </p:cNvSpPr>
          <p:nvPr/>
        </p:nvSpPr>
        <p:spPr bwMode="auto">
          <a:xfrm>
            <a:off x="968991" y="2254497"/>
            <a:ext cx="25058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/>
              <a:t>9 MHz bunch structure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7524750" y="2335215"/>
            <a:ext cx="704850" cy="560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4436" y="455087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Ion bunch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0200" y="48768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05201" y="4876800"/>
            <a:ext cx="17526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1" y="288203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Electron Macro-bunch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19674" y="3209406"/>
            <a:ext cx="1152526" cy="37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29000" y="3209406"/>
            <a:ext cx="1582803" cy="371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80896"/>
      </p:ext>
    </p:extLst>
  </p:cSld>
  <p:clrMapOvr>
    <a:masterClrMapping/>
  </p:clrMapOvr>
</p:sld>
</file>

<file path=ppt/theme/theme1.xml><?xml version="1.0" encoding="utf-8"?>
<a:theme xmlns:a="http://schemas.openxmlformats.org/drawingml/2006/main" name="SNS-review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9966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8A5C"/>
      </a:accent6>
      <a:hlink>
        <a:srgbClr val="0099FF"/>
      </a:hlink>
      <a:folHlink>
        <a:srgbClr val="FFFF66"/>
      </a:folHlink>
    </a:clrScheme>
    <a:fontScheme name="SNS-review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S-review-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S-review-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S-review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ernal AIP review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11978</TotalTime>
  <Words>1888</Words>
  <Application>Microsoft Office PowerPoint</Application>
  <PresentationFormat>On-screen Show (4:3)</PresentationFormat>
  <Paragraphs>448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ＭＳ Ｐゴシック</vt:lpstr>
      <vt:lpstr>Aparajita</vt:lpstr>
      <vt:lpstr>Arial</vt:lpstr>
      <vt:lpstr>Book Antiqua</vt:lpstr>
      <vt:lpstr>Britannic Bold</vt:lpstr>
      <vt:lpstr>Calibri</vt:lpstr>
      <vt:lpstr>Felix Titling</vt:lpstr>
      <vt:lpstr>Helvetica</vt:lpstr>
      <vt:lpstr>Symbol</vt:lpstr>
      <vt:lpstr>Times New Roman</vt:lpstr>
      <vt:lpstr>Wingdings</vt:lpstr>
      <vt:lpstr>SNS-review-TEMPLATE</vt:lpstr>
      <vt:lpstr>1_Internal AIP review</vt:lpstr>
      <vt:lpstr> Low Energy RHIC electron Cooling (LEReC)  Status and Prospects </vt:lpstr>
      <vt:lpstr>LEReC Project Mission/Purpose</vt:lpstr>
      <vt:lpstr>LEReC design energies</vt:lpstr>
      <vt:lpstr>RHIC @ BNL, Long Island, New York</vt:lpstr>
      <vt:lpstr>PowerPoint Presentation</vt:lpstr>
      <vt:lpstr>PowerPoint Presentation</vt:lpstr>
      <vt:lpstr>LEReC electron beam parameters</vt:lpstr>
      <vt:lpstr>Bunched beam electron cooling for LEReC</vt:lpstr>
      <vt:lpstr>LEReC beam structure in cooling section  Example for g= 4.1 (Eke=1.6 MeV)</vt:lpstr>
      <vt:lpstr>Production of bunched electron beam suitable for cooling</vt:lpstr>
      <vt:lpstr>LEReC Critical Technical Systems</vt:lpstr>
      <vt:lpstr>2.1 GHz warm RF cavity</vt:lpstr>
      <vt:lpstr>704 MHz warm RF cavity</vt:lpstr>
      <vt:lpstr>LEReC SRF booster cavity</vt:lpstr>
      <vt:lpstr>Stages of LEReC Commissioning</vt:lpstr>
      <vt:lpstr>PowerPoint Presentation</vt:lpstr>
      <vt:lpstr>PowerPoint Presentation</vt:lpstr>
      <vt:lpstr>Using 4 RF cavities together (704MHz SRF Booster, 2.1GHz , 704MHz energy correction and 704MHz deflecting cavities)</vt:lpstr>
      <vt:lpstr>PowerPoint Presentation</vt:lpstr>
      <vt:lpstr>LEReC Commissioning progress</vt:lpstr>
      <vt:lpstr>Cooling Commissioning</vt:lpstr>
      <vt:lpstr>LEReC Physics Integration: Overview         </vt:lpstr>
      <vt:lpstr>LEReC Physics integration:   BES-II required events</vt:lpstr>
      <vt:lpstr>Physics integration: Luminosity model (W. Fischer)</vt:lpstr>
      <vt:lpstr>Summary</vt:lpstr>
    </vt:vector>
  </TitlesOfParts>
  <Company>SNS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Fedotov, Alexei</dc:creator>
  <cp:lastModifiedBy>Fedotov, Alexei</cp:lastModifiedBy>
  <cp:revision>602</cp:revision>
  <dcterms:created xsi:type="dcterms:W3CDTF">2000-02-17T14:31:25Z</dcterms:created>
  <dcterms:modified xsi:type="dcterms:W3CDTF">2018-06-05T15:48:38Z</dcterms:modified>
</cp:coreProperties>
</file>