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5" r:id="rId2"/>
    <p:sldId id="570" r:id="rId3"/>
    <p:sldId id="569" r:id="rId4"/>
    <p:sldId id="572" r:id="rId5"/>
    <p:sldId id="566" r:id="rId6"/>
    <p:sldId id="567" r:id="rId7"/>
    <p:sldId id="571" r:id="rId8"/>
    <p:sldId id="568" r:id="rId9"/>
    <p:sldId id="565" r:id="rId10"/>
    <p:sldId id="556" r:id="rId11"/>
    <p:sldId id="532" r:id="rId12"/>
    <p:sldId id="555" r:id="rId13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432FF"/>
    <a:srgbClr val="1CE724"/>
    <a:srgbClr val="003399"/>
    <a:srgbClr val="339933"/>
    <a:srgbClr val="006600"/>
    <a:srgbClr val="339966"/>
    <a:srgbClr val="00CC66"/>
    <a:srgbClr val="CC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4" autoAdjust="0"/>
    <p:restoredTop sz="93767" autoAdjust="0"/>
  </p:normalViewPr>
  <p:slideViewPr>
    <p:cSldViewPr>
      <p:cViewPr varScale="1">
        <p:scale>
          <a:sx n="119" d="100"/>
          <a:sy n="119" d="100"/>
        </p:scale>
        <p:origin x="7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052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566738"/>
            <a:ext cx="5103812" cy="3827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46" tIns="46984" rIns="95646" bIns="46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08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No talk scheduled,</a:t>
            </a:r>
            <a:r>
              <a:rPr lang="en-US" baseline="0" dirty="0"/>
              <a:t> s</a:t>
            </a:r>
            <a:r>
              <a:rPr lang="en-US" dirty="0"/>
              <a:t>lides</a:t>
            </a:r>
            <a:r>
              <a:rPr lang="en-US" baseline="0" dirty="0"/>
              <a:t> prepared for possible discussion. 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 vertex acceptance</a:t>
            </a:r>
            <a:r>
              <a:rPr lang="en-US" baseline="0" dirty="0"/>
              <a:t>: +- 1m </a:t>
            </a:r>
          </a:p>
          <a:p>
            <a:r>
              <a:rPr lang="en-US" baseline="0" dirty="0"/>
              <a:t>STAR contacts: </a:t>
            </a:r>
            <a:r>
              <a:rPr lang="en-US" baseline="0" dirty="0" err="1"/>
              <a:t>Zhangbu</a:t>
            </a:r>
            <a:r>
              <a:rPr lang="en-US" baseline="0" dirty="0"/>
              <a:t> Xu (spokesperson), Bill Christie, Paul </a:t>
            </a:r>
            <a:r>
              <a:rPr lang="en-US" baseline="0" dirty="0" err="1"/>
              <a:t>Soerensen</a:t>
            </a:r>
            <a:r>
              <a:rPr lang="en-US" baseline="0" dirty="0"/>
              <a:t>, Daniel </a:t>
            </a:r>
            <a:r>
              <a:rPr lang="en-US" baseline="0" dirty="0" err="1"/>
              <a:t>Cebra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</p:spPr>
        <p:txBody>
          <a:bodyPr lIns="95079" tIns="47540" rIns="95079" bIns="47540"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7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6" y="4559954"/>
            <a:ext cx="5850831" cy="43217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</p:spPr>
        <p:txBody>
          <a:bodyPr lIns="95079" tIns="47540" rIns="95079" bIns="47540"/>
          <a:lstStyle/>
          <a:p>
            <a:pPr>
              <a:defRPr/>
            </a:pPr>
            <a:fld id="{5F6395BA-663C-4B71-B638-3F05FA4651B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5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315200" y="5867400"/>
            <a:ext cx="13716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086600" y="6324600"/>
            <a:ext cx="15240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934200" y="6248400"/>
            <a:ext cx="1752600" cy="609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4143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4458C1C5-6436-4E31-8D48-2E701D44914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4143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6DDFC27F-93F2-477E-AD06-9129FC5F425E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B558D05A-655E-48D6-BEE5-5A6C8F72937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914400"/>
            <a:ext cx="83820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752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tabLst>
                <a:tab pos="1714500" algn="r"/>
              </a:tabLst>
              <a:defRPr sz="1000"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4400" y="65532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DEC58EA8-6C47-4982-B136-D0CCA47332B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054" name="Picture 7" descr="2000 BNL.gif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216775" y="6400800"/>
            <a:ext cx="1317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23838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3399"/>
          </a:solidFill>
          <a:latin typeface="+mn-lt"/>
        </a:defRPr>
      </a:lvl2pPr>
      <a:lvl3pPr marL="965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9900"/>
          </a:solidFill>
          <a:latin typeface="+mn-lt"/>
        </a:defRPr>
      </a:lvl3pPr>
      <a:lvl4pPr marL="13081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651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108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565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0226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4798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D_Ari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81000" y="914400"/>
            <a:ext cx="8382000" cy="38100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r>
              <a:rPr lang="en-US" sz="3200" dirty="0">
                <a:solidFill>
                  <a:schemeClr val="tx1"/>
                </a:solidFill>
              </a:rPr>
              <a:t>RHIC performance in Run-18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err="1">
                <a:solidFill>
                  <a:schemeClr val="tx1"/>
                </a:solidFill>
              </a:rPr>
              <a:t>Zr+Zr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Ru+Ru</a:t>
            </a:r>
            <a:r>
              <a:rPr lang="en-US" sz="3200" dirty="0">
                <a:solidFill>
                  <a:schemeClr val="tx1"/>
                </a:solidFill>
              </a:rPr>
              <a:t>, Au+Au 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Wolfram Fischer, Gregory Marr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(Run Coordinator)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 </a:t>
            </a:r>
            <a:br>
              <a:rPr lang="en-US" sz="900" dirty="0">
                <a:solidFill>
                  <a:schemeClr val="tx1"/>
                </a:solidFill>
              </a:rPr>
            </a:br>
            <a:endParaRPr lang="en-US" sz="4400" b="0" dirty="0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7010400" y="5867400"/>
            <a:ext cx="1981200" cy="8382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pPr algn="r"/>
            <a:r>
              <a:rPr lang="en-US" dirty="0"/>
              <a:t> 7 June 2018</a:t>
            </a:r>
          </a:p>
          <a:p>
            <a:pPr algn="r"/>
            <a:r>
              <a:rPr lang="en-US" dirty="0"/>
              <a:t>BNL NPP PAC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886200" y="1346200"/>
            <a:ext cx="8255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6" descr="2000 BNL.gif"/>
          <p:cNvPicPr>
            <a:picLocks noChangeAspect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 bwMode="auto">
          <a:xfrm>
            <a:off x="148917" y="5867400"/>
            <a:ext cx="2899083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3886200"/>
            <a:ext cx="8677275" cy="2743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General strategy to maximize integrated luminosity:</a:t>
            </a:r>
          </a:p>
          <a:p>
            <a:r>
              <a:rPr lang="en-US" dirty="0"/>
              <a:t>Cooling     at the 3 lowest   energies (4x gain in </a:t>
            </a:r>
            <a:r>
              <a:rPr lang="en-US" i="1" dirty="0"/>
              <a:t>L</a:t>
            </a:r>
            <a:r>
              <a:rPr lang="en-US" baseline="-25000" dirty="0"/>
              <a:t>avg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no cooling at the 2 highest energies (3x gain in </a:t>
            </a:r>
            <a:r>
              <a:rPr lang="en-US" i="1" dirty="0"/>
              <a:t>L</a:t>
            </a:r>
            <a:r>
              <a:rPr lang="en-US" baseline="-25000" dirty="0"/>
              <a:t>avg</a:t>
            </a:r>
            <a:r>
              <a:rPr lang="en-US" dirty="0"/>
              <a:t>) 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=&gt; demonstrated at </a:t>
            </a:r>
            <a:r>
              <a:rPr lang="en-US" dirty="0">
                <a:solidFill>
                  <a:srgbClr val="FF0000"/>
                </a:solidFill>
              </a:rPr>
              <a:t>√s</a:t>
            </a:r>
            <a:r>
              <a:rPr lang="en-US" baseline="-25000" dirty="0">
                <a:solidFill>
                  <a:srgbClr val="FF0000"/>
                </a:solidFill>
              </a:rPr>
              <a:t>NN</a:t>
            </a:r>
            <a:r>
              <a:rPr lang="en-US" b="1" dirty="0">
                <a:solidFill>
                  <a:srgbClr val="FF0000"/>
                </a:solidFill>
              </a:rPr>
              <a:t> = 19.6 GeV in Run-16</a:t>
            </a:r>
          </a:p>
          <a:p>
            <a:r>
              <a:rPr lang="en-US" dirty="0"/>
              <a:t>Increase cryo-time from 22 to 24 weeks/year</a:t>
            </a:r>
          </a:p>
          <a:p>
            <a:r>
              <a:rPr lang="en-US" dirty="0"/>
              <a:t>Start BES-II at highest energies (machine ready w/o cooling)</a:t>
            </a:r>
          </a:p>
          <a:p>
            <a:r>
              <a:rPr lang="en-US" dirty="0"/>
              <a:t>Interleave cooling commissioning with physics operation</a:t>
            </a:r>
          </a:p>
          <a:p>
            <a:r>
              <a:rPr lang="en-US" dirty="0"/>
              <a:t>Finish BES-II at lowest energies (largest gain in </a:t>
            </a:r>
            <a:r>
              <a:rPr lang="en-US" i="1" dirty="0"/>
              <a:t>L</a:t>
            </a:r>
            <a:r>
              <a:rPr lang="en-US" baseline="-25000" dirty="0"/>
              <a:t>avg</a:t>
            </a:r>
            <a:r>
              <a:rPr lang="en-US" dirty="0"/>
              <a:t> and time)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LEReC Physics integration </a:t>
            </a:r>
            <a:r>
              <a:rPr lang="en-US" sz="2800" b="0" dirty="0">
                <a:solidFill>
                  <a:schemeClr val="tx2"/>
                </a:solidFill>
              </a:rPr>
              <a:t>           BES-II required events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28600" y="685800"/>
            <a:ext cx="73505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Helvetica"/>
                <a:cs typeface="Helvetica"/>
              </a:rPr>
              <a:t>RHIC Beam Energy Scan II (BES-II) </a:t>
            </a:r>
            <a:br>
              <a:rPr lang="en-US" dirty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dirty="0">
                <a:solidFill>
                  <a:srgbClr val="0000FF"/>
                </a:solidFill>
                <a:latin typeface="Helvetica"/>
                <a:cs typeface="Helvetica"/>
              </a:rPr>
              <a:t>for search of critical point in QCD phase diagram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513343"/>
              </p:ext>
            </p:extLst>
          </p:nvPr>
        </p:nvGraphicFramePr>
        <p:xfrm>
          <a:off x="228600" y="1828801"/>
          <a:ext cx="8686799" cy="1551472"/>
        </p:xfrm>
        <a:graphic>
          <a:graphicData uri="http://schemas.openxmlformats.org/drawingml/2006/table">
            <a:tbl>
              <a:tblPr/>
              <a:tblGrid>
                <a:gridCol w="33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7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17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17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84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center-of-mass energy √s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7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events BES-I, actual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8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events BES-II,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 goal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4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events BES-II,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full goal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93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34489"/>
            <a:ext cx="8019966" cy="57800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" y="96839"/>
            <a:ext cx="8915400" cy="474662"/>
          </a:xfrm>
        </p:spPr>
        <p:txBody>
          <a:bodyPr/>
          <a:lstStyle/>
          <a:p>
            <a:pPr algn="l"/>
            <a:r>
              <a:rPr lang="en-US" dirty="0"/>
              <a:t>Physics integration </a:t>
            </a:r>
            <a:r>
              <a:rPr lang="en-US" sz="2800" b="0" dirty="0">
                <a:solidFill>
                  <a:schemeClr val="tx2"/>
                </a:solidFill>
              </a:rPr>
              <a:t>         </a:t>
            </a:r>
            <a:r>
              <a:rPr lang="en-US" sz="2800" b="0" dirty="0">
                <a:solidFill>
                  <a:srgbClr val="FF0000"/>
                </a:solidFill>
              </a:rPr>
              <a:t>BES-I and BES-II luminosities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05000" y="1294463"/>
            <a:ext cx="2098556" cy="4229100"/>
            <a:chOff x="2212108" y="1143000"/>
            <a:chExt cx="2098556" cy="4229100"/>
          </a:xfrm>
        </p:grpSpPr>
        <p:sp>
          <p:nvSpPr>
            <p:cNvPr id="6" name="Rectangle 5"/>
            <p:cNvSpPr/>
            <p:nvPr/>
          </p:nvSpPr>
          <p:spPr bwMode="auto">
            <a:xfrm>
              <a:off x="2212108" y="1143000"/>
              <a:ext cx="2098556" cy="422910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ＭＳ Ｐゴシック" pitchFamily="34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2212365" y="1199575"/>
              <a:ext cx="204950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>
                  <a:latin typeface="Helvetica"/>
                  <a:cs typeface="Helvetica"/>
                </a:rPr>
                <a:t>4x increase in </a:t>
              </a:r>
              <a:r>
                <a:rPr lang="en-US" sz="1800" b="0" i="1" dirty="0">
                  <a:latin typeface="Helvetica"/>
                  <a:cs typeface="Helvetica"/>
                </a:rPr>
                <a:t>L</a:t>
              </a:r>
              <a:r>
                <a:rPr lang="en-US" sz="1800" b="0" baseline="-25000" dirty="0">
                  <a:latin typeface="Helvetica"/>
                  <a:cs typeface="Helvetica"/>
                </a:rPr>
                <a:t>avg</a:t>
              </a:r>
              <a:br>
                <a:rPr lang="en-US" sz="1800" b="0" dirty="0">
                  <a:latin typeface="Helvetica"/>
                  <a:cs typeface="Helvetica"/>
                </a:rPr>
              </a:br>
              <a:r>
                <a:rPr lang="en-US" sz="1800" b="0" dirty="0">
                  <a:latin typeface="Helvetica"/>
                  <a:cs typeface="Helvetica"/>
                </a:rPr>
                <a:t>with e-cooling </a:t>
              </a:r>
              <a:br>
                <a:rPr lang="en-US" sz="1800" b="0" dirty="0">
                  <a:latin typeface="Helvetica"/>
                  <a:cs typeface="Helvetica"/>
                </a:rPr>
              </a:br>
              <a:endParaRPr lang="en-US" sz="1800" b="0" dirty="0">
                <a:latin typeface="Helvetica"/>
                <a:cs typeface="Helvetica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29200" y="1303904"/>
            <a:ext cx="2754851" cy="4229100"/>
            <a:chOff x="5626929" y="1143000"/>
            <a:chExt cx="2327448" cy="4229100"/>
          </a:xfrm>
        </p:grpSpPr>
        <p:sp>
          <p:nvSpPr>
            <p:cNvPr id="9" name="Rectangle 8"/>
            <p:cNvSpPr/>
            <p:nvPr/>
          </p:nvSpPr>
          <p:spPr bwMode="auto">
            <a:xfrm>
              <a:off x="5626929" y="1143000"/>
              <a:ext cx="2327448" cy="4229100"/>
            </a:xfrm>
            <a:prstGeom prst="rect">
              <a:avLst/>
            </a:prstGeom>
            <a:solidFill>
              <a:schemeClr val="accent1">
                <a:lumMod val="90000"/>
                <a:alpha val="2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ＭＳ Ｐゴシック" pitchFamily="34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687686" y="1257300"/>
              <a:ext cx="204950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>
                  <a:latin typeface="Helvetica"/>
                  <a:cs typeface="Helvetica"/>
                </a:rPr>
                <a:t>3x increase in </a:t>
              </a:r>
              <a:r>
                <a:rPr lang="en-US" sz="1800" b="0" i="1" dirty="0">
                  <a:latin typeface="Helvetica"/>
                  <a:cs typeface="Helvetica"/>
                </a:rPr>
                <a:t>L</a:t>
              </a:r>
              <a:r>
                <a:rPr lang="en-US" sz="1800" b="0" baseline="-25000" dirty="0">
                  <a:latin typeface="Helvetica"/>
                  <a:cs typeface="Helvetica"/>
                </a:rPr>
                <a:t>avg</a:t>
              </a:r>
              <a:br>
                <a:rPr lang="en-US" sz="1800" b="0" dirty="0">
                  <a:latin typeface="Helvetica"/>
                  <a:cs typeface="Helvetica"/>
                </a:rPr>
              </a:br>
              <a:r>
                <a:rPr lang="en-US" sz="1800" b="0" dirty="0">
                  <a:latin typeface="Helvetica"/>
                  <a:cs typeface="Helvetica"/>
                </a:rPr>
                <a:t>without e-cooling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20000" y="457200"/>
            <a:ext cx="1466281" cy="1200328"/>
            <a:chOff x="7620000" y="457200"/>
            <a:chExt cx="1466281" cy="1200328"/>
          </a:xfrm>
        </p:grpSpPr>
        <p:sp>
          <p:nvSpPr>
            <p:cNvPr id="4" name="TextBox 3"/>
            <p:cNvSpPr txBox="1"/>
            <p:nvPr/>
          </p:nvSpPr>
          <p:spPr>
            <a:xfrm>
              <a:off x="7772400" y="457200"/>
              <a:ext cx="1313881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/>
                <a:t>nominal</a:t>
              </a:r>
              <a:br>
                <a:rPr lang="en-US" dirty="0"/>
              </a:br>
              <a:r>
                <a:rPr lang="en-US" dirty="0"/>
                <a:t>injection</a:t>
              </a:r>
              <a:br>
                <a:rPr lang="en-US" dirty="0"/>
              </a:br>
              <a:r>
                <a:rPr lang="en-US" dirty="0"/>
                <a:t>energy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7620000" y="609600"/>
              <a:ext cx="0" cy="3810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6147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0" y="838200"/>
            <a:ext cx="9144000" cy="4353457"/>
            <a:chOff x="0" y="1230882"/>
            <a:chExt cx="9144000" cy="43534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41880"/>
              <a:ext cx="9144000" cy="1774240"/>
            </a:xfrm>
            <a:prstGeom prst="rect">
              <a:avLst/>
            </a:prstGeom>
          </p:spPr>
        </p:pic>
        <p:sp>
          <p:nvSpPr>
            <p:cNvPr id="5" name="Left Brace 4"/>
            <p:cNvSpPr/>
            <p:nvPr/>
          </p:nvSpPr>
          <p:spPr>
            <a:xfrm rot="16200000">
              <a:off x="1807702" y="2816234"/>
              <a:ext cx="138956" cy="2189244"/>
            </a:xfrm>
            <a:prstGeom prst="leftBrace">
              <a:avLst>
                <a:gd name="adj1" fmla="val 0"/>
                <a:gd name="adj2" fmla="val 50000"/>
              </a:avLst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2336" y="4006991"/>
              <a:ext cx="1497918" cy="43088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COOLING</a:t>
              </a:r>
            </a:p>
            <a:p>
              <a:pPr algn="ctr"/>
              <a:r>
                <a:rPr lang="en-US" sz="1100" b="1" dirty="0"/>
                <a:t>in Blue RHIC ring</a:t>
              </a:r>
            </a:p>
          </p:txBody>
        </p:sp>
        <p:sp>
          <p:nvSpPr>
            <p:cNvPr id="7" name="Left Brace 6"/>
            <p:cNvSpPr/>
            <p:nvPr/>
          </p:nvSpPr>
          <p:spPr>
            <a:xfrm rot="16200000" flipH="1">
              <a:off x="1804983" y="2253340"/>
              <a:ext cx="153239" cy="2198088"/>
            </a:xfrm>
            <a:prstGeom prst="leftBrac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60090" y="2832556"/>
              <a:ext cx="1480164" cy="430887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COOLING</a:t>
              </a:r>
            </a:p>
            <a:p>
              <a:pPr algn="ctr"/>
              <a:r>
                <a:rPr lang="en-US" sz="1100" b="1" dirty="0"/>
                <a:t>in Yellow RHIC ring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491948" y="1524000"/>
              <a:ext cx="1828" cy="2097024"/>
            </a:xfrm>
            <a:prstGeom prst="line">
              <a:avLst/>
            </a:prstGeom>
            <a:ln w="1270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491948" y="1661769"/>
              <a:ext cx="8341766" cy="183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36308" y="1230882"/>
              <a:ext cx="1828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/>
                  <a:cs typeface="Arial"/>
                </a:rPr>
                <a:t>64 m to IP2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78867" y="4938007"/>
              <a:ext cx="1054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Beam Dump</a:t>
              </a:r>
            </a:p>
          </p:txBody>
        </p:sp>
        <p:cxnSp>
          <p:nvCxnSpPr>
            <p:cNvPr id="19" name="Straight Arrow Connector 18"/>
            <p:cNvCxnSpPr>
              <a:stCxn id="17" idx="0"/>
            </p:cNvCxnSpPr>
            <p:nvPr/>
          </p:nvCxnSpPr>
          <p:spPr>
            <a:xfrm flipH="1" flipV="1">
              <a:off x="4783668" y="4106017"/>
              <a:ext cx="222572" cy="8319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276600" y="4938008"/>
              <a:ext cx="1054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20° Bending Magnets</a:t>
              </a:r>
            </a:p>
          </p:txBody>
        </p:sp>
        <p:cxnSp>
          <p:nvCxnSpPr>
            <p:cNvPr id="21" name="Straight Arrow Connector 20"/>
            <p:cNvCxnSpPr>
              <a:stCxn id="20" idx="0"/>
            </p:cNvCxnSpPr>
            <p:nvPr/>
          </p:nvCxnSpPr>
          <p:spPr>
            <a:xfrm flipH="1" flipV="1">
              <a:off x="3262579" y="3767328"/>
              <a:ext cx="541394" cy="11706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0" idx="0"/>
            </p:cNvCxnSpPr>
            <p:nvPr/>
          </p:nvCxnSpPr>
          <p:spPr>
            <a:xfrm flipV="1">
              <a:off x="3803973" y="4147718"/>
              <a:ext cx="402267" cy="7902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179653" y="2187410"/>
              <a:ext cx="680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DC </a:t>
              </a:r>
              <a:br>
                <a:rPr lang="en-US" sz="1200" b="1" dirty="0"/>
              </a:br>
              <a:r>
                <a:rPr lang="en-US" sz="1200" b="1" dirty="0"/>
                <a:t>e</a:t>
              </a:r>
              <a:r>
                <a:rPr lang="en-US" sz="1200" b="1" baseline="30000" dirty="0"/>
                <a:t>-</a:t>
              </a:r>
              <a:r>
                <a:rPr lang="en-US" sz="1200" b="1" dirty="0"/>
                <a:t> Gun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62251" y="1845572"/>
              <a:ext cx="7933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704 SRF </a:t>
              </a:r>
            </a:p>
            <a:p>
              <a:pPr algn="ctr"/>
              <a:r>
                <a:rPr lang="en-US" sz="1200" b="1" dirty="0"/>
                <a:t>Booster Cavity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13778" y="2191551"/>
              <a:ext cx="1054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2.1 GHz </a:t>
              </a:r>
              <a:br>
                <a:rPr lang="en-US" sz="1200" b="1" dirty="0"/>
              </a:br>
              <a:r>
                <a:rPr lang="en-US" sz="1200" b="1" dirty="0"/>
                <a:t>Cu Cavity</a:t>
              </a:r>
            </a:p>
          </p:txBody>
        </p:sp>
        <p:cxnSp>
          <p:nvCxnSpPr>
            <p:cNvPr id="30" name="Straight Arrow Connector 29"/>
            <p:cNvCxnSpPr>
              <a:stCxn id="29" idx="2"/>
            </p:cNvCxnSpPr>
            <p:nvPr/>
          </p:nvCxnSpPr>
          <p:spPr>
            <a:xfrm>
              <a:off x="7241151" y="2653216"/>
              <a:ext cx="454439" cy="5142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145547" y="2191552"/>
              <a:ext cx="1054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9 MHz </a:t>
              </a:r>
              <a:br>
                <a:rPr lang="en-US" sz="1200" b="1" dirty="0"/>
              </a:br>
              <a:r>
                <a:rPr lang="en-US" sz="1200" b="1" dirty="0"/>
                <a:t>Cu Cavity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06240" y="2191552"/>
              <a:ext cx="1054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704 MHz </a:t>
              </a:r>
              <a:br>
                <a:rPr lang="en-US" sz="1200" b="1" dirty="0"/>
              </a:br>
              <a:r>
                <a:rPr lang="en-US" sz="1200" b="1" dirty="0"/>
                <a:t>Cu Cavity</a:t>
              </a:r>
            </a:p>
          </p:txBody>
        </p:sp>
        <p:cxnSp>
          <p:nvCxnSpPr>
            <p:cNvPr id="34" name="Straight Arrow Connector 33"/>
            <p:cNvCxnSpPr>
              <a:stCxn id="33" idx="2"/>
            </p:cNvCxnSpPr>
            <p:nvPr/>
          </p:nvCxnSpPr>
          <p:spPr>
            <a:xfrm>
              <a:off x="4733613" y="2653217"/>
              <a:ext cx="2912" cy="4759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672919" y="2662074"/>
              <a:ext cx="54341" cy="4598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8" idx="2"/>
            </p:cNvCxnSpPr>
            <p:nvPr/>
          </p:nvCxnSpPr>
          <p:spPr>
            <a:xfrm>
              <a:off x="7958916" y="2491903"/>
              <a:ext cx="0" cy="4760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762260" y="1777139"/>
              <a:ext cx="1531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Commissioning</a:t>
              </a:r>
            </a:p>
            <a:p>
              <a:pPr algn="ctr"/>
              <a:r>
                <a:rPr lang="en-US" sz="1200" b="1" dirty="0"/>
                <a:t>Diagnostic Line 1</a:t>
              </a:r>
            </a:p>
          </p:txBody>
        </p:sp>
        <p:cxnSp>
          <p:nvCxnSpPr>
            <p:cNvPr id="47" name="Straight Arrow Connector 46"/>
            <p:cNvCxnSpPr>
              <a:stCxn id="46" idx="2"/>
            </p:cNvCxnSpPr>
            <p:nvPr/>
          </p:nvCxnSpPr>
          <p:spPr>
            <a:xfrm>
              <a:off x="6528078" y="2238804"/>
              <a:ext cx="313734" cy="8091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209801" y="1937906"/>
              <a:ext cx="1541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Commissioning</a:t>
              </a:r>
            </a:p>
            <a:p>
              <a:pPr algn="ctr"/>
              <a:r>
                <a:rPr lang="en-US" sz="1200" b="1" dirty="0"/>
                <a:t>Diagnostic Line 2</a:t>
              </a:r>
            </a:p>
          </p:txBody>
        </p:sp>
        <p:cxnSp>
          <p:nvCxnSpPr>
            <p:cNvPr id="52" name="Straight Arrow Connector 51"/>
            <p:cNvCxnSpPr>
              <a:stCxn id="51" idx="2"/>
            </p:cNvCxnSpPr>
            <p:nvPr/>
          </p:nvCxnSpPr>
          <p:spPr>
            <a:xfrm>
              <a:off x="2980647" y="2399571"/>
              <a:ext cx="492834" cy="8091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803973" y="3491906"/>
              <a:ext cx="1457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RHIC TRIPLET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389730" y="3504332"/>
              <a:ext cx="9041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RHIC  DX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3514" y="4938007"/>
              <a:ext cx="1178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180° Bending Magnet</a:t>
              </a:r>
            </a:p>
          </p:txBody>
        </p:sp>
        <p:cxnSp>
          <p:nvCxnSpPr>
            <p:cNvPr id="57" name="Straight Arrow Connector 56"/>
            <p:cNvCxnSpPr>
              <a:stCxn id="56" idx="0"/>
            </p:cNvCxnSpPr>
            <p:nvPr/>
          </p:nvCxnSpPr>
          <p:spPr>
            <a:xfrm flipH="1" flipV="1">
              <a:off x="498315" y="3798167"/>
              <a:ext cx="284242" cy="11398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ight Arrow 58"/>
            <p:cNvSpPr/>
            <p:nvPr/>
          </p:nvSpPr>
          <p:spPr>
            <a:xfrm rot="10800000" flipV="1">
              <a:off x="6039285" y="2956752"/>
              <a:ext cx="430695" cy="149437"/>
            </a:xfrm>
            <a:prstGeom prst="rightArrow">
              <a:avLst>
                <a:gd name="adj1" fmla="val 50000"/>
                <a:gd name="adj2" fmla="val 884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123410" y="2619503"/>
              <a:ext cx="346570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</a:t>
              </a:r>
              <a:r>
                <a:rPr lang="en-US" b="1" cap="none" spc="0" baseline="30000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-</a:t>
              </a:r>
            </a:p>
          </p:txBody>
        </p:sp>
        <p:sp>
          <p:nvSpPr>
            <p:cNvPr id="61" name="Right Arrow 60"/>
            <p:cNvSpPr/>
            <p:nvPr/>
          </p:nvSpPr>
          <p:spPr>
            <a:xfrm flipV="1">
              <a:off x="699462" y="4147718"/>
              <a:ext cx="430695" cy="149437"/>
            </a:xfrm>
            <a:prstGeom prst="rightArrow">
              <a:avLst>
                <a:gd name="adj1" fmla="val 50000"/>
                <a:gd name="adj2" fmla="val 884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18688" y="3804958"/>
              <a:ext cx="346570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</a:t>
              </a:r>
              <a:r>
                <a:rPr lang="en-US" b="1" cap="none" spc="0" baseline="30000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-</a:t>
              </a:r>
            </a:p>
          </p:txBody>
        </p:sp>
        <p:sp>
          <p:nvSpPr>
            <p:cNvPr id="64" name="Right Arrow 63"/>
            <p:cNvSpPr/>
            <p:nvPr/>
          </p:nvSpPr>
          <p:spPr>
            <a:xfrm rot="10800000" flipV="1">
              <a:off x="5530374" y="3554770"/>
              <a:ext cx="196886" cy="82831"/>
            </a:xfrm>
            <a:prstGeom prst="rightArrow">
              <a:avLst>
                <a:gd name="adj1" fmla="val 50000"/>
                <a:gd name="adj2" fmla="val 884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ight Arrow 64"/>
            <p:cNvSpPr/>
            <p:nvPr/>
          </p:nvSpPr>
          <p:spPr>
            <a:xfrm rot="10800000" flipV="1">
              <a:off x="3375038" y="3535343"/>
              <a:ext cx="196886" cy="82831"/>
            </a:xfrm>
            <a:prstGeom prst="rightArrow">
              <a:avLst>
                <a:gd name="adj1" fmla="val 50000"/>
                <a:gd name="adj2" fmla="val 884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ight Arrow 65"/>
            <p:cNvSpPr/>
            <p:nvPr/>
          </p:nvSpPr>
          <p:spPr>
            <a:xfrm flipV="1">
              <a:off x="3385637" y="3653305"/>
              <a:ext cx="196886" cy="82831"/>
            </a:xfrm>
            <a:prstGeom prst="rightArrow">
              <a:avLst>
                <a:gd name="adj1" fmla="val 50000"/>
                <a:gd name="adj2" fmla="val 88400"/>
              </a:avLst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ight Arrow 66"/>
            <p:cNvSpPr/>
            <p:nvPr/>
          </p:nvSpPr>
          <p:spPr>
            <a:xfrm flipV="1">
              <a:off x="5536992" y="3641851"/>
              <a:ext cx="196886" cy="82831"/>
            </a:xfrm>
            <a:prstGeom prst="rightArrow">
              <a:avLst>
                <a:gd name="adj1" fmla="val 50000"/>
                <a:gd name="adj2" fmla="val 88400"/>
              </a:avLst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670813" y="3657600"/>
            <a:ext cx="2244587" cy="1626267"/>
            <a:chOff x="6568140" y="4774533"/>
            <a:chExt cx="2161038" cy="1626267"/>
          </a:xfrm>
        </p:grpSpPr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718" y="5625413"/>
              <a:ext cx="311859" cy="34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8206" y="5279770"/>
              <a:ext cx="279593" cy="279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335" y="6019800"/>
              <a:ext cx="295275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1"/>
            <p:cNvSpPr txBox="1"/>
            <p:nvPr/>
          </p:nvSpPr>
          <p:spPr>
            <a:xfrm>
              <a:off x="7079076" y="4774533"/>
              <a:ext cx="15767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sz="1200" b="1" u="sng" dirty="0"/>
                <a:t>LEReC Solenoids</a:t>
              </a:r>
            </a:p>
            <a:p>
              <a:pPr>
                <a:lnSpc>
                  <a:spcPct val="200000"/>
                </a:lnSpc>
              </a:pPr>
              <a:r>
                <a:rPr lang="en-US" sz="1200" b="1" dirty="0"/>
                <a:t>Compensating (LF)</a:t>
              </a:r>
            </a:p>
            <a:p>
              <a:pPr>
                <a:lnSpc>
                  <a:spcPct val="200000"/>
                </a:lnSpc>
              </a:pPr>
              <a:r>
                <a:rPr lang="en-US" sz="1200" b="1" dirty="0"/>
                <a:t>Matching (HF)</a:t>
              </a:r>
            </a:p>
            <a:p>
              <a:pPr>
                <a:lnSpc>
                  <a:spcPct val="200000"/>
                </a:lnSpc>
              </a:pPr>
              <a:r>
                <a:rPr lang="en-US" sz="1200" b="1" dirty="0"/>
                <a:t>Merger/Transport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568140" y="4876800"/>
              <a:ext cx="2161038" cy="1524000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8" name="Right Arrow 47"/>
          <p:cNvSpPr/>
          <p:nvPr/>
        </p:nvSpPr>
        <p:spPr>
          <a:xfrm rot="10800000" flipV="1">
            <a:off x="699462" y="3121876"/>
            <a:ext cx="430695" cy="149437"/>
          </a:xfrm>
          <a:prstGeom prst="rightArrow">
            <a:avLst>
              <a:gd name="adj1" fmla="val 50000"/>
              <a:gd name="adj2" fmla="val 884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82557" y="2804169"/>
            <a:ext cx="4042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b="1" baseline="30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dirty="0"/>
          </a:p>
        </p:txBody>
      </p:sp>
      <p:sp>
        <p:nvSpPr>
          <p:cNvPr id="50" name="Title 2"/>
          <p:cNvSpPr txBox="1">
            <a:spLocks/>
          </p:cNvSpPr>
          <p:nvPr/>
        </p:nvSpPr>
        <p:spPr bwMode="auto">
          <a:xfrm>
            <a:off x="228600" y="96839"/>
            <a:ext cx="8686800" cy="4746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/>
            <a:r>
              <a:rPr lang="en-US" altLang="en-US" dirty="0">
                <a:solidFill>
                  <a:schemeClr val="tx1"/>
                </a:solidFill>
              </a:rPr>
              <a:t>Low Energy RHIC electron Cooling (LEReC)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1701" y="838200"/>
            <a:ext cx="196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(not to scale)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521214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Energies </a:t>
            </a:r>
            <a:r>
              <a:rPr lang="en-US" i="1" dirty="0"/>
              <a:t>E</a:t>
            </a:r>
            <a:r>
              <a:rPr lang="en-US" dirty="0"/>
              <a:t>	     : 1.6, 2.0 (2.65) MeV</a:t>
            </a:r>
            <a:br>
              <a:rPr lang="en-US" dirty="0"/>
            </a:br>
            <a:r>
              <a:rPr lang="en-US" dirty="0"/>
              <a:t>Avg. current </a:t>
            </a:r>
            <a:r>
              <a:rPr lang="en-US" i="1" dirty="0" err="1"/>
              <a:t>I</a:t>
            </a:r>
            <a:r>
              <a:rPr lang="en-US" baseline="-25000" dirty="0" err="1"/>
              <a:t>avg</a:t>
            </a:r>
            <a:r>
              <a:rPr lang="en-US" baseline="-25000" dirty="0"/>
              <a:t>  </a:t>
            </a:r>
            <a:r>
              <a:rPr lang="en-US" dirty="0"/>
              <a:t>: 27 mA</a:t>
            </a:r>
            <a:br>
              <a:rPr lang="en-US" dirty="0"/>
            </a:br>
            <a:r>
              <a:rPr lang="en-US" dirty="0"/>
              <a:t>Momentum 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p</a:t>
            </a:r>
            <a:r>
              <a:rPr lang="en-US" dirty="0"/>
              <a:t>/p : 5×10</a:t>
            </a:r>
            <a:r>
              <a:rPr lang="en-US" baseline="30000" dirty="0"/>
              <a:t>-4</a:t>
            </a:r>
          </a:p>
          <a:p>
            <a:pPr algn="l"/>
            <a:r>
              <a:rPr lang="en-US" dirty="0"/>
              <a:t>Luminosity gain  : 4×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39000" y="381000"/>
            <a:ext cx="1685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A. Fedotov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5943600"/>
            <a:ext cx="508760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bunched beam electron cooler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planned operation in 2019/2020</a:t>
            </a:r>
          </a:p>
        </p:txBody>
      </p:sp>
    </p:spTree>
    <p:extLst>
      <p:ext uri="{BB962C8B-B14F-4D97-AF65-F5344CB8AC3E}">
        <p14:creationId xmlns:p14="http://schemas.microsoft.com/office/powerpoint/2010/main" val="420044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1383B2-4ABF-3647-9555-86D9561AC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46"/>
            <a:ext cx="9144000" cy="670330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4D595-B319-BE43-B534-09351B64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C0CA9-FE27-D64B-9C47-BB6E2955C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2DC86C-D090-6046-933D-A3D62D35D17A}"/>
              </a:ext>
            </a:extLst>
          </p:cNvPr>
          <p:cNvGrpSpPr/>
          <p:nvPr/>
        </p:nvGrpSpPr>
        <p:grpSpPr>
          <a:xfrm>
            <a:off x="3886200" y="5715000"/>
            <a:ext cx="609600" cy="838200"/>
            <a:chOff x="3886200" y="5715000"/>
            <a:chExt cx="609600" cy="838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DE98418-07F4-C041-ACC2-99CCCDD03CB8}"/>
                </a:ext>
              </a:extLst>
            </p:cNvPr>
            <p:cNvSpPr/>
            <p:nvPr/>
          </p:nvSpPr>
          <p:spPr bwMode="auto">
            <a:xfrm>
              <a:off x="3886200" y="6019800"/>
              <a:ext cx="6096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5D053B9-8BBE-B345-9713-625539444B22}"/>
                </a:ext>
              </a:extLst>
            </p:cNvPr>
            <p:cNvCxnSpPr>
              <a:stCxn id="10" idx="0"/>
            </p:cNvCxnSpPr>
            <p:nvPr/>
          </p:nvCxnSpPr>
          <p:spPr bwMode="auto">
            <a:xfrm flipV="1">
              <a:off x="4191000" y="5715000"/>
              <a:ext cx="0" cy="3048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7CFB78-A8DB-E849-A6B8-A7691ED1091B}"/>
              </a:ext>
            </a:extLst>
          </p:cNvPr>
          <p:cNvGrpSpPr/>
          <p:nvPr/>
        </p:nvGrpSpPr>
        <p:grpSpPr>
          <a:xfrm>
            <a:off x="7010400" y="4800600"/>
            <a:ext cx="1600200" cy="609600"/>
            <a:chOff x="7010400" y="4800600"/>
            <a:chExt cx="1600200" cy="6096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0EF1979-2B58-C44A-992E-1C13670A44EF}"/>
                </a:ext>
              </a:extLst>
            </p:cNvPr>
            <p:cNvSpPr/>
            <p:nvPr/>
          </p:nvSpPr>
          <p:spPr bwMode="auto">
            <a:xfrm>
              <a:off x="7696200" y="4800600"/>
              <a:ext cx="914400" cy="6096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09C78F1-186B-C444-9792-9272050E37DC}"/>
                </a:ext>
              </a:extLst>
            </p:cNvPr>
            <p:cNvCxnSpPr>
              <a:cxnSpLocks/>
              <a:stCxn id="7" idx="2"/>
            </p:cNvCxnSpPr>
            <p:nvPr/>
          </p:nvCxnSpPr>
          <p:spPr bwMode="auto">
            <a:xfrm flipH="1">
              <a:off x="7010400" y="5105400"/>
              <a:ext cx="6858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5187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AC8646-11B3-6640-A744-CFEE7DB28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733800"/>
            <a:ext cx="2209800" cy="1657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B0C0AA-1E20-3D4C-B02C-B28DB3EA8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Isobar run:  </a:t>
            </a:r>
            <a:r>
              <a:rPr lang="en-US" baseline="30000" dirty="0"/>
              <a:t>96</a:t>
            </a:r>
            <a:r>
              <a:rPr lang="en-US" dirty="0"/>
              <a:t>Zr</a:t>
            </a:r>
            <a:r>
              <a:rPr lang="en-US" baseline="30000" dirty="0"/>
              <a:t>40+</a:t>
            </a:r>
            <a:r>
              <a:rPr lang="en-US" dirty="0"/>
              <a:t> on </a:t>
            </a:r>
            <a:r>
              <a:rPr lang="en-US" baseline="30000" dirty="0"/>
              <a:t>96</a:t>
            </a:r>
            <a:r>
              <a:rPr lang="en-US" dirty="0"/>
              <a:t>Zr</a:t>
            </a:r>
            <a:r>
              <a:rPr lang="en-US" baseline="30000" dirty="0"/>
              <a:t>40+  </a:t>
            </a:r>
            <a:r>
              <a:rPr lang="en-US" dirty="0"/>
              <a:t>and  </a:t>
            </a:r>
            <a:r>
              <a:rPr lang="en-US" baseline="30000" dirty="0"/>
              <a:t>96</a:t>
            </a:r>
            <a:r>
              <a:rPr lang="en-US" dirty="0"/>
              <a:t>Ru</a:t>
            </a:r>
            <a:r>
              <a:rPr lang="en-US" baseline="30000" dirty="0"/>
              <a:t>44+</a:t>
            </a:r>
            <a:r>
              <a:rPr lang="en-US" dirty="0"/>
              <a:t> on </a:t>
            </a:r>
            <a:r>
              <a:rPr lang="en-US" baseline="30000" dirty="0"/>
              <a:t>96</a:t>
            </a:r>
            <a:r>
              <a:rPr lang="en-US" dirty="0"/>
              <a:t>Ru</a:t>
            </a:r>
            <a:r>
              <a:rPr lang="en-US" baseline="30000" dirty="0"/>
              <a:t>44+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0E4B3-F868-1B43-A5D2-4FF0251F6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562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Isobar run only possible with simultaneous use of many technologies developed over last 2 decades </a:t>
            </a:r>
            <a:r>
              <a:rPr lang="en-US" sz="1800" dirty="0"/>
              <a:t>(ion sources, feedbacks, cooling, injectors …)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First collider operation ever with store-to-store species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Extensive preparation for ion beam sources:</a:t>
            </a:r>
          </a:p>
          <a:p>
            <a:pPr marL="681037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Zr-96 from </a:t>
            </a:r>
            <a:r>
              <a:rPr lang="en-US" u="sng" dirty="0">
                <a:solidFill>
                  <a:srgbClr val="FF0000"/>
                </a:solidFill>
              </a:rPr>
              <a:t>LION/EBIS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681037" lvl="2" indent="0"/>
            <a:r>
              <a:rPr lang="en-US" dirty="0">
                <a:solidFill>
                  <a:schemeClr val="accent2"/>
                </a:solidFill>
              </a:rPr>
              <a:t>with merger scheme: Booster 4→2→1, AGS 12→6→2 later 8→4→2 </a:t>
            </a:r>
          </a:p>
          <a:p>
            <a:pPr marL="1023937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2.75% enriched </a:t>
            </a:r>
            <a:r>
              <a:rPr lang="en-US" dirty="0" err="1">
                <a:solidFill>
                  <a:schemeClr val="accent2"/>
                </a:solidFill>
              </a:rPr>
              <a:t>ZrO</a:t>
            </a:r>
            <a:r>
              <a:rPr lang="en-US" dirty="0">
                <a:solidFill>
                  <a:schemeClr val="accent2"/>
                </a:solidFill>
              </a:rPr>
              <a:t> commercially available</a:t>
            </a:r>
          </a:p>
          <a:p>
            <a:pPr marL="1023937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great support from </a:t>
            </a:r>
            <a:r>
              <a:rPr lang="en-US" u="sng" dirty="0">
                <a:solidFill>
                  <a:schemeClr val="accent2"/>
                </a:solidFill>
              </a:rPr>
              <a:t>RIKEN</a:t>
            </a:r>
            <a:r>
              <a:rPr lang="en-US" dirty="0">
                <a:solidFill>
                  <a:schemeClr val="accent2"/>
                </a:solidFill>
              </a:rPr>
              <a:t> for EBIS target production</a:t>
            </a:r>
          </a:p>
          <a:p>
            <a:pPr marL="1023937" lvl="2" indent="-34290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2"/>
                </a:solidFill>
              </a:rPr>
              <a:t>chemical expertise from Medical Isotope</a:t>
            </a:r>
            <a:r>
              <a:rPr lang="en-US" dirty="0">
                <a:solidFill>
                  <a:schemeClr val="accent2"/>
                </a:solidFill>
              </a:rPr>
              <a:t> group for target reprocessing tests</a:t>
            </a:r>
          </a:p>
          <a:p>
            <a:pPr marL="681037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Ru-96 from </a:t>
            </a:r>
            <a:r>
              <a:rPr lang="en-US" u="sng" dirty="0">
                <a:solidFill>
                  <a:srgbClr val="FF0000"/>
                </a:solidFill>
              </a:rPr>
              <a:t>Tandem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with merger scheme: Booster 4→2→1, AGS 8→4→2 </a:t>
            </a:r>
          </a:p>
          <a:p>
            <a:pPr marL="1023937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5.52 % natural occurrence </a:t>
            </a:r>
          </a:p>
          <a:p>
            <a:pPr marL="1023937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special enrichment run at ORNL for 500 mg of Ru-96,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u="sng" dirty="0">
                <a:solidFill>
                  <a:schemeClr val="accent2"/>
                </a:solidFill>
              </a:rPr>
              <a:t>great support from DOE NP, Isotope Program and ORNL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luminosity leveled with stochastic cooling and variable vertical offset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nominal store length 20 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81BC1-E6F5-DD46-8B74-071F8ED1B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9B06D-0C62-3D4A-A9E8-509C959B0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3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4D623-68DA-F543-A79E-0D5739063C7A}"/>
              </a:ext>
            </a:extLst>
          </p:cNvPr>
          <p:cNvSpPr txBox="1"/>
          <p:nvPr/>
        </p:nvSpPr>
        <p:spPr>
          <a:xfrm>
            <a:off x="7467600" y="4948535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Ru-96</a:t>
            </a:r>
          </a:p>
        </p:txBody>
      </p:sp>
    </p:spTree>
    <p:extLst>
      <p:ext uri="{BB962C8B-B14F-4D97-AF65-F5344CB8AC3E}">
        <p14:creationId xmlns:p14="http://schemas.microsoft.com/office/powerpoint/2010/main" val="726398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059DC-360D-A443-9705-957BB2445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Two week luminosity </a:t>
            </a:r>
            <a:r>
              <a:rPr lang="en-US" dirty="0" err="1"/>
              <a:t>Ru+Ru</a:t>
            </a:r>
            <a:r>
              <a:rPr lang="en-US" dirty="0"/>
              <a:t>/</a:t>
            </a:r>
            <a:r>
              <a:rPr lang="en-US" dirty="0" err="1"/>
              <a:t>Zr+Zr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2A318-DB32-9B47-AF01-9ECEB8F5A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2F38D-A7A1-5E43-8EA6-29167073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DDFC27F-93F2-477E-AD06-9129FC5F425E}" type="slidenum">
              <a:rPr lang="en-US" smtClean="0"/>
              <a:pPr>
                <a:defRPr/>
              </a:pPr>
              <a:t>4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E21760-AAD7-164C-AB70-B74D47858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548"/>
            <a:ext cx="9144000" cy="57924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942720-FB4D-4341-B076-233E2648E6EA}"/>
              </a:ext>
            </a:extLst>
          </p:cNvPr>
          <p:cNvSpPr txBox="1"/>
          <p:nvPr/>
        </p:nvSpPr>
        <p:spPr>
          <a:xfrm>
            <a:off x="5713767" y="762000"/>
            <a:ext cx="3049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2"/>
                </a:solidFill>
              </a:rPr>
              <a:t>leveled ZDC rate: 10 kHz</a:t>
            </a:r>
          </a:p>
        </p:txBody>
      </p:sp>
    </p:spTree>
    <p:extLst>
      <p:ext uri="{BB962C8B-B14F-4D97-AF65-F5344CB8AC3E}">
        <p14:creationId xmlns:p14="http://schemas.microsoft.com/office/powerpoint/2010/main" val="3341874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BCF6E-9F02-A14C-9517-99E25752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2946E-6155-DB40-AC99-5B8A8087F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5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60A64-F6DB-5446-A7BA-424C63723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3648"/>
            <a:ext cx="8763000" cy="666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7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610D5-D4E6-774D-9DC7-E47860F68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5EDFC7-3A46-9A4E-B47A-838CD4327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C1DE7-E7FE-A043-9CA8-F89DBD80A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DDFC27F-93F2-477E-AD06-9129FC5F425E}" type="slidenum">
              <a:rPr lang="en-US" smtClean="0"/>
              <a:pPr>
                <a:defRPr/>
              </a:pPr>
              <a:t>6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73750-D602-0B45-B5ED-6C723F4C5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22"/>
            <a:ext cx="9144000" cy="6569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416415-D2A3-994C-8503-E41B6693EAFA}"/>
              </a:ext>
            </a:extLst>
          </p:cNvPr>
          <p:cNvSpPr txBox="1"/>
          <p:nvPr/>
        </p:nvSpPr>
        <p:spPr>
          <a:xfrm>
            <a:off x="5334000" y="4507454"/>
            <a:ext cx="3408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fixed target run (Yellow only)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01A7D3-E3BA-104A-B835-61D07D7EB0F3}"/>
              </a:ext>
            </a:extLst>
          </p:cNvPr>
          <p:cNvCxnSpPr>
            <a:cxnSpLocks/>
          </p:cNvCxnSpPr>
          <p:nvPr/>
        </p:nvCxnSpPr>
        <p:spPr bwMode="auto">
          <a:xfrm flipV="1">
            <a:off x="5525396" y="4114800"/>
            <a:ext cx="0" cy="3810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B77634-B56D-D74E-A857-5DC0CBB05B73}"/>
              </a:ext>
            </a:extLst>
          </p:cNvPr>
          <p:cNvCxnSpPr/>
          <p:nvPr/>
        </p:nvCxnSpPr>
        <p:spPr bwMode="auto">
          <a:xfrm>
            <a:off x="5181600" y="4114800"/>
            <a:ext cx="6858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3B66B7C-7CEA-7E45-BAE6-2202EDB546CD}"/>
              </a:ext>
            </a:extLst>
          </p:cNvPr>
          <p:cNvSpPr txBox="1"/>
          <p:nvPr/>
        </p:nvSpPr>
        <p:spPr>
          <a:xfrm>
            <a:off x="3761618" y="5175492"/>
            <a:ext cx="2515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Run-11 performance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E7788D-1A15-7344-B76A-EDB61BD5F36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505200" y="5009126"/>
            <a:ext cx="304800" cy="33273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F9E77C1-63CF-C84A-8C9D-46A440C7B7D2}"/>
              </a:ext>
            </a:extLst>
          </p:cNvPr>
          <p:cNvSpPr txBox="1"/>
          <p:nvPr/>
        </p:nvSpPr>
        <p:spPr>
          <a:xfrm>
            <a:off x="6858000" y="76200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(no vertex cut)</a:t>
            </a:r>
          </a:p>
        </p:txBody>
      </p:sp>
    </p:spTree>
    <p:extLst>
      <p:ext uri="{BB962C8B-B14F-4D97-AF65-F5344CB8AC3E}">
        <p14:creationId xmlns:p14="http://schemas.microsoft.com/office/powerpoint/2010/main" val="235862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D3448D-52AC-1241-8971-46AD6BFAA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0C1366-FF3B-5647-AB93-0389CC743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558D05A-655E-48D6-BEE5-5A6C8F729379}" type="slidenum">
              <a:rPr lang="en-US" smtClean="0"/>
              <a:pPr>
                <a:defRPr/>
              </a:pPr>
              <a:t>7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CD06E-2C4D-2B4B-A657-BCA7D29C0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8051800" cy="60960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E71AEC9-D60F-3643-AB40-6166356BB59F}"/>
              </a:ext>
            </a:extLst>
          </p:cNvPr>
          <p:cNvSpPr txBox="1">
            <a:spLocks/>
          </p:cNvSpPr>
          <p:nvPr/>
        </p:nvSpPr>
        <p:spPr>
          <a:xfrm>
            <a:off x="152400" y="228600"/>
            <a:ext cx="8839200" cy="414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Run-18 fixed target events, 3.85 GeV/nucleon beam energy  (from STAR)</a:t>
            </a:r>
            <a:endParaRPr lang="en-US" b="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28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DF5B31-C341-0843-9339-727612615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388" y="1104248"/>
            <a:ext cx="3558369" cy="27057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18C75B-4B2C-674B-B854-6F60D61EC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Operation Run-18                                          </a:t>
            </a:r>
            <a:r>
              <a:rPr lang="en-US" sz="3200" b="0" dirty="0">
                <a:solidFill>
                  <a:srgbClr val="FF0000"/>
                </a:solidFill>
              </a:rPr>
              <a:t>Summary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AB0B5-B826-CF42-9FA8-BDF808103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b="1" dirty="0">
                <a:solidFill>
                  <a:schemeClr val="accent2"/>
                </a:solidFill>
              </a:rPr>
              <a:t>Very successful isobar run with 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 err="1">
                <a:solidFill>
                  <a:schemeClr val="accent2"/>
                </a:solidFill>
              </a:rPr>
              <a:t>Ru+Ru</a:t>
            </a:r>
            <a:r>
              <a:rPr lang="en-US" b="1" dirty="0">
                <a:solidFill>
                  <a:schemeClr val="accent2"/>
                </a:solidFill>
              </a:rPr>
              <a:t> (A=96) and </a:t>
            </a:r>
            <a:r>
              <a:rPr lang="en-US" b="1" dirty="0" err="1">
                <a:solidFill>
                  <a:schemeClr val="accent2"/>
                </a:solidFill>
              </a:rPr>
              <a:t>Zr+Zr</a:t>
            </a:r>
            <a:r>
              <a:rPr lang="en-US" b="1" dirty="0">
                <a:solidFill>
                  <a:schemeClr val="accent2"/>
                </a:solidFill>
              </a:rPr>
              <a:t> (A = 96)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First collider operation ever with store-to-store</a:t>
            </a:r>
            <a:br>
              <a:rPr lang="en-US" dirty="0"/>
            </a:br>
            <a:r>
              <a:rPr lang="en-US" dirty="0"/>
              <a:t>species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Required simultaneous use of many </a:t>
            </a:r>
            <a:br>
              <a:rPr lang="en-US" dirty="0"/>
            </a:br>
            <a:r>
              <a:rPr lang="en-US" dirty="0"/>
              <a:t>technologies developed in last 2 decades</a:t>
            </a:r>
            <a:br>
              <a:rPr lang="en-US" dirty="0"/>
            </a:br>
            <a:r>
              <a:rPr lang="en-US" sz="1800" dirty="0"/>
              <a:t>(ion sources, feedbacks, cooling, injectors …)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Great support from DOE NP, Isotope </a:t>
            </a:r>
            <a:br>
              <a:rPr lang="en-US" dirty="0"/>
            </a:br>
            <a:r>
              <a:rPr lang="en-US" dirty="0"/>
              <a:t>Program and ORNL (special Ru-96 </a:t>
            </a:r>
            <a:br>
              <a:rPr lang="en-US" dirty="0"/>
            </a:br>
            <a:r>
              <a:rPr lang="en-US" dirty="0"/>
              <a:t>enrichment), and RIKEN  </a:t>
            </a:r>
          </a:p>
          <a:p>
            <a:pPr marL="0" indent="0"/>
            <a:r>
              <a:rPr lang="en-US" b="1" dirty="0">
                <a:solidFill>
                  <a:schemeClr val="accent2"/>
                </a:solidFill>
              </a:rPr>
              <a:t>Completed fixed target run at 3.85 GeV/nucleon beam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4.6 days interleaved with machine development for BES-II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310% of initial data set goal (100M events)</a:t>
            </a:r>
          </a:p>
          <a:p>
            <a:pPr marL="0" indent="0"/>
            <a:endParaRPr lang="en-US" dirty="0"/>
          </a:p>
          <a:p>
            <a:pPr marL="0" indent="0"/>
            <a:r>
              <a:rPr lang="en-US" b="1" dirty="0">
                <a:solidFill>
                  <a:schemeClr val="accent2"/>
                </a:solidFill>
              </a:rPr>
              <a:t>Presently running Au+Au at 13.5 GeV/nucleon </a:t>
            </a:r>
            <a:r>
              <a:rPr lang="en-US" sz="1800" dirty="0">
                <a:solidFill>
                  <a:schemeClr val="accent2"/>
                </a:solidFill>
              </a:rPr>
              <a:t>(interleaved with CeC </a:t>
            </a:r>
            <a:r>
              <a:rPr lang="en-US" sz="1800" dirty="0" err="1">
                <a:solidFill>
                  <a:schemeClr val="accent2"/>
                </a:solidFill>
              </a:rPr>
              <a:t>PoP</a:t>
            </a:r>
            <a:r>
              <a:rPr lang="en-US" sz="1800" dirty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delivered luminosity per week ~2x of Run-11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076FB-3366-C441-A592-E9EC69956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1E1EE-CE54-5C47-8CA5-37DD7BC93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8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31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A79DE3-554E-CF49-9C5C-23702489A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915273-F15E-8847-8319-788B2B4E2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558D05A-655E-48D6-BEE5-5A6C8F729379}" type="slidenum">
              <a:rPr lang="en-US" smtClean="0"/>
              <a:pPr>
                <a:defRPr/>
              </a:pPr>
              <a:t>9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3274"/>
      </p:ext>
    </p:extLst>
  </p:cSld>
  <p:clrMapOvr>
    <a:masterClrMapping/>
  </p:clrMapOvr>
</p:sld>
</file>

<file path=ppt/theme/theme1.xml><?xml version="1.0" encoding="utf-8"?>
<a:theme xmlns:a="http://schemas.openxmlformats.org/drawingml/2006/main" name="Uslhc">
  <a:themeElements>
    <a:clrScheme name="Uslhc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Uslh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Uslh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lh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46431354</TotalTime>
  <Words>406</Words>
  <Application>Microsoft Macintosh PowerPoint</Application>
  <PresentationFormat>Letter Paper (8.5x11 in)</PresentationFormat>
  <Paragraphs>128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Book Antiqua</vt:lpstr>
      <vt:lpstr>Helvetica</vt:lpstr>
      <vt:lpstr>Symbol</vt:lpstr>
      <vt:lpstr>Times New Roman</vt:lpstr>
      <vt:lpstr>Uslhc</vt:lpstr>
      <vt:lpstr>  RHIC performance in Run-18 Zr+Zr, Ru+Ru, Au+Au   Wolfram Fischer, Gregory Marr (Run Coordinator)   </vt:lpstr>
      <vt:lpstr>PowerPoint Presentation</vt:lpstr>
      <vt:lpstr>Isobar run:  96Zr40+ on 96Zr40+  and  96Ru44+ on 96Ru44+</vt:lpstr>
      <vt:lpstr>Two week luminosity Ru+Ru/Zr+Zr</vt:lpstr>
      <vt:lpstr>PowerPoint Presentation</vt:lpstr>
      <vt:lpstr>PowerPoint Presentation</vt:lpstr>
      <vt:lpstr>PowerPoint Presentation</vt:lpstr>
      <vt:lpstr>RHIC Operation Run-18                                          Summary</vt:lpstr>
      <vt:lpstr>PowerPoint Presentation</vt:lpstr>
      <vt:lpstr>LEReC Physics integration            BES-II required events</vt:lpstr>
      <vt:lpstr>Physics integration          BES-I and BES-II luminosities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Jim Strait</dc:creator>
  <cp:lastModifiedBy>Fischer, Wolfram</cp:lastModifiedBy>
  <cp:revision>3989</cp:revision>
  <cp:lastPrinted>1998-09-11T14:49:03Z</cp:lastPrinted>
  <dcterms:created xsi:type="dcterms:W3CDTF">2010-11-14T17:34:40Z</dcterms:created>
  <dcterms:modified xsi:type="dcterms:W3CDTF">2018-06-07T14:31:24Z</dcterms:modified>
</cp:coreProperties>
</file>