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5735" r:id="rId1"/>
  </p:sldMasterIdLst>
  <p:notesMasterIdLst>
    <p:notesMasterId r:id="rId17"/>
  </p:notesMasterIdLst>
  <p:sldIdLst>
    <p:sldId id="256" r:id="rId2"/>
    <p:sldId id="340" r:id="rId3"/>
    <p:sldId id="342" r:id="rId4"/>
    <p:sldId id="343" r:id="rId5"/>
    <p:sldId id="346" r:id="rId6"/>
    <p:sldId id="351" r:id="rId7"/>
    <p:sldId id="352" r:id="rId8"/>
    <p:sldId id="353" r:id="rId9"/>
    <p:sldId id="354" r:id="rId10"/>
    <p:sldId id="360" r:id="rId11"/>
    <p:sldId id="355" r:id="rId12"/>
    <p:sldId id="356" r:id="rId13"/>
    <p:sldId id="357" r:id="rId14"/>
    <p:sldId id="358" r:id="rId15"/>
    <p:sldId id="361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888"/>
    <a:srgbClr val="B8F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41"/>
    <p:restoredTop sz="84236"/>
  </p:normalViewPr>
  <p:slideViewPr>
    <p:cSldViewPr snapToGrid="0" snapToObjects="1">
      <p:cViewPr>
        <p:scale>
          <a:sx n="104" d="100"/>
          <a:sy n="104" d="100"/>
        </p:scale>
        <p:origin x="1640" y="29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36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FE49F-2851-3240-A106-2198A0D3D82A}" type="datetimeFigureOut">
              <a:rPr kumimoji="1" lang="ko-KR" altLang="en-US" smtClean="0"/>
              <a:t>2018. 7. 17.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F64B3-C906-524F-A8B5-62AEFA0AC4AC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89077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64B3-C906-524F-A8B5-62AEFA0AC4AC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55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/>
              <p:cNvSpPr>
                <a:spLocks noGrp="1"/>
              </p:cNvSpPr>
              <p:nvPr>
                <p:ph type="ctrTitle" hasCustomPrompt="1"/>
              </p:nvPr>
            </p:nvSpPr>
            <p:spPr>
              <a:xfrm>
                <a:off x="291829" y="1459832"/>
                <a:ext cx="8501974" cy="1726403"/>
              </a:xfrm>
            </p:spPr>
            <p:txBody>
              <a:bodyPr anchor="b">
                <a:noAutofit/>
              </a:bodyPr>
              <a:lstStyle>
                <a:lvl1pPr algn="ctr">
                  <a:defRPr sz="4000" b="1" baseline="0">
                    <a:solidFill>
                      <a:schemeClr val="tx2"/>
                    </a:solidFill>
                  </a:defRPr>
                </a:lvl1pPr>
              </a:lstStyle>
              <a:p>
                <a:r>
                  <a:rPr kumimoji="1" lang="en-US" altLang="ko-KR" dirty="0" smtClean="0">
                    <a:solidFill>
                      <a:schemeClr val="tx1"/>
                    </a:solidFill>
                  </a:rPr>
                  <a:t>Forward Neutron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ko-KR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𝑨</m:t>
                        </m:r>
                      </m:e>
                      <m:sub>
                        <m:r>
                          <a:rPr kumimoji="1" lang="en-US" altLang="ko-KR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𝑵</m:t>
                        </m:r>
                      </m:sub>
                    </m:sSub>
                  </m:oMath>
                </a14:m>
                <a:endParaRPr kumimoji="1" lang="ko-KR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제목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 hasCustomPrompt="1"/>
              </p:nvPr>
            </p:nvSpPr>
            <p:spPr>
              <a:xfrm>
                <a:off x="291829" y="1459832"/>
                <a:ext cx="8501974" cy="1726403"/>
              </a:xfrm>
              <a:blipFill rotWithShape="0">
                <a:blip r:embed="rId2"/>
                <a:stretch>
                  <a:fillRect b="-1514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부제 2"/>
          <p:cNvSpPr>
            <a:spLocks noGrp="1"/>
          </p:cNvSpPr>
          <p:nvPr>
            <p:ph type="subTitle" idx="1" hasCustomPrompt="1"/>
          </p:nvPr>
        </p:nvSpPr>
        <p:spPr>
          <a:xfrm>
            <a:off x="1508042" y="4539914"/>
            <a:ext cx="6069547" cy="914401"/>
          </a:xfrm>
        </p:spPr>
        <p:txBody>
          <a:bodyPr>
            <a:normAutofit/>
          </a:bodyPr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en-US" altLang="ko-KR" dirty="0" smtClean="0"/>
              <a:t>Minjung Kim (Seoul National Univ./RIKEN)</a:t>
            </a:r>
          </a:p>
          <a:p>
            <a:r>
              <a:rPr kumimoji="1" lang="en-US" altLang="ko-KR" dirty="0" smtClean="0"/>
              <a:t>Conference, </a:t>
            </a:r>
            <a:r>
              <a:rPr kumimoji="1" lang="en-US" altLang="ko-KR" dirty="0" smtClean="0">
                <a:solidFill>
                  <a:schemeClr val="tx1"/>
                </a:solidFill>
              </a:rPr>
              <a:t>17</a:t>
            </a:r>
            <a:r>
              <a:rPr kumimoji="1" lang="en-US" altLang="ko-KR" baseline="30000" dirty="0" smtClean="0">
                <a:solidFill>
                  <a:schemeClr val="tx1"/>
                </a:solidFill>
              </a:rPr>
              <a:t>th</a:t>
            </a:r>
            <a:r>
              <a:rPr kumimoji="1" lang="en-US" altLang="ko-KR" baseline="0" dirty="0" smtClean="0">
                <a:solidFill>
                  <a:schemeClr val="tx1"/>
                </a:solidFill>
              </a:rPr>
              <a:t>  </a:t>
            </a:r>
            <a:r>
              <a:rPr kumimoji="1" lang="en-US" altLang="ko-KR" dirty="0" smtClean="0">
                <a:solidFill>
                  <a:schemeClr val="tx1"/>
                </a:solidFill>
              </a:rPr>
              <a:t>July 2018</a:t>
            </a:r>
            <a:endParaRPr kumimoji="1" lang="ko-KR" alt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562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kumimoji="1" lang="ko-KR" altLang="en-US" dirty="0" smtClean="0"/>
              <a:t>마스터 텍스트 스타일을 편집하려면 클릭</a:t>
            </a:r>
          </a:p>
          <a:p>
            <a:pPr lvl="1"/>
            <a:r>
              <a:rPr kumimoji="1" lang="ko-KR" altLang="en-US" dirty="0" smtClean="0"/>
              <a:t>두 번째 수준</a:t>
            </a:r>
          </a:p>
          <a:p>
            <a:pPr lvl="2"/>
            <a:r>
              <a:rPr kumimoji="1" lang="ko-KR" altLang="en-US" dirty="0" smtClean="0"/>
              <a:t>세 번째 수준</a:t>
            </a:r>
          </a:p>
          <a:p>
            <a:pPr lvl="3"/>
            <a:r>
              <a:rPr kumimoji="1" lang="ko-KR" altLang="en-US" dirty="0" smtClean="0"/>
              <a:t>네 번째 수준</a:t>
            </a:r>
          </a:p>
          <a:p>
            <a:pPr lvl="4"/>
            <a:r>
              <a:rPr kumimoji="1" lang="ko-KR" altLang="en-US" dirty="0" smtClean="0"/>
              <a:t>다섯 번째 수준</a:t>
            </a:r>
            <a:endParaRPr kumimoji="1" lang="ko-KR" altLang="en-US" dirty="0"/>
          </a:p>
        </p:txBody>
      </p:sp>
      <p:sp>
        <p:nvSpPr>
          <p:cNvPr id="9" name="제목 개체 틀 1"/>
          <p:cNvSpPr>
            <a:spLocks noGrp="1"/>
          </p:cNvSpPr>
          <p:nvPr>
            <p:ph type="title"/>
          </p:nvPr>
        </p:nvSpPr>
        <p:spPr>
          <a:xfrm>
            <a:off x="628650" y="185738"/>
            <a:ext cx="7886700" cy="595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kumimoji="1" lang="ko-KR" altLang="en-US" dirty="0" smtClean="0"/>
              <a:t>마스터 제목 스타일 편집</a:t>
            </a:r>
            <a:endParaRPr kumimoji="1" lang="ko-KR" altLang="en-US" dirty="0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786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047763"/>
            <a:ext cx="3886200" cy="4993114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047763"/>
            <a:ext cx="3886200" cy="4993114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84223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0357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2100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86560615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185738"/>
            <a:ext cx="7886700" cy="595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 dirty="0" smtClean="0"/>
              <a:t>마스터 제목 스타일 편집</a:t>
            </a:r>
            <a:endParaRPr kumimoji="1"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050586"/>
            <a:ext cx="7886700" cy="5152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 dirty="0" smtClean="0"/>
              <a:t>마스터 텍스트 스타일을 편집하려면 클릭</a:t>
            </a:r>
          </a:p>
          <a:p>
            <a:pPr lvl="1"/>
            <a:r>
              <a:rPr kumimoji="1" lang="ko-KR" altLang="en-US" dirty="0" smtClean="0"/>
              <a:t>두 번째 수준</a:t>
            </a:r>
          </a:p>
          <a:p>
            <a:pPr lvl="2"/>
            <a:r>
              <a:rPr kumimoji="1" lang="ko-KR" altLang="en-US" dirty="0" smtClean="0"/>
              <a:t>세 번째 수준</a:t>
            </a:r>
          </a:p>
          <a:p>
            <a:pPr lvl="3"/>
            <a:r>
              <a:rPr kumimoji="1" lang="ko-KR" altLang="en-US" dirty="0" smtClean="0"/>
              <a:t>네 번째 수준</a:t>
            </a:r>
          </a:p>
          <a:p>
            <a:pPr lvl="4"/>
            <a:r>
              <a:rPr kumimoji="1" lang="ko-KR" altLang="en-US" dirty="0" smtClean="0"/>
              <a:t>다섯 번째 수준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952890" y="6487299"/>
            <a:ext cx="1562459" cy="29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981BAEDF-E81A-E847-ACD2-22F7E6D59463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  <p:cxnSp>
        <p:nvCxnSpPr>
          <p:cNvPr id="11" name="직선 연결선[R] 10"/>
          <p:cNvCxnSpPr/>
          <p:nvPr userDrawn="1"/>
        </p:nvCxnSpPr>
        <p:spPr>
          <a:xfrm>
            <a:off x="628650" y="848032"/>
            <a:ext cx="7886700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바닥글 개체 틀 3"/>
          <p:cNvSpPr>
            <a:spLocks noGrp="1"/>
          </p:cNvSpPr>
          <p:nvPr>
            <p:ph type="ftr" sz="quarter" idx="3"/>
          </p:nvPr>
        </p:nvSpPr>
        <p:spPr>
          <a:xfrm>
            <a:off x="628650" y="6487297"/>
            <a:ext cx="1558496" cy="29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2"/>
          </p:nvPr>
        </p:nvSpPr>
        <p:spPr>
          <a:xfrm>
            <a:off x="2409568" y="6487297"/>
            <a:ext cx="4329498" cy="29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cxnSp>
        <p:nvCxnSpPr>
          <p:cNvPr id="8" name="직선 연결선[R] 7"/>
          <p:cNvCxnSpPr/>
          <p:nvPr userDrawn="1"/>
        </p:nvCxnSpPr>
        <p:spPr>
          <a:xfrm>
            <a:off x="628649" y="6412695"/>
            <a:ext cx="788670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25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6" r:id="rId1"/>
    <p:sldLayoutId id="2147485737" r:id="rId2"/>
    <p:sldLayoutId id="2147485739" r:id="rId3"/>
    <p:sldLayoutId id="2147485741" r:id="rId4"/>
    <p:sldLayoutId id="2147485742" r:id="rId5"/>
    <p:sldLayoutId id="2147485738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002060"/>
          </a:solidFill>
          <a:latin typeface="Malgun Gothic" charset="-127"/>
          <a:ea typeface="Malgun Gothic" charset="-127"/>
          <a:cs typeface="Malgun Gothic" charset="-127"/>
        </a:defRPr>
      </a:lvl1pPr>
    </p:titleStyle>
    <p:bodyStyle>
      <a:lvl1pPr marL="0" indent="0" algn="l" defTabSz="685800" rtl="0" eaLnBrk="1" latinLnBrk="1" hangingPunct="1">
        <a:lnSpc>
          <a:spcPct val="90000"/>
        </a:lnSpc>
        <a:spcBef>
          <a:spcPts val="750"/>
        </a:spcBef>
        <a:buFont typeface="Arial"/>
        <a:buNone/>
        <a:defRPr sz="2800" b="0" i="0" kern="1200">
          <a:solidFill>
            <a:schemeClr val="tx1"/>
          </a:solidFill>
          <a:latin typeface="Malgun Gothic" charset="-127"/>
          <a:ea typeface="Malgun Gothic" charset="-127"/>
          <a:cs typeface="Malgun Gothic" charset="-127"/>
        </a:defRPr>
      </a:lvl1pPr>
      <a:lvl2pPr marL="342900" indent="0" algn="l" defTabSz="685800" rtl="0" eaLnBrk="1" latinLnBrk="1" hangingPunct="1">
        <a:lnSpc>
          <a:spcPct val="90000"/>
        </a:lnSpc>
        <a:spcBef>
          <a:spcPts val="375"/>
        </a:spcBef>
        <a:buFont typeface="Arial"/>
        <a:buNone/>
        <a:defRPr sz="2800" b="0" i="0" kern="1200">
          <a:solidFill>
            <a:schemeClr val="tx1"/>
          </a:solidFill>
          <a:latin typeface="Malgun Gothic" charset="-127"/>
          <a:ea typeface="Malgun Gothic" charset="-127"/>
          <a:cs typeface="Malgun Gothic" charset="-127"/>
        </a:defRPr>
      </a:lvl2pPr>
      <a:lvl3pPr marL="685800" indent="0" algn="l" defTabSz="685800" rtl="0" eaLnBrk="1" latinLnBrk="1" hangingPunct="1">
        <a:lnSpc>
          <a:spcPct val="90000"/>
        </a:lnSpc>
        <a:spcBef>
          <a:spcPts val="375"/>
        </a:spcBef>
        <a:buFont typeface="Arial"/>
        <a:buNone/>
        <a:defRPr sz="2800" b="0" i="0" kern="1200">
          <a:solidFill>
            <a:schemeClr val="tx1"/>
          </a:solidFill>
          <a:latin typeface="Malgun Gothic" charset="-127"/>
          <a:ea typeface="Malgun Gothic" charset="-127"/>
          <a:cs typeface="Malgun Gothic" charset="-127"/>
        </a:defRPr>
      </a:lvl3pPr>
      <a:lvl4pPr marL="1028700" indent="0" algn="l" defTabSz="685800" rtl="0" eaLnBrk="1" latinLnBrk="1" hangingPunct="1">
        <a:lnSpc>
          <a:spcPct val="90000"/>
        </a:lnSpc>
        <a:spcBef>
          <a:spcPts val="375"/>
        </a:spcBef>
        <a:buFont typeface="Arial"/>
        <a:buNone/>
        <a:defRPr sz="2800" b="0" i="0" kern="1200">
          <a:solidFill>
            <a:schemeClr val="tx1"/>
          </a:solidFill>
          <a:latin typeface="Malgun Gothic" charset="-127"/>
          <a:ea typeface="Malgun Gothic" charset="-127"/>
          <a:cs typeface="Malgun Gothic" charset="-127"/>
        </a:defRPr>
      </a:lvl4pPr>
      <a:lvl5pPr marL="1371600" indent="0" algn="l" defTabSz="685800" rtl="0" eaLnBrk="1" latinLnBrk="1" hangingPunct="1">
        <a:lnSpc>
          <a:spcPct val="90000"/>
        </a:lnSpc>
        <a:spcBef>
          <a:spcPts val="375"/>
        </a:spcBef>
        <a:buFont typeface="Arial"/>
        <a:buNone/>
        <a:defRPr sz="2800" b="0" i="0" kern="1200">
          <a:solidFill>
            <a:schemeClr val="tx1"/>
          </a:solidFill>
          <a:latin typeface="Malgun Gothic" charset="-127"/>
          <a:ea typeface="Malgun Gothic" charset="-127"/>
          <a:cs typeface="Malgun Gothic" charset="-127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tif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10" Type="http://schemas.openxmlformats.org/officeDocument/2006/relationships/image" Target="../media/image180.png"/><Relationship Id="rId11" Type="http://schemas.openxmlformats.org/officeDocument/2006/relationships/image" Target="../media/image190.png"/><Relationship Id="rId9" Type="http://schemas.openxmlformats.org/officeDocument/2006/relationships/image" Target="../media/image170.png"/><Relationship Id="rId13" Type="http://schemas.openxmlformats.org/officeDocument/2006/relationships/image" Target="../media/image171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1632030"/>
            <a:ext cx="9143999" cy="2013994"/>
          </a:xfrm>
          <a:solidFill>
            <a:srgbClr val="1F3888"/>
          </a:solidFill>
        </p:spPr>
        <p:txBody>
          <a:bodyPr anchor="ctr"/>
          <a:lstStyle/>
          <a:p>
            <a:r>
              <a:rPr lang="en-US" altLang="ko-KR" sz="3200" b="0" dirty="0">
                <a:solidFill>
                  <a:schemeClr val="bg1"/>
                </a:solidFill>
              </a:rPr>
              <a:t>Surprising forward neutron </a:t>
            </a:r>
            <a:r>
              <a:rPr lang="en-US" altLang="ko-KR" sz="3200" b="0" dirty="0" smtClean="0">
                <a:solidFill>
                  <a:schemeClr val="bg1"/>
                </a:solidFill>
              </a:rPr>
              <a:t/>
            </a:r>
            <a:br>
              <a:rPr lang="en-US" altLang="ko-KR" sz="3200" b="0" dirty="0" smtClean="0">
                <a:solidFill>
                  <a:schemeClr val="bg1"/>
                </a:solidFill>
              </a:rPr>
            </a:br>
            <a:r>
              <a:rPr lang="en-US" altLang="ko-KR" sz="3200" b="0" dirty="0" smtClean="0">
                <a:solidFill>
                  <a:schemeClr val="bg1"/>
                </a:solidFill>
              </a:rPr>
              <a:t>asymmetries </a:t>
            </a:r>
            <a:r>
              <a:rPr lang="en-US" altLang="ko-KR" sz="3200" b="0" dirty="0">
                <a:solidFill>
                  <a:schemeClr val="bg1"/>
                </a:solidFill>
              </a:rPr>
              <a:t>discovered in </a:t>
            </a:r>
            <a:r>
              <a:rPr lang="en-US" altLang="ko-KR" sz="3200" b="0" dirty="0" smtClean="0">
                <a:solidFill>
                  <a:schemeClr val="bg1"/>
                </a:solidFill>
              </a:rPr>
              <a:t>polarized </a:t>
            </a:r>
            <a:r>
              <a:rPr lang="en-US" altLang="ko-KR" sz="3200" b="0" dirty="0">
                <a:solidFill>
                  <a:schemeClr val="bg1"/>
                </a:solidFill>
              </a:rPr>
              <a:t>proton + nucleus collision </a:t>
            </a:r>
            <a:r>
              <a:rPr lang="en-US" altLang="ko-KR" sz="3200" b="0" dirty="0" smtClean="0">
                <a:solidFill>
                  <a:schemeClr val="bg1"/>
                </a:solidFill>
              </a:rPr>
              <a:t>at RHIC</a:t>
            </a:r>
            <a:endParaRPr lang="en-US" altLang="ko-KR" sz="3200" dirty="0">
              <a:solidFill>
                <a:schemeClr val="bg1"/>
              </a:solidFill>
            </a:endParaRPr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211221" y="4539914"/>
            <a:ext cx="6663189" cy="914401"/>
          </a:xfrm>
        </p:spPr>
        <p:txBody>
          <a:bodyPr>
            <a:normAutofit fontScale="92500"/>
          </a:bodyPr>
          <a:lstStyle/>
          <a:p>
            <a:r>
              <a:rPr kumimoji="1" lang="en-US" altLang="ko-KR" dirty="0" smtClean="0">
                <a:solidFill>
                  <a:srgbClr val="1F3888"/>
                </a:solidFill>
              </a:rPr>
              <a:t>Minjung Kim (Seoul National Univ./RIKEN)</a:t>
            </a:r>
          </a:p>
          <a:p>
            <a:r>
              <a:rPr lang="en-US" altLang="ko-KR" dirty="0" smtClean="0">
                <a:solidFill>
                  <a:srgbClr val="1F3888"/>
                </a:solidFill>
              </a:rPr>
              <a:t>Gertrude </a:t>
            </a:r>
            <a:r>
              <a:rPr lang="en-US" altLang="ko-KR" dirty="0">
                <a:solidFill>
                  <a:srgbClr val="1F3888"/>
                </a:solidFill>
              </a:rPr>
              <a:t>Scharff-Goldhaber </a:t>
            </a:r>
            <a:r>
              <a:rPr lang="en-US" altLang="ko-KR" dirty="0" smtClean="0">
                <a:solidFill>
                  <a:srgbClr val="1F3888"/>
                </a:solidFill>
              </a:rPr>
              <a:t>Prize</a:t>
            </a:r>
            <a:r>
              <a:rPr kumimoji="1" lang="en-US" altLang="ko-KR" dirty="0" smtClean="0">
                <a:solidFill>
                  <a:srgbClr val="1F3888"/>
                </a:solidFill>
              </a:rPr>
              <a:t>, July 17</a:t>
            </a:r>
            <a:r>
              <a:rPr kumimoji="1" lang="en-US" altLang="ko-KR" baseline="30000" dirty="0" smtClean="0">
                <a:solidFill>
                  <a:srgbClr val="1F3888"/>
                </a:solidFill>
              </a:rPr>
              <a:t>th</a:t>
            </a:r>
            <a:r>
              <a:rPr kumimoji="1" lang="en-US" altLang="ko-KR" dirty="0" smtClean="0">
                <a:solidFill>
                  <a:srgbClr val="1F3888"/>
                </a:solidFill>
              </a:rPr>
              <a:t> 2018</a:t>
            </a:r>
            <a:endParaRPr kumimoji="1" lang="ko-KR" altLang="en-US" dirty="0">
              <a:solidFill>
                <a:srgbClr val="1F3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8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Naïve expectation</a:t>
            </a:r>
            <a:endParaRPr kumimoji="1"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10</a:t>
            </a:fld>
            <a:endParaRPr kumimoji="1" lang="ko-KR" altLang="en-US" dirty="0"/>
          </a:p>
        </p:txBody>
      </p:sp>
      <p:cxnSp>
        <p:nvCxnSpPr>
          <p:cNvPr id="8" name="直線コネクタ 65"/>
          <p:cNvCxnSpPr/>
          <p:nvPr/>
        </p:nvCxnSpPr>
        <p:spPr>
          <a:xfrm flipV="1">
            <a:off x="4597279" y="2000381"/>
            <a:ext cx="2846816" cy="3684582"/>
          </a:xfrm>
          <a:prstGeom prst="line">
            <a:avLst/>
          </a:prstGeom>
          <a:ln>
            <a:prstDash val="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線コネクタ 26"/>
          <p:cNvCxnSpPr/>
          <p:nvPr/>
        </p:nvCxnSpPr>
        <p:spPr>
          <a:xfrm flipV="1">
            <a:off x="579223" y="1932352"/>
            <a:ext cx="2846816" cy="3684582"/>
          </a:xfrm>
          <a:prstGeom prst="line">
            <a:avLst/>
          </a:prstGeom>
          <a:ln>
            <a:prstDash val="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円/楕円 12"/>
          <p:cNvSpPr/>
          <p:nvPr/>
        </p:nvSpPr>
        <p:spPr>
          <a:xfrm>
            <a:off x="2383787" y="2665357"/>
            <a:ext cx="562819" cy="56281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rgbClr val="FFFFFF">
                  <a:alpha val="9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11" name="直線コネクタ 19"/>
          <p:cNvCxnSpPr/>
          <p:nvPr/>
        </p:nvCxnSpPr>
        <p:spPr>
          <a:xfrm flipH="1">
            <a:off x="2095973" y="3054708"/>
            <a:ext cx="466532" cy="591286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7"/>
          <p:cNvSpPr txBox="1"/>
          <p:nvPr/>
        </p:nvSpPr>
        <p:spPr>
          <a:xfrm>
            <a:off x="3014377" y="2427604"/>
            <a:ext cx="101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neutron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cxnSp>
        <p:nvCxnSpPr>
          <p:cNvPr id="13" name="直線矢印コネクタ 8"/>
          <p:cNvCxnSpPr/>
          <p:nvPr/>
        </p:nvCxnSpPr>
        <p:spPr>
          <a:xfrm flipV="1">
            <a:off x="1092256" y="4277145"/>
            <a:ext cx="0" cy="1080345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円/楕円 11"/>
          <p:cNvSpPr/>
          <p:nvPr/>
        </p:nvSpPr>
        <p:spPr>
          <a:xfrm>
            <a:off x="3084227" y="2721853"/>
            <a:ext cx="562819" cy="562819"/>
          </a:xfrm>
          <a:prstGeom prst="ellipse">
            <a:avLst/>
          </a:prstGeom>
          <a:gradFill flip="none" rotWithShape="1">
            <a:gsLst>
              <a:gs pos="8000">
                <a:srgbClr val="3366FF">
                  <a:alpha val="90000"/>
                </a:srgbClr>
              </a:gs>
              <a:gs pos="97000">
                <a:srgbClr val="FFFFFF">
                  <a:alpha val="9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2137054" y="3054708"/>
            <a:ext cx="1162080" cy="680186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1340129" y="3896460"/>
            <a:ext cx="567547" cy="737210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17"/>
          <p:cNvSpPr txBox="1"/>
          <p:nvPr/>
        </p:nvSpPr>
        <p:spPr>
          <a:xfrm>
            <a:off x="1410982" y="4701699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smtClean="0">
                <a:latin typeface="Comic Sans MS"/>
                <a:cs typeface="Comic Sans MS"/>
              </a:rPr>
              <a:t>Spin polarized </a:t>
            </a:r>
            <a:r>
              <a:rPr lang="en-US" altLang="ja-JP" b="1" dirty="0" smtClean="0">
                <a:latin typeface="Comic Sans MS"/>
                <a:cs typeface="Comic Sans MS"/>
              </a:rPr>
              <a:t>proton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sp>
        <p:nvSpPr>
          <p:cNvPr id="18" name="テキスト ボックス 27"/>
          <p:cNvSpPr txBox="1"/>
          <p:nvPr/>
        </p:nvSpPr>
        <p:spPr>
          <a:xfrm>
            <a:off x="2018866" y="2352521"/>
            <a:ext cx="89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proton</a:t>
            </a:r>
            <a:endParaRPr lang="ja-JP" altLang="en-US" b="1" dirty="0">
              <a:latin typeface="Comic Sans MS"/>
              <a:cs typeface="Comic Sans MS"/>
            </a:endParaRPr>
          </a:p>
        </p:txBody>
      </p:sp>
      <p:sp>
        <p:nvSpPr>
          <p:cNvPr id="19" name="爆発 1 28"/>
          <p:cNvSpPr/>
          <p:nvPr/>
        </p:nvSpPr>
        <p:spPr>
          <a:xfrm>
            <a:off x="1901326" y="3677718"/>
            <a:ext cx="194647" cy="225092"/>
          </a:xfrm>
          <a:prstGeom prst="irregularSeal1">
            <a:avLst/>
          </a:prstGeom>
          <a:solidFill>
            <a:srgbClr val="FFFF00"/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9"/>
          <p:cNvSpPr/>
          <p:nvPr/>
        </p:nvSpPr>
        <p:spPr>
          <a:xfrm>
            <a:off x="817536" y="4592216"/>
            <a:ext cx="562819" cy="56281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rgbClr val="FFFFFF">
                  <a:alpha val="9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21" name="円/楕円 44"/>
          <p:cNvSpPr/>
          <p:nvPr/>
        </p:nvSpPr>
        <p:spPr>
          <a:xfrm>
            <a:off x="6188270" y="2260609"/>
            <a:ext cx="1281225" cy="1281225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90000"/>
                </a:schemeClr>
              </a:gs>
              <a:gs pos="100000">
                <a:srgbClr val="FFFFFF">
                  <a:alpha val="9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22" name="テキスト ボックス 48"/>
          <p:cNvSpPr txBox="1"/>
          <p:nvPr/>
        </p:nvSpPr>
        <p:spPr>
          <a:xfrm>
            <a:off x="5406699" y="2372337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Comic Sans MS"/>
                <a:cs typeface="Comic Sans MS"/>
              </a:rPr>
              <a:t>h</a:t>
            </a:r>
            <a:r>
              <a:rPr lang="en-US" altLang="ja-JP" b="1" dirty="0" smtClean="0">
                <a:latin typeface="Comic Sans MS"/>
                <a:cs typeface="Comic Sans MS"/>
              </a:rPr>
              <a:t>eavy nucleus</a:t>
            </a:r>
            <a:endParaRPr lang="ja-JP" altLang="en-US" b="1" dirty="0">
              <a:latin typeface="Comic Sans MS"/>
              <a:cs typeface="Comic Sans MS"/>
            </a:endParaRPr>
          </a:p>
        </p:txBody>
      </p:sp>
      <p:cxnSp>
        <p:nvCxnSpPr>
          <p:cNvPr id="23" name="直線コネクタ 52"/>
          <p:cNvCxnSpPr/>
          <p:nvPr/>
        </p:nvCxnSpPr>
        <p:spPr>
          <a:xfrm flipH="1">
            <a:off x="6136436" y="3098261"/>
            <a:ext cx="466532" cy="591286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直線矢印コネクタ 54"/>
          <p:cNvCxnSpPr/>
          <p:nvPr/>
        </p:nvCxnSpPr>
        <p:spPr>
          <a:xfrm flipV="1">
            <a:off x="5132719" y="4320698"/>
            <a:ext cx="0" cy="1080345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爆発 1 60"/>
          <p:cNvSpPr/>
          <p:nvPr/>
        </p:nvSpPr>
        <p:spPr>
          <a:xfrm>
            <a:off x="5941789" y="3721271"/>
            <a:ext cx="194647" cy="225092"/>
          </a:xfrm>
          <a:prstGeom prst="irregularSeal1">
            <a:avLst/>
          </a:prstGeom>
          <a:solidFill>
            <a:srgbClr val="FFFF00"/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61"/>
          <p:cNvSpPr/>
          <p:nvPr/>
        </p:nvSpPr>
        <p:spPr>
          <a:xfrm>
            <a:off x="4857999" y="4635769"/>
            <a:ext cx="562819" cy="56281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rgbClr val="FFFFFF">
                  <a:alpha val="9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27" name="直線コネクタ 66"/>
          <p:cNvCxnSpPr/>
          <p:nvPr/>
        </p:nvCxnSpPr>
        <p:spPr>
          <a:xfrm flipV="1">
            <a:off x="5358185" y="3964489"/>
            <a:ext cx="567547" cy="737210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" name="図形グループ 3"/>
          <p:cNvGrpSpPr/>
          <p:nvPr/>
        </p:nvGrpSpPr>
        <p:grpSpPr>
          <a:xfrm>
            <a:off x="6228358" y="2482974"/>
            <a:ext cx="1893797" cy="1307290"/>
            <a:chOff x="6567701" y="2238367"/>
            <a:chExt cx="1893797" cy="1307290"/>
          </a:xfrm>
        </p:grpSpPr>
        <p:sp>
          <p:nvSpPr>
            <p:cNvPr id="29" name="テキスト ボックス 29"/>
            <p:cNvSpPr txBox="1"/>
            <p:nvPr/>
          </p:nvSpPr>
          <p:spPr>
            <a:xfrm>
              <a:off x="7445024" y="2238367"/>
              <a:ext cx="1016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latin typeface="Comic Sans MS"/>
                  <a:cs typeface="Comic Sans MS"/>
                </a:rPr>
                <a:t>neutron</a:t>
              </a:r>
              <a:endParaRPr kumimoji="1" lang="ja-JP" altLang="en-US" b="1" dirty="0">
                <a:latin typeface="Comic Sans MS"/>
                <a:cs typeface="Comic Sans MS"/>
              </a:endParaRPr>
            </a:p>
          </p:txBody>
        </p:sp>
        <p:sp>
          <p:nvSpPr>
            <p:cNvPr id="30" name="円/楕円 30"/>
            <p:cNvSpPr/>
            <p:nvPr/>
          </p:nvSpPr>
          <p:spPr>
            <a:xfrm>
              <a:off x="7514874" y="2532616"/>
              <a:ext cx="562819" cy="562819"/>
            </a:xfrm>
            <a:prstGeom prst="ellipse">
              <a:avLst/>
            </a:prstGeom>
            <a:gradFill flip="none" rotWithShape="1">
              <a:gsLst>
                <a:gs pos="8000">
                  <a:srgbClr val="3366FF">
                    <a:alpha val="90000"/>
                  </a:srgbClr>
                </a:gs>
                <a:gs pos="97000">
                  <a:srgbClr val="FFFFFF">
                    <a:alpha val="9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31" name="直線コネクタ 31"/>
            <p:cNvCxnSpPr/>
            <p:nvPr/>
          </p:nvCxnSpPr>
          <p:spPr>
            <a:xfrm flipV="1">
              <a:off x="6567701" y="2865471"/>
              <a:ext cx="1162080" cy="680186"/>
            </a:xfrm>
            <a:prstGeom prst="line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テキスト ボックス 17"/>
          <p:cNvSpPr txBox="1"/>
          <p:nvPr/>
        </p:nvSpPr>
        <p:spPr>
          <a:xfrm>
            <a:off x="5695538" y="4698647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smtClean="0">
                <a:latin typeface="Comic Sans MS"/>
                <a:cs typeface="Comic Sans MS"/>
              </a:rPr>
              <a:t>Spin polarized </a:t>
            </a:r>
            <a:r>
              <a:rPr lang="en-US" altLang="ja-JP" b="1" dirty="0" smtClean="0">
                <a:latin typeface="Comic Sans MS"/>
                <a:cs typeface="Comic Sans MS"/>
              </a:rPr>
              <a:t>proton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14215" y="1034307"/>
            <a:ext cx="3062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2400" dirty="0"/>
              <a:t>5% </a:t>
            </a:r>
            <a:r>
              <a:rPr kumimoji="1" lang="en-US" altLang="ko-KR" sz="2400" dirty="0" smtClean="0"/>
              <a:t>more neutrons to the right</a:t>
            </a:r>
            <a:endParaRPr kumimoji="1" lang="en-US" altLang="ko-KR" sz="2400" dirty="0"/>
          </a:p>
        </p:txBody>
      </p:sp>
      <p:sp>
        <p:nvSpPr>
          <p:cNvPr id="34" name="직사각형 33"/>
          <p:cNvSpPr/>
          <p:nvPr/>
        </p:nvSpPr>
        <p:spPr>
          <a:xfrm>
            <a:off x="5400980" y="1122334"/>
            <a:ext cx="3508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2400" dirty="0" smtClean="0"/>
              <a:t>Similar result predicted</a:t>
            </a:r>
            <a:endParaRPr kumimoji="1"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121523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11</a:t>
            </a:fld>
            <a:endParaRPr kumimoji="1" lang="ko-KR" altLang="en-US" dirty="0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628650" y="185738"/>
            <a:ext cx="7886700" cy="595927"/>
          </a:xfrm>
        </p:spPr>
        <p:txBody>
          <a:bodyPr/>
          <a:lstStyle/>
          <a:p>
            <a:r>
              <a:rPr kumimoji="1" lang="en-US" altLang="ko-KR" dirty="0" smtClean="0"/>
              <a:t>Result</a:t>
            </a:r>
            <a:endParaRPr kumimoji="1" lang="ko-KR" altLang="en-US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75" y="1076049"/>
            <a:ext cx="4795147" cy="4989425"/>
          </a:xfrm>
          <a:prstGeom prst="rect">
            <a:avLst/>
          </a:prstGeom>
        </p:spPr>
      </p:pic>
      <p:sp>
        <p:nvSpPr>
          <p:cNvPr id="35" name="내용 개체 틀 1"/>
          <p:cNvSpPr>
            <a:spLocks noGrp="1"/>
          </p:cNvSpPr>
          <p:nvPr>
            <p:ph idx="1"/>
          </p:nvPr>
        </p:nvSpPr>
        <p:spPr>
          <a:xfrm>
            <a:off x="5200650" y="2100649"/>
            <a:ext cx="3696215" cy="2697728"/>
          </a:xfrm>
        </p:spPr>
        <p:txBody>
          <a:bodyPr>
            <a:normAutofit/>
          </a:bodyPr>
          <a:lstStyle/>
          <a:p>
            <a:r>
              <a:rPr kumimoji="1" lang="en-US" altLang="ko-KR" i="1" dirty="0">
                <a:solidFill>
                  <a:srgbClr val="FF0000"/>
                </a:solidFill>
              </a:rPr>
              <a:t>However, 16% more </a:t>
            </a:r>
            <a:r>
              <a:rPr kumimoji="1" lang="en-US" altLang="ko-KR" i="1" dirty="0" smtClean="0">
                <a:solidFill>
                  <a:srgbClr val="FF0000"/>
                </a:solidFill>
              </a:rPr>
              <a:t>neutrons are produced at the left side in </a:t>
            </a:r>
            <a:r>
              <a:rPr kumimoji="1" lang="en-US" altLang="ko-KR" i="1" dirty="0" err="1" smtClean="0">
                <a:solidFill>
                  <a:srgbClr val="FF0000"/>
                </a:solidFill>
              </a:rPr>
              <a:t>p+Au</a:t>
            </a:r>
            <a:r>
              <a:rPr kumimoji="1" lang="en-US" altLang="ko-KR" i="1" dirty="0" smtClean="0">
                <a:solidFill>
                  <a:srgbClr val="FF0000"/>
                </a:solidFill>
              </a:rPr>
              <a:t> collision!</a:t>
            </a:r>
            <a:endParaRPr kumimoji="1" lang="en-US" altLang="ko-KR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5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Beam Beam Counter (BBC) </a:t>
            </a:r>
            <a:r>
              <a:rPr kumimoji="1" lang="en-US" altLang="ko-KR" dirty="0" err="1"/>
              <a:t>taggings</a:t>
            </a:r>
            <a:endParaRPr kumimoji="1"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12</a:t>
            </a:fld>
            <a:endParaRPr kumimoji="1" lang="ko-KR" altLang="en-US" dirty="0"/>
          </a:p>
        </p:txBody>
      </p:sp>
      <p:pic>
        <p:nvPicPr>
          <p:cNvPr id="7" name="Picture 4" descr="970205a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302" y="1512846"/>
            <a:ext cx="2766060" cy="20745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12" descr="97071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81" y="1642652"/>
            <a:ext cx="1997349" cy="149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9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72" y="3765873"/>
            <a:ext cx="7763142" cy="1024909"/>
          </a:xfrm>
          <a:prstGeom prst="rect">
            <a:avLst/>
          </a:prstGeom>
        </p:spPr>
      </p:pic>
      <p:pic>
        <p:nvPicPr>
          <p:cNvPr id="10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288" y="5099069"/>
            <a:ext cx="7866511" cy="1257282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5247851" y="1512846"/>
            <a:ext cx="1797425" cy="1164185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6872991" y="2313873"/>
            <a:ext cx="2033356" cy="1164185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5021970" y="1376486"/>
            <a:ext cx="3941805" cy="2347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296316" y="1869876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dirty="0" smtClean="0">
                <a:solidFill>
                  <a:srgbClr val="00B050"/>
                </a:solidFill>
              </a:rPr>
              <a:t>ZDC&amp;BBC-tag</a:t>
            </a:r>
            <a:endParaRPr kumimoji="1" lang="ko-KR" altLang="en-US" sz="20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03367" y="2666351"/>
            <a:ext cx="1960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dirty="0" smtClean="0">
                <a:solidFill>
                  <a:srgbClr val="0070C0"/>
                </a:solidFill>
              </a:rPr>
              <a:t>ZDC&amp;BBC-veto</a:t>
            </a:r>
            <a:endParaRPr kumimoji="1" lang="ko-KR" altLang="en-US" sz="20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738" y="5099069"/>
            <a:ext cx="1960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dirty="0" smtClean="0">
                <a:solidFill>
                  <a:srgbClr val="0070C0"/>
                </a:solidFill>
              </a:rPr>
              <a:t>ZDC&amp;BBC-veto</a:t>
            </a:r>
            <a:endParaRPr kumimoji="1" lang="ko-KR" altLang="en-US" sz="20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864" y="3751383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dirty="0" smtClean="0">
                <a:solidFill>
                  <a:srgbClr val="00B050"/>
                </a:solidFill>
              </a:rPr>
              <a:t>ZDC&amp;BBC-tag</a:t>
            </a:r>
            <a:endParaRPr kumimoji="1" lang="ko-KR" altLang="en-US" sz="2000" dirty="0">
              <a:solidFill>
                <a:srgbClr val="00B05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68302" y="96503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/>
              <a:t>Quartz Cherenkov radiator</a:t>
            </a:r>
            <a:r>
              <a:rPr lang="en-US" altLang="ja-JP" sz="1600" dirty="0"/>
              <a:t>(</a:t>
            </a:r>
            <a:r>
              <a:rPr lang="en-US" altLang="ja-JP" sz="1600" dirty="0" err="1">
                <a:latin typeface="Symbol" charset="2"/>
              </a:rPr>
              <a:t>b</a:t>
            </a:r>
            <a:r>
              <a:rPr lang="en-US" altLang="ja-JP" sz="1600" baseline="-25000" dirty="0" err="1"/>
              <a:t>th</a:t>
            </a:r>
            <a:r>
              <a:rPr lang="en-US" altLang="ja-JP" sz="1600" dirty="0"/>
              <a:t>=.</a:t>
            </a:r>
            <a:r>
              <a:rPr lang="en-US" altLang="ja-JP" sz="1600" dirty="0" smtClean="0"/>
              <a:t>7) + </a:t>
            </a:r>
            <a:r>
              <a:rPr lang="en-US" altLang="ja-JP" dirty="0" smtClean="0"/>
              <a:t>PMT</a:t>
            </a:r>
            <a:r>
              <a:rPr lang="en-US" altLang="ja-JP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8253" y="963061"/>
            <a:ext cx="3669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smtClean="0">
                <a:solidFill>
                  <a:srgbClr val="FF0000"/>
                </a:solidFill>
              </a:rPr>
              <a:t>ZDC inclusive neutron sample</a:t>
            </a:r>
            <a:endParaRPr kumimoji="1" lang="ko-KR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13</a:t>
            </a:fld>
            <a:endParaRPr kumimoji="1" lang="ko-KR" altLang="en-US" dirty="0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628650" y="369650"/>
            <a:ext cx="7886700" cy="412014"/>
          </a:xfrm>
        </p:spPr>
        <p:txBody>
          <a:bodyPr>
            <a:normAutofit fontScale="90000"/>
          </a:bodyPr>
          <a:lstStyle/>
          <a:p>
            <a:r>
              <a:rPr kumimoji="1" lang="en-US" altLang="ko-KR" dirty="0" smtClean="0"/>
              <a:t>Result</a:t>
            </a:r>
            <a:endParaRPr kumimoji="1"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272"/>
            <a:ext cx="4834993" cy="4694944"/>
          </a:xfrm>
          <a:prstGeom prst="rect">
            <a:avLst/>
          </a:prstGeom>
        </p:spPr>
      </p:pic>
      <p:pic>
        <p:nvPicPr>
          <p:cNvPr id="9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660" y="3354307"/>
            <a:ext cx="4289937" cy="566368"/>
          </a:xfrm>
          <a:prstGeom prst="rect">
            <a:avLst/>
          </a:prstGeom>
        </p:spPr>
      </p:pic>
      <p:pic>
        <p:nvPicPr>
          <p:cNvPr id="10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660" y="5385741"/>
            <a:ext cx="4300365" cy="6873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53505" y="962681"/>
            <a:ext cx="4198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ko-KR" sz="2000" dirty="0" smtClean="0">
              <a:solidFill>
                <a:srgbClr val="FF0000"/>
              </a:solidFill>
            </a:endParaRPr>
          </a:p>
          <a:p>
            <a:r>
              <a:rPr kumimoji="1" lang="en-US" altLang="ko-KR" sz="2000" dirty="0" smtClean="0">
                <a:solidFill>
                  <a:srgbClr val="FF0000"/>
                </a:solidFill>
              </a:rPr>
              <a:t>Neutron inclusive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en-US" altLang="ko-KR" sz="2000" dirty="0" smtClean="0">
                <a:latin typeface="Arial Hebrew Scholar" charset="-79"/>
                <a:ea typeface="Arial Hebrew Scholar" charset="-79"/>
                <a:cs typeface="Arial Hebrew Scholar" charset="-79"/>
              </a:rPr>
              <a:t>Strong A-dependence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0957" y="2254732"/>
            <a:ext cx="41087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dirty="0" smtClean="0">
                <a:solidFill>
                  <a:srgbClr val="039F2B"/>
                </a:solidFill>
              </a:rPr>
              <a:t>BBC-tag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en-US" altLang="ko-KR" sz="2000" dirty="0" smtClean="0"/>
              <a:t>Drastic </a:t>
            </a:r>
            <a:r>
              <a:rPr kumimoji="1" lang="en-US" altLang="ko-KR" sz="2000" dirty="0"/>
              <a:t>A dependence </a:t>
            </a:r>
            <a:r>
              <a:rPr kumimoji="1" lang="en-US" altLang="ko-KR" sz="2000" dirty="0" smtClean="0"/>
              <a:t>vanishes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en-US" altLang="ko-KR" sz="2000" dirty="0" smtClean="0"/>
              <a:t>Behave as theory prediction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0957" y="4300356"/>
            <a:ext cx="30396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dirty="0" smtClean="0">
                <a:solidFill>
                  <a:srgbClr val="0732FF"/>
                </a:solidFill>
              </a:rPr>
              <a:t>BBC-veto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en-US" altLang="ko-KR" sz="2000" dirty="0" smtClean="0">
                <a:latin typeface="Arial Hebrew Scholar" charset="-79"/>
                <a:ea typeface="Arial Hebrew Scholar" charset="-79"/>
                <a:cs typeface="Arial Hebrew Scholar" charset="-79"/>
              </a:rPr>
              <a:t>Stronger A-dependence</a:t>
            </a:r>
          </a:p>
          <a:p>
            <a:pPr marL="285750" indent="-285750">
              <a:buFont typeface="Arial" charset="0"/>
              <a:buChar char="•"/>
            </a:pPr>
            <a:r>
              <a:rPr kumimoji="1" lang="en-US" altLang="ko-KR" sz="2000" dirty="0" smtClean="0">
                <a:solidFill>
                  <a:srgbClr val="0070C0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Origin of A dependence!</a:t>
            </a:r>
          </a:p>
        </p:txBody>
      </p:sp>
    </p:spTree>
    <p:extLst>
      <p:ext uri="{BB962C8B-B14F-4D97-AF65-F5344CB8AC3E}">
        <p14:creationId xmlns:p14="http://schemas.microsoft.com/office/powerpoint/2010/main" val="123133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14</a:t>
            </a:fld>
            <a:endParaRPr kumimoji="1" lang="ko-KR" altLang="en-US" dirty="0"/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628650" y="369651"/>
            <a:ext cx="8244894" cy="412014"/>
          </a:xfrm>
        </p:spPr>
        <p:txBody>
          <a:bodyPr>
            <a:normAutofit fontScale="90000"/>
          </a:bodyPr>
          <a:lstStyle/>
          <a:p>
            <a:r>
              <a:rPr kumimoji="1" lang="en-US" altLang="ko-KR" dirty="0" err="1"/>
              <a:t>Ultraperipheral</a:t>
            </a:r>
            <a:r>
              <a:rPr kumimoji="1" lang="en-US" altLang="ko-KR" dirty="0"/>
              <a:t> collision (UPC)</a:t>
            </a:r>
            <a:endParaRPr kumimoji="1"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내용 개체 틀 2"/>
              <p:cNvSpPr>
                <a:spLocks noGrp="1"/>
              </p:cNvSpPr>
              <p:nvPr>
                <p:ph idx="1"/>
              </p:nvPr>
            </p:nvSpPr>
            <p:spPr>
              <a:xfrm>
                <a:off x="0" y="4151474"/>
                <a:ext cx="4835654" cy="2148191"/>
              </a:xfrm>
            </p:spPr>
            <p:txBody>
              <a:bodyPr>
                <a:noAutofit/>
              </a:bodyPr>
              <a:lstStyle/>
              <a:p>
                <a:pPr marL="514350" lvl="1" indent="-342900">
                  <a:spcBef>
                    <a:spcPts val="750"/>
                  </a:spcBef>
                  <a:buFont typeface="Arial" charset="0"/>
                  <a:buChar char="•"/>
                </a:pPr>
                <a:r>
                  <a:rPr kumimoji="1" lang="en-US" altLang="ko-KR" sz="2000" dirty="0" smtClean="0"/>
                  <a:t># virtual photons </a:t>
                </a:r>
                <a14:m>
                  <m:oMath xmlns:m="http://schemas.openxmlformats.org/officeDocument/2006/math">
                    <m:r>
                      <a:rPr kumimoji="1" lang="en-US" altLang="ko-KR" sz="2000" b="0" i="1" smtClean="0">
                        <a:latin typeface="Cambria Math" charset="0"/>
                      </a:rPr>
                      <m:t>∝</m:t>
                    </m:r>
                  </m:oMath>
                </a14:m>
                <a:r>
                  <a:rPr kumimoji="1" lang="en-US" altLang="ko-KR" sz="2000" dirty="0" smtClean="0"/>
                  <a:t> Z^2 (6000 in Au than p)</a:t>
                </a:r>
              </a:p>
              <a:p>
                <a:pPr marL="514350" lvl="1" indent="-342900">
                  <a:spcBef>
                    <a:spcPts val="750"/>
                  </a:spcBef>
                  <a:buFont typeface="Arial" charset="0"/>
                  <a:buChar char="•"/>
                </a:pPr>
                <a:r>
                  <a:rPr kumimoji="1" lang="en-US" altLang="ko-KR" sz="2000" dirty="0"/>
                  <a:t>V</a:t>
                </a:r>
                <a:r>
                  <a:rPr kumimoji="1" lang="en-US" altLang="ko-KR" sz="2000" dirty="0" smtClean="0"/>
                  <a:t>irtual photons from the nucleus can interact with the proton and produce the neutron</a:t>
                </a:r>
              </a:p>
              <a:p>
                <a:pPr marL="514350" lvl="1" indent="-342900">
                  <a:spcBef>
                    <a:spcPts val="750"/>
                  </a:spcBef>
                  <a:buFont typeface="Arial" charset="0"/>
                  <a:buChar char="•"/>
                </a:pPr>
                <a:r>
                  <a:rPr kumimoji="1" lang="en-US" altLang="ko-KR" sz="2000" dirty="0" smtClean="0"/>
                  <a:t>UPC process is a strong candidate of this A dependence.</a:t>
                </a:r>
              </a:p>
            </p:txBody>
          </p:sp>
        </mc:Choice>
        <mc:Fallback xmlns="">
          <p:sp>
            <p:nvSpPr>
              <p:cNvPr id="8" name="내용 개체 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4151474"/>
                <a:ext cx="4835654" cy="2148191"/>
              </a:xfrm>
              <a:blipFill rotWithShape="0">
                <a:blip r:embed="rId2"/>
                <a:stretch>
                  <a:fillRect t="-2841" b="-82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51" y="1186331"/>
            <a:ext cx="2775589" cy="3053921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944" y="1131082"/>
            <a:ext cx="2325220" cy="1304182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958" y="1114469"/>
            <a:ext cx="2322443" cy="133740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934" y="2784680"/>
            <a:ext cx="3766494" cy="3514985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5361950" y="3409255"/>
            <a:ext cx="199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ko-KR" sz="1600" dirty="0" err="1"/>
              <a:t>Mitsuka</a:t>
            </a:r>
            <a:r>
              <a:rPr lang="nb-NO" altLang="ko-KR" sz="1600" dirty="0"/>
              <a:t>, </a:t>
            </a:r>
            <a:r>
              <a:rPr lang="en-US" altLang="ko-KR" sz="1600" dirty="0"/>
              <a:t>PHYSICAL REVIEW C 95, 044908 (2017</a:t>
            </a:r>
            <a:r>
              <a:rPr lang="en-US" altLang="ko-KR" sz="1600" dirty="0" smtClean="0"/>
              <a:t>)</a:t>
            </a:r>
            <a:endParaRPr lang="en-US" altLang="ko-KR" sz="1600" dirty="0"/>
          </a:p>
        </p:txBody>
      </p:sp>
    </p:spTree>
    <p:extLst>
      <p:ext uri="{BB962C8B-B14F-4D97-AF65-F5344CB8AC3E}">
        <p14:creationId xmlns:p14="http://schemas.microsoft.com/office/powerpoint/2010/main" val="84781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내용 개체 틀 1"/>
              <p:cNvSpPr>
                <a:spLocks noGrp="1"/>
              </p:cNvSpPr>
              <p:nvPr>
                <p:ph idx="1"/>
              </p:nvPr>
            </p:nvSpPr>
            <p:spPr>
              <a:xfrm>
                <a:off x="117390" y="1058228"/>
                <a:ext cx="9125464" cy="5152505"/>
              </a:xfrm>
            </p:spPr>
            <p:txBody>
              <a:bodyPr>
                <a:noAutofit/>
              </a:bodyPr>
              <a:lstStyle/>
              <a:p>
                <a:pPr marL="457200" indent="-457200">
                  <a:lnSpc>
                    <a:spcPct val="130000"/>
                  </a:lnSpc>
                  <a:buFont typeface="Arial" charset="0"/>
                  <a:buChar char="•"/>
                </a:pPr>
                <a:r>
                  <a:rPr kumimoji="1" lang="en-US" altLang="ko-KR" sz="2000" dirty="0" smtClean="0">
                    <a:ea typeface="Chalkboard SE" charset="0"/>
                    <a:cs typeface="Chalkboard SE" charset="0"/>
                  </a:rPr>
                  <a:t>Understanding spin is necessary in nuclear physics. One of the important observable is the transverse-single-spin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2000" b="0" i="1" smtClean="0">
                            <a:latin typeface="Cambria Math" charset="0"/>
                            <a:ea typeface="Chalkboard SE" charset="0"/>
                            <a:cs typeface="Chalkboard SE" charset="0"/>
                          </a:rPr>
                        </m:ctrlPr>
                      </m:sSubPr>
                      <m:e>
                        <m:r>
                          <a:rPr kumimoji="1" lang="en-US" altLang="ko-KR" sz="2000" b="0" i="1" smtClean="0">
                            <a:latin typeface="Cambria Math" charset="0"/>
                            <a:ea typeface="Chalkboard SE" charset="0"/>
                            <a:cs typeface="Chalkboard SE" charset="0"/>
                          </a:rPr>
                          <m:t>𝐴</m:t>
                        </m:r>
                      </m:e>
                      <m:sub>
                        <m:r>
                          <a:rPr kumimoji="1" lang="en-US" altLang="ko-KR" sz="2000" b="0" i="1" smtClean="0">
                            <a:latin typeface="Cambria Math" charset="0"/>
                            <a:ea typeface="Chalkboard SE" charset="0"/>
                            <a:cs typeface="Chalkboard SE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kumimoji="1" lang="en-US" altLang="ko-KR" sz="2000" dirty="0" smtClean="0">
                    <a:ea typeface="Chalkboard SE" charset="0"/>
                    <a:cs typeface="Chalkboard SE" charset="0"/>
                  </a:rPr>
                  <a:t>, but the origin of many experimental data are not understood yet.</a:t>
                </a:r>
              </a:p>
              <a:p>
                <a:pPr marL="457200" indent="-457200">
                  <a:lnSpc>
                    <a:spcPct val="130000"/>
                  </a:lnSpc>
                  <a:buFont typeface="Arial" charset="0"/>
                  <a:buChar char="•"/>
                </a:pPr>
                <a:r>
                  <a:rPr kumimoji="1" lang="en-US" altLang="ko-KR" sz="2000" dirty="0" smtClean="0">
                    <a:ea typeface="Chalkboard SE" charset="0"/>
                    <a:cs typeface="Chalkboard SE" charset="0"/>
                  </a:rPr>
                  <a:t>RHIC </a:t>
                </a:r>
                <a:r>
                  <a:rPr kumimoji="1" lang="en-US" altLang="ko-KR" sz="2000" dirty="0">
                    <a:ea typeface="Chalkboard SE" charset="0"/>
                    <a:cs typeface="Chalkboard SE" charset="0"/>
                  </a:rPr>
                  <a:t>had the world 1</a:t>
                </a:r>
                <a:r>
                  <a:rPr kumimoji="1" lang="en-US" altLang="ko-KR" sz="2000" baseline="30000" dirty="0">
                    <a:ea typeface="Chalkboard SE" charset="0"/>
                    <a:cs typeface="Chalkboard SE" charset="0"/>
                  </a:rPr>
                  <a:t>st</a:t>
                </a:r>
                <a:r>
                  <a:rPr kumimoji="1" lang="en-US" altLang="ko-KR" sz="2000" dirty="0">
                    <a:ea typeface="Chalkboard SE" charset="0"/>
                    <a:cs typeface="Chalkboard SE" charset="0"/>
                  </a:rPr>
                  <a:t> high energy polarized </a:t>
                </a:r>
                <a:r>
                  <a:rPr kumimoji="1" lang="en-US" altLang="ko-KR" sz="2000" dirty="0" err="1">
                    <a:ea typeface="Chalkboard SE" charset="0"/>
                    <a:cs typeface="Chalkboard SE" charset="0"/>
                  </a:rPr>
                  <a:t>p+A</a:t>
                </a:r>
                <a:r>
                  <a:rPr kumimoji="1" lang="en-US" altLang="ko-KR" sz="2000" dirty="0">
                    <a:ea typeface="Chalkboard SE" charset="0"/>
                    <a:cs typeface="Chalkboard SE" charset="0"/>
                  </a:rPr>
                  <a:t> collisions in 2015, and </a:t>
                </a:r>
                <a:r>
                  <a:rPr kumimoji="1" lang="en-US" altLang="ko-KR" sz="2000" b="1" dirty="0">
                    <a:solidFill>
                      <a:srgbClr val="FF0000"/>
                    </a:solidFill>
                    <a:ea typeface="Chalkboard SE" charset="0"/>
                    <a:cs typeface="Chalkboard SE" charset="0"/>
                  </a:rPr>
                  <a:t>unexpected </a:t>
                </a:r>
                <a:r>
                  <a:rPr kumimoji="1" lang="en-US" altLang="ko-KR" sz="2000" b="1" dirty="0" smtClean="0">
                    <a:solidFill>
                      <a:srgbClr val="FF0000"/>
                    </a:solidFill>
                    <a:ea typeface="Chalkboard SE" charset="0"/>
                    <a:cs typeface="Chalkboard SE" charset="0"/>
                  </a:rPr>
                  <a:t>strong nuclear dependence of forward </a:t>
                </a:r>
                <a:r>
                  <a:rPr kumimoji="1" lang="en-US" altLang="ko-KR" sz="2000" b="1" dirty="0">
                    <a:solidFill>
                      <a:srgbClr val="FF0000"/>
                    </a:solidFill>
                    <a:ea typeface="Chalkboard SE" charset="0"/>
                    <a:cs typeface="Chalkboard SE" charset="0"/>
                  </a:rPr>
                  <a:t>neutron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Chalkboard SE" charset="0"/>
                            <a:cs typeface="Chalkboard SE" charset="0"/>
                          </a:rPr>
                        </m:ctrlPr>
                      </m:sSubPr>
                      <m:e>
                        <m:r>
                          <a:rPr kumimoji="1" lang="en-US" altLang="ko-KR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Chalkboard SE" charset="0"/>
                            <a:cs typeface="Chalkboard SE" charset="0"/>
                          </a:rPr>
                          <m:t>𝑨</m:t>
                        </m:r>
                      </m:e>
                      <m:sub>
                        <m:r>
                          <a:rPr kumimoji="1" lang="en-US" altLang="ko-KR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Chalkboard SE" charset="0"/>
                            <a:cs typeface="Chalkboard SE" charset="0"/>
                          </a:rPr>
                          <m:t>𝑵</m:t>
                        </m:r>
                      </m:sub>
                    </m:sSub>
                  </m:oMath>
                </a14:m>
                <a:r>
                  <a:rPr kumimoji="1" lang="en-US" altLang="ko-KR" sz="2000" dirty="0">
                    <a:ea typeface="Chalkboard SE" charset="0"/>
                    <a:cs typeface="Chalkboard SE" charset="0"/>
                  </a:rPr>
                  <a:t> is </a:t>
                </a:r>
                <a:r>
                  <a:rPr kumimoji="1" lang="en-US" altLang="ko-KR" sz="2000" dirty="0" smtClean="0">
                    <a:ea typeface="Chalkboard SE" charset="0"/>
                    <a:cs typeface="Chalkboard SE" charset="0"/>
                  </a:rPr>
                  <a:t>observed.</a:t>
                </a:r>
                <a:endParaRPr kumimoji="1" lang="en-US" altLang="ko-KR" sz="2000" dirty="0">
                  <a:ea typeface="Chalkboard SE" charset="0"/>
                  <a:cs typeface="Chalkboard SE" charset="0"/>
                </a:endParaRPr>
              </a:p>
              <a:p>
                <a:pPr marL="457200" indent="-457200">
                  <a:lnSpc>
                    <a:spcPct val="130000"/>
                  </a:lnSpc>
                  <a:buFont typeface="Arial" charset="0"/>
                  <a:buChar char="•"/>
                </a:pPr>
                <a:r>
                  <a:rPr kumimoji="1" lang="en-US" altLang="ko-KR" sz="2000" dirty="0" smtClean="0">
                    <a:ea typeface="Chalkboard SE" charset="0"/>
                    <a:cs typeface="Chalkboard SE" charset="0"/>
                  </a:rPr>
                  <a:t>The previous theory which explains </a:t>
                </a:r>
                <a:r>
                  <a:rPr kumimoji="1" lang="en-US" altLang="ko-KR" sz="2000" dirty="0" err="1">
                    <a:ea typeface="Chalkboard SE" charset="0"/>
                    <a:cs typeface="Chalkboard SE" charset="0"/>
                  </a:rPr>
                  <a:t>p+p</a:t>
                </a:r>
                <a:r>
                  <a:rPr kumimoji="1" lang="en-US" altLang="ko-KR" sz="2000" dirty="0">
                    <a:ea typeface="Chalkboard SE" charset="0"/>
                    <a:cs typeface="Chalkboard SE" charset="0"/>
                  </a:rPr>
                  <a:t> forward neutron asymmetry data </a:t>
                </a:r>
                <a:r>
                  <a:rPr kumimoji="1" lang="en-US" altLang="ko-KR" sz="2000" dirty="0" smtClean="0">
                    <a:ea typeface="Chalkboard SE" charset="0"/>
                    <a:cs typeface="Chalkboard SE" charset="0"/>
                  </a:rPr>
                  <a:t>well </a:t>
                </a:r>
                <a:r>
                  <a:rPr kumimoji="1" lang="en-US" altLang="ko-KR" sz="2000" dirty="0">
                    <a:ea typeface="Chalkboard SE" charset="0"/>
                    <a:cs typeface="Chalkboard SE" charset="0"/>
                  </a:rPr>
                  <a:t>cannot explain </a:t>
                </a:r>
                <a:r>
                  <a:rPr kumimoji="1" lang="en-US" altLang="ko-KR" sz="2000" dirty="0" smtClean="0">
                    <a:ea typeface="Chalkboard SE" charset="0"/>
                    <a:cs typeface="Chalkboard SE" charset="0"/>
                  </a:rPr>
                  <a:t>this A dependence.</a:t>
                </a:r>
                <a:endParaRPr kumimoji="1" lang="en-US" altLang="ko-KR" sz="2000" dirty="0">
                  <a:ea typeface="Chalkboard SE" charset="0"/>
                  <a:cs typeface="Chalkboard SE" charset="0"/>
                </a:endParaRPr>
              </a:p>
              <a:p>
                <a:pPr marL="457200" indent="-457200">
                  <a:lnSpc>
                    <a:spcPct val="130000"/>
                  </a:lnSpc>
                  <a:buFont typeface="Arial" charset="0"/>
                  <a:buChar char="•"/>
                </a:pPr>
                <a:r>
                  <a:rPr lang="en-US" altLang="ko-KR" sz="2000" b="1" dirty="0">
                    <a:solidFill>
                      <a:srgbClr val="FF0000"/>
                    </a:solidFill>
                    <a:ea typeface="Chalkboard SE" charset="0"/>
                    <a:cs typeface="Chalkboard SE" charset="0"/>
                  </a:rPr>
                  <a:t>Strong correlation with particle production in </a:t>
                </a:r>
                <a:r>
                  <a:rPr lang="en-US" altLang="ko-KR" sz="2000" b="1" dirty="0" smtClean="0">
                    <a:solidFill>
                      <a:srgbClr val="FF0000"/>
                    </a:solidFill>
                    <a:ea typeface="Chalkboard SE" charset="0"/>
                    <a:cs typeface="Chalkboard SE" charset="0"/>
                  </a:rPr>
                  <a:t>BBC </a:t>
                </a:r>
                <a:r>
                  <a:rPr kumimoji="1" lang="en-US" altLang="ko-KR" sz="2000" b="1" dirty="0" smtClean="0">
                    <a:solidFill>
                      <a:srgbClr val="FF0000"/>
                    </a:solidFill>
                    <a:ea typeface="Chalkboard SE" charset="0"/>
                    <a:cs typeface="Chalkboard SE" charset="0"/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Chalkboard SE" charset="0"/>
                            <a:cs typeface="Chalkboard SE" charset="0"/>
                          </a:rPr>
                        </m:ctrlPr>
                      </m:sSubPr>
                      <m:e>
                        <m:r>
                          <a:rPr kumimoji="1" lang="en-US" altLang="ko-KR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Chalkboard SE" charset="0"/>
                            <a:cs typeface="Chalkboard SE" charset="0"/>
                          </a:rPr>
                          <m:t>𝑨</m:t>
                        </m:r>
                      </m:e>
                      <m:sub>
                        <m:r>
                          <a:rPr kumimoji="1" lang="en-US" altLang="ko-KR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Chalkboard SE" charset="0"/>
                            <a:cs typeface="Chalkboard SE" charset="0"/>
                          </a:rPr>
                          <m:t>𝑵</m:t>
                        </m:r>
                      </m:sub>
                    </m:sSub>
                  </m:oMath>
                </a14:m>
                <a:r>
                  <a:rPr kumimoji="1" lang="en-US" altLang="ko-KR" sz="2000" dirty="0">
                    <a:ea typeface="Chalkboard SE" charset="0"/>
                    <a:cs typeface="Chalkboard SE" charset="0"/>
                  </a:rPr>
                  <a:t> is observed, which may indicate A dependence is originated from </a:t>
                </a:r>
                <a:r>
                  <a:rPr kumimoji="1" lang="en-US" altLang="ko-KR" sz="2000" b="1" dirty="0">
                    <a:solidFill>
                      <a:srgbClr val="FF0000"/>
                    </a:solidFill>
                    <a:ea typeface="Chalkboard SE" charset="0"/>
                    <a:cs typeface="Chalkboard SE" charset="0"/>
                  </a:rPr>
                  <a:t>EM</a:t>
                </a:r>
                <a:r>
                  <a:rPr kumimoji="1" lang="en-US" altLang="ko-KR" sz="2000" dirty="0">
                    <a:solidFill>
                      <a:srgbClr val="FF0000"/>
                    </a:solidFill>
                    <a:ea typeface="Chalkboard SE" charset="0"/>
                    <a:cs typeface="Chalkboard SE" charset="0"/>
                  </a:rPr>
                  <a:t> </a:t>
                </a:r>
                <a:r>
                  <a:rPr kumimoji="1" lang="en-US" altLang="ko-KR" sz="2000" dirty="0" smtClean="0">
                    <a:ea typeface="Chalkboard SE" charset="0"/>
                    <a:cs typeface="Chalkboard SE" charset="0"/>
                  </a:rPr>
                  <a:t>processes.</a:t>
                </a:r>
              </a:p>
              <a:p>
                <a:pPr marL="457200" indent="-457200">
                  <a:lnSpc>
                    <a:spcPct val="130000"/>
                  </a:lnSpc>
                  <a:buFont typeface="Arial" charset="0"/>
                  <a:buChar char="•"/>
                </a:pPr>
                <a:r>
                  <a:rPr kumimoji="1" lang="en-US" altLang="ko-KR" sz="2000" dirty="0" smtClean="0">
                    <a:ea typeface="Chalkboard SE" charset="0"/>
                    <a:cs typeface="Chalkboard SE" charset="0"/>
                  </a:rPr>
                  <a:t>Full understanding requires more measurements. The origin is still an open question.</a:t>
                </a:r>
                <a:endParaRPr kumimoji="1" lang="en-US" altLang="ko-KR" sz="2000" dirty="0">
                  <a:ea typeface="Chalkboard SE" charset="0"/>
                  <a:cs typeface="Chalkboard SE" charset="0"/>
                </a:endParaRPr>
              </a:p>
            </p:txBody>
          </p:sp>
        </mc:Choice>
        <mc:Fallback xmlns="">
          <p:sp>
            <p:nvSpPr>
              <p:cNvPr id="2" name="내용 개체 틀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390" y="1058228"/>
                <a:ext cx="9125464" cy="5152505"/>
              </a:xfrm>
              <a:blipFill rotWithShape="0">
                <a:blip r:embed="rId2"/>
                <a:stretch>
                  <a:fillRect l="-601" r="-1002" b="-319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Summary</a:t>
            </a:r>
            <a:endParaRPr kumimoji="1"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15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488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Preview</a:t>
            </a:r>
            <a:endParaRPr kumimoji="1"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2</a:t>
            </a:fld>
            <a:endParaRPr kumimoji="1"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87" y="995571"/>
            <a:ext cx="4702445" cy="23195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87" y="3315162"/>
            <a:ext cx="4702445" cy="23089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2679" y="200272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smtClean="0"/>
              <a:t>Without spin</a:t>
            </a:r>
            <a:endParaRPr kumimoji="1"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22979" y="476596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smtClean="0"/>
              <a:t>With spin</a:t>
            </a:r>
            <a:endParaRPr kumimoji="1"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04571" y="5767674"/>
            <a:ext cx="6734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400" dirty="0" smtClean="0"/>
              <a:t>If we replace the yellow ball to a heavier one</a:t>
            </a:r>
            <a:r>
              <a:rPr kumimoji="1" lang="mr-IN" altLang="ko-KR" sz="2400" dirty="0" smtClean="0"/>
              <a:t>…</a:t>
            </a:r>
            <a:endParaRPr kumimoji="1"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839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Nuclear physics and Spin</a:t>
            </a:r>
            <a:endParaRPr kumimoji="1"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3</a:t>
            </a:fld>
            <a:endParaRPr kumimoji="1" lang="ko-KR" altLang="en-US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14353"/>
              </p:ext>
            </p:extLst>
          </p:nvPr>
        </p:nvGraphicFramePr>
        <p:xfrm>
          <a:off x="486180" y="2851008"/>
          <a:ext cx="3966279" cy="4308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6447"/>
                <a:gridCol w="803189"/>
                <a:gridCol w="856643"/>
              </a:tblGrid>
              <a:tr h="43081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i="0" dirty="0" smtClean="0">
                          <a:solidFill>
                            <a:schemeClr val="bg1"/>
                          </a:solidFill>
                          <a:latin typeface="Nanum Gothic" charset="-127"/>
                          <a:ea typeface="Nanum Gothic" charset="-127"/>
                          <a:cs typeface="Nanum Gothic" charset="-127"/>
                        </a:rPr>
                        <a:t>Spin ½ </a:t>
                      </a:r>
                      <a:endParaRPr lang="ko-KR" altLang="en-US" sz="2000" b="0" i="0" dirty="0">
                        <a:solidFill>
                          <a:schemeClr val="bg1"/>
                        </a:solidFill>
                        <a:latin typeface="Nanum Gothic" charset="-127"/>
                        <a:ea typeface="Nanum Gothic" charset="-127"/>
                        <a:cs typeface="Nanum Gothic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i="0" dirty="0" smtClean="0">
                          <a:solidFill>
                            <a:schemeClr val="bg1"/>
                          </a:solidFill>
                          <a:latin typeface="Nanum Gothic" charset="-127"/>
                          <a:ea typeface="Nanum Gothic" charset="-127"/>
                          <a:cs typeface="Nanum Gothic" charset="-127"/>
                        </a:rPr>
                        <a:t>1</a:t>
                      </a:r>
                      <a:endParaRPr lang="ko-KR" altLang="en-US" sz="2000" b="0" i="0" dirty="0">
                        <a:solidFill>
                          <a:schemeClr val="bg1"/>
                        </a:solidFill>
                        <a:latin typeface="Nanum Gothic" charset="-127"/>
                        <a:ea typeface="Nanum Gothic" charset="-127"/>
                        <a:cs typeface="Nanum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0" i="0" dirty="0" smtClean="0">
                          <a:solidFill>
                            <a:schemeClr val="bg1"/>
                          </a:solidFill>
                          <a:latin typeface="Nanum Gothic" charset="-127"/>
                          <a:ea typeface="Nanum Gothic" charset="-127"/>
                          <a:cs typeface="Nanum Gothic" charset="-127"/>
                        </a:rPr>
                        <a:t>0</a:t>
                      </a:r>
                      <a:endParaRPr lang="ko-KR" altLang="en-US" sz="2000" b="0" i="0" dirty="0">
                        <a:solidFill>
                          <a:schemeClr val="bg1"/>
                        </a:solidFill>
                        <a:latin typeface="Nanum Gothic" charset="-127"/>
                        <a:ea typeface="Nanum Gothic" charset="-127"/>
                        <a:cs typeface="Nanum Gothic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8" name="내용 개체 틀 3"/>
          <p:cNvSpPr>
            <a:spLocks noGrp="1"/>
          </p:cNvSpPr>
          <p:nvPr>
            <p:ph idx="1"/>
          </p:nvPr>
        </p:nvSpPr>
        <p:spPr>
          <a:xfrm>
            <a:off x="366677" y="1076823"/>
            <a:ext cx="4612096" cy="107307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kumimoji="1" lang="en-US" altLang="ko-KR" sz="2000" dirty="0" smtClean="0"/>
              <a:t>Nuclear </a:t>
            </a:r>
            <a:r>
              <a:rPr kumimoji="1" lang="en-US" altLang="ko-KR" sz="2000" dirty="0"/>
              <a:t>physics </a:t>
            </a:r>
            <a:r>
              <a:rPr kumimoji="1" lang="en-US" altLang="ko-KR" sz="2000" dirty="0" smtClean="0"/>
              <a:t>pursue</a:t>
            </a:r>
            <a:r>
              <a:rPr kumimoji="1" lang="en-US" altLang="ko-KR" sz="2000" dirty="0"/>
              <a:t>s</a:t>
            </a:r>
            <a:r>
              <a:rPr kumimoji="1" lang="en-US" altLang="ko-KR" sz="2000" dirty="0" smtClean="0"/>
              <a:t> understanding subatomic phenomena by the properties and interactions of the compositing elementary particles.</a:t>
            </a:r>
          </a:p>
        </p:txBody>
      </p:sp>
      <p:pic>
        <p:nvPicPr>
          <p:cNvPr id="9" name="Picture 2" descr="ow did the Proton Get Its Spin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7" b="5916"/>
          <a:stretch/>
        </p:blipFill>
        <p:spPr bwMode="auto">
          <a:xfrm>
            <a:off x="6001876" y="1000219"/>
            <a:ext cx="2167441" cy="254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upload.wikimedia.org/wikipedia/commons/thumb/0/00/Standard_Model_of_Elementary_Particles.svg/1280px-Standard_Model_of_Elementary_Particles.sv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 bwMode="auto">
          <a:xfrm>
            <a:off x="486180" y="3391098"/>
            <a:ext cx="3846776" cy="294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3"/>
          <p:cNvPicPr>
            <a:picLocks noChangeAspect="1"/>
          </p:cNvPicPr>
          <p:nvPr/>
        </p:nvPicPr>
        <p:blipFill rotWithShape="1">
          <a:blip r:embed="rId4"/>
          <a:srcRect l="15473" t="21334" r="16084" b="26800"/>
          <a:stretch/>
        </p:blipFill>
        <p:spPr>
          <a:xfrm>
            <a:off x="4978773" y="4094582"/>
            <a:ext cx="3869670" cy="231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4831494" y="3518125"/>
            <a:ext cx="416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000" dirty="0" smtClean="0"/>
              <a:t>The elementary particles have spin, and spin affects interactions.</a:t>
            </a:r>
            <a:endParaRPr kumimoji="1"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89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제목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kumimoji="1" lang="en-US" altLang="ko-KR" dirty="0" smtClean="0">
                    <a:solidFill>
                      <a:schemeClr val="tx1"/>
                    </a:solidFill>
                  </a:rPr>
                  <a:t>Transverse-single-spin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solidFill>
                              <a:schemeClr val="tx1"/>
                            </a:solidFill>
                            <a:latin typeface="Cambria Math" charset="0"/>
                            <a:ea typeface="Chalkduster" charset="0"/>
                            <a:cs typeface="Chalkduster" charset="0"/>
                          </a:rPr>
                        </m:ctrlPr>
                      </m:sSubPr>
                      <m:e>
                        <m:r>
                          <a:rPr lang="en-US" altLang="ko-KR" i="1">
                            <a:solidFill>
                              <a:schemeClr val="tx1"/>
                            </a:solidFill>
                            <a:latin typeface="Cambria Math" charset="0"/>
                            <a:ea typeface="Chalkduster" charset="0"/>
                            <a:cs typeface="Chalkduster" charset="0"/>
                          </a:rPr>
                          <m:t>𝐴</m:t>
                        </m:r>
                      </m:e>
                      <m:sub>
                        <m:r>
                          <a:rPr lang="en-US" altLang="ko-KR" i="1">
                            <a:solidFill>
                              <a:schemeClr val="tx1"/>
                            </a:solidFill>
                            <a:latin typeface="Cambria Math" charset="0"/>
                            <a:ea typeface="Chalkduster" charset="0"/>
                            <a:cs typeface="Chalkduster" charset="0"/>
                          </a:rPr>
                          <m:t>𝑁</m:t>
                        </m:r>
                      </m:sub>
                    </m:sSub>
                  </m:oMath>
                </a14:m>
                <a:endParaRPr kumimoji="1" lang="en-US" altLang="ko-K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제목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1932" t="-16327" b="-275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슬라이드 번호 개체 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4</a:t>
            </a:fld>
            <a:endParaRPr kumimoji="1"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7"/>
              <p:cNvSpPr/>
              <p:nvPr/>
            </p:nvSpPr>
            <p:spPr>
              <a:xfrm>
                <a:off x="1407898" y="1256930"/>
                <a:ext cx="2637966" cy="19500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endParaRPr lang="en-US" altLang="ko-KR" b="1" i="1" dirty="0" smtClean="0">
                  <a:solidFill>
                    <a:schemeClr val="tx1"/>
                  </a:solidFill>
                  <a:latin typeface="Cambria Math" charset="0"/>
                  <a:ea typeface="Chalkduster" charset="0"/>
                  <a:cs typeface="Chalkduster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8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halkduster" charset="0"/>
                              <a:cs typeface="Chalkduster" charset="0"/>
                            </a:rPr>
                          </m:ctrlPr>
                        </m:sSubPr>
                        <m:e>
                          <m:r>
                            <a:rPr lang="en-US" altLang="ko-KR" sz="2800" b="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halkduster" charset="0"/>
                              <a:cs typeface="Chalkduster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ko-KR" sz="2800" b="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halkduster" charset="0"/>
                              <a:cs typeface="Chalkduster" charset="0"/>
                            </a:rPr>
                            <m:t>𝑁</m:t>
                          </m:r>
                        </m:sub>
                      </m:sSub>
                      <m:r>
                        <a:rPr lang="en-US" altLang="ko-KR" sz="2800" b="0">
                          <a:solidFill>
                            <a:schemeClr val="tx1"/>
                          </a:solidFill>
                          <a:latin typeface="Cambria Math" charset="0"/>
                          <a:ea typeface="Chalkduster" charset="0"/>
                          <a:cs typeface="Chalkduster" charset="0"/>
                        </a:rPr>
                        <m:t>=   </m:t>
                      </m:r>
                      <m:f>
                        <m:fPr>
                          <m:ctrlPr>
                            <a:rPr lang="en-US" altLang="ko-KR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halkduster" charset="0"/>
                              <a:cs typeface="Chalkduster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ko-KR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8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28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ko-KR" sz="2800" b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  <m:t>↑</m:t>
                              </m:r>
                            </m:sup>
                          </m:sSubSup>
                          <m:r>
                            <a:rPr lang="en-US" altLang="ko-KR" sz="2800" b="0">
                              <a:solidFill>
                                <a:schemeClr val="tx1"/>
                              </a:solidFill>
                              <a:latin typeface="Cambria Math" charset="0"/>
                              <a:ea typeface="Chalkduster" charset="0"/>
                              <a:cs typeface="Chalkduster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ko-KR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8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28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altLang="ko-KR" sz="28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  <m:t>↑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ko-KR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8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28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ko-KR" sz="2800" b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  <m:t>↑</m:t>
                              </m:r>
                            </m:sup>
                          </m:sSubSup>
                          <m:r>
                            <a:rPr lang="en-US" altLang="ko-KR" sz="2800" b="0">
                              <a:solidFill>
                                <a:schemeClr val="tx1"/>
                              </a:solidFill>
                              <a:latin typeface="Cambria Math" charset="0"/>
                              <a:ea typeface="Chalkduster" charset="0"/>
                              <a:cs typeface="Chalkduster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ko-KR" sz="28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</m:ctrlPr>
                            </m:sSubSupPr>
                            <m:e>
                              <m:r>
                                <a:rPr lang="en-US" altLang="ko-KR" sz="28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ko-KR" sz="28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altLang="ko-KR" sz="28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halkduster" charset="0"/>
                                  <a:cs typeface="Chalkduster" charset="0"/>
                                </a:rPr>
                                <m:t>↑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altLang="ko-KR" dirty="0" smtClean="0">
                  <a:solidFill>
                    <a:schemeClr val="tx1"/>
                  </a:solidFill>
                </a:endParaRPr>
              </a:p>
              <a:p>
                <a:endParaRPr lang="en-US" altLang="ko-KR" b="1" dirty="0" smtClean="0">
                  <a:solidFill>
                    <a:schemeClr val="tx1"/>
                  </a:solidFill>
                </a:endParaRPr>
              </a:p>
              <a:p>
                <a:endParaRPr lang="ko-KR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직사각형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898" y="1256930"/>
                <a:ext cx="2637966" cy="195002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コンテンツ プレースホルダー 3"/>
          <p:cNvPicPr>
            <a:picLocks noChangeAspect="1"/>
          </p:cNvPicPr>
          <p:nvPr/>
        </p:nvPicPr>
        <p:blipFill>
          <a:blip r:embed="rId4">
            <a:alphaModFix/>
          </a:blip>
          <a:srcRect l="754" r="754"/>
          <a:stretch>
            <a:fillRect/>
          </a:stretch>
        </p:blipFill>
        <p:spPr>
          <a:xfrm>
            <a:off x="4843849" y="1297609"/>
            <a:ext cx="2732543" cy="1584746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90384" y="3398299"/>
                <a:ext cx="856323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ko-KR" sz="2400" dirty="0"/>
                  <a:t>A</a:t>
                </a:r>
                <a:r>
                  <a:rPr lang="en-US" altLang="ko-KR" sz="2400" dirty="0" smtClean="0"/>
                  <a:t>zimuthal </a:t>
                </a:r>
                <a:r>
                  <a:rPr lang="en-US" altLang="ko-KR" sz="2400" dirty="0"/>
                  <a:t>asymmetry of particle production relative to the spin direction of the transversely polarized </a:t>
                </a:r>
                <a:r>
                  <a:rPr lang="en-US" altLang="ko-KR" sz="2400" dirty="0" smtClean="0"/>
                  <a:t>proton.</a:t>
                </a:r>
              </a:p>
              <a:p>
                <a:endParaRPr kumimoji="1" lang="en-US" altLang="ko-KR" sz="2400" dirty="0"/>
              </a:p>
              <a:p>
                <a:r>
                  <a:rPr kumimoji="1" lang="en-US" altLang="ko-KR" sz="2400" dirty="0" smtClean="0"/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>
                            <a:latin typeface="Cambria Math" charset="0"/>
                            <a:ea typeface="Chalkduster" charset="0"/>
                            <a:cs typeface="Chalkduster" charset="0"/>
                          </a:rPr>
                        </m:ctrlPr>
                      </m:sSubPr>
                      <m:e>
                        <m:r>
                          <a:rPr lang="en-US" altLang="ko-KR" sz="2400" i="1">
                            <a:latin typeface="Cambria Math" charset="0"/>
                            <a:ea typeface="Chalkduster" charset="0"/>
                            <a:cs typeface="Chalkduster" charset="0"/>
                          </a:rPr>
                          <m:t>𝐴</m:t>
                        </m:r>
                      </m:e>
                      <m:sub>
                        <m:r>
                          <a:rPr lang="en-US" altLang="ko-KR" sz="2400" i="1">
                            <a:latin typeface="Cambria Math" charset="0"/>
                            <a:ea typeface="Chalkduster" charset="0"/>
                            <a:cs typeface="Chalkduster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kumimoji="1" lang="en-US" altLang="ko-KR" sz="2400" dirty="0" smtClean="0"/>
                  <a:t> of forward particle (pion, eta) productions in </a:t>
                </a:r>
                <a:r>
                  <a:rPr kumimoji="1" lang="en-US" altLang="ko-KR" sz="2400" dirty="0" err="1" smtClean="0"/>
                  <a:t>p+p</a:t>
                </a:r>
                <a:r>
                  <a:rPr kumimoji="1" lang="en-US" altLang="ko-KR" sz="2400" dirty="0"/>
                  <a:t> </a:t>
                </a:r>
                <a:r>
                  <a:rPr kumimoji="1" lang="en-US" altLang="ko-KR" sz="2400" dirty="0" smtClean="0"/>
                  <a:t>have been observed since 1970’s, but the mechanism is still not understood.</a:t>
                </a:r>
                <a:endParaRPr kumimoji="1" lang="en-US" altLang="ko-KR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84" y="3398299"/>
                <a:ext cx="8563232" cy="2308324"/>
              </a:xfrm>
              <a:prstGeom prst="rect">
                <a:avLst/>
              </a:prstGeom>
              <a:blipFill rotWithShape="0">
                <a:blip r:embed="rId5"/>
                <a:stretch>
                  <a:fillRect l="-1140" t="-2111" r="-1781" b="-50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65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Forward neutron production </a:t>
            </a:r>
            <a:r>
              <a:rPr kumimoji="1" lang="en-US" altLang="ko-KR" dirty="0"/>
              <a:t>mechanism</a:t>
            </a:r>
            <a:endParaRPr kumimoji="1"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5</a:t>
            </a:fld>
            <a:endParaRPr kumimoji="1" lang="ko-KR" altLang="en-US" dirty="0"/>
          </a:p>
        </p:txBody>
      </p:sp>
      <p:sp>
        <p:nvSpPr>
          <p:cNvPr id="7" name="円/楕円 20"/>
          <p:cNvSpPr/>
          <p:nvPr/>
        </p:nvSpPr>
        <p:spPr>
          <a:xfrm>
            <a:off x="6279134" y="4621960"/>
            <a:ext cx="527948" cy="527948"/>
          </a:xfrm>
          <a:prstGeom prst="ellipse">
            <a:avLst/>
          </a:prstGeom>
          <a:gradFill flip="none" rotWithShape="1">
            <a:gsLst>
              <a:gs pos="67000">
                <a:schemeClr val="bg1"/>
              </a:gs>
              <a:gs pos="0">
                <a:srgbClr val="336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6447763" y="4792110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5419063" y="3712610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6447763" y="3661810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6517613" y="3712610"/>
            <a:ext cx="12700" cy="118110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6612863" y="3331610"/>
            <a:ext cx="869950" cy="3683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6612863" y="3795160"/>
            <a:ext cx="768350" cy="4254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612863" y="3747535"/>
            <a:ext cx="869950" cy="1968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6612863" y="3550686"/>
            <a:ext cx="850900" cy="1936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4964892" y="4438167"/>
            <a:ext cx="45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omic Sans MS"/>
                <a:cs typeface="Comic Sans MS"/>
              </a:rPr>
              <a:t>p</a:t>
            </a:r>
            <a:endParaRPr kumimoji="1" lang="ja-JP" altLang="en-US" sz="4000" dirty="0">
              <a:latin typeface="Comic Sans MS"/>
              <a:cs typeface="Comic Sans M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990292" y="3307867"/>
            <a:ext cx="45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omic Sans MS"/>
                <a:cs typeface="Comic Sans MS"/>
              </a:rPr>
              <a:t>p</a:t>
            </a:r>
            <a:endParaRPr kumimoji="1" lang="ja-JP" altLang="en-US" sz="4000" dirty="0">
              <a:latin typeface="Comic Sans MS"/>
              <a:cs typeface="Comic Sans MS"/>
            </a:endParaRPr>
          </a:p>
        </p:txBody>
      </p:sp>
      <p:sp>
        <p:nvSpPr>
          <p:cNvPr id="18" name="テキスト ボックス 18"/>
          <p:cNvSpPr txBox="1"/>
          <p:nvPr/>
        </p:nvSpPr>
        <p:spPr>
          <a:xfrm>
            <a:off x="7632260" y="4563714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latin typeface="Comic Sans MS"/>
                <a:cs typeface="Comic Sans MS"/>
              </a:rPr>
              <a:t>n</a:t>
            </a:r>
            <a:endParaRPr kumimoji="1" lang="ja-JP" altLang="en-US" sz="4400" dirty="0">
              <a:latin typeface="Comic Sans MS"/>
              <a:cs typeface="Comic Sans MS"/>
            </a:endParaRPr>
          </a:p>
        </p:txBody>
      </p:sp>
      <p:cxnSp>
        <p:nvCxnSpPr>
          <p:cNvPr id="19" name="直線矢印コネクタ 19"/>
          <p:cNvCxnSpPr/>
          <p:nvPr/>
        </p:nvCxnSpPr>
        <p:spPr>
          <a:xfrm>
            <a:off x="6473163" y="4874660"/>
            <a:ext cx="1124118" cy="1503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32"/>
          <p:cNvCxnSpPr/>
          <p:nvPr/>
        </p:nvCxnSpPr>
        <p:spPr>
          <a:xfrm>
            <a:off x="5444463" y="4861960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34"/>
          <p:cNvCxnSpPr/>
          <p:nvPr/>
        </p:nvCxnSpPr>
        <p:spPr>
          <a:xfrm>
            <a:off x="6546993" y="4875615"/>
            <a:ext cx="1028700" cy="12700"/>
          </a:xfrm>
          <a:prstGeom prst="line">
            <a:avLst/>
          </a:prstGeom>
          <a:ln w="3175" cmpd="sng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5350788" y="4577483"/>
            <a:ext cx="0" cy="259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84042" y="5143581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400" dirty="0" smtClean="0"/>
              <a:t>(</a:t>
            </a:r>
            <a:r>
              <a:rPr kumimoji="1" lang="en-US" altLang="ko-KR" sz="2400" dirty="0" err="1" smtClean="0"/>
              <a:t>uud</a:t>
            </a:r>
            <a:r>
              <a:rPr kumimoji="1" lang="en-US" altLang="ko-KR" sz="2400" dirty="0" smtClean="0"/>
              <a:t>)</a:t>
            </a:r>
            <a:endParaRPr kumimoji="1" lang="ko-KR" alt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91698" y="5190799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400" dirty="0" smtClean="0"/>
              <a:t>(</a:t>
            </a:r>
            <a:r>
              <a:rPr kumimoji="1" lang="en-US" altLang="ko-KR" sz="2400" dirty="0" err="1" smtClean="0"/>
              <a:t>udd</a:t>
            </a:r>
            <a:r>
              <a:rPr kumimoji="1" lang="en-US" altLang="ko-KR" sz="2400" dirty="0"/>
              <a:t>)</a:t>
            </a:r>
            <a:endParaRPr kumimoji="1"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602837" y="4182130"/>
                <a:ext cx="752361" cy="469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ko-KR" sz="2400" dirty="0" smtClean="0"/>
                  <a:t>(u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ko-KR" sz="2400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1" lang="en-US" altLang="ko-KR" sz="2400" b="0" i="0" smtClean="0">
                            <a:latin typeface="Cambria Math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kumimoji="1" lang="en-US" altLang="ko-KR" sz="2400" dirty="0" smtClean="0"/>
                  <a:t>)</a:t>
                </a:r>
                <a:endParaRPr kumimoji="1" lang="ko-KR" alt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837" y="4182130"/>
                <a:ext cx="752361" cy="469937"/>
              </a:xfrm>
              <a:prstGeom prst="rect">
                <a:avLst/>
              </a:prstGeom>
              <a:blipFill rotWithShape="0">
                <a:blip r:embed="rId2"/>
                <a:stretch>
                  <a:fillRect l="-12097" t="-9091" r="-7258" b="-2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570590" y="4182966"/>
                <a:ext cx="10582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ko-KR" sz="28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ko-KR" sz="2800" b="0" i="1" smtClean="0"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ko-KR" sz="2800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ko-KR" sz="2800" b="0" i="1" smtClean="0"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kumimoji="1" lang="en-US" altLang="ko-KR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ko-KR" sz="2800" b="0" i="1" smtClean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ko-KR" sz="28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1" lang="ko-KR" altLang="en-US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0" y="4182966"/>
                <a:ext cx="1058238" cy="43088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39" y="3064975"/>
            <a:ext cx="3660472" cy="33163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70702" y="953824"/>
                <a:ext cx="858794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charset="0"/>
                  <a:buChar char="•"/>
                </a:pPr>
                <a:r>
                  <a:rPr kumimoji="1" lang="en-US" altLang="ko-KR" sz="2000">
                    <a:ea typeface="Nanum Gothic" charset="-127"/>
                    <a:cs typeface="Nanum Gothic" charset="-127"/>
                  </a:rPr>
                  <a:t>Small momentum transfer-&gt;pQCD calculation not applicable</a:t>
                </a:r>
                <a:endParaRPr kumimoji="1" lang="en-US" altLang="ko-KR" sz="2000"/>
              </a:p>
              <a:p>
                <a:pPr marL="457200" indent="-457200">
                  <a:buFont typeface="Arial" charset="0"/>
                  <a:buChar char="•"/>
                </a:pPr>
                <a:r>
                  <a:rPr kumimoji="1" lang="en-US" altLang="ko-KR" sz="2000"/>
                  <a:t>Small momentum transfer interactions can be described by meson exchange models.</a:t>
                </a:r>
              </a:p>
              <a:p>
                <a:pPr marL="457200" indent="-457200">
                  <a:buFont typeface="Arial" charset="0"/>
                  <a:buChar char="•"/>
                </a:pPr>
                <a:r>
                  <a:rPr kumimoji="1" lang="en-US" altLang="ko-KR" sz="2000"/>
                  <a:t>Regge theory</a:t>
                </a:r>
                <a:r>
                  <a:rPr kumimoji="1" lang="ko-KR" altLang="en-US" sz="2000"/>
                  <a:t> </a:t>
                </a:r>
                <a:r>
                  <a:rPr kumimoji="1" lang="en-US" altLang="ko-KR" sz="2000"/>
                  <a:t>is a “Reggized” meson exchange model</a:t>
                </a:r>
                <a:r>
                  <a:rPr kumimoji="1" lang="en-US" altLang="ko-KR" sz="2000" smtClean="0"/>
                  <a:t>.</a:t>
                </a:r>
              </a:p>
              <a:p>
                <a:r>
                  <a:rPr kumimoji="1" lang="en-US" altLang="ko-KR" sz="2000" smtClean="0"/>
                  <a:t>Neutron </a:t>
                </a:r>
                <a:r>
                  <a:rPr kumimoji="1" lang="en-US" altLang="ko-KR" sz="2000" dirty="0" smtClean="0"/>
                  <a:t>asymmetry is well explained by interference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ko-KR" sz="2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ko-KR" sz="2000" b="0" i="1" smtClean="0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ko-KR" sz="2000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ko-KR" sz="2000" dirty="0" smtClean="0"/>
                  <a:t> exchange amplitude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ko-KR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ko-KR" sz="20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ko-KR" sz="20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ko-KR" sz="2000" dirty="0" smtClean="0"/>
                  <a:t> </a:t>
                </a:r>
                <a:r>
                  <a:rPr kumimoji="1" lang="en-US" altLang="ko-KR" sz="2000" smtClean="0"/>
                  <a:t>exchange amplitude</a:t>
                </a:r>
                <a:r>
                  <a:rPr kumimoji="1" lang="ko-KR" altLang="en-US" sz="2000" smtClean="0"/>
                  <a:t> </a:t>
                </a:r>
                <a:r>
                  <a:rPr kumimoji="1" lang="en-US" altLang="ko-KR" sz="2000" smtClean="0"/>
                  <a:t>in Regge framework</a:t>
                </a:r>
                <a:endParaRPr kumimoji="1" lang="ko-KR" altLang="en-US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02" y="953824"/>
                <a:ext cx="8587946" cy="1938992"/>
              </a:xfrm>
              <a:prstGeom prst="rect">
                <a:avLst/>
              </a:prstGeom>
              <a:blipFill rotWithShape="0">
                <a:blip r:embed="rId5"/>
                <a:stretch>
                  <a:fillRect l="-781" t="-1567" b="-438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636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dirty="0"/>
              <a:t>RHIC </a:t>
            </a:r>
            <a:r>
              <a:rPr kumimoji="1" lang="en-US" altLang="ko-KR" dirty="0" smtClean="0"/>
              <a:t>2015</a:t>
            </a:r>
            <a:endParaRPr kumimoji="1" lang="ko-KR" altLang="en-US" dirty="0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6</a:t>
            </a:fld>
            <a:endParaRPr kumimoji="1" lang="ko-KR" alt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8512"/>
            <a:ext cx="9144000" cy="5528785"/>
          </a:xfrm>
          <a:prstGeom prst="rect">
            <a:avLst/>
          </a:prstGeom>
        </p:spPr>
      </p:pic>
      <p:sp>
        <p:nvSpPr>
          <p:cNvPr id="8" name="Oval 9"/>
          <p:cNvSpPr/>
          <p:nvPr/>
        </p:nvSpPr>
        <p:spPr>
          <a:xfrm>
            <a:off x="160184" y="2231006"/>
            <a:ext cx="1772990" cy="83833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9" name="TextBox 8"/>
          <p:cNvSpPr txBox="1"/>
          <p:nvPr/>
        </p:nvSpPr>
        <p:spPr>
          <a:xfrm>
            <a:off x="234233" y="5651060"/>
            <a:ext cx="86755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000" smtClean="0"/>
              <a:t>The </a:t>
            </a:r>
            <a:r>
              <a:rPr kumimoji="1" lang="en-US" altLang="ko-KR" sz="2000" dirty="0" smtClean="0"/>
              <a:t>world 1</a:t>
            </a:r>
            <a:r>
              <a:rPr kumimoji="1" lang="en-US" altLang="ko-KR" sz="2000" baseline="30000" dirty="0" smtClean="0"/>
              <a:t>st</a:t>
            </a:r>
            <a:r>
              <a:rPr kumimoji="1" lang="en-US" altLang="ko-KR" sz="2000" dirty="0" smtClean="0"/>
              <a:t> high energy </a:t>
            </a:r>
            <a:r>
              <a:rPr kumimoji="1" lang="en-US" altLang="ko-KR" sz="2000" dirty="0" smtClean="0">
                <a:solidFill>
                  <a:srgbClr val="FF0000"/>
                </a:solidFill>
              </a:rPr>
              <a:t>polarized </a:t>
            </a:r>
            <a:r>
              <a:rPr kumimoji="1" lang="en-US" altLang="ko-KR" sz="2000" dirty="0" err="1" smtClean="0">
                <a:solidFill>
                  <a:srgbClr val="FF0000"/>
                </a:solidFill>
              </a:rPr>
              <a:t>proton+nucleus</a:t>
            </a:r>
            <a:r>
              <a:rPr kumimoji="1" lang="en-US" altLang="ko-KR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ko-KR" sz="2000" dirty="0" smtClean="0"/>
              <a:t>collision</a:t>
            </a:r>
            <a:endParaRPr kumimoji="1" lang="ko-KR" altLang="en-US" sz="2000" dirty="0"/>
          </a:p>
        </p:txBody>
      </p:sp>
      <p:grpSp>
        <p:nvGrpSpPr>
          <p:cNvPr id="10" name="그룹 9"/>
          <p:cNvGrpSpPr/>
          <p:nvPr/>
        </p:nvGrpSpPr>
        <p:grpSpPr>
          <a:xfrm>
            <a:off x="4534930" y="3361250"/>
            <a:ext cx="4609070" cy="2293977"/>
            <a:chOff x="1549017" y="2818616"/>
            <a:chExt cx="6079450" cy="3560016"/>
          </a:xfrm>
        </p:grpSpPr>
        <p:pic>
          <p:nvPicPr>
            <p:cNvPr id="11" name="図 3"/>
            <p:cNvPicPr>
              <a:picLocks noChangeAspect="1"/>
            </p:cNvPicPr>
            <p:nvPr/>
          </p:nvPicPr>
          <p:blipFill rotWithShape="1">
            <a:blip r:embed="rId3"/>
            <a:srcRect l="15473" t="21334" r="16084" b="26800"/>
            <a:stretch/>
          </p:blipFill>
          <p:spPr>
            <a:xfrm>
              <a:off x="1549017" y="2818616"/>
              <a:ext cx="6079450" cy="35600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984947" y="3444886"/>
              <a:ext cx="90755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en-US" altLang="ko-KR" dirty="0">
                  <a:solidFill>
                    <a:schemeClr val="accent1">
                      <a:lumMod val="75000"/>
                    </a:schemeClr>
                  </a:solidFill>
                  <a:latin typeface="Chalkboard SE" charset="0"/>
                  <a:ea typeface="Chalkboard SE" charset="0"/>
                  <a:cs typeface="Chalkboard SE" charset="0"/>
                </a:rPr>
                <a:t>p</a:t>
              </a:r>
            </a:p>
            <a:p>
              <a:r>
                <a:rPr kumimoji="1" lang="en-US" altLang="ko-KR" dirty="0">
                  <a:solidFill>
                    <a:schemeClr val="accent1">
                      <a:lumMod val="75000"/>
                    </a:schemeClr>
                  </a:solidFill>
                  <a:latin typeface="Chalkboard SE" charset="0"/>
                  <a:ea typeface="Chalkboard SE" charset="0"/>
                  <a:cs typeface="Chalkboard SE" charset="0"/>
                </a:rPr>
                <a:t>100 GeV</a:t>
              </a:r>
              <a:endParaRPr kumimoji="1" lang="ko-KR" altLang="en-US" dirty="0">
                <a:solidFill>
                  <a:schemeClr val="accent1">
                    <a:lumMod val="75000"/>
                  </a:schemeClr>
                </a:solidFill>
                <a:latin typeface="Chalkboard SE" charset="0"/>
                <a:ea typeface="Chalkboard SE" charset="0"/>
                <a:cs typeface="Chalkboard SE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23240" y="4973441"/>
              <a:ext cx="191879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kumimoji="1" lang="en-US" altLang="ko-KR" dirty="0">
                  <a:solidFill>
                    <a:schemeClr val="accent1">
                      <a:lumMod val="75000"/>
                    </a:schemeClr>
                  </a:solidFill>
                  <a:latin typeface="Chalkboard SE" charset="0"/>
                  <a:ea typeface="Chalkboard SE" charset="0"/>
                  <a:cs typeface="Chalkboard SE" charset="0"/>
                </a:rPr>
                <a:t>p</a:t>
              </a:r>
              <a:r>
                <a:rPr kumimoji="1" lang="en-US" altLang="ko-KR" dirty="0" smtClean="0">
                  <a:solidFill>
                    <a:schemeClr val="accent1">
                      <a:lumMod val="75000"/>
                    </a:schemeClr>
                  </a:solidFill>
                  <a:latin typeface="Chalkboard SE" charset="0"/>
                  <a:ea typeface="Chalkboard SE" charset="0"/>
                  <a:cs typeface="Chalkboard SE" charset="0"/>
                </a:rPr>
                <a:t>, Al</a:t>
              </a:r>
              <a:r>
                <a:rPr kumimoji="1" lang="en-US" altLang="ko-KR" dirty="0">
                  <a:solidFill>
                    <a:schemeClr val="accent1">
                      <a:lumMod val="75000"/>
                    </a:schemeClr>
                  </a:solidFill>
                  <a:latin typeface="Chalkboard SE" charset="0"/>
                  <a:ea typeface="Chalkboard SE" charset="0"/>
                  <a:cs typeface="Chalkboard SE" charset="0"/>
                </a:rPr>
                <a:t>, Au</a:t>
              </a:r>
            </a:p>
            <a:p>
              <a:pPr algn="ctr"/>
              <a:r>
                <a:rPr kumimoji="1" lang="en-US" altLang="ko-KR" dirty="0" smtClean="0">
                  <a:solidFill>
                    <a:schemeClr val="accent1">
                      <a:lumMod val="75000"/>
                    </a:schemeClr>
                  </a:solidFill>
                  <a:latin typeface="Chalkboard SE" charset="0"/>
                  <a:ea typeface="Chalkboard SE" charset="0"/>
                  <a:cs typeface="Chalkboard SE" charset="0"/>
                </a:rPr>
                <a:t>100 GeV (nucleon)</a:t>
              </a:r>
              <a:endParaRPr kumimoji="1" lang="ko-KR" altLang="en-US" dirty="0">
                <a:solidFill>
                  <a:schemeClr val="accent1">
                    <a:lumMod val="75000"/>
                  </a:schemeClr>
                </a:solidFill>
                <a:latin typeface="Chalkboard SE" charset="0"/>
                <a:ea typeface="Chalkboard SE" charset="0"/>
                <a:cs typeface="Chalkboard S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0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628650" y="1050586"/>
            <a:ext cx="4758896" cy="1306738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ko-KR" dirty="0" smtClean="0"/>
              <a:t>Zero-Degree Calorimeter (ZDC): neutron energy</a:t>
            </a:r>
          </a:p>
          <a:p>
            <a:r>
              <a:rPr kumimoji="1" lang="en-US" altLang="ko-KR" dirty="0" smtClean="0"/>
              <a:t>Shower Max Detector (SMD): neutron position</a:t>
            </a:r>
            <a:endParaRPr kumimoji="1"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 smtClean="0"/>
              <a:t>Detectors</a:t>
            </a:r>
            <a:endParaRPr kumimoji="1"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7</a:t>
            </a:fld>
            <a:endParaRPr kumimoji="1" lang="ko-KR" altLang="en-US" dirty="0"/>
          </a:p>
        </p:txBody>
      </p:sp>
      <p:pic>
        <p:nvPicPr>
          <p:cNvPr id="8" name="내용 개체 틀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38" y="2441549"/>
            <a:ext cx="2540674" cy="338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그룹 8"/>
          <p:cNvGrpSpPr/>
          <p:nvPr/>
        </p:nvGrpSpPr>
        <p:grpSpPr>
          <a:xfrm>
            <a:off x="2125851" y="3207582"/>
            <a:ext cx="2944100" cy="1467845"/>
            <a:chOff x="2346566" y="3424519"/>
            <a:chExt cx="2944100" cy="1467845"/>
          </a:xfrm>
        </p:grpSpPr>
        <p:grpSp>
          <p:nvGrpSpPr>
            <p:cNvPr id="10" name="그룹 10"/>
            <p:cNvGrpSpPr/>
            <p:nvPr/>
          </p:nvGrpSpPr>
          <p:grpSpPr>
            <a:xfrm>
              <a:off x="3478915" y="3708358"/>
              <a:ext cx="965600" cy="1155636"/>
              <a:chOff x="4191000" y="5038881"/>
              <a:chExt cx="1085850" cy="1607863"/>
            </a:xfrm>
            <a:solidFill>
              <a:schemeClr val="bg1">
                <a:alpha val="54000"/>
              </a:schemeClr>
            </a:solidFill>
          </p:grpSpPr>
          <p:sp>
            <p:nvSpPr>
              <p:cNvPr id="20" name="직사각형 11"/>
              <p:cNvSpPr/>
              <p:nvPr/>
            </p:nvSpPr>
            <p:spPr>
              <a:xfrm>
                <a:off x="4191000" y="5233988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507"/>
              </a:p>
            </p:txBody>
          </p:sp>
          <p:sp>
            <p:nvSpPr>
              <p:cNvPr id="21" name="직사각형 12"/>
              <p:cNvSpPr/>
              <p:nvPr/>
            </p:nvSpPr>
            <p:spPr>
              <a:xfrm>
                <a:off x="4191000" y="5428452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507"/>
              </a:p>
            </p:txBody>
          </p:sp>
          <p:sp>
            <p:nvSpPr>
              <p:cNvPr id="22" name="직사각형 13"/>
              <p:cNvSpPr/>
              <p:nvPr/>
            </p:nvSpPr>
            <p:spPr>
              <a:xfrm>
                <a:off x="4191000" y="5632512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507"/>
              </a:p>
            </p:txBody>
          </p:sp>
          <p:sp>
            <p:nvSpPr>
              <p:cNvPr id="23" name="직사각형 14"/>
              <p:cNvSpPr/>
              <p:nvPr/>
            </p:nvSpPr>
            <p:spPr>
              <a:xfrm>
                <a:off x="4191000" y="5833397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507"/>
              </a:p>
            </p:txBody>
          </p:sp>
          <p:sp>
            <p:nvSpPr>
              <p:cNvPr id="24" name="직사각형 15"/>
              <p:cNvSpPr/>
              <p:nvPr/>
            </p:nvSpPr>
            <p:spPr>
              <a:xfrm>
                <a:off x="4191000" y="6037457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507"/>
              </a:p>
            </p:txBody>
          </p:sp>
          <p:sp>
            <p:nvSpPr>
              <p:cNvPr id="25" name="직사각형 16"/>
              <p:cNvSpPr/>
              <p:nvPr/>
            </p:nvSpPr>
            <p:spPr>
              <a:xfrm>
                <a:off x="4191000" y="6238342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507"/>
              </a:p>
            </p:txBody>
          </p:sp>
          <p:sp>
            <p:nvSpPr>
              <p:cNvPr id="26" name="직사각형 17"/>
              <p:cNvSpPr/>
              <p:nvPr/>
            </p:nvSpPr>
            <p:spPr>
              <a:xfrm>
                <a:off x="4191000" y="5038881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507"/>
              </a:p>
            </p:txBody>
          </p:sp>
          <p:sp>
            <p:nvSpPr>
              <p:cNvPr id="27" name="직사각형 18"/>
              <p:cNvSpPr/>
              <p:nvPr/>
            </p:nvSpPr>
            <p:spPr>
              <a:xfrm>
                <a:off x="4191000" y="6442402"/>
                <a:ext cx="1085850" cy="2043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507"/>
              </a:p>
            </p:txBody>
          </p:sp>
        </p:grpSp>
        <p:grpSp>
          <p:nvGrpSpPr>
            <p:cNvPr id="11" name="그룹 9"/>
            <p:cNvGrpSpPr/>
            <p:nvPr/>
          </p:nvGrpSpPr>
          <p:grpSpPr>
            <a:xfrm>
              <a:off x="2943893" y="3424519"/>
              <a:ext cx="956811" cy="1178204"/>
              <a:chOff x="928913" y="5138057"/>
              <a:chExt cx="1233715" cy="1509488"/>
            </a:xfrm>
            <a:solidFill>
              <a:schemeClr val="bg1">
                <a:alpha val="54000"/>
              </a:schemeClr>
            </a:solidFill>
          </p:grpSpPr>
          <p:sp>
            <p:nvSpPr>
              <p:cNvPr id="16" name="직사각형 19"/>
              <p:cNvSpPr/>
              <p:nvPr/>
            </p:nvSpPr>
            <p:spPr>
              <a:xfrm>
                <a:off x="928913" y="5138057"/>
                <a:ext cx="1233715" cy="15094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507"/>
              </a:p>
            </p:txBody>
          </p:sp>
          <p:sp>
            <p:nvSpPr>
              <p:cNvPr id="17" name="직사각형 20"/>
              <p:cNvSpPr/>
              <p:nvPr/>
            </p:nvSpPr>
            <p:spPr>
              <a:xfrm>
                <a:off x="1100137" y="5138059"/>
                <a:ext cx="890588" cy="1509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507"/>
              </a:p>
            </p:txBody>
          </p:sp>
          <p:sp>
            <p:nvSpPr>
              <p:cNvPr id="18" name="직사각형 21"/>
              <p:cNvSpPr/>
              <p:nvPr/>
            </p:nvSpPr>
            <p:spPr>
              <a:xfrm>
                <a:off x="1271588" y="5138057"/>
                <a:ext cx="542926" cy="1509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1507" dirty="0"/>
                  <a:t>x</a:t>
                </a:r>
                <a:endParaRPr lang="ko-KR" altLang="en-US" sz="1507" dirty="0"/>
              </a:p>
            </p:txBody>
          </p:sp>
          <p:sp>
            <p:nvSpPr>
              <p:cNvPr id="19" name="직사각형 22"/>
              <p:cNvSpPr/>
              <p:nvPr/>
            </p:nvSpPr>
            <p:spPr>
              <a:xfrm>
                <a:off x="1457324" y="5138057"/>
                <a:ext cx="180975" cy="1509486"/>
              </a:xfrm>
              <a:prstGeom prst="rect">
                <a:avLst/>
              </a:prstGeom>
              <a:grpFill/>
              <a:ln>
                <a:solidFill>
                  <a:srgbClr val="00B0F0">
                    <a:alpha val="8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1507"/>
              </a:p>
            </p:txBody>
          </p:sp>
        </p:grpSp>
        <p:cxnSp>
          <p:nvCxnSpPr>
            <p:cNvPr id="12" name="Straight Arrow Connector 21"/>
            <p:cNvCxnSpPr/>
            <p:nvPr/>
          </p:nvCxnSpPr>
          <p:spPr>
            <a:xfrm>
              <a:off x="2941783" y="4043041"/>
              <a:ext cx="95681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346566" y="3540771"/>
              <a:ext cx="1552028" cy="348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2" dirty="0">
                  <a:latin typeface="Chalkboard SE" charset="0"/>
                  <a:ea typeface="Chalkboard SE" charset="0"/>
                  <a:cs typeface="Chalkboard SE" charset="0"/>
                </a:rPr>
                <a:t>7 channels (x)</a:t>
              </a:r>
            </a:p>
          </p:txBody>
        </p:sp>
        <p:cxnSp>
          <p:nvCxnSpPr>
            <p:cNvPr id="14" name="Straight Arrow Connector 23"/>
            <p:cNvCxnSpPr/>
            <p:nvPr/>
          </p:nvCxnSpPr>
          <p:spPr>
            <a:xfrm>
              <a:off x="4561879" y="3708358"/>
              <a:ext cx="0" cy="115840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738638" y="4544255"/>
              <a:ext cx="1552028" cy="348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2" dirty="0">
                  <a:latin typeface="Chalkboard SE" charset="0"/>
                  <a:ea typeface="Chalkboard SE" charset="0"/>
                  <a:cs typeface="Chalkboard SE" charset="0"/>
                </a:rPr>
                <a:t>8 channels (y)</a:t>
              </a:r>
            </a:p>
          </p:txBody>
        </p:sp>
      </p:grpSp>
      <p:sp>
        <p:nvSpPr>
          <p:cNvPr id="28" name="TextBox 14"/>
          <p:cNvSpPr txBox="1">
            <a:spLocks noChangeArrowheads="1"/>
          </p:cNvSpPr>
          <p:nvPr/>
        </p:nvSpPr>
        <p:spPr bwMode="auto">
          <a:xfrm>
            <a:off x="1192196" y="5041247"/>
            <a:ext cx="1133828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ko-KR" sz="1633" dirty="0" smtClean="0">
                <a:solidFill>
                  <a:srgbClr val="FFFF00"/>
                </a:solidFill>
                <a:latin typeface="Chalkboard SE" charset="0"/>
                <a:ea typeface="Chalkboard SE" charset="0"/>
                <a:cs typeface="Chalkboard SE" charset="0"/>
              </a:rPr>
              <a:t>ZDC 2</a:t>
            </a:r>
            <a:r>
              <a:rPr lang="en-US" altLang="ko-KR" sz="1633" baseline="30000" dirty="0" smtClean="0">
                <a:solidFill>
                  <a:srgbClr val="FFFF00"/>
                </a:solidFill>
                <a:latin typeface="Chalkboard SE" charset="0"/>
                <a:ea typeface="Chalkboard SE" charset="0"/>
                <a:cs typeface="Chalkboard SE" charset="0"/>
              </a:rPr>
              <a:t>nd</a:t>
            </a:r>
            <a:r>
              <a:rPr lang="en-US" altLang="ko-KR" sz="1633" dirty="0" smtClean="0">
                <a:solidFill>
                  <a:srgbClr val="FFFF00"/>
                </a:solidFill>
                <a:latin typeface="Chalkboard SE" charset="0"/>
                <a:ea typeface="Chalkboard SE" charset="0"/>
                <a:cs typeface="Chalkboard SE" charset="0"/>
              </a:rPr>
              <a:t> </a:t>
            </a:r>
            <a:endParaRPr lang="ko-KR" altLang="en-US" sz="1633" dirty="0">
              <a:solidFill>
                <a:srgbClr val="FFFF0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sp>
        <p:nvSpPr>
          <p:cNvPr id="29" name="TextBox 15"/>
          <p:cNvSpPr txBox="1">
            <a:spLocks noChangeArrowheads="1"/>
          </p:cNvSpPr>
          <p:nvPr/>
        </p:nvSpPr>
        <p:spPr bwMode="auto">
          <a:xfrm>
            <a:off x="2498816" y="5240202"/>
            <a:ext cx="702240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ko-KR" sz="1633" dirty="0">
                <a:solidFill>
                  <a:srgbClr val="FFFF00"/>
                </a:solidFill>
                <a:latin typeface="Chalkboard SE" charset="0"/>
                <a:ea typeface="Chalkboard SE" charset="0"/>
                <a:cs typeface="Chalkboard SE" charset="0"/>
              </a:rPr>
              <a:t>SMD</a:t>
            </a:r>
          </a:p>
        </p:txBody>
      </p:sp>
      <p:sp>
        <p:nvSpPr>
          <p:cNvPr id="30" name="평행 사변형[P] 29"/>
          <p:cNvSpPr/>
          <p:nvPr/>
        </p:nvSpPr>
        <p:spPr>
          <a:xfrm>
            <a:off x="4905133" y="4980800"/>
            <a:ext cx="1209917" cy="764806"/>
          </a:xfrm>
          <a:prstGeom prst="parallelogram">
            <a:avLst>
              <a:gd name="adj" fmla="val 5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1600" dirty="0" smtClean="0"/>
              <a:t>ZDC</a:t>
            </a:r>
            <a:endParaRPr kumimoji="1" lang="ko-KR" altLang="en-US" sz="1600" dirty="0"/>
          </a:p>
        </p:txBody>
      </p:sp>
      <p:sp>
        <p:nvSpPr>
          <p:cNvPr id="31" name="평행 사변형[P] 30"/>
          <p:cNvSpPr/>
          <p:nvPr/>
        </p:nvSpPr>
        <p:spPr>
          <a:xfrm>
            <a:off x="6082113" y="4987640"/>
            <a:ext cx="1209917" cy="764806"/>
          </a:xfrm>
          <a:prstGeom prst="parallelogram">
            <a:avLst>
              <a:gd name="adj" fmla="val 5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/>
              <a:t>ZDC</a:t>
            </a:r>
            <a:endParaRPr kumimoji="1" lang="ko-KR" altLang="en-US" dirty="0"/>
          </a:p>
        </p:txBody>
      </p:sp>
      <p:sp>
        <p:nvSpPr>
          <p:cNvPr id="32" name="평행 사변형[P] 31"/>
          <p:cNvSpPr/>
          <p:nvPr/>
        </p:nvSpPr>
        <p:spPr>
          <a:xfrm>
            <a:off x="6949423" y="5005635"/>
            <a:ext cx="1209917" cy="764806"/>
          </a:xfrm>
          <a:prstGeom prst="parallelogram">
            <a:avLst>
              <a:gd name="adj" fmla="val 58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/>
              <a:t>ZDC</a:t>
            </a:r>
            <a:endParaRPr kumimoji="1" lang="ko-KR" altLang="en-US" dirty="0"/>
          </a:p>
        </p:txBody>
      </p:sp>
      <p:sp>
        <p:nvSpPr>
          <p:cNvPr id="33" name="평행 사변형[P] 32"/>
          <p:cNvSpPr/>
          <p:nvPr/>
        </p:nvSpPr>
        <p:spPr>
          <a:xfrm>
            <a:off x="5757437" y="4976471"/>
            <a:ext cx="679768" cy="769135"/>
          </a:xfrm>
          <a:prstGeom prst="parallelogram">
            <a:avLst>
              <a:gd name="adj" fmla="val 7004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6003828" y="4662015"/>
            <a:ext cx="702240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ko-KR" sz="1633">
                <a:latin typeface="Chalkboard SE" charset="0"/>
                <a:ea typeface="Chalkboard SE" charset="0"/>
                <a:cs typeface="Chalkboard SE" charset="0"/>
              </a:rPr>
              <a:t>SMD</a:t>
            </a:r>
            <a:endParaRPr lang="en-US" altLang="ko-KR" sz="1633" dirty="0">
              <a:latin typeface="Chalkboard SE" charset="0"/>
              <a:ea typeface="Chalkboard SE" charset="0"/>
              <a:cs typeface="Chalkboard SE" charset="0"/>
            </a:endParaRPr>
          </a:p>
        </p:txBody>
      </p:sp>
      <p:sp>
        <p:nvSpPr>
          <p:cNvPr id="35" name="오른쪽 화살표[R] 34"/>
          <p:cNvSpPr/>
          <p:nvPr/>
        </p:nvSpPr>
        <p:spPr>
          <a:xfrm>
            <a:off x="3610298" y="5123058"/>
            <a:ext cx="1259965" cy="418428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dirty="0" smtClean="0">
                <a:solidFill>
                  <a:sysClr val="windowText" lastClr="000000"/>
                </a:solidFill>
              </a:rPr>
              <a:t>Beam</a:t>
            </a:r>
            <a:endParaRPr kumimoji="1" lang="ko-KR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37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475" y="1130153"/>
            <a:ext cx="2640930" cy="317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2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dirty="0"/>
              <a:t>Beam orbit at </a:t>
            </a:r>
            <a:r>
              <a:rPr kumimoji="1" lang="en-US" altLang="ko-KR" dirty="0" err="1"/>
              <a:t>p+A</a:t>
            </a:r>
            <a:endParaRPr kumimoji="1"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8</a:t>
            </a:fld>
            <a:endParaRPr kumimoji="1"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539" y="2346858"/>
            <a:ext cx="6675957" cy="3432672"/>
          </a:xfrm>
          <a:prstGeom prst="rect">
            <a:avLst/>
          </a:prstGeom>
        </p:spPr>
      </p:pic>
      <p:cxnSp>
        <p:nvCxnSpPr>
          <p:cNvPr id="8" name="직선 연결선[R] 7"/>
          <p:cNvCxnSpPr/>
          <p:nvPr/>
        </p:nvCxnSpPr>
        <p:spPr>
          <a:xfrm>
            <a:off x="655153" y="3922537"/>
            <a:ext cx="4238368" cy="0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8393" y="397820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smtClean="0">
                <a:solidFill>
                  <a:srgbClr val="FF0000"/>
                </a:solidFill>
              </a:rPr>
              <a:t>pp</a:t>
            </a:r>
            <a:endParaRPr kumimoji="1" lang="ko-KR" alt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0163" y="5416473"/>
            <a:ext cx="225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smtClean="0"/>
              <a:t> </a:t>
            </a:r>
            <a:r>
              <a:rPr kumimoji="1" lang="en-US" altLang="ko-KR" dirty="0" err="1" smtClean="0"/>
              <a:t>p+A</a:t>
            </a:r>
            <a:r>
              <a:rPr kumimoji="1" lang="en-US" altLang="ko-KR" dirty="0" smtClean="0"/>
              <a:t> ZDC dedicated</a:t>
            </a:r>
            <a:endParaRPr kumimoji="1"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4154" y="918706"/>
            <a:ext cx="86956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ko-KR" dirty="0" smtClean="0"/>
              <a:t>To accommodate two beams with different rigidity, beam orbit is asymmetric in </a:t>
            </a:r>
            <a:r>
              <a:rPr kumimoji="1" lang="en-US" altLang="ko-KR" dirty="0" err="1" smtClean="0"/>
              <a:t>p+A</a:t>
            </a:r>
            <a:endParaRPr kumimoji="1" lang="en-US" altLang="ko-KR" dirty="0" smtClean="0"/>
          </a:p>
          <a:p>
            <a:pPr marL="285750" indent="-285750">
              <a:buFont typeface="Arial" charset="0"/>
              <a:buChar char="•"/>
            </a:pPr>
            <a:r>
              <a:rPr kumimoji="1" lang="en-US" altLang="ko-KR" dirty="0" smtClean="0"/>
              <a:t>ZDC moved </a:t>
            </a:r>
            <a:r>
              <a:rPr kumimoji="1" lang="en-US" altLang="ko-KR" dirty="0"/>
              <a:t>by 3.6 </a:t>
            </a:r>
            <a:r>
              <a:rPr kumimoji="1" lang="en-US" altLang="ko-KR" dirty="0" smtClean="0"/>
              <a:t>cm,</a:t>
            </a:r>
            <a:r>
              <a:rPr kumimoji="1" lang="ko-KR" altLang="en-US" dirty="0" smtClean="0"/>
              <a:t> </a:t>
            </a:r>
            <a:r>
              <a:rPr kumimoji="1" lang="en-US" altLang="ko-KR" dirty="0" smtClean="0"/>
              <a:t>corresponds to 2 </a:t>
            </a:r>
            <a:r>
              <a:rPr kumimoji="1" lang="en-US" altLang="ko-KR" dirty="0" err="1" smtClean="0"/>
              <a:t>mrad</a:t>
            </a:r>
            <a:endParaRPr kumimoji="1" lang="en-US" altLang="ko-KR" dirty="0" smtClean="0"/>
          </a:p>
          <a:p>
            <a:pPr marL="285750" indent="-285750">
              <a:buFont typeface="Arial" charset="0"/>
              <a:buChar char="•"/>
            </a:pPr>
            <a:r>
              <a:rPr kumimoji="1" lang="en-US" altLang="ko-KR" dirty="0" smtClean="0"/>
              <a:t>For ZDC dedicated measurement, proton beam orbit was adjusted: proton beam angled off by 2 </a:t>
            </a:r>
            <a:r>
              <a:rPr kumimoji="1" lang="en-US" altLang="ko-KR" dirty="0" err="1" smtClean="0"/>
              <a:t>mrad</a:t>
            </a:r>
            <a:endParaRPr kumimoji="1" lang="en-US" altLang="ko-KR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540163" y="5779530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 smtClean="0"/>
              <a:t>(Figures not in scale)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91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66" y="1001960"/>
            <a:ext cx="3239834" cy="3056225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ko-KR" smtClean="0"/>
              <a:t>Gertrude Scharff-Goldhaber Prize, 2018. 7. 17.</a:t>
            </a:r>
            <a:endParaRPr kumimoji="1"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ko-KR" smtClean="0"/>
              <a:t>M. Kim (SNU/RIKEN)</a:t>
            </a:r>
            <a:endParaRPr kumimoji="1"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AEDF-E81A-E847-ACD2-22F7E6D59463}" type="slidenum">
              <a:rPr kumimoji="1" lang="ko-KR" altLang="en-US" smtClean="0"/>
              <a:pPr/>
              <a:t>9</a:t>
            </a:fld>
            <a:endParaRPr kumimoji="1" lang="ko-KR" altLang="en-US" dirty="0"/>
          </a:p>
        </p:txBody>
      </p:sp>
      <p:grpSp>
        <p:nvGrpSpPr>
          <p:cNvPr id="28" name="그룹 27"/>
          <p:cNvGrpSpPr/>
          <p:nvPr/>
        </p:nvGrpSpPr>
        <p:grpSpPr>
          <a:xfrm>
            <a:off x="946596" y="1295639"/>
            <a:ext cx="3517873" cy="2469431"/>
            <a:chOff x="881981" y="1101357"/>
            <a:chExt cx="3517873" cy="2469431"/>
          </a:xfrm>
        </p:grpSpPr>
        <p:grpSp>
          <p:nvGrpSpPr>
            <p:cNvPr id="7" name="Group 43"/>
            <p:cNvGrpSpPr/>
            <p:nvPr/>
          </p:nvGrpSpPr>
          <p:grpSpPr>
            <a:xfrm>
              <a:off x="881981" y="1101357"/>
              <a:ext cx="3517873" cy="2469431"/>
              <a:chOff x="800189" y="1726409"/>
              <a:chExt cx="2965455" cy="1972576"/>
            </a:xfrm>
          </p:grpSpPr>
          <p:pic>
            <p:nvPicPr>
              <p:cNvPr id="8" name="Picture 4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6102" y="1746389"/>
                <a:ext cx="2067330" cy="195259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3026703" y="2602862"/>
                    <a:ext cx="738941" cy="3960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77" i="1">
                              <a:latin typeface="Cambria Math" charset="0"/>
                            </a:rPr>
                            <m:t>𝜙</m:t>
                          </m:r>
                          <m:r>
                            <a:rPr lang="en-US" sz="1477" i="1">
                              <a:latin typeface="Cambria Math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sz="1477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477" i="1">
                                  <a:latin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477" i="1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1662" dirty="0"/>
                  </a:p>
                </p:txBody>
              </p:sp>
            </mc:Choice>
            <mc:Fallback xmlns="">
              <p:sp>
                <p:nvSpPr>
                  <p:cNvPr id="46" name="TextBox 4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26703" y="2602862"/>
                    <a:ext cx="771932" cy="370351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5970" r="-1493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800189" y="2575180"/>
                    <a:ext cx="630007" cy="39604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77" i="1">
                              <a:latin typeface="Cambria Math" charset="0"/>
                            </a:rPr>
                            <m:t>𝜙</m:t>
                          </m:r>
                          <m:r>
                            <a:rPr lang="en-US" sz="1477" i="1"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477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1477" i="1">
                                  <a:latin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477" i="1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1662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0189" y="2575180"/>
                    <a:ext cx="630007" cy="382425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7692" r="-1923" b="-2698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933154" y="1726409"/>
                    <a:ext cx="549873" cy="23333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77" i="1">
                              <a:latin typeface="Cambria Math" charset="0"/>
                            </a:rPr>
                            <m:t>𝜙</m:t>
                          </m:r>
                          <m:r>
                            <a:rPr lang="en-US" sz="1477" i="1">
                              <a:latin typeface="Cambria Math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1662" dirty="0"/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33154" y="1726409"/>
                    <a:ext cx="571597" cy="217886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9091" t="-8108" r="-6061" b="-432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" name="Arc 51"/>
            <p:cNvSpPr/>
            <p:nvPr/>
          </p:nvSpPr>
          <p:spPr>
            <a:xfrm rot="10800000" flipV="1">
              <a:off x="2173055" y="1877432"/>
              <a:ext cx="635557" cy="672050"/>
            </a:xfrm>
            <a:prstGeom prst="arc">
              <a:avLst>
                <a:gd name="adj1" fmla="val 10652065"/>
                <a:gd name="adj2" fmla="val 455431"/>
              </a:avLst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46"/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364846" y="4241195"/>
            <a:ext cx="3770740" cy="1760453"/>
            <a:chOff x="305735" y="4275150"/>
            <a:chExt cx="3770740" cy="1760453"/>
          </a:xfrm>
        </p:grpSpPr>
        <p:grpSp>
          <p:nvGrpSpPr>
            <p:cNvPr id="14" name="Group 11"/>
            <p:cNvGrpSpPr/>
            <p:nvPr/>
          </p:nvGrpSpPr>
          <p:grpSpPr>
            <a:xfrm>
              <a:off x="305735" y="4275150"/>
              <a:ext cx="3757330" cy="1750714"/>
              <a:chOff x="331212" y="4345662"/>
              <a:chExt cx="4070441" cy="189660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8"/>
                  <p:cNvSpPr/>
                  <p:nvPr/>
                </p:nvSpPr>
                <p:spPr>
                  <a:xfrm>
                    <a:off x="331212" y="4345662"/>
                    <a:ext cx="866278" cy="37711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62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62" i="1">
                                  <a:latin typeface="Cambria Math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1662" i="1">
                                  <a:latin typeface="Cambria Math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1662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1662" i="1">
                              <a:latin typeface="Cambria Math" charset="0"/>
                            </a:rPr>
                            <m:t>𝜙</m:t>
                          </m:r>
                          <m:r>
                            <a:rPr lang="en-US" sz="1662" i="1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62" dirty="0"/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212" y="4345662"/>
                    <a:ext cx="839461" cy="369332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2" name="Group 56"/>
              <p:cNvGrpSpPr/>
              <p:nvPr/>
            </p:nvGrpSpPr>
            <p:grpSpPr>
              <a:xfrm>
                <a:off x="1169383" y="4389898"/>
                <a:ext cx="3232270" cy="1852371"/>
                <a:chOff x="2608853" y="719217"/>
                <a:chExt cx="3232270" cy="1852371"/>
              </a:xfrm>
            </p:grpSpPr>
            <p:pic>
              <p:nvPicPr>
                <p:cNvPr id="23" name="Picture 59"/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3460"/>
                <a:stretch/>
              </p:blipFill>
              <p:spPr>
                <a:xfrm>
                  <a:off x="2608853" y="719217"/>
                  <a:ext cx="3232270" cy="1852371"/>
                </a:xfrm>
                <a:prstGeom prst="rect">
                  <a:avLst/>
                </a:prstGeom>
              </p:spPr>
            </p:pic>
            <p:sp>
              <p:nvSpPr>
                <p:cNvPr id="24" name="Rectangle 60"/>
                <p:cNvSpPr/>
                <p:nvPr/>
              </p:nvSpPr>
              <p:spPr>
                <a:xfrm>
                  <a:off x="3059094" y="844374"/>
                  <a:ext cx="2599584" cy="12948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62"/>
                </a:p>
              </p:txBody>
            </p:sp>
          </p:grpSp>
        </p:grpSp>
        <p:pic>
          <p:nvPicPr>
            <p:cNvPr id="15" name="Picture 61"/>
            <p:cNvPicPr>
              <a:picLocks noChangeAspect="1"/>
            </p:cNvPicPr>
            <p:nvPr/>
          </p:nvPicPr>
          <p:blipFill rotWithShape="1">
            <a:blip r:embed="rId14"/>
            <a:srcRect l="3548"/>
            <a:stretch/>
          </p:blipFill>
          <p:spPr>
            <a:xfrm>
              <a:off x="1080786" y="4275150"/>
              <a:ext cx="2980922" cy="1709881"/>
            </a:xfrm>
            <a:prstGeom prst="rect">
              <a:avLst/>
            </a:prstGeom>
          </p:spPr>
        </p:pic>
        <p:grpSp>
          <p:nvGrpSpPr>
            <p:cNvPr id="16" name="Group 9"/>
            <p:cNvGrpSpPr/>
            <p:nvPr/>
          </p:nvGrpSpPr>
          <p:grpSpPr>
            <a:xfrm>
              <a:off x="540468" y="4318967"/>
              <a:ext cx="3536007" cy="1716636"/>
              <a:chOff x="4505237" y="4530328"/>
              <a:chExt cx="3830675" cy="1859689"/>
            </a:xfrm>
          </p:grpSpPr>
          <p:grpSp>
            <p:nvGrpSpPr>
              <p:cNvPr id="17" name="Group 7"/>
              <p:cNvGrpSpPr/>
              <p:nvPr/>
            </p:nvGrpSpPr>
            <p:grpSpPr>
              <a:xfrm>
                <a:off x="5073615" y="4530328"/>
                <a:ext cx="3262297" cy="1859689"/>
                <a:chOff x="1169383" y="4405953"/>
                <a:chExt cx="3262297" cy="1859689"/>
              </a:xfrm>
            </p:grpSpPr>
            <p:pic>
              <p:nvPicPr>
                <p:cNvPr id="19" name="Picture 62"/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537"/>
                <a:stretch/>
              </p:blipFill>
              <p:spPr>
                <a:xfrm>
                  <a:off x="1169383" y="4405953"/>
                  <a:ext cx="3262297" cy="1859689"/>
                </a:xfrm>
                <a:prstGeom prst="rect">
                  <a:avLst/>
                </a:prstGeom>
              </p:spPr>
            </p:pic>
            <p:cxnSp>
              <p:nvCxnSpPr>
                <p:cNvPr id="20" name="Straight Connector 4"/>
                <p:cNvCxnSpPr/>
                <p:nvPr/>
              </p:nvCxnSpPr>
              <p:spPr>
                <a:xfrm>
                  <a:off x="1212988" y="5175298"/>
                  <a:ext cx="3076682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4505237" y="5117231"/>
                <a:ext cx="672790" cy="377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62" dirty="0" smtClean="0"/>
                  <a:t>Y=0</a:t>
                </a:r>
                <a:endParaRPr lang="en-US" sz="1662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직사각형 24"/>
              <p:cNvSpPr/>
              <p:nvPr/>
            </p:nvSpPr>
            <p:spPr>
              <a:xfrm>
                <a:off x="4464469" y="1420750"/>
                <a:ext cx="4237868" cy="4594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2000" dirty="0" smtClean="0"/>
                  <a:t>Raw asymmetry</a:t>
                </a:r>
              </a:p>
              <a:p>
                <a:endParaRPr lang="en-US" altLang="ko-KR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charset="0"/>
                            </a:rPr>
                            <m:t>𝜖</m:t>
                          </m:r>
                        </m:e>
                        <m:sub>
                          <m:r>
                            <a:rPr lang="en-US" altLang="ko-KR" sz="2400" i="1">
                              <a:latin typeface="Cambria Math" charset="0"/>
                            </a:rPr>
                            <m:t>𝑁</m:t>
                          </m:r>
                        </m:sub>
                      </m:sSub>
                      <m:r>
                        <a:rPr lang="en-US" altLang="ko-KR" sz="2400" i="1">
                          <a:latin typeface="Cambria Math" charset="0"/>
                        </a:rPr>
                        <m:t>(</m:t>
                      </m:r>
                      <m:r>
                        <a:rPr lang="en-US" altLang="ko-KR" sz="2400" i="1">
                          <a:latin typeface="Cambria Math" charset="0"/>
                        </a:rPr>
                        <m:t>𝜙</m:t>
                      </m:r>
                      <m:r>
                        <a:rPr lang="en-US" altLang="ko-KR" sz="2400" i="1">
                          <a:latin typeface="Cambria Math" charset="0"/>
                        </a:rPr>
                        <m:t>)≡</m:t>
                      </m:r>
                      <m:f>
                        <m:fPr>
                          <m:ctrlPr>
                            <a:rPr lang="en-US" altLang="ko-KR" sz="2400" i="1">
                              <a:latin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ko-KR" sz="2400" i="1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ko-KR" sz="24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ko-KR" sz="24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↓</m:t>
                                  </m:r>
                                </m:sup>
                              </m:sSubSup>
                            </m:e>
                          </m:rad>
                          <m:r>
                            <a:rPr lang="en-US" altLang="ko-KR" sz="2400" i="1">
                              <a:latin typeface="Cambria Math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altLang="ko-KR" sz="2400" i="1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ko-KR" sz="24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↓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ko-KR" sz="24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↑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ko-KR" sz="2400" i="1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ko-KR" sz="24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↑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ko-KR" sz="24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↓</m:t>
                                  </m:r>
                                </m:sup>
                              </m:sSubSup>
                            </m:e>
                          </m:rad>
                          <m:r>
                            <a:rPr lang="en-US" altLang="ko-KR" sz="2400" i="1">
                              <a:latin typeface="Cambria Math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altLang="ko-KR" sz="2400" i="1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ko-KR" sz="24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↓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ko-KR" sz="2400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𝜋</m:t>
                                  </m:r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𝜙</m:t>
                                  </m:r>
                                </m:sub>
                                <m:sup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↑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altLang="ko-KR" sz="2400" dirty="0"/>
              </a:p>
              <a:p>
                <a:endParaRPr lang="en-US" altLang="ko-K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charset="0"/>
                            </a:rPr>
                            <m:t>𝑁</m:t>
                          </m:r>
                        </m:sub>
                      </m:sSub>
                      <m:func>
                        <m:funcPr>
                          <m:ctrlPr>
                            <a:rPr lang="en-US" altLang="ko-KR" sz="2400" i="1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sz="2400">
                              <a:latin typeface="Cambria Math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ko-KR" sz="2400" i="1">
                                  <a:latin typeface="Cambria Math" charset="0"/>
                                </a:rPr>
                                <m:t>𝜙</m:t>
                              </m:r>
                              <m:r>
                                <a:rPr lang="en-US" altLang="ko-KR" sz="2400" i="1">
                                  <a:latin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ko-KR" sz="24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ko-KR" sz="2400" i="1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kumimoji="1" lang="en-US" altLang="ko-KR" sz="2000" dirty="0" smtClean="0"/>
              </a:p>
              <a:p>
                <a:endParaRPr kumimoji="1" lang="en-US" altLang="ko-KR" sz="2000" dirty="0"/>
              </a:p>
              <a:p>
                <a:r>
                  <a:rPr kumimoji="1" lang="en-US" altLang="ko-KR" sz="2000" dirty="0" smtClean="0"/>
                  <a:t>Then corrected for polarization, background particles, and detector resolution</a:t>
                </a:r>
              </a:p>
            </p:txBody>
          </p:sp>
        </mc:Choice>
        <mc:Fallback xmlns="">
          <p:sp>
            <p:nvSpPr>
              <p:cNvPr id="25" name="직사각형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469" y="1420750"/>
                <a:ext cx="4237868" cy="4594591"/>
              </a:xfrm>
              <a:prstGeom prst="rect">
                <a:avLst/>
              </a:prstGeom>
              <a:blipFill rotWithShape="0">
                <a:blip r:embed="rId16"/>
                <a:stretch>
                  <a:fillRect l="-1437" t="-663" r="-3017" b="-132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제목 13"/>
          <p:cNvSpPr>
            <a:spLocks noGrp="1"/>
          </p:cNvSpPr>
          <p:nvPr>
            <p:ph type="title"/>
          </p:nvPr>
        </p:nvSpPr>
        <p:spPr>
          <a:xfrm>
            <a:off x="628650" y="185738"/>
            <a:ext cx="7886700" cy="595927"/>
          </a:xfrm>
        </p:spPr>
        <p:txBody>
          <a:bodyPr>
            <a:normAutofit/>
          </a:bodyPr>
          <a:lstStyle/>
          <a:p>
            <a:r>
              <a:rPr kumimoji="1" lang="en-US" altLang="ko-KR" dirty="0" smtClean="0"/>
              <a:t>Asymmetry measurement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367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j" id="{4175525C-4A4F-384B-B56E-7286B6935DFB}" vid="{930C89C8-204C-1B40-97B6-E5664985396F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8891</TotalTime>
  <Words>670</Words>
  <Application>Microsoft Macintosh PowerPoint</Application>
  <PresentationFormat>화면 슬라이드 쇼(4:3)</PresentationFormat>
  <Paragraphs>152</Paragraphs>
  <Slides>15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8" baseType="lpstr">
      <vt:lpstr>맑은 고딕</vt:lpstr>
      <vt:lpstr>Arial Hebrew Scholar</vt:lpstr>
      <vt:lpstr>Cambria Math</vt:lpstr>
      <vt:lpstr>Chalkboard SE</vt:lpstr>
      <vt:lpstr>Chalkduster</vt:lpstr>
      <vt:lpstr>Comic Sans MS</vt:lpstr>
      <vt:lpstr>Malgun Gothic</vt:lpstr>
      <vt:lpstr>Mangal</vt:lpstr>
      <vt:lpstr>Nanum Gothic</vt:lpstr>
      <vt:lpstr>Symbol</vt:lpstr>
      <vt:lpstr>Yu Gothic</vt:lpstr>
      <vt:lpstr>Arial</vt:lpstr>
      <vt:lpstr>Office 테마</vt:lpstr>
      <vt:lpstr>Surprising forward neutron  asymmetries discovered in polarized proton + nucleus collision at RHIC</vt:lpstr>
      <vt:lpstr>Preview</vt:lpstr>
      <vt:lpstr>Nuclear physics and Spin</vt:lpstr>
      <vt:lpstr>Transverse-single-spin asymmetry A_N</vt:lpstr>
      <vt:lpstr>Forward neutron production mechanism</vt:lpstr>
      <vt:lpstr>RHIC 2015</vt:lpstr>
      <vt:lpstr>Detectors</vt:lpstr>
      <vt:lpstr>Beam orbit at p+A</vt:lpstr>
      <vt:lpstr>Asymmetry measurement</vt:lpstr>
      <vt:lpstr>Naïve expectation</vt:lpstr>
      <vt:lpstr>Result</vt:lpstr>
      <vt:lpstr>Beam Beam Counter (BBC) taggings</vt:lpstr>
      <vt:lpstr>Result</vt:lpstr>
      <vt:lpstr>Ultraperipheral collision (UPC)</vt:lpstr>
      <vt:lpstr>Summary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Forward Neutron A_N</dc:title>
  <dc:creator>Kim Minjung</dc:creator>
  <cp:lastModifiedBy>Kim Minjung</cp:lastModifiedBy>
  <cp:revision>225</cp:revision>
  <dcterms:created xsi:type="dcterms:W3CDTF">2018-06-21T14:34:19Z</dcterms:created>
  <dcterms:modified xsi:type="dcterms:W3CDTF">2018-07-17T13:03:43Z</dcterms:modified>
</cp:coreProperties>
</file>