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8" r:id="rId3"/>
    <p:sldId id="259" r:id="rId4"/>
    <p:sldId id="286" r:id="rId5"/>
    <p:sldId id="333" r:id="rId6"/>
    <p:sldId id="334" r:id="rId7"/>
    <p:sldId id="289" r:id="rId8"/>
    <p:sldId id="290" r:id="rId9"/>
    <p:sldId id="297" r:id="rId10"/>
    <p:sldId id="332" r:id="rId11"/>
    <p:sldId id="299" r:id="rId12"/>
    <p:sldId id="295" r:id="rId13"/>
    <p:sldId id="296" r:id="rId14"/>
    <p:sldId id="291" r:id="rId15"/>
    <p:sldId id="300" r:id="rId16"/>
    <p:sldId id="301" r:id="rId17"/>
    <p:sldId id="330" r:id="rId18"/>
    <p:sldId id="302" r:id="rId19"/>
    <p:sldId id="329" r:id="rId20"/>
    <p:sldId id="292" r:id="rId21"/>
    <p:sldId id="294" r:id="rId22"/>
    <p:sldId id="304" r:id="rId23"/>
    <p:sldId id="305" r:id="rId24"/>
    <p:sldId id="306" r:id="rId25"/>
    <p:sldId id="303" r:id="rId26"/>
    <p:sldId id="268" r:id="rId27"/>
    <p:sldId id="307" r:id="rId28"/>
    <p:sldId id="308" r:id="rId29"/>
    <p:sldId id="311" r:id="rId30"/>
    <p:sldId id="313" r:id="rId31"/>
    <p:sldId id="314" r:id="rId32"/>
    <p:sldId id="315" r:id="rId33"/>
    <p:sldId id="316" r:id="rId34"/>
    <p:sldId id="318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0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5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9611A-E241-DA48-880B-EA7C0902D793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DF7F4-9030-3142-98AF-ED987DD8E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742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D934CC-3344-0C46-B867-A592744F1E3E}" type="datetimeFigureOut">
              <a:rPr lang="en-US" smtClean="0"/>
              <a:t>10/17/18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58F4A-483C-E04B-979C-DEF8A46F6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3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91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9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66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all" baseline="0">
                <a:latin typeface="Arial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10/17/2018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l-PL" smtClean="0"/>
              <a:t>Richard Milner                                                      CFNS/SBU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25456" y="6356872"/>
            <a:ext cx="495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88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Box 5"/>
          <p:cNvSpPr txBox="1">
            <a:spLocks noChangeArrowheads="1"/>
          </p:cNvSpPr>
          <p:nvPr userDrawn="1"/>
        </p:nvSpPr>
        <p:spPr bwMode="auto">
          <a:xfrm>
            <a:off x="1219200" y="6496822"/>
            <a:ext cx="6629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hangingPunct="0">
              <a:spcBef>
                <a:spcPts val="1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89EDE09-E4EE-4782-BF53-0BC46E61FA20}" type="slidenum">
              <a:rPr lang="en-US" sz="1000" kern="0">
                <a:solidFill>
                  <a:srgbClr val="FFFFFF"/>
                </a:solidFill>
              </a:rPr>
              <a:pPr algn="ctr" hangingPunct="0">
                <a:spcBef>
                  <a:spcPts val="100"/>
                </a:spcBef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2200275" y="6545343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DOE-OMB Visit Sept. 7, 2017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sz="12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pl-PL" smtClean="0">
                <a:solidFill>
                  <a:srgbClr val="000000"/>
                </a:solidFill>
              </a:rPr>
              <a:t>Richard Milner                                                      CFNS/SBU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7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00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25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07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84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1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7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08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2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E4468-5398-3744-84A2-247E18F77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3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3.gif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832" y="264197"/>
            <a:ext cx="8848402" cy="1470025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The Electron-Ion Collider</a:t>
            </a:r>
            <a:br>
              <a:rPr lang="en-US" sz="4800" b="1" dirty="0" smtClean="0">
                <a:solidFill>
                  <a:srgbClr val="0000FF"/>
                </a:solidFill>
              </a:rPr>
            </a:br>
            <a:r>
              <a:rPr lang="en-US" sz="4000" b="1" i="1" dirty="0" smtClean="0">
                <a:solidFill>
                  <a:srgbClr val="0000FF"/>
                </a:solidFill>
              </a:rPr>
              <a:t>Overview and Polarized Light Ion Physics</a:t>
            </a:r>
            <a:endParaRPr lang="en-US" sz="4000" b="1" i="1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2938" y="2011087"/>
            <a:ext cx="5069296" cy="4102571"/>
          </a:xfrm>
        </p:spPr>
        <p:txBody>
          <a:bodyPr>
            <a:no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Introduction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Science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dirty="0" err="1" smtClean="0">
                <a:solidFill>
                  <a:schemeClr val="tx1"/>
                </a:solidFill>
              </a:rPr>
              <a:t>Femtography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- Mass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- Spin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- Dense Systems of Gluons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Polarized Light </a:t>
            </a:r>
            <a:r>
              <a:rPr lang="en-US" sz="2400" dirty="0" smtClean="0">
                <a:solidFill>
                  <a:schemeClr val="tx1"/>
                </a:solidFill>
              </a:rPr>
              <a:t>Ions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- </a:t>
            </a:r>
            <a:r>
              <a:rPr lang="en-US" sz="2400" baseline="30000" dirty="0" smtClean="0">
                <a:solidFill>
                  <a:schemeClr val="tx1"/>
                </a:solidFill>
              </a:rPr>
              <a:t>3</a:t>
            </a:r>
            <a:r>
              <a:rPr lang="en-US" sz="2400" dirty="0" smtClean="0">
                <a:solidFill>
                  <a:schemeClr val="tx1"/>
                </a:solidFill>
              </a:rPr>
              <a:t>He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- Exotic gluons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pic>
        <p:nvPicPr>
          <p:cNvPr id="7" name="Picture 6" descr="Screen Shot 2018-10-11 at 5.29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2" y="2072168"/>
            <a:ext cx="2888871" cy="38243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239" y="5952110"/>
            <a:ext cx="2616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E. </a:t>
            </a:r>
            <a:r>
              <a:rPr lang="en-US" b="1" i="1" dirty="0" err="1" smtClean="0"/>
              <a:t>Aschenauer</a:t>
            </a:r>
            <a:r>
              <a:rPr lang="en-US" b="1" i="1" dirty="0" smtClean="0"/>
              <a:t> and R. </a:t>
            </a:r>
            <a:r>
              <a:rPr lang="en-US" b="1" i="1" dirty="0" err="1" smtClean="0"/>
              <a:t>Ent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24289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666"/>
            <a:ext cx="8229600" cy="727866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High Energy Electron Scattering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9BADB-12A0-A94F-A289-03F9852CFAD7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6140" y="3104704"/>
            <a:ext cx="3065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</a:t>
            </a:r>
            <a:r>
              <a:rPr lang="en-US" b="1" dirty="0" smtClean="0"/>
              <a:t> x ≈ 10</a:t>
            </a:r>
            <a:r>
              <a:rPr lang="en-US" b="1" baseline="30000" dirty="0" smtClean="0"/>
              <a:t>-4</a:t>
            </a:r>
            <a:r>
              <a:rPr lang="en-US" b="1" dirty="0" smtClean="0"/>
              <a:t> </a:t>
            </a:r>
          </a:p>
          <a:p>
            <a:pPr algn="ctr"/>
            <a:r>
              <a:rPr lang="en-US" b="1" dirty="0"/>
              <a:t>P</a:t>
            </a:r>
            <a:r>
              <a:rPr lang="en-US" b="1" dirty="0" smtClean="0"/>
              <a:t>robe non-linear dynamics</a:t>
            </a:r>
          </a:p>
          <a:p>
            <a:pPr algn="ctr"/>
            <a:r>
              <a:rPr lang="en-US" b="1" dirty="0" smtClean="0"/>
              <a:t>  short exposure time</a:t>
            </a:r>
          </a:p>
          <a:p>
            <a:r>
              <a:rPr lang="en-US" b="1" dirty="0" smtClean="0"/>
              <a:t> </a:t>
            </a:r>
            <a:endParaRPr lang="en-US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463234" y="3073131"/>
            <a:ext cx="2237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   </a:t>
            </a:r>
            <a:r>
              <a:rPr lang="en-US" b="1" dirty="0"/>
              <a:t>x </a:t>
            </a:r>
            <a:r>
              <a:rPr lang="en-US" b="1" dirty="0" smtClean="0"/>
              <a:t>≈ 0.3 </a:t>
            </a:r>
            <a:endParaRPr lang="en-US" b="1" dirty="0"/>
          </a:p>
          <a:p>
            <a:r>
              <a:rPr lang="en-US" b="1" dirty="0"/>
              <a:t>P</a:t>
            </a:r>
            <a:r>
              <a:rPr lang="en-US" b="1" dirty="0" smtClean="0"/>
              <a:t>robe valence </a:t>
            </a:r>
            <a:r>
              <a:rPr lang="en-US" b="1" dirty="0"/>
              <a:t>quarks</a:t>
            </a:r>
          </a:p>
          <a:p>
            <a:r>
              <a:rPr lang="en-US" b="1" dirty="0" smtClean="0"/>
              <a:t>long </a:t>
            </a:r>
            <a:r>
              <a:rPr lang="en-US" b="1" dirty="0"/>
              <a:t>exposure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1822" y="946363"/>
            <a:ext cx="54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Snapshots where 0 &lt; x &lt; 1 is the shutter exposure time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18294" y="50306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2" name="Picture 11" descr="shutt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271" y="4135653"/>
            <a:ext cx="5152805" cy="19993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 dirty="0"/>
          </a:p>
        </p:txBody>
      </p:sp>
      <p:pic>
        <p:nvPicPr>
          <p:cNvPr id="13" name="Content Placeholder 12" descr="Screen Shot 2018-10-15 at 2.33.39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480" r="-39480"/>
          <a:stretch>
            <a:fillRect/>
          </a:stretch>
        </p:blipFill>
        <p:spPr>
          <a:xfrm>
            <a:off x="5850445" y="1394122"/>
            <a:ext cx="3102784" cy="1706412"/>
          </a:xfrm>
        </p:spPr>
      </p:pic>
      <p:pic>
        <p:nvPicPr>
          <p:cNvPr id="14" name="Picture 13" descr="Screen Shot 2018-10-15 at 2.33.5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59" y="1466985"/>
            <a:ext cx="1798098" cy="1659338"/>
          </a:xfrm>
          <a:prstGeom prst="rect">
            <a:avLst/>
          </a:prstGeom>
        </p:spPr>
      </p:pic>
      <p:pic>
        <p:nvPicPr>
          <p:cNvPr id="15" name="Picture 14" descr="Screen Shot 2018-10-15 at 2.34.0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40" y="1442738"/>
            <a:ext cx="1765001" cy="16476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35045" y="3081529"/>
            <a:ext cx="2408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b="1" dirty="0"/>
              <a:t>x </a:t>
            </a:r>
            <a:r>
              <a:rPr lang="en-US" b="1" dirty="0" smtClean="0"/>
              <a:t>≈ 10</a:t>
            </a:r>
            <a:r>
              <a:rPr lang="en-US" b="1" baseline="30000" dirty="0" smtClean="0"/>
              <a:t>-2</a:t>
            </a:r>
            <a:r>
              <a:rPr lang="en-US" b="1" dirty="0" smtClean="0"/>
              <a:t> </a:t>
            </a:r>
            <a:endParaRPr lang="en-US" b="1" dirty="0"/>
          </a:p>
          <a:p>
            <a:pPr algn="ctr"/>
            <a:r>
              <a:rPr lang="en-US" b="1" dirty="0" smtClean="0"/>
              <a:t>Probe rad. dominated</a:t>
            </a:r>
            <a:endParaRPr lang="en-US" b="1" dirty="0"/>
          </a:p>
          <a:p>
            <a:pPr algn="ctr"/>
            <a:r>
              <a:rPr lang="en-US" b="1" dirty="0" smtClean="0"/>
              <a:t>medium </a:t>
            </a:r>
            <a:r>
              <a:rPr lang="en-US" b="1" dirty="0"/>
              <a:t>exposure time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5625757" y="2282304"/>
            <a:ext cx="83747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38546" y="2283727"/>
            <a:ext cx="837477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24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612" y="54044"/>
            <a:ext cx="4076187" cy="339821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Quark Structure of Proton from High-Energy Lepton Scattering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f2collider_logf2 (2)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684" r="-63684"/>
          <a:stretch>
            <a:fillRect/>
          </a:stretch>
        </p:blipFill>
        <p:spPr>
          <a:xfrm>
            <a:off x="-2860181" y="-372106"/>
            <a:ext cx="10548349" cy="674537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54843" y="3798717"/>
            <a:ext cx="45891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Snap shots of the charged structure of the proton taken in the boosted frame</a:t>
            </a:r>
          </a:p>
          <a:p>
            <a:pPr marL="285750" indent="-285750">
              <a:buFont typeface="Arial"/>
              <a:buChar char="•"/>
            </a:pPr>
            <a:r>
              <a:rPr lang="en-US" sz="2000" i="1" dirty="0" smtClean="0"/>
              <a:t>1/Q</a:t>
            </a:r>
            <a:r>
              <a:rPr lang="en-US" sz="2000" dirty="0" smtClean="0"/>
              <a:t> spatial resolution</a:t>
            </a:r>
          </a:p>
          <a:p>
            <a:pPr marL="285750" indent="-285750">
              <a:buFont typeface="Arial"/>
              <a:buChar char="•"/>
            </a:pPr>
            <a:r>
              <a:rPr lang="en-US" sz="2000" i="1" dirty="0"/>
              <a:t>x</a:t>
            </a:r>
            <a:r>
              <a:rPr lang="en-US" sz="2000" dirty="0" smtClean="0"/>
              <a:t> exposure time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QCD prescribes evolution with </a:t>
            </a:r>
            <a:r>
              <a:rPr lang="en-US" sz="2000" i="1" dirty="0" smtClean="0"/>
              <a:t>Q</a:t>
            </a:r>
            <a:r>
              <a:rPr lang="en-US" sz="2000" i="1" baseline="30000" dirty="0" smtClean="0"/>
              <a:t>2</a:t>
            </a:r>
            <a:r>
              <a:rPr lang="en-US" sz="2000" i="1" dirty="0" smtClean="0"/>
              <a:t> </a:t>
            </a:r>
            <a:r>
              <a:rPr lang="en-US" sz="2000" dirty="0" smtClean="0"/>
              <a:t>which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connects quarks and gluons  </a:t>
            </a:r>
            <a:endParaRPr lang="en-US" sz="2000" dirty="0"/>
          </a:p>
        </p:txBody>
      </p:sp>
      <p:pic>
        <p:nvPicPr>
          <p:cNvPr id="9" name="Picture 8" descr="Nob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15" y="4800780"/>
            <a:ext cx="774301" cy="716049"/>
          </a:xfrm>
          <a:prstGeom prst="rect">
            <a:avLst/>
          </a:prstGeom>
        </p:spPr>
      </p:pic>
      <p:pic>
        <p:nvPicPr>
          <p:cNvPr id="10" name="Picture 9" descr="Nob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878" y="1526611"/>
            <a:ext cx="751896" cy="695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7554" y="494794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1990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465792" y="169341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2004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81257" y="3273247"/>
            <a:ext cx="327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-p cross section ≈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Mott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F</a:t>
            </a:r>
            <a:r>
              <a:rPr lang="en-US" baseline="-25000" dirty="0" smtClean="0"/>
              <a:t>2</a:t>
            </a:r>
            <a:r>
              <a:rPr lang="en-US" dirty="0" smtClean="0"/>
              <a:t>(</a:t>
            </a:r>
            <a:r>
              <a:rPr lang="en-US" i="1" dirty="0" smtClean="0"/>
              <a:t>x,Q</a:t>
            </a:r>
            <a:r>
              <a:rPr lang="en-US" i="1" baseline="30000" dirty="0" smtClean="0"/>
              <a:t>2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9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43B3-F40C-EF4E-B75D-9A7A5854BB0A}" type="slidenum">
              <a:rPr lang="en-US"/>
              <a:pPr/>
              <a:t>12</a:t>
            </a:fld>
            <a:endParaRPr lang="en-US"/>
          </a:p>
        </p:txBody>
      </p:sp>
      <p:pic>
        <p:nvPicPr>
          <p:cNvPr id="35845" name="Picture 5" descr="all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33375"/>
            <a:ext cx="5715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all_anim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33375"/>
            <a:ext cx="571500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5461534"/>
            <a:ext cx="118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R. Yoshida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44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1" y="221978"/>
            <a:ext cx="9103629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Proton Viewed in High Energy Electron Scattering: 1 Longitudinal Dimension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Screen Shot 2018-10-10 at 6.42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80" r="-43080"/>
          <a:stretch>
            <a:fillRect/>
          </a:stretch>
        </p:blipFill>
        <p:spPr>
          <a:xfrm>
            <a:off x="2736273" y="1600200"/>
            <a:ext cx="2805545" cy="4525963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6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99" y="32192"/>
            <a:ext cx="8596901" cy="156800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Proton Tomography: 2 </a:t>
            </a:r>
            <a:r>
              <a:rPr lang="en-US" b="1" dirty="0" smtClean="0">
                <a:solidFill>
                  <a:srgbClr val="FF0000"/>
                </a:solidFill>
              </a:rPr>
              <a:t>New</a:t>
            </a:r>
            <a:r>
              <a:rPr lang="en-US" b="1" dirty="0" smtClean="0">
                <a:solidFill>
                  <a:srgbClr val="0000FF"/>
                </a:solidFill>
              </a:rPr>
              <a:t> Dimensions Transverse to Longitudinal Momentum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Screen Shot 2018-10-10 at 6.42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80" r="-43080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6188409" y="1831944"/>
            <a:ext cx="29674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Structure mapped in terms of</a:t>
            </a:r>
          </a:p>
          <a:p>
            <a:r>
              <a:rPr lang="en-US" b="1" dirty="0" err="1" smtClean="0"/>
              <a:t>b</a:t>
            </a:r>
            <a:r>
              <a:rPr lang="en-US" baseline="-25000" dirty="0" err="1" smtClean="0"/>
              <a:t>T</a:t>
            </a:r>
            <a:r>
              <a:rPr lang="en-US" dirty="0" smtClean="0"/>
              <a:t> = transverse position</a:t>
            </a:r>
          </a:p>
          <a:p>
            <a:r>
              <a:rPr lang="en-US" b="1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 = transverse momentum</a:t>
            </a:r>
            <a:endParaRPr lang="en-US" dirty="0"/>
          </a:p>
        </p:txBody>
      </p:sp>
      <p:pic>
        <p:nvPicPr>
          <p:cNvPr id="5" name="Picture 4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" y="1793002"/>
            <a:ext cx="2506817" cy="18776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0106" y="5807883"/>
            <a:ext cx="2890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Valence Quarks: </a:t>
            </a:r>
            <a:r>
              <a:rPr lang="en-US" dirty="0" err="1" smtClean="0"/>
              <a:t>JLab</a:t>
            </a:r>
            <a:r>
              <a:rPr lang="en-US" dirty="0" smtClean="0"/>
              <a:t> 12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Sea Quarks and Gluons: EIC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14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9899" y="4630063"/>
            <a:ext cx="2456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Direction of longitudinal</a:t>
            </a:r>
          </a:p>
          <a:p>
            <a:r>
              <a:rPr lang="en-US" dirty="0"/>
              <a:t>m</a:t>
            </a:r>
            <a:r>
              <a:rPr lang="en-US" dirty="0" smtClean="0"/>
              <a:t>omentum normal to</a:t>
            </a:r>
          </a:p>
          <a:p>
            <a:r>
              <a:rPr lang="en-US" dirty="0"/>
              <a:t>p</a:t>
            </a:r>
            <a:r>
              <a:rPr lang="en-US" dirty="0" smtClean="0"/>
              <a:t>lane of slide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10936" y="4208813"/>
            <a:ext cx="21595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Goal: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Unprecedented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21</a:t>
            </a:r>
            <a:r>
              <a:rPr lang="en-US" b="1" baseline="30000" dirty="0" smtClean="0">
                <a:solidFill>
                  <a:srgbClr val="FF0000"/>
                </a:solidFill>
              </a:rPr>
              <a:t>st</a:t>
            </a:r>
            <a:r>
              <a:rPr lang="en-US" b="1" dirty="0" smtClean="0">
                <a:solidFill>
                  <a:srgbClr val="FF0000"/>
                </a:solidFill>
              </a:rPr>
              <a:t> Century Imaging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of </a:t>
            </a:r>
            <a:r>
              <a:rPr lang="en-US" b="1" dirty="0" err="1" smtClean="0">
                <a:solidFill>
                  <a:srgbClr val="FF0000"/>
                </a:solidFill>
              </a:rPr>
              <a:t>Hadronic</a:t>
            </a:r>
            <a:r>
              <a:rPr lang="en-US" b="1" dirty="0" smtClean="0">
                <a:solidFill>
                  <a:srgbClr val="FF0000"/>
                </a:solidFill>
              </a:rPr>
              <a:t> Matter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09" y="153691"/>
            <a:ext cx="8464378" cy="48749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U.S. Electron-Ion Collider Planning 2007-18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56" y="6441420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3" y="769856"/>
            <a:ext cx="1042335" cy="12852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98786" y="870021"/>
            <a:ext cx="6729084" cy="1014178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1600" b="1" kern="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2007 NSAC Long</a:t>
            </a:r>
            <a:r>
              <a:rPr lang="en-US" sz="1600" b="1" kern="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-Range </a:t>
            </a:r>
            <a:r>
              <a:rPr lang="en-US" sz="1600" b="1" kern="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Plan</a:t>
            </a:r>
            <a:endParaRPr lang="en-US" sz="1600" b="1" kern="0" dirty="0">
              <a:solidFill>
                <a:srgbClr val="3366FF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90000"/>
              </a:lnSpc>
              <a:spcBef>
                <a:spcPts val="600"/>
              </a:spcBef>
              <a:spcAft>
                <a:spcPct val="30000"/>
              </a:spcAft>
              <a:buFont typeface="Wingdings" pitchFamily="2" charset="2"/>
              <a:buNone/>
              <a:defRPr/>
            </a:pPr>
            <a:r>
              <a:rPr lang="en-US" sz="1400" kern="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“</a:t>
            </a:r>
            <a:r>
              <a:rPr lang="en-US" sz="1400" kern="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An Electron-Ion Collider (EIC) with polarized beams has been embraced by </a:t>
            </a:r>
            <a:r>
              <a:rPr lang="en-US" sz="1400" kern="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the U.S</a:t>
            </a:r>
            <a:r>
              <a:rPr lang="en-US" sz="1400" kern="0" dirty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. nuclear science community as embodying the vision for reaching the next QCD </a:t>
            </a:r>
            <a:r>
              <a:rPr lang="en-US" sz="1400" kern="0" dirty="0" smtClean="0">
                <a:latin typeface="Arial" pitchFamily="34" charset="0"/>
                <a:ea typeface="ＭＳ Ｐゴシック" pitchFamily="1" charset="-128"/>
                <a:cs typeface="Arial" pitchFamily="34" charset="0"/>
              </a:rPr>
              <a:t>frontier.”</a:t>
            </a:r>
            <a:endParaRPr lang="en-US" sz="1400" kern="0" dirty="0"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8627" y="2227342"/>
            <a:ext cx="6279244" cy="1231106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kern="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2013 </a:t>
            </a:r>
            <a:r>
              <a:rPr lang="en-US" sz="1600" b="1" kern="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Electron Ion Collider </a:t>
            </a:r>
            <a:r>
              <a:rPr lang="en-US" sz="1600" b="1" kern="0" dirty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White Paper </a:t>
            </a:r>
          </a:p>
          <a:p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(Writing committee convened by </a:t>
            </a: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Jefferson Lab and BNL)</a:t>
            </a:r>
          </a:p>
          <a:p>
            <a:r>
              <a:rPr lang="en-US" sz="1600" b="1" kern="0" dirty="0" smtClean="0">
                <a:solidFill>
                  <a:srgbClr val="3366FF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2013 NSAC Subcommittee on Future Facilities</a:t>
            </a:r>
          </a:p>
          <a:p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“Identified EIC as </a:t>
            </a: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absolutely central </a:t>
            </a: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rPr>
              <a:t>to the nuclear science program of the next decade.” </a:t>
            </a:r>
            <a:endParaRPr lang="en-US" sz="1400" kern="0" dirty="0">
              <a:solidFill>
                <a:srgbClr val="000000"/>
              </a:solidFill>
              <a:latin typeface="Arial" pitchFamily="34" charset="0"/>
              <a:ea typeface="ＭＳ Ｐゴシック" pitchFamily="1" charset="-128"/>
              <a:cs typeface="Arial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28" y="2128568"/>
            <a:ext cx="1044398" cy="13480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410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1" y="3546138"/>
            <a:ext cx="1042334" cy="13449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24451" y="3826312"/>
            <a:ext cx="6703420" cy="81253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kern="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2015 NSAC Long Range Plan</a:t>
            </a:r>
            <a:endParaRPr lang="en-US" sz="1400" b="1" kern="0" dirty="0" smtClean="0">
              <a:solidFill>
                <a:srgbClr val="3366FF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“We </a:t>
            </a:r>
            <a:r>
              <a:rPr lang="en-US" sz="1400" kern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recommend a high-energy high-luminosity polarized EIC as the highest priority for new facility construction following the completion of FRIB</a:t>
            </a: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.”</a:t>
            </a:r>
            <a:endParaRPr lang="en-US" sz="1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24451" y="5053260"/>
            <a:ext cx="6703420" cy="1274195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1600" b="1" kern="0" dirty="0" smtClean="0"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2018 National Academy of Sciences – Assessment of U.S. Based Electron-Ion Collider Science </a:t>
            </a:r>
            <a:endParaRPr lang="en-US" sz="1400" b="1" kern="0" dirty="0" smtClean="0">
              <a:solidFill>
                <a:srgbClr val="3366FF"/>
              </a:solidFill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20000"/>
              </a:spcBef>
              <a:spcAft>
                <a:spcPct val="0"/>
              </a:spcAft>
            </a:pPr>
            <a:r>
              <a:rPr lang="en-US" sz="14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“…the committee finds a compelling scientific case for such a facility.  The science questions that an EIC will answer are central to completing an understanding of atoms as well as being integral to the agenda of nuclear physics today.”</a:t>
            </a:r>
            <a:endParaRPr lang="en-US" sz="14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47" y="4940882"/>
            <a:ext cx="1038127" cy="149985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>
                <a:solidFill>
                  <a:srgbClr val="000000"/>
                </a:solidFill>
              </a:rPr>
              <a:t>Richard Milner                                                      CFNS/SBU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807" y="2203768"/>
            <a:ext cx="1029388" cy="133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4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7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EIC: 21</a:t>
            </a:r>
            <a:r>
              <a:rPr lang="en-US" b="1" baseline="30000" dirty="0" smtClean="0">
                <a:solidFill>
                  <a:srgbClr val="0000FF"/>
                </a:solidFill>
              </a:rPr>
              <a:t>st</a:t>
            </a:r>
            <a:r>
              <a:rPr lang="en-US" b="1" dirty="0" smtClean="0">
                <a:solidFill>
                  <a:srgbClr val="0000FF"/>
                </a:solidFill>
              </a:rPr>
              <a:t> Century QCD Laboratory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16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92440" y="1395808"/>
            <a:ext cx="8736672" cy="459574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To explore the fundamental structure and dynamics of the matter in the visible world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Interactions arise through fundamental symmetry principles</a:t>
            </a:r>
          </a:p>
          <a:p>
            <a:r>
              <a:rPr lang="en-US" sz="2400" dirty="0" smtClean="0"/>
              <a:t>Properties of the visible universe emerge through complex structure of the </a:t>
            </a:r>
            <a:r>
              <a:rPr lang="en-US" sz="2400" dirty="0"/>
              <a:t>Q</a:t>
            </a:r>
            <a:r>
              <a:rPr lang="en-US" sz="2400" dirty="0" smtClean="0"/>
              <a:t>CD vacuum</a:t>
            </a:r>
          </a:p>
          <a:p>
            <a:r>
              <a:rPr lang="en-US" sz="2400" dirty="0" smtClean="0"/>
              <a:t>The proton is a highly relativistic system described by QCD, a fully relativistic quantum field theory.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goal of the EIC is to provide us with an understanding of the internal structure of </a:t>
            </a:r>
            <a:r>
              <a:rPr lang="en-US" sz="2400" dirty="0" smtClean="0"/>
              <a:t>the proton </a:t>
            </a:r>
            <a:r>
              <a:rPr lang="en-US" sz="2400" dirty="0"/>
              <a:t>and more complex atomic nuclei that is comparable to our knowledge of </a:t>
            </a:r>
            <a:r>
              <a:rPr lang="en-US" sz="2400" dirty="0" smtClean="0"/>
              <a:t>the electronic </a:t>
            </a:r>
            <a:r>
              <a:rPr lang="en-US" sz="2400" dirty="0"/>
              <a:t>structure of atoms themselves, which lies at the heart of modern technologies.</a:t>
            </a:r>
          </a:p>
          <a:p>
            <a:endParaRPr lang="en-US" sz="2400" dirty="0"/>
          </a:p>
        </p:txBody>
      </p:sp>
      <p:pic>
        <p:nvPicPr>
          <p:cNvPr id="3" name="Picture 2" descr="Screen Shot 2018-10-14 at 9.16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59" y="1962300"/>
            <a:ext cx="5796334" cy="102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5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434"/>
            <a:ext cx="8229600" cy="78104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EIC Reach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10-15 at 1.05.4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41" r="-9741"/>
          <a:stretch>
            <a:fillRect/>
          </a:stretch>
        </p:blipFill>
        <p:spPr>
          <a:xfrm>
            <a:off x="367770" y="1600200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3340" y="852601"/>
            <a:ext cx="8534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Collider delivers high E</a:t>
            </a:r>
            <a:r>
              <a:rPr lang="en-US" baseline="-25000" dirty="0" smtClean="0"/>
              <a:t>CM</a:t>
            </a:r>
            <a:r>
              <a:rPr lang="en-US" dirty="0" smtClean="0"/>
              <a:t> with final-state particles distributed over a large angular range</a:t>
            </a:r>
          </a:p>
          <a:p>
            <a:r>
              <a:rPr lang="en-US" dirty="0" smtClean="0"/>
              <a:t>e.g. for E</a:t>
            </a:r>
            <a:r>
              <a:rPr lang="en-US" baseline="-25000" dirty="0" smtClean="0"/>
              <a:t>CM</a:t>
            </a:r>
            <a:r>
              <a:rPr lang="en-US" dirty="0" smtClean="0"/>
              <a:t> = 100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fixed</a:t>
            </a:r>
            <a:r>
              <a:rPr lang="en-US" baseline="-25000" dirty="0" smtClean="0"/>
              <a:t> target </a:t>
            </a:r>
            <a:r>
              <a:rPr lang="en-US" dirty="0" smtClean="0"/>
              <a:t>= 5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 </a:t>
            </a:r>
            <a:r>
              <a:rPr lang="en-US" dirty="0" smtClean="0">
                <a:sym typeface="Wingdings"/>
              </a:rPr>
              <a:t>all final-state particles are very forward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 descr="Screen Shot 2018-10-13 at 4.0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1" y="4820638"/>
            <a:ext cx="1072507" cy="138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99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EIC Physics Case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NAS cover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822" r="-80822"/>
          <a:stretch>
            <a:fillRect/>
          </a:stretch>
        </p:blipFill>
        <p:spPr>
          <a:xfrm>
            <a:off x="2738441" y="1136235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Screen Shot 2018-10-13 at 4.0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" y="1134736"/>
            <a:ext cx="3485484" cy="4513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487" y="5759271"/>
            <a:ext cx="3367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by US QCD community</a:t>
            </a:r>
          </a:p>
          <a:p>
            <a:r>
              <a:rPr lang="en-US" dirty="0"/>
              <a:t>o</a:t>
            </a:r>
            <a:r>
              <a:rPr lang="en-US" dirty="0" smtClean="0"/>
              <a:t>ver two decades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18552" y="5771847"/>
            <a:ext cx="3449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by NAS committee with</a:t>
            </a:r>
          </a:p>
          <a:p>
            <a:r>
              <a:rPr lang="en-US" dirty="0"/>
              <a:t>b</a:t>
            </a:r>
            <a:r>
              <a:rPr lang="en-US" dirty="0" smtClean="0"/>
              <a:t>road science perspective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1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EIC Physics Case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NAS cover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822" r="-80822"/>
          <a:stretch>
            <a:fillRect/>
          </a:stretch>
        </p:blipFill>
        <p:spPr>
          <a:xfrm>
            <a:off x="2738441" y="1136235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Screen Shot 2018-10-13 at 4.0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87" y="1134736"/>
            <a:ext cx="3485484" cy="45135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7487" y="5759271"/>
            <a:ext cx="3367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by US QCD community</a:t>
            </a:r>
          </a:p>
          <a:p>
            <a:r>
              <a:rPr lang="en-US" dirty="0"/>
              <a:t>o</a:t>
            </a:r>
            <a:r>
              <a:rPr lang="en-US" dirty="0" smtClean="0"/>
              <a:t>ver two decades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18552" y="5771847"/>
            <a:ext cx="34496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Developed by NAS committee with</a:t>
            </a:r>
          </a:p>
          <a:p>
            <a:r>
              <a:rPr lang="en-US" dirty="0"/>
              <a:t>b</a:t>
            </a:r>
            <a:r>
              <a:rPr lang="en-US" dirty="0" smtClean="0"/>
              <a:t>road science perspective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727552" y="7011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25147" y="4617227"/>
            <a:ext cx="33997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EIC science is compelling, 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timely and fundamental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The Quest to Understand the Fundamental Structure of Matter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07-31 at 11.56.5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21" r="-14721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2EBF-665A-5C4A-8866-10940D6370D1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47429" y="146353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1874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499051" y="298752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1911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79812" y="560010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1932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350690" y="155467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1808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563811" y="365276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1913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19714" y="379229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1968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32674" y="5908453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1978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2544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3008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Transverse Spatial Distribution of Gluons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Screen Shot 2018-10-10 at 7.09.2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467" r="-14467"/>
          <a:stretch>
            <a:fillRect/>
          </a:stretch>
        </p:blipFill>
        <p:spPr>
          <a:xfrm>
            <a:off x="-1" y="1143000"/>
            <a:ext cx="9143999" cy="5241636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Screen Shot 2018-10-13 at 4.0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13" y="3137166"/>
            <a:ext cx="1146362" cy="1484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4052" y="4776443"/>
            <a:ext cx="7376423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How are gluons spatially distributed in a proton or a nucleus?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Is the distribution smooth?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does it differ from the charge distribution?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cs typeface="Brush Script MT Italic"/>
              </a:rPr>
              <a:t>First </a:t>
            </a:r>
            <a:r>
              <a:rPr lang="en-US" b="1" dirty="0">
                <a:solidFill>
                  <a:srgbClr val="FF0000"/>
                </a:solidFill>
                <a:cs typeface="Brush Script MT Italic"/>
              </a:rPr>
              <a:t>ever tomographic images of ocean of </a:t>
            </a:r>
            <a:r>
              <a:rPr lang="en-US" b="1" dirty="0" smtClean="0">
                <a:solidFill>
                  <a:srgbClr val="FF0000"/>
                </a:solidFill>
                <a:cs typeface="Brush Script MT Italic"/>
              </a:rPr>
              <a:t>gluons </a:t>
            </a:r>
            <a:r>
              <a:rPr lang="en-US" b="1" dirty="0">
                <a:solidFill>
                  <a:srgbClr val="FF0000"/>
                </a:solidFill>
                <a:cs typeface="Brush Script MT Italic"/>
              </a:rPr>
              <a:t>within matter !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872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Transverse Momentum Distributions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Screen Shot 2018-10-10 at 7.30.2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r="121"/>
          <a:stretch>
            <a:fillRect/>
          </a:stretch>
        </p:blipFill>
        <p:spPr>
          <a:xfrm>
            <a:off x="367577" y="1524211"/>
            <a:ext cx="8229600" cy="4525963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Screen Shot 2018-10-13 at 4.0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245" y="3658358"/>
            <a:ext cx="961850" cy="12455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0706" y="4917561"/>
            <a:ext cx="763108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Spin and the ability to look at transverse momentum together give a powerful new window into QCD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For example, we can explore for the first time interference in quantum phases due to color force – impossible with purely longitudinal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80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66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Mass of the Nucleon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27984" r="-27984"/>
          <a:stretch>
            <a:fillRect/>
          </a:stretch>
        </p:blipFill>
        <p:spPr>
          <a:xfrm>
            <a:off x="7313111" y="297481"/>
            <a:ext cx="1590788" cy="87487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40" y="4070864"/>
            <a:ext cx="2279654" cy="21537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200" y="2606117"/>
            <a:ext cx="83245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“… The vast majority of the nucleon’s mass is due to quantum fluctuations </a:t>
            </a:r>
            <a:r>
              <a:rPr lang="en-US" dirty="0" smtClean="0"/>
              <a:t>of quark-antiquark pairs</a:t>
            </a:r>
            <a:r>
              <a:rPr lang="en-US" dirty="0"/>
              <a:t>, the gluons, and the energy associated with quarks moving around at </a:t>
            </a:r>
            <a:r>
              <a:rPr lang="en-US" dirty="0" smtClean="0"/>
              <a:t>close to </a:t>
            </a:r>
            <a:r>
              <a:rPr lang="en-US" dirty="0"/>
              <a:t>the speed of light. …” </a:t>
            </a:r>
            <a:r>
              <a:rPr lang="en-US" dirty="0" smtClean="0"/>
              <a:t>            </a:t>
            </a:r>
            <a:r>
              <a:rPr lang="en-US" b="1" i="1" dirty="0" smtClean="0"/>
              <a:t>The </a:t>
            </a:r>
            <a:r>
              <a:rPr lang="en-US" b="1" i="1" dirty="0"/>
              <a:t>2015 Long Range Plan for Nuclear Science</a:t>
            </a:r>
          </a:p>
        </p:txBody>
      </p:sp>
      <p:pic>
        <p:nvPicPr>
          <p:cNvPr id="11" name="Picture 10" descr="Screen Shot 2018-10-14 at 7.55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298" y="1070752"/>
            <a:ext cx="6100523" cy="1541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7640" y="3636608"/>
            <a:ext cx="1293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Lattice QCD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754500" y="3604036"/>
            <a:ext cx="2658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EIC expected contribution</a:t>
            </a:r>
            <a:endParaRPr lang="en-US" b="1" dirty="0"/>
          </a:p>
        </p:txBody>
      </p:sp>
      <p:pic>
        <p:nvPicPr>
          <p:cNvPr id="14" name="Picture 13" descr="Screen Shot 2018-10-14 at 7.57.4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94" y="4060030"/>
            <a:ext cx="3262616" cy="22374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14650" y="6224607"/>
            <a:ext cx="1846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115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Spin of the Nucleon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10-14 at 8.00.1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48" b="-7448"/>
          <a:stretch>
            <a:fillRect/>
          </a:stretch>
        </p:blipFill>
        <p:spPr>
          <a:xfrm>
            <a:off x="457200" y="1068256"/>
            <a:ext cx="3678564" cy="202306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31825" y="1363436"/>
            <a:ext cx="4390946" cy="1200329"/>
          </a:xfrm>
          <a:prstGeom prst="rect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EIC projected measurements:</a:t>
            </a:r>
          </a:p>
          <a:p>
            <a:r>
              <a:rPr lang="en-US" dirty="0" smtClean="0"/>
              <a:t>Precise determination of polarized PDFs of</a:t>
            </a:r>
          </a:p>
          <a:p>
            <a:r>
              <a:rPr lang="en-US" dirty="0"/>
              <a:t>q</a:t>
            </a:r>
            <a:r>
              <a:rPr lang="en-US" dirty="0" smtClean="0"/>
              <a:t>uark sea and gluons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precision ΔG and ΔΣ</a:t>
            </a:r>
          </a:p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Determination of </a:t>
            </a:r>
            <a:r>
              <a:rPr lang="en-US" dirty="0" err="1" smtClean="0">
                <a:sym typeface="Wingdings"/>
              </a:rPr>
              <a:t>Σ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L</a:t>
            </a:r>
            <a:r>
              <a:rPr lang="en-US" baseline="-25000" dirty="0" err="1" smtClean="0">
                <a:sym typeface="Wingdings"/>
              </a:rPr>
              <a:t>q</a:t>
            </a:r>
            <a:r>
              <a:rPr lang="en-US" dirty="0" err="1" smtClean="0">
                <a:sym typeface="Wingdings"/>
              </a:rPr>
              <a:t>+L</a:t>
            </a:r>
            <a:r>
              <a:rPr lang="en-US" baseline="-25000" dirty="0" err="1" smtClean="0">
                <a:sym typeface="Wingdings"/>
              </a:rPr>
              <a:t>g</a:t>
            </a:r>
            <a:endParaRPr lang="en-US" baseline="-25000" dirty="0"/>
          </a:p>
        </p:txBody>
      </p:sp>
      <p:pic>
        <p:nvPicPr>
          <p:cNvPr id="9" name="Picture 8" descr="Screen Shot 2018-10-14 at 8.06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5" y="2791438"/>
            <a:ext cx="3031269" cy="3677156"/>
          </a:xfrm>
          <a:prstGeom prst="rect">
            <a:avLst/>
          </a:prstGeom>
        </p:spPr>
      </p:pic>
      <p:pic>
        <p:nvPicPr>
          <p:cNvPr id="10" name="Picture 9" descr="Screen Shot 2018-10-14 at 8.12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78" y="2869944"/>
            <a:ext cx="3858922" cy="3315875"/>
          </a:xfrm>
          <a:prstGeom prst="rect">
            <a:avLst/>
          </a:prstGeom>
        </p:spPr>
      </p:pic>
      <p:pic>
        <p:nvPicPr>
          <p:cNvPr id="3" name="Picture 2" descr="Screen Shot 2018-10-13 at 4.07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37" y="5041063"/>
            <a:ext cx="792707" cy="102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87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QCD Dynamics in Nuclei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24</a:t>
            </a:fld>
            <a:endParaRPr lang="en-US"/>
          </a:p>
        </p:txBody>
      </p:sp>
      <p:pic>
        <p:nvPicPr>
          <p:cNvPr id="9" name="Content Placeholder 8" descr="Screen Shot 2018-10-14 at 8.26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10" r="-31610"/>
          <a:stretch>
            <a:fillRect/>
          </a:stretch>
        </p:blipFill>
        <p:spPr>
          <a:xfrm>
            <a:off x="-1511988" y="1017650"/>
            <a:ext cx="7814800" cy="4297839"/>
          </a:xfrm>
        </p:spPr>
      </p:pic>
      <p:sp>
        <p:nvSpPr>
          <p:cNvPr id="10" name="TextBox 9"/>
          <p:cNvSpPr txBox="1"/>
          <p:nvPr/>
        </p:nvSpPr>
        <p:spPr>
          <a:xfrm>
            <a:off x="5185197" y="1703211"/>
            <a:ext cx="393558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Study modifications of gluons in</a:t>
            </a:r>
          </a:p>
          <a:p>
            <a:r>
              <a:rPr lang="en-US" dirty="0"/>
              <a:t> </a:t>
            </a:r>
            <a:r>
              <a:rPr lang="en-US" dirty="0" smtClean="0"/>
              <a:t>    nuclear environment complementing</a:t>
            </a:r>
          </a:p>
          <a:p>
            <a:r>
              <a:rPr lang="en-US" dirty="0"/>
              <a:t> </a:t>
            </a:r>
            <a:r>
              <a:rPr lang="en-US" dirty="0" smtClean="0"/>
              <a:t>    heavy ion programs at RHIC and LHC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Explore QCD landscape over a wide</a:t>
            </a:r>
          </a:p>
          <a:p>
            <a:r>
              <a:rPr lang="en-US" dirty="0"/>
              <a:t> </a:t>
            </a:r>
            <a:r>
              <a:rPr lang="en-US" dirty="0" smtClean="0"/>
              <a:t>    range in </a:t>
            </a:r>
            <a:r>
              <a:rPr lang="en-US" i="1" dirty="0" smtClean="0"/>
              <a:t>x</a:t>
            </a:r>
            <a:r>
              <a:rPr lang="en-US" dirty="0" smtClean="0"/>
              <a:t> and </a:t>
            </a:r>
            <a:r>
              <a:rPr lang="en-US" i="1" dirty="0" smtClean="0"/>
              <a:t>Q</a:t>
            </a:r>
            <a:r>
              <a:rPr lang="en-US" i="1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Study high-density gluon matter</a:t>
            </a:r>
            <a:endParaRPr lang="en-US" dirty="0"/>
          </a:p>
        </p:txBody>
      </p:sp>
      <p:pic>
        <p:nvPicPr>
          <p:cNvPr id="12" name="Picture 11" descr="Screen Shot 2018-10-14 at 8.34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42" y="3794538"/>
            <a:ext cx="4523457" cy="21586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34217" y="1168158"/>
            <a:ext cx="190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arXiv</a:t>
            </a:r>
            <a:r>
              <a:rPr lang="en-US" b="1" dirty="0" smtClean="0"/>
              <a:t>: 1708.01527</a:t>
            </a:r>
            <a:endParaRPr lang="en-US" b="1" dirty="0"/>
          </a:p>
        </p:txBody>
      </p:sp>
      <p:pic>
        <p:nvPicPr>
          <p:cNvPr id="3" name="Picture 2" descr="Screen Shot 2018-10-15 at 2.33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2" y="5362831"/>
            <a:ext cx="1012818" cy="996826"/>
          </a:xfrm>
          <a:prstGeom prst="rect">
            <a:avLst/>
          </a:prstGeom>
        </p:spPr>
      </p:pic>
      <p:pic>
        <p:nvPicPr>
          <p:cNvPr id="7" name="Picture 6" descr="Screen Shot 2018-10-15 at 2.33.5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72" y="5370197"/>
            <a:ext cx="1077023" cy="993908"/>
          </a:xfrm>
          <a:prstGeom prst="rect">
            <a:avLst/>
          </a:prstGeom>
        </p:spPr>
      </p:pic>
      <p:pic>
        <p:nvPicPr>
          <p:cNvPr id="8" name="Picture 7" descr="Screen Shot 2018-10-15 at 2.34.0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52" y="5377490"/>
            <a:ext cx="1035267" cy="9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30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13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Collider Specifications from Science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10-13 at 4.14.3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9" r="-11029"/>
          <a:stretch>
            <a:fillRect/>
          </a:stretch>
        </p:blipFill>
        <p:spPr>
          <a:xfrm>
            <a:off x="184535" y="1255889"/>
            <a:ext cx="8586324" cy="510046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9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+mn-lt"/>
              </a:rPr>
              <a:t>NAS report on </a:t>
            </a:r>
            <a:r>
              <a:rPr lang="en-US" sz="3200" dirty="0" err="1" smtClean="0">
                <a:solidFill>
                  <a:srgbClr val="0000FF"/>
                </a:solidFill>
                <a:latin typeface="+mn-lt"/>
              </a:rPr>
              <a:t>eic</a:t>
            </a:r>
            <a:r>
              <a:rPr lang="en-US" sz="3200" dirty="0" smtClean="0">
                <a:solidFill>
                  <a:srgbClr val="0000FF"/>
                </a:solidFill>
                <a:latin typeface="+mn-lt"/>
              </a:rPr>
              <a:t> requirements</a:t>
            </a:r>
            <a:endParaRPr lang="en-US" sz="32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5" y="958343"/>
            <a:ext cx="6898707" cy="479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2789555"/>
            <a:ext cx="1689100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34" y="661439"/>
            <a:ext cx="2031937" cy="246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98" y="4581144"/>
            <a:ext cx="1222004" cy="176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187" y="5864090"/>
            <a:ext cx="710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Note: consistent with 2013 white paper and 2015 NSAC Long Range Plan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7E1C93C-5050-FC42-8F10-D22D4F119D1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26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48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6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New Avenue: Polarized Light 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631" y="1122350"/>
            <a:ext cx="8952256" cy="527824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Measurements with light ions address essential elements of the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EIC physics program: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neutron structure: 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H and </a:t>
            </a:r>
            <a:r>
              <a:rPr lang="en-US" sz="2400" baseline="30000" dirty="0" smtClean="0"/>
              <a:t>3</a:t>
            </a:r>
            <a:r>
              <a:rPr lang="en-US" sz="2400" dirty="0" smtClean="0"/>
              <a:t>He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nucleon interactions in QCD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imaging nuclear bound states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search for exotic gluons: 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Li and 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Li</a:t>
            </a:r>
          </a:p>
          <a:p>
            <a:r>
              <a:rPr lang="en-US" sz="2400" dirty="0" smtClean="0"/>
              <a:t>Light ions have unique features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polarized beams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breakup measurements and tagging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structure can be precisely calculated</a:t>
            </a:r>
          </a:p>
          <a:p>
            <a:r>
              <a:rPr lang="en-US" sz="2400" dirty="0" smtClean="0"/>
              <a:t>Opportunities for large and potent low energy structure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community</a:t>
            </a:r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261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Work in Progress since 2014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10-14 at 8.59.15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450" b="-48450"/>
          <a:stretch>
            <a:fillRect/>
          </a:stretch>
        </p:blipFill>
        <p:spPr>
          <a:xfrm>
            <a:off x="230886" y="292401"/>
            <a:ext cx="5562600" cy="305921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 descr="Screen Shot 2018-10-14 at 9.01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239" y="955800"/>
            <a:ext cx="2781300" cy="1727200"/>
          </a:xfrm>
          <a:prstGeom prst="rect">
            <a:avLst/>
          </a:prstGeom>
        </p:spPr>
      </p:pic>
      <p:pic>
        <p:nvPicPr>
          <p:cNvPr id="9" name="Picture 8" descr="Screen Shot 2018-10-14 at 9.02.4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0" y="2708151"/>
            <a:ext cx="4972691" cy="3604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3256882"/>
            <a:ext cx="29290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Presentations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EICUG meeting: W. </a:t>
            </a:r>
            <a:r>
              <a:rPr lang="en-US" dirty="0" err="1" smtClean="0"/>
              <a:t>Cosyn</a:t>
            </a:r>
            <a:r>
              <a:rPr lang="en-US" dirty="0" smtClean="0"/>
              <a:t>,</a:t>
            </a:r>
          </a:p>
          <a:p>
            <a:r>
              <a:rPr lang="en-US" dirty="0"/>
              <a:t> </a:t>
            </a:r>
            <a:r>
              <a:rPr lang="en-US" dirty="0" smtClean="0"/>
              <a:t>    C. Weiss, R.M.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SPIN2018: W. </a:t>
            </a:r>
            <a:r>
              <a:rPr lang="en-US" dirty="0" err="1" smtClean="0"/>
              <a:t>Cosyn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Here: C. Weiss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77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71" y="46980"/>
            <a:ext cx="883023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Neutron Spin Structure Function g</a:t>
            </a:r>
            <a:r>
              <a:rPr lang="en-US" b="1" baseline="-25000" dirty="0" smtClean="0">
                <a:solidFill>
                  <a:srgbClr val="0000FF"/>
                </a:solidFill>
              </a:rPr>
              <a:t>1</a:t>
            </a:r>
            <a:r>
              <a:rPr lang="en-US" b="1" baseline="30000" dirty="0" smtClean="0">
                <a:solidFill>
                  <a:srgbClr val="0000FF"/>
                </a:solidFill>
              </a:rPr>
              <a:t>n</a:t>
            </a:r>
            <a:r>
              <a:rPr lang="en-US" b="1" dirty="0" smtClean="0">
                <a:solidFill>
                  <a:srgbClr val="0000FF"/>
                </a:solidFill>
              </a:rPr>
              <a:t>(x,Q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05-12 at 11.11.5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46" b="-11746"/>
          <a:stretch>
            <a:fillRect/>
          </a:stretch>
        </p:blipFill>
        <p:spPr>
          <a:xfrm>
            <a:off x="2130592" y="1029758"/>
            <a:ext cx="4915661" cy="27034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1A28-EC73-AF4A-B509-923B132C02A9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29629" y="3237585"/>
            <a:ext cx="3640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Neutron polarization: 87%</a:t>
            </a:r>
          </a:p>
          <a:p>
            <a:r>
              <a:rPr lang="en-US" sz="2400" b="1" dirty="0" smtClean="0"/>
              <a:t>Proton polarization:    2.7%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2919" y="4038080"/>
            <a:ext cx="908509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With successful realization of 70% polarized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ion beam in </a:t>
            </a:r>
            <a:r>
              <a:rPr lang="en-US" sz="2000" dirty="0"/>
              <a:t>E</a:t>
            </a:r>
            <a:r>
              <a:rPr lang="en-US" sz="2000" dirty="0" smtClean="0"/>
              <a:t>IC, precision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measurement of g</a:t>
            </a:r>
            <a:r>
              <a:rPr lang="en-US" sz="2000" baseline="-25000" dirty="0" smtClean="0"/>
              <a:t>1</a:t>
            </a:r>
            <a:r>
              <a:rPr lang="en-US" sz="2000" baseline="30000" dirty="0" smtClean="0"/>
              <a:t>n</a:t>
            </a:r>
            <a:r>
              <a:rPr lang="en-US" sz="2000" dirty="0" smtClean="0"/>
              <a:t>(x,Q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should be a goal with a day-1 detector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Aim should be to test </a:t>
            </a:r>
            <a:r>
              <a:rPr lang="en-US" sz="2000" dirty="0" err="1" smtClean="0"/>
              <a:t>Bjorken</a:t>
            </a:r>
            <a:r>
              <a:rPr lang="en-US" sz="2000" dirty="0" smtClean="0"/>
              <a:t> Sum Rule with unprecedented precision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Will require technical development of Siberian Snakes and high energy 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He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</a:t>
            </a:r>
            <a:r>
              <a:rPr lang="en-US" sz="2000" dirty="0" err="1" smtClean="0"/>
              <a:t>polarimeter</a:t>
            </a:r>
            <a:r>
              <a:rPr lang="en-US" sz="2000" dirty="0" smtClean="0"/>
              <a:t> in RHIC</a:t>
            </a:r>
          </a:p>
          <a:p>
            <a:pPr marL="285750" indent="-285750">
              <a:buFont typeface="Arial"/>
              <a:buChar char="•"/>
            </a:pPr>
            <a:r>
              <a:rPr lang="en-US" sz="2000" b="1" i="1" dirty="0" smtClean="0">
                <a:solidFill>
                  <a:srgbClr val="FF0000"/>
                </a:solidFill>
              </a:rPr>
              <a:t>In spin-dependent DIS if one tagged the spectator proton and deuteron, could </a:t>
            </a:r>
          </a:p>
          <a:p>
            <a:r>
              <a:rPr lang="en-US" sz="2000" b="1" i="1" dirty="0">
                <a:solidFill>
                  <a:srgbClr val="FF0000"/>
                </a:solidFill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</a:rPr>
              <a:t>    one access the spin structure functions of the deuteron and proton, respectively?</a:t>
            </a:r>
          </a:p>
          <a:p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109984" y="1029758"/>
            <a:ext cx="3027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Rest frame of the </a:t>
            </a:r>
            <a:r>
              <a:rPr lang="en-US" b="1" baseline="30000" dirty="0" smtClean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He nucleus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0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4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The Quest to Understand the Fundamental Structure of Matter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07-31 at 11.56.50 AM.png"/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21" r="-14721"/>
          <a:stretch>
            <a:fillRect/>
          </a:stretch>
        </p:blipFill>
        <p:spPr>
          <a:xfrm>
            <a:off x="457200" y="1566647"/>
            <a:ext cx="8229600" cy="4525963"/>
          </a:xfrm>
          <a:noFill/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72EBF-665A-5C4A-8866-10940D6370D1}" type="slidenum">
              <a:rPr lang="en-US" smtClean="0"/>
              <a:t>3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15" name="Donut 14"/>
          <p:cNvSpPr/>
          <p:nvPr/>
        </p:nvSpPr>
        <p:spPr>
          <a:xfrm>
            <a:off x="2811451" y="2268804"/>
            <a:ext cx="3208349" cy="3278379"/>
          </a:xfrm>
          <a:prstGeom prst="donut">
            <a:avLst>
              <a:gd name="adj" fmla="val 495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08471" y="2064996"/>
            <a:ext cx="204823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Discovery</a:t>
            </a:r>
            <a:endParaRPr lang="en-US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31145" y="4255354"/>
            <a:ext cx="302566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Understanding</a:t>
            </a:r>
            <a:endParaRPr lang="en-US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65425" y="4266230"/>
            <a:ext cx="237396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Application</a:t>
            </a:r>
            <a:endParaRPr lang="en-US" sz="3600" b="1" dirty="0"/>
          </a:p>
        </p:txBody>
      </p:sp>
      <p:sp>
        <p:nvSpPr>
          <p:cNvPr id="19" name="Right Arrow 18"/>
          <p:cNvSpPr/>
          <p:nvPr/>
        </p:nvSpPr>
        <p:spPr>
          <a:xfrm rot="4373402">
            <a:off x="5583257" y="3414040"/>
            <a:ext cx="618640" cy="3512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10800000">
            <a:off x="4046230" y="5308376"/>
            <a:ext cx="705273" cy="29172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6803511">
            <a:off x="2616831" y="3476298"/>
            <a:ext cx="613391" cy="30190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5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8-07-30 at 2.38.2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666" b="-103666"/>
          <a:stretch>
            <a:fillRect/>
          </a:stretch>
        </p:blipFill>
        <p:spPr>
          <a:xfrm>
            <a:off x="457200" y="-1219342"/>
            <a:ext cx="8229600" cy="4525963"/>
          </a:xfrm>
        </p:spPr>
      </p:pic>
      <p:pic>
        <p:nvPicPr>
          <p:cNvPr id="5" name="Picture 4" descr="Screen Shot 2018-07-30 at 2.38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5588"/>
            <a:ext cx="9144000" cy="459097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CCEB-6D73-2B4E-9667-4413D35AFC5E}" type="slidenum">
              <a:rPr lang="en-US" smtClean="0"/>
              <a:t>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41274" y="1177998"/>
            <a:ext cx="3953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4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CCEB-6D73-2B4E-9667-4413D35AFC5E}" type="slidenum">
              <a:rPr lang="en-US" smtClean="0"/>
              <a:t>31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pic>
        <p:nvPicPr>
          <p:cNvPr id="8" name="Content Placeholder 7" descr="Screen Shot 2018-07-30 at 3.17.0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79" r="-20979"/>
          <a:stretch>
            <a:fillRect/>
          </a:stretch>
        </p:blipFill>
        <p:spPr>
          <a:xfrm>
            <a:off x="-1023365" y="274638"/>
            <a:ext cx="11220011" cy="5851525"/>
          </a:xfrm>
        </p:spPr>
      </p:pic>
    </p:spTree>
    <p:extLst>
      <p:ext uri="{BB962C8B-B14F-4D97-AF65-F5344CB8AC3E}">
        <p14:creationId xmlns:p14="http://schemas.microsoft.com/office/powerpoint/2010/main" val="210277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CCEB-6D73-2B4E-9667-4413D35AFC5E}" type="slidenum">
              <a:rPr lang="en-US" smtClean="0"/>
              <a:t>32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pic>
        <p:nvPicPr>
          <p:cNvPr id="8" name="Content Placeholder 7" descr="Screen Shot 2018-07-30 at 3.17.02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979" r="-20979"/>
          <a:stretch>
            <a:fillRect/>
          </a:stretch>
        </p:blipFill>
        <p:spPr>
          <a:xfrm>
            <a:off x="-1023365" y="274638"/>
            <a:ext cx="11220011" cy="5851525"/>
          </a:xfrm>
        </p:spPr>
      </p:pic>
      <p:sp>
        <p:nvSpPr>
          <p:cNvPr id="3" name="TextBox 2"/>
          <p:cNvSpPr txBox="1"/>
          <p:nvPr/>
        </p:nvSpPr>
        <p:spPr>
          <a:xfrm>
            <a:off x="1109675" y="4080894"/>
            <a:ext cx="7656733" cy="1958965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58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Shot 2018-07-30 at 2.45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56" r="-14756"/>
          <a:stretch>
            <a:fillRect/>
          </a:stretch>
        </p:blipFill>
        <p:spPr>
          <a:xfrm>
            <a:off x="-1210005" y="119820"/>
            <a:ext cx="11429251" cy="61261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CCEB-6D73-2B4E-9667-4413D35AFC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65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Questions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CCEB-6D73-2B4E-9667-4413D35AFC5E}" type="slidenum">
              <a:rPr lang="en-US" smtClean="0"/>
              <a:t>34</a:t>
            </a:fld>
            <a:endParaRPr lang="en-US"/>
          </a:p>
        </p:txBody>
      </p:sp>
      <p:pic>
        <p:nvPicPr>
          <p:cNvPr id="7" name="Content Placeholder 6" descr="Screen Shot 2018-07-30 at 3.11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226" b="-18226"/>
          <a:stretch>
            <a:fillRect/>
          </a:stretch>
        </p:blipFill>
        <p:spPr>
          <a:xfrm>
            <a:off x="0" y="682955"/>
            <a:ext cx="9144000" cy="567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20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98"/>
            <a:ext cx="8229600" cy="77439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Perspective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09388"/>
            <a:ext cx="9144001" cy="5433054"/>
          </a:xfrm>
        </p:spPr>
        <p:txBody>
          <a:bodyPr>
            <a:noAutofit/>
          </a:bodyPr>
          <a:lstStyle/>
          <a:p>
            <a:r>
              <a:rPr lang="en-US" sz="2800" dirty="0" smtClean="0"/>
              <a:t>Our perspective on spin-dependent DIS from few-body nuclei is all based on these targets being in their rest frame. </a:t>
            </a:r>
          </a:p>
          <a:p>
            <a:r>
              <a:rPr lang="en-US" sz="2800" dirty="0" smtClean="0"/>
              <a:t>Calculations of spin-dependent DIS in the EIC frame are needed. </a:t>
            </a:r>
          </a:p>
          <a:p>
            <a:r>
              <a:rPr lang="en-US" sz="2800" dirty="0" smtClean="0"/>
              <a:t>T.W. Donnelly: approach is to calculate spin-dependent interaction in nuclear rest-frame and boost to EIC frame.</a:t>
            </a:r>
          </a:p>
          <a:p>
            <a:r>
              <a:rPr lang="en-US" sz="2800" dirty="0" smtClean="0"/>
              <a:t>Donnelly and </a:t>
            </a:r>
            <a:r>
              <a:rPr lang="en-US" sz="2800" dirty="0" err="1" smtClean="0"/>
              <a:t>Sofiatti</a:t>
            </a:r>
            <a:r>
              <a:rPr lang="en-US" sz="2800" dirty="0" smtClean="0"/>
              <a:t> have done this for e-p elastic: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 Phys. Rev. C </a:t>
            </a:r>
            <a:r>
              <a:rPr lang="en-US" sz="2800" b="1" dirty="0" smtClean="0"/>
              <a:t>84</a:t>
            </a:r>
            <a:r>
              <a:rPr lang="en-US" sz="2800" dirty="0" smtClean="0"/>
              <a:t>, 14606 (2011)</a:t>
            </a:r>
          </a:p>
          <a:p>
            <a:r>
              <a:rPr lang="en-US" sz="2800" dirty="0" smtClean="0"/>
              <a:t>Sizable effects on spin when boosting. </a:t>
            </a:r>
          </a:p>
          <a:p>
            <a:r>
              <a:rPr lang="en-US" sz="2800" dirty="0" smtClean="0"/>
              <a:t>If needed, boosted 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He spin structure in collider frame could be measured at RHIC once polarized </a:t>
            </a:r>
            <a:r>
              <a:rPr lang="en-US" sz="2800" baseline="30000" dirty="0" smtClean="0"/>
              <a:t>3</a:t>
            </a:r>
            <a:r>
              <a:rPr lang="en-US" sz="2800" dirty="0" smtClean="0"/>
              <a:t>He become available.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ECCEB-6D73-2B4E-9667-4413D35AFC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0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457200" y="4763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  <a:latin typeface="Calibri" charset="0"/>
              </a:rPr>
              <a:t>Nuclear Gluonometry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83" y="1082675"/>
            <a:ext cx="8961437" cy="51720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 smtClean="0"/>
              <a:t>Jaffe and </a:t>
            </a:r>
            <a:r>
              <a:rPr lang="en-US" sz="2000" dirty="0" err="1" smtClean="0"/>
              <a:t>Manohar</a:t>
            </a:r>
            <a:r>
              <a:rPr lang="en-US" sz="2000" dirty="0" smtClean="0"/>
              <a:t> in 1989 identified a leading-twist, double-</a:t>
            </a:r>
            <a:r>
              <a:rPr lang="en-US" sz="2000" dirty="0" err="1" smtClean="0"/>
              <a:t>helicity</a:t>
            </a:r>
            <a:r>
              <a:rPr lang="en-US" sz="2000" dirty="0" smtClean="0"/>
              <a:t> flip structure function </a:t>
            </a:r>
            <a:r>
              <a:rPr lang="en-US" sz="2000" dirty="0" err="1" smtClean="0"/>
              <a:t>Δ</a:t>
            </a:r>
            <a:r>
              <a:rPr lang="en-US" sz="2000" dirty="0" smtClean="0"/>
              <a:t>(x,Q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). </a:t>
            </a:r>
          </a:p>
          <a:p>
            <a:pPr>
              <a:defRPr/>
            </a:pPr>
            <a:r>
              <a:rPr lang="en-US" sz="2000" dirty="0" smtClean="0"/>
              <a:t>It would be a clear signature for exotic glue in nuclei, i.e. gluons not associated with individual nucleons.</a:t>
            </a:r>
          </a:p>
          <a:p>
            <a:pPr>
              <a:defRPr/>
            </a:pPr>
            <a:r>
              <a:rPr lang="en-US" sz="2000" dirty="0" smtClean="0"/>
              <a:t>It is unavailable to bound nucleons or </a:t>
            </a:r>
            <a:r>
              <a:rPr lang="en-US" sz="2000" dirty="0" err="1" smtClean="0"/>
              <a:t>pions</a:t>
            </a:r>
            <a:r>
              <a:rPr lang="en-US" sz="2000" dirty="0" smtClean="0"/>
              <a:t> in the nucleus.</a:t>
            </a:r>
          </a:p>
          <a:p>
            <a:pPr>
              <a:defRPr/>
            </a:pPr>
            <a:r>
              <a:rPr lang="en-US" sz="2000" dirty="0" smtClean="0"/>
              <a:t>Recent lattice QCD results (</a:t>
            </a:r>
            <a:r>
              <a:rPr lang="en-US" sz="2000" b="1" dirty="0" smtClean="0"/>
              <a:t>1606.04505</a:t>
            </a:r>
            <a:r>
              <a:rPr lang="en-US" sz="2000" dirty="0" smtClean="0"/>
              <a:t>) by Detmold, Shanahan and colleagues for first moment of </a:t>
            </a:r>
            <a:r>
              <a:rPr lang="en-US" sz="2000" dirty="0" err="1" smtClean="0"/>
              <a:t>Δ</a:t>
            </a:r>
            <a:r>
              <a:rPr lang="en-US" sz="2000" dirty="0" smtClean="0"/>
              <a:t>(x,Q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 in a </a:t>
            </a:r>
            <a:r>
              <a:rPr lang="en-US" sz="2000" dirty="0" err="1" smtClean="0"/>
              <a:t>ϕ</a:t>
            </a:r>
            <a:r>
              <a:rPr lang="en-US" sz="2000" dirty="0" smtClean="0"/>
              <a:t> meson (s-</a:t>
            </a:r>
            <a:r>
              <a:rPr lang="en-US" sz="2000" dirty="0" err="1" smtClean="0"/>
              <a:t>sbar</a:t>
            </a:r>
            <a:r>
              <a:rPr lang="en-US" sz="2000" dirty="0" smtClean="0"/>
              <a:t>, J=1) is preliminary but promising</a:t>
            </a:r>
          </a:p>
          <a:p>
            <a:pPr>
              <a:defRPr/>
            </a:pPr>
            <a:r>
              <a:rPr lang="en-US" sz="2000" dirty="0" smtClean="0"/>
              <a:t>It is accessed via inclusive DIS from a transversely polarized nucleus with J≥1.</a:t>
            </a:r>
          </a:p>
          <a:p>
            <a:pPr>
              <a:defRPr/>
            </a:pPr>
            <a:r>
              <a:rPr lang="en-US" sz="2000" dirty="0" smtClean="0"/>
              <a:t>Experiment using polarized target under development at Jefferson Lab.</a:t>
            </a:r>
          </a:p>
          <a:p>
            <a:pPr>
              <a:defRPr/>
            </a:pPr>
            <a:r>
              <a:rPr lang="en-US" sz="2000" dirty="0" smtClean="0"/>
              <a:t>LOI-12-14-001 (Spokesman: J. Maxwell) favorably reviewed by PAC42 in July 2014.</a:t>
            </a:r>
          </a:p>
          <a:p>
            <a:pPr>
              <a:defRPr/>
            </a:pPr>
            <a:r>
              <a:rPr lang="en-US" sz="2000" dirty="0" smtClean="0"/>
              <a:t>Critical technical issue is degree of tensor polarization of 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N possible in transversely polarized ammonia target.</a:t>
            </a:r>
          </a:p>
          <a:p>
            <a:pPr>
              <a:defRPr/>
            </a:pPr>
            <a:r>
              <a:rPr lang="en-US" sz="2000" dirty="0" smtClean="0"/>
              <a:t>In addition, also under consideration for future EIC, see Maxwell talk at EICUG meeting ANL in July, 2016: </a:t>
            </a:r>
            <a:r>
              <a:rPr lang="en-US" sz="2000" i="1" dirty="0" smtClean="0"/>
              <a:t>Search for Exotic </a:t>
            </a:r>
            <a:r>
              <a:rPr lang="en-US" sz="2000" i="1" dirty="0" err="1" smtClean="0"/>
              <a:t>Gluonic</a:t>
            </a:r>
            <a:r>
              <a:rPr lang="en-US" sz="2000" i="1" dirty="0" smtClean="0"/>
              <a:t> States in the Nucleus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F169C9-45C0-5E43-B1A8-20CE13345CE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65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43" y="329258"/>
            <a:ext cx="8930635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Double </a:t>
            </a:r>
            <a:r>
              <a:rPr lang="en-US" b="1" dirty="0" err="1" smtClean="0">
                <a:solidFill>
                  <a:srgbClr val="0000FF"/>
                </a:solidFill>
              </a:rPr>
              <a:t>Helicity</a:t>
            </a:r>
            <a:r>
              <a:rPr lang="en-US" b="1" dirty="0" smtClean="0">
                <a:solidFill>
                  <a:srgbClr val="0000FF"/>
                </a:solidFill>
              </a:rPr>
              <a:t> Structure Function </a:t>
            </a:r>
            <a:r>
              <a:rPr lang="en-US" b="1" dirty="0" err="1" smtClean="0">
                <a:solidFill>
                  <a:srgbClr val="0000FF"/>
                </a:solidFill>
              </a:rPr>
              <a:t>Δ</a:t>
            </a:r>
            <a:r>
              <a:rPr lang="en-US" b="1" dirty="0" smtClean="0">
                <a:solidFill>
                  <a:srgbClr val="0000FF"/>
                </a:solidFill>
              </a:rPr>
              <a:t>(x,Q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05-13 at 7.31.2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r="-8"/>
          <a:stretch>
            <a:fillRect/>
          </a:stretch>
        </p:blipFill>
        <p:spPr>
          <a:xfrm>
            <a:off x="457200" y="1723095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1A28-EC73-AF4A-B509-923B132C02A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4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60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Lattice Calculation of Exotic Glue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05-13 at 12.16.5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1" r="-7781"/>
          <a:stretch>
            <a:fillRect/>
          </a:stretch>
        </p:blipFill>
        <p:spPr>
          <a:xfrm>
            <a:off x="457200" y="1457510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1A28-EC73-AF4A-B509-923B132C02A9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52901" y="5664760"/>
            <a:ext cx="48434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See talk by </a:t>
            </a:r>
            <a:r>
              <a:rPr lang="en-US" b="1" dirty="0" err="1" smtClean="0"/>
              <a:t>Phiala</a:t>
            </a:r>
            <a:r>
              <a:rPr lang="en-US" b="1" dirty="0" smtClean="0"/>
              <a:t> Shanahan at EICUG meeting at </a:t>
            </a:r>
          </a:p>
          <a:p>
            <a:r>
              <a:rPr lang="en-US" b="1" dirty="0" smtClean="0"/>
              <a:t>ANL, July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445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Shot 2018-05-13 at 12.18.5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40" r="-13840"/>
          <a:stretch>
            <a:fillRect/>
          </a:stretch>
        </p:blipFill>
        <p:spPr>
          <a:xfrm>
            <a:off x="-413853" y="-1"/>
            <a:ext cx="10503292" cy="574090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1A28-EC73-AF4A-B509-923B132C02A9}" type="slidenum">
              <a:rPr lang="en-US" smtClean="0"/>
              <a:t>39</a:t>
            </a:fld>
            <a:endParaRPr lang="en-US"/>
          </a:p>
        </p:txBody>
      </p:sp>
      <p:pic>
        <p:nvPicPr>
          <p:cNvPr id="8" name="Picture 7" descr="Screen Shot 2018-05-13 at 12.19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6" y="5662365"/>
            <a:ext cx="7820385" cy="68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6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D97F-F874-457F-BEA5-BF8DE307EE4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5137627" cy="472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3171862"/>
            <a:ext cx="1244950" cy="954107"/>
          </a:xfrm>
          <a:prstGeom prst="rect">
            <a:avLst/>
          </a:prstGeom>
          <a:solidFill>
            <a:srgbClr val="6AA9FF"/>
          </a:solidFill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bg1"/>
                </a:solidFill>
                <a:latin typeface="Calibri"/>
                <a:cs typeface="Calibri"/>
              </a:rPr>
              <a:t>H</a:t>
            </a:r>
          </a:p>
          <a:p>
            <a:pPr algn="ctr"/>
            <a:endParaRPr lang="en-US" sz="800" i="1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66051" y="390245"/>
            <a:ext cx="912235" cy="281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Calibri"/>
                <a:cs typeface="Calibri"/>
              </a:rPr>
              <a:t>2012: CERN</a:t>
            </a:r>
            <a:endParaRPr lang="en-US" sz="8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18451" y="542645"/>
            <a:ext cx="912235" cy="281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Calibri"/>
                <a:cs typeface="Calibri"/>
              </a:rPr>
              <a:t>2012: CERN</a:t>
            </a:r>
            <a:endParaRPr lang="en-US" sz="800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66051" y="-762000"/>
            <a:ext cx="912235" cy="281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latin typeface="Calibri"/>
                <a:cs typeface="Calibri"/>
              </a:rPr>
              <a:t>2012: CERN</a:t>
            </a:r>
            <a:endParaRPr lang="en-US" sz="800" dirty="0">
              <a:latin typeface="Calibri"/>
              <a:cs typeface="Calibri"/>
            </a:endParaRPr>
          </a:p>
        </p:txBody>
      </p:sp>
      <p:sp>
        <p:nvSpPr>
          <p:cNvPr id="12" name="Title 11"/>
          <p:cNvSpPr txBox="1">
            <a:spLocks noGrp="1"/>
          </p:cNvSpPr>
          <p:nvPr>
            <p:ph type="ctrTitle"/>
          </p:nvPr>
        </p:nvSpPr>
        <p:spPr>
          <a:xfrm>
            <a:off x="6172200" y="3138715"/>
            <a:ext cx="990600" cy="21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/>
                <a:cs typeface="Calibri"/>
              </a:rPr>
              <a:t>2012: CERN</a:t>
            </a:r>
            <a:endParaRPr lang="en-US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Subtitle 12"/>
          <p:cNvSpPr txBox="1">
            <a:spLocks noGrp="1"/>
          </p:cNvSpPr>
          <p:nvPr>
            <p:ph type="subTitle" idx="1"/>
          </p:nvPr>
        </p:nvSpPr>
        <p:spPr>
          <a:xfrm>
            <a:off x="7315200" y="4127956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/>
                <a:cs typeface="Calibri"/>
              </a:rPr>
              <a:t>H  boson</a:t>
            </a:r>
            <a:endParaRPr lang="en-US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572" y="76200"/>
            <a:ext cx="8711151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Fundamental Building Blocks of Matter 2018</a:t>
            </a:r>
          </a:p>
          <a:p>
            <a:pPr algn="ctr"/>
            <a:r>
              <a:rPr lang="en-US" sz="3200" b="1" i="1" dirty="0" smtClean="0">
                <a:solidFill>
                  <a:srgbClr val="0000FF"/>
                </a:solidFill>
              </a:rPr>
              <a:t>   The Standard Model of Physics</a:t>
            </a:r>
            <a:endParaRPr lang="en-US" sz="3200" b="1" i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3886200"/>
            <a:ext cx="613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H boson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81800" y="4495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9271" y="5105401"/>
            <a:ext cx="1058329" cy="89255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n-US" sz="1600" b="1" dirty="0" smtClean="0"/>
              <a:t>Einstein</a:t>
            </a:r>
          </a:p>
          <a:p>
            <a:pPr algn="ctr"/>
            <a:r>
              <a:rPr lang="en-US" sz="1600" b="1" dirty="0" smtClean="0"/>
              <a:t>gravity</a:t>
            </a:r>
            <a:endParaRPr lang="en-US" sz="1600" b="1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50520" y="510624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2015: Gravitational </a:t>
            </a:r>
          </a:p>
          <a:p>
            <a:r>
              <a:rPr lang="en-US" sz="800" b="1" dirty="0"/>
              <a:t> </a:t>
            </a:r>
            <a:r>
              <a:rPr lang="en-US" sz="800" b="1" dirty="0" smtClean="0"/>
              <a:t>          waves</a:t>
            </a:r>
            <a:endParaRPr lang="en-US" sz="8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5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Measuring </a:t>
            </a:r>
            <a:r>
              <a:rPr lang="en-US" b="1" dirty="0" err="1" smtClean="0">
                <a:solidFill>
                  <a:srgbClr val="0000FF"/>
                </a:solidFill>
              </a:rPr>
              <a:t>Δ</a:t>
            </a:r>
            <a:r>
              <a:rPr lang="en-US" b="1" dirty="0" smtClean="0">
                <a:solidFill>
                  <a:srgbClr val="0000FF"/>
                </a:solidFill>
              </a:rPr>
              <a:t>(x,Q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) via Inclusive DIS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05-13 at 7.33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" r="2474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1A28-EC73-AF4A-B509-923B132C02A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4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Using Tensor Polarized Nuclei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05-13 at 7.35.5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72" r="-5672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1A28-EC73-AF4A-B509-923B132C02A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50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Possible Polarized Ion Beams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7" name="Content Placeholder 6" descr="Screen Shot 2018-05-13 at 7.40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27" r="-5927"/>
          <a:stretch>
            <a:fillRect/>
          </a:stretch>
        </p:blipFill>
        <p:spPr>
          <a:xfrm>
            <a:off x="109243" y="1185504"/>
            <a:ext cx="9034757" cy="494066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31A28-EC73-AF4A-B509-923B132C02A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75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3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Summary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81" y="1097200"/>
            <a:ext cx="8801375" cy="4525963"/>
          </a:xfrm>
        </p:spPr>
        <p:txBody>
          <a:bodyPr/>
          <a:lstStyle/>
          <a:p>
            <a:r>
              <a:rPr lang="en-US" dirty="0" smtClean="0"/>
              <a:t>NAS committee strongly endorses EIC science case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“</a:t>
            </a:r>
            <a:r>
              <a:rPr lang="en-US" b="1" i="1" dirty="0" smtClean="0"/>
              <a:t>The committee finds that the science that can be addressed by an EIC is compelling, fundamental and timely.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The development of the science case continues</a:t>
            </a:r>
          </a:p>
          <a:p>
            <a:r>
              <a:rPr lang="en-US" dirty="0"/>
              <a:t> </a:t>
            </a:r>
            <a:r>
              <a:rPr lang="en-US" dirty="0" smtClean="0"/>
              <a:t> Polarized light ions offer exciting new scientific opportunities.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616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1D97F-F874-457F-BEA5-BF8DE307EE4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0"/>
            <a:ext cx="5137627" cy="472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3171862"/>
            <a:ext cx="1244950" cy="954107"/>
          </a:xfrm>
          <a:prstGeom prst="rect">
            <a:avLst/>
          </a:prstGeom>
          <a:solidFill>
            <a:srgbClr val="6AA9FF"/>
          </a:solidFill>
          <a:ln w="3810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bg1"/>
                </a:solidFill>
                <a:latin typeface="Calibri"/>
                <a:cs typeface="Calibri"/>
              </a:rPr>
              <a:t>H</a:t>
            </a:r>
          </a:p>
          <a:p>
            <a:pPr algn="ctr"/>
            <a:endParaRPr lang="en-US" sz="800" i="1" dirty="0">
              <a:latin typeface="Calibri"/>
              <a:cs typeface="Calibri"/>
            </a:endParaRPr>
          </a:p>
        </p:txBody>
      </p:sp>
      <p:sp>
        <p:nvSpPr>
          <p:cNvPr id="12" name="Title 11"/>
          <p:cNvSpPr txBox="1">
            <a:spLocks noGrp="1"/>
          </p:cNvSpPr>
          <p:nvPr>
            <p:ph type="ctrTitle"/>
          </p:nvPr>
        </p:nvSpPr>
        <p:spPr>
          <a:xfrm>
            <a:off x="6172200" y="3138715"/>
            <a:ext cx="990600" cy="21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/>
                <a:cs typeface="Calibri"/>
              </a:rPr>
              <a:t>2012: CERN</a:t>
            </a:r>
            <a:endParaRPr lang="en-US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3" name="Subtitle 12"/>
          <p:cNvSpPr txBox="1">
            <a:spLocks noGrp="1"/>
          </p:cNvSpPr>
          <p:nvPr>
            <p:ph type="subTitle" idx="1"/>
          </p:nvPr>
        </p:nvSpPr>
        <p:spPr>
          <a:xfrm>
            <a:off x="7315200" y="4127956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Calibri"/>
                <a:cs typeface="Calibri"/>
              </a:rPr>
              <a:t>H  boson</a:t>
            </a:r>
            <a:endParaRPr lang="en-US" sz="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547" y="76200"/>
            <a:ext cx="80192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Not directly useful for understanding the </a:t>
            </a:r>
          </a:p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visible matter in the universe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7600" y="3886200"/>
            <a:ext cx="613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</a:rPr>
              <a:t>H boson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9599" y="1524000"/>
            <a:ext cx="3821671" cy="2462213"/>
          </a:xfrm>
          <a:prstGeom prst="rect">
            <a:avLst/>
          </a:prstGeom>
          <a:blipFill rotWithShape="1">
            <a:blip r:embed="rId3">
              <a:alphaModFix amt="85000"/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</a:t>
            </a:r>
          </a:p>
          <a:p>
            <a:endParaRPr lang="en-US" dirty="0"/>
          </a:p>
          <a:p>
            <a:r>
              <a:rPr lang="en-US" dirty="0" smtClean="0"/>
              <a:t>            </a:t>
            </a:r>
          </a:p>
          <a:p>
            <a:r>
              <a:rPr lang="en-US" dirty="0" smtClean="0"/>
              <a:t>                </a:t>
            </a:r>
            <a:r>
              <a:rPr lang="en-US" sz="2800" b="1" dirty="0" smtClean="0"/>
              <a:t>Not detectable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936428" y="5088226"/>
            <a:ext cx="3765764" cy="1107996"/>
          </a:xfrm>
          <a:prstGeom prst="rect">
            <a:avLst/>
          </a:prstGeom>
          <a:blipFill rotWithShape="1">
            <a:blip r:embed="rId4">
              <a:alphaModFix amt="74000"/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              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                   </a:t>
            </a:r>
            <a:r>
              <a:rPr lang="en-US" sz="2400" b="1" dirty="0" smtClean="0"/>
              <a:t>Unstable</a:t>
            </a:r>
          </a:p>
          <a:p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467298" y="3932170"/>
            <a:ext cx="1206892" cy="1200329"/>
          </a:xfrm>
          <a:prstGeom prst="rect">
            <a:avLst/>
          </a:prstGeom>
          <a:blipFill rotWithShape="1">
            <a:blip r:embed="rId4">
              <a:alphaModFix amt="73000"/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 Unstable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455109" y="1576298"/>
            <a:ext cx="1229949" cy="1200329"/>
          </a:xfrm>
          <a:prstGeom prst="rect">
            <a:avLst/>
          </a:prstGeom>
          <a:blipFill rotWithShape="1">
            <a:blip r:embed="rId3">
              <a:alphaModFix amt="82000"/>
            </a:blip>
            <a:tile tx="0" ty="0" sx="100000" sy="100000" flip="none" algn="tl"/>
          </a:blipFill>
        </p:spPr>
        <p:txBody>
          <a:bodyPr wrap="none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r>
              <a:rPr lang="en-US" b="1" dirty="0" smtClean="0"/>
              <a:t>Not</a:t>
            </a:r>
          </a:p>
          <a:p>
            <a:pPr algn="ctr"/>
            <a:r>
              <a:rPr lang="en-US" b="1" dirty="0" smtClean="0"/>
              <a:t>Detectable</a:t>
            </a:r>
          </a:p>
          <a:p>
            <a:pPr algn="ctr"/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84499" y="3927235"/>
            <a:ext cx="3746771" cy="1200329"/>
          </a:xfrm>
          <a:prstGeom prst="rect">
            <a:avLst/>
          </a:prstGeom>
          <a:blipFill rotWithShape="1">
            <a:blip r:embed="rId5">
              <a:alphaModFix amt="78000"/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 </a:t>
            </a:r>
          </a:p>
          <a:p>
            <a:r>
              <a:rPr lang="en-US" b="1" dirty="0"/>
              <a:t> </a:t>
            </a:r>
            <a:r>
              <a:rPr lang="en-US" b="1" dirty="0" smtClean="0"/>
              <a:t>   Absorption length ≈ 10 light-years</a:t>
            </a: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346222" y="3197625"/>
            <a:ext cx="1223328" cy="923330"/>
          </a:xfrm>
          <a:prstGeom prst="rect">
            <a:avLst/>
          </a:prstGeom>
          <a:blipFill rotWithShape="1">
            <a:blip r:embed="rId4">
              <a:alphaModFix amt="78000"/>
            </a:blip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/>
              <a:t> </a:t>
            </a:r>
            <a:r>
              <a:rPr lang="en-US" b="1" dirty="0" smtClean="0"/>
              <a:t> Unstable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44004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9130" y="274638"/>
            <a:ext cx="5656612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Understanding </a:t>
            </a:r>
            <a:br>
              <a:rPr lang="en-US" b="1" dirty="0" smtClean="0">
                <a:solidFill>
                  <a:srgbClr val="0000FF"/>
                </a:solidFill>
              </a:rPr>
            </a:br>
            <a:r>
              <a:rPr lang="en-US" b="1" dirty="0" smtClean="0">
                <a:solidFill>
                  <a:srgbClr val="0000FF"/>
                </a:solidFill>
              </a:rPr>
              <a:t>The Nucleus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 descr="JLEIC_image_revised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" y="-804814"/>
            <a:ext cx="4293495" cy="5556288"/>
          </a:xfrm>
          <a:prstGeom prst="rect">
            <a:avLst/>
          </a:prstGeom>
        </p:spPr>
      </p:pic>
      <p:pic>
        <p:nvPicPr>
          <p:cNvPr id="10" name="Picture 9" descr="Deshpan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4603675"/>
            <a:ext cx="2617940" cy="1486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4122091"/>
            <a:ext cx="2408014" cy="221433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2754" y="1668316"/>
            <a:ext cx="47529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Reality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/>
              <a:t>e</a:t>
            </a:r>
            <a:r>
              <a:rPr lang="en-US" dirty="0" smtClean="0"/>
              <a:t>xperiments deal with hadrons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do we relate the successful </a:t>
            </a:r>
            <a:r>
              <a:rPr lang="en-US" dirty="0" err="1" smtClean="0"/>
              <a:t>hadronic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description of the</a:t>
            </a:r>
            <a:r>
              <a:rPr lang="en-US" dirty="0"/>
              <a:t> </a:t>
            </a:r>
            <a:r>
              <a:rPr lang="en-US" dirty="0" smtClean="0"/>
              <a:t>nucleus to the fundamental </a:t>
            </a:r>
          </a:p>
          <a:p>
            <a:r>
              <a:rPr lang="en-US" dirty="0"/>
              <a:t> </a:t>
            </a:r>
            <a:r>
              <a:rPr lang="en-US" dirty="0" smtClean="0"/>
              <a:t>    quarks and gluons?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How does the nucleon with its structure and </a:t>
            </a:r>
          </a:p>
          <a:p>
            <a:r>
              <a:rPr lang="en-US" dirty="0"/>
              <a:t> </a:t>
            </a:r>
            <a:r>
              <a:rPr lang="en-US" dirty="0" smtClean="0"/>
              <a:t>    properties emerge from quarks and gluons of </a:t>
            </a:r>
          </a:p>
          <a:p>
            <a:r>
              <a:rPr lang="en-US" dirty="0"/>
              <a:t> </a:t>
            </a:r>
            <a:r>
              <a:rPr lang="en-US" dirty="0" smtClean="0"/>
              <a:t>    QCD?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role does QCD play in the structure and </a:t>
            </a:r>
          </a:p>
          <a:p>
            <a:r>
              <a:rPr lang="en-US" dirty="0"/>
              <a:t> </a:t>
            </a:r>
            <a:r>
              <a:rPr lang="en-US" dirty="0" smtClean="0"/>
              <a:t>    properties of nuclei?</a:t>
            </a:r>
            <a:endParaRPr lang="en-US" dirty="0"/>
          </a:p>
        </p:txBody>
      </p:sp>
      <p:pic>
        <p:nvPicPr>
          <p:cNvPr id="13" name="Picture 12" descr="NuclideMap_stitched_small_previe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91" y="4309779"/>
            <a:ext cx="2941081" cy="199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5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7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1</a:t>
            </a:r>
            <a:r>
              <a:rPr lang="en-US" b="1" baseline="30000" dirty="0" smtClean="0">
                <a:solidFill>
                  <a:srgbClr val="0000FF"/>
                </a:solidFill>
              </a:rPr>
              <a:t>st</a:t>
            </a:r>
            <a:r>
              <a:rPr lang="en-US" b="1" dirty="0" smtClean="0">
                <a:solidFill>
                  <a:srgbClr val="0000FF"/>
                </a:solidFill>
              </a:rPr>
              <a:t> Century View of the Proton 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Screen Shot 2018-10-10 at 6.42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80" r="-43080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5343" y="1308172"/>
            <a:ext cx="743023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Electron scattering determines charge and magnetism of nucleon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Approx. </a:t>
            </a:r>
            <a:r>
              <a:rPr lang="en-US" sz="2000" b="1" dirty="0"/>
              <a:t>s</a:t>
            </a:r>
            <a:r>
              <a:rPr lang="en-US" sz="2000" b="1" dirty="0" smtClean="0"/>
              <a:t>phere with &lt;r&gt; ≈ 0.85 Fermi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The proton contains quarks,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as well as dynamically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generated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quark-antiquark pairs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and gluons.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/>
              <a:t>The proton spin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and mass have large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contributions from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the quark-gluon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dynamics.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</a:t>
            </a:r>
            <a:endParaRPr lang="en-US" sz="2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 descr="Nob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57" y="1106317"/>
            <a:ext cx="869708" cy="8042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64245" y="1308172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1961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1859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71" y="221978"/>
            <a:ext cx="9103629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Proton Viewed in High Energy Electron Scattering: 1 Longitudinal Dimension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Screen Shot 2018-10-10 at 6.42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80" r="-43080"/>
          <a:stretch>
            <a:fillRect/>
          </a:stretch>
        </p:blipFill>
        <p:spPr>
          <a:xfrm>
            <a:off x="2736273" y="1600200"/>
            <a:ext cx="2805545" cy="4525963"/>
          </a:xfrm>
        </p:spPr>
      </p:pic>
      <p:sp>
        <p:nvSpPr>
          <p:cNvPr id="3" name="TextBox 2"/>
          <p:cNvSpPr txBox="1"/>
          <p:nvPr/>
        </p:nvSpPr>
        <p:spPr>
          <a:xfrm>
            <a:off x="5180580" y="1638664"/>
            <a:ext cx="376715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Viewed from boosted frame,</a:t>
            </a:r>
          </a:p>
          <a:p>
            <a:r>
              <a:rPr lang="en-US" dirty="0"/>
              <a:t> </a:t>
            </a:r>
            <a:r>
              <a:rPr lang="en-US" dirty="0" smtClean="0"/>
              <a:t>     length contracted by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Internal motion of the proton’s constituents is slowed down by time dilation – the </a:t>
            </a:r>
            <a:r>
              <a:rPr lang="en-US" u="sng" dirty="0" smtClean="0"/>
              <a:t>instantaneous </a:t>
            </a:r>
            <a:r>
              <a:rPr lang="en-US" dirty="0" smtClean="0"/>
              <a:t>charge distribution of the proton is seen.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 boosted frame </a:t>
            </a:r>
            <a:r>
              <a:rPr lang="en-US" i="1" dirty="0" smtClean="0"/>
              <a:t>x</a:t>
            </a:r>
            <a:r>
              <a:rPr lang="en-US" dirty="0" smtClean="0"/>
              <a:t> is understood as the </a:t>
            </a:r>
            <a:r>
              <a:rPr lang="en-US" u="sng" dirty="0" smtClean="0"/>
              <a:t>longitudinal momentum fraction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i="1" dirty="0" smtClean="0"/>
              <a:t>valence</a:t>
            </a:r>
            <a:r>
              <a:rPr lang="en-US" dirty="0" smtClean="0"/>
              <a:t> quarks: 0.1 &lt; x &lt; 1</a:t>
            </a:r>
          </a:p>
          <a:p>
            <a:r>
              <a:rPr lang="en-US" dirty="0"/>
              <a:t> </a:t>
            </a:r>
            <a:r>
              <a:rPr lang="en-US" dirty="0" smtClean="0"/>
              <a:t>    </a:t>
            </a:r>
            <a:r>
              <a:rPr lang="en-US" i="1" dirty="0" smtClean="0"/>
              <a:t>sea</a:t>
            </a:r>
            <a:r>
              <a:rPr lang="en-US" dirty="0" smtClean="0"/>
              <a:t> quarks: x &lt; 0.1  </a:t>
            </a:r>
            <a:endParaRPr lang="en-US" dirty="0"/>
          </a:p>
        </p:txBody>
      </p:sp>
      <p:pic>
        <p:nvPicPr>
          <p:cNvPr id="5" name="Picture 4" descr="Screen Shot 2018-10-10 at 7.05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67" y="2385855"/>
            <a:ext cx="1783748" cy="704273"/>
          </a:xfrm>
          <a:prstGeom prst="rect">
            <a:avLst/>
          </a:prstGeom>
        </p:spPr>
      </p:pic>
      <p:pic>
        <p:nvPicPr>
          <p:cNvPr id="7" name="Picture 6" descr="Screen Shot 2018-10-13 at 2.08.5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1" y="1985931"/>
            <a:ext cx="3215050" cy="25639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717149"/>
            <a:ext cx="19097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Lorentz Invariants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CM</a:t>
            </a:r>
            <a:r>
              <a:rPr lang="en-US" dirty="0" smtClean="0"/>
              <a:t> = (</a:t>
            </a:r>
            <a:r>
              <a:rPr lang="en-US" dirty="0" err="1" smtClean="0"/>
              <a:t>p+k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</a:t>
            </a:r>
            <a:r>
              <a:rPr lang="en-US" baseline="30000" dirty="0" smtClean="0"/>
              <a:t>2</a:t>
            </a:r>
            <a:r>
              <a:rPr lang="en-US" dirty="0" smtClean="0"/>
              <a:t> = -(k-k’)</a:t>
            </a:r>
            <a:r>
              <a:rPr lang="en-US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x = Q</a:t>
            </a:r>
            <a:r>
              <a:rPr lang="en-US" baseline="30000" dirty="0" smtClean="0"/>
              <a:t>2</a:t>
            </a:r>
            <a:r>
              <a:rPr lang="en-US" dirty="0" smtClean="0"/>
              <a:t>/(2p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q)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95220" y="5825383"/>
            <a:ext cx="2664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Bjorken</a:t>
            </a:r>
            <a:r>
              <a:rPr lang="en-US" dirty="0" smtClean="0"/>
              <a:t>, SLAC-PUB-0571</a:t>
            </a:r>
          </a:p>
          <a:p>
            <a:r>
              <a:rPr lang="en-US" dirty="0" smtClean="0"/>
              <a:t>March 1969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4468-5398-3744-84A2-247E18F77D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74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806"/>
            <a:ext cx="8229600" cy="880466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Visualization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811" y="916272"/>
            <a:ext cx="8760003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camera is a device to capture an image on a desired medium, e.g. CCD or film.</a:t>
            </a:r>
          </a:p>
          <a:p>
            <a:r>
              <a:rPr lang="en-US" sz="2400" dirty="0" smtClean="0"/>
              <a:t>Movie cameras capture a series of individual images in time to give the illusion of having captured motion.</a:t>
            </a:r>
          </a:p>
          <a:p>
            <a:r>
              <a:rPr lang="en-US" sz="2400" dirty="0" smtClean="0"/>
              <a:t>Essential elements of any camera are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- the focus which uses a lens to gather light from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a selected image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- the shutter which is a door that opens for a definite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         time to allow selected light to reach the medium.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6CD3B-388C-3C43-803C-AD60A7837D0C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shutter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0" y="4706604"/>
            <a:ext cx="4178879" cy="1772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2307" y="55833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foc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411" y="4803952"/>
            <a:ext cx="3044588" cy="20314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Richard Milner                                                      CFNS/SBU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1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2230</Words>
  <Application>Microsoft Macintosh PowerPoint</Application>
  <PresentationFormat>On-screen Show (4:3)</PresentationFormat>
  <Paragraphs>400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The Electron-Ion Collider Overview and Polarized Light Ion Physics</vt:lpstr>
      <vt:lpstr>The Quest to Understand the Fundamental Structure of Matter</vt:lpstr>
      <vt:lpstr>The Quest to Understand the Fundamental Structure of Matter</vt:lpstr>
      <vt:lpstr>2012: CERN</vt:lpstr>
      <vt:lpstr>2012: CERN</vt:lpstr>
      <vt:lpstr>Understanding  The Nucleus</vt:lpstr>
      <vt:lpstr>21st Century View of the Proton </vt:lpstr>
      <vt:lpstr>Proton Viewed in High Energy Electron Scattering: 1 Longitudinal Dimension</vt:lpstr>
      <vt:lpstr>Visualization </vt:lpstr>
      <vt:lpstr>High Energy Electron Scattering</vt:lpstr>
      <vt:lpstr>Quark Structure of Proton from High-Energy Lepton Scattering</vt:lpstr>
      <vt:lpstr>PowerPoint Presentation</vt:lpstr>
      <vt:lpstr>Proton Viewed in High Energy Electron Scattering: 1 Longitudinal Dimension</vt:lpstr>
      <vt:lpstr>Proton Tomography: 2 New Dimensions Transverse to Longitudinal Momentum</vt:lpstr>
      <vt:lpstr>U.S. Electron-Ion Collider Planning 2007-18</vt:lpstr>
      <vt:lpstr>EIC: 21st Century QCD Laboratory</vt:lpstr>
      <vt:lpstr>EIC Reach</vt:lpstr>
      <vt:lpstr>EIC Physics Case</vt:lpstr>
      <vt:lpstr>EIC Physics Case</vt:lpstr>
      <vt:lpstr>Transverse Spatial Distribution of Gluons</vt:lpstr>
      <vt:lpstr>Transverse Momentum Distributions</vt:lpstr>
      <vt:lpstr>Mass of the Nucleon</vt:lpstr>
      <vt:lpstr>Spin of the Nucleon</vt:lpstr>
      <vt:lpstr>QCD Dynamics in Nuclei</vt:lpstr>
      <vt:lpstr>Collider Specifications from Science</vt:lpstr>
      <vt:lpstr>NAS report on eic requirements</vt:lpstr>
      <vt:lpstr>New Avenue: Polarized Light Ions</vt:lpstr>
      <vt:lpstr>Work in Progress since 2014</vt:lpstr>
      <vt:lpstr>Neutron Spin Structure Function g1n(x,Q2)</vt:lpstr>
      <vt:lpstr>PowerPoint Presentation</vt:lpstr>
      <vt:lpstr>PowerPoint Presentation</vt:lpstr>
      <vt:lpstr>PowerPoint Presentation</vt:lpstr>
      <vt:lpstr>PowerPoint Presentation</vt:lpstr>
      <vt:lpstr>Questions</vt:lpstr>
      <vt:lpstr>Perspective</vt:lpstr>
      <vt:lpstr>Nuclear Gluonometry</vt:lpstr>
      <vt:lpstr>Double Helicity Structure Function Δ(x,Q2)</vt:lpstr>
      <vt:lpstr>Lattice Calculation of Exotic Glue</vt:lpstr>
      <vt:lpstr>PowerPoint Presentation</vt:lpstr>
      <vt:lpstr>Measuring Δ(x,Q2) via Inclusive DIS</vt:lpstr>
      <vt:lpstr>Using Tensor Polarized Nuclei</vt:lpstr>
      <vt:lpstr>Possible Polarized Ion Beams</vt:lpstr>
      <vt:lpstr>Summary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Electron-Ion Collider Status and Path Forward</dc:title>
  <dc:creator>Richard Milner</dc:creator>
  <cp:lastModifiedBy>Richard Milner</cp:lastModifiedBy>
  <cp:revision>174</cp:revision>
  <dcterms:created xsi:type="dcterms:W3CDTF">2018-10-04T11:52:07Z</dcterms:created>
  <dcterms:modified xsi:type="dcterms:W3CDTF">2018-10-17T09:31:05Z</dcterms:modified>
</cp:coreProperties>
</file>