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64" r:id="rId2"/>
    <p:sldId id="265" r:id="rId3"/>
    <p:sldId id="266" r:id="rId4"/>
    <p:sldId id="534" r:id="rId5"/>
    <p:sldId id="531" r:id="rId6"/>
    <p:sldId id="269" r:id="rId7"/>
    <p:sldId id="470" r:id="rId8"/>
    <p:sldId id="474" r:id="rId9"/>
    <p:sldId id="275" r:id="rId10"/>
    <p:sldId id="271" r:id="rId11"/>
    <p:sldId id="272" r:id="rId12"/>
    <p:sldId id="472" r:id="rId13"/>
    <p:sldId id="268" r:id="rId14"/>
    <p:sldId id="276" r:id="rId15"/>
    <p:sldId id="277" r:id="rId16"/>
    <p:sldId id="533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27"/>
    <p:restoredTop sz="94674"/>
  </p:normalViewPr>
  <p:slideViewPr>
    <p:cSldViewPr snapToGrid="0" snapToObjects="1">
      <p:cViewPr>
        <p:scale>
          <a:sx n="122" d="100"/>
          <a:sy n="122" d="100"/>
        </p:scale>
        <p:origin x="96" y="-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AD99B7-EC80-4243-B5B3-9F3FAC4DCDCC}" type="datetimeFigureOut">
              <a:rPr lang="it-IT" smtClean="0"/>
              <a:t>16/10/18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27DC3-B964-D541-8D0F-2E725DC1C53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1195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substantially</a:t>
            </a:r>
            <a:r>
              <a:rPr lang="en-US" baseline="0" dirty="0"/>
              <a:t> two ways of measuring luminosity implemented in the New Lucid.</a:t>
            </a:r>
          </a:p>
          <a:p>
            <a:r>
              <a:rPr lang="en-US" baseline="0" dirty="0"/>
              <a:t>The hit counting rate which consists in the counting the fraction of hits, that is the pulses above a discriminator threshold. This is exemplified in the upper figure.</a:t>
            </a:r>
          </a:p>
          <a:p>
            <a:r>
              <a:rPr lang="en-US" baseline="0" dirty="0"/>
              <a:t>In this case the luminosity per BC depends logarithmically on f and on the so-called visible cross-section, which is the final absolute calibration constant measured with the Van der </a:t>
            </a:r>
            <a:r>
              <a:rPr lang="en-US" baseline="0" dirty="0" err="1"/>
              <a:t>meer</a:t>
            </a:r>
            <a:r>
              <a:rPr lang="en-US" baseline="0" dirty="0"/>
              <a:t> scans. This method has been the main method used in RUN 1 and it will be also adopted in RUN 2. The relation between f and LBC is determined, under certain assumptions,  on statistical model and therefore has a systematic uncertainty associated.</a:t>
            </a:r>
          </a:p>
          <a:p>
            <a:r>
              <a:rPr lang="en-US" baseline="0" dirty="0"/>
              <a:t>Thanks to the newly designed electronics, it will be possible to adopt a new promising method for RUN2. It is based on the fact that the total charge per BC is proportional to the </a:t>
            </a:r>
            <a:r>
              <a:rPr lang="en-US" baseline="0" dirty="0" err="1"/>
              <a:t>lumi</a:t>
            </a:r>
            <a:r>
              <a:rPr lang="en-US" baseline="0" dirty="0"/>
              <a:t> per BC. This relationship does not depend on statistical model and therefore, until the detector is not saturating, is free of statistical uncertainty.</a:t>
            </a:r>
          </a:p>
          <a:p>
            <a:r>
              <a:rPr lang="en-US" baseline="0" dirty="0"/>
              <a:t>This has been proven on real data already in RUN 1. In the lower plot it is reported the </a:t>
            </a:r>
            <a:r>
              <a:rPr lang="en-US" baseline="0" dirty="0" err="1"/>
              <a:t>lumi</a:t>
            </a:r>
            <a:r>
              <a:rPr lang="en-US" baseline="0" dirty="0"/>
              <a:t> measured by lucid vs the </a:t>
            </a:r>
            <a:r>
              <a:rPr lang="en-US" baseline="0" dirty="0" err="1"/>
              <a:t>lumi</a:t>
            </a:r>
            <a:r>
              <a:rPr lang="en-US" baseline="0" dirty="0"/>
              <a:t> measured by ATLAS with the charge integration method and with the hit counting method. It can be appreciated that the hit or method as a systematic deviation from linearity while the charge methods not</a:t>
            </a:r>
          </a:p>
          <a:p>
            <a:r>
              <a:rPr lang="en-US" baseline="0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7DA77-B67E-4D7C-833F-3E7307C14C4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788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use of Bi207 electron source from IC  is quite new and promising. The about 1 MeV electrons from the source have enough kinetic energy in order to completely cross the quartz window and release an amount of photons equivalent to the signal of a high energy particle crossing the same window. This is shown in the bottom left picture, where the amplitude distribution of signals from the source is reported. A nice peak shows up in correspondence of the electrons crossing completely the window.</a:t>
            </a:r>
          </a:p>
          <a:p>
            <a:r>
              <a:rPr lang="en-US" baseline="0" dirty="0"/>
              <a:t>The upper left plot shows that the calibration signals are well within a BC duration.</a:t>
            </a:r>
          </a:p>
          <a:p>
            <a:r>
              <a:rPr lang="en-US" baseline="0" dirty="0"/>
              <a:t>The Bottom right plot finally report the stability curve obtained measuring the mean of the amplitude distribution as a function of a few volt variation. It can be appreciated that 1 Volt variation produces a 1.4% variation of the gain.</a:t>
            </a:r>
          </a:p>
          <a:p>
            <a:r>
              <a:rPr lang="en-US" baseline="0" dirty="0"/>
              <a:t>Preliminary results show that the simple measurement of the mean of the amplitude distribution can monitor the stability of the gain better than at 1%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7DA77-B67E-4D7C-833F-3E7307C14C4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766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7DA77-B67E-4D7C-833F-3E7307C14C4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678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courier" charset="0"/>
              </a:defRPr>
            </a:lvl1pPr>
          </a:lstStyle>
          <a:p>
            <a:fld id="{F1068E02-55BD-7F46-BDB8-3FF495F502E5}" type="datetime4">
              <a:rPr lang="it-IT" smtClean="0"/>
              <a:t>16 Ottobre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defRPr>
            </a:lvl1pPr>
          </a:lstStyle>
          <a:p>
            <a:r>
              <a:rPr lang="en-US" dirty="0"/>
              <a:t>Marco </a:t>
            </a:r>
            <a:r>
              <a:rPr lang="en-US" dirty="0" err="1"/>
              <a:t>Bruschi</a:t>
            </a:r>
            <a:r>
              <a:rPr lang="en-US" dirty="0"/>
              <a:t>, INFN Bologna (ITALY)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courier" charset="0"/>
              </a:defRPr>
            </a:lvl1pPr>
          </a:lstStyle>
          <a:p>
            <a:fld id="{BA143E1E-D364-FA41-824C-0A3188F396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969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F841F-C24F-BD43-80F9-45E50049D04A}" type="datetime4">
              <a:rPr lang="it-IT" smtClean="0"/>
              <a:t>16 Ottobre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Bruschi, INFN Bologna (ITALY)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3E1E-D364-FA41-824C-0A3188F3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47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37F2B-5E04-B347-8D6C-EDAEEBE77927}" type="datetime4">
              <a:rPr lang="it-IT" smtClean="0"/>
              <a:t>16 Ottobre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Bruschi, INFN Bologna (ITALY)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3E1E-D364-FA41-824C-0A3188F3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43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urier" charset="0"/>
                <a:ea typeface="Courier" charset="0"/>
                <a:cs typeface="Courier" charset="0"/>
              </a:defRPr>
            </a:lvl1pPr>
            <a:lvl2pPr>
              <a:defRPr>
                <a:latin typeface="Courier" charset="0"/>
                <a:ea typeface="Courier" charset="0"/>
                <a:cs typeface="Courier" charset="0"/>
              </a:defRPr>
            </a:lvl2pPr>
            <a:lvl3pPr>
              <a:defRPr>
                <a:latin typeface="Courier" charset="0"/>
                <a:ea typeface="Courier" charset="0"/>
                <a:cs typeface="Courier" charset="0"/>
              </a:defRPr>
            </a:lvl3pPr>
            <a:lvl4pPr>
              <a:defRPr>
                <a:latin typeface="Courier" charset="0"/>
                <a:ea typeface="Courier" charset="0"/>
                <a:cs typeface="Courier" charset="0"/>
              </a:defRPr>
            </a:lvl4pPr>
            <a:lvl5pPr>
              <a:defRPr>
                <a:latin typeface="Courier" charset="0"/>
                <a:ea typeface="Courier" charset="0"/>
                <a:cs typeface="Courier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 baseline="0">
                <a:solidFill>
                  <a:srgbClr val="002060"/>
                </a:solidFill>
                <a:latin typeface="Courier" charset="0"/>
              </a:defRPr>
            </a:lvl1pPr>
          </a:lstStyle>
          <a:p>
            <a:fld id="{3CFB1588-217A-4C46-A882-C5F7892E8CE8}" type="datetime4">
              <a:rPr lang="it-IT" smtClean="0"/>
              <a:t>16 Ottobre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rgbClr val="C00000"/>
                </a:solidFill>
                <a:latin typeface="courier" charset="0"/>
              </a:defRPr>
            </a:lvl1pPr>
          </a:lstStyle>
          <a:p>
            <a:r>
              <a:rPr lang="en-US"/>
              <a:t>Marco Bruschi, INFN Bologna (ITALY)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 baseline="0">
                <a:solidFill>
                  <a:srgbClr val="002060"/>
                </a:solidFill>
                <a:latin typeface="Courier" charset="0"/>
              </a:defRPr>
            </a:lvl1pPr>
          </a:lstStyle>
          <a:p>
            <a:fld id="{BA143E1E-D364-FA41-824C-0A3188F396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41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8872-809F-C049-ACFB-F52BC25C828C}" type="datetime4">
              <a:rPr lang="it-IT" smtClean="0"/>
              <a:t>16 Ottobre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Bruschi, INFN Bologna (ITALY)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3E1E-D364-FA41-824C-0A3188F3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45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32234-8D29-1A46-941E-4A599DD38D01}" type="datetime4">
              <a:rPr lang="it-IT" smtClean="0"/>
              <a:t>16 Ottobre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Bruschi, INFN Bologna (ITALY)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3E1E-D364-FA41-824C-0A3188F3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16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BC78-ACBE-F14F-98EB-19998CE69DFE}" type="datetime4">
              <a:rPr lang="it-IT" smtClean="0"/>
              <a:t>16 Ottobre 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Bruschi, INFN Bologna (ITALY)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3E1E-D364-FA41-824C-0A3188F3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45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69E1-B145-5C43-8F77-1C7FA23CEDF1}" type="datetime4">
              <a:rPr lang="it-IT" smtClean="0"/>
              <a:t>16 Ottobre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Bruschi, INFN Bologna (ITALY)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3E1E-D364-FA41-824C-0A3188F3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790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A6FF3-D72A-4041-AEA1-92F357FFEBEB}" type="datetime4">
              <a:rPr lang="it-IT" smtClean="0"/>
              <a:t>16 Ottobre 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Bruschi, INFN Bologna (ITALY)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3E1E-D364-FA41-824C-0A3188F3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62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B86B-C758-5849-A9C5-557FF0BC7DC6}" type="datetime4">
              <a:rPr lang="it-IT" smtClean="0"/>
              <a:t>16 Ottobre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Bruschi, INFN Bologna (ITALY)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3E1E-D364-FA41-824C-0A3188F3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73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C709-4BA5-6F4F-8184-CCC278D71690}" type="datetime4">
              <a:rPr lang="it-IT" smtClean="0"/>
              <a:t>16 Ottobre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Bruschi, INFN Bologna (ITALY)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3E1E-D364-FA41-824C-0A3188F3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4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A4D74-EC59-B344-A1C1-B38D205D59F7}" type="datetime4">
              <a:rPr lang="it-IT" smtClean="0"/>
              <a:t>16 Ottobre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Marco Bruschi, INFN Bologna (ITALY)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43E1E-D364-FA41-824C-0A3188F3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18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rgbClr val="FF0000"/>
          </a:solidFill>
          <a:latin typeface="Courier" charset="0"/>
          <a:ea typeface="Courier" charset="0"/>
          <a:cs typeface="Courier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baseline="0">
          <a:solidFill>
            <a:srgbClr val="002060"/>
          </a:solidFill>
          <a:latin typeface="Courier" charset="0"/>
          <a:ea typeface="Courier" charset="0"/>
          <a:cs typeface="Courier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rgbClr val="002060"/>
          </a:solidFill>
          <a:latin typeface="Courier" charset="0"/>
          <a:ea typeface="Courier" charset="0"/>
          <a:cs typeface="Courier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rgbClr val="002060"/>
          </a:solidFill>
          <a:latin typeface="Courier" charset="0"/>
          <a:ea typeface="Courier" charset="0"/>
          <a:cs typeface="Courier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2060"/>
          </a:solidFill>
          <a:latin typeface="Courier" charset="0"/>
          <a:ea typeface="Courier" charset="0"/>
          <a:cs typeface="Courier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2060"/>
          </a:solidFill>
          <a:latin typeface="Courier" charset="0"/>
          <a:ea typeface="Courier" charset="0"/>
          <a:cs typeface="Courier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11.wmf"/><Relationship Id="rId4" Type="http://schemas.openxmlformats.org/officeDocument/2006/relationships/image" Target="../media/image12.png"/><Relationship Id="rId9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066F8-0E09-504E-B9BC-B83B6DAE58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1" y="12627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it-IT" dirty="0"/>
              <a:t> </a:t>
            </a:r>
            <a:r>
              <a:rPr lang="it-IT" sz="4400" dirty="0" err="1"/>
              <a:t>Measuring</a:t>
            </a:r>
            <a:r>
              <a:rPr lang="it-IT" sz="4400" dirty="0"/>
              <a:t> </a:t>
            </a:r>
            <a:r>
              <a:rPr lang="it-IT" sz="4400" dirty="0" err="1"/>
              <a:t>precisely</a:t>
            </a:r>
            <a:r>
              <a:rPr lang="it-IT" sz="4400" dirty="0"/>
              <a:t> </a:t>
            </a:r>
            <a:r>
              <a:rPr lang="it-IT" sz="4400" dirty="0" err="1"/>
              <a:t>luminosity</a:t>
            </a:r>
            <a:r>
              <a:rPr lang="it-IT" sz="4400" dirty="0"/>
              <a:t> </a:t>
            </a:r>
            <a:r>
              <a:rPr lang="it-IT" sz="4400" dirty="0" err="1"/>
              <a:t>at</a:t>
            </a:r>
            <a:r>
              <a:rPr lang="it-IT" sz="4400" dirty="0"/>
              <a:t> LHC </a:t>
            </a:r>
            <a:r>
              <a:rPr lang="it-IT" sz="4400" dirty="0" err="1"/>
              <a:t>using</a:t>
            </a:r>
            <a:r>
              <a:rPr lang="it-IT" sz="4400" dirty="0"/>
              <a:t> the ATLAS LUCID: </a:t>
            </a:r>
            <a:r>
              <a:rPr lang="it-IT" sz="4400" dirty="0" err="1"/>
              <a:t>past</a:t>
            </a:r>
            <a:r>
              <a:rPr lang="it-IT" sz="4400" dirty="0"/>
              <a:t> </a:t>
            </a:r>
            <a:r>
              <a:rPr lang="it-IT" sz="4400" dirty="0" err="1"/>
              <a:t>experience</a:t>
            </a:r>
            <a:r>
              <a:rPr lang="it-IT" sz="4400" dirty="0"/>
              <a:t> and future </a:t>
            </a:r>
            <a:r>
              <a:rPr lang="it-IT" sz="4400" dirty="0" err="1"/>
              <a:t>plans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278DE4-8377-D544-9FC7-6B6F43216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8812" y="2630596"/>
            <a:ext cx="8485180" cy="2431473"/>
          </a:xfrm>
        </p:spPr>
        <p:txBody>
          <a:bodyPr>
            <a:normAutofit fontScale="92500"/>
          </a:bodyPr>
          <a:lstStyle/>
          <a:p>
            <a:r>
              <a:rPr lang="en-GB" dirty="0"/>
              <a:t>Presented at: Forward Physics and Instrumentation from Colliders to Cosmic Rays Workshop</a:t>
            </a:r>
          </a:p>
          <a:p>
            <a:r>
              <a:rPr lang="en-GB" dirty="0"/>
              <a:t>Stony Brook: 17-19 October 2018</a:t>
            </a:r>
          </a:p>
          <a:p>
            <a:endParaRPr lang="en-GB" dirty="0"/>
          </a:p>
          <a:p>
            <a:r>
              <a:rPr lang="en-GB" dirty="0"/>
              <a:t>by: Marco </a:t>
            </a:r>
            <a:r>
              <a:rPr lang="en-GB" dirty="0" err="1"/>
              <a:t>Bruschi</a:t>
            </a:r>
            <a:r>
              <a:rPr lang="en-GB" dirty="0"/>
              <a:t> (INFN Bologna, Italy) on behalf of the ATLAS LUCID collaboration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DF0A9-986B-0247-A212-F939B89DC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8E02-55BD-7F46-BDB8-3FF495F502E5}" type="datetime4">
              <a:rPr lang="it-IT" smtClean="0"/>
              <a:t>16 Ottobre 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D6BFB-9BA0-1D49-811D-49A442111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Bruschi, INFN Bologna (ITALY)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18670-A74A-1948-8338-788424D8E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3E1E-D364-FA41-824C-0A3188F396FC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584911-D8D4-5742-8E21-40989EE4C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5062069"/>
            <a:ext cx="3348622" cy="165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38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6C276-71F1-ED4D-BE61-04D08502F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Absolute Luminosity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A0303-6D3A-E24F-B192-73EFD639F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75" y="1540479"/>
            <a:ext cx="6411041" cy="1049311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The calibration is performed in special LHC machine runs (Van der Meer scans)</a:t>
            </a:r>
          </a:p>
          <a:p>
            <a:r>
              <a:rPr lang="en-GB" dirty="0"/>
              <a:t>low intensity beams are separated in X and Y and the rates measured by the monitors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F581B-9E7E-1045-A566-ADA873032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1588-217A-4C46-A882-C5F7892E8CE8}" type="datetime4">
              <a:rPr lang="it-IT" smtClean="0"/>
              <a:t>16 Ottobre 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F3AAE-28E7-C342-B3A9-3DEE831FF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Bruschi, INFN Bologna (ITALY)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FE6D9-7918-FB4B-BB16-CFADFC0EB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3E1E-D364-FA41-824C-0A3188F396F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C17DD6-0713-554F-95F7-596BB2A22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088" y="3254476"/>
            <a:ext cx="3151023" cy="2824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266516-0BC0-EA48-9830-2140963FF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20" y="1493607"/>
            <a:ext cx="4209081" cy="15814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91D33D-F4DA-FC48-B0B8-58AEEEBF2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305" y="3016251"/>
            <a:ext cx="2940372" cy="1308824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815D8F4-4100-1C42-A8D6-911820B5CA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676558"/>
              </p:ext>
            </p:extLst>
          </p:nvPr>
        </p:nvGraphicFramePr>
        <p:xfrm>
          <a:off x="358183" y="4504462"/>
          <a:ext cx="652684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704">
                  <a:extLst>
                    <a:ext uri="{9D8B030D-6E8A-4147-A177-3AD203B41FA5}">
                      <a16:colId xmlns:a16="http://schemas.microsoft.com/office/drawing/2014/main" val="3092931992"/>
                    </a:ext>
                  </a:extLst>
                </a:gridCol>
                <a:gridCol w="5593144">
                  <a:extLst>
                    <a:ext uri="{9D8B030D-6E8A-4147-A177-3AD203B41FA5}">
                      <a16:colId xmlns:a16="http://schemas.microsoft.com/office/drawing/2014/main" val="22785908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Symbol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795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Symbol" pitchFamily="2" charset="2"/>
                        </a:rPr>
                        <a:t>m</a:t>
                      </a:r>
                      <a:r>
                        <a:rPr lang="en-GB" baseline="-25000" dirty="0"/>
                        <a:t>vis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peak value of the measured # </a:t>
                      </a:r>
                      <a:r>
                        <a:rPr lang="en-GB" dirty="0" err="1"/>
                        <a:t>int</a:t>
                      </a:r>
                      <a:r>
                        <a:rPr lang="en-GB" dirty="0"/>
                        <a:t>/BC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775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Symbol" pitchFamily="2" charset="2"/>
                        </a:rPr>
                        <a:t>S</a:t>
                      </a:r>
                      <a:r>
                        <a:rPr lang="en-GB" baseline="-25000" dirty="0"/>
                        <a:t>X</a:t>
                      </a:r>
                      <a:r>
                        <a:rPr lang="en-GB" dirty="0">
                          <a:latin typeface="Symbol" pitchFamily="2" charset="2"/>
                        </a:rPr>
                        <a:t>S</a:t>
                      </a:r>
                      <a:r>
                        <a:rPr lang="en-GB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rms</a:t>
                      </a:r>
                      <a:r>
                        <a:rPr lang="en-GB" dirty="0"/>
                        <a:t> value of scan curves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329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</a:t>
                      </a:r>
                      <a:r>
                        <a:rPr lang="en-GB" baseline="-25000" dirty="0"/>
                        <a:t>1</a:t>
                      </a:r>
                      <a:r>
                        <a:rPr lang="en-GB" dirty="0"/>
                        <a:t>N</a:t>
                      </a:r>
                      <a:r>
                        <a:rPr lang="en-GB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number of protons per colliding BC for beam1 and beam2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76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1149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65E4B-1966-6542-8927-2CDB61CA7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Luminosity measurement precision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1A67A-49EE-8C4E-B06A-237853422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96193" cy="1390273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solidFill>
                  <a:srgbClr val="00B050"/>
                </a:solidFill>
              </a:rPr>
              <a:t>HIT</a:t>
            </a:r>
            <a:r>
              <a:rPr lang="en-GB" dirty="0"/>
              <a:t> counting algorithm (</a:t>
            </a:r>
            <a:r>
              <a:rPr lang="en-GB" dirty="0" err="1"/>
              <a:t>HitOR</a:t>
            </a:r>
            <a:r>
              <a:rPr lang="en-GB" dirty="0"/>
              <a:t>) corrected offline for </a:t>
            </a:r>
            <a:r>
              <a:rPr lang="en-GB" dirty="0">
                <a:latin typeface="Courier" pitchFamily="2" charset="0"/>
              </a:rPr>
              <a:t>non linearity with L </a:t>
            </a:r>
            <a:r>
              <a:rPr lang="en-GB" dirty="0"/>
              <a:t>using track counting</a:t>
            </a:r>
          </a:p>
          <a:p>
            <a:r>
              <a:rPr lang="en-GB" dirty="0"/>
              <a:t>Other detectors, used to assess the overall stability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72242-F0FE-0C42-8743-61106CFA2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1588-217A-4C46-A882-C5F7892E8CE8}" type="datetime4">
              <a:rPr lang="it-IT" smtClean="0"/>
              <a:t>16 Ottobre 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2B8FF9-CC40-154C-93E4-0AC2CEA0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Bruschi, INFN Bologna (ITALY)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D5637-8FDC-E347-9048-1811809E0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3E1E-D364-FA41-824C-0A3188F396FC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3B8E217-EB47-684A-A5DA-FB73B1394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826194"/>
              </p:ext>
            </p:extLst>
          </p:nvPr>
        </p:nvGraphicFramePr>
        <p:xfrm>
          <a:off x="8947753" y="2130274"/>
          <a:ext cx="2138744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818">
                  <a:extLst>
                    <a:ext uri="{9D8B030D-6E8A-4147-A177-3AD203B41FA5}">
                      <a16:colId xmlns:a16="http://schemas.microsoft.com/office/drawing/2014/main" val="2184545800"/>
                    </a:ext>
                  </a:extLst>
                </a:gridCol>
                <a:gridCol w="1439926">
                  <a:extLst>
                    <a:ext uri="{9D8B030D-6E8A-4147-A177-3AD203B41FA5}">
                      <a16:colId xmlns:a16="http://schemas.microsoft.com/office/drawing/2014/main" val="34747328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Precision</a:t>
                      </a:r>
                    </a:p>
                    <a:p>
                      <a:pPr algn="ctr"/>
                      <a:r>
                        <a:rPr lang="en-GB" dirty="0"/>
                        <a:t>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445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864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594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2.4 </a:t>
                      </a:r>
                    </a:p>
                    <a:p>
                      <a:pPr algn="ctr"/>
                      <a:r>
                        <a:rPr lang="en-GB" dirty="0"/>
                        <a:t>(preliminary)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774253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3E054F68-C965-784A-969A-923B48CAE3EE}"/>
              </a:ext>
            </a:extLst>
          </p:cNvPr>
          <p:cNvGrpSpPr/>
          <p:nvPr/>
        </p:nvGrpSpPr>
        <p:grpSpPr>
          <a:xfrm>
            <a:off x="484697" y="3304622"/>
            <a:ext cx="7876637" cy="2872341"/>
            <a:chOff x="484697" y="3304622"/>
            <a:chExt cx="7876637" cy="28723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E391B0C-10AD-114F-823A-A9CC00ED0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697" y="3304622"/>
              <a:ext cx="7876637" cy="2872341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E439E81-7835-B94E-BA28-A204F239E588}"/>
                </a:ext>
              </a:extLst>
            </p:cNvPr>
            <p:cNvCxnSpPr/>
            <p:nvPr/>
          </p:nvCxnSpPr>
          <p:spPr>
            <a:xfrm>
              <a:off x="1179320" y="4473472"/>
              <a:ext cx="307648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A370852-9454-A248-9689-0805AC35581C}"/>
                </a:ext>
              </a:extLst>
            </p:cNvPr>
            <p:cNvCxnSpPr/>
            <p:nvPr/>
          </p:nvCxnSpPr>
          <p:spPr>
            <a:xfrm>
              <a:off x="1186438" y="4719878"/>
              <a:ext cx="307648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0C82B4E-5397-F343-BFEA-31254EF0C65F}"/>
                </a:ext>
              </a:extLst>
            </p:cNvPr>
            <p:cNvCxnSpPr/>
            <p:nvPr/>
          </p:nvCxnSpPr>
          <p:spPr>
            <a:xfrm>
              <a:off x="4970127" y="4326769"/>
              <a:ext cx="307648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991A3C5-2245-7A47-96A2-C5D097E35E03}"/>
                </a:ext>
              </a:extLst>
            </p:cNvPr>
            <p:cNvCxnSpPr/>
            <p:nvPr/>
          </p:nvCxnSpPr>
          <p:spPr>
            <a:xfrm>
              <a:off x="4977245" y="4872276"/>
              <a:ext cx="307648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1D99970-E534-F942-A584-F6283BF0FC09}"/>
              </a:ext>
            </a:extLst>
          </p:cNvPr>
          <p:cNvCxnSpPr/>
          <p:nvPr/>
        </p:nvCxnSpPr>
        <p:spPr>
          <a:xfrm>
            <a:off x="8053731" y="4597637"/>
            <a:ext cx="5568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794C711-E7A3-C040-8306-85454B1940B8}"/>
              </a:ext>
            </a:extLst>
          </p:cNvPr>
          <p:cNvCxnSpPr/>
          <p:nvPr/>
        </p:nvCxnSpPr>
        <p:spPr>
          <a:xfrm flipV="1">
            <a:off x="8280875" y="4326769"/>
            <a:ext cx="0" cy="253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53D5F03-164A-9D4C-A4C2-38E1235475A4}"/>
              </a:ext>
            </a:extLst>
          </p:cNvPr>
          <p:cNvCxnSpPr>
            <a:cxnSpLocks/>
          </p:cNvCxnSpPr>
          <p:nvPr/>
        </p:nvCxnSpPr>
        <p:spPr>
          <a:xfrm rot="10800000" flipV="1">
            <a:off x="8287997" y="4618499"/>
            <a:ext cx="0" cy="253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5D3BA9B-5652-D041-A31E-644B87BEF280}"/>
              </a:ext>
            </a:extLst>
          </p:cNvPr>
          <p:cNvSpPr txBox="1"/>
          <p:nvPr/>
        </p:nvSpPr>
        <p:spPr>
          <a:xfrm>
            <a:off x="8568278" y="4257380"/>
            <a:ext cx="1159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Long Term</a:t>
            </a:r>
          </a:p>
          <a:p>
            <a:r>
              <a:rPr lang="en-GB" dirty="0">
                <a:solidFill>
                  <a:srgbClr val="00B0F0"/>
                </a:solidFill>
              </a:rPr>
              <a:t>Stability</a:t>
            </a:r>
          </a:p>
        </p:txBody>
      </p:sp>
    </p:spTree>
    <p:extLst>
      <p:ext uri="{BB962C8B-B14F-4D97-AF65-F5344CB8AC3E}">
        <p14:creationId xmlns:p14="http://schemas.microsoft.com/office/powerpoint/2010/main" val="3564161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18256"/>
            <a:ext cx="569897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Radiation Hardness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86" y="885683"/>
            <a:ext cx="7571790" cy="32699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Ionizing dose measured directly during  RUN 1 (√(s)=8 </a:t>
            </a:r>
            <a:r>
              <a:rPr lang="en-US" dirty="0" err="1"/>
              <a:t>TeV</a:t>
            </a:r>
            <a:r>
              <a:rPr lang="en-US" dirty="0"/>
              <a:t>): 0.77 </a:t>
            </a:r>
            <a:r>
              <a:rPr lang="en-US" dirty="0" err="1"/>
              <a:t>kGy</a:t>
            </a:r>
            <a:r>
              <a:rPr lang="en-US" dirty="0"/>
              <a:t>/fb</a:t>
            </a:r>
            <a:r>
              <a:rPr lang="en-US" baseline="30000" dirty="0"/>
              <a:t>-1</a:t>
            </a:r>
            <a:r>
              <a:rPr lang="en-US" dirty="0"/>
              <a:t> </a:t>
            </a:r>
          </a:p>
          <a:p>
            <a:r>
              <a:rPr lang="en-US" dirty="0"/>
              <a:t>Extrapolation for RUN 2 (√(s)≤14 </a:t>
            </a:r>
            <a:r>
              <a:rPr lang="en-US" dirty="0" err="1"/>
              <a:t>TeV</a:t>
            </a:r>
            <a:r>
              <a:rPr lang="en-US" dirty="0"/>
              <a:t>) : &lt; 200 </a:t>
            </a:r>
            <a:r>
              <a:rPr lang="en-US" dirty="0" err="1"/>
              <a:t>kGy</a:t>
            </a:r>
            <a:endParaRPr lang="en-US" dirty="0"/>
          </a:p>
          <a:p>
            <a:r>
              <a:rPr lang="en-US" dirty="0"/>
              <a:t>Neutron flux in RUN 2 (from GCALOR):</a:t>
            </a:r>
          </a:p>
          <a:p>
            <a:pPr marL="114300" indent="0">
              <a:buNone/>
            </a:pPr>
            <a:r>
              <a:rPr lang="en-US" dirty="0"/>
              <a:t>   &lt;2.6∙10</a:t>
            </a:r>
            <a:r>
              <a:rPr lang="en-US" baseline="30000" dirty="0"/>
              <a:t>14</a:t>
            </a:r>
            <a:r>
              <a:rPr lang="en-US" dirty="0"/>
              <a:t> /cm</a:t>
            </a:r>
            <a:r>
              <a:rPr lang="en-US" baseline="30000" dirty="0"/>
              <a:t>2</a:t>
            </a:r>
            <a:r>
              <a:rPr lang="en-US" dirty="0"/>
              <a:t>  </a:t>
            </a:r>
          </a:p>
          <a:p>
            <a:pPr marL="114300" indent="0">
              <a:buNone/>
            </a:pPr>
            <a:endParaRPr lang="en-US" baseline="30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804795"/>
            <a:ext cx="3315667" cy="20188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12151" y="818853"/>
            <a:ext cx="1948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BEFORE Irradiation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73480" y="1947630"/>
            <a:ext cx="18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AFTER Irradiation</a:t>
            </a:r>
            <a:endParaRPr lang="en-GB" dirty="0">
              <a:solidFill>
                <a:srgbClr val="FFFF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869066" y="3435517"/>
            <a:ext cx="3869010" cy="1728191"/>
            <a:chOff x="4591422" y="3284985"/>
            <a:chExt cx="3869010" cy="172819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4527" b="4907"/>
            <a:stretch/>
          </p:blipFill>
          <p:spPr>
            <a:xfrm>
              <a:off x="4932040" y="3284985"/>
              <a:ext cx="3528392" cy="144016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254809" y="4736177"/>
              <a:ext cx="113691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log(HV/1000 V)</a:t>
              </a:r>
              <a:endParaRPr lang="en-GB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4152680" y="3729908"/>
              <a:ext cx="11544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Log(</a:t>
              </a:r>
              <a:r>
                <a:rPr lang="en-US" sz="1200" dirty="0" err="1"/>
                <a:t>i</a:t>
              </a:r>
              <a:r>
                <a:rPr lang="en-US" sz="1200" dirty="0"/>
                <a:t>/</a:t>
              </a:r>
              <a:r>
                <a:rPr lang="en-US" sz="1200" dirty="0" err="1"/>
                <a:t>i</a:t>
              </a:r>
              <a:r>
                <a:rPr lang="en-US" sz="1200" dirty="0"/>
                <a:t>(1000 V))</a:t>
              </a:r>
              <a:endParaRPr lang="en-GB" sz="1200" dirty="0"/>
            </a:p>
          </p:txBody>
        </p:sp>
      </p:grpSp>
      <p:graphicFrame>
        <p:nvGraphicFramePr>
          <p:cNvPr id="13" name="Table 1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002645242"/>
              </p:ext>
            </p:extLst>
          </p:nvPr>
        </p:nvGraphicFramePr>
        <p:xfrm>
          <a:off x="4515100" y="4018939"/>
          <a:ext cx="3290347" cy="2233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3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3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3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233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Source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PMT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ymbol" panose="05050102010706020507" pitchFamily="18" charset="2"/>
                        </a:rPr>
                        <a:t>a</a:t>
                      </a:r>
                    </a:p>
                    <a:p>
                      <a:pPr algn="ctr"/>
                      <a:r>
                        <a:rPr lang="en-US" sz="1100" dirty="0"/>
                        <a:t>Pre </a:t>
                      </a:r>
                      <a:r>
                        <a:rPr lang="en-US" sz="1100" dirty="0" err="1"/>
                        <a:t>Irr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ymbol" panose="05050102010706020507" pitchFamily="18" charset="2"/>
                        </a:rPr>
                        <a:t>a</a:t>
                      </a:r>
                    </a:p>
                    <a:p>
                      <a:pPr algn="ctr"/>
                      <a:r>
                        <a:rPr lang="en-US" sz="1100" dirty="0"/>
                        <a:t>Post </a:t>
                      </a:r>
                      <a:r>
                        <a:rPr lang="en-US" sz="1100" dirty="0" err="1"/>
                        <a:t>Irr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979">
                <a:tc rowSpan="2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  <a:p>
                      <a:pPr algn="ctr"/>
                      <a:r>
                        <a:rPr lang="en-US" sz="1100" dirty="0">
                          <a:latin typeface="Symbol" panose="05050102010706020507" pitchFamily="18" charset="2"/>
                        </a:rPr>
                        <a:t>g</a:t>
                      </a:r>
                      <a:endParaRPr lang="en-GB" sz="1100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R760 </a:t>
                      </a:r>
                      <a:r>
                        <a:rPr lang="en-US" sz="1100" dirty="0" err="1"/>
                        <a:t>Irr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7.76±0.04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7.76±0.04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R760 Ref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7.78±0.09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7.79±0.04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69">
                <a:tc rowSpan="2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  <a:p>
                      <a:pPr algn="ctr"/>
                      <a:r>
                        <a:rPr lang="en-US" sz="11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R760 </a:t>
                      </a:r>
                      <a:r>
                        <a:rPr lang="en-US" sz="1100" dirty="0" err="1"/>
                        <a:t>Irr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6.01±0.04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6.11±0.04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1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R760 Ref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5.76±0.02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5.75±0.04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11306028" y="4839672"/>
            <a:ext cx="36004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9212051" y="3147484"/>
            <a:ext cx="1598964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Relative Gain Variation</a:t>
            </a:r>
            <a:endParaRPr lang="en-GB" sz="1200" dirty="0">
              <a:solidFill>
                <a:srgbClr val="FF0000"/>
              </a:solidFill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0449341"/>
              </p:ext>
            </p:extLst>
          </p:nvPr>
        </p:nvGraphicFramePr>
        <p:xfrm>
          <a:off x="9343851" y="5379732"/>
          <a:ext cx="1375806" cy="687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Equation" r:id="rId6" imgW="787320" imgH="393480" progId="Equation.3">
                  <p:embed/>
                </p:oleObj>
              </mc:Choice>
              <mc:Fallback>
                <p:oleObj name="Equation" r:id="rId6" imgW="787320" imgH="393480" progId="Equation.3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343851" y="5379732"/>
                        <a:ext cx="1375806" cy="68790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B7327391-0DCF-9746-AC0D-C703487AAD90}"/>
              </a:ext>
            </a:extLst>
          </p:cNvPr>
          <p:cNvSpPr/>
          <p:nvPr/>
        </p:nvSpPr>
        <p:spPr>
          <a:xfrm>
            <a:off x="105087" y="4155597"/>
            <a:ext cx="4492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ourier" pitchFamily="2" charset="0"/>
              </a:rPr>
              <a:t>Irradiation tests at ENEA </a:t>
            </a:r>
            <a:r>
              <a:rPr lang="en-US" sz="2400" dirty="0" err="1">
                <a:solidFill>
                  <a:srgbClr val="002060"/>
                </a:solidFill>
                <a:latin typeface="Courier" pitchFamily="2" charset="0"/>
              </a:rPr>
              <a:t>Casaccia</a:t>
            </a:r>
            <a:r>
              <a:rPr lang="en-US" sz="2400" dirty="0">
                <a:solidFill>
                  <a:srgbClr val="002060"/>
                </a:solidFill>
                <a:latin typeface="Courier" pitchFamily="2" charset="0"/>
              </a:rPr>
              <a:t> (Rome)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aseline="30000" dirty="0">
                <a:solidFill>
                  <a:srgbClr val="002060"/>
                </a:solidFill>
                <a:latin typeface="Courier" pitchFamily="2" charset="0"/>
              </a:rPr>
              <a:t>60</a:t>
            </a:r>
            <a:r>
              <a:rPr lang="en-US" sz="2400" dirty="0">
                <a:solidFill>
                  <a:srgbClr val="002060"/>
                </a:solidFill>
                <a:latin typeface="Courier" pitchFamily="2" charset="0"/>
              </a:rPr>
              <a:t>Co source: 200 </a:t>
            </a:r>
            <a:r>
              <a:rPr lang="en-US" sz="2400" dirty="0" err="1">
                <a:solidFill>
                  <a:srgbClr val="002060"/>
                </a:solidFill>
                <a:latin typeface="Courier" pitchFamily="2" charset="0"/>
              </a:rPr>
              <a:t>kGy</a:t>
            </a:r>
            <a:endParaRPr lang="en-US" sz="2400" baseline="30000" dirty="0">
              <a:solidFill>
                <a:srgbClr val="002060"/>
              </a:solidFill>
              <a:latin typeface="Courier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ourier" pitchFamily="2" charset="0"/>
              </a:rPr>
              <a:t>1 MeV neutron equivalent fluence: 2.7∙10</a:t>
            </a:r>
            <a:r>
              <a:rPr lang="en-US" sz="2400" baseline="30000" dirty="0">
                <a:solidFill>
                  <a:srgbClr val="002060"/>
                </a:solidFill>
                <a:latin typeface="Courier" pitchFamily="2" charset="0"/>
              </a:rPr>
              <a:t>14</a:t>
            </a:r>
            <a:r>
              <a:rPr lang="en-US" sz="2400" dirty="0">
                <a:solidFill>
                  <a:srgbClr val="002060"/>
                </a:solidFill>
                <a:latin typeface="Courier" pitchFamily="2" charset="0"/>
              </a:rPr>
              <a:t> n/cm</a:t>
            </a:r>
            <a:r>
              <a:rPr lang="en-US" sz="2400" baseline="30000" dirty="0">
                <a:solidFill>
                  <a:srgbClr val="002060"/>
                </a:solidFill>
                <a:latin typeface="Courier" pitchFamily="2" charset="0"/>
              </a:rPr>
              <a:t>2</a:t>
            </a:r>
            <a:endParaRPr lang="en-GB" sz="2400" baseline="30000" dirty="0">
              <a:solidFill>
                <a:srgbClr val="002060"/>
              </a:solidFill>
              <a:latin typeface="Courier" pitchFamily="2" charset="0"/>
            </a:endParaRP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B2AE810-A849-2048-828B-8015B96FF8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CFB1588-217A-4C46-A882-C5F7892E8CE8}" type="datetime4">
              <a:rPr lang="it-IT" smtClean="0"/>
              <a:t>16 Ottobre 2018</a:t>
            </a:fld>
            <a:endParaRPr lang="en-US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4A023AF3-5A2C-BF48-8467-D381555D6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Marco Bruschi, INFN Bologna (ITALY)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236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2FCF4-C4F9-6D44-B996-F8ED2EBB0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10820"/>
            <a:ext cx="10515600" cy="1325563"/>
          </a:xfrm>
        </p:spPr>
        <p:txBody>
          <a:bodyPr/>
          <a:lstStyle/>
          <a:p>
            <a:r>
              <a:rPr lang="en-GB" dirty="0"/>
              <a:t> </a:t>
            </a:r>
            <a:r>
              <a:rPr lang="en-GB" sz="3600" dirty="0"/>
              <a:t>Statistics about channels failure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1FD4E-42BC-9E42-ACD2-57E463C7B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1588-217A-4C46-A882-C5F7892E8CE8}" type="datetime4">
              <a:rPr lang="it-IT" smtClean="0"/>
              <a:t>16 Ottobre 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68633-9814-6C44-AEB9-3A6D13AF9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Bruschi, INFN Bologna (ITALY)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83540-6EF5-7D4D-9944-1BB6C6889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3E1E-D364-FA41-824C-0A3188F396F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F86D816-50BC-8948-BE37-ED5EAB2D7480}"/>
              </a:ext>
            </a:extLst>
          </p:cNvPr>
          <p:cNvSpPr txBox="1">
            <a:spLocks/>
          </p:cNvSpPr>
          <p:nvPr/>
        </p:nvSpPr>
        <p:spPr>
          <a:xfrm>
            <a:off x="481740" y="3944320"/>
            <a:ext cx="11583260" cy="251847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rgbClr val="002060"/>
                </a:solidFill>
                <a:latin typeface="Courier" charset="0"/>
                <a:ea typeface="Courier" charset="0"/>
                <a:cs typeface="Courier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2060"/>
                </a:solidFill>
                <a:latin typeface="Courier" charset="0"/>
                <a:ea typeface="Courier" charset="0"/>
                <a:cs typeface="Courier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002060"/>
                </a:solidFill>
                <a:latin typeface="Courier" charset="0"/>
                <a:ea typeface="Courier" charset="0"/>
                <a:cs typeface="Courier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002060"/>
                </a:solidFill>
                <a:latin typeface="Courier" charset="0"/>
                <a:ea typeface="Courier" charset="0"/>
                <a:cs typeface="Courier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002060"/>
                </a:solidFill>
                <a:latin typeface="Courier" charset="0"/>
                <a:ea typeface="Courier" charset="0"/>
                <a:cs typeface="Courier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There is evidence that around 150-200 </a:t>
            </a:r>
            <a:r>
              <a:rPr lang="en-GB" dirty="0" err="1"/>
              <a:t>kGy</a:t>
            </a:r>
            <a:r>
              <a:rPr lang="en-GB" dirty="0"/>
              <a:t> the number of channels  failing increased significantly</a:t>
            </a:r>
          </a:p>
          <a:p>
            <a:r>
              <a:rPr lang="en-GB" dirty="0"/>
              <a:t>NO Fibre channel has failed to date!</a:t>
            </a:r>
          </a:p>
          <a:p>
            <a:r>
              <a:rPr lang="en-GB" dirty="0"/>
              <a:t>Since many of the PMT of the failing </a:t>
            </a:r>
            <a:r>
              <a:rPr lang="en-GB" dirty="0" err="1"/>
              <a:t>ch.</a:t>
            </a:r>
            <a:r>
              <a:rPr lang="en-GB" dirty="0"/>
              <a:t> were changed at the beginning of 2018, this points to search the cause not in PMT ageing or radiation damage, but in the radiation damage of PMT bases (or cables)</a:t>
            </a:r>
          </a:p>
          <a:p>
            <a:r>
              <a:rPr lang="en-GB" dirty="0"/>
              <a:t>A strategy has been assessed to provide ATLAS with a precise </a:t>
            </a:r>
            <a:r>
              <a:rPr lang="en-GB" dirty="0" err="1"/>
              <a:t>lumi</a:t>
            </a:r>
            <a:r>
              <a:rPr lang="en-GB" dirty="0"/>
              <a:t> measurement even in case all the PMT will be dead before the end of 2018</a:t>
            </a:r>
          </a:p>
          <a:p>
            <a:r>
              <a:rPr lang="en-GB" dirty="0"/>
              <a:t>In this case fibres with charge algorithms will be used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2DFBA5-91B3-0C4B-A009-A6FFB36EF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29796"/>
            <a:ext cx="4718878" cy="2898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7D63E8-834F-B642-B7A8-D270A7C9E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799" y="916807"/>
            <a:ext cx="4595921" cy="291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22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42B58-AA5A-C74D-A1ED-F8DF2AB0A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0968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LUCID into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CF02D-A2BC-B447-B74C-AA57E68FC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372" y="685756"/>
            <a:ext cx="4948824" cy="591045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Run 3</a:t>
            </a:r>
          </a:p>
          <a:p>
            <a:pPr marL="0" indent="0">
              <a:buNone/>
            </a:pPr>
            <a:r>
              <a:rPr lang="en-GB" dirty="0"/>
              <a:t>Issues:</a:t>
            </a:r>
          </a:p>
          <a:p>
            <a:pPr lvl="1"/>
            <a:r>
              <a:rPr lang="en-GB" dirty="0"/>
              <a:t>High ∫L, </a:t>
            </a:r>
            <a:r>
              <a:rPr lang="en-GB" dirty="0">
                <a:latin typeface="Symbol" pitchFamily="2" charset="2"/>
              </a:rPr>
              <a:t>m</a:t>
            </a:r>
            <a:r>
              <a:rPr lang="en-GB" dirty="0"/>
              <a:t> similar to RUN 2</a:t>
            </a:r>
          </a:p>
          <a:p>
            <a:pPr lvl="1"/>
            <a:r>
              <a:rPr lang="en-GB" dirty="0"/>
              <a:t>Detector components failing at high ∫L</a:t>
            </a:r>
          </a:p>
          <a:p>
            <a:pPr lvl="1"/>
            <a:r>
              <a:rPr lang="en-GB" dirty="0" err="1"/>
              <a:t>Fiber</a:t>
            </a:r>
            <a:r>
              <a:rPr lang="en-GB" dirty="0"/>
              <a:t> calibration</a:t>
            </a:r>
          </a:p>
          <a:p>
            <a:pPr lvl="1"/>
            <a:r>
              <a:rPr lang="en-GB" dirty="0"/>
              <a:t>Charge integration sensitivity to gain variations</a:t>
            </a:r>
          </a:p>
          <a:p>
            <a:pPr marL="0" indent="0">
              <a:buNone/>
            </a:pPr>
            <a:r>
              <a:rPr lang="en-GB" dirty="0"/>
              <a:t>Strategy:</a:t>
            </a:r>
          </a:p>
          <a:p>
            <a:pPr lvl="1"/>
            <a:r>
              <a:rPr lang="en-GB" dirty="0"/>
              <a:t>Make Replaceable all </a:t>
            </a:r>
            <a:r>
              <a:rPr lang="en-GB" dirty="0" err="1"/>
              <a:t>PMT+Bases</a:t>
            </a:r>
            <a:r>
              <a:rPr lang="en-GB" dirty="0"/>
              <a:t> (cables?)</a:t>
            </a:r>
          </a:p>
          <a:p>
            <a:pPr lvl="1"/>
            <a:r>
              <a:rPr lang="en-GB" dirty="0"/>
              <a:t>Same electronics system</a:t>
            </a:r>
          </a:p>
          <a:p>
            <a:pPr lvl="1"/>
            <a:r>
              <a:rPr lang="en-GB" dirty="0"/>
              <a:t>Development of charge algorithms to avoid saturation</a:t>
            </a:r>
          </a:p>
          <a:p>
            <a:pPr lvl="1"/>
            <a:r>
              <a:rPr lang="en-GB" dirty="0"/>
              <a:t>Introduction of prototype systems for HL-LHC</a:t>
            </a:r>
          </a:p>
          <a:p>
            <a:pPr lvl="1"/>
            <a:r>
              <a:rPr lang="en-GB" dirty="0"/>
              <a:t>Implement </a:t>
            </a:r>
            <a:r>
              <a:rPr lang="en-GB" dirty="0" err="1"/>
              <a:t>fiber</a:t>
            </a:r>
            <a:r>
              <a:rPr lang="en-GB" dirty="0"/>
              <a:t> gain-calibration using Bi207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4BB6A-F49D-FA48-A71A-CBE4ED818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1588-217A-4C46-A882-C5F7892E8CE8}" type="datetime4">
              <a:rPr lang="it-IT" smtClean="0"/>
              <a:t>16 Ottobre 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BD5CC-E74C-E444-B0DF-5B7C280B7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Bruschi, INFN Bologna (ITALY)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5AD9B-009F-4D49-90E7-72D66B4DE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3E1E-D364-FA41-824C-0A3188F396F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049" name="Picture 1" descr="page15image10520">
            <a:extLst>
              <a:ext uri="{FF2B5EF4-FFF2-40B4-BE49-F238E27FC236}">
                <a16:creationId xmlns:a16="http://schemas.microsoft.com/office/drawing/2014/main" id="{00564AAB-FC14-5A4B-9452-9473DB753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650" y="3770334"/>
            <a:ext cx="6133500" cy="258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A05EC34-BCF1-5B4F-966B-38DE176C633C}"/>
              </a:ext>
            </a:extLst>
          </p:cNvPr>
          <p:cNvSpPr txBox="1">
            <a:spLocks/>
          </p:cNvSpPr>
          <p:nvPr/>
        </p:nvSpPr>
        <p:spPr>
          <a:xfrm>
            <a:off x="5330105" y="827630"/>
            <a:ext cx="5241862" cy="313059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rgbClr val="002060"/>
                </a:solidFill>
                <a:latin typeface="Courier" charset="0"/>
                <a:ea typeface="Courier" charset="0"/>
                <a:cs typeface="Courier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2060"/>
                </a:solidFill>
                <a:latin typeface="Courier" charset="0"/>
                <a:ea typeface="Courier" charset="0"/>
                <a:cs typeface="Courier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002060"/>
                </a:solidFill>
                <a:latin typeface="Courier" charset="0"/>
                <a:ea typeface="Courier" charset="0"/>
                <a:cs typeface="Courier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002060"/>
                </a:solidFill>
                <a:latin typeface="Courier" charset="0"/>
                <a:ea typeface="Courier" charset="0"/>
                <a:cs typeface="Courier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002060"/>
                </a:solidFill>
                <a:latin typeface="Courier" charset="0"/>
                <a:ea typeface="Courier" charset="0"/>
                <a:cs typeface="Courier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dirty="0"/>
              <a:t>HL-LHC</a:t>
            </a:r>
          </a:p>
          <a:p>
            <a:pPr marL="0" indent="0">
              <a:buFont typeface="Arial"/>
              <a:buNone/>
            </a:pPr>
            <a:r>
              <a:rPr lang="en-GB" dirty="0"/>
              <a:t>Conditions:</a:t>
            </a:r>
          </a:p>
          <a:p>
            <a:pPr lvl="1"/>
            <a:r>
              <a:rPr lang="en-GB" dirty="0"/>
              <a:t>∫L ~ 3000/fb, </a:t>
            </a:r>
            <a:r>
              <a:rPr lang="en-GB" dirty="0">
                <a:latin typeface="Symbol" pitchFamily="2" charset="2"/>
              </a:rPr>
              <a:t>m ~ </a:t>
            </a:r>
            <a:r>
              <a:rPr lang="en-GB" dirty="0">
                <a:latin typeface="Courier" pitchFamily="2" charset="0"/>
              </a:rPr>
              <a:t>200</a:t>
            </a:r>
          </a:p>
          <a:p>
            <a:pPr lvl="1"/>
            <a:r>
              <a:rPr lang="en-GB" dirty="0">
                <a:latin typeface="Courier" pitchFamily="2" charset="0"/>
              </a:rPr>
              <a:t>Different positioning and geometry required</a:t>
            </a:r>
          </a:p>
          <a:p>
            <a:pPr marL="0" indent="0">
              <a:buFont typeface="Arial"/>
              <a:buNone/>
            </a:pPr>
            <a:r>
              <a:rPr lang="en-GB" dirty="0"/>
              <a:t>Strategy:</a:t>
            </a:r>
          </a:p>
          <a:p>
            <a:pPr lvl="1"/>
            <a:r>
              <a:rPr lang="en-GB" dirty="0"/>
              <a:t>Bi-calibrated </a:t>
            </a:r>
            <a:r>
              <a:rPr lang="en-GB" dirty="0" err="1"/>
              <a:t>fiber</a:t>
            </a:r>
            <a:r>
              <a:rPr lang="en-GB" dirty="0"/>
              <a:t> bundles, coupled with photosensitive devices</a:t>
            </a:r>
          </a:p>
          <a:p>
            <a:pPr lvl="1"/>
            <a:r>
              <a:rPr lang="en-GB" dirty="0"/>
              <a:t>Charge algorithms</a:t>
            </a:r>
          </a:p>
          <a:p>
            <a:pPr lvl="1"/>
            <a:r>
              <a:rPr lang="en-GB" dirty="0"/>
              <a:t>Alternatives under study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2004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52FDC-3D49-2C4B-9A7D-251B8A2D6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0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A6177-669F-A54D-AB71-A307C3D8C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85" y="1099338"/>
            <a:ext cx="11206844" cy="5257011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LUCID has performed well in </a:t>
            </a:r>
            <a:r>
              <a:rPr lang="en-GB" dirty="0">
                <a:solidFill>
                  <a:srgbClr val="FF0000"/>
                </a:solidFill>
              </a:rPr>
              <a:t>RUN2 (2015-2018), being the ATLAS main on/off-line luminosity monitor</a:t>
            </a:r>
            <a:r>
              <a:rPr lang="en-GB" dirty="0"/>
              <a:t>,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thanks to</a:t>
            </a:r>
          </a:p>
          <a:p>
            <a:pPr lvl="1"/>
            <a:r>
              <a:rPr lang="en-GB" dirty="0"/>
              <a:t>Construction characteristics </a:t>
            </a:r>
            <a:r>
              <a:rPr lang="en-GB" dirty="0">
                <a:sym typeface="Wingdings" pitchFamily="2" charset="2"/>
              </a:rPr>
              <a:t> wide L range, stability</a:t>
            </a:r>
          </a:p>
          <a:p>
            <a:pPr lvl="1"/>
            <a:r>
              <a:rPr lang="en-GB" dirty="0">
                <a:sym typeface="Wingdings" pitchFamily="2" charset="2"/>
              </a:rPr>
              <a:t>Redundancy and flexibility  high reliability</a:t>
            </a:r>
          </a:p>
          <a:p>
            <a:pPr lvl="1"/>
            <a:r>
              <a:rPr lang="en-GB" dirty="0">
                <a:sym typeface="Wingdings" pitchFamily="2" charset="2"/>
              </a:rPr>
              <a:t>Advanced monitoring system  quick recovery and issue identification</a:t>
            </a:r>
          </a:p>
          <a:p>
            <a:pPr lvl="1"/>
            <a:r>
              <a:rPr lang="en-GB" dirty="0">
                <a:sym typeface="Wingdings" pitchFamily="2" charset="2"/>
              </a:rPr>
              <a:t>Possibility to measure online luminosity for individual bunch-crossing</a:t>
            </a:r>
          </a:p>
          <a:p>
            <a:pPr lvl="1"/>
            <a:endParaRPr lang="en-GB" dirty="0">
              <a:sym typeface="Wingdings" pitchFamily="2" charset="2"/>
            </a:endParaRPr>
          </a:p>
          <a:p>
            <a:r>
              <a:rPr lang="en-GB" dirty="0">
                <a:sym typeface="Wingdings" pitchFamily="2" charset="2"/>
              </a:rPr>
              <a:t>Typical precision in </a:t>
            </a:r>
            <a:r>
              <a:rPr lang="en-GB" dirty="0" err="1">
                <a:sym typeface="Wingdings" pitchFamily="2" charset="2"/>
              </a:rPr>
              <a:t>lumi</a:t>
            </a:r>
            <a:r>
              <a:rPr lang="en-GB" dirty="0">
                <a:sym typeface="Wingdings" pitchFamily="2" charset="2"/>
              </a:rPr>
              <a:t> determination at LHC in RUN 2: &lt;2.5%</a:t>
            </a:r>
          </a:p>
          <a:p>
            <a:pPr marL="457200" lvl="1" indent="0">
              <a:buNone/>
            </a:pPr>
            <a:endParaRPr lang="en-GB" dirty="0">
              <a:sym typeface="Wingdings" pitchFamily="2" charset="2"/>
            </a:endParaRPr>
          </a:p>
          <a:p>
            <a:r>
              <a:rPr lang="en-GB" dirty="0">
                <a:sym typeface="Wingdings" pitchFamily="2" charset="2"/>
              </a:rPr>
              <a:t>This was accomplished by a totally redesigned detector </a:t>
            </a:r>
            <a:r>
              <a:rPr lang="en-GB" dirty="0" err="1">
                <a:sym typeface="Wingdings" pitchFamily="2" charset="2"/>
              </a:rPr>
              <a:t>wrt</a:t>
            </a:r>
            <a:r>
              <a:rPr lang="en-GB" dirty="0">
                <a:sym typeface="Wingdings" pitchFamily="2" charset="2"/>
              </a:rPr>
              <a:t> RUN 1 having NEW</a:t>
            </a:r>
          </a:p>
          <a:p>
            <a:pPr lvl="1"/>
            <a:r>
              <a:rPr lang="en-GB" dirty="0">
                <a:sym typeface="Wingdings" pitchFamily="2" charset="2"/>
              </a:rPr>
              <a:t>calibration system</a:t>
            </a:r>
          </a:p>
          <a:p>
            <a:pPr lvl="1"/>
            <a:r>
              <a:rPr lang="en-GB" dirty="0">
                <a:sym typeface="Wingdings" pitchFamily="2" charset="2"/>
              </a:rPr>
              <a:t>readout electronics</a:t>
            </a:r>
          </a:p>
          <a:p>
            <a:pPr lvl="1"/>
            <a:r>
              <a:rPr lang="en-GB" dirty="0">
                <a:sym typeface="Wingdings" pitchFamily="2" charset="2"/>
              </a:rPr>
              <a:t>monitoring system	</a:t>
            </a:r>
          </a:p>
          <a:p>
            <a:pPr marL="457200" lvl="1" indent="0">
              <a:buNone/>
            </a:pPr>
            <a:endParaRPr lang="en-GB" dirty="0">
              <a:sym typeface="Wingdings" pitchFamily="2" charset="2"/>
            </a:endParaRPr>
          </a:p>
          <a:p>
            <a:pPr marL="457200" lvl="1" indent="0" algn="ctr">
              <a:buNone/>
            </a:pPr>
            <a:r>
              <a:rPr lang="en-GB" sz="3000" dirty="0">
                <a:sym typeface="Wingdings" pitchFamily="2" charset="2"/>
              </a:rPr>
              <a:t>Now Planning for RUN 3 and HL-LHC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75359-EEED-3641-B79E-E2F3BA87C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1588-217A-4C46-A882-C5F7892E8CE8}" type="datetime4">
              <a:rPr lang="it-IT" smtClean="0"/>
              <a:t>16 Ottobre 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CBF96-C1FA-9F4F-8993-6C9921F39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Bruschi, INFN Bologna (ITALY)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A564F-186B-C047-BC56-DBA56AC17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3E1E-D364-FA41-824C-0A3188F396F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215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8CFB9-9B60-7D43-B405-EF524834D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</a:t>
            </a:r>
            <a:br>
              <a:rPr lang="en-GB" dirty="0"/>
            </a:b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282A1-518B-A44B-BE34-F413107ED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1588-217A-4C46-A882-C5F7892E8CE8}" type="datetime4">
              <a:rPr lang="it-IT" smtClean="0"/>
              <a:t>16 Ottobre 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79B9B-EA2D-4643-9F66-C28467D30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Bruschi, INFN Bologna (ITALY)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E0C27-B41C-8246-9073-5F54D2002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3E1E-D364-FA41-824C-0A3188F396F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252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5A52F-81E6-7442-943B-6C7487B41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ATLAS and its Forward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87BC1-E258-6A43-B618-0072904F9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7253" y="2237172"/>
            <a:ext cx="5018811" cy="3182263"/>
          </a:xfrm>
        </p:spPr>
        <p:txBody>
          <a:bodyPr>
            <a:normAutofit fontScale="85000" lnSpcReduction="10000"/>
          </a:bodyPr>
          <a:lstStyle/>
          <a:p>
            <a:r>
              <a:rPr lang="it-IT" dirty="0" err="1"/>
              <a:t>Typical</a:t>
            </a:r>
            <a:r>
              <a:rPr lang="it-IT" dirty="0"/>
              <a:t> ATLAS </a:t>
            </a:r>
            <a:r>
              <a:rPr lang="it-IT" dirty="0" err="1"/>
              <a:t>measurement</a:t>
            </a:r>
            <a:r>
              <a:rPr lang="it-IT" dirty="0"/>
              <a:t> with </a:t>
            </a:r>
            <a:r>
              <a:rPr lang="it-IT" dirty="0" err="1"/>
              <a:t>Forward</a:t>
            </a:r>
            <a:r>
              <a:rPr lang="it-IT" dirty="0"/>
              <a:t> Detectors</a:t>
            </a:r>
          </a:p>
          <a:p>
            <a:pPr marL="457200" lvl="1" indent="0">
              <a:buNone/>
            </a:pPr>
            <a:r>
              <a:rPr lang="it-IT" dirty="0"/>
              <a:t>•LUCID: Absolute </a:t>
            </a:r>
            <a:r>
              <a:rPr lang="it-IT" dirty="0" err="1"/>
              <a:t>Luminosity</a:t>
            </a:r>
            <a:endParaRPr lang="it-IT" dirty="0"/>
          </a:p>
          <a:p>
            <a:pPr marL="457200" lvl="1" indent="0">
              <a:buNone/>
            </a:pPr>
            <a:r>
              <a:rPr lang="it-IT" dirty="0"/>
              <a:t>•ALFA: </a:t>
            </a:r>
            <a:r>
              <a:rPr lang="it-IT" dirty="0" err="1"/>
              <a:t>Elastic</a:t>
            </a:r>
            <a:r>
              <a:rPr lang="it-IT" dirty="0"/>
              <a:t> </a:t>
            </a:r>
            <a:r>
              <a:rPr lang="it-IT" dirty="0" err="1"/>
              <a:t>d</a:t>
            </a:r>
            <a:r>
              <a:rPr lang="it-IT" dirty="0" err="1">
                <a:latin typeface="Symbol" pitchFamily="2" charset="2"/>
              </a:rPr>
              <a:t>s</a:t>
            </a:r>
            <a:r>
              <a:rPr lang="it-IT" dirty="0"/>
              <a:t>/</a:t>
            </a:r>
            <a:r>
              <a:rPr lang="it-IT" dirty="0" err="1"/>
              <a:t>dt</a:t>
            </a:r>
            <a:r>
              <a:rPr lang="it-IT" dirty="0"/>
              <a:t> and </a:t>
            </a:r>
            <a:r>
              <a:rPr lang="it-IT" dirty="0" err="1">
                <a:latin typeface="Symbol" pitchFamily="2" charset="2"/>
              </a:rPr>
              <a:t>s</a:t>
            </a:r>
            <a:r>
              <a:rPr lang="it-IT" baseline="-25000" dirty="0" err="1"/>
              <a:t>tot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Energy (up to 13 </a:t>
            </a:r>
            <a:r>
              <a:rPr lang="it-IT" dirty="0" err="1"/>
              <a:t>TeV</a:t>
            </a:r>
            <a:r>
              <a:rPr lang="it-IT" dirty="0"/>
              <a:t>)</a:t>
            </a:r>
          </a:p>
          <a:p>
            <a:pPr marL="457200" lvl="1" indent="0">
              <a:buNone/>
            </a:pPr>
            <a:r>
              <a:rPr lang="it-IT" dirty="0"/>
              <a:t>•AFP: Soft QCD, Hard </a:t>
            </a:r>
            <a:r>
              <a:rPr lang="it-IT" dirty="0" err="1"/>
              <a:t>Diffraction</a:t>
            </a:r>
            <a:r>
              <a:rPr lang="it-IT" dirty="0"/>
              <a:t>, </a:t>
            </a:r>
            <a:r>
              <a:rPr lang="it-IT" dirty="0" err="1"/>
              <a:t>aQGC</a:t>
            </a:r>
            <a:endParaRPr lang="it-IT" dirty="0"/>
          </a:p>
          <a:p>
            <a:pPr marL="457200" lvl="1" indent="0">
              <a:buNone/>
            </a:pPr>
            <a:r>
              <a:rPr lang="it-IT" dirty="0"/>
              <a:t>•ZDC: </a:t>
            </a:r>
            <a:r>
              <a:rPr lang="it-IT" dirty="0" err="1"/>
              <a:t>Heavy</a:t>
            </a:r>
            <a:r>
              <a:rPr lang="it-IT" dirty="0"/>
              <a:t> </a:t>
            </a:r>
            <a:r>
              <a:rPr lang="it-IT" dirty="0" err="1"/>
              <a:t>Ions</a:t>
            </a:r>
            <a:r>
              <a:rPr lang="it-IT" dirty="0"/>
              <a:t> (</a:t>
            </a:r>
            <a:r>
              <a:rPr lang="it-IT" dirty="0" err="1"/>
              <a:t>event</a:t>
            </a:r>
            <a:r>
              <a:rPr lang="it-IT" dirty="0"/>
              <a:t> </a:t>
            </a:r>
            <a:r>
              <a:rPr lang="it-IT" dirty="0" err="1"/>
              <a:t>centrality</a:t>
            </a:r>
            <a:r>
              <a:rPr lang="it-IT" dirty="0"/>
              <a:t>, </a:t>
            </a:r>
            <a:r>
              <a:rPr lang="it-IT" dirty="0" err="1"/>
              <a:t>reaction</a:t>
            </a:r>
            <a:r>
              <a:rPr lang="it-IT" dirty="0"/>
              <a:t> </a:t>
            </a:r>
            <a:r>
              <a:rPr lang="it-IT" dirty="0" err="1"/>
              <a:t>plane</a:t>
            </a:r>
            <a:r>
              <a:rPr lang="it-IT" dirty="0"/>
              <a:t>, EM </a:t>
            </a:r>
            <a:r>
              <a:rPr lang="it-IT" dirty="0" err="1"/>
              <a:t>tag</a:t>
            </a:r>
            <a:r>
              <a:rPr lang="it-IT" dirty="0"/>
              <a:t>) 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4C156-34E3-8C48-8948-3777A33D6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1588-217A-4C46-A882-C5F7892E8CE8}" type="datetime4">
              <a:rPr lang="it-IT" smtClean="0"/>
              <a:t>16 Ottobre 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990EF-2686-BE4C-B24B-8E06BA2C6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Bruschi, INFN Bologna (ITALY)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27E7F-4411-924B-92D2-46E04DA29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3E1E-D364-FA41-824C-0A3188F396FC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DC9D24-FFE7-A14B-A0E1-C4132D7DD79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29" y="1885470"/>
            <a:ext cx="6534352" cy="42747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617351-D7A5-B64E-A68F-C8FF2D76ACB7}"/>
              </a:ext>
            </a:extLst>
          </p:cNvPr>
          <p:cNvSpPr/>
          <p:nvPr/>
        </p:nvSpPr>
        <p:spPr>
          <a:xfrm>
            <a:off x="4464424" y="5540188"/>
            <a:ext cx="546847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9797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A6311-15A1-8A46-BDEB-5A4D0C0C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The luminosity measurement for RUN 2 at 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1A022-7BC5-364A-95B4-47673F5F7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43200"/>
            <a:ext cx="10515600" cy="3433762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Bunch spacing </a:t>
            </a:r>
            <a:r>
              <a:rPr lang="en-GB" dirty="0">
                <a:sym typeface="Wingdings" pitchFamily="2" charset="2"/>
              </a:rPr>
              <a:t> High Speed </a:t>
            </a:r>
            <a:r>
              <a:rPr lang="en-GB" dirty="0"/>
              <a:t>Readout Electronics</a:t>
            </a:r>
          </a:p>
          <a:p>
            <a:r>
              <a:rPr lang="en-GB" dirty="0"/>
              <a:t>High peak </a:t>
            </a:r>
            <a:r>
              <a:rPr lang="en-GB" dirty="0" err="1"/>
              <a:t>lumi</a:t>
            </a:r>
            <a:r>
              <a:rPr lang="en-GB" dirty="0"/>
              <a:t> </a:t>
            </a:r>
            <a:r>
              <a:rPr lang="en-GB" dirty="0">
                <a:sym typeface="Wingdings" pitchFamily="2" charset="2"/>
              </a:rPr>
              <a:t> High occupancy</a:t>
            </a:r>
          </a:p>
          <a:p>
            <a:pPr lvl="1"/>
            <a:r>
              <a:rPr lang="en-GB" dirty="0">
                <a:sym typeface="Wingdings" pitchFamily="2" charset="2"/>
              </a:rPr>
              <a:t>Luminosity algorithm saturation</a:t>
            </a:r>
          </a:p>
          <a:p>
            <a:pPr lvl="1"/>
            <a:r>
              <a:rPr lang="en-GB" dirty="0">
                <a:sym typeface="Wingdings" pitchFamily="2" charset="2"/>
              </a:rPr>
              <a:t>Sensitive devices features to be considered:</a:t>
            </a:r>
          </a:p>
          <a:p>
            <a:pPr lvl="2"/>
            <a:r>
              <a:rPr lang="en-GB" dirty="0">
                <a:sym typeface="Wingdings" pitchFamily="2" charset="2"/>
              </a:rPr>
              <a:t>saturation</a:t>
            </a:r>
          </a:p>
          <a:p>
            <a:pPr lvl="2"/>
            <a:r>
              <a:rPr lang="en-GB" dirty="0">
                <a:sym typeface="Wingdings" pitchFamily="2" charset="2"/>
              </a:rPr>
              <a:t>lifetime</a:t>
            </a:r>
          </a:p>
          <a:p>
            <a:pPr lvl="2"/>
            <a:r>
              <a:rPr lang="en-GB" dirty="0">
                <a:sym typeface="Wingdings" pitchFamily="2" charset="2"/>
              </a:rPr>
              <a:t>radiation hardness</a:t>
            </a:r>
          </a:p>
          <a:p>
            <a:r>
              <a:rPr lang="en-GB" dirty="0">
                <a:sym typeface="Wingdings" pitchFamily="2" charset="2"/>
              </a:rPr>
              <a:t>Guidelines for the design</a:t>
            </a:r>
          </a:p>
          <a:p>
            <a:pPr lvl="1"/>
            <a:r>
              <a:rPr lang="en-GB" dirty="0">
                <a:sym typeface="Wingdings" pitchFamily="2" charset="2"/>
              </a:rPr>
              <a:t>A fast readout card deployed close to the detector</a:t>
            </a:r>
          </a:p>
          <a:p>
            <a:pPr lvl="1"/>
            <a:r>
              <a:rPr lang="en-GB" dirty="0">
                <a:sym typeface="Wingdings" pitchFamily="2" charset="2"/>
              </a:rPr>
              <a:t>A detector with small granularity and dimensions</a:t>
            </a:r>
          </a:p>
          <a:p>
            <a:pPr lvl="1"/>
            <a:r>
              <a:rPr lang="en-GB" dirty="0">
                <a:sym typeface="Wingdings" pitchFamily="2" charset="2"/>
              </a:rPr>
              <a:t>A robust calibration system to monitor detector stability</a:t>
            </a:r>
          </a:p>
          <a:p>
            <a:endParaRPr lang="en-GB" dirty="0">
              <a:sym typeface="Wingdings" pitchFamily="2" charset="2"/>
            </a:endParaRPr>
          </a:p>
          <a:p>
            <a:pPr lvl="1"/>
            <a:endParaRPr lang="en-GB" dirty="0">
              <a:sym typeface="Wingdings" pitchFamily="2" charset="2"/>
            </a:endParaRPr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7E7BE-F172-CE42-82C2-37346FB6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1588-217A-4C46-A882-C5F7892E8CE8}" type="datetime4">
              <a:rPr lang="it-IT" smtClean="0"/>
              <a:t>16 Ottobre 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0EF50-2356-BC42-AA89-319308763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Bruschi, INFN Bologna (ITALY)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6087F-A0B4-B54B-A31D-CDB326247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3E1E-D364-FA41-824C-0A3188F396FC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D054D6B-7533-B349-A150-8AE5920A0B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276220"/>
              </p:ext>
            </p:extLst>
          </p:nvPr>
        </p:nvGraphicFramePr>
        <p:xfrm>
          <a:off x="3593782" y="1403507"/>
          <a:ext cx="349281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8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RUN 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Bunch spacing (ns)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Peak </a:t>
                      </a:r>
                      <a:r>
                        <a:rPr lang="en-US" b="1" dirty="0" err="1"/>
                        <a:t>lumi</a:t>
                      </a:r>
                      <a:r>
                        <a:rPr lang="en-US" b="1" dirty="0"/>
                        <a:t> (cm</a:t>
                      </a:r>
                      <a:r>
                        <a:rPr lang="en-US" b="1" baseline="30000" dirty="0"/>
                        <a:t>-2</a:t>
                      </a:r>
                      <a:r>
                        <a:rPr lang="en-US" b="1" dirty="0"/>
                        <a:t>s</a:t>
                      </a:r>
                      <a:r>
                        <a:rPr lang="en-US" b="1" baseline="30000" dirty="0"/>
                        <a:t>-1</a:t>
                      </a:r>
                      <a:r>
                        <a:rPr lang="en-US" b="1" dirty="0"/>
                        <a:t>)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 2.1x10</a:t>
                      </a:r>
                      <a:r>
                        <a:rPr lang="en-US" baseline="30000" dirty="0"/>
                        <a:t>34</a:t>
                      </a:r>
                      <a:r>
                        <a:rPr lang="en-US" dirty="0"/>
                        <a:t>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5A96C2C-E47D-9345-AB6E-FE72768BB9A5}"/>
              </a:ext>
            </a:extLst>
          </p:cNvPr>
          <p:cNvSpPr txBox="1"/>
          <p:nvPr/>
        </p:nvSpPr>
        <p:spPr>
          <a:xfrm>
            <a:off x="5704240" y="4059971"/>
            <a:ext cx="5649560" cy="80021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</a:rPr>
              <a:t>G.L. Alberghi  et al., </a:t>
            </a:r>
            <a:r>
              <a:rPr lang="it-IT" sz="1400" dirty="0" err="1"/>
              <a:t>Choice</a:t>
            </a:r>
            <a:r>
              <a:rPr lang="it-IT" sz="1400" dirty="0"/>
              <a:t> and </a:t>
            </a:r>
            <a:r>
              <a:rPr lang="it-IT" sz="1400" dirty="0" err="1"/>
              <a:t>characterization</a:t>
            </a:r>
            <a:r>
              <a:rPr lang="it-IT" sz="1400" dirty="0"/>
              <a:t> of </a:t>
            </a:r>
            <a:r>
              <a:rPr lang="it-IT" sz="1400" dirty="0" err="1"/>
              <a:t>photomultipliers</a:t>
            </a:r>
            <a:r>
              <a:rPr lang="it-IT" sz="1400" dirty="0"/>
              <a:t> for the</a:t>
            </a:r>
          </a:p>
          <a:p>
            <a:r>
              <a:rPr lang="it-IT" sz="1400" dirty="0"/>
              <a:t>new ATLAS LUCID detector</a:t>
            </a:r>
            <a:r>
              <a:rPr lang="it-IT" sz="1400" dirty="0">
                <a:solidFill>
                  <a:srgbClr val="FF0000"/>
                </a:solidFill>
              </a:rPr>
              <a:t>, 2016 JINST 11 P05014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8872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7722-58D3-0A41-9D55-63333AA10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4512506"/>
            <a:ext cx="11131550" cy="164596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The PMT quartz window is used as Cherenkov light radiator</a:t>
            </a:r>
          </a:p>
          <a:p>
            <a:r>
              <a:rPr lang="en-GB" dirty="0"/>
              <a:t>The low energy electrons from the Bi source mimic closely the signal from a high energy charged particle (~35 </a:t>
            </a:r>
            <a:r>
              <a:rPr lang="en-GB" dirty="0" err="1"/>
              <a:t>p.e.</a:t>
            </a:r>
            <a:r>
              <a:rPr lang="en-GB" dirty="0"/>
              <a:t>)</a:t>
            </a:r>
          </a:p>
          <a:p>
            <a:r>
              <a:rPr lang="en-GB" dirty="0"/>
              <a:t>The Bi source has a negligible rate also at the lowest rates foreseen for pp data taking (L~10</a:t>
            </a:r>
            <a:r>
              <a:rPr lang="en-GB" baseline="30000" dirty="0"/>
              <a:t>27</a:t>
            </a:r>
            <a:r>
              <a:rPr lang="en-GB" dirty="0"/>
              <a:t>/cm</a:t>
            </a:r>
            <a:r>
              <a:rPr lang="en-GB" baseline="30000" dirty="0"/>
              <a:t>2</a:t>
            </a:r>
            <a:r>
              <a:rPr lang="en-GB" dirty="0"/>
              <a:t>/s)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BD14E-1EB3-7242-BD8B-3D05EAF57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1588-217A-4C46-A882-C5F7892E8CE8}" type="datetime4">
              <a:rPr lang="it-IT" smtClean="0"/>
              <a:t>16 Ottobre 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37D7E-134B-F646-888D-26F9DA74C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Bruschi, INFN Bologna (ITALY)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2AFF5-3AFB-6546-9A5A-66E72F449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3E1E-D364-FA41-824C-0A3188F396F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0210DD6-2977-E745-8E49-5CB7939F2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5637" y="74581"/>
            <a:ext cx="3323871" cy="21261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C40916-95AE-FE44-AAA1-7C21E5134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2366" y="45214"/>
            <a:ext cx="10515600" cy="1325563"/>
          </a:xfrm>
        </p:spPr>
        <p:txBody>
          <a:bodyPr/>
          <a:lstStyle/>
          <a:p>
            <a:r>
              <a:rPr lang="en-GB" dirty="0"/>
              <a:t>LUCID Detector Principle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34B489-7362-E040-AB00-F39BBED088E7}"/>
              </a:ext>
            </a:extLst>
          </p:cNvPr>
          <p:cNvGrpSpPr/>
          <p:nvPr/>
        </p:nvGrpSpPr>
        <p:grpSpPr>
          <a:xfrm>
            <a:off x="27279" y="1229695"/>
            <a:ext cx="11739809" cy="3251200"/>
            <a:chOff x="-61621" y="1178895"/>
            <a:chExt cx="11739809" cy="32512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D97D147-AF5E-4D4C-B988-B7EC5090B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88" y="1178895"/>
              <a:ext cx="11645900" cy="32512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383C64D-19FA-6844-9CA4-6D9779DF0A8D}"/>
                </a:ext>
              </a:extLst>
            </p:cNvPr>
            <p:cNvSpPr txBox="1"/>
            <p:nvPr/>
          </p:nvSpPr>
          <p:spPr>
            <a:xfrm>
              <a:off x="1195186" y="1217107"/>
              <a:ext cx="50206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Symbol" pitchFamily="2" charset="2"/>
                </a:rPr>
                <a:t>m</a:t>
              </a:r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9C8356A-29E5-3649-81BA-B35DC7C3C3BF}"/>
                </a:ext>
              </a:extLst>
            </p:cNvPr>
            <p:cNvSpPr txBox="1"/>
            <p:nvPr/>
          </p:nvSpPr>
          <p:spPr>
            <a:xfrm>
              <a:off x="243427" y="1500714"/>
              <a:ext cx="431233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/>
                <a:t>(to suppress </a:t>
              </a:r>
              <a:r>
                <a:rPr lang="en-GB" dirty="0">
                  <a:latin typeface="Symbol" pitchFamily="2" charset="2"/>
                </a:rPr>
                <a:t>g</a:t>
              </a:r>
              <a:r>
                <a:rPr lang="en-GB" dirty="0"/>
                <a:t> background from the source)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4D7E51-0CDF-0A4C-A85D-51F96D52A8F8}"/>
                </a:ext>
              </a:extLst>
            </p:cNvPr>
            <p:cNvSpPr/>
            <p:nvPr/>
          </p:nvSpPr>
          <p:spPr>
            <a:xfrm>
              <a:off x="1220586" y="2804495"/>
              <a:ext cx="251030" cy="45940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4EB730A-13D5-724F-8FC5-17F57100A8E0}"/>
                </a:ext>
              </a:extLst>
            </p:cNvPr>
            <p:cNvSpPr txBox="1"/>
            <p:nvPr/>
          </p:nvSpPr>
          <p:spPr>
            <a:xfrm>
              <a:off x="-61621" y="2829895"/>
              <a:ext cx="12745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baseline="30000" dirty="0"/>
                <a:t>207</a:t>
              </a:r>
              <a:r>
                <a:rPr lang="en-GB" dirty="0"/>
                <a:t>Bi source</a:t>
              </a:r>
            </a:p>
          </p:txBody>
        </p: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6B91634-1FEE-8841-B7F7-D3218390995E}"/>
              </a:ext>
            </a:extLst>
          </p:cNvPr>
          <p:cNvSpPr/>
          <p:nvPr/>
        </p:nvSpPr>
        <p:spPr>
          <a:xfrm>
            <a:off x="10368501" y="2425148"/>
            <a:ext cx="811033" cy="1431235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DC07E8-06A9-3A4C-BC16-1B5256FC30F4}"/>
              </a:ext>
            </a:extLst>
          </p:cNvPr>
          <p:cNvCxnSpPr/>
          <p:nvPr/>
        </p:nvCxnSpPr>
        <p:spPr>
          <a:xfrm>
            <a:off x="10217426" y="2600076"/>
            <a:ext cx="113637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0EFEB88-00C3-E046-ACCF-B103967AE4AF}"/>
              </a:ext>
            </a:extLst>
          </p:cNvPr>
          <p:cNvSpPr txBox="1"/>
          <p:nvPr/>
        </p:nvSpPr>
        <p:spPr>
          <a:xfrm>
            <a:off x="10397572" y="2668369"/>
            <a:ext cx="7377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PMT</a:t>
            </a:r>
          </a:p>
          <a:p>
            <a:r>
              <a:rPr lang="en-GB" dirty="0">
                <a:solidFill>
                  <a:schemeClr val="bg1"/>
                </a:solidFill>
              </a:rPr>
              <a:t>BASE</a:t>
            </a:r>
          </a:p>
          <a:p>
            <a:r>
              <a:rPr lang="en-GB" dirty="0">
                <a:solidFill>
                  <a:srgbClr val="FFFF00"/>
                </a:solidFill>
              </a:rPr>
              <a:t>HV,</a:t>
            </a:r>
          </a:p>
          <a:p>
            <a:r>
              <a:rPr lang="en-GB" dirty="0">
                <a:solidFill>
                  <a:srgbClr val="FFFF00"/>
                </a:solidFill>
              </a:rPr>
              <a:t>Signal</a:t>
            </a:r>
          </a:p>
        </p:txBody>
      </p:sp>
    </p:spTree>
    <p:extLst>
      <p:ext uri="{BB962C8B-B14F-4D97-AF65-F5344CB8AC3E}">
        <p14:creationId xmlns:p14="http://schemas.microsoft.com/office/powerpoint/2010/main" val="1065530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A62CB-A580-864C-8266-F5D2C454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437" y="-130821"/>
            <a:ext cx="10515600" cy="1325563"/>
          </a:xfrm>
        </p:spPr>
        <p:txBody>
          <a:bodyPr/>
          <a:lstStyle/>
          <a:p>
            <a:r>
              <a:rPr lang="en-GB" dirty="0"/>
              <a:t>The LUCID-2 Detector in 2018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281AB-2820-B74D-997C-3627A312B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1588-217A-4C46-A882-C5F7892E8CE8}" type="datetime4">
              <a:rPr lang="it-IT" smtClean="0"/>
              <a:t>16 Ottobre 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87A10-460C-5C4C-A521-7B472857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Bruschi, INFN Bologna (ITALY)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8EE04-4612-6B45-A3EF-4462AAC38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3E1E-D364-FA41-824C-0A3188F396F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7EDEE9F-0358-B042-89EA-17522381E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25" y="925593"/>
            <a:ext cx="8256141" cy="54307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958334-8C4D-2E4D-BA82-51C78C075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605" y="1683702"/>
            <a:ext cx="2232232" cy="18190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54DC072-788D-FC48-9F74-E184C4D4CE7D}"/>
              </a:ext>
            </a:extLst>
          </p:cNvPr>
          <p:cNvSpPr txBox="1"/>
          <p:nvPr/>
        </p:nvSpPr>
        <p:spPr>
          <a:xfrm>
            <a:off x="9254546" y="1854583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MOD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59A872-3F7F-194B-B42C-762740404FD9}"/>
              </a:ext>
            </a:extLst>
          </p:cNvPr>
          <p:cNvSpPr txBox="1"/>
          <p:nvPr/>
        </p:nvSpPr>
        <p:spPr>
          <a:xfrm>
            <a:off x="8542134" y="5511569"/>
            <a:ext cx="3432075" cy="123110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</a:rPr>
              <a:t>G.L. </a:t>
            </a:r>
            <a:r>
              <a:rPr lang="it-IT" sz="1400" dirty="0" err="1">
                <a:solidFill>
                  <a:srgbClr val="FF0000"/>
                </a:solidFill>
              </a:rPr>
              <a:t>Avoni</a:t>
            </a:r>
            <a:r>
              <a:rPr lang="it-IT" sz="1400" dirty="0">
                <a:solidFill>
                  <a:srgbClr val="FF0000"/>
                </a:solidFill>
              </a:rPr>
              <a:t>  et al., </a:t>
            </a:r>
            <a:r>
              <a:rPr lang="it-IT" sz="1400" dirty="0">
                <a:latin typeface="Helvetica" pitchFamily="2" charset="0"/>
              </a:rPr>
              <a:t>The new LUCID-2 detector for </a:t>
            </a:r>
            <a:r>
              <a:rPr lang="it-IT" sz="1400" dirty="0" err="1">
                <a:latin typeface="Helvetica" pitchFamily="2" charset="0"/>
              </a:rPr>
              <a:t>luminosity</a:t>
            </a:r>
            <a:r>
              <a:rPr lang="it-IT" sz="1400" dirty="0">
                <a:latin typeface="Helvetica" pitchFamily="2" charset="0"/>
              </a:rPr>
              <a:t> </a:t>
            </a:r>
            <a:r>
              <a:rPr lang="it-IT" sz="1400" dirty="0" err="1">
                <a:latin typeface="Helvetica" pitchFamily="2" charset="0"/>
              </a:rPr>
              <a:t>measurement</a:t>
            </a:r>
            <a:r>
              <a:rPr lang="it-IT" sz="1400" dirty="0">
                <a:latin typeface="Helvetica" pitchFamily="2" charset="0"/>
              </a:rPr>
              <a:t> and </a:t>
            </a:r>
            <a:r>
              <a:rPr lang="it-IT" sz="1400" dirty="0" err="1">
                <a:latin typeface="Helvetica" pitchFamily="2" charset="0"/>
              </a:rPr>
              <a:t>monitoring</a:t>
            </a:r>
            <a:r>
              <a:rPr lang="it-IT" sz="1400" dirty="0">
                <a:latin typeface="Helvetica" pitchFamily="2" charset="0"/>
              </a:rPr>
              <a:t> in ATLAS</a:t>
            </a:r>
            <a:r>
              <a:rPr lang="it-IT" sz="1400" dirty="0">
                <a:solidFill>
                  <a:srgbClr val="FF0000"/>
                </a:solidFill>
              </a:rPr>
              <a:t>, 2018 JINST 13 P07017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040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9D8EA-75DB-D648-B6E4-CB845C95B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80392" y="-94336"/>
            <a:ext cx="10515600" cy="1325563"/>
          </a:xfrm>
        </p:spPr>
        <p:txBody>
          <a:bodyPr/>
          <a:lstStyle/>
          <a:p>
            <a:r>
              <a:rPr lang="en-GB" dirty="0"/>
              <a:t>The Readout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DD02F-C6DB-4D41-B798-81BC9A489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5329" y="3960973"/>
            <a:ext cx="7812868" cy="2395377"/>
          </a:xfrm>
        </p:spPr>
        <p:txBody>
          <a:bodyPr>
            <a:normAutofit fontScale="62500" lnSpcReduction="20000"/>
          </a:bodyPr>
          <a:lstStyle/>
          <a:p>
            <a:r>
              <a:rPr lang="en-GB" dirty="0">
                <a:solidFill>
                  <a:srgbClr val="00B050"/>
                </a:solidFill>
              </a:rPr>
              <a:t>Hits:</a:t>
            </a:r>
            <a:r>
              <a:rPr lang="en-GB" dirty="0"/>
              <a:t> PMT signals amplified, digitized, discriminated</a:t>
            </a:r>
          </a:p>
          <a:p>
            <a:pPr lvl="1"/>
            <a:r>
              <a:rPr lang="en-GB" dirty="0"/>
              <a:t>Hits to LUMAT (high speed optical links)</a:t>
            </a:r>
          </a:p>
          <a:p>
            <a:r>
              <a:rPr lang="en-GB" dirty="0">
                <a:solidFill>
                  <a:srgbClr val="00B050"/>
                </a:solidFill>
              </a:rPr>
              <a:t>Charge:</a:t>
            </a:r>
            <a:r>
              <a:rPr lang="en-GB" dirty="0"/>
              <a:t> Signal integrated over 25 ns intervals</a:t>
            </a:r>
          </a:p>
          <a:p>
            <a:r>
              <a:rPr lang="en-GB" dirty="0"/>
              <a:t>Hits and Charges accumulated in FPGA</a:t>
            </a:r>
          </a:p>
          <a:p>
            <a:r>
              <a:rPr lang="en-GB" dirty="0"/>
              <a:t>Digitized signal readout via VME for monitoring and calibration purposes</a:t>
            </a:r>
          </a:p>
          <a:p>
            <a:r>
              <a:rPr lang="en-GB" dirty="0"/>
              <a:t>Occasional SEU recovered using a fully automatized procedure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3E115-EE7B-1B4E-8ED8-7463692C3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1588-217A-4C46-A882-C5F7892E8CE8}" type="datetime4">
              <a:rPr lang="it-IT" smtClean="0"/>
              <a:t>16 Ottobre 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89B24-0B89-864B-8934-917ECBFD5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Bruschi, INFN Bologna (ITALY)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263C2-8111-C04D-B9AF-68E861460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3E1E-D364-FA41-824C-0A3188F396F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097" name="Picture 1" descr="page8image3232">
            <a:extLst>
              <a:ext uri="{FF2B5EF4-FFF2-40B4-BE49-F238E27FC236}">
                <a16:creationId xmlns:a16="http://schemas.microsoft.com/office/drawing/2014/main" id="{D41CBF80-5B46-5F46-9E6E-B65A07EF7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129" y="1371996"/>
            <a:ext cx="2451100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age8image3064">
            <a:extLst>
              <a:ext uri="{FF2B5EF4-FFF2-40B4-BE49-F238E27FC236}">
                <a16:creationId xmlns:a16="http://schemas.microsoft.com/office/drawing/2014/main" id="{FAFEA9CE-9AA2-9041-927E-32791E62F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723" y="88901"/>
            <a:ext cx="5126777" cy="373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5AEBB5-A56C-7A49-A5FC-89BE3D08A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054" y="4319983"/>
            <a:ext cx="2526546" cy="18231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24D045-830B-B442-86F1-4E9B516F8470}"/>
              </a:ext>
            </a:extLst>
          </p:cNvPr>
          <p:cNvSpPr txBox="1"/>
          <p:nvPr/>
        </p:nvSpPr>
        <p:spPr>
          <a:xfrm>
            <a:off x="1911246" y="2092271"/>
            <a:ext cx="96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LUCROD</a:t>
            </a:r>
          </a:p>
        </p:txBody>
      </p:sp>
    </p:spTree>
    <p:extLst>
      <p:ext uri="{BB962C8B-B14F-4D97-AF65-F5344CB8AC3E}">
        <p14:creationId xmlns:p14="http://schemas.microsoft.com/office/powerpoint/2010/main" val="881477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248" y="165322"/>
            <a:ext cx="1093125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Luminosity measurement</a:t>
            </a:r>
            <a:br>
              <a:rPr lang="en-US" dirty="0"/>
            </a:br>
            <a:r>
              <a:rPr lang="en-US" dirty="0"/>
              <a:t>Methods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48" y="947088"/>
            <a:ext cx="4628289" cy="591091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HIT COUNTING (RUN 1 and RUN2)</a:t>
            </a:r>
          </a:p>
          <a:p>
            <a:pPr lvl="1"/>
            <a:r>
              <a:rPr lang="en-US" dirty="0"/>
              <a:t>Count the fraction (f) of pulses above a discriminator threshold (hits) </a:t>
            </a:r>
          </a:p>
          <a:p>
            <a:pPr marL="41148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CHARGE COUNTING (RUN 2)</a:t>
            </a:r>
          </a:p>
          <a:p>
            <a:pPr marL="411480" lvl="1" indent="0">
              <a:buNone/>
            </a:pPr>
            <a:r>
              <a:rPr lang="en-US" dirty="0"/>
              <a:t>Measure the charge of the pulse (C)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The Data Taking in RUN 1 has shown the linearity between charge per BC and number of interactions per BC using </a:t>
            </a:r>
            <a:r>
              <a:rPr lang="en-US" dirty="0" err="1"/>
              <a:t>fibres</a:t>
            </a:r>
            <a:r>
              <a:rPr lang="en-US" dirty="0"/>
              <a:t> readout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641" y="3228343"/>
            <a:ext cx="4572768" cy="31807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9502" y="1320360"/>
            <a:ext cx="3344232" cy="16499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r="91038" b="58531"/>
          <a:stretch/>
        </p:blipFill>
        <p:spPr>
          <a:xfrm>
            <a:off x="6815720" y="1292863"/>
            <a:ext cx="354445" cy="1110483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7247767" y="2403345"/>
            <a:ext cx="20162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268025" y="2145360"/>
            <a:ext cx="1024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Discriminator</a:t>
            </a:r>
          </a:p>
          <a:p>
            <a:r>
              <a:rPr lang="en-US" sz="1200" dirty="0">
                <a:solidFill>
                  <a:srgbClr val="FF0000"/>
                </a:solidFill>
              </a:rPr>
              <a:t>Threshold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47768" y="1363528"/>
            <a:ext cx="1368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FADC measurement of PMT pulse </a:t>
            </a:r>
            <a:endParaRPr lang="en-GB" sz="1400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6994243"/>
              </p:ext>
            </p:extLst>
          </p:nvPr>
        </p:nvGraphicFramePr>
        <p:xfrm>
          <a:off x="1677340" y="2368089"/>
          <a:ext cx="1927811" cy="762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5" name="Equation" r:id="rId7" imgW="1091880" imgH="431640" progId="Equation.3">
                  <p:embed/>
                </p:oleObj>
              </mc:Choice>
              <mc:Fallback>
                <p:oleObj name="Equation" r:id="rId7" imgW="1091880" imgH="431640" progId="Equation.3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77340" y="2368089"/>
                        <a:ext cx="1927811" cy="762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9303285"/>
              </p:ext>
            </p:extLst>
          </p:nvPr>
        </p:nvGraphicFramePr>
        <p:xfrm>
          <a:off x="1786352" y="4482360"/>
          <a:ext cx="12319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6" name="Equation" r:id="rId9" imgW="698400" imgH="431640" progId="Equation.3">
                  <p:embed/>
                </p:oleObj>
              </mc:Choice>
              <mc:Fallback>
                <p:oleObj name="Equation" r:id="rId9" imgW="698400" imgH="431640" progId="Equation.3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86352" y="4482360"/>
                        <a:ext cx="12319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832373" y="2374559"/>
            <a:ext cx="176912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Statistical Model dependent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22443" y="4494280"/>
            <a:ext cx="184717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Statistical  Model </a:t>
            </a:r>
          </a:p>
          <a:p>
            <a:r>
              <a:rPr lang="en-US" dirty="0">
                <a:solidFill>
                  <a:srgbClr val="FF0000"/>
                </a:solidFill>
              </a:rPr>
              <a:t>independent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3667" y="2936900"/>
            <a:ext cx="98084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From VDM</a:t>
            </a:r>
          </a:p>
          <a:p>
            <a:r>
              <a:rPr lang="en-US" sz="1400" dirty="0"/>
              <a:t>Calibration</a:t>
            </a:r>
            <a:endParaRPr lang="en-GB" sz="1400" dirty="0"/>
          </a:p>
        </p:txBody>
      </p:sp>
      <p:cxnSp>
        <p:nvCxnSpPr>
          <p:cNvPr id="23" name="Straight Arrow Connector 22"/>
          <p:cNvCxnSpPr>
            <a:stCxn id="21" idx="3"/>
          </p:cNvCxnSpPr>
          <p:nvPr/>
        </p:nvCxnSpPr>
        <p:spPr>
          <a:xfrm flipV="1">
            <a:off x="1734513" y="3026332"/>
            <a:ext cx="862466" cy="1721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952678" y="2892543"/>
            <a:ext cx="126188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/>
              <a:t>Samples (3.125 ns)</a:t>
            </a:r>
            <a:endParaRPr lang="en-GB" sz="1050" dirty="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C2C39917-775F-8B47-8D9D-8A288E6E1A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CFB1588-217A-4C46-A882-C5F7892E8CE8}" type="datetime4">
              <a:rPr lang="it-IT" smtClean="0"/>
              <a:t>16 Ottobre 2018</a:t>
            </a:fld>
            <a:endParaRPr lang="en-US" dirty="0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20930E30-2E79-E143-A52D-211D8176A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Marco Bruschi, INFN Bologna (ITALY)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9D8571A-F1D2-AE4A-8224-92428DDD54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9925" y="3559395"/>
            <a:ext cx="999381" cy="68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8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D2691E95-8C4B-EC41-8C97-54BC8D31ED04}"/>
              </a:ext>
            </a:extLst>
          </p:cNvPr>
          <p:cNvGrpSpPr/>
          <p:nvPr/>
        </p:nvGrpSpPr>
        <p:grpSpPr>
          <a:xfrm>
            <a:off x="1355576" y="4099832"/>
            <a:ext cx="3874775" cy="2138600"/>
            <a:chOff x="337185" y="4483280"/>
            <a:chExt cx="3874775" cy="21386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A05259B-BF5E-4544-BDB6-10D14B849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185" y="4483280"/>
              <a:ext cx="3874775" cy="2138600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0710C21-926B-CB47-A379-B21AF7029BAB}"/>
                </a:ext>
              </a:extLst>
            </p:cNvPr>
            <p:cNvCxnSpPr/>
            <p:nvPr/>
          </p:nvCxnSpPr>
          <p:spPr>
            <a:xfrm>
              <a:off x="4211960" y="4554000"/>
              <a:ext cx="0" cy="18722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-18256"/>
            <a:ext cx="1069253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Gain stability monitoring using a </a:t>
            </a:r>
            <a:r>
              <a:rPr lang="en-US" baseline="30000" dirty="0"/>
              <a:t>207</a:t>
            </a:r>
            <a:r>
              <a:rPr lang="en-US" dirty="0"/>
              <a:t>Bi source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3353" y="1128935"/>
            <a:ext cx="4259071" cy="302014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 new calibration system based on IC e- from </a:t>
            </a:r>
            <a:r>
              <a:rPr lang="en-US" baseline="30000" dirty="0"/>
              <a:t>207</a:t>
            </a:r>
            <a:r>
              <a:rPr lang="en-US" dirty="0"/>
              <a:t>Bi has been validated</a:t>
            </a:r>
          </a:p>
          <a:p>
            <a:pPr lvl="1"/>
            <a:r>
              <a:rPr lang="en-US" dirty="0"/>
              <a:t>Single </a:t>
            </a:r>
            <a:r>
              <a:rPr lang="en-US" baseline="30000" dirty="0"/>
              <a:t>207</a:t>
            </a:r>
            <a:r>
              <a:rPr lang="en-US" dirty="0"/>
              <a:t>Bi signals sampled by the LUCROD</a:t>
            </a:r>
          </a:p>
          <a:p>
            <a:pPr lvl="1"/>
            <a:r>
              <a:rPr lang="en-US" dirty="0"/>
              <a:t>The pulse duration is &lt; 25ns</a:t>
            </a:r>
          </a:p>
          <a:p>
            <a:pPr lvl="1"/>
            <a:r>
              <a:rPr lang="en-US" dirty="0"/>
              <a:t>The measurement of the </a:t>
            </a:r>
            <a:r>
              <a:rPr lang="en-US" dirty="0">
                <a:solidFill>
                  <a:srgbClr val="FF0000"/>
                </a:solidFill>
              </a:rPr>
              <a:t>mean of the amplitude distribution </a:t>
            </a:r>
            <a:r>
              <a:rPr lang="en-US" dirty="0"/>
              <a:t>above a preset threshold is a sensitive way of controlling the gain</a:t>
            </a:r>
          </a:p>
          <a:p>
            <a:pPr lvl="1"/>
            <a:r>
              <a:rPr lang="en-US" dirty="0"/>
              <a:t>Better than 1% sensitivity in gain stability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91038"/>
          <a:stretch/>
        </p:blipFill>
        <p:spPr>
          <a:xfrm>
            <a:off x="1008551" y="1469647"/>
            <a:ext cx="354445" cy="26778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72247" y="1037599"/>
            <a:ext cx="145264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Single </a:t>
            </a:r>
            <a:r>
              <a:rPr lang="en-US" sz="1400" baseline="30000" dirty="0">
                <a:solidFill>
                  <a:srgbClr val="FF0000"/>
                </a:solidFill>
              </a:rPr>
              <a:t>207</a:t>
            </a:r>
            <a:r>
              <a:rPr lang="en-US" sz="1400" dirty="0">
                <a:solidFill>
                  <a:srgbClr val="FF0000"/>
                </a:solidFill>
              </a:rPr>
              <a:t>Bi Signal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7325" y="3701895"/>
            <a:ext cx="280187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Amplitude distribution from </a:t>
            </a:r>
            <a:r>
              <a:rPr lang="en-US" sz="1400" baseline="30000" dirty="0">
                <a:solidFill>
                  <a:srgbClr val="FF0000"/>
                </a:solidFill>
              </a:rPr>
              <a:t>207</a:t>
            </a:r>
            <a:r>
              <a:rPr lang="en-US" sz="1400" dirty="0">
                <a:solidFill>
                  <a:srgbClr val="FF0000"/>
                </a:solidFill>
              </a:rPr>
              <a:t>Bi e</a:t>
            </a:r>
            <a:r>
              <a:rPr lang="en-US" sz="1400" baseline="30000" dirty="0">
                <a:solidFill>
                  <a:srgbClr val="FF0000"/>
                </a:solidFill>
              </a:rPr>
              <a:t>-</a:t>
            </a:r>
            <a:endParaRPr lang="en-GB" sz="1400" baseline="30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5915" y="3656309"/>
            <a:ext cx="4059823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Mean amplitude vs HV change around nominal HV</a:t>
            </a:r>
            <a:endParaRPr lang="en-GB" sz="1400" baseline="30000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995" y="1402986"/>
            <a:ext cx="4136320" cy="2040803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3195059" y="2765790"/>
            <a:ext cx="504056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380272" y="2489115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25 ns</a:t>
            </a:r>
            <a:endParaRPr lang="en-GB" sz="12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3333" t="90603" b="1718"/>
          <a:stretch/>
        </p:blipFill>
        <p:spPr>
          <a:xfrm>
            <a:off x="1237607" y="6180226"/>
            <a:ext cx="3960440" cy="1891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509" y="654471"/>
            <a:ext cx="999381" cy="68629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131163" y="3339406"/>
            <a:ext cx="126188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/>
              <a:t>Samples (3.125 ns)</a:t>
            </a:r>
            <a:endParaRPr lang="en-GB" sz="1050" dirty="0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575B8BC-8859-5245-B15F-EDF6B9B0F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CFB1588-217A-4C46-A882-C5F7892E8CE8}" type="datetime4">
              <a:rPr lang="it-IT" smtClean="0"/>
              <a:t>16 Ottobre 2018</a:t>
            </a:fld>
            <a:endParaRPr lang="en-US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9BCCB2D5-B944-9E4E-83DA-FD3F3B23B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Marco Bruschi, INFN Bologna (ITALY)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13AB0D-B627-3A40-83A1-EA293A1B03D4}"/>
              </a:ext>
            </a:extLst>
          </p:cNvPr>
          <p:cNvSpPr txBox="1"/>
          <p:nvPr/>
        </p:nvSpPr>
        <p:spPr>
          <a:xfrm>
            <a:off x="1103137" y="406344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1528EE-C5E3-7243-A964-FA52FF310337}"/>
              </a:ext>
            </a:extLst>
          </p:cNvPr>
          <p:cNvGrpSpPr/>
          <p:nvPr/>
        </p:nvGrpSpPr>
        <p:grpSpPr>
          <a:xfrm>
            <a:off x="5571324" y="3981914"/>
            <a:ext cx="3830604" cy="2430178"/>
            <a:chOff x="5571324" y="3981914"/>
            <a:chExt cx="3830604" cy="243017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71324" y="3981914"/>
              <a:ext cx="3521279" cy="2384277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6183899" y="4258214"/>
              <a:ext cx="197971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Symbol" panose="05050102010706020507" pitchFamily="18" charset="2"/>
                  <a:ea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  <a:r>
                <a:rPr lang="en-US" sz="1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V=1 V </a:t>
              </a:r>
              <a:r>
                <a:rPr lang="en-US" sz="1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en-US" sz="1400" dirty="0">
                  <a:solidFill>
                    <a:srgbClr val="000000"/>
                  </a:solidFill>
                  <a:latin typeface="Symbol" panose="05050102010706020507" pitchFamily="18" charset="2"/>
                  <a:ea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D</a:t>
              </a:r>
              <a:r>
                <a:rPr lang="en-US" sz="1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G/G ~ 1.4%</a:t>
              </a:r>
              <a:endParaRPr lang="en-GB" sz="14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857446-64EF-5049-87FD-A578D2C45583}"/>
                </a:ext>
              </a:extLst>
            </p:cNvPr>
            <p:cNvSpPr txBox="1"/>
            <p:nvPr/>
          </p:nvSpPr>
          <p:spPr>
            <a:xfrm>
              <a:off x="8494372" y="6042760"/>
              <a:ext cx="907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Symbol" pitchFamily="2" charset="2"/>
                </a:rPr>
                <a:t>D    </a:t>
              </a:r>
              <a:r>
                <a:rPr lang="en-GB" sz="1200" dirty="0">
                  <a:latin typeface="Symbol" pitchFamily="2" charset="2"/>
                </a:rPr>
                <a:t>[</a:t>
              </a:r>
              <a:r>
                <a:rPr lang="en-GB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Volt</a:t>
              </a:r>
              <a:r>
                <a:rPr lang="en-GB" sz="1200" dirty="0">
                  <a:latin typeface="Symbol" pitchFamily="2" charset="2"/>
                  <a:cs typeface="Calibri" panose="020F0502020204030204" pitchFamily="34" charset="0"/>
                </a:rPr>
                <a:t>]</a:t>
              </a:r>
              <a:endParaRPr lang="en-GB" dirty="0">
                <a:latin typeface="Symbol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6800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53065-28DF-A14B-B501-EE05F5483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207" y="96178"/>
            <a:ext cx="10515600" cy="1325563"/>
          </a:xfrm>
        </p:spPr>
        <p:txBody>
          <a:bodyPr/>
          <a:lstStyle/>
          <a:p>
            <a:r>
              <a:rPr lang="en-GB" dirty="0"/>
              <a:t>Gain calibration: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C5C54-BB73-BD44-8B0A-34A73CE64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150" y="4324027"/>
            <a:ext cx="6407258" cy="17599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Results using mean charge and mean amplitude are different:</a:t>
            </a:r>
          </a:p>
          <a:p>
            <a:pPr lvl="1"/>
            <a:r>
              <a:rPr lang="en-GB" dirty="0"/>
              <a:t>Use amplitude for </a:t>
            </a:r>
            <a:r>
              <a:rPr lang="en-GB" dirty="0">
                <a:solidFill>
                  <a:srgbClr val="00B050"/>
                </a:solidFill>
              </a:rPr>
              <a:t>HIT</a:t>
            </a:r>
            <a:r>
              <a:rPr lang="en-GB" dirty="0"/>
              <a:t> counts</a:t>
            </a:r>
          </a:p>
          <a:p>
            <a:pPr lvl="1"/>
            <a:r>
              <a:rPr lang="en-GB" dirty="0"/>
              <a:t>Use charge for </a:t>
            </a:r>
            <a:r>
              <a:rPr lang="en-GB" dirty="0">
                <a:solidFill>
                  <a:srgbClr val="00B050"/>
                </a:solidFill>
              </a:rPr>
              <a:t>CHARGE</a:t>
            </a:r>
            <a:r>
              <a:rPr lang="en-GB" dirty="0"/>
              <a:t> based algorithms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A41A4-AD41-E345-914C-7150F1D2D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1588-217A-4C46-A882-C5F7892E8CE8}" type="datetime4">
              <a:rPr lang="it-IT" smtClean="0"/>
              <a:t>16 Ottobre 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EEB0E-923C-EE42-92FD-8FEE5CD93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Bruschi, INFN Bologna (ITALY)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250EB-DB81-194A-8ED2-EE06D66E6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3E1E-D364-FA41-824C-0A3188F396F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074" name="Picture 2" descr="page11image4392">
            <a:extLst>
              <a:ext uri="{FF2B5EF4-FFF2-40B4-BE49-F238E27FC236}">
                <a16:creationId xmlns:a16="http://schemas.microsoft.com/office/drawing/2014/main" id="{945F4030-7821-514F-87D5-DC94BBCE8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541052"/>
            <a:ext cx="4391079" cy="289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CF5EE6D-4DE4-9C44-BB33-3E1D10FC9E30}"/>
              </a:ext>
            </a:extLst>
          </p:cNvPr>
          <p:cNvSpPr txBox="1">
            <a:spLocks/>
          </p:cNvSpPr>
          <p:nvPr/>
        </p:nvSpPr>
        <p:spPr>
          <a:xfrm>
            <a:off x="6718408" y="1383586"/>
            <a:ext cx="5285029" cy="175994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rgbClr val="002060"/>
                </a:solidFill>
                <a:latin typeface="Courier" charset="0"/>
                <a:ea typeface="Courier" charset="0"/>
                <a:cs typeface="Courier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2060"/>
                </a:solidFill>
                <a:latin typeface="Courier" charset="0"/>
                <a:ea typeface="Courier" charset="0"/>
                <a:cs typeface="Courier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002060"/>
                </a:solidFill>
                <a:latin typeface="Courier" charset="0"/>
                <a:ea typeface="Courier" charset="0"/>
                <a:cs typeface="Courier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002060"/>
                </a:solidFill>
                <a:latin typeface="Courier" charset="0"/>
                <a:ea typeface="Courier" charset="0"/>
                <a:cs typeface="Courier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002060"/>
                </a:solidFill>
                <a:latin typeface="Courier" charset="0"/>
                <a:ea typeface="Courier" charset="0"/>
                <a:cs typeface="Courier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dirty="0"/>
              <a:t>High voltage analysis:</a:t>
            </a:r>
          </a:p>
          <a:p>
            <a:r>
              <a:rPr lang="en-GB" dirty="0"/>
              <a:t>HV increased to compensate for PMT ageing with anodic charge</a:t>
            </a:r>
          </a:p>
          <a:p>
            <a:r>
              <a:rPr lang="en-GB" dirty="0"/>
              <a:t>Annealing observed at each machine stop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490BAE-9421-724B-B188-1E4A30592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75" y="1998625"/>
            <a:ext cx="6269112" cy="218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7153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9229</TotalTime>
  <Words>1722</Words>
  <Application>Microsoft Macintosh PowerPoint</Application>
  <PresentationFormat>Widescreen</PresentationFormat>
  <Paragraphs>262</Paragraphs>
  <Slides>16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Courier</vt:lpstr>
      <vt:lpstr>Courier</vt:lpstr>
      <vt:lpstr>Helvetica</vt:lpstr>
      <vt:lpstr>Symbol</vt:lpstr>
      <vt:lpstr>Times New Roman</vt:lpstr>
      <vt:lpstr>Wingdings</vt:lpstr>
      <vt:lpstr>1_Office Theme</vt:lpstr>
      <vt:lpstr>Equation</vt:lpstr>
      <vt:lpstr> Measuring precisely luminosity at LHC using the ATLAS LUCID: past experience and future plans</vt:lpstr>
      <vt:lpstr>ATLAS and its Forward Detectors</vt:lpstr>
      <vt:lpstr>The luminosity measurement for RUN 2 at LHC</vt:lpstr>
      <vt:lpstr>LUCID Detector Principle</vt:lpstr>
      <vt:lpstr>The LUCID-2 Detector in 2018</vt:lpstr>
      <vt:lpstr>The Readout</vt:lpstr>
      <vt:lpstr>Luminosity measurement Methods</vt:lpstr>
      <vt:lpstr>Gain stability monitoring using a 207Bi source</vt:lpstr>
      <vt:lpstr>Gain calibration: results</vt:lpstr>
      <vt:lpstr>Absolute Luminosity Calibration</vt:lpstr>
      <vt:lpstr>Luminosity measurement precision</vt:lpstr>
      <vt:lpstr>Radiation Hardness</vt:lpstr>
      <vt:lpstr> Statistics about channels failure</vt:lpstr>
      <vt:lpstr>LUCID into the future</vt:lpstr>
      <vt:lpstr>Conclusions</vt:lpstr>
      <vt:lpstr>Backup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EB action:210/1</dc:title>
  <dc:creator>Microsoft Office User</dc:creator>
  <cp:lastModifiedBy>Marco Bruschi</cp:lastModifiedBy>
  <cp:revision>106</cp:revision>
  <cp:lastPrinted>2018-10-10T19:57:39Z</cp:lastPrinted>
  <dcterms:created xsi:type="dcterms:W3CDTF">2018-02-28T17:59:07Z</dcterms:created>
  <dcterms:modified xsi:type="dcterms:W3CDTF">2018-10-17T12:55:21Z</dcterms:modified>
</cp:coreProperties>
</file>