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g"/>
  <Default Extension="rels" ContentType="application/vnd.openxmlformats-package.relationships+xml"/>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24.jpg" ContentType="image/jpeg"/>
  <Override PartName="/ppt/media/image25.jpg" ContentType="image/jpeg"/>
  <Override PartName="/ppt/media/image51.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81" r:id="rId14"/>
    <p:sldId id="282" r:id="rId15"/>
    <p:sldId id="283" r:id="rId16"/>
    <p:sldId id="308" r:id="rId17"/>
    <p:sldId id="285" r:id="rId18"/>
    <p:sldId id="271" r:id="rId19"/>
    <p:sldId id="288" r:id="rId20"/>
    <p:sldId id="287" r:id="rId21"/>
    <p:sldId id="317" r:id="rId22"/>
    <p:sldId id="293" r:id="rId23"/>
    <p:sldId id="294" r:id="rId24"/>
    <p:sldId id="295" r:id="rId25"/>
    <p:sldId id="297" r:id="rId26"/>
    <p:sldId id="299" r:id="rId27"/>
    <p:sldId id="300" r:id="rId28"/>
    <p:sldId id="307" r:id="rId29"/>
    <p:sldId id="310" r:id="rId30"/>
    <p:sldId id="311" r:id="rId31"/>
    <p:sldId id="302" r:id="rId32"/>
    <p:sldId id="315" r:id="rId33"/>
    <p:sldId id="316" r:id="rId34"/>
    <p:sldId id="301" r:id="rId35"/>
    <p:sldId id="309" r:id="rId36"/>
    <p:sldId id="305" r:id="rId37"/>
    <p:sldId id="318"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F06"/>
    <a:srgbClr val="038D03"/>
    <a:srgbClr val="009900"/>
    <a:srgbClr val="0E2E39"/>
    <a:srgbClr val="0000FF"/>
    <a:srgbClr val="4B95BB"/>
    <a:srgbClr val="AAAAAA"/>
    <a:srgbClr val="6090A5"/>
    <a:srgbClr val="C1C1C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26" autoAdjust="0"/>
    <p:restoredTop sz="96410" autoAdjust="0"/>
  </p:normalViewPr>
  <p:slideViewPr>
    <p:cSldViewPr snapToGrid="0" snapToObjects="1">
      <p:cViewPr varScale="1">
        <p:scale>
          <a:sx n="135" d="100"/>
          <a:sy n="135" d="100"/>
        </p:scale>
        <p:origin x="1408" y="168"/>
      </p:cViewPr>
      <p:guideLst>
        <p:guide orient="horz" pos="2160"/>
        <p:guide pos="2880"/>
      </p:guideLst>
    </p:cSldViewPr>
  </p:slideViewPr>
  <p:outlineViewPr>
    <p:cViewPr>
      <p:scale>
        <a:sx n="33" d="100"/>
        <a:sy n="33" d="100"/>
      </p:scale>
      <p:origin x="0" y="-1170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notesMaster" Target="notesMasters/notes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10/18/18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Interior Page</a:t>
            </a:r>
            <a:r>
              <a:rPr lang="en-US" baseline="0" dirty="0" smtClean="0"/>
              <a:t> Design 1</a:t>
            </a:r>
            <a:endParaRPr lang="en-US" dirty="0"/>
          </a:p>
        </p:txBody>
      </p:sp>
      <p:sp>
        <p:nvSpPr>
          <p:cNvPr id="4" name="Slide Number Placeholder 3"/>
          <p:cNvSpPr>
            <a:spLocks noGrp="1"/>
          </p:cNvSpPr>
          <p:nvPr>
            <p:ph type="sldNum" sz="quarter" idx="10"/>
          </p:nvPr>
        </p:nvSpPr>
        <p:spPr/>
        <p:txBody>
          <a:bodyPr/>
          <a:lstStyle/>
          <a:p>
            <a:fld id="{0FE1DE24-5F93-414B-B4BB-D5F834695149}" type="slidenum">
              <a:rPr lang="en-US" smtClean="0"/>
              <a:t>8</a:t>
            </a:fld>
            <a:endParaRPr lang="en-US" dirty="0"/>
          </a:p>
        </p:txBody>
      </p:sp>
    </p:spTree>
    <p:extLst>
      <p:ext uri="{BB962C8B-B14F-4D97-AF65-F5344CB8AC3E}">
        <p14:creationId xmlns:p14="http://schemas.microsoft.com/office/powerpoint/2010/main" val="7727184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alphaModFix amt="15000"/>
            <a:extLst>
              <a:ext uri="{28A0092B-C50C-407E-A947-70E740481C1C}">
                <a14:useLocalDpi xmlns:a14="http://schemas.microsoft.com/office/drawing/2010/main"/>
              </a:ext>
            </a:extLst>
          </a:blip>
          <a:srcRect/>
          <a:stretch/>
        </p:blipFill>
        <p:spPr>
          <a:xfrm>
            <a:off x="0" y="3611754"/>
            <a:ext cx="3139440" cy="3246121"/>
          </a:xfrm>
          <a:prstGeom prst="rect">
            <a:avLst/>
          </a:prstGeom>
        </p:spPr>
      </p:pic>
      <p:sp>
        <p:nvSpPr>
          <p:cNvPr id="2" name="Title 1"/>
          <p:cNvSpPr>
            <a:spLocks noGrp="1"/>
          </p:cNvSpPr>
          <p:nvPr>
            <p:ph type="ctrTitle" hasCustomPrompt="1"/>
          </p:nvPr>
        </p:nvSpPr>
        <p:spPr>
          <a:xfrm>
            <a:off x="332386" y="505595"/>
            <a:ext cx="7211414" cy="617838"/>
          </a:xfrm>
        </p:spPr>
        <p:txBody>
          <a:bodyPr anchor="b">
            <a:noAutofit/>
          </a:bodyPr>
          <a:lstStyle>
            <a:lvl1pPr algn="l">
              <a:defRPr sz="3000" b="1" cap="none" baseline="0">
                <a:solidFill>
                  <a:srgbClr val="0E2E39"/>
                </a:solidFill>
                <a:latin typeface="Arial" charset="0"/>
              </a:defRPr>
            </a:lvl1pPr>
          </a:lstStyle>
          <a:p>
            <a:r>
              <a:rPr lang="en-US" dirty="0" smtClean="0"/>
              <a:t>Title Here</a:t>
            </a:r>
            <a:endParaRPr lang="en-US" dirty="0"/>
          </a:p>
        </p:txBody>
      </p:sp>
      <p:sp>
        <p:nvSpPr>
          <p:cNvPr id="15" name="Text Placeholder 14"/>
          <p:cNvSpPr>
            <a:spLocks noGrp="1"/>
          </p:cNvSpPr>
          <p:nvPr>
            <p:ph type="body" sz="quarter" idx="14"/>
          </p:nvPr>
        </p:nvSpPr>
        <p:spPr>
          <a:xfrm>
            <a:off x="332386" y="1292436"/>
            <a:ext cx="5082577" cy="430887"/>
          </a:xfrm>
        </p:spPr>
        <p:txBody>
          <a:bodyPr anchor="t">
            <a:spAutoFit/>
          </a:bodyPr>
          <a:lstStyle>
            <a:lvl1pPr marL="0" indent="0" algn="l">
              <a:lnSpc>
                <a:spcPct val="100000"/>
              </a:lnSpc>
              <a:spcBef>
                <a:spcPts val="0"/>
              </a:spcBef>
              <a:buFontTx/>
              <a:buNone/>
              <a:defRPr sz="2200" baseline="0">
                <a:solidFill>
                  <a:schemeClr val="accent6"/>
                </a:solidFill>
              </a:defRPr>
            </a:lvl1pPr>
          </a:lstStyle>
          <a:p>
            <a:pPr lvl="0"/>
            <a:endParaRPr lang="en-US" dirty="0"/>
          </a:p>
        </p:txBody>
      </p:sp>
      <p:cxnSp>
        <p:nvCxnSpPr>
          <p:cNvPr id="11" name="Straight Connector 10"/>
          <p:cNvCxnSpPr/>
          <p:nvPr userDrawn="1"/>
        </p:nvCxnSpPr>
        <p:spPr>
          <a:xfrm>
            <a:off x="0" y="1224643"/>
            <a:ext cx="6400800" cy="0"/>
          </a:xfrm>
          <a:prstGeom prst="line">
            <a:avLst/>
          </a:prstGeom>
          <a:ln w="53975">
            <a:solidFill>
              <a:srgbClr val="6090A5"/>
            </a:solidFill>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26800" y="6390243"/>
            <a:ext cx="1286367" cy="414564"/>
          </a:xfrm>
          <a:prstGeom prst="rect">
            <a:avLst/>
          </a:prstGeom>
        </p:spPr>
      </p:pic>
      <p:pic>
        <p:nvPicPr>
          <p:cNvPr id="17" name="Picture 16"/>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1952857" y="6456962"/>
            <a:ext cx="1627773" cy="274344"/>
          </a:xfrm>
          <a:prstGeom prst="rect">
            <a:avLst/>
          </a:prstGeom>
        </p:spPr>
      </p:pic>
      <p:pic>
        <p:nvPicPr>
          <p:cNvPr id="18" name="Picture 17"/>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882684" y="6463059"/>
            <a:ext cx="408467" cy="268247"/>
          </a:xfrm>
          <a:prstGeom prst="rect">
            <a:avLst/>
          </a:prstGeom>
        </p:spPr>
      </p:pic>
      <p:pic>
        <p:nvPicPr>
          <p:cNvPr id="28" name="Picture 4" descr="Image result"/>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b="7191"/>
          <a:stretch/>
        </p:blipFill>
        <p:spPr bwMode="auto">
          <a:xfrm>
            <a:off x="4734652" y="6323263"/>
            <a:ext cx="1360621" cy="46283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114063" y="6228387"/>
            <a:ext cx="1301018" cy="5444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71918"/>
            <a:ext cx="8464378" cy="424732"/>
          </a:xfrm>
        </p:spPr>
        <p:txBody>
          <a:bodyPr>
            <a:spAutoFit/>
          </a:bodyPr>
          <a:lstStyle>
            <a:lvl1pPr>
              <a:defRPr sz="2400" b="1" cap="none" baseline="0">
                <a:solidFill>
                  <a:srgbClr val="0E2E39"/>
                </a:solidFill>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lnSpc>
                <a:spcPct val="100000"/>
              </a:lnSpc>
              <a:spcBef>
                <a:spcPts val="0"/>
              </a:spcBef>
              <a:defRPr sz="2000" baseline="0">
                <a:solidFill>
                  <a:srgbClr val="0E2E39"/>
                </a:solidFill>
                <a:latin typeface="Arial" charset="0"/>
              </a:defRPr>
            </a:lvl1pPr>
            <a:lvl2pPr marL="685800" indent="-228600">
              <a:buFont typeface="PingFangSC-Regular" charset="-122"/>
              <a:buChar char="－"/>
              <a:defRPr sz="1800" baseline="0">
                <a:solidFill>
                  <a:srgbClr val="0E2E39"/>
                </a:solidFill>
                <a:latin typeface="Arial" charset="0"/>
              </a:defRPr>
            </a:lvl2pPr>
            <a:lvl3pPr marL="1143000" indent="-228600">
              <a:buFont typeface="Arial" charset="0"/>
              <a:buChar char="•"/>
              <a:defRPr sz="1600" baseline="0">
                <a:solidFill>
                  <a:srgbClr val="0E2E39"/>
                </a:solidFill>
                <a:latin typeface="Arial" charset="0"/>
              </a:defRPr>
            </a:lvl3pPr>
            <a:lvl4pPr marL="1657350" indent="-285750">
              <a:buFont typeface="PingFangSC-Regular" charset="-122"/>
              <a:buChar char="－"/>
              <a:defRPr sz="1600" baseline="0">
                <a:solidFill>
                  <a:srgbClr val="0E2E39"/>
                </a:solidFill>
                <a:latin typeface="Arial" charset="0"/>
              </a:defRPr>
            </a:lvl4pPr>
            <a:lvl5pPr marL="2057400" indent="-228600">
              <a:buFont typeface="Arial" charset="0"/>
              <a:buChar char="•"/>
              <a:defRPr sz="1400" baseline="0">
                <a:solidFill>
                  <a:srgbClr val="0E2E39"/>
                </a:solidFill>
                <a:latin typeface="Arial"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a:xfrm>
            <a:off x="8393240" y="199939"/>
            <a:ext cx="536158" cy="303364"/>
          </a:xfrm>
        </p:spPr>
        <p:txBody>
          <a:bodyPr/>
          <a:lstStyle>
            <a:lvl1pPr algn="ctr">
              <a:defRPr sz="1200" baseline="0">
                <a:solidFill>
                  <a:srgbClr val="0E2E39"/>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2357" y="735987"/>
            <a:ext cx="6641757" cy="0"/>
          </a:xfrm>
          <a:prstGeom prst="line">
            <a:avLst/>
          </a:prstGeom>
          <a:ln w="57150">
            <a:solidFill>
              <a:srgbClr val="6090A5"/>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57633" y="6403966"/>
            <a:ext cx="1286367" cy="414564"/>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a:xfrm>
            <a:off x="4552974" y="6542646"/>
            <a:ext cx="341760" cy="246221"/>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fld id="{B58F48A6-A3E1-4848-9AC3-B43F560BE4FE}" type="slidenum">
              <a:rPr kumimoji="0" lang="en-US" sz="1000" b="0" i="0" u="none" strike="noStrike" kern="1200" cap="none" spc="0" normalizeH="0" baseline="0" noProof="0" smtClean="0">
                <a:ln>
                  <a:noFill/>
                </a:ln>
                <a:solidFill>
                  <a:schemeClr val="bg1"/>
                </a:solidFill>
                <a:effectLst/>
                <a:uLnTx/>
                <a:uFillTx/>
                <a:latin typeface="Arial" panose="020B0604020202020204" pitchFamily="34" charset="0"/>
                <a:ea typeface="+mn-ea"/>
                <a:cs typeface="Arial" panose="020B0604020202020204" pitchFamily="34" charset="0"/>
              </a:rPr>
              <a:pPr marL="0" marR="0" lvl="0" indent="0" defTabSz="914400" eaLnBrk="1" fontAlgn="auto" latinLnBrk="0" hangingPunct="1">
                <a:lnSpc>
                  <a:spcPct val="100000"/>
                </a:lnSpc>
                <a:spcBef>
                  <a:spcPts val="0"/>
                </a:spcBef>
                <a:spcAft>
                  <a:spcPts val="0"/>
                </a:spcAft>
                <a:buClrTx/>
                <a:buSzTx/>
                <a:buFontTx/>
                <a:buNone/>
                <a:tabLst/>
                <a:defRPr/>
              </a:pPr>
              <a:t>‹#›</a:t>
            </a:fld>
            <a:endParaRPr kumimoji="0" lang="en-US" sz="1000" b="0" i="0" u="none" strike="noStrike" kern="0" cap="none" spc="0" normalizeH="0" baseline="0" noProof="0" dirty="0" smtClean="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1267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505200" y="6394375"/>
            <a:ext cx="2133600" cy="365125"/>
          </a:xfrm>
          <a:prstGeom prst="rect">
            <a:avLst/>
          </a:prstGeom>
        </p:spPr>
        <p:txBody>
          <a:bodyPr/>
          <a:lstStyle/>
          <a:p>
            <a:fld id="{65109F8C-9F4D-5945-807D-33CC9F4EE4DF}" type="datetimeFigureOut">
              <a:rPr lang="en-US" smtClean="0"/>
              <a:pPr/>
              <a:t>10/18/18</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3505200" y="6645425"/>
            <a:ext cx="2133600" cy="190125"/>
          </a:xfrm>
          <a:prstGeom prst="rect">
            <a:avLst/>
          </a:prstGeom>
        </p:spPr>
        <p:txBody>
          <a:bodyPr/>
          <a:lstStyle/>
          <a:p>
            <a:fld id="{B58F48A6-A3E1-4848-9AC3-B43F560BE4FE}" type="slidenum">
              <a:rPr lang="en-US" smtClean="0"/>
              <a:pPr/>
              <a:t>‹#›</a:t>
            </a:fld>
            <a:endParaRPr lang="en-US"/>
          </a:p>
        </p:txBody>
      </p:sp>
    </p:spTree>
    <p:extLst>
      <p:ext uri="{BB962C8B-B14F-4D97-AF65-F5344CB8AC3E}">
        <p14:creationId xmlns:p14="http://schemas.microsoft.com/office/powerpoint/2010/main" val="1100700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505200" y="6394375"/>
            <a:ext cx="2133600" cy="365125"/>
          </a:xfrm>
          <a:prstGeom prst="rect">
            <a:avLst/>
          </a:prstGeom>
        </p:spPr>
        <p:txBody>
          <a:bodyPr/>
          <a:lstStyle/>
          <a:p>
            <a:fld id="{65109F8C-9F4D-5945-807D-33CC9F4EE4DF}" type="datetimeFigureOut">
              <a:rPr lang="en-US" smtClean="0"/>
              <a:pPr/>
              <a:t>10/18/18</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3505200" y="6645425"/>
            <a:ext cx="2133600" cy="190125"/>
          </a:xfrm>
          <a:prstGeom prst="rect">
            <a:avLst/>
          </a:prstGeom>
        </p:spPr>
        <p:txBody>
          <a:bodyPr/>
          <a:lstStyle/>
          <a:p>
            <a:fld id="{B58F48A6-A3E1-4848-9AC3-B43F560BE4FE}" type="slidenum">
              <a:rPr lang="en-US" smtClean="0"/>
              <a:pPr/>
              <a:t>‹#›</a:t>
            </a:fld>
            <a:endParaRPr lang="en-US"/>
          </a:p>
        </p:txBody>
      </p:sp>
    </p:spTree>
    <p:extLst>
      <p:ext uri="{BB962C8B-B14F-4D97-AF65-F5344CB8AC3E}">
        <p14:creationId xmlns:p14="http://schemas.microsoft.com/office/powerpoint/2010/main" val="12447096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4F32E482-E726-4091-B9FB-280D92AF9B63}" type="datetimeFigureOut">
              <a:rPr lang="en-US" smtClean="0"/>
              <a:t>10/18/18</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EA5B9C2E-CA85-4DA4-851C-72FD50BC2280}" type="slidenum">
              <a:rPr lang="en-US" smtClean="0"/>
              <a:t>‹#›</a:t>
            </a:fld>
            <a:endParaRPr lang="en-US"/>
          </a:p>
        </p:txBody>
      </p:sp>
    </p:spTree>
    <p:extLst>
      <p:ext uri="{BB962C8B-B14F-4D97-AF65-F5344CB8AC3E}">
        <p14:creationId xmlns:p14="http://schemas.microsoft.com/office/powerpoint/2010/main" val="7694248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BDC57488-3539-8349-95E7-E0E3D7B2EDB0}" type="datetime2">
              <a:rPr lang="en-US" smtClean="0"/>
              <a:pPr/>
              <a:t>Thursday, October 18, 2018</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t>Talk Title Here</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2.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4.jpg"/><Relationship Id="rId3"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wmf"/><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 Id="rId3" Type="http://schemas.openxmlformats.org/officeDocument/2006/relationships/image" Target="../media/image4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2.png"/><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4.png"/><Relationship Id="rId3"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6.png"/><Relationship Id="rId3" Type="http://schemas.openxmlformats.org/officeDocument/2006/relationships/image" Target="../media/image4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 Id="rId3"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2386" y="505595"/>
            <a:ext cx="7577174" cy="617838"/>
          </a:xfrm>
        </p:spPr>
        <p:txBody>
          <a:bodyPr anchor="ctr"/>
          <a:lstStyle/>
          <a:p>
            <a:r>
              <a:rPr lang="en-US" dirty="0"/>
              <a:t>EIC machine </a:t>
            </a:r>
            <a:r>
              <a:rPr lang="en-US" dirty="0" smtClean="0"/>
              <a:t>backgrounds</a:t>
            </a:r>
            <a:endParaRPr lang="en-US" dirty="0">
              <a:solidFill>
                <a:srgbClr val="FF0000"/>
              </a:solidFill>
            </a:endParaRPr>
          </a:p>
        </p:txBody>
      </p:sp>
      <p:sp>
        <p:nvSpPr>
          <p:cNvPr id="5" name="Text Placeholder 4"/>
          <p:cNvSpPr>
            <a:spLocks noGrp="1"/>
          </p:cNvSpPr>
          <p:nvPr>
            <p:ph type="body" sz="quarter" idx="14"/>
          </p:nvPr>
        </p:nvSpPr>
        <p:spPr>
          <a:xfrm>
            <a:off x="0" y="2178556"/>
            <a:ext cx="8704934" cy="3016210"/>
          </a:xfrm>
        </p:spPr>
        <p:txBody>
          <a:bodyPr wrap="square" anchor="t">
            <a:spAutoFit/>
          </a:bodyPr>
          <a:lstStyle/>
          <a:p>
            <a:pPr algn="ctr"/>
            <a:r>
              <a:rPr lang="en-US" sz="2800" b="1" dirty="0" smtClean="0">
                <a:solidFill>
                  <a:schemeClr val="tx1"/>
                </a:solidFill>
              </a:rPr>
              <a:t>Latifa Elouadrhiri</a:t>
            </a:r>
          </a:p>
          <a:p>
            <a:pPr algn="ctr"/>
            <a:r>
              <a:rPr lang="en-US" sz="2800" b="1" dirty="0" smtClean="0">
                <a:solidFill>
                  <a:schemeClr val="tx1"/>
                </a:solidFill>
              </a:rPr>
              <a:t>Jefferson Lab</a:t>
            </a:r>
          </a:p>
          <a:p>
            <a:pPr algn="ctr"/>
            <a:endParaRPr lang="en-US" sz="2800" dirty="0">
              <a:solidFill>
                <a:schemeClr val="tx1"/>
              </a:solidFill>
            </a:endParaRPr>
          </a:p>
          <a:p>
            <a:pPr algn="ctr"/>
            <a:endParaRPr lang="en-US" sz="2800" dirty="0" smtClean="0">
              <a:solidFill>
                <a:schemeClr val="tx1"/>
              </a:solidFill>
            </a:endParaRPr>
          </a:p>
          <a:p>
            <a:pPr algn="ctr"/>
            <a:endParaRPr lang="en-US" sz="1600" dirty="0">
              <a:solidFill>
                <a:schemeClr val="tx1"/>
              </a:solidFill>
            </a:endParaRPr>
          </a:p>
          <a:p>
            <a:pPr algn="ctr">
              <a:defRPr/>
            </a:pPr>
            <a:r>
              <a:rPr lang="en-US" sz="1600" i="1" dirty="0">
                <a:solidFill>
                  <a:srgbClr val="0070C0"/>
                </a:solidFill>
                <a:latin typeface="Arial" charset="0"/>
                <a:ea typeface="Arial" charset="0"/>
                <a:cs typeface="Arial" charset="0"/>
              </a:rPr>
              <a:t>CFNS workshop on Forward Physics And Instrumentation </a:t>
            </a:r>
            <a:endParaRPr lang="en-US" sz="1600" i="1" dirty="0" smtClean="0">
              <a:solidFill>
                <a:srgbClr val="0070C0"/>
              </a:solidFill>
              <a:latin typeface="Arial" charset="0"/>
              <a:ea typeface="Arial" charset="0"/>
              <a:cs typeface="Arial" charset="0"/>
            </a:endParaRPr>
          </a:p>
          <a:p>
            <a:pPr algn="ctr">
              <a:defRPr/>
            </a:pPr>
            <a:r>
              <a:rPr lang="en-US" sz="1600" i="1" dirty="0" smtClean="0">
                <a:solidFill>
                  <a:srgbClr val="0070C0"/>
                </a:solidFill>
                <a:latin typeface="Arial" charset="0"/>
                <a:ea typeface="Arial" charset="0"/>
                <a:cs typeface="Arial" charset="0"/>
              </a:rPr>
              <a:t>From </a:t>
            </a:r>
            <a:r>
              <a:rPr lang="en-US" sz="1600" i="1" dirty="0">
                <a:solidFill>
                  <a:srgbClr val="0070C0"/>
                </a:solidFill>
                <a:latin typeface="Arial" charset="0"/>
                <a:ea typeface="Arial" charset="0"/>
                <a:cs typeface="Arial" charset="0"/>
              </a:rPr>
              <a:t>Colliders To Cosmic Rays</a:t>
            </a:r>
          </a:p>
          <a:p>
            <a:pPr algn="ctr">
              <a:defRPr/>
            </a:pPr>
            <a:r>
              <a:rPr lang="en-US" sz="1600" i="1" dirty="0">
                <a:solidFill>
                  <a:srgbClr val="0070C0"/>
                </a:solidFill>
                <a:latin typeface="Arial" charset="0"/>
                <a:ea typeface="Arial" charset="0"/>
                <a:cs typeface="Arial" charset="0"/>
              </a:rPr>
              <a:t>Oct. 17-19, 2018</a:t>
            </a:r>
          </a:p>
          <a:p>
            <a:endParaRPr lang="en-US" sz="1400" dirty="0" smtClean="0">
              <a:solidFill>
                <a:schemeClr val="tx1"/>
              </a:solidFill>
            </a:endParaRPr>
          </a:p>
        </p:txBody>
      </p:sp>
    </p:spTree>
    <p:extLst>
      <p:ext uri="{BB962C8B-B14F-4D97-AF65-F5344CB8AC3E}">
        <p14:creationId xmlns:p14="http://schemas.microsoft.com/office/powerpoint/2010/main" val="5795359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2692014" y="2809562"/>
            <a:ext cx="3765550" cy="1828800"/>
          </a:xfrm>
          <a:prstGeom prst="rect">
            <a:avLst/>
          </a:prstGeom>
        </p:spPr>
        <p:txBody>
          <a:bodyPr vert="horz" wrap="square" lIns="0" tIns="0" rIns="0" bIns="0" rtlCol="0">
            <a:spAutoFit/>
          </a:bodyPr>
          <a:lstStyle/>
          <a:p>
            <a:pPr algn="ctr">
              <a:lnSpc>
                <a:spcPts val="4640"/>
              </a:lnSpc>
            </a:pPr>
            <a:r>
              <a:rPr sz="4200" spc="-5" dirty="0">
                <a:latin typeface="Arial"/>
                <a:cs typeface="Arial"/>
              </a:rPr>
              <a:t>Click </a:t>
            </a:r>
            <a:r>
              <a:rPr sz="4200" dirty="0">
                <a:latin typeface="Arial"/>
                <a:cs typeface="Arial"/>
              </a:rPr>
              <a:t>to </a:t>
            </a:r>
            <a:r>
              <a:rPr sz="4200" spc="-5" dirty="0">
                <a:latin typeface="Arial"/>
                <a:cs typeface="Arial"/>
              </a:rPr>
              <a:t>add</a:t>
            </a:r>
            <a:r>
              <a:rPr sz="4200" spc="-95" dirty="0">
                <a:latin typeface="Arial"/>
                <a:cs typeface="Arial"/>
              </a:rPr>
              <a:t> </a:t>
            </a:r>
            <a:r>
              <a:rPr sz="4200" dirty="0">
                <a:latin typeface="Arial"/>
                <a:cs typeface="Arial"/>
              </a:rPr>
              <a:t>title</a:t>
            </a:r>
            <a:endParaRPr sz="4200">
              <a:latin typeface="Arial"/>
              <a:cs typeface="Arial"/>
            </a:endParaRPr>
          </a:p>
          <a:p>
            <a:pPr>
              <a:lnSpc>
                <a:spcPct val="100000"/>
              </a:lnSpc>
              <a:spcBef>
                <a:spcPts val="10"/>
              </a:spcBef>
            </a:pPr>
            <a:endParaRPr sz="5100">
              <a:latin typeface="Times New Roman"/>
              <a:cs typeface="Times New Roman"/>
            </a:endParaRPr>
          </a:p>
          <a:p>
            <a:pPr algn="ctr">
              <a:lnSpc>
                <a:spcPct val="100000"/>
              </a:lnSpc>
            </a:pPr>
            <a:r>
              <a:rPr sz="3200" spc="-5" dirty="0">
                <a:solidFill>
                  <a:srgbClr val="898989"/>
                </a:solidFill>
                <a:latin typeface="Arial"/>
                <a:cs typeface="Arial"/>
              </a:rPr>
              <a:t>Click </a:t>
            </a:r>
            <a:r>
              <a:rPr sz="3200" dirty="0">
                <a:solidFill>
                  <a:srgbClr val="898989"/>
                </a:solidFill>
                <a:latin typeface="Arial"/>
                <a:cs typeface="Arial"/>
              </a:rPr>
              <a:t>to </a:t>
            </a:r>
            <a:r>
              <a:rPr sz="3200" spc="-5" dirty="0">
                <a:solidFill>
                  <a:srgbClr val="898989"/>
                </a:solidFill>
                <a:latin typeface="Arial"/>
                <a:cs typeface="Arial"/>
              </a:rPr>
              <a:t>add</a:t>
            </a:r>
            <a:r>
              <a:rPr sz="3200" spc="-95" dirty="0">
                <a:solidFill>
                  <a:srgbClr val="898989"/>
                </a:solidFill>
                <a:latin typeface="Arial"/>
                <a:cs typeface="Arial"/>
              </a:rPr>
              <a:t> </a:t>
            </a:r>
            <a:r>
              <a:rPr sz="3200" dirty="0">
                <a:solidFill>
                  <a:srgbClr val="898989"/>
                </a:solidFill>
                <a:latin typeface="Arial"/>
                <a:cs typeface="Arial"/>
              </a:rPr>
              <a:t>subtitle</a:t>
            </a:r>
            <a:endParaRPr sz="3200">
              <a:latin typeface="Arial"/>
              <a:cs typeface="Arial"/>
            </a:endParaRPr>
          </a:p>
        </p:txBody>
      </p:sp>
      <p:sp>
        <p:nvSpPr>
          <p:cNvPr id="4" name="object 4"/>
          <p:cNvSpPr/>
          <p:nvPr/>
        </p:nvSpPr>
        <p:spPr>
          <a:xfrm>
            <a:off x="2" y="836597"/>
            <a:ext cx="9143998" cy="5612079"/>
          </a:xfrm>
          <a:prstGeom prst="rect">
            <a:avLst/>
          </a:prstGeom>
          <a:blipFill>
            <a:blip r:embed="rId2" cstate="print"/>
            <a:stretch>
              <a:fillRect/>
            </a:stretch>
          </a:blipFill>
        </p:spPr>
        <p:txBody>
          <a:bodyPr wrap="square" lIns="0" tIns="0" rIns="0" bIns="0" rtlCol="0"/>
          <a:lstStyle/>
          <a:p>
            <a:endParaRPr dirty="0"/>
          </a:p>
        </p:txBody>
      </p:sp>
      <p:sp>
        <p:nvSpPr>
          <p:cNvPr id="5" name="object 5"/>
          <p:cNvSpPr txBox="1"/>
          <p:nvPr/>
        </p:nvSpPr>
        <p:spPr>
          <a:xfrm>
            <a:off x="6258083" y="6049962"/>
            <a:ext cx="2090420" cy="29972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Beam current </a:t>
            </a:r>
            <a:r>
              <a:rPr sz="1800" b="1" dirty="0">
                <a:latin typeface="Calibri"/>
                <a:cs typeface="Calibri"/>
              </a:rPr>
              <a:t>100</a:t>
            </a:r>
            <a:r>
              <a:rPr sz="1800" b="1" spc="-90" dirty="0">
                <a:latin typeface="Calibri"/>
                <a:cs typeface="Calibri"/>
              </a:rPr>
              <a:t> </a:t>
            </a:r>
            <a:r>
              <a:rPr sz="1800" b="1" spc="-5" dirty="0">
                <a:latin typeface="Calibri"/>
                <a:cs typeface="Calibri"/>
              </a:rPr>
              <a:t>mA</a:t>
            </a:r>
            <a:endParaRPr sz="1800">
              <a:latin typeface="Calibri"/>
              <a:cs typeface="Calibri"/>
            </a:endParaRPr>
          </a:p>
        </p:txBody>
      </p:sp>
      <p:sp>
        <p:nvSpPr>
          <p:cNvPr id="6" name="object 6"/>
          <p:cNvSpPr/>
          <p:nvPr/>
        </p:nvSpPr>
        <p:spPr>
          <a:xfrm>
            <a:off x="457202" y="4581975"/>
            <a:ext cx="336665" cy="361603"/>
          </a:xfrm>
          <a:prstGeom prst="rect">
            <a:avLst/>
          </a:prstGeom>
          <a:blipFill>
            <a:blip r:embed="rId3" cstate="print"/>
            <a:stretch>
              <a:fillRect/>
            </a:stretch>
          </a:blipFill>
        </p:spPr>
        <p:txBody>
          <a:bodyPr wrap="square" lIns="0" tIns="0" rIns="0" bIns="0" rtlCol="0"/>
          <a:lstStyle/>
          <a:p>
            <a:endParaRPr/>
          </a:p>
        </p:txBody>
      </p:sp>
      <p:sp>
        <p:nvSpPr>
          <p:cNvPr id="7" name="object 7"/>
          <p:cNvSpPr/>
          <p:nvPr/>
        </p:nvSpPr>
        <p:spPr>
          <a:xfrm>
            <a:off x="507753" y="4610508"/>
            <a:ext cx="234950" cy="256540"/>
          </a:xfrm>
          <a:custGeom>
            <a:avLst/>
            <a:gdLst/>
            <a:ahLst/>
            <a:cxnLst/>
            <a:rect l="l" t="t" r="r" b="b"/>
            <a:pathLst>
              <a:path w="234950" h="256539">
                <a:moveTo>
                  <a:pt x="60096" y="0"/>
                </a:moveTo>
                <a:lnTo>
                  <a:pt x="0" y="51168"/>
                </a:lnTo>
                <a:lnTo>
                  <a:pt x="65417" y="128003"/>
                </a:lnTo>
                <a:lnTo>
                  <a:pt x="0" y="204838"/>
                </a:lnTo>
                <a:lnTo>
                  <a:pt x="60096" y="256006"/>
                </a:lnTo>
                <a:lnTo>
                  <a:pt x="117246" y="188887"/>
                </a:lnTo>
                <a:lnTo>
                  <a:pt x="220911" y="188887"/>
                </a:lnTo>
                <a:lnTo>
                  <a:pt x="169075" y="128003"/>
                </a:lnTo>
                <a:lnTo>
                  <a:pt x="220911" y="67119"/>
                </a:lnTo>
                <a:lnTo>
                  <a:pt x="117246" y="67119"/>
                </a:lnTo>
                <a:lnTo>
                  <a:pt x="60096" y="0"/>
                </a:lnTo>
                <a:close/>
              </a:path>
              <a:path w="234950" h="256539">
                <a:moveTo>
                  <a:pt x="220911" y="188887"/>
                </a:moveTo>
                <a:lnTo>
                  <a:pt x="117246" y="188887"/>
                </a:lnTo>
                <a:lnTo>
                  <a:pt x="174396" y="256006"/>
                </a:lnTo>
                <a:lnTo>
                  <a:pt x="234492" y="204838"/>
                </a:lnTo>
                <a:lnTo>
                  <a:pt x="220911" y="188887"/>
                </a:lnTo>
                <a:close/>
              </a:path>
              <a:path w="234950" h="256539">
                <a:moveTo>
                  <a:pt x="174396" y="0"/>
                </a:moveTo>
                <a:lnTo>
                  <a:pt x="117246" y="67119"/>
                </a:lnTo>
                <a:lnTo>
                  <a:pt x="220911" y="67119"/>
                </a:lnTo>
                <a:lnTo>
                  <a:pt x="234492" y="51168"/>
                </a:lnTo>
                <a:lnTo>
                  <a:pt x="174396" y="0"/>
                </a:lnTo>
                <a:close/>
              </a:path>
            </a:pathLst>
          </a:custGeom>
          <a:solidFill>
            <a:srgbClr val="CD665F"/>
          </a:solidFill>
        </p:spPr>
        <p:txBody>
          <a:bodyPr wrap="square" lIns="0" tIns="0" rIns="0" bIns="0" rtlCol="0"/>
          <a:lstStyle/>
          <a:p>
            <a:endParaRPr/>
          </a:p>
        </p:txBody>
      </p:sp>
      <p:sp>
        <p:nvSpPr>
          <p:cNvPr id="8" name="object 8"/>
          <p:cNvSpPr/>
          <p:nvPr/>
        </p:nvSpPr>
        <p:spPr>
          <a:xfrm>
            <a:off x="507727" y="4610474"/>
            <a:ext cx="234950" cy="255904"/>
          </a:xfrm>
          <a:custGeom>
            <a:avLst/>
            <a:gdLst/>
            <a:ahLst/>
            <a:cxnLst/>
            <a:rect l="l" t="t" r="r" b="b"/>
            <a:pathLst>
              <a:path w="234950" h="255904">
                <a:moveTo>
                  <a:pt x="0" y="51140"/>
                </a:moveTo>
                <a:lnTo>
                  <a:pt x="60070" y="0"/>
                </a:lnTo>
                <a:lnTo>
                  <a:pt x="117186" y="67086"/>
                </a:lnTo>
                <a:lnTo>
                  <a:pt x="174302" y="0"/>
                </a:lnTo>
                <a:lnTo>
                  <a:pt x="234372" y="51140"/>
                </a:lnTo>
                <a:lnTo>
                  <a:pt x="168991" y="127936"/>
                </a:lnTo>
                <a:lnTo>
                  <a:pt x="234372" y="204731"/>
                </a:lnTo>
                <a:lnTo>
                  <a:pt x="174302" y="255872"/>
                </a:lnTo>
                <a:lnTo>
                  <a:pt x="117186" y="188785"/>
                </a:lnTo>
                <a:lnTo>
                  <a:pt x="60070" y="255872"/>
                </a:lnTo>
                <a:lnTo>
                  <a:pt x="0" y="204731"/>
                </a:lnTo>
                <a:lnTo>
                  <a:pt x="65380" y="127936"/>
                </a:lnTo>
                <a:lnTo>
                  <a:pt x="0" y="51140"/>
                </a:lnTo>
                <a:close/>
              </a:path>
            </a:pathLst>
          </a:custGeom>
          <a:ln w="9520">
            <a:solidFill>
              <a:srgbClr val="5B92C7"/>
            </a:solidFill>
          </a:ln>
        </p:spPr>
        <p:txBody>
          <a:bodyPr wrap="square" lIns="0" tIns="0" rIns="0" bIns="0" rtlCol="0"/>
          <a:lstStyle/>
          <a:p>
            <a:endParaRPr/>
          </a:p>
        </p:txBody>
      </p:sp>
      <p:sp>
        <p:nvSpPr>
          <p:cNvPr id="11" name="object 11"/>
          <p:cNvSpPr/>
          <p:nvPr/>
        </p:nvSpPr>
        <p:spPr>
          <a:xfrm>
            <a:off x="207123" y="4502609"/>
            <a:ext cx="1576618" cy="842001"/>
          </a:xfrm>
          <a:custGeom>
            <a:avLst/>
            <a:gdLst/>
            <a:ahLst/>
            <a:cxnLst/>
            <a:rect l="l" t="t" r="r" b="b"/>
            <a:pathLst>
              <a:path w="1559560" h="762635">
                <a:moveTo>
                  <a:pt x="0" y="0"/>
                </a:moveTo>
                <a:lnTo>
                  <a:pt x="1558988" y="0"/>
                </a:lnTo>
                <a:lnTo>
                  <a:pt x="1558988" y="762482"/>
                </a:lnTo>
                <a:lnTo>
                  <a:pt x="0" y="762482"/>
                </a:lnTo>
                <a:lnTo>
                  <a:pt x="0" y="0"/>
                </a:lnTo>
                <a:close/>
              </a:path>
            </a:pathLst>
          </a:custGeom>
          <a:solidFill>
            <a:srgbClr val="C3E4ED"/>
          </a:solidFill>
        </p:spPr>
        <p:txBody>
          <a:bodyPr wrap="square" lIns="0" tIns="0" rIns="0" bIns="0" rtlCol="0"/>
          <a:lstStyle/>
          <a:p>
            <a:endParaRPr/>
          </a:p>
        </p:txBody>
      </p:sp>
      <p:sp>
        <p:nvSpPr>
          <p:cNvPr id="12" name="object 12"/>
          <p:cNvSpPr txBox="1"/>
          <p:nvPr/>
        </p:nvSpPr>
        <p:spPr>
          <a:xfrm>
            <a:off x="339854" y="4719013"/>
            <a:ext cx="1063625" cy="299720"/>
          </a:xfrm>
          <a:prstGeom prst="rect">
            <a:avLst/>
          </a:prstGeom>
        </p:spPr>
        <p:txBody>
          <a:bodyPr vert="horz" wrap="square" lIns="0" tIns="12700" rIns="0" bIns="0" rtlCol="0">
            <a:spAutoFit/>
          </a:bodyPr>
          <a:lstStyle/>
          <a:p>
            <a:pPr marL="12700">
              <a:lnSpc>
                <a:spcPct val="100000"/>
              </a:lnSpc>
              <a:spcBef>
                <a:spcPts val="100"/>
              </a:spcBef>
            </a:pPr>
            <a:r>
              <a:rPr sz="1800" spc="-5" dirty="0">
                <a:latin typeface="Calibri"/>
                <a:cs typeface="Calibri"/>
              </a:rPr>
              <a:t>E</a:t>
            </a:r>
            <a:r>
              <a:rPr sz="1800" spc="-7" baseline="-20833" dirty="0">
                <a:latin typeface="Calibri"/>
                <a:cs typeface="Calibri"/>
              </a:rPr>
              <a:t>0</a:t>
            </a:r>
            <a:r>
              <a:rPr sz="1800" spc="-5" dirty="0">
                <a:latin typeface="Calibri"/>
                <a:cs typeface="Calibri"/>
              </a:rPr>
              <a:t>=900GeV</a:t>
            </a:r>
            <a:endParaRPr sz="1800">
              <a:latin typeface="Calibri"/>
              <a:cs typeface="Calibri"/>
            </a:endParaRPr>
          </a:p>
        </p:txBody>
      </p:sp>
      <p:sp>
        <p:nvSpPr>
          <p:cNvPr id="14" name="TextBox 13"/>
          <p:cNvSpPr txBox="1"/>
          <p:nvPr/>
        </p:nvSpPr>
        <p:spPr>
          <a:xfrm>
            <a:off x="3111897" y="958485"/>
            <a:ext cx="1146468" cy="369332"/>
          </a:xfrm>
          <a:prstGeom prst="rect">
            <a:avLst/>
          </a:prstGeom>
          <a:noFill/>
        </p:spPr>
        <p:txBody>
          <a:bodyPr wrap="none" rtlCol="0">
            <a:spAutoFit/>
          </a:bodyPr>
          <a:lstStyle/>
          <a:p>
            <a:r>
              <a:rPr lang="en-US" b="1" dirty="0" smtClean="0">
                <a:solidFill>
                  <a:srgbClr val="FF0000"/>
                </a:solidFill>
                <a:latin typeface="Arial" charset="0"/>
                <a:ea typeface="Arial" charset="0"/>
                <a:cs typeface="Arial" charset="0"/>
              </a:rPr>
              <a:t>In GEMC</a:t>
            </a:r>
            <a:endParaRPr lang="en-US" b="1" dirty="0">
              <a:solidFill>
                <a:srgbClr val="FF0000"/>
              </a:solidFill>
              <a:latin typeface="Arial" charset="0"/>
              <a:ea typeface="Arial" charset="0"/>
              <a:cs typeface="Arial" charset="0"/>
            </a:endParaRPr>
          </a:p>
        </p:txBody>
      </p:sp>
      <p:sp>
        <p:nvSpPr>
          <p:cNvPr id="15" name="object 3"/>
          <p:cNvSpPr/>
          <p:nvPr/>
        </p:nvSpPr>
        <p:spPr>
          <a:xfrm>
            <a:off x="169874" y="1594470"/>
            <a:ext cx="1623302" cy="989723"/>
          </a:xfrm>
          <a:prstGeom prst="rect">
            <a:avLst/>
          </a:prstGeom>
          <a:blipFill>
            <a:blip r:embed="rId4" cstate="print"/>
            <a:stretch>
              <a:fillRect/>
            </a:stretch>
          </a:blipFill>
        </p:spPr>
        <p:txBody>
          <a:bodyPr wrap="square" lIns="0" tIns="0" rIns="0" bIns="0" rtlCol="0"/>
          <a:lstStyle/>
          <a:p>
            <a:endParaRPr/>
          </a:p>
        </p:txBody>
      </p:sp>
      <p:sp>
        <p:nvSpPr>
          <p:cNvPr id="16" name="object 4"/>
          <p:cNvSpPr/>
          <p:nvPr/>
        </p:nvSpPr>
        <p:spPr>
          <a:xfrm>
            <a:off x="6527543" y="3457570"/>
            <a:ext cx="2163534" cy="1337262"/>
          </a:xfrm>
          <a:prstGeom prst="rect">
            <a:avLst/>
          </a:prstGeom>
          <a:blipFill>
            <a:blip r:embed="rId5" cstate="print"/>
            <a:stretch>
              <a:fillRect/>
            </a:stretch>
          </a:blipFill>
        </p:spPr>
        <p:txBody>
          <a:bodyPr wrap="square" lIns="0" tIns="0" rIns="0" bIns="0" rtlCol="0"/>
          <a:lstStyle/>
          <a:p>
            <a:endParaRPr/>
          </a:p>
        </p:txBody>
      </p:sp>
      <p:sp>
        <p:nvSpPr>
          <p:cNvPr id="17" name="TextBox 16"/>
          <p:cNvSpPr txBox="1"/>
          <p:nvPr/>
        </p:nvSpPr>
        <p:spPr>
          <a:xfrm>
            <a:off x="7490757" y="4794832"/>
            <a:ext cx="1119217" cy="338554"/>
          </a:xfrm>
          <a:prstGeom prst="rect">
            <a:avLst/>
          </a:prstGeom>
          <a:noFill/>
        </p:spPr>
        <p:txBody>
          <a:bodyPr wrap="none" rtlCol="0">
            <a:spAutoFit/>
          </a:bodyPr>
          <a:lstStyle/>
          <a:p>
            <a:r>
              <a:rPr lang="en-US" sz="1600" b="1" dirty="0" smtClean="0">
                <a:latin typeface="Arial" charset="0"/>
                <a:ea typeface="Arial" charset="0"/>
                <a:cs typeface="Arial" charset="0"/>
              </a:rPr>
              <a:t>GEMC C5</a:t>
            </a:r>
            <a:endParaRPr lang="en-US" sz="1600" b="1" dirty="0">
              <a:latin typeface="Arial" charset="0"/>
              <a:ea typeface="Arial" charset="0"/>
              <a:cs typeface="Arial" charset="0"/>
            </a:endParaRPr>
          </a:p>
        </p:txBody>
      </p:sp>
      <p:sp>
        <p:nvSpPr>
          <p:cNvPr id="18" name="TextBox 17"/>
          <p:cNvSpPr txBox="1"/>
          <p:nvPr/>
        </p:nvSpPr>
        <p:spPr>
          <a:xfrm>
            <a:off x="465487" y="2730047"/>
            <a:ext cx="1074781" cy="338554"/>
          </a:xfrm>
          <a:prstGeom prst="rect">
            <a:avLst/>
          </a:prstGeom>
          <a:noFill/>
        </p:spPr>
        <p:txBody>
          <a:bodyPr wrap="none" rtlCol="0">
            <a:spAutoFit/>
          </a:bodyPr>
          <a:lstStyle/>
          <a:p>
            <a:r>
              <a:rPr lang="en-US" sz="1600" b="1" dirty="0" smtClean="0">
                <a:latin typeface="Arial" charset="0"/>
                <a:ea typeface="Arial" charset="0"/>
                <a:cs typeface="Arial" charset="0"/>
              </a:rPr>
              <a:t>HERA C5</a:t>
            </a:r>
            <a:endParaRPr lang="en-US" sz="1600" b="1" dirty="0">
              <a:latin typeface="Arial" charset="0"/>
              <a:ea typeface="Arial" charset="0"/>
              <a:cs typeface="Arial" charset="0"/>
            </a:endParaRPr>
          </a:p>
        </p:txBody>
      </p:sp>
      <p:sp>
        <p:nvSpPr>
          <p:cNvPr id="19" name="Title 18"/>
          <p:cNvSpPr>
            <a:spLocks noGrp="1"/>
          </p:cNvSpPr>
          <p:nvPr>
            <p:ph type="title"/>
          </p:nvPr>
        </p:nvSpPr>
        <p:spPr/>
        <p:txBody>
          <a:bodyPr>
            <a:normAutofit/>
          </a:bodyPr>
          <a:lstStyle/>
          <a:p>
            <a:r>
              <a:rPr lang="en-US" dirty="0" smtClean="0"/>
              <a:t>HERA Configuration </a:t>
            </a:r>
            <a:r>
              <a:rPr lang="en-US" dirty="0"/>
              <a:t>S</a:t>
            </a:r>
            <a:r>
              <a:rPr lang="en-US" dirty="0" smtClean="0"/>
              <a:t>imulated in our Framework</a:t>
            </a:r>
            <a:endParaRPr lang="en-US" dirty="0"/>
          </a:p>
        </p:txBody>
      </p:sp>
    </p:spTree>
    <p:extLst>
      <p:ext uri="{BB962C8B-B14F-4D97-AF65-F5344CB8AC3E}">
        <p14:creationId xmlns:p14="http://schemas.microsoft.com/office/powerpoint/2010/main" val="14842984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748690" y="-65810"/>
            <a:ext cx="9144000" cy="703410"/>
          </a:xfrm>
          <a:prstGeom prst="rect">
            <a:avLst/>
          </a:prstGeom>
        </p:spPr>
        <p:txBody>
          <a:bodyPr vert="horz" wrap="square" lIns="0" tIns="163207" rIns="0" bIns="0" rtlCol="0">
            <a:spAutoFit/>
          </a:bodyPr>
          <a:lstStyle/>
          <a:p>
            <a:pPr marL="4289425" marR="5080">
              <a:lnSpc>
                <a:spcPts val="2100"/>
              </a:lnSpc>
              <a:spcBef>
                <a:spcPts val="219"/>
              </a:spcBef>
            </a:pPr>
            <a:r>
              <a:rPr sz="1800" b="1" dirty="0">
                <a:latin typeface="Calibri"/>
                <a:cs typeface="Calibri"/>
              </a:rPr>
              <a:t>BG </a:t>
            </a:r>
            <a:r>
              <a:rPr sz="1800" b="1" spc="-5" dirty="0">
                <a:latin typeface="Calibri"/>
                <a:cs typeface="Calibri"/>
              </a:rPr>
              <a:t>rate </a:t>
            </a:r>
            <a:r>
              <a:rPr sz="1800" b="1" dirty="0">
                <a:latin typeface="Calibri"/>
                <a:cs typeface="Calibri"/>
              </a:rPr>
              <a:t>~ </a:t>
            </a:r>
            <a:r>
              <a:rPr sz="1800" b="1" dirty="0" smtClean="0">
                <a:latin typeface="Calibri"/>
                <a:cs typeface="Calibri"/>
              </a:rPr>
              <a:t>66kHz</a:t>
            </a:r>
            <a:r>
              <a:rPr lang="en-US" sz="1800" dirty="0">
                <a:latin typeface="Calibri"/>
                <a:cs typeface="Calibri"/>
              </a:rPr>
              <a:t/>
            </a:r>
            <a:br>
              <a:rPr lang="en-US" sz="1800" dirty="0">
                <a:latin typeface="Calibri"/>
                <a:cs typeface="Calibri"/>
              </a:rPr>
            </a:br>
            <a:r>
              <a:rPr lang="en-US" sz="1800" dirty="0" smtClean="0">
                <a:latin typeface="Calibri"/>
                <a:cs typeface="Calibri"/>
              </a:rPr>
              <a:t>(</a:t>
            </a:r>
            <a:r>
              <a:rPr lang="en-US" sz="1800" dirty="0" smtClean="0">
                <a:solidFill>
                  <a:srgbClr val="FF0000"/>
                </a:solidFill>
                <a:latin typeface="Calibri"/>
                <a:cs typeface="Calibri"/>
              </a:rPr>
              <a:t>33kHz</a:t>
            </a:r>
            <a:r>
              <a:rPr lang="en-US" sz="1800" dirty="0" smtClean="0">
                <a:latin typeface="Calibri"/>
                <a:cs typeface="Calibri"/>
              </a:rPr>
              <a:t> from Charge particles)</a:t>
            </a:r>
            <a:endParaRPr sz="1800" dirty="0">
              <a:latin typeface="Calibri"/>
              <a:cs typeface="Calibri"/>
            </a:endParaRPr>
          </a:p>
        </p:txBody>
      </p:sp>
      <p:sp>
        <p:nvSpPr>
          <p:cNvPr id="4" name="object 4"/>
          <p:cNvSpPr txBox="1"/>
          <p:nvPr/>
        </p:nvSpPr>
        <p:spPr>
          <a:xfrm>
            <a:off x="5621667" y="1247279"/>
            <a:ext cx="1585595" cy="297516"/>
          </a:xfrm>
          <a:prstGeom prst="rect">
            <a:avLst/>
          </a:prstGeom>
        </p:spPr>
        <p:txBody>
          <a:bodyPr vert="horz" wrap="square" lIns="0" tIns="27939" rIns="0" bIns="0" rtlCol="0">
            <a:spAutoFit/>
          </a:bodyPr>
          <a:lstStyle/>
          <a:p>
            <a:pPr marL="12700" marR="5080">
              <a:lnSpc>
                <a:spcPts val="2100"/>
              </a:lnSpc>
              <a:spcBef>
                <a:spcPts val="219"/>
              </a:spcBef>
            </a:pPr>
            <a:r>
              <a:rPr sz="1800" b="1">
                <a:latin typeface="Calibri"/>
                <a:cs typeface="Calibri"/>
              </a:rPr>
              <a:t>BG </a:t>
            </a:r>
            <a:r>
              <a:rPr sz="1800" b="1" spc="-5">
                <a:latin typeface="Calibri"/>
                <a:cs typeface="Calibri"/>
              </a:rPr>
              <a:t>rate </a:t>
            </a:r>
            <a:r>
              <a:rPr sz="1800" b="1">
                <a:latin typeface="Calibri"/>
                <a:cs typeface="Calibri"/>
              </a:rPr>
              <a:t>~ </a:t>
            </a:r>
            <a:r>
              <a:rPr sz="1800" b="1" smtClean="0">
                <a:latin typeface="Calibri"/>
                <a:cs typeface="Calibri"/>
              </a:rPr>
              <a:t>31kHz</a:t>
            </a:r>
            <a:endParaRPr sz="1800">
              <a:latin typeface="Calibri"/>
              <a:cs typeface="Calibri"/>
            </a:endParaRPr>
          </a:p>
        </p:txBody>
      </p:sp>
      <p:sp>
        <p:nvSpPr>
          <p:cNvPr id="5" name="object 5"/>
          <p:cNvSpPr txBox="1"/>
          <p:nvPr/>
        </p:nvSpPr>
        <p:spPr>
          <a:xfrm>
            <a:off x="5621667" y="2158110"/>
            <a:ext cx="1585595" cy="297516"/>
          </a:xfrm>
          <a:prstGeom prst="rect">
            <a:avLst/>
          </a:prstGeom>
        </p:spPr>
        <p:txBody>
          <a:bodyPr vert="horz" wrap="square" lIns="0" tIns="27939" rIns="0" bIns="0" rtlCol="0">
            <a:spAutoFit/>
          </a:bodyPr>
          <a:lstStyle/>
          <a:p>
            <a:pPr marL="12700" marR="5080">
              <a:lnSpc>
                <a:spcPts val="2100"/>
              </a:lnSpc>
              <a:spcBef>
                <a:spcPts val="219"/>
              </a:spcBef>
            </a:pPr>
            <a:r>
              <a:rPr sz="1800" b="1">
                <a:latin typeface="Calibri"/>
                <a:cs typeface="Calibri"/>
              </a:rPr>
              <a:t>BG </a:t>
            </a:r>
            <a:r>
              <a:rPr sz="1800" b="1" spc="-5">
                <a:latin typeface="Calibri"/>
                <a:cs typeface="Calibri"/>
              </a:rPr>
              <a:t>rate </a:t>
            </a:r>
            <a:r>
              <a:rPr sz="1800" b="1">
                <a:latin typeface="Calibri"/>
                <a:cs typeface="Calibri"/>
              </a:rPr>
              <a:t>~ </a:t>
            </a:r>
            <a:r>
              <a:rPr sz="1800" b="1" smtClean="0">
                <a:latin typeface="Calibri"/>
                <a:cs typeface="Calibri"/>
              </a:rPr>
              <a:t>13kHz</a:t>
            </a:r>
            <a:endParaRPr sz="1800">
              <a:latin typeface="Calibri"/>
              <a:cs typeface="Calibri"/>
            </a:endParaRPr>
          </a:p>
        </p:txBody>
      </p:sp>
      <p:sp>
        <p:nvSpPr>
          <p:cNvPr id="6" name="object 6"/>
          <p:cNvSpPr txBox="1"/>
          <p:nvPr/>
        </p:nvSpPr>
        <p:spPr>
          <a:xfrm>
            <a:off x="5621667" y="3067278"/>
            <a:ext cx="1469390" cy="297517"/>
          </a:xfrm>
          <a:prstGeom prst="rect">
            <a:avLst/>
          </a:prstGeom>
        </p:spPr>
        <p:txBody>
          <a:bodyPr vert="horz" wrap="square" lIns="0" tIns="27940" rIns="0" bIns="0" rtlCol="0">
            <a:spAutoFit/>
          </a:bodyPr>
          <a:lstStyle/>
          <a:p>
            <a:pPr marL="12700" marR="5080">
              <a:lnSpc>
                <a:spcPts val="2100"/>
              </a:lnSpc>
              <a:spcBef>
                <a:spcPts val="220"/>
              </a:spcBef>
            </a:pPr>
            <a:r>
              <a:rPr sz="1800" b="1">
                <a:latin typeface="Calibri"/>
                <a:cs typeface="Calibri"/>
              </a:rPr>
              <a:t>BG </a:t>
            </a:r>
            <a:r>
              <a:rPr sz="1800" b="1" spc="-5">
                <a:latin typeface="Calibri"/>
                <a:cs typeface="Calibri"/>
              </a:rPr>
              <a:t>rate </a:t>
            </a:r>
            <a:r>
              <a:rPr sz="1800" b="1">
                <a:latin typeface="Calibri"/>
                <a:cs typeface="Calibri"/>
              </a:rPr>
              <a:t>~ </a:t>
            </a:r>
            <a:r>
              <a:rPr sz="1800" b="1" smtClean="0">
                <a:latin typeface="Calibri"/>
                <a:cs typeface="Calibri"/>
              </a:rPr>
              <a:t>7kHz</a:t>
            </a:r>
            <a:endParaRPr sz="1800">
              <a:latin typeface="Calibri"/>
              <a:cs typeface="Calibri"/>
            </a:endParaRPr>
          </a:p>
        </p:txBody>
      </p:sp>
      <p:sp>
        <p:nvSpPr>
          <p:cNvPr id="7" name="object 7"/>
          <p:cNvSpPr txBox="1"/>
          <p:nvPr/>
        </p:nvSpPr>
        <p:spPr>
          <a:xfrm>
            <a:off x="5621667" y="3984307"/>
            <a:ext cx="1469390" cy="297517"/>
          </a:xfrm>
          <a:prstGeom prst="rect">
            <a:avLst/>
          </a:prstGeom>
        </p:spPr>
        <p:txBody>
          <a:bodyPr vert="horz" wrap="square" lIns="0" tIns="27940" rIns="0" bIns="0" rtlCol="0">
            <a:spAutoFit/>
          </a:bodyPr>
          <a:lstStyle/>
          <a:p>
            <a:pPr marL="12700" marR="5080">
              <a:lnSpc>
                <a:spcPts val="2100"/>
              </a:lnSpc>
              <a:spcBef>
                <a:spcPts val="220"/>
              </a:spcBef>
            </a:pPr>
            <a:r>
              <a:rPr sz="1800" b="1">
                <a:latin typeface="Calibri"/>
                <a:cs typeface="Calibri"/>
              </a:rPr>
              <a:t>BG </a:t>
            </a:r>
            <a:r>
              <a:rPr sz="1800" b="1" spc="-5">
                <a:latin typeface="Calibri"/>
                <a:cs typeface="Calibri"/>
              </a:rPr>
              <a:t>rate </a:t>
            </a:r>
            <a:r>
              <a:rPr sz="1800" b="1">
                <a:latin typeface="Calibri"/>
                <a:cs typeface="Calibri"/>
              </a:rPr>
              <a:t>~ </a:t>
            </a:r>
            <a:r>
              <a:rPr sz="1800" b="1" smtClean="0">
                <a:latin typeface="Calibri"/>
                <a:cs typeface="Calibri"/>
              </a:rPr>
              <a:t>3kHz</a:t>
            </a:r>
            <a:endParaRPr sz="1800">
              <a:latin typeface="Calibri"/>
              <a:cs typeface="Calibri"/>
            </a:endParaRPr>
          </a:p>
        </p:txBody>
      </p:sp>
      <p:sp>
        <p:nvSpPr>
          <p:cNvPr id="8" name="object 8"/>
          <p:cNvSpPr txBox="1"/>
          <p:nvPr/>
        </p:nvSpPr>
        <p:spPr>
          <a:xfrm>
            <a:off x="5606541" y="4963579"/>
            <a:ext cx="1594485" cy="297516"/>
          </a:xfrm>
          <a:prstGeom prst="rect">
            <a:avLst/>
          </a:prstGeom>
        </p:spPr>
        <p:txBody>
          <a:bodyPr vert="horz" wrap="square" lIns="0" tIns="27939" rIns="0" bIns="0" rtlCol="0">
            <a:spAutoFit/>
          </a:bodyPr>
          <a:lstStyle/>
          <a:p>
            <a:pPr marL="12700" marR="5080">
              <a:lnSpc>
                <a:spcPts val="2100"/>
              </a:lnSpc>
              <a:spcBef>
                <a:spcPts val="219"/>
              </a:spcBef>
            </a:pPr>
            <a:r>
              <a:rPr sz="1800" b="1">
                <a:latin typeface="Calibri"/>
                <a:cs typeface="Calibri"/>
              </a:rPr>
              <a:t>BG </a:t>
            </a:r>
            <a:r>
              <a:rPr sz="1800" b="1" spc="-5">
                <a:latin typeface="Calibri"/>
                <a:cs typeface="Calibri"/>
              </a:rPr>
              <a:t>rate ~</a:t>
            </a:r>
            <a:r>
              <a:rPr sz="1800" b="1" spc="-5" smtClean="0">
                <a:latin typeface="Calibri"/>
                <a:cs typeface="Calibri"/>
              </a:rPr>
              <a:t>1.3kHz</a:t>
            </a:r>
            <a:endParaRPr sz="1800">
              <a:latin typeface="Calibri"/>
              <a:cs typeface="Calibri"/>
            </a:endParaRPr>
          </a:p>
        </p:txBody>
      </p:sp>
      <p:sp>
        <p:nvSpPr>
          <p:cNvPr id="9" name="object 9"/>
          <p:cNvSpPr txBox="1"/>
          <p:nvPr/>
        </p:nvSpPr>
        <p:spPr>
          <a:xfrm>
            <a:off x="7792287" y="130346"/>
            <a:ext cx="1060450" cy="299720"/>
          </a:xfrm>
          <a:prstGeom prst="rect">
            <a:avLst/>
          </a:prstGeom>
        </p:spPr>
        <p:txBody>
          <a:bodyPr vert="horz" wrap="square" lIns="0" tIns="12700" rIns="0" bIns="0" rtlCol="0">
            <a:spAutoFit/>
          </a:bodyPr>
          <a:lstStyle/>
          <a:p>
            <a:pPr marL="12700">
              <a:lnSpc>
                <a:spcPct val="100000"/>
              </a:lnSpc>
              <a:spcBef>
                <a:spcPts val="100"/>
              </a:spcBef>
            </a:pPr>
            <a:r>
              <a:rPr sz="1800" b="1" smtClean="0">
                <a:solidFill>
                  <a:srgbClr val="FF0000"/>
                </a:solidFill>
                <a:latin typeface="Calibri"/>
                <a:cs typeface="Calibri"/>
              </a:rPr>
              <a:t>10</a:t>
            </a:r>
            <a:r>
              <a:rPr lang="en-US" sz="1800" b="1" baseline="30000" smtClean="0">
                <a:solidFill>
                  <a:srgbClr val="FF0000"/>
                </a:solidFill>
                <a:latin typeface="Calibri"/>
                <a:cs typeface="Calibri"/>
              </a:rPr>
              <a:t>-</a:t>
            </a:r>
            <a:r>
              <a:rPr sz="1800" b="1" baseline="30000" smtClean="0">
                <a:solidFill>
                  <a:srgbClr val="FF0000"/>
                </a:solidFill>
                <a:latin typeface="Calibri"/>
                <a:cs typeface="Calibri"/>
              </a:rPr>
              <a:t>8</a:t>
            </a:r>
            <a:r>
              <a:rPr sz="1800" b="1" smtClean="0">
                <a:solidFill>
                  <a:srgbClr val="FF0000"/>
                </a:solidFill>
                <a:latin typeface="Calibri"/>
                <a:cs typeface="Calibri"/>
              </a:rPr>
              <a:t>mbar</a:t>
            </a:r>
            <a:endParaRPr sz="1800">
              <a:latin typeface="Calibri"/>
              <a:cs typeface="Calibri"/>
            </a:endParaRPr>
          </a:p>
        </p:txBody>
      </p:sp>
      <p:sp>
        <p:nvSpPr>
          <p:cNvPr id="10" name="object 10"/>
          <p:cNvSpPr txBox="1"/>
          <p:nvPr/>
        </p:nvSpPr>
        <p:spPr>
          <a:xfrm>
            <a:off x="7772704" y="6016829"/>
            <a:ext cx="1176655" cy="299720"/>
          </a:xfrm>
          <a:prstGeom prst="rect">
            <a:avLst/>
          </a:prstGeom>
        </p:spPr>
        <p:txBody>
          <a:bodyPr vert="horz" wrap="square" lIns="0" tIns="12700" rIns="0" bIns="0" rtlCol="0">
            <a:spAutoFit/>
          </a:bodyPr>
          <a:lstStyle/>
          <a:p>
            <a:pPr marL="12700">
              <a:lnSpc>
                <a:spcPct val="100000"/>
              </a:lnSpc>
              <a:spcBef>
                <a:spcPts val="100"/>
              </a:spcBef>
            </a:pPr>
            <a:r>
              <a:rPr sz="1800" b="1" smtClean="0">
                <a:solidFill>
                  <a:srgbClr val="FF0000"/>
                </a:solidFill>
                <a:latin typeface="Calibri"/>
                <a:cs typeface="Calibri"/>
              </a:rPr>
              <a:t>10</a:t>
            </a:r>
            <a:r>
              <a:rPr sz="1800" b="1" baseline="30000" smtClean="0">
                <a:solidFill>
                  <a:srgbClr val="FF0000"/>
                </a:solidFill>
                <a:latin typeface="Calibri"/>
                <a:cs typeface="Calibri"/>
              </a:rPr>
              <a:t>-10</a:t>
            </a:r>
            <a:r>
              <a:rPr sz="1800" b="1" smtClean="0">
                <a:solidFill>
                  <a:srgbClr val="FF0000"/>
                </a:solidFill>
                <a:latin typeface="Calibri"/>
                <a:cs typeface="Calibri"/>
              </a:rPr>
              <a:t>mbar</a:t>
            </a:r>
            <a:endParaRPr sz="1800">
              <a:latin typeface="Calibri"/>
              <a:cs typeface="Calibri"/>
            </a:endParaRPr>
          </a:p>
        </p:txBody>
      </p:sp>
      <p:sp>
        <p:nvSpPr>
          <p:cNvPr id="18" name="object 18"/>
          <p:cNvSpPr txBox="1"/>
          <p:nvPr/>
        </p:nvSpPr>
        <p:spPr>
          <a:xfrm>
            <a:off x="3815867" y="90663"/>
            <a:ext cx="1060450" cy="299720"/>
          </a:xfrm>
          <a:prstGeom prst="rect">
            <a:avLst/>
          </a:prstGeom>
        </p:spPr>
        <p:txBody>
          <a:bodyPr vert="horz" wrap="square" lIns="0" tIns="12700" rIns="0" bIns="0" rtlCol="0">
            <a:spAutoFit/>
          </a:bodyPr>
          <a:lstStyle/>
          <a:p>
            <a:pPr marL="12700">
              <a:lnSpc>
                <a:spcPct val="100000"/>
              </a:lnSpc>
              <a:spcBef>
                <a:spcPts val="100"/>
              </a:spcBef>
            </a:pPr>
            <a:r>
              <a:rPr sz="1800" b="1" smtClean="0">
                <a:solidFill>
                  <a:srgbClr val="FF0000"/>
                </a:solidFill>
                <a:latin typeface="Calibri"/>
                <a:cs typeface="Calibri"/>
              </a:rPr>
              <a:t>10</a:t>
            </a:r>
            <a:r>
              <a:rPr sz="1800" b="1" baseline="30000" smtClean="0">
                <a:solidFill>
                  <a:srgbClr val="FF0000"/>
                </a:solidFill>
                <a:latin typeface="Calibri"/>
                <a:cs typeface="Calibri"/>
              </a:rPr>
              <a:t>-8</a:t>
            </a:r>
            <a:r>
              <a:rPr sz="1800" b="1" smtClean="0">
                <a:solidFill>
                  <a:srgbClr val="FF0000"/>
                </a:solidFill>
                <a:latin typeface="Calibri"/>
                <a:cs typeface="Calibri"/>
              </a:rPr>
              <a:t>mbar</a:t>
            </a:r>
            <a:endParaRPr sz="1800">
              <a:latin typeface="Calibri"/>
              <a:cs typeface="Calibri"/>
            </a:endParaRPr>
          </a:p>
        </p:txBody>
      </p:sp>
      <p:sp>
        <p:nvSpPr>
          <p:cNvPr id="19" name="object 19"/>
          <p:cNvSpPr txBox="1"/>
          <p:nvPr/>
        </p:nvSpPr>
        <p:spPr>
          <a:xfrm>
            <a:off x="3712997" y="1244471"/>
            <a:ext cx="1467485" cy="299720"/>
          </a:xfrm>
          <a:prstGeom prst="rect">
            <a:avLst/>
          </a:prstGeom>
        </p:spPr>
        <p:txBody>
          <a:bodyPr vert="horz" wrap="square" lIns="0" tIns="12700" rIns="0" bIns="0" rtlCol="0">
            <a:spAutoFit/>
          </a:bodyPr>
          <a:lstStyle/>
          <a:p>
            <a:pPr marL="12700">
              <a:lnSpc>
                <a:spcPct val="100000"/>
              </a:lnSpc>
              <a:spcBef>
                <a:spcPts val="100"/>
              </a:spcBef>
            </a:pPr>
            <a:r>
              <a:rPr sz="1800" b="1" smtClean="0">
                <a:solidFill>
                  <a:srgbClr val="FF0000"/>
                </a:solidFill>
                <a:latin typeface="Calibri"/>
                <a:cs typeface="Calibri"/>
              </a:rPr>
              <a:t>0.5*10</a:t>
            </a:r>
            <a:r>
              <a:rPr sz="1800" b="1" baseline="30000" smtClean="0">
                <a:solidFill>
                  <a:srgbClr val="FF0000"/>
                </a:solidFill>
                <a:latin typeface="Calibri"/>
                <a:cs typeface="Calibri"/>
              </a:rPr>
              <a:t>-8</a:t>
            </a:r>
            <a:r>
              <a:rPr sz="1800" b="1" smtClean="0">
                <a:solidFill>
                  <a:srgbClr val="FF0000"/>
                </a:solidFill>
                <a:latin typeface="Calibri"/>
                <a:cs typeface="Calibri"/>
              </a:rPr>
              <a:t>mbar</a:t>
            </a:r>
            <a:endParaRPr sz="1800">
              <a:latin typeface="Calibri"/>
              <a:cs typeface="Calibri"/>
            </a:endParaRPr>
          </a:p>
        </p:txBody>
      </p:sp>
      <p:sp>
        <p:nvSpPr>
          <p:cNvPr id="20" name="object 20"/>
          <p:cNvSpPr txBox="1"/>
          <p:nvPr/>
        </p:nvSpPr>
        <p:spPr>
          <a:xfrm>
            <a:off x="3712997" y="2158185"/>
            <a:ext cx="1467485" cy="299720"/>
          </a:xfrm>
          <a:prstGeom prst="rect">
            <a:avLst/>
          </a:prstGeom>
        </p:spPr>
        <p:txBody>
          <a:bodyPr vert="horz" wrap="square" lIns="0" tIns="12700" rIns="0" bIns="0" rtlCol="0">
            <a:spAutoFit/>
          </a:bodyPr>
          <a:lstStyle/>
          <a:p>
            <a:pPr marL="12700">
              <a:lnSpc>
                <a:spcPct val="100000"/>
              </a:lnSpc>
              <a:spcBef>
                <a:spcPts val="100"/>
              </a:spcBef>
            </a:pPr>
            <a:r>
              <a:rPr sz="1800" b="1" smtClean="0">
                <a:solidFill>
                  <a:srgbClr val="FF0000"/>
                </a:solidFill>
                <a:latin typeface="Calibri"/>
                <a:cs typeface="Calibri"/>
              </a:rPr>
              <a:t>0.2*10</a:t>
            </a:r>
            <a:r>
              <a:rPr sz="1800" b="1" baseline="30000" smtClean="0">
                <a:solidFill>
                  <a:srgbClr val="FF0000"/>
                </a:solidFill>
                <a:latin typeface="Calibri"/>
                <a:cs typeface="Calibri"/>
              </a:rPr>
              <a:t>-8</a:t>
            </a:r>
            <a:r>
              <a:rPr sz="1800" b="1" smtClean="0">
                <a:solidFill>
                  <a:srgbClr val="FF0000"/>
                </a:solidFill>
                <a:latin typeface="Calibri"/>
                <a:cs typeface="Calibri"/>
              </a:rPr>
              <a:t>mbar</a:t>
            </a:r>
            <a:endParaRPr sz="1800">
              <a:latin typeface="Calibri"/>
              <a:cs typeface="Calibri"/>
            </a:endParaRPr>
          </a:p>
        </p:txBody>
      </p:sp>
      <p:sp>
        <p:nvSpPr>
          <p:cNvPr id="21" name="object 21"/>
          <p:cNvSpPr txBox="1"/>
          <p:nvPr/>
        </p:nvSpPr>
        <p:spPr>
          <a:xfrm>
            <a:off x="3712997" y="3063213"/>
            <a:ext cx="1467485" cy="299720"/>
          </a:xfrm>
          <a:prstGeom prst="rect">
            <a:avLst/>
          </a:prstGeom>
        </p:spPr>
        <p:txBody>
          <a:bodyPr vert="horz" wrap="square" lIns="0" tIns="12700" rIns="0" bIns="0" rtlCol="0">
            <a:spAutoFit/>
          </a:bodyPr>
          <a:lstStyle/>
          <a:p>
            <a:pPr marL="12700">
              <a:lnSpc>
                <a:spcPct val="100000"/>
              </a:lnSpc>
              <a:spcBef>
                <a:spcPts val="100"/>
              </a:spcBef>
            </a:pPr>
            <a:r>
              <a:rPr sz="1800" b="1" smtClean="0">
                <a:solidFill>
                  <a:srgbClr val="FF0000"/>
                </a:solidFill>
                <a:latin typeface="Calibri"/>
                <a:cs typeface="Calibri"/>
              </a:rPr>
              <a:t>0.1*10</a:t>
            </a:r>
            <a:r>
              <a:rPr sz="1800" b="1" baseline="30000" smtClean="0">
                <a:solidFill>
                  <a:srgbClr val="FF0000"/>
                </a:solidFill>
                <a:latin typeface="Calibri"/>
                <a:cs typeface="Calibri"/>
              </a:rPr>
              <a:t>-8</a:t>
            </a:r>
            <a:r>
              <a:rPr sz="1800" b="1" smtClean="0">
                <a:solidFill>
                  <a:srgbClr val="FF0000"/>
                </a:solidFill>
                <a:latin typeface="Calibri"/>
                <a:cs typeface="Calibri"/>
              </a:rPr>
              <a:t>mbar</a:t>
            </a:r>
            <a:endParaRPr sz="1800">
              <a:latin typeface="Calibri"/>
              <a:cs typeface="Calibri"/>
            </a:endParaRPr>
          </a:p>
        </p:txBody>
      </p:sp>
      <p:sp>
        <p:nvSpPr>
          <p:cNvPr id="22" name="object 22"/>
          <p:cNvSpPr txBox="1"/>
          <p:nvPr/>
        </p:nvSpPr>
        <p:spPr>
          <a:xfrm>
            <a:off x="3718483" y="4002759"/>
            <a:ext cx="1583690" cy="299720"/>
          </a:xfrm>
          <a:prstGeom prst="rect">
            <a:avLst/>
          </a:prstGeom>
        </p:spPr>
        <p:txBody>
          <a:bodyPr vert="horz" wrap="square" lIns="0" tIns="12700" rIns="0" bIns="0" rtlCol="0">
            <a:spAutoFit/>
          </a:bodyPr>
          <a:lstStyle/>
          <a:p>
            <a:pPr marL="12700">
              <a:lnSpc>
                <a:spcPct val="100000"/>
              </a:lnSpc>
              <a:spcBef>
                <a:spcPts val="100"/>
              </a:spcBef>
            </a:pPr>
            <a:r>
              <a:rPr sz="1800" b="1" smtClean="0">
                <a:solidFill>
                  <a:srgbClr val="FF0000"/>
                </a:solidFill>
                <a:latin typeface="Calibri"/>
                <a:cs typeface="Calibri"/>
              </a:rPr>
              <a:t>0.05*10</a:t>
            </a:r>
            <a:r>
              <a:rPr sz="1800" b="1" baseline="30000" smtClean="0">
                <a:solidFill>
                  <a:srgbClr val="FF0000"/>
                </a:solidFill>
                <a:latin typeface="Calibri"/>
                <a:cs typeface="Calibri"/>
              </a:rPr>
              <a:t>-8</a:t>
            </a:r>
            <a:r>
              <a:rPr sz="1800" b="1" smtClean="0">
                <a:solidFill>
                  <a:srgbClr val="FF0000"/>
                </a:solidFill>
                <a:latin typeface="Calibri"/>
                <a:cs typeface="Calibri"/>
              </a:rPr>
              <a:t>mbar</a:t>
            </a:r>
            <a:endParaRPr sz="1800">
              <a:latin typeface="Calibri"/>
              <a:cs typeface="Calibri"/>
            </a:endParaRPr>
          </a:p>
        </p:txBody>
      </p:sp>
      <p:sp>
        <p:nvSpPr>
          <p:cNvPr id="23" name="object 23"/>
          <p:cNvSpPr txBox="1"/>
          <p:nvPr/>
        </p:nvSpPr>
        <p:spPr>
          <a:xfrm>
            <a:off x="3737000" y="4963793"/>
            <a:ext cx="1583690" cy="299720"/>
          </a:xfrm>
          <a:prstGeom prst="rect">
            <a:avLst/>
          </a:prstGeom>
        </p:spPr>
        <p:txBody>
          <a:bodyPr vert="horz" wrap="square" lIns="0" tIns="12700" rIns="0" bIns="0" rtlCol="0">
            <a:spAutoFit/>
          </a:bodyPr>
          <a:lstStyle/>
          <a:p>
            <a:pPr marL="12700">
              <a:lnSpc>
                <a:spcPct val="100000"/>
              </a:lnSpc>
              <a:spcBef>
                <a:spcPts val="100"/>
              </a:spcBef>
            </a:pPr>
            <a:r>
              <a:rPr sz="1800" b="1" smtClean="0">
                <a:solidFill>
                  <a:srgbClr val="FF0000"/>
                </a:solidFill>
                <a:latin typeface="Calibri"/>
                <a:cs typeface="Calibri"/>
              </a:rPr>
              <a:t>0.02*10</a:t>
            </a:r>
            <a:r>
              <a:rPr sz="1800" b="1" baseline="30000" smtClean="0">
                <a:solidFill>
                  <a:srgbClr val="FF0000"/>
                </a:solidFill>
                <a:latin typeface="Calibri"/>
                <a:cs typeface="Calibri"/>
              </a:rPr>
              <a:t>-8</a:t>
            </a:r>
            <a:r>
              <a:rPr sz="1800" b="1" smtClean="0">
                <a:solidFill>
                  <a:srgbClr val="FF0000"/>
                </a:solidFill>
                <a:latin typeface="Calibri"/>
                <a:cs typeface="Calibri"/>
              </a:rPr>
              <a:t>mbar</a:t>
            </a:r>
            <a:endParaRPr sz="1800">
              <a:latin typeface="Calibri"/>
              <a:cs typeface="Calibri"/>
            </a:endParaRPr>
          </a:p>
        </p:txBody>
      </p:sp>
      <p:sp>
        <p:nvSpPr>
          <p:cNvPr id="24" name="object 24"/>
          <p:cNvSpPr txBox="1"/>
          <p:nvPr/>
        </p:nvSpPr>
        <p:spPr>
          <a:xfrm>
            <a:off x="3741343" y="5841389"/>
            <a:ext cx="1583690" cy="299720"/>
          </a:xfrm>
          <a:prstGeom prst="rect">
            <a:avLst/>
          </a:prstGeom>
        </p:spPr>
        <p:txBody>
          <a:bodyPr vert="horz" wrap="square" lIns="0" tIns="12700" rIns="0" bIns="0" rtlCol="0">
            <a:spAutoFit/>
          </a:bodyPr>
          <a:lstStyle/>
          <a:p>
            <a:pPr marL="12700">
              <a:lnSpc>
                <a:spcPct val="100000"/>
              </a:lnSpc>
              <a:spcBef>
                <a:spcPts val="100"/>
              </a:spcBef>
            </a:pPr>
            <a:r>
              <a:rPr sz="1800" b="1" smtClean="0">
                <a:solidFill>
                  <a:srgbClr val="FF0000"/>
                </a:solidFill>
                <a:latin typeface="Calibri"/>
                <a:cs typeface="Calibri"/>
              </a:rPr>
              <a:t>0.01*10</a:t>
            </a:r>
            <a:r>
              <a:rPr sz="1800" b="1" baseline="30000" smtClean="0">
                <a:solidFill>
                  <a:srgbClr val="FF0000"/>
                </a:solidFill>
                <a:latin typeface="Calibri"/>
                <a:cs typeface="Calibri"/>
              </a:rPr>
              <a:t>-8</a:t>
            </a:r>
            <a:r>
              <a:rPr sz="1800" b="1" smtClean="0">
                <a:solidFill>
                  <a:srgbClr val="FF0000"/>
                </a:solidFill>
                <a:latin typeface="Calibri"/>
                <a:cs typeface="Calibri"/>
              </a:rPr>
              <a:t>mbar</a:t>
            </a:r>
            <a:endParaRPr sz="1800">
              <a:latin typeface="Calibri"/>
              <a:cs typeface="Calibri"/>
            </a:endParaRPr>
          </a:p>
        </p:txBody>
      </p:sp>
      <p:sp>
        <p:nvSpPr>
          <p:cNvPr id="27" name="object 27"/>
          <p:cNvSpPr/>
          <p:nvPr/>
        </p:nvSpPr>
        <p:spPr>
          <a:xfrm>
            <a:off x="0" y="7257"/>
            <a:ext cx="3601879" cy="1497362"/>
          </a:xfrm>
          <a:prstGeom prst="rect">
            <a:avLst/>
          </a:prstGeom>
          <a:blipFill>
            <a:blip r:embed="rId2" cstate="print"/>
            <a:stretch>
              <a:fillRect/>
            </a:stretch>
          </a:blipFill>
        </p:spPr>
        <p:txBody>
          <a:bodyPr wrap="square" lIns="0" tIns="0" rIns="0" bIns="0" rtlCol="0"/>
          <a:lstStyle/>
          <a:p>
            <a:endParaRPr/>
          </a:p>
        </p:txBody>
      </p:sp>
      <p:sp>
        <p:nvSpPr>
          <p:cNvPr id="28" name="object 28"/>
          <p:cNvSpPr/>
          <p:nvPr/>
        </p:nvSpPr>
        <p:spPr>
          <a:xfrm>
            <a:off x="26" y="880208"/>
            <a:ext cx="3572624" cy="1405803"/>
          </a:xfrm>
          <a:prstGeom prst="rect">
            <a:avLst/>
          </a:prstGeom>
          <a:blipFill>
            <a:blip r:embed="rId3" cstate="print"/>
            <a:stretch>
              <a:fillRect/>
            </a:stretch>
          </a:blipFill>
        </p:spPr>
        <p:txBody>
          <a:bodyPr wrap="square" lIns="0" tIns="0" rIns="0" bIns="0" rtlCol="0"/>
          <a:lstStyle/>
          <a:p>
            <a:endParaRPr/>
          </a:p>
        </p:txBody>
      </p:sp>
      <p:sp>
        <p:nvSpPr>
          <p:cNvPr id="29" name="object 29"/>
          <p:cNvSpPr/>
          <p:nvPr/>
        </p:nvSpPr>
        <p:spPr>
          <a:xfrm>
            <a:off x="8334" y="1727048"/>
            <a:ext cx="3616057" cy="1465045"/>
          </a:xfrm>
          <a:prstGeom prst="rect">
            <a:avLst/>
          </a:prstGeom>
          <a:blipFill>
            <a:blip r:embed="rId4" cstate="print"/>
            <a:stretch>
              <a:fillRect/>
            </a:stretch>
          </a:blipFill>
        </p:spPr>
        <p:txBody>
          <a:bodyPr wrap="square" lIns="0" tIns="0" rIns="0" bIns="0" rtlCol="0"/>
          <a:lstStyle/>
          <a:p>
            <a:endParaRPr/>
          </a:p>
        </p:txBody>
      </p:sp>
      <p:sp>
        <p:nvSpPr>
          <p:cNvPr id="30" name="object 30"/>
          <p:cNvSpPr/>
          <p:nvPr/>
        </p:nvSpPr>
        <p:spPr>
          <a:xfrm>
            <a:off x="78776" y="2616900"/>
            <a:ext cx="3603503" cy="1547806"/>
          </a:xfrm>
          <a:prstGeom prst="rect">
            <a:avLst/>
          </a:prstGeom>
          <a:blipFill>
            <a:blip r:embed="rId5" cstate="print"/>
            <a:stretch>
              <a:fillRect/>
            </a:stretch>
          </a:blipFill>
        </p:spPr>
        <p:txBody>
          <a:bodyPr wrap="square" lIns="0" tIns="0" rIns="0" bIns="0" rtlCol="0"/>
          <a:lstStyle/>
          <a:p>
            <a:endParaRPr/>
          </a:p>
        </p:txBody>
      </p:sp>
      <p:sp>
        <p:nvSpPr>
          <p:cNvPr id="31" name="object 31"/>
          <p:cNvSpPr/>
          <p:nvPr/>
        </p:nvSpPr>
        <p:spPr>
          <a:xfrm>
            <a:off x="66522" y="3569375"/>
            <a:ext cx="3591085" cy="1534666"/>
          </a:xfrm>
          <a:prstGeom prst="rect">
            <a:avLst/>
          </a:prstGeom>
          <a:blipFill>
            <a:blip r:embed="rId6" cstate="print"/>
            <a:stretch>
              <a:fillRect/>
            </a:stretch>
          </a:blipFill>
        </p:spPr>
        <p:txBody>
          <a:bodyPr wrap="square" lIns="0" tIns="0" rIns="0" bIns="0" rtlCol="0"/>
          <a:lstStyle/>
          <a:p>
            <a:endParaRPr/>
          </a:p>
        </p:txBody>
      </p:sp>
      <p:sp>
        <p:nvSpPr>
          <p:cNvPr id="33" name="object 33"/>
          <p:cNvSpPr/>
          <p:nvPr/>
        </p:nvSpPr>
        <p:spPr>
          <a:xfrm>
            <a:off x="90475" y="4473168"/>
            <a:ext cx="3689579" cy="1445989"/>
          </a:xfrm>
          <a:prstGeom prst="rect">
            <a:avLst/>
          </a:prstGeom>
          <a:blipFill>
            <a:blip r:embed="rId7" cstate="print"/>
            <a:stretch>
              <a:fillRect/>
            </a:stretch>
          </a:blipFill>
        </p:spPr>
        <p:txBody>
          <a:bodyPr wrap="square" lIns="0" tIns="0" rIns="0" bIns="0" rtlCol="0"/>
          <a:lstStyle/>
          <a:p>
            <a:endParaRPr/>
          </a:p>
        </p:txBody>
      </p:sp>
      <p:cxnSp>
        <p:nvCxnSpPr>
          <p:cNvPr id="11" name="Straight Arrow Connector 10"/>
          <p:cNvCxnSpPr/>
          <p:nvPr/>
        </p:nvCxnSpPr>
        <p:spPr>
          <a:xfrm>
            <a:off x="8251334" y="432598"/>
            <a:ext cx="38520" cy="5586763"/>
          </a:xfrm>
          <a:prstGeom prst="straightConnector1">
            <a:avLst/>
          </a:prstGeom>
          <a:ln>
            <a:solidFill>
              <a:srgbClr val="2544F3"/>
            </a:solidFill>
            <a:tailEnd type="triangle"/>
          </a:ln>
        </p:spPr>
        <p:style>
          <a:lnRef idx="1">
            <a:schemeClr val="accent1"/>
          </a:lnRef>
          <a:fillRef idx="0">
            <a:schemeClr val="accent1"/>
          </a:fillRef>
          <a:effectRef idx="0">
            <a:schemeClr val="accent1"/>
          </a:effectRef>
          <a:fontRef idx="minor">
            <a:schemeClr val="tx1"/>
          </a:fontRef>
        </p:style>
      </p:cxnSp>
      <p:sp>
        <p:nvSpPr>
          <p:cNvPr id="34" name="object 8"/>
          <p:cNvSpPr txBox="1"/>
          <p:nvPr/>
        </p:nvSpPr>
        <p:spPr>
          <a:xfrm>
            <a:off x="5570005" y="5794092"/>
            <a:ext cx="1594485" cy="297516"/>
          </a:xfrm>
          <a:prstGeom prst="rect">
            <a:avLst/>
          </a:prstGeom>
        </p:spPr>
        <p:txBody>
          <a:bodyPr vert="horz" wrap="square" lIns="0" tIns="27939" rIns="0" bIns="0" rtlCol="0">
            <a:spAutoFit/>
          </a:bodyPr>
          <a:lstStyle/>
          <a:p>
            <a:pPr marL="12700" marR="5080">
              <a:lnSpc>
                <a:spcPts val="2100"/>
              </a:lnSpc>
              <a:spcBef>
                <a:spcPts val="219"/>
              </a:spcBef>
            </a:pPr>
            <a:r>
              <a:rPr sz="1800" b="1" dirty="0">
                <a:latin typeface="Calibri"/>
                <a:cs typeface="Calibri"/>
              </a:rPr>
              <a:t>BG </a:t>
            </a:r>
            <a:r>
              <a:rPr sz="1800" b="1" spc="-5" dirty="0">
                <a:latin typeface="Calibri"/>
                <a:cs typeface="Calibri"/>
              </a:rPr>
              <a:t>rate </a:t>
            </a:r>
            <a:r>
              <a:rPr sz="1800" b="1" spc="-5" dirty="0" smtClean="0">
                <a:latin typeface="Calibri"/>
                <a:cs typeface="Calibri"/>
              </a:rPr>
              <a:t>~</a:t>
            </a:r>
            <a:r>
              <a:rPr lang="en-US" b="1" spc="-5" dirty="0" smtClean="0">
                <a:latin typeface="Calibri"/>
                <a:cs typeface="Calibri"/>
              </a:rPr>
              <a:t>0.4</a:t>
            </a:r>
            <a:r>
              <a:rPr sz="1800" b="1" spc="-5" dirty="0" smtClean="0">
                <a:latin typeface="Calibri"/>
                <a:cs typeface="Calibri"/>
              </a:rPr>
              <a:t>kHz</a:t>
            </a:r>
            <a:endParaRPr sz="1800" dirty="0">
              <a:latin typeface="Calibri"/>
              <a:cs typeface="Calibri"/>
            </a:endParaRPr>
          </a:p>
        </p:txBody>
      </p:sp>
      <p:sp>
        <p:nvSpPr>
          <p:cNvPr id="2" name="TextBox 1"/>
          <p:cNvSpPr txBox="1"/>
          <p:nvPr/>
        </p:nvSpPr>
        <p:spPr>
          <a:xfrm>
            <a:off x="7429928" y="2868927"/>
            <a:ext cx="1672253" cy="923330"/>
          </a:xfrm>
          <a:prstGeom prst="rect">
            <a:avLst/>
          </a:prstGeom>
          <a:solidFill>
            <a:srgbClr val="2544F3"/>
          </a:solidFill>
        </p:spPr>
        <p:txBody>
          <a:bodyPr wrap="none" rtlCol="0">
            <a:spAutoFit/>
          </a:bodyPr>
          <a:lstStyle/>
          <a:p>
            <a:r>
              <a:rPr lang="en-US" dirty="0" smtClean="0">
                <a:solidFill>
                  <a:schemeClr val="bg1"/>
                </a:solidFill>
                <a:latin typeface="Arial" charset="0"/>
                <a:ea typeface="Arial" charset="0"/>
                <a:cs typeface="Arial" charset="0"/>
              </a:rPr>
              <a:t>Results of our </a:t>
            </a:r>
          </a:p>
          <a:p>
            <a:r>
              <a:rPr lang="en-US" dirty="0">
                <a:solidFill>
                  <a:schemeClr val="bg1"/>
                </a:solidFill>
                <a:latin typeface="Arial" charset="0"/>
                <a:ea typeface="Arial" charset="0"/>
                <a:cs typeface="Arial" charset="0"/>
              </a:rPr>
              <a:t>s</a:t>
            </a:r>
            <a:r>
              <a:rPr lang="en-US" dirty="0" smtClean="0">
                <a:solidFill>
                  <a:schemeClr val="bg1"/>
                </a:solidFill>
                <a:latin typeface="Arial" charset="0"/>
                <a:ea typeface="Arial" charset="0"/>
                <a:cs typeface="Arial" charset="0"/>
              </a:rPr>
              <a:t>imulation </a:t>
            </a:r>
          </a:p>
          <a:p>
            <a:r>
              <a:rPr lang="en-US" dirty="0">
                <a:solidFill>
                  <a:schemeClr val="bg1"/>
                </a:solidFill>
                <a:latin typeface="Arial" charset="0"/>
                <a:ea typeface="Arial" charset="0"/>
                <a:cs typeface="Arial" charset="0"/>
              </a:rPr>
              <a:t>o</a:t>
            </a:r>
            <a:r>
              <a:rPr lang="en-US" dirty="0" smtClean="0">
                <a:solidFill>
                  <a:schemeClr val="bg1"/>
                </a:solidFill>
                <a:latin typeface="Arial" charset="0"/>
                <a:ea typeface="Arial" charset="0"/>
                <a:cs typeface="Arial" charset="0"/>
              </a:rPr>
              <a:t>f HERA</a:t>
            </a:r>
            <a:endParaRPr lang="en-US" dirty="0">
              <a:solidFill>
                <a:schemeClr val="bg1"/>
              </a:solidFill>
              <a:latin typeface="Arial" charset="0"/>
              <a:ea typeface="Arial" charset="0"/>
              <a:cs typeface="Arial" charset="0"/>
            </a:endParaRPr>
          </a:p>
        </p:txBody>
      </p:sp>
      <p:sp>
        <p:nvSpPr>
          <p:cNvPr id="32" name="object 32"/>
          <p:cNvSpPr/>
          <p:nvPr/>
        </p:nvSpPr>
        <p:spPr>
          <a:xfrm>
            <a:off x="-22750" y="5464257"/>
            <a:ext cx="3682608" cy="1404863"/>
          </a:xfrm>
          <a:prstGeom prst="rect">
            <a:avLst/>
          </a:prstGeom>
          <a:blipFill>
            <a:blip r:embed="rId8"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335181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24690" y="2315035"/>
            <a:ext cx="4675910" cy="2960362"/>
          </a:xfrm>
          <a:prstGeom prst="rect">
            <a:avLst/>
          </a:prstGeom>
          <a:ln>
            <a:solidFill>
              <a:srgbClr val="2544F3"/>
            </a:solidFill>
          </a:ln>
        </p:spPr>
        <p:txBody>
          <a:bodyPr vert="horz" wrap="square" lIns="0" tIns="12700" rIns="0" bIns="0" rtlCol="0">
            <a:spAutoFit/>
          </a:bodyPr>
          <a:lstStyle/>
          <a:p>
            <a:pPr marL="12700">
              <a:lnSpc>
                <a:spcPts val="2130"/>
              </a:lnSpc>
            </a:pPr>
            <a:endParaRPr lang="en-US" b="1" u="sng" dirty="0" smtClean="0">
              <a:latin typeface="Arial" charset="0"/>
              <a:ea typeface="Arial" charset="0"/>
              <a:cs typeface="Arial" charset="0"/>
            </a:endParaRPr>
          </a:p>
          <a:p>
            <a:pPr marL="355600" indent="-342900">
              <a:lnSpc>
                <a:spcPts val="2130"/>
              </a:lnSpc>
              <a:buFont typeface="Arial" charset="0"/>
              <a:buChar char="•"/>
            </a:pPr>
            <a:r>
              <a:rPr lang="en-US" sz="1600" dirty="0" smtClean="0">
                <a:latin typeface="Arial" charset="0"/>
                <a:ea typeface="Arial" charset="0"/>
                <a:cs typeface="Arial" charset="0"/>
              </a:rPr>
              <a:t>The rate of the particles in the simulated C5 detector was calculated for HERA parameters and measured </a:t>
            </a:r>
            <a:r>
              <a:rPr lang="en-US" sz="1600" b="1" dirty="0" smtClean="0">
                <a:solidFill>
                  <a:srgbClr val="FF0000"/>
                </a:solidFill>
                <a:latin typeface="Arial" charset="0"/>
                <a:ea typeface="Arial" charset="0"/>
                <a:cs typeface="Arial" charset="0"/>
              </a:rPr>
              <a:t>33 kHz </a:t>
            </a:r>
            <a:r>
              <a:rPr lang="en-US" sz="1600" dirty="0" smtClean="0">
                <a:latin typeface="Arial" charset="0"/>
                <a:ea typeface="Arial" charset="0"/>
                <a:cs typeface="Arial" charset="0"/>
              </a:rPr>
              <a:t>for charged particles in agreement with ZEUS data</a:t>
            </a:r>
          </a:p>
          <a:p>
            <a:pPr marL="355600" indent="-342900">
              <a:lnSpc>
                <a:spcPts val="2130"/>
              </a:lnSpc>
              <a:buFont typeface="Arial" charset="0"/>
              <a:buChar char="•"/>
            </a:pPr>
            <a:endParaRPr lang="en-US" sz="1600" dirty="0" smtClean="0">
              <a:latin typeface="Arial" charset="0"/>
              <a:ea typeface="Arial" charset="0"/>
              <a:cs typeface="Arial" charset="0"/>
            </a:endParaRPr>
          </a:p>
          <a:p>
            <a:pPr marL="355600" indent="-342900">
              <a:lnSpc>
                <a:spcPts val="2130"/>
              </a:lnSpc>
              <a:buFont typeface="Arial" charset="0"/>
              <a:buChar char="•"/>
            </a:pPr>
            <a:r>
              <a:rPr lang="en-US" sz="1600" dirty="0" smtClean="0">
                <a:latin typeface="Arial" charset="0"/>
                <a:ea typeface="Arial" charset="0"/>
                <a:cs typeface="Arial" charset="0"/>
              </a:rPr>
              <a:t>For more systematics, additional studies were made, varying the vacuum region length, physics model and beam pipe material composition, whish showed the expected dependence on each parameter</a:t>
            </a:r>
            <a:endParaRPr sz="1600" dirty="0">
              <a:latin typeface="Calibri"/>
              <a:cs typeface="Calibri"/>
            </a:endParaRPr>
          </a:p>
        </p:txBody>
      </p:sp>
      <p:sp>
        <p:nvSpPr>
          <p:cNvPr id="4" name="Title 1"/>
          <p:cNvSpPr txBox="1">
            <a:spLocks/>
          </p:cNvSpPr>
          <p:nvPr/>
        </p:nvSpPr>
        <p:spPr>
          <a:xfrm>
            <a:off x="0" y="250376"/>
            <a:ext cx="9144000" cy="760397"/>
          </a:xfrm>
          <a:prstGeom prst="rect">
            <a:avLst/>
          </a:prstGeom>
        </p:spPr>
        <p:txBody>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2800" dirty="0" smtClean="0"/>
              <a:t>HERA Data as Benchmark for our Simulation Tools</a:t>
            </a:r>
            <a:endParaRPr lang="en-US" sz="2800" dirty="0"/>
          </a:p>
        </p:txBody>
      </p:sp>
      <p:pic>
        <p:nvPicPr>
          <p:cNvPr id="5" name="Picture 4"/>
          <p:cNvPicPr>
            <a:picLocks noChangeAspect="1"/>
          </p:cNvPicPr>
          <p:nvPr/>
        </p:nvPicPr>
        <p:blipFill>
          <a:blip r:embed="rId2"/>
          <a:stretch>
            <a:fillRect/>
          </a:stretch>
        </p:blipFill>
        <p:spPr>
          <a:xfrm>
            <a:off x="5082961" y="2172734"/>
            <a:ext cx="3571182" cy="3209446"/>
          </a:xfrm>
          <a:prstGeom prst="rect">
            <a:avLst/>
          </a:prstGeom>
          <a:ln>
            <a:solidFill>
              <a:srgbClr val="2544F3"/>
            </a:solidFill>
          </a:ln>
        </p:spPr>
      </p:pic>
      <p:sp>
        <p:nvSpPr>
          <p:cNvPr id="6" name="Rectangle 5"/>
          <p:cNvSpPr/>
          <p:nvPr/>
        </p:nvSpPr>
        <p:spPr>
          <a:xfrm>
            <a:off x="124690" y="5530913"/>
            <a:ext cx="8716984" cy="900246"/>
          </a:xfrm>
          <a:prstGeom prst="rect">
            <a:avLst/>
          </a:prstGeom>
        </p:spPr>
        <p:txBody>
          <a:bodyPr wrap="square">
            <a:spAutoFit/>
          </a:bodyPr>
          <a:lstStyle/>
          <a:p>
            <a:pPr marL="12700" algn="ctr">
              <a:lnSpc>
                <a:spcPts val="2130"/>
              </a:lnSpc>
            </a:pPr>
            <a:r>
              <a:rPr lang="en-US" sz="2800" b="1" dirty="0" smtClean="0">
                <a:solidFill>
                  <a:srgbClr val="C00000"/>
                </a:solidFill>
                <a:latin typeface="Arial" charset="0"/>
                <a:ea typeface="Arial" charset="0"/>
                <a:cs typeface="Arial" charset="0"/>
              </a:rPr>
              <a:t>Validation and benchmarking of our simulation </a:t>
            </a:r>
            <a:endParaRPr lang="en-US" sz="2800" b="1" dirty="0">
              <a:solidFill>
                <a:srgbClr val="C00000"/>
              </a:solidFill>
              <a:latin typeface="Arial" charset="0"/>
              <a:ea typeface="Arial" charset="0"/>
              <a:cs typeface="Arial" charset="0"/>
            </a:endParaRPr>
          </a:p>
          <a:p>
            <a:pPr marL="12700" algn="ctr">
              <a:lnSpc>
                <a:spcPts val="2130"/>
              </a:lnSpc>
            </a:pPr>
            <a:endParaRPr lang="en-US" sz="500" b="1" dirty="0">
              <a:solidFill>
                <a:srgbClr val="C00000"/>
              </a:solidFill>
              <a:latin typeface="Arial" charset="0"/>
              <a:ea typeface="Arial" charset="0"/>
              <a:cs typeface="Arial" charset="0"/>
            </a:endParaRPr>
          </a:p>
          <a:p>
            <a:pPr marL="12700" algn="ctr">
              <a:lnSpc>
                <a:spcPts val="2130"/>
              </a:lnSpc>
            </a:pPr>
            <a:r>
              <a:rPr lang="en-US" sz="2800" b="1" dirty="0" smtClean="0">
                <a:solidFill>
                  <a:srgbClr val="C00000"/>
                </a:solidFill>
                <a:latin typeface="Arial" charset="0"/>
                <a:ea typeface="Arial" charset="0"/>
                <a:cs typeface="Arial" charset="0"/>
              </a:rPr>
              <a:t>tools and procedures</a:t>
            </a:r>
            <a:endParaRPr lang="en-US" sz="2800" b="1" dirty="0">
              <a:solidFill>
                <a:srgbClr val="C00000"/>
              </a:solidFill>
              <a:latin typeface="Arial" charset="0"/>
              <a:ea typeface="Arial" charset="0"/>
              <a:cs typeface="Arial" charset="0"/>
            </a:endParaRPr>
          </a:p>
        </p:txBody>
      </p:sp>
      <p:sp>
        <p:nvSpPr>
          <p:cNvPr id="7" name="Rectangle 6"/>
          <p:cNvSpPr/>
          <p:nvPr/>
        </p:nvSpPr>
        <p:spPr>
          <a:xfrm>
            <a:off x="124690" y="923275"/>
            <a:ext cx="8529453" cy="900246"/>
          </a:xfrm>
          <a:prstGeom prst="rect">
            <a:avLst/>
          </a:prstGeom>
        </p:spPr>
        <p:txBody>
          <a:bodyPr wrap="square">
            <a:spAutoFit/>
          </a:bodyPr>
          <a:lstStyle/>
          <a:p>
            <a:pPr marL="12700">
              <a:lnSpc>
                <a:spcPts val="2130"/>
              </a:lnSpc>
            </a:pPr>
            <a:r>
              <a:rPr lang="en-US" sz="2800" b="1" dirty="0" smtClean="0">
                <a:solidFill>
                  <a:srgbClr val="CC0306"/>
                </a:solidFill>
                <a:latin typeface="Arial" charset="0"/>
                <a:ea typeface="Arial" charset="0"/>
                <a:cs typeface="Arial" charset="0"/>
              </a:rPr>
              <a:t>Good agreement </a:t>
            </a:r>
            <a:r>
              <a:rPr lang="en-US" sz="2800" b="1" dirty="0">
                <a:solidFill>
                  <a:srgbClr val="CC0306"/>
                </a:solidFill>
                <a:latin typeface="Arial" charset="0"/>
                <a:ea typeface="Arial" charset="0"/>
                <a:cs typeface="Arial" charset="0"/>
              </a:rPr>
              <a:t>of our simulation rate to the </a:t>
            </a:r>
          </a:p>
          <a:p>
            <a:pPr marL="12700">
              <a:lnSpc>
                <a:spcPts val="2130"/>
              </a:lnSpc>
            </a:pPr>
            <a:endParaRPr lang="en-US" sz="800" b="1" dirty="0" smtClean="0">
              <a:solidFill>
                <a:srgbClr val="CC0306"/>
              </a:solidFill>
              <a:latin typeface="Arial" charset="0"/>
              <a:ea typeface="Arial" charset="0"/>
              <a:cs typeface="Arial" charset="0"/>
            </a:endParaRPr>
          </a:p>
          <a:p>
            <a:pPr marL="12700">
              <a:lnSpc>
                <a:spcPts val="2130"/>
              </a:lnSpc>
            </a:pPr>
            <a:r>
              <a:rPr lang="en-US" sz="2800" b="1" dirty="0" smtClean="0">
                <a:solidFill>
                  <a:srgbClr val="CC0306"/>
                </a:solidFill>
                <a:latin typeface="Arial" charset="0"/>
                <a:ea typeface="Arial" charset="0"/>
                <a:cs typeface="Arial" charset="0"/>
              </a:rPr>
              <a:t>measured </a:t>
            </a:r>
            <a:r>
              <a:rPr lang="en-US" sz="2800" b="1" dirty="0">
                <a:solidFill>
                  <a:srgbClr val="CC0306"/>
                </a:solidFill>
                <a:latin typeface="Arial" charset="0"/>
                <a:ea typeface="Arial" charset="0"/>
                <a:cs typeface="Arial" charset="0"/>
              </a:rPr>
              <a:t>rate at </a:t>
            </a:r>
            <a:r>
              <a:rPr lang="en-US" sz="2800" b="1" dirty="0" smtClean="0">
                <a:solidFill>
                  <a:srgbClr val="CC0306"/>
                </a:solidFill>
                <a:latin typeface="Arial" charset="0"/>
                <a:ea typeface="Arial" charset="0"/>
                <a:cs typeface="Arial" charset="0"/>
              </a:rPr>
              <a:t>HERA!</a:t>
            </a:r>
            <a:endParaRPr lang="en-US" sz="2800" b="1" dirty="0">
              <a:solidFill>
                <a:srgbClr val="CC0306"/>
              </a:solidFill>
              <a:latin typeface="Arial" charset="0"/>
              <a:ea typeface="Arial" charset="0"/>
              <a:cs typeface="Arial" charset="0"/>
            </a:endParaRPr>
          </a:p>
        </p:txBody>
      </p:sp>
      <p:sp>
        <p:nvSpPr>
          <p:cNvPr id="8" name="TextBox 7"/>
          <p:cNvSpPr txBox="1"/>
          <p:nvPr/>
        </p:nvSpPr>
        <p:spPr>
          <a:xfrm>
            <a:off x="5213592" y="1770023"/>
            <a:ext cx="3313728" cy="369332"/>
          </a:xfrm>
          <a:prstGeom prst="rect">
            <a:avLst/>
          </a:prstGeom>
          <a:noFill/>
        </p:spPr>
        <p:txBody>
          <a:bodyPr wrap="none" rtlCol="0">
            <a:spAutoFit/>
          </a:bodyPr>
          <a:lstStyle/>
          <a:p>
            <a:r>
              <a:rPr lang="en-US" b="1" u="sng" dirty="0" smtClean="0">
                <a:solidFill>
                  <a:srgbClr val="2544F3"/>
                </a:solidFill>
                <a:latin typeface="Arial" charset="0"/>
                <a:ea typeface="Arial" charset="0"/>
                <a:cs typeface="Arial" charset="0"/>
              </a:rPr>
              <a:t>From measurement at HERA</a:t>
            </a:r>
            <a:endParaRPr lang="en-US" b="1" u="sng" dirty="0">
              <a:solidFill>
                <a:srgbClr val="2544F3"/>
              </a:solidFill>
              <a:latin typeface="Arial" charset="0"/>
              <a:ea typeface="Arial" charset="0"/>
              <a:cs typeface="Arial" charset="0"/>
            </a:endParaRPr>
          </a:p>
        </p:txBody>
      </p:sp>
      <p:sp>
        <p:nvSpPr>
          <p:cNvPr id="9" name="TextBox 8"/>
          <p:cNvSpPr txBox="1"/>
          <p:nvPr/>
        </p:nvSpPr>
        <p:spPr>
          <a:xfrm>
            <a:off x="527462" y="1891826"/>
            <a:ext cx="3416320" cy="369332"/>
          </a:xfrm>
          <a:prstGeom prst="rect">
            <a:avLst/>
          </a:prstGeom>
          <a:noFill/>
        </p:spPr>
        <p:txBody>
          <a:bodyPr wrap="none" rtlCol="0">
            <a:spAutoFit/>
          </a:bodyPr>
          <a:lstStyle/>
          <a:p>
            <a:r>
              <a:rPr lang="en-US" b="1" u="sng" dirty="0" smtClean="0">
                <a:solidFill>
                  <a:srgbClr val="2544F3"/>
                </a:solidFill>
                <a:latin typeface="Arial" charset="0"/>
                <a:ea typeface="Arial" charset="0"/>
                <a:cs typeface="Arial" charset="0"/>
              </a:rPr>
              <a:t>From our simulation of HERA</a:t>
            </a:r>
            <a:endParaRPr lang="en-US" b="1" u="sng" dirty="0">
              <a:solidFill>
                <a:srgbClr val="2544F3"/>
              </a:solidFill>
              <a:latin typeface="Arial" charset="0"/>
              <a:ea typeface="Arial" charset="0"/>
              <a:cs typeface="Arial" charset="0"/>
            </a:endParaRPr>
          </a:p>
        </p:txBody>
      </p:sp>
      <p:sp>
        <p:nvSpPr>
          <p:cNvPr id="10" name="Rectangle 9"/>
          <p:cNvSpPr/>
          <p:nvPr/>
        </p:nvSpPr>
        <p:spPr>
          <a:xfrm>
            <a:off x="6890324" y="4232038"/>
            <a:ext cx="1528137" cy="769441"/>
          </a:xfrm>
          <a:prstGeom prst="rect">
            <a:avLst/>
          </a:prstGeom>
          <a:ln>
            <a:solidFill>
              <a:srgbClr val="2544F3"/>
            </a:solidFill>
          </a:ln>
        </p:spPr>
        <p:txBody>
          <a:bodyPr wrap="square">
            <a:spAutoFit/>
          </a:bodyPr>
          <a:lstStyle/>
          <a:p>
            <a:r>
              <a:rPr lang="en-US" sz="1100" i="1" dirty="0">
                <a:latin typeface="Arial" charset="0"/>
                <a:ea typeface="Arial" charset="0"/>
                <a:cs typeface="Arial" charset="0"/>
              </a:rPr>
              <a:t>C5 rate as a function of HERA e beam current for different p beam current</a:t>
            </a:r>
          </a:p>
        </p:txBody>
      </p:sp>
      <p:sp>
        <p:nvSpPr>
          <p:cNvPr id="13" name="Diamond 12"/>
          <p:cNvSpPr/>
          <p:nvPr/>
        </p:nvSpPr>
        <p:spPr>
          <a:xfrm>
            <a:off x="7032174" y="3437448"/>
            <a:ext cx="152397" cy="165724"/>
          </a:xfrm>
          <a:prstGeom prst="diamond">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5660575" y="2974807"/>
            <a:ext cx="892625" cy="338554"/>
          </a:xfrm>
          <a:prstGeom prst="rect">
            <a:avLst/>
          </a:prstGeom>
          <a:solidFill>
            <a:srgbClr val="FF0000"/>
          </a:solidFill>
        </p:spPr>
        <p:txBody>
          <a:bodyPr wrap="square" rtlCol="0">
            <a:spAutoFit/>
          </a:bodyPr>
          <a:lstStyle/>
          <a:p>
            <a:r>
              <a:rPr lang="en-US" sz="800" b="1" dirty="0" smtClean="0">
                <a:solidFill>
                  <a:schemeClr val="bg1"/>
                </a:solidFill>
                <a:latin typeface="Arial" charset="0"/>
                <a:ea typeface="Arial" charset="0"/>
                <a:cs typeface="Arial" charset="0"/>
              </a:rPr>
              <a:t>Results of our simulations</a:t>
            </a:r>
            <a:endParaRPr lang="en-US" sz="800" b="1" dirty="0">
              <a:solidFill>
                <a:schemeClr val="bg1"/>
              </a:solidFill>
              <a:latin typeface="Arial" charset="0"/>
              <a:ea typeface="Arial" charset="0"/>
              <a:cs typeface="Arial" charset="0"/>
            </a:endParaRPr>
          </a:p>
        </p:txBody>
      </p:sp>
      <p:cxnSp>
        <p:nvCxnSpPr>
          <p:cNvPr id="16" name="Straight Arrow Connector 15"/>
          <p:cNvCxnSpPr>
            <a:stCxn id="14" idx="3"/>
            <a:endCxn id="13" idx="1"/>
          </p:cNvCxnSpPr>
          <p:nvPr/>
        </p:nvCxnSpPr>
        <p:spPr>
          <a:xfrm>
            <a:off x="6553200" y="3144084"/>
            <a:ext cx="478974" cy="3762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99671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1349" t="15284" r="9849" b="12768"/>
          <a:stretch/>
        </p:blipFill>
        <p:spPr>
          <a:xfrm>
            <a:off x="0" y="1921789"/>
            <a:ext cx="4780397" cy="4364711"/>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167"/>
          <a:stretch/>
        </p:blipFill>
        <p:spPr>
          <a:xfrm>
            <a:off x="4667943" y="1907458"/>
            <a:ext cx="4476057" cy="4379042"/>
          </a:xfrm>
          <a:prstGeom prst="rect">
            <a:avLst/>
          </a:prstGeom>
        </p:spPr>
      </p:pic>
      <p:sp>
        <p:nvSpPr>
          <p:cNvPr id="4" name="TextBox 3"/>
          <p:cNvSpPr txBox="1"/>
          <p:nvPr/>
        </p:nvSpPr>
        <p:spPr>
          <a:xfrm>
            <a:off x="540774" y="1634447"/>
            <a:ext cx="390683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a:t>
            </a:r>
            <a:r>
              <a:rPr lang="en-US" dirty="0" smtClean="0">
                <a:latin typeface="Courier New" panose="02070309020205020404" pitchFamily="49" charset="0"/>
                <a:cs typeface="Courier New" panose="02070309020205020404" pitchFamily="49" charset="0"/>
              </a:rPr>
              <a:t> </a:t>
            </a:r>
            <a:r>
              <a:rPr lang="en-US" dirty="0" err="1" smtClean="0">
                <a:latin typeface="Courier New" panose="02070309020205020404" pitchFamily="49" charset="0"/>
                <a:cs typeface="Courier New" panose="02070309020205020404" pitchFamily="49" charset="0"/>
              </a:rPr>
              <a:t>gemc</a:t>
            </a:r>
            <a:r>
              <a:rPr lang="en-US" dirty="0" smtClean="0">
                <a:latin typeface="Courier New" panose="02070309020205020404" pitchFamily="49" charset="0"/>
                <a:cs typeface="Courier New" panose="02070309020205020404" pitchFamily="49" charset="0"/>
              </a:rPr>
              <a:t> </a:t>
            </a:r>
            <a:r>
              <a:rPr lang="en-US" dirty="0" err="1" smtClean="0">
                <a:latin typeface="Courier New" panose="02070309020205020404" pitchFamily="49" charset="0"/>
                <a:cs typeface="Courier New" panose="02070309020205020404" pitchFamily="49" charset="0"/>
              </a:rPr>
              <a:t>file.gcard</a:t>
            </a:r>
            <a:r>
              <a:rPr lang="en-US" dirty="0" smtClean="0">
                <a:latin typeface="Courier New" panose="02070309020205020404" pitchFamily="49" charset="0"/>
                <a:cs typeface="Courier New" panose="02070309020205020404" pitchFamily="49" charset="0"/>
              </a:rPr>
              <a:t> –SYNRAD=1</a:t>
            </a:r>
            <a:endParaRPr lang="en-US" dirty="0">
              <a:latin typeface="Courier New" panose="02070309020205020404" pitchFamily="49" charset="0"/>
              <a:cs typeface="Courier New" panose="02070309020205020404" pitchFamily="49" charset="0"/>
            </a:endParaRPr>
          </a:p>
        </p:txBody>
      </p:sp>
      <p:sp>
        <p:nvSpPr>
          <p:cNvPr id="5" name="TextBox 4"/>
          <p:cNvSpPr txBox="1"/>
          <p:nvPr/>
        </p:nvSpPr>
        <p:spPr>
          <a:xfrm>
            <a:off x="5121562" y="1610538"/>
            <a:ext cx="3906839" cy="369332"/>
          </a:xfrm>
          <a:prstGeom prst="rect">
            <a:avLst/>
          </a:prstGeom>
          <a:noFill/>
        </p:spPr>
        <p:txBody>
          <a:bodyPr wrap="none" rtlCol="0">
            <a:spAutoFit/>
          </a:bodyPr>
          <a:lstStyle/>
          <a:p>
            <a:r>
              <a:rPr lang="en-US" dirty="0">
                <a:latin typeface="Courier New" panose="02070309020205020404" pitchFamily="49" charset="0"/>
                <a:cs typeface="Courier New" panose="02070309020205020404" pitchFamily="49" charset="0"/>
              </a:rPr>
              <a:t>$</a:t>
            </a:r>
            <a:r>
              <a:rPr lang="en-US" dirty="0" smtClean="0">
                <a:latin typeface="Courier New" panose="02070309020205020404" pitchFamily="49" charset="0"/>
                <a:cs typeface="Courier New" panose="02070309020205020404" pitchFamily="49" charset="0"/>
              </a:rPr>
              <a:t> </a:t>
            </a:r>
            <a:r>
              <a:rPr lang="en-US" dirty="0" err="1" smtClean="0">
                <a:latin typeface="Courier New" panose="02070309020205020404" pitchFamily="49" charset="0"/>
                <a:cs typeface="Courier New" panose="02070309020205020404" pitchFamily="49" charset="0"/>
              </a:rPr>
              <a:t>gemc</a:t>
            </a:r>
            <a:r>
              <a:rPr lang="en-US" dirty="0" smtClean="0">
                <a:latin typeface="Courier New" panose="02070309020205020404" pitchFamily="49" charset="0"/>
                <a:cs typeface="Courier New" panose="02070309020205020404" pitchFamily="49" charset="0"/>
              </a:rPr>
              <a:t> </a:t>
            </a:r>
            <a:r>
              <a:rPr lang="en-US" dirty="0" err="1">
                <a:latin typeface="Courier New" panose="02070309020205020404" pitchFamily="49" charset="0"/>
                <a:cs typeface="Courier New" panose="02070309020205020404" pitchFamily="49" charset="0"/>
              </a:rPr>
              <a:t>file.gcard</a:t>
            </a:r>
            <a:r>
              <a:rPr lang="en-US" dirty="0" smtClean="0">
                <a:latin typeface="Courier New" panose="02070309020205020404" pitchFamily="49" charset="0"/>
                <a:cs typeface="Courier New" panose="02070309020205020404" pitchFamily="49" charset="0"/>
              </a:rPr>
              <a:t> –SYNRAD=2</a:t>
            </a:r>
            <a:endParaRPr lang="en-US" dirty="0">
              <a:latin typeface="Courier New" panose="02070309020205020404" pitchFamily="49" charset="0"/>
              <a:cs typeface="Courier New" panose="02070309020205020404" pitchFamily="49" charset="0"/>
            </a:endParaRPr>
          </a:p>
        </p:txBody>
      </p:sp>
      <p:sp>
        <p:nvSpPr>
          <p:cNvPr id="6" name="TextBox 5"/>
          <p:cNvSpPr txBox="1"/>
          <p:nvPr/>
        </p:nvSpPr>
        <p:spPr>
          <a:xfrm>
            <a:off x="388504" y="1047594"/>
            <a:ext cx="3890937" cy="646331"/>
          </a:xfrm>
          <a:prstGeom prst="rect">
            <a:avLst/>
          </a:prstGeom>
          <a:noFill/>
        </p:spPr>
        <p:txBody>
          <a:bodyPr wrap="none" rtlCol="0">
            <a:spAutoFit/>
          </a:bodyPr>
          <a:lstStyle/>
          <a:p>
            <a:pPr algn="ctr"/>
            <a:r>
              <a:rPr lang="en-US" b="1" dirty="0" smtClean="0">
                <a:latin typeface="Arial" charset="0"/>
                <a:ea typeface="Arial" charset="0"/>
                <a:cs typeface="Arial" charset="0"/>
              </a:rPr>
              <a:t>Synchrotron Radiation in Vacuum</a:t>
            </a:r>
            <a:endParaRPr lang="en-US" b="1" dirty="0">
              <a:latin typeface="Arial" charset="0"/>
              <a:ea typeface="Arial" charset="0"/>
              <a:cs typeface="Arial" charset="0"/>
            </a:endParaRPr>
          </a:p>
          <a:p>
            <a:pPr algn="ctr"/>
            <a:r>
              <a:rPr lang="en-US" dirty="0" err="1">
                <a:latin typeface="Arial" charset="0"/>
                <a:ea typeface="Arial" charset="0"/>
                <a:cs typeface="Arial" charset="0"/>
              </a:rPr>
              <a:t>p</a:t>
            </a:r>
            <a:r>
              <a:rPr lang="en-US" dirty="0" err="1" smtClean="0">
                <a:latin typeface="Arial" charset="0"/>
                <a:ea typeface="Arial" charset="0"/>
                <a:cs typeface="Arial" charset="0"/>
              </a:rPr>
              <a:t>rocID</a:t>
            </a:r>
            <a:r>
              <a:rPr lang="en-US" dirty="0" smtClean="0">
                <a:latin typeface="Arial" charset="0"/>
                <a:ea typeface="Arial" charset="0"/>
                <a:cs typeface="Arial" charset="0"/>
              </a:rPr>
              <a:t> = 13</a:t>
            </a:r>
            <a:endParaRPr lang="en-US" dirty="0">
              <a:latin typeface="Arial" charset="0"/>
              <a:ea typeface="Arial" charset="0"/>
              <a:cs typeface="Arial" charset="0"/>
            </a:endParaRPr>
          </a:p>
        </p:txBody>
      </p:sp>
      <p:sp>
        <p:nvSpPr>
          <p:cNvPr id="7" name="TextBox 6"/>
          <p:cNvSpPr txBox="1"/>
          <p:nvPr/>
        </p:nvSpPr>
        <p:spPr>
          <a:xfrm>
            <a:off x="4604196" y="1044236"/>
            <a:ext cx="4378123" cy="646331"/>
          </a:xfrm>
          <a:prstGeom prst="rect">
            <a:avLst/>
          </a:prstGeom>
          <a:noFill/>
        </p:spPr>
        <p:txBody>
          <a:bodyPr wrap="none" rtlCol="0">
            <a:spAutoFit/>
          </a:bodyPr>
          <a:lstStyle/>
          <a:p>
            <a:pPr algn="ctr"/>
            <a:r>
              <a:rPr lang="en-US" b="1" dirty="0" smtClean="0">
                <a:latin typeface="Arial" charset="0"/>
                <a:ea typeface="Arial" charset="0"/>
                <a:cs typeface="Arial" charset="0"/>
              </a:rPr>
              <a:t>Synchrotron Radiation in Material (air)</a:t>
            </a:r>
          </a:p>
          <a:p>
            <a:pPr algn="ctr"/>
            <a:r>
              <a:rPr lang="en-US" dirty="0" err="1" smtClean="0">
                <a:latin typeface="Arial" charset="0"/>
                <a:ea typeface="Arial" charset="0"/>
                <a:cs typeface="Arial" charset="0"/>
              </a:rPr>
              <a:t>procID</a:t>
            </a:r>
            <a:r>
              <a:rPr lang="en-US" dirty="0" smtClean="0">
                <a:latin typeface="Arial" charset="0"/>
                <a:ea typeface="Arial" charset="0"/>
                <a:cs typeface="Arial" charset="0"/>
              </a:rPr>
              <a:t> =14</a:t>
            </a:r>
            <a:endParaRPr lang="en-US" dirty="0">
              <a:latin typeface="Arial" charset="0"/>
              <a:ea typeface="Arial" charset="0"/>
              <a:cs typeface="Arial" charset="0"/>
            </a:endParaRPr>
          </a:p>
        </p:txBody>
      </p:sp>
      <p:sp>
        <p:nvSpPr>
          <p:cNvPr id="8" name="TextBox 7"/>
          <p:cNvSpPr txBox="1"/>
          <p:nvPr/>
        </p:nvSpPr>
        <p:spPr>
          <a:xfrm>
            <a:off x="747038" y="177130"/>
            <a:ext cx="5870518" cy="461665"/>
          </a:xfrm>
          <a:prstGeom prst="rect">
            <a:avLst/>
          </a:prstGeom>
          <a:noFill/>
        </p:spPr>
        <p:txBody>
          <a:bodyPr wrap="none" rtlCol="0">
            <a:spAutoFit/>
          </a:bodyPr>
          <a:lstStyle/>
          <a:p>
            <a:r>
              <a:rPr lang="en-US" sz="2400" dirty="0" smtClean="0">
                <a:latin typeface="Arial" charset="0"/>
                <a:ea typeface="Arial" charset="0"/>
                <a:cs typeface="Arial" charset="0"/>
              </a:rPr>
              <a:t>Synchrotron Radiation available in GEMC</a:t>
            </a:r>
            <a:endParaRPr lang="en-US" sz="2400" dirty="0">
              <a:latin typeface="Arial" charset="0"/>
              <a:ea typeface="Arial" charset="0"/>
              <a:cs typeface="Arial" charset="0"/>
            </a:endParaRPr>
          </a:p>
        </p:txBody>
      </p:sp>
      <p:sp>
        <p:nvSpPr>
          <p:cNvPr id="9" name="TextBox 8"/>
          <p:cNvSpPr txBox="1"/>
          <p:nvPr/>
        </p:nvSpPr>
        <p:spPr>
          <a:xfrm>
            <a:off x="3147687" y="2566723"/>
            <a:ext cx="3557384" cy="1323439"/>
          </a:xfrm>
          <a:prstGeom prst="rect">
            <a:avLst/>
          </a:prstGeom>
          <a:noFill/>
        </p:spPr>
        <p:txBody>
          <a:bodyPr wrap="none" rtlCol="0">
            <a:spAutoFit/>
          </a:bodyPr>
          <a:lstStyle/>
          <a:p>
            <a:r>
              <a:rPr lang="en-US" sz="1600" b="1" dirty="0" smtClean="0">
                <a:latin typeface="Arial" charset="0"/>
                <a:ea typeface="Arial" charset="0"/>
                <a:cs typeface="Arial" charset="0"/>
              </a:rPr>
              <a:t>Electron Upstream Dipole BXSR2L</a:t>
            </a:r>
          </a:p>
          <a:p>
            <a:r>
              <a:rPr lang="en-US" sz="1600" b="1" dirty="0" smtClean="0">
                <a:latin typeface="Arial" charset="0"/>
                <a:ea typeface="Arial" charset="0"/>
                <a:cs typeface="Arial" charset="0"/>
              </a:rPr>
              <a:t>Strength </a:t>
            </a:r>
            <a:r>
              <a:rPr lang="en-US" sz="1600" b="1" dirty="0">
                <a:latin typeface="Arial" charset="0"/>
                <a:ea typeface="Arial" charset="0"/>
                <a:cs typeface="Arial" charset="0"/>
              </a:rPr>
              <a:t>~</a:t>
            </a:r>
            <a:r>
              <a:rPr lang="en-US" sz="1600" b="1" dirty="0" smtClean="0">
                <a:latin typeface="Arial" charset="0"/>
                <a:ea typeface="Arial" charset="0"/>
                <a:cs typeface="Arial" charset="0"/>
              </a:rPr>
              <a:t> 0.320 T/m</a:t>
            </a:r>
          </a:p>
          <a:p>
            <a:r>
              <a:rPr lang="en-US" sz="1600" b="1" dirty="0" smtClean="0">
                <a:latin typeface="Arial" charset="0"/>
                <a:ea typeface="Arial" charset="0"/>
                <a:cs typeface="Arial" charset="0"/>
              </a:rPr>
              <a:t>Length ~ 2.00 M</a:t>
            </a:r>
          </a:p>
          <a:p>
            <a:r>
              <a:rPr lang="en-US" sz="1600" b="1" dirty="0" smtClean="0">
                <a:latin typeface="Arial" charset="0"/>
                <a:ea typeface="Arial" charset="0"/>
                <a:cs typeface="Arial" charset="0"/>
              </a:rPr>
              <a:t>Bending angle = 0.038397244 </a:t>
            </a:r>
            <a:r>
              <a:rPr lang="en-US" sz="1600" b="1" dirty="0">
                <a:latin typeface="Arial" charset="0"/>
                <a:ea typeface="Arial" charset="0"/>
                <a:cs typeface="Arial" charset="0"/>
              </a:rPr>
              <a:t>rad</a:t>
            </a:r>
            <a:endParaRPr lang="en-US" sz="1600" b="1" dirty="0" smtClean="0">
              <a:latin typeface="Arial" charset="0"/>
              <a:ea typeface="Arial" charset="0"/>
              <a:cs typeface="Arial" charset="0"/>
            </a:endParaRPr>
          </a:p>
          <a:p>
            <a:r>
              <a:rPr lang="en-US" sz="1600" b="1" dirty="0" smtClean="0">
                <a:latin typeface="Arial" charset="0"/>
                <a:ea typeface="Arial" charset="0"/>
                <a:cs typeface="Arial" charset="0"/>
              </a:rPr>
              <a:t>Z = 4.0 m (at center)</a:t>
            </a:r>
            <a:endParaRPr lang="en-US" sz="1600" b="1" dirty="0">
              <a:latin typeface="Arial" charset="0"/>
              <a:ea typeface="Arial" charset="0"/>
              <a:cs typeface="Arial" charset="0"/>
            </a:endParaRPr>
          </a:p>
        </p:txBody>
      </p:sp>
      <p:sp>
        <p:nvSpPr>
          <p:cNvPr id="10" name="TextBox 9"/>
          <p:cNvSpPr txBox="1"/>
          <p:nvPr/>
        </p:nvSpPr>
        <p:spPr>
          <a:xfrm>
            <a:off x="2494193" y="5681164"/>
            <a:ext cx="4060727" cy="338554"/>
          </a:xfrm>
          <a:prstGeom prst="rect">
            <a:avLst/>
          </a:prstGeom>
          <a:noFill/>
        </p:spPr>
        <p:txBody>
          <a:bodyPr wrap="none" rtlCol="0">
            <a:spAutoFit/>
          </a:bodyPr>
          <a:lstStyle/>
          <a:p>
            <a:r>
              <a:rPr lang="en-US" sz="1600" dirty="0" smtClean="0">
                <a:latin typeface="Arial" charset="0"/>
                <a:ea typeface="Arial" charset="0"/>
                <a:cs typeface="Arial" charset="0"/>
              </a:rPr>
              <a:t>SR options 1 and 2 are mutually exclusive!</a:t>
            </a:r>
            <a:endParaRPr lang="en-US" sz="1600" dirty="0">
              <a:latin typeface="Arial" charset="0"/>
              <a:ea typeface="Arial" charset="0"/>
              <a:cs typeface="Arial" charset="0"/>
            </a:endParaRPr>
          </a:p>
        </p:txBody>
      </p:sp>
    </p:spTree>
    <p:extLst>
      <p:ext uri="{BB962C8B-B14F-4D97-AF65-F5344CB8AC3E}">
        <p14:creationId xmlns:p14="http://schemas.microsoft.com/office/powerpoint/2010/main" val="19161519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480782" y="856505"/>
            <a:ext cx="5568950" cy="5163221"/>
          </a:xfrm>
          <a:prstGeom prst="rect">
            <a:avLst/>
          </a:prstGeom>
        </p:spPr>
      </p:pic>
      <p:sp>
        <p:nvSpPr>
          <p:cNvPr id="4" name="Text Placeholder 3"/>
          <p:cNvSpPr>
            <a:spLocks noGrp="1"/>
          </p:cNvSpPr>
          <p:nvPr>
            <p:ph type="body" sz="half" idx="2"/>
          </p:nvPr>
        </p:nvSpPr>
        <p:spPr>
          <a:xfrm>
            <a:off x="217285" y="1824399"/>
            <a:ext cx="3195872" cy="3227435"/>
          </a:xfrm>
          <a:ln>
            <a:solidFill>
              <a:srgbClr val="FF0000"/>
            </a:solidFill>
          </a:ln>
        </p:spPr>
        <p:txBody>
          <a:bodyPr/>
          <a:lstStyle/>
          <a:p>
            <a:pPr algn="ctr"/>
            <a:r>
              <a:rPr lang="en-US" sz="2000" b="1" dirty="0" smtClean="0"/>
              <a:t>Photon Critical Energy</a:t>
            </a:r>
          </a:p>
          <a:p>
            <a:pPr algn="ctr"/>
            <a:r>
              <a:rPr lang="el-GR" sz="1800" dirty="0"/>
              <a:t>ε</a:t>
            </a:r>
            <a:r>
              <a:rPr lang="en-US" sz="1800" baseline="-25000" dirty="0"/>
              <a:t>c</a:t>
            </a:r>
            <a:r>
              <a:rPr lang="en-US" sz="1800" dirty="0"/>
              <a:t> = 0.665* </a:t>
            </a:r>
            <a:r>
              <a:rPr lang="en-US" sz="1800" i="1" dirty="0"/>
              <a:t>E </a:t>
            </a:r>
            <a:r>
              <a:rPr lang="en-US" sz="1800" dirty="0"/>
              <a:t>[GeV]</a:t>
            </a:r>
            <a:r>
              <a:rPr lang="en-US" sz="1800" baseline="30000" dirty="0"/>
              <a:t>2</a:t>
            </a:r>
            <a:r>
              <a:rPr lang="en-US" sz="1800" dirty="0"/>
              <a:t>* </a:t>
            </a:r>
            <a:r>
              <a:rPr lang="en-US" sz="1800" i="1" dirty="0"/>
              <a:t>B </a:t>
            </a:r>
            <a:r>
              <a:rPr lang="en-US" sz="1800" dirty="0"/>
              <a:t>[T]</a:t>
            </a:r>
            <a:r>
              <a:rPr lang="en-US" sz="1800" baseline="30000" dirty="0"/>
              <a:t> </a:t>
            </a:r>
          </a:p>
          <a:p>
            <a:pPr algn="ctr"/>
            <a:r>
              <a:rPr lang="en-US" sz="1800" baseline="30000" dirty="0" smtClean="0"/>
              <a:t>~</a:t>
            </a:r>
            <a:r>
              <a:rPr lang="en-US" sz="1800" dirty="0" smtClean="0"/>
              <a:t> 5.22 </a:t>
            </a:r>
            <a:r>
              <a:rPr lang="en-US" sz="1800" dirty="0" err="1" smtClean="0"/>
              <a:t>keV</a:t>
            </a:r>
            <a:endParaRPr lang="en-US" sz="1800" dirty="0" smtClean="0"/>
          </a:p>
          <a:p>
            <a:endParaRPr lang="en-US" dirty="0"/>
          </a:p>
          <a:p>
            <a:pPr marL="285750" indent="-285750">
              <a:buFont typeface="Arial" panose="020B0604020202020204" pitchFamily="34" charset="0"/>
              <a:buChar char="•"/>
            </a:pPr>
            <a:r>
              <a:rPr lang="en-US" sz="1600" dirty="0" smtClean="0"/>
              <a:t>Expect to see peak at 0.3*</a:t>
            </a:r>
            <a:r>
              <a:rPr lang="el-GR" sz="1600" dirty="0" smtClean="0"/>
              <a:t>ε</a:t>
            </a:r>
            <a:r>
              <a:rPr lang="en-US" sz="1600" baseline="-25000" dirty="0" smtClean="0"/>
              <a:t>c</a:t>
            </a:r>
            <a:r>
              <a:rPr lang="en-US" sz="1600" dirty="0" smtClean="0"/>
              <a:t> , or </a:t>
            </a:r>
            <a:r>
              <a:rPr lang="en-US" sz="1600" dirty="0"/>
              <a:t>1.57 </a:t>
            </a:r>
            <a:r>
              <a:rPr lang="en-US" sz="1600" dirty="0" err="1"/>
              <a:t>keV</a:t>
            </a:r>
            <a:endParaRPr lang="en-US" sz="1600" dirty="0"/>
          </a:p>
          <a:p>
            <a:pPr marL="285750" indent="-285750">
              <a:buFont typeface="Arial" panose="020B0604020202020204" pitchFamily="34" charset="0"/>
              <a:buChar char="•"/>
            </a:pPr>
            <a:r>
              <a:rPr lang="en-US" sz="1600" b="1" dirty="0" smtClean="0"/>
              <a:t>Peak approximately correct</a:t>
            </a:r>
            <a:r>
              <a:rPr lang="en-US" sz="1600" dirty="0" smtClean="0"/>
              <a:t>.   </a:t>
            </a:r>
          </a:p>
          <a:p>
            <a:pPr marL="285750" indent="-285750">
              <a:buFont typeface="Arial" panose="020B0604020202020204" pitchFamily="34" charset="0"/>
              <a:buChar char="•"/>
            </a:pPr>
            <a:r>
              <a:rPr lang="en-US" sz="1600" dirty="0" smtClean="0"/>
              <a:t>Next Steps: currently verifying that integrated photon density = 6.49 </a:t>
            </a:r>
            <a:r>
              <a:rPr lang="en-US" sz="1600" dirty="0" err="1" smtClean="0"/>
              <a:t>keV</a:t>
            </a:r>
            <a:endParaRPr lang="en-US" sz="1600" dirty="0" smtClean="0"/>
          </a:p>
        </p:txBody>
      </p:sp>
      <p:sp>
        <p:nvSpPr>
          <p:cNvPr id="6" name="TextBox 5"/>
          <p:cNvSpPr txBox="1"/>
          <p:nvPr/>
        </p:nvSpPr>
        <p:spPr>
          <a:xfrm>
            <a:off x="2183623" y="121977"/>
            <a:ext cx="4776757" cy="523220"/>
          </a:xfrm>
          <a:prstGeom prst="rect">
            <a:avLst/>
          </a:prstGeom>
          <a:noFill/>
        </p:spPr>
        <p:txBody>
          <a:bodyPr wrap="none" rtlCol="0" anchor="ctr">
            <a:spAutoFit/>
          </a:bodyPr>
          <a:lstStyle/>
          <a:p>
            <a:pPr algn="ctr"/>
            <a:r>
              <a:rPr lang="en-US" sz="2800" b="1" dirty="0" smtClean="0">
                <a:latin typeface="Arial" charset="0"/>
                <a:ea typeface="Arial" charset="0"/>
                <a:cs typeface="Arial" charset="0"/>
              </a:rPr>
              <a:t>Verifying Energy Spectrum</a:t>
            </a:r>
            <a:endParaRPr lang="en-US" sz="2800" b="1" dirty="0">
              <a:latin typeface="Arial" charset="0"/>
              <a:ea typeface="Arial" charset="0"/>
              <a:cs typeface="Arial" charset="0"/>
            </a:endParaRPr>
          </a:p>
        </p:txBody>
      </p:sp>
    </p:spTree>
    <p:extLst>
      <p:ext uri="{BB962C8B-B14F-4D97-AF65-F5344CB8AC3E}">
        <p14:creationId xmlns:p14="http://schemas.microsoft.com/office/powerpoint/2010/main" val="10456555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
          <p:cNvSpPr txBox="1">
            <a:spLocks/>
          </p:cNvSpPr>
          <p:nvPr/>
        </p:nvSpPr>
        <p:spPr bwMode="auto">
          <a:xfrm>
            <a:off x="264826" y="943142"/>
            <a:ext cx="8712968"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91145" tIns="45575" rIns="91145" bIns="45575"/>
          <a:lstStyle>
            <a:lvl1pPr marL="342900" indent="-342900"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spcBef>
                <a:spcPct val="20000"/>
              </a:spcBef>
              <a:buBlip>
                <a:blip r:embed="rId2"/>
              </a:buBlip>
            </a:pPr>
            <a:r>
              <a:rPr lang="en-US" sz="1800" dirty="0" smtClean="0">
                <a:latin typeface="Arial" charset="0"/>
                <a:cs typeface="Arial" charset="0"/>
              </a:rPr>
              <a:t>Minimum multiple scattering in the beam pipe material</a:t>
            </a:r>
          </a:p>
          <a:p>
            <a:pPr>
              <a:spcBef>
                <a:spcPct val="20000"/>
              </a:spcBef>
              <a:buBlip>
                <a:blip r:embed="rId2"/>
              </a:buBlip>
            </a:pPr>
            <a:r>
              <a:rPr lang="en-US" sz="1800" dirty="0" smtClean="0">
                <a:latin typeface="Arial" charset="0"/>
                <a:cs typeface="Arial" charset="0"/>
              </a:rPr>
              <a:t>Synchrotron radiation collimation</a:t>
            </a:r>
          </a:p>
          <a:p>
            <a:pPr>
              <a:spcBef>
                <a:spcPct val="20000"/>
              </a:spcBef>
              <a:buBlip>
                <a:blip r:embed="rId2"/>
              </a:buBlip>
            </a:pPr>
            <a:r>
              <a:rPr lang="en-US" sz="1800" dirty="0" smtClean="0">
                <a:latin typeface="Arial" charset="0"/>
                <a:cs typeface="Arial" charset="0"/>
              </a:rPr>
              <a:t>L. Elouadrhiri et al. (</a:t>
            </a:r>
            <a:r>
              <a:rPr lang="en-US" sz="1800" dirty="0" err="1" smtClean="0">
                <a:latin typeface="Arial" charset="0"/>
                <a:cs typeface="Arial" charset="0"/>
              </a:rPr>
              <a:t>JLab</a:t>
            </a:r>
            <a:r>
              <a:rPr lang="en-US" sz="1800" dirty="0" smtClean="0">
                <a:latin typeface="Arial" charset="0"/>
                <a:cs typeface="Arial" charset="0"/>
              </a:rPr>
              <a:t>), C. Hyde (ODU), M. Sullivan (SLAC)</a:t>
            </a:r>
          </a:p>
          <a:p>
            <a:pPr>
              <a:spcBef>
                <a:spcPct val="20000"/>
              </a:spcBef>
              <a:buBlip>
                <a:blip r:embed="rId2"/>
              </a:buBlip>
            </a:pPr>
            <a:endParaRPr lang="en-US" sz="1800" dirty="0" smtClean="0">
              <a:latin typeface="Arial" charset="0"/>
              <a:cs typeface="Arial" charset="0"/>
            </a:endParaRPr>
          </a:p>
          <a:p>
            <a:pPr>
              <a:spcBef>
                <a:spcPct val="20000"/>
              </a:spcBef>
              <a:buBlip>
                <a:blip r:embed="rId2"/>
              </a:buBlip>
            </a:pPr>
            <a:endParaRPr lang="en-US" sz="1800" dirty="0">
              <a:latin typeface="Arial" charset="0"/>
              <a:cs typeface="Arial" charset="0"/>
            </a:endParaRPr>
          </a:p>
          <a:p>
            <a:pPr>
              <a:spcBef>
                <a:spcPct val="20000"/>
              </a:spcBef>
              <a:buBlip>
                <a:blip r:embed="rId2"/>
              </a:buBlip>
            </a:pPr>
            <a:endParaRPr lang="en-US" sz="1800" dirty="0" smtClean="0">
              <a:latin typeface="Arial" charset="0"/>
              <a:cs typeface="Arial" charset="0"/>
            </a:endParaRPr>
          </a:p>
          <a:p>
            <a:pPr>
              <a:spcBef>
                <a:spcPct val="20000"/>
              </a:spcBef>
              <a:buBlip>
                <a:blip r:embed="rId2"/>
              </a:buBlip>
            </a:pPr>
            <a:endParaRPr lang="en-US" sz="1800" dirty="0">
              <a:latin typeface="Arial" charset="0"/>
              <a:cs typeface="Arial" charset="0"/>
            </a:endParaRPr>
          </a:p>
          <a:p>
            <a:pPr>
              <a:spcBef>
                <a:spcPct val="20000"/>
              </a:spcBef>
              <a:buBlip>
                <a:blip r:embed="rId2"/>
              </a:buBlip>
            </a:pPr>
            <a:endParaRPr lang="en-US" sz="1800" dirty="0" smtClean="0">
              <a:latin typeface="Arial" charset="0"/>
              <a:cs typeface="Arial" charset="0"/>
            </a:endParaRPr>
          </a:p>
          <a:p>
            <a:pPr>
              <a:spcBef>
                <a:spcPct val="20000"/>
              </a:spcBef>
              <a:buBlip>
                <a:blip r:embed="rId2"/>
              </a:buBlip>
            </a:pPr>
            <a:endParaRPr lang="en-US" sz="1800" dirty="0">
              <a:latin typeface="Arial" charset="0"/>
              <a:cs typeface="Arial" charset="0"/>
            </a:endParaRPr>
          </a:p>
          <a:p>
            <a:pPr>
              <a:spcBef>
                <a:spcPct val="20000"/>
              </a:spcBef>
              <a:buBlip>
                <a:blip r:embed="rId2"/>
              </a:buBlip>
            </a:pPr>
            <a:endParaRPr lang="en-US" sz="1800" dirty="0" smtClean="0">
              <a:latin typeface="Arial" charset="0"/>
              <a:cs typeface="Arial" charset="0"/>
            </a:endParaRPr>
          </a:p>
          <a:p>
            <a:pPr>
              <a:spcBef>
                <a:spcPct val="20000"/>
              </a:spcBef>
              <a:buBlip>
                <a:blip r:embed="rId2"/>
              </a:buBlip>
            </a:pPr>
            <a:endParaRPr lang="en-US" sz="1800" dirty="0">
              <a:latin typeface="Arial" charset="0"/>
              <a:cs typeface="Arial" charset="0"/>
            </a:endParaRPr>
          </a:p>
        </p:txBody>
      </p:sp>
      <p:sp>
        <p:nvSpPr>
          <p:cNvPr id="2" name="Title 1"/>
          <p:cNvSpPr>
            <a:spLocks noGrp="1"/>
          </p:cNvSpPr>
          <p:nvPr>
            <p:ph type="title"/>
          </p:nvPr>
        </p:nvSpPr>
        <p:spPr/>
        <p:txBody>
          <a:bodyPr/>
          <a:lstStyle/>
          <a:p>
            <a:r>
              <a:rPr lang="en-US" altLang="zh-CN" dirty="0" smtClean="0"/>
              <a:t>Beam Pipe Conceptual Design Updated</a:t>
            </a:r>
            <a:endParaRPr lang="en-US" dirty="0"/>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604" y="2782956"/>
            <a:ext cx="4002654" cy="2063437"/>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826" y="2231972"/>
            <a:ext cx="4470136" cy="3379209"/>
          </a:xfrm>
          <a:prstGeom prst="rect">
            <a:avLst/>
          </a:prstGeom>
        </p:spPr>
      </p:pic>
    </p:spTree>
    <p:extLst>
      <p:ext uri="{BB962C8B-B14F-4D97-AF65-F5344CB8AC3E}">
        <p14:creationId xmlns:p14="http://schemas.microsoft.com/office/powerpoint/2010/main" val="14746328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ontent Placeholder 2"/>
          <p:cNvSpPr>
            <a:spLocks noGrp="1"/>
          </p:cNvSpPr>
          <p:nvPr>
            <p:ph idx="1"/>
          </p:nvPr>
        </p:nvSpPr>
        <p:spPr>
          <a:xfrm>
            <a:off x="308919" y="950826"/>
            <a:ext cx="8464378" cy="5515795"/>
          </a:xfrm>
        </p:spPr>
        <p:txBody>
          <a:bodyPr>
            <a:noAutofit/>
          </a:bodyPr>
          <a:lstStyle/>
          <a:p>
            <a:pPr>
              <a:spcAft>
                <a:spcPts val="300"/>
              </a:spcAft>
            </a:pPr>
            <a:r>
              <a:rPr lang="en-US" dirty="0" smtClean="0">
                <a:solidFill>
                  <a:schemeClr val="tx1"/>
                </a:solidFill>
              </a:rPr>
              <a:t>IR magnet engineering design/analysis</a:t>
            </a:r>
          </a:p>
          <a:p>
            <a:pPr lvl="1">
              <a:lnSpc>
                <a:spcPct val="100000"/>
              </a:lnSpc>
              <a:spcBef>
                <a:spcPts val="0"/>
              </a:spcBef>
              <a:spcAft>
                <a:spcPts val="300"/>
              </a:spcAft>
            </a:pPr>
            <a:r>
              <a:rPr lang="en-US" dirty="0">
                <a:solidFill>
                  <a:schemeClr val="tx1"/>
                </a:solidFill>
              </a:rPr>
              <a:t>Heat and </a:t>
            </a:r>
            <a:r>
              <a:rPr lang="en-US" dirty="0">
                <a:solidFill>
                  <a:srgbClr val="0000FF"/>
                </a:solidFill>
              </a:rPr>
              <a:t>radiation loads </a:t>
            </a:r>
            <a:r>
              <a:rPr lang="en-US" dirty="0">
                <a:solidFill>
                  <a:schemeClr val="tx1"/>
                </a:solidFill>
              </a:rPr>
              <a:t>on IR magnets </a:t>
            </a:r>
            <a:endParaRPr lang="en-US" dirty="0" smtClean="0">
              <a:solidFill>
                <a:schemeClr val="tx1"/>
              </a:solidFill>
            </a:endParaRPr>
          </a:p>
          <a:p>
            <a:pPr lvl="1">
              <a:lnSpc>
                <a:spcPct val="100000"/>
              </a:lnSpc>
              <a:spcBef>
                <a:spcPts val="0"/>
              </a:spcBef>
              <a:spcAft>
                <a:spcPts val="300"/>
              </a:spcAft>
            </a:pPr>
            <a:r>
              <a:rPr lang="en-US" dirty="0">
                <a:solidFill>
                  <a:schemeClr val="tx1"/>
                </a:solidFill>
              </a:rPr>
              <a:t>Perform magnetic analysis and initial </a:t>
            </a:r>
            <a:r>
              <a:rPr lang="en-US" dirty="0" smtClean="0">
                <a:solidFill>
                  <a:srgbClr val="0000FF"/>
                </a:solidFill>
              </a:rPr>
              <a:t>optimization </a:t>
            </a:r>
            <a:r>
              <a:rPr lang="en-US" dirty="0" smtClean="0">
                <a:solidFill>
                  <a:schemeClr val="tx1"/>
                </a:solidFill>
              </a:rPr>
              <a:t>design</a:t>
            </a:r>
          </a:p>
          <a:p>
            <a:pPr lvl="1">
              <a:lnSpc>
                <a:spcPct val="100000"/>
              </a:lnSpc>
              <a:spcBef>
                <a:spcPts val="0"/>
              </a:spcBef>
              <a:spcAft>
                <a:spcPts val="300"/>
              </a:spcAft>
            </a:pPr>
            <a:r>
              <a:rPr lang="en-US" dirty="0" smtClean="0">
                <a:solidFill>
                  <a:schemeClr val="tx1"/>
                </a:solidFill>
              </a:rPr>
              <a:t>Mechanical </a:t>
            </a:r>
            <a:r>
              <a:rPr lang="en-US" dirty="0">
                <a:solidFill>
                  <a:schemeClr val="tx1"/>
                </a:solidFill>
              </a:rPr>
              <a:t>and magnetic design of an </a:t>
            </a:r>
            <a:r>
              <a:rPr lang="en-US" dirty="0">
                <a:solidFill>
                  <a:srgbClr val="0000FF"/>
                </a:solidFill>
              </a:rPr>
              <a:t>optimized IR quadrupole </a:t>
            </a:r>
            <a:endParaRPr lang="en-US" dirty="0" smtClean="0">
              <a:solidFill>
                <a:srgbClr val="0000FF"/>
              </a:solidFill>
            </a:endParaRPr>
          </a:p>
          <a:p>
            <a:pPr lvl="1">
              <a:lnSpc>
                <a:spcPct val="100000"/>
              </a:lnSpc>
              <a:spcBef>
                <a:spcPts val="0"/>
              </a:spcBef>
              <a:spcAft>
                <a:spcPts val="300"/>
              </a:spcAft>
            </a:pPr>
            <a:r>
              <a:rPr lang="en-US" dirty="0">
                <a:solidFill>
                  <a:schemeClr val="tx1"/>
                </a:solidFill>
              </a:rPr>
              <a:t>Incorporate optimized IR quadrupole lessons/features and </a:t>
            </a:r>
            <a:r>
              <a:rPr lang="en-US" dirty="0">
                <a:solidFill>
                  <a:srgbClr val="0000FF"/>
                </a:solidFill>
              </a:rPr>
              <a:t>finalize JLEIC IR </a:t>
            </a:r>
            <a:r>
              <a:rPr lang="en-US" dirty="0" smtClean="0">
                <a:solidFill>
                  <a:srgbClr val="0000FF"/>
                </a:solidFill>
              </a:rPr>
              <a:t>layout</a:t>
            </a:r>
          </a:p>
          <a:p>
            <a:pPr lvl="1">
              <a:lnSpc>
                <a:spcPct val="100000"/>
              </a:lnSpc>
              <a:spcBef>
                <a:spcPts val="0"/>
              </a:spcBef>
              <a:spcAft>
                <a:spcPts val="300"/>
              </a:spcAft>
            </a:pPr>
            <a:endParaRPr lang="en-US" dirty="0">
              <a:solidFill>
                <a:schemeClr val="tx1"/>
              </a:solidFill>
            </a:endParaRPr>
          </a:p>
        </p:txBody>
      </p:sp>
      <p:sp>
        <p:nvSpPr>
          <p:cNvPr id="2" name="Title 1"/>
          <p:cNvSpPr>
            <a:spLocks noGrp="1"/>
          </p:cNvSpPr>
          <p:nvPr>
            <p:ph type="title"/>
          </p:nvPr>
        </p:nvSpPr>
        <p:spPr>
          <a:xfrm>
            <a:off x="308919" y="271918"/>
            <a:ext cx="8464378" cy="424732"/>
          </a:xfrm>
        </p:spPr>
        <p:txBody>
          <a:bodyPr/>
          <a:lstStyle/>
          <a:p>
            <a:r>
              <a:rPr lang="en-US" altLang="en-US" dirty="0">
                <a:solidFill>
                  <a:schemeClr val="tx1"/>
                </a:solidFill>
              </a:rPr>
              <a:t>Development of IR </a:t>
            </a:r>
            <a:r>
              <a:rPr lang="en-US" altLang="en-US" dirty="0" smtClean="0">
                <a:solidFill>
                  <a:schemeClr val="tx1"/>
                </a:solidFill>
              </a:rPr>
              <a:t>Magnet Specifications</a:t>
            </a:r>
            <a:endParaRPr lang="en-US" altLang="en-US" dirty="0">
              <a:solidFill>
                <a:schemeClr val="tx1"/>
              </a:solidFill>
            </a:endParaRPr>
          </a:p>
        </p:txBody>
      </p:sp>
      <p:sp>
        <p:nvSpPr>
          <p:cNvPr id="4" name="Slide Number Placeholder 3"/>
          <p:cNvSpPr>
            <a:spLocks noGrp="1"/>
          </p:cNvSpPr>
          <p:nvPr>
            <p:ph type="sldNum" sz="quarter" idx="12"/>
          </p:nvPr>
        </p:nvSpPr>
        <p:spPr/>
        <p:txBody>
          <a:bodyPr/>
          <a:lstStyle/>
          <a:p>
            <a:fld id="{07E1C93C-5050-FC42-8F10-D22D4F119D13}" type="slidenum">
              <a:rPr lang="en-US" smtClean="0"/>
              <a:pPr/>
              <a:t>16</a:t>
            </a:fld>
            <a:endParaRPr lang="en-US" dirty="0"/>
          </a:p>
        </p:txBody>
      </p:sp>
      <p:pic>
        <p:nvPicPr>
          <p:cNvPr id="5" name="Picture 4"/>
          <p:cNvPicPr>
            <a:picLocks noChangeAspect="1"/>
          </p:cNvPicPr>
          <p:nvPr/>
        </p:nvPicPr>
        <p:blipFill>
          <a:blip r:embed="rId2"/>
          <a:stretch>
            <a:fillRect/>
          </a:stretch>
        </p:blipFill>
        <p:spPr>
          <a:xfrm>
            <a:off x="381177" y="3637642"/>
            <a:ext cx="8319862" cy="2042253"/>
          </a:xfrm>
          <a:prstGeom prst="rect">
            <a:avLst/>
          </a:prstGeom>
        </p:spPr>
      </p:pic>
    </p:spTree>
    <p:extLst>
      <p:ext uri="{BB962C8B-B14F-4D97-AF65-F5344CB8AC3E}">
        <p14:creationId xmlns:p14="http://schemas.microsoft.com/office/powerpoint/2010/main" val="174153651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8-01-12 at 2.19.0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44040" y="2185479"/>
            <a:ext cx="5151374" cy="3360698"/>
          </a:xfrm>
          <a:prstGeom prst="rect">
            <a:avLst/>
          </a:prstGeom>
        </p:spPr>
      </p:pic>
      <p:sp>
        <p:nvSpPr>
          <p:cNvPr id="6" name="TextBox 5"/>
          <p:cNvSpPr txBox="1"/>
          <p:nvPr/>
        </p:nvSpPr>
        <p:spPr>
          <a:xfrm>
            <a:off x="2186608" y="106011"/>
            <a:ext cx="5011077" cy="584775"/>
          </a:xfrm>
          <a:prstGeom prst="rect">
            <a:avLst/>
          </a:prstGeom>
          <a:noFill/>
        </p:spPr>
        <p:txBody>
          <a:bodyPr wrap="square" rtlCol="0">
            <a:spAutoFit/>
          </a:bodyPr>
          <a:lstStyle/>
          <a:p>
            <a:r>
              <a:rPr lang="en-US" sz="3200" b="1" dirty="0" smtClean="0">
                <a:latin typeface="Arial" charset="0"/>
                <a:ea typeface="Arial" charset="0"/>
                <a:cs typeface="Arial" charset="0"/>
              </a:rPr>
              <a:t>From Drawing to GEANT</a:t>
            </a:r>
            <a:endParaRPr lang="en-US" sz="3200" b="1" dirty="0">
              <a:latin typeface="Arial" charset="0"/>
              <a:ea typeface="Arial" charset="0"/>
              <a:cs typeface="Arial" charset="0"/>
            </a:endParaRPr>
          </a:p>
        </p:txBody>
      </p:sp>
      <p:sp>
        <p:nvSpPr>
          <p:cNvPr id="8" name="TextBox 7"/>
          <p:cNvSpPr txBox="1"/>
          <p:nvPr/>
        </p:nvSpPr>
        <p:spPr>
          <a:xfrm>
            <a:off x="322922" y="985150"/>
            <a:ext cx="5173417" cy="1200329"/>
          </a:xfrm>
          <a:prstGeom prst="rect">
            <a:avLst/>
          </a:prstGeom>
          <a:noFill/>
          <a:ln>
            <a:solidFill>
              <a:srgbClr val="2544F3"/>
            </a:solidFill>
          </a:ln>
        </p:spPr>
        <p:txBody>
          <a:bodyPr wrap="square" rtlCol="0">
            <a:spAutoFit/>
          </a:bodyPr>
          <a:lstStyle/>
          <a:p>
            <a:pPr marL="285750" indent="-285750">
              <a:buFont typeface="Arial"/>
              <a:buChar char="•"/>
            </a:pPr>
            <a:r>
              <a:rPr lang="en-US" dirty="0" smtClean="0">
                <a:latin typeface="Arial" charset="0"/>
                <a:ea typeface="Arial" charset="0"/>
                <a:cs typeface="Arial" charset="0"/>
              </a:rPr>
              <a:t>Start with </a:t>
            </a:r>
            <a:r>
              <a:rPr lang="en-US" dirty="0" err="1" smtClean="0">
                <a:latin typeface="Arial" charset="0"/>
                <a:ea typeface="Arial" charset="0"/>
                <a:cs typeface="Arial" charset="0"/>
              </a:rPr>
              <a:t>stp</a:t>
            </a:r>
            <a:r>
              <a:rPr lang="en-US" dirty="0" smtClean="0">
                <a:latin typeface="Arial" charset="0"/>
                <a:ea typeface="Arial" charset="0"/>
                <a:cs typeface="Arial" charset="0"/>
              </a:rPr>
              <a:t> file which contains full design</a:t>
            </a:r>
          </a:p>
          <a:p>
            <a:pPr marL="285750" indent="-285750">
              <a:buFont typeface="Arial"/>
              <a:buChar char="•"/>
            </a:pPr>
            <a:r>
              <a:rPr lang="en-US" dirty="0" smtClean="0">
                <a:latin typeface="Arial" charset="0"/>
                <a:ea typeface="Arial" charset="0"/>
                <a:cs typeface="Arial" charset="0"/>
              </a:rPr>
              <a:t>Save each object as a separate file</a:t>
            </a:r>
          </a:p>
          <a:p>
            <a:pPr marL="285750" indent="-285750">
              <a:buFont typeface="Arial"/>
              <a:buChar char="•"/>
            </a:pPr>
            <a:r>
              <a:rPr lang="en-US" dirty="0" smtClean="0">
                <a:latin typeface="Arial" charset="0"/>
                <a:ea typeface="Arial" charset="0"/>
                <a:cs typeface="Arial" charset="0"/>
              </a:rPr>
              <a:t>Assign material to each object</a:t>
            </a:r>
          </a:p>
          <a:p>
            <a:pPr marL="285750" indent="-285750">
              <a:buFont typeface="Arial"/>
              <a:buChar char="•"/>
            </a:pPr>
            <a:r>
              <a:rPr lang="en-US" dirty="0" smtClean="0">
                <a:latin typeface="Arial" charset="0"/>
                <a:ea typeface="Arial" charset="0"/>
                <a:cs typeface="Arial" charset="0"/>
              </a:rPr>
              <a:t>Put into the GEMC/GEANT4</a:t>
            </a:r>
          </a:p>
        </p:txBody>
      </p:sp>
      <p:sp>
        <p:nvSpPr>
          <p:cNvPr id="2" name="TextBox 1"/>
          <p:cNvSpPr txBox="1"/>
          <p:nvPr/>
        </p:nvSpPr>
        <p:spPr>
          <a:xfrm>
            <a:off x="675862" y="3677478"/>
            <a:ext cx="1868556" cy="923330"/>
          </a:xfrm>
          <a:prstGeom prst="rect">
            <a:avLst/>
          </a:prstGeom>
          <a:noFill/>
          <a:ln>
            <a:solidFill>
              <a:srgbClr val="2544F3"/>
            </a:solidFill>
          </a:ln>
        </p:spPr>
        <p:txBody>
          <a:bodyPr wrap="square" rtlCol="0">
            <a:spAutoFit/>
          </a:bodyPr>
          <a:lstStyle/>
          <a:p>
            <a:r>
              <a:rPr lang="en-US" dirty="0" smtClean="0">
                <a:latin typeface="Arial" charset="0"/>
                <a:ea typeface="Arial" charset="0"/>
                <a:cs typeface="Arial" charset="0"/>
              </a:rPr>
              <a:t>Example of EIC beam pipe implementation</a:t>
            </a:r>
            <a:endParaRPr lang="en-US" dirty="0">
              <a:latin typeface="Arial" charset="0"/>
              <a:ea typeface="Arial" charset="0"/>
              <a:cs typeface="Arial" charset="0"/>
            </a:endParaRPr>
          </a:p>
        </p:txBody>
      </p:sp>
      <p:sp>
        <p:nvSpPr>
          <p:cNvPr id="3" name="TextBox 2"/>
          <p:cNvSpPr txBox="1"/>
          <p:nvPr/>
        </p:nvSpPr>
        <p:spPr>
          <a:xfrm>
            <a:off x="322922" y="5783230"/>
            <a:ext cx="8406537" cy="369332"/>
          </a:xfrm>
          <a:prstGeom prst="rect">
            <a:avLst/>
          </a:prstGeom>
          <a:noFill/>
          <a:ln>
            <a:solidFill>
              <a:srgbClr val="002060"/>
            </a:solidFill>
          </a:ln>
        </p:spPr>
        <p:txBody>
          <a:bodyPr wrap="square" rtlCol="0">
            <a:spAutoFit/>
          </a:bodyPr>
          <a:lstStyle/>
          <a:p>
            <a:r>
              <a:rPr lang="en-US" b="1" dirty="0" smtClean="0">
                <a:solidFill>
                  <a:srgbClr val="0B6E32"/>
                </a:solidFill>
                <a:latin typeface="Arial" charset="0"/>
                <a:ea typeface="Arial" charset="0"/>
                <a:cs typeface="Arial" charset="0"/>
              </a:rPr>
              <a:t>Technical note will be written, as part of making our </a:t>
            </a:r>
            <a:r>
              <a:rPr lang="en-US" b="1" smtClean="0">
                <a:solidFill>
                  <a:srgbClr val="0B6E32"/>
                </a:solidFill>
                <a:latin typeface="Arial" charset="0"/>
                <a:ea typeface="Arial" charset="0"/>
                <a:cs typeface="Arial" charset="0"/>
              </a:rPr>
              <a:t>procedure accessible  </a:t>
            </a:r>
            <a:endParaRPr lang="en-US" b="1" dirty="0">
              <a:solidFill>
                <a:srgbClr val="0B6E32"/>
              </a:solidFill>
              <a:latin typeface="Arial" charset="0"/>
              <a:ea typeface="Arial" charset="0"/>
              <a:cs typeface="Arial" charset="0"/>
            </a:endParaRPr>
          </a:p>
        </p:txBody>
      </p:sp>
    </p:spTree>
    <p:extLst>
      <p:ext uri="{BB962C8B-B14F-4D97-AF65-F5344CB8AC3E}">
        <p14:creationId xmlns:p14="http://schemas.microsoft.com/office/powerpoint/2010/main" val="14502580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546" y="814983"/>
            <a:ext cx="7938076" cy="3843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JLEIC Interaction Region </a:t>
            </a:r>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7516"/>
          <a:stretch/>
        </p:blipFill>
        <p:spPr>
          <a:xfrm>
            <a:off x="4572000" y="4713301"/>
            <a:ext cx="3577915" cy="158821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808" y="4684657"/>
            <a:ext cx="2809449" cy="1616856"/>
          </a:xfrm>
          <a:prstGeom prst="rect">
            <a:avLst/>
          </a:prstGeom>
          <a:ln>
            <a:solidFill>
              <a:schemeClr val="tx1"/>
            </a:solidFill>
          </a:ln>
        </p:spPr>
      </p:pic>
      <p:sp>
        <p:nvSpPr>
          <p:cNvPr id="5" name="TextBox 4"/>
          <p:cNvSpPr txBox="1"/>
          <p:nvPr/>
        </p:nvSpPr>
        <p:spPr>
          <a:xfrm>
            <a:off x="3505198" y="5072743"/>
            <a:ext cx="1364476" cy="369332"/>
          </a:xfrm>
          <a:prstGeom prst="rect">
            <a:avLst/>
          </a:prstGeom>
          <a:noFill/>
        </p:spPr>
        <p:txBody>
          <a:bodyPr wrap="none" rtlCol="0">
            <a:spAutoFit/>
          </a:bodyPr>
          <a:lstStyle/>
          <a:p>
            <a:r>
              <a:rPr lang="en-US" b="1" dirty="0" smtClean="0">
                <a:latin typeface="Arial" charset="0"/>
                <a:ea typeface="Arial" charset="0"/>
                <a:cs typeface="Arial" charset="0"/>
              </a:rPr>
              <a:t>Beam Pipe</a:t>
            </a:r>
            <a:endParaRPr lang="en-US" b="1" dirty="0">
              <a:latin typeface="Arial" charset="0"/>
              <a:ea typeface="Arial" charset="0"/>
              <a:cs typeface="Arial" charset="0"/>
            </a:endParaRPr>
          </a:p>
        </p:txBody>
      </p:sp>
    </p:spTree>
    <p:extLst>
      <p:ext uri="{BB962C8B-B14F-4D97-AF65-F5344CB8AC3E}">
        <p14:creationId xmlns:p14="http://schemas.microsoft.com/office/powerpoint/2010/main" val="130012411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651" y="215357"/>
            <a:ext cx="8464378" cy="424732"/>
          </a:xfrm>
        </p:spPr>
        <p:txBody>
          <a:bodyPr>
            <a:normAutofit fontScale="90000"/>
          </a:bodyPr>
          <a:lstStyle/>
          <a:p>
            <a:r>
              <a:rPr lang="en-US" sz="2400" dirty="0"/>
              <a:t>Original </a:t>
            </a:r>
            <a:r>
              <a:rPr lang="en-US" sz="2400" dirty="0" err="1"/>
              <a:t>gcard</a:t>
            </a:r>
            <a:r>
              <a:rPr lang="en-US" sz="2400" dirty="0"/>
              <a:t> from the EIC </a:t>
            </a:r>
            <a:r>
              <a:rPr lang="en-US" sz="2400" dirty="0" err="1"/>
              <a:t>gemc</a:t>
            </a:r>
            <a:r>
              <a:rPr lang="en-US" sz="2400" dirty="0"/>
              <a:t>, </a:t>
            </a:r>
            <a:r>
              <a:rPr lang="en-US" sz="2400" dirty="0" smtClean="0"/>
              <a:t/>
            </a:r>
            <a:br>
              <a:rPr lang="en-US" sz="2400" dirty="0" smtClean="0"/>
            </a:br>
            <a:r>
              <a:rPr lang="en-US" sz="2400" dirty="0" smtClean="0"/>
              <a:t>interaction </a:t>
            </a:r>
            <a:r>
              <a:rPr lang="en-US" sz="2400" dirty="0"/>
              <a:t>regions from </a:t>
            </a:r>
            <a:r>
              <a:rPr lang="en-US" sz="2400" dirty="0" smtClean="0"/>
              <a:t>CAD</a:t>
            </a:r>
            <a:endParaRPr lang="en-US" sz="2400" dirty="0"/>
          </a:p>
        </p:txBody>
      </p:sp>
      <p:pic>
        <p:nvPicPr>
          <p:cNvPr id="4" name="Content Placeholder 3"/>
          <p:cNvPicPr>
            <a:picLocks noGrp="1" noChangeAspect="1"/>
          </p:cNvPicPr>
          <p:nvPr>
            <p:ph idx="1"/>
          </p:nvPr>
        </p:nvPicPr>
        <p:blipFill>
          <a:blip r:embed="rId2"/>
          <a:stretch>
            <a:fillRect/>
          </a:stretch>
        </p:blipFill>
        <p:spPr>
          <a:xfrm>
            <a:off x="1971315" y="914400"/>
            <a:ext cx="5201370" cy="5262563"/>
          </a:xfrm>
          <a:prstGeom prst="rect">
            <a:avLst/>
          </a:prstGeom>
        </p:spPr>
      </p:pic>
    </p:spTree>
    <p:extLst>
      <p:ext uri="{BB962C8B-B14F-4D97-AF65-F5344CB8AC3E}">
        <p14:creationId xmlns:p14="http://schemas.microsoft.com/office/powerpoint/2010/main" val="16262210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3"/>
          <p:cNvSpPr>
            <a:spLocks noGrp="1"/>
          </p:cNvSpPr>
          <p:nvPr>
            <p:ph type="title"/>
          </p:nvPr>
        </p:nvSpPr>
        <p:spPr/>
        <p:txBody>
          <a:bodyPr>
            <a:normAutofit fontScale="90000"/>
          </a:bodyPr>
          <a:lstStyle/>
          <a:p>
            <a:r>
              <a:rPr lang="en-US" sz="3600" dirty="0"/>
              <a:t>Introduction</a:t>
            </a:r>
            <a:endParaRPr lang="en-US" sz="3600" b="1" dirty="0">
              <a:solidFill>
                <a:schemeClr val="tx1"/>
              </a:solidFill>
              <a:latin typeface="Arial" charset="0"/>
              <a:ea typeface="Arial" charset="0"/>
              <a:cs typeface="Arial" charset="0"/>
            </a:endParaRPr>
          </a:p>
        </p:txBody>
      </p:sp>
      <p:sp>
        <p:nvSpPr>
          <p:cNvPr id="5" name="Content Placeholder 2">
            <a:extLst>
              <a:ext uri="{FF2B5EF4-FFF2-40B4-BE49-F238E27FC236}">
                <a16:creationId xmlns="" xmlns:a16="http://schemas.microsoft.com/office/drawing/2014/main" id="{9FBB93D3-9044-4FE7-A249-458849092BA3}"/>
              </a:ext>
            </a:extLst>
          </p:cNvPr>
          <p:cNvSpPr txBox="1">
            <a:spLocks noGrp="1"/>
          </p:cNvSpPr>
          <p:nvPr>
            <p:ph idx="1"/>
          </p:nvPr>
        </p:nvSpPr>
        <p:spPr>
          <a:xfrm>
            <a:off x="315686" y="859971"/>
            <a:ext cx="8599713" cy="5457702"/>
          </a:xfrm>
          <a:prstGeom prst="rect">
            <a:avLst/>
          </a:prstGeom>
        </p:spPr>
        <p:txBody>
          <a:bodyPr>
            <a:normAutofit fontScale="92500" lnSpcReduction="10000"/>
          </a:bodyPr>
          <a:lstStyle>
            <a:lvl1pPr marL="342900" indent="-3429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R="40638" lvl="1" defTabSz="910796">
              <a:spcAft>
                <a:spcPts val="600"/>
              </a:spcAft>
              <a:defRPr sz="1800"/>
            </a:pPr>
            <a:endParaRPr lang="en-US" sz="1200" dirty="0" smtClean="0">
              <a:solidFill>
                <a:srgbClr val="0000FF"/>
              </a:solidFill>
              <a:uFill>
                <a:solidFill>
                  <a:srgbClr val="413E40"/>
                </a:solidFill>
              </a:uFill>
              <a:sym typeface="Wingdings"/>
            </a:endParaRPr>
          </a:p>
          <a:p>
            <a:pPr marR="40638" defTabSz="910796">
              <a:spcAft>
                <a:spcPts val="600"/>
              </a:spcAft>
              <a:defRPr sz="1800"/>
            </a:pPr>
            <a:r>
              <a:rPr lang="en-US" sz="2800" dirty="0">
                <a:solidFill>
                  <a:srgbClr val="000000"/>
                </a:solidFill>
                <a:uFill>
                  <a:solidFill>
                    <a:srgbClr val="413E40"/>
                  </a:solidFill>
                </a:uFill>
                <a:sym typeface="Wingdings"/>
              </a:rPr>
              <a:t>EIC IR and Detector concepts are designed to best enable the physics of the EIC whitepaper   and made in close collaboration with the accelerator design</a:t>
            </a:r>
            <a:endParaRPr lang="en-US" sz="2600" dirty="0">
              <a:solidFill>
                <a:srgbClr val="000000"/>
              </a:solidFill>
              <a:uFill>
                <a:solidFill>
                  <a:srgbClr val="413E40"/>
                </a:solidFill>
              </a:uFill>
              <a:sym typeface="Wingdings"/>
            </a:endParaRPr>
          </a:p>
          <a:p>
            <a:pPr marR="40638" defTabSz="910796">
              <a:spcAft>
                <a:spcPts val="600"/>
              </a:spcAft>
              <a:defRPr sz="1800"/>
            </a:pPr>
            <a:endParaRPr lang="en-US" sz="2800" b="1" dirty="0" smtClean="0">
              <a:solidFill>
                <a:srgbClr val="0000FF"/>
              </a:solidFill>
              <a:uFill>
                <a:solidFill>
                  <a:srgbClr val="413E40"/>
                </a:solidFill>
              </a:uFill>
              <a:sym typeface="Wingdings"/>
            </a:endParaRPr>
          </a:p>
          <a:p>
            <a:pPr marR="40638" defTabSz="910796">
              <a:spcAft>
                <a:spcPts val="600"/>
              </a:spcAft>
              <a:defRPr sz="1800"/>
            </a:pPr>
            <a:r>
              <a:rPr lang="en-US" sz="2800" b="1" dirty="0" smtClean="0">
                <a:solidFill>
                  <a:srgbClr val="0000FF"/>
                </a:solidFill>
                <a:uFill>
                  <a:solidFill>
                    <a:srgbClr val="413E40"/>
                  </a:solidFill>
                </a:uFill>
                <a:sym typeface="Wingdings"/>
              </a:rPr>
              <a:t>EIC High </a:t>
            </a:r>
            <a:r>
              <a:rPr lang="en-US" sz="2800" b="1" dirty="0">
                <a:solidFill>
                  <a:srgbClr val="0000FF"/>
                </a:solidFill>
                <a:uFill>
                  <a:solidFill>
                    <a:srgbClr val="413E40"/>
                  </a:solidFill>
                </a:uFill>
                <a:sym typeface="Wingdings"/>
              </a:rPr>
              <a:t>L</a:t>
            </a:r>
            <a:r>
              <a:rPr lang="en-US" sz="2800" b="1" dirty="0" smtClean="0">
                <a:solidFill>
                  <a:srgbClr val="0000FF"/>
                </a:solidFill>
                <a:uFill>
                  <a:solidFill>
                    <a:srgbClr val="413E40"/>
                  </a:solidFill>
                </a:uFill>
                <a:sym typeface="Wingdings"/>
              </a:rPr>
              <a:t>uminosity </a:t>
            </a:r>
            <a:r>
              <a:rPr lang="en-US" sz="2800" dirty="0" smtClean="0">
                <a:solidFill>
                  <a:srgbClr val="0000FF"/>
                </a:solidFill>
                <a:uFill>
                  <a:solidFill>
                    <a:srgbClr val="413E40"/>
                  </a:solidFill>
                </a:uFill>
                <a:sym typeface="Wingdings"/>
              </a:rPr>
              <a:t>performance is mandatory in order to start the nucleon nuclear structure measurements on </a:t>
            </a:r>
            <a:r>
              <a:rPr lang="en-US" sz="2800" b="1" dirty="0" smtClean="0">
                <a:solidFill>
                  <a:srgbClr val="0000FF"/>
                </a:solidFill>
                <a:uFill>
                  <a:solidFill>
                    <a:srgbClr val="413E40"/>
                  </a:solidFill>
                </a:uFill>
                <a:sym typeface="Wingdings"/>
              </a:rPr>
              <a:t>Day 1</a:t>
            </a:r>
          </a:p>
          <a:p>
            <a:pPr marR="40638" defTabSz="910796">
              <a:spcAft>
                <a:spcPts val="600"/>
              </a:spcAft>
              <a:defRPr sz="1800"/>
            </a:pPr>
            <a:endParaRPr lang="en-US" sz="1200" dirty="0" smtClean="0">
              <a:solidFill>
                <a:srgbClr val="0000FF"/>
              </a:solidFill>
              <a:uFill>
                <a:solidFill>
                  <a:srgbClr val="413E40"/>
                </a:solidFill>
              </a:uFill>
              <a:sym typeface="Wingdings"/>
            </a:endParaRPr>
          </a:p>
          <a:p>
            <a:pPr marR="40638" defTabSz="910796">
              <a:spcAft>
                <a:spcPts val="600"/>
              </a:spcAft>
              <a:defRPr sz="1800"/>
            </a:pPr>
            <a:endParaRPr lang="en-US" sz="1300" dirty="0" smtClean="0">
              <a:solidFill>
                <a:srgbClr val="000000"/>
              </a:solidFill>
              <a:uFill>
                <a:solidFill>
                  <a:srgbClr val="413E40"/>
                </a:solidFill>
              </a:uFill>
              <a:sym typeface="Wingdings"/>
            </a:endParaRPr>
          </a:p>
          <a:p>
            <a:pPr marL="0" marR="40638" indent="0" algn="ctr" defTabSz="910796">
              <a:spcAft>
                <a:spcPts val="600"/>
              </a:spcAft>
              <a:buNone/>
              <a:defRPr sz="1800"/>
            </a:pPr>
            <a:r>
              <a:rPr lang="en-US" sz="2800" b="1" dirty="0" smtClean="0">
                <a:solidFill>
                  <a:srgbClr val="CC0306"/>
                </a:solidFill>
                <a:uFill>
                  <a:solidFill>
                    <a:srgbClr val="413E40"/>
                  </a:solidFill>
                </a:uFill>
                <a:sym typeface="Wingdings"/>
              </a:rPr>
              <a:t>This requires thorough quantitative background studies to ensure the high luminosity and full acceptance reach</a:t>
            </a:r>
          </a:p>
          <a:p>
            <a:pPr marR="40638" defTabSz="910796">
              <a:spcAft>
                <a:spcPts val="600"/>
              </a:spcAft>
              <a:defRPr sz="1800"/>
            </a:pPr>
            <a:endParaRPr lang="en-US" sz="2400" dirty="0">
              <a:solidFill>
                <a:srgbClr val="000000"/>
              </a:solidFill>
              <a:uFill>
                <a:solidFill>
                  <a:srgbClr val="413E40"/>
                </a:solidFill>
              </a:uFill>
              <a:sym typeface="Wingdings"/>
            </a:endParaRPr>
          </a:p>
          <a:p>
            <a:pPr marR="40638" lvl="1" defTabSz="910796">
              <a:spcAft>
                <a:spcPts val="600"/>
              </a:spcAft>
              <a:defRPr sz="1800"/>
            </a:pPr>
            <a:endParaRPr lang="en-US" dirty="0">
              <a:solidFill>
                <a:srgbClr val="0000FF"/>
              </a:solidFill>
              <a:uFill>
                <a:solidFill>
                  <a:srgbClr val="413E40"/>
                </a:solidFill>
              </a:uFill>
              <a:sym typeface="Wingdings"/>
            </a:endParaRPr>
          </a:p>
          <a:p>
            <a:pPr marL="0" marR="40638" indent="0" defTabSz="910796">
              <a:spcAft>
                <a:spcPts val="600"/>
              </a:spcAft>
              <a:buFont typeface="Arial"/>
              <a:buNone/>
              <a:defRPr sz="1800"/>
            </a:pPr>
            <a:endParaRPr lang="en-US" sz="1200" b="1" dirty="0">
              <a:solidFill>
                <a:srgbClr val="413E40"/>
              </a:solidFill>
              <a:uFill>
                <a:solidFill>
                  <a:srgbClr val="413E40"/>
                </a:solidFill>
              </a:uFill>
              <a:sym typeface="Arial"/>
            </a:endParaRPr>
          </a:p>
          <a:p>
            <a:pPr marR="40638" defTabSz="910796">
              <a:spcAft>
                <a:spcPts val="600"/>
              </a:spcAft>
              <a:defRPr sz="1800"/>
            </a:pPr>
            <a:endParaRPr lang="en-US" sz="1200" b="1" dirty="0">
              <a:solidFill>
                <a:srgbClr val="413E40"/>
              </a:solidFill>
              <a:uFill>
                <a:solidFill>
                  <a:srgbClr val="413E40"/>
                </a:solidFill>
              </a:uFill>
              <a:sym typeface="Arial"/>
            </a:endParaRPr>
          </a:p>
        </p:txBody>
      </p:sp>
    </p:spTree>
    <p:extLst>
      <p:ext uri="{BB962C8B-B14F-4D97-AF65-F5344CB8AC3E}">
        <p14:creationId xmlns:p14="http://schemas.microsoft.com/office/powerpoint/2010/main" val="6100158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2-28 at 5.04.44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016" y="841673"/>
            <a:ext cx="7851913" cy="5485232"/>
          </a:xfrm>
          <a:prstGeom prst="rect">
            <a:avLst/>
          </a:prstGeom>
        </p:spPr>
      </p:pic>
      <p:sp>
        <p:nvSpPr>
          <p:cNvPr id="5" name="TextBox 4"/>
          <p:cNvSpPr txBox="1"/>
          <p:nvPr/>
        </p:nvSpPr>
        <p:spPr>
          <a:xfrm>
            <a:off x="5375445" y="3214957"/>
            <a:ext cx="1223412" cy="369332"/>
          </a:xfrm>
          <a:prstGeom prst="rect">
            <a:avLst/>
          </a:prstGeom>
          <a:noFill/>
        </p:spPr>
        <p:txBody>
          <a:bodyPr wrap="none" rtlCol="0">
            <a:spAutoFit/>
          </a:bodyPr>
          <a:lstStyle/>
          <a:p>
            <a:r>
              <a:rPr lang="en-US" dirty="0" smtClean="0">
                <a:latin typeface="Arial" charset="0"/>
                <a:ea typeface="Arial" charset="0"/>
                <a:cs typeface="Arial" charset="0"/>
              </a:rPr>
              <a:t>Collimator</a:t>
            </a:r>
            <a:endParaRPr lang="en-US" dirty="0">
              <a:latin typeface="Arial" charset="0"/>
              <a:ea typeface="Arial" charset="0"/>
              <a:cs typeface="Arial" charset="0"/>
            </a:endParaRPr>
          </a:p>
        </p:txBody>
      </p:sp>
      <p:sp>
        <p:nvSpPr>
          <p:cNvPr id="6" name="TextBox 5"/>
          <p:cNvSpPr txBox="1"/>
          <p:nvPr/>
        </p:nvSpPr>
        <p:spPr>
          <a:xfrm>
            <a:off x="2971300" y="5800169"/>
            <a:ext cx="1967333" cy="369332"/>
          </a:xfrm>
          <a:prstGeom prst="rect">
            <a:avLst/>
          </a:prstGeom>
          <a:noFill/>
        </p:spPr>
        <p:txBody>
          <a:bodyPr wrap="none" rtlCol="0">
            <a:spAutoFit/>
          </a:bodyPr>
          <a:lstStyle/>
          <a:p>
            <a:r>
              <a:rPr lang="en-US" dirty="0" smtClean="0">
                <a:latin typeface="Arial" charset="0"/>
                <a:ea typeface="Arial" charset="0"/>
                <a:cs typeface="Arial" charset="0"/>
              </a:rPr>
              <a:t>Electron Up Tube</a:t>
            </a:r>
            <a:endParaRPr lang="en-US" dirty="0">
              <a:latin typeface="Arial" charset="0"/>
              <a:ea typeface="Arial" charset="0"/>
              <a:cs typeface="Arial" charset="0"/>
            </a:endParaRPr>
          </a:p>
        </p:txBody>
      </p:sp>
      <p:sp>
        <p:nvSpPr>
          <p:cNvPr id="7" name="TextBox 6"/>
          <p:cNvSpPr txBox="1"/>
          <p:nvPr/>
        </p:nvSpPr>
        <p:spPr>
          <a:xfrm>
            <a:off x="4464450" y="1039985"/>
            <a:ext cx="2262286" cy="369332"/>
          </a:xfrm>
          <a:prstGeom prst="rect">
            <a:avLst/>
          </a:prstGeom>
          <a:noFill/>
        </p:spPr>
        <p:txBody>
          <a:bodyPr wrap="none" rtlCol="0">
            <a:spAutoFit/>
          </a:bodyPr>
          <a:lstStyle/>
          <a:p>
            <a:r>
              <a:rPr lang="en-US" dirty="0" smtClean="0">
                <a:latin typeface="Arial" charset="0"/>
                <a:ea typeface="Arial" charset="0"/>
                <a:cs typeface="Arial" charset="0"/>
              </a:rPr>
              <a:t>Electron Down Tube</a:t>
            </a:r>
            <a:endParaRPr lang="en-US" dirty="0">
              <a:latin typeface="Arial" charset="0"/>
              <a:ea typeface="Arial" charset="0"/>
              <a:cs typeface="Arial" charset="0"/>
            </a:endParaRPr>
          </a:p>
        </p:txBody>
      </p:sp>
      <p:sp>
        <p:nvSpPr>
          <p:cNvPr id="8" name="TextBox 7"/>
          <p:cNvSpPr txBox="1"/>
          <p:nvPr/>
        </p:nvSpPr>
        <p:spPr>
          <a:xfrm>
            <a:off x="6897381" y="1898873"/>
            <a:ext cx="1441548" cy="369332"/>
          </a:xfrm>
          <a:prstGeom prst="rect">
            <a:avLst/>
          </a:prstGeom>
          <a:noFill/>
        </p:spPr>
        <p:txBody>
          <a:bodyPr wrap="none" rtlCol="0">
            <a:spAutoFit/>
          </a:bodyPr>
          <a:lstStyle/>
          <a:p>
            <a:r>
              <a:rPr lang="en-US" dirty="0" smtClean="0">
                <a:latin typeface="Arial" charset="0"/>
                <a:ea typeface="Arial" charset="0"/>
                <a:cs typeface="Arial" charset="0"/>
              </a:rPr>
              <a:t>Ion Up Tube</a:t>
            </a:r>
            <a:endParaRPr lang="en-US" dirty="0">
              <a:latin typeface="Arial" charset="0"/>
              <a:ea typeface="Arial" charset="0"/>
              <a:cs typeface="Arial" charset="0"/>
            </a:endParaRPr>
          </a:p>
        </p:txBody>
      </p:sp>
      <p:sp>
        <p:nvSpPr>
          <p:cNvPr id="9" name="TextBox 8"/>
          <p:cNvSpPr txBox="1"/>
          <p:nvPr/>
        </p:nvSpPr>
        <p:spPr>
          <a:xfrm>
            <a:off x="586408" y="4816194"/>
            <a:ext cx="1736501" cy="369332"/>
          </a:xfrm>
          <a:prstGeom prst="rect">
            <a:avLst/>
          </a:prstGeom>
          <a:noFill/>
        </p:spPr>
        <p:txBody>
          <a:bodyPr wrap="none" rtlCol="0">
            <a:spAutoFit/>
          </a:bodyPr>
          <a:lstStyle/>
          <a:p>
            <a:r>
              <a:rPr lang="en-US" dirty="0" smtClean="0">
                <a:latin typeface="Arial" charset="0"/>
                <a:ea typeface="Arial" charset="0"/>
                <a:cs typeface="Arial" charset="0"/>
              </a:rPr>
              <a:t>Ion Down Tube</a:t>
            </a:r>
            <a:endParaRPr lang="en-US" dirty="0">
              <a:latin typeface="Arial" charset="0"/>
              <a:ea typeface="Arial" charset="0"/>
              <a:cs typeface="Arial" charset="0"/>
            </a:endParaRPr>
          </a:p>
        </p:txBody>
      </p:sp>
      <p:sp>
        <p:nvSpPr>
          <p:cNvPr id="10" name="TextBox 9"/>
          <p:cNvSpPr txBox="1"/>
          <p:nvPr/>
        </p:nvSpPr>
        <p:spPr>
          <a:xfrm>
            <a:off x="-19879" y="99494"/>
            <a:ext cx="9223513" cy="584775"/>
          </a:xfrm>
          <a:prstGeom prst="rect">
            <a:avLst/>
          </a:prstGeom>
          <a:noFill/>
        </p:spPr>
        <p:txBody>
          <a:bodyPr wrap="square" rtlCol="0">
            <a:spAutoFit/>
          </a:bodyPr>
          <a:lstStyle/>
          <a:p>
            <a:r>
              <a:rPr lang="en-US" sz="3200" b="1" dirty="0" smtClean="0">
                <a:latin typeface="Arial" charset="0"/>
                <a:ea typeface="Arial" charset="0"/>
                <a:cs typeface="Arial" charset="0"/>
              </a:rPr>
              <a:t>Beam-pipe in GEANT Simulation: </a:t>
            </a:r>
            <a:r>
              <a:rPr lang="en-US" sz="3200" b="1" dirty="0">
                <a:latin typeface="Arial" charset="0"/>
                <a:ea typeface="Arial" charset="0"/>
                <a:cs typeface="Arial" charset="0"/>
              </a:rPr>
              <a:t>V</a:t>
            </a:r>
            <a:r>
              <a:rPr lang="en-US" sz="3200" b="1" dirty="0" smtClean="0">
                <a:latin typeface="Arial" charset="0"/>
                <a:ea typeface="Arial" charset="0"/>
                <a:cs typeface="Arial" charset="0"/>
              </a:rPr>
              <a:t>iew</a:t>
            </a:r>
            <a:endParaRPr lang="en-US" sz="3200" b="1" dirty="0">
              <a:latin typeface="Arial" charset="0"/>
              <a:ea typeface="Arial" charset="0"/>
              <a:cs typeface="Arial" charset="0"/>
            </a:endParaRPr>
          </a:p>
        </p:txBody>
      </p:sp>
    </p:spTree>
    <p:extLst>
      <p:ext uri="{BB962C8B-B14F-4D97-AF65-F5344CB8AC3E}">
        <p14:creationId xmlns:p14="http://schemas.microsoft.com/office/powerpoint/2010/main" val="23289947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9879" y="99494"/>
            <a:ext cx="9223513" cy="584775"/>
          </a:xfrm>
          <a:prstGeom prst="rect">
            <a:avLst/>
          </a:prstGeom>
          <a:noFill/>
        </p:spPr>
        <p:txBody>
          <a:bodyPr wrap="square" rtlCol="0">
            <a:spAutoFit/>
          </a:bodyPr>
          <a:lstStyle/>
          <a:p>
            <a:r>
              <a:rPr lang="en-US" sz="3200" b="1" dirty="0" smtClean="0">
                <a:latin typeface="Arial" charset="0"/>
                <a:ea typeface="Arial" charset="0"/>
                <a:cs typeface="Arial" charset="0"/>
              </a:rPr>
              <a:t>Beam-pipe in </a:t>
            </a:r>
            <a:r>
              <a:rPr lang="en-US" sz="3200" b="1" smtClean="0">
                <a:latin typeface="Arial" charset="0"/>
                <a:ea typeface="Arial" charset="0"/>
                <a:cs typeface="Arial" charset="0"/>
              </a:rPr>
              <a:t>GEANT Simulation: another </a:t>
            </a:r>
            <a:r>
              <a:rPr lang="en-US" sz="3200" b="1" dirty="0" smtClean="0">
                <a:latin typeface="Arial" charset="0"/>
                <a:ea typeface="Arial" charset="0"/>
                <a:cs typeface="Arial" charset="0"/>
              </a:rPr>
              <a:t>view</a:t>
            </a:r>
            <a:endParaRPr lang="en-US" sz="3200" b="1" dirty="0">
              <a:latin typeface="Arial" charset="0"/>
              <a:ea typeface="Arial" charset="0"/>
              <a:cs typeface="Arial" charset="0"/>
            </a:endParaRPr>
          </a:p>
        </p:txBody>
      </p:sp>
      <p:pic>
        <p:nvPicPr>
          <p:cNvPr id="11" name="Picture 10" descr="Screen Shot 2017-12-28 at 4.59.3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4671" y="1074655"/>
            <a:ext cx="6844192" cy="5260090"/>
          </a:xfrm>
          <a:prstGeom prst="rect">
            <a:avLst/>
          </a:prstGeom>
        </p:spPr>
      </p:pic>
      <p:sp>
        <p:nvSpPr>
          <p:cNvPr id="12" name="TextBox 11"/>
          <p:cNvSpPr txBox="1"/>
          <p:nvPr/>
        </p:nvSpPr>
        <p:spPr>
          <a:xfrm>
            <a:off x="4438224" y="2578313"/>
            <a:ext cx="1223412" cy="369332"/>
          </a:xfrm>
          <a:prstGeom prst="rect">
            <a:avLst/>
          </a:prstGeom>
          <a:noFill/>
        </p:spPr>
        <p:txBody>
          <a:bodyPr wrap="none" rtlCol="0">
            <a:spAutoFit/>
          </a:bodyPr>
          <a:lstStyle/>
          <a:p>
            <a:r>
              <a:rPr lang="en-US" dirty="0" smtClean="0">
                <a:latin typeface="Arial" charset="0"/>
                <a:ea typeface="Arial" charset="0"/>
                <a:cs typeface="Arial" charset="0"/>
              </a:rPr>
              <a:t>Collimator</a:t>
            </a:r>
            <a:endParaRPr lang="en-US" dirty="0">
              <a:latin typeface="Arial" charset="0"/>
              <a:ea typeface="Arial" charset="0"/>
              <a:cs typeface="Arial" charset="0"/>
            </a:endParaRPr>
          </a:p>
        </p:txBody>
      </p:sp>
      <p:sp>
        <p:nvSpPr>
          <p:cNvPr id="13" name="TextBox 12"/>
          <p:cNvSpPr txBox="1"/>
          <p:nvPr/>
        </p:nvSpPr>
        <p:spPr>
          <a:xfrm>
            <a:off x="3781182" y="5551104"/>
            <a:ext cx="1967333" cy="369332"/>
          </a:xfrm>
          <a:prstGeom prst="rect">
            <a:avLst/>
          </a:prstGeom>
          <a:noFill/>
        </p:spPr>
        <p:txBody>
          <a:bodyPr wrap="none" rtlCol="0">
            <a:spAutoFit/>
          </a:bodyPr>
          <a:lstStyle/>
          <a:p>
            <a:r>
              <a:rPr lang="en-US" dirty="0" smtClean="0">
                <a:latin typeface="Arial" charset="0"/>
                <a:ea typeface="Arial" charset="0"/>
                <a:cs typeface="Arial" charset="0"/>
              </a:rPr>
              <a:t>Electron Up Tube</a:t>
            </a:r>
            <a:endParaRPr lang="en-US" dirty="0">
              <a:latin typeface="Arial" charset="0"/>
              <a:ea typeface="Arial" charset="0"/>
              <a:cs typeface="Arial" charset="0"/>
            </a:endParaRPr>
          </a:p>
        </p:txBody>
      </p:sp>
      <p:sp>
        <p:nvSpPr>
          <p:cNvPr id="14" name="TextBox 13"/>
          <p:cNvSpPr txBox="1"/>
          <p:nvPr/>
        </p:nvSpPr>
        <p:spPr>
          <a:xfrm>
            <a:off x="2787644" y="1216649"/>
            <a:ext cx="2262286" cy="369332"/>
          </a:xfrm>
          <a:prstGeom prst="rect">
            <a:avLst/>
          </a:prstGeom>
          <a:noFill/>
        </p:spPr>
        <p:txBody>
          <a:bodyPr wrap="none" rtlCol="0">
            <a:spAutoFit/>
          </a:bodyPr>
          <a:lstStyle/>
          <a:p>
            <a:r>
              <a:rPr lang="en-US" dirty="0" smtClean="0">
                <a:latin typeface="Arial" charset="0"/>
                <a:ea typeface="Arial" charset="0"/>
                <a:cs typeface="Arial" charset="0"/>
              </a:rPr>
              <a:t>Electron Down Tube</a:t>
            </a:r>
            <a:endParaRPr lang="en-US" dirty="0">
              <a:latin typeface="Arial" charset="0"/>
              <a:ea typeface="Arial" charset="0"/>
              <a:cs typeface="Arial" charset="0"/>
            </a:endParaRPr>
          </a:p>
        </p:txBody>
      </p:sp>
      <p:sp>
        <p:nvSpPr>
          <p:cNvPr id="15" name="TextBox 14"/>
          <p:cNvSpPr txBox="1"/>
          <p:nvPr/>
        </p:nvSpPr>
        <p:spPr>
          <a:xfrm>
            <a:off x="1030227" y="1216649"/>
            <a:ext cx="1441548" cy="369332"/>
          </a:xfrm>
          <a:prstGeom prst="rect">
            <a:avLst/>
          </a:prstGeom>
          <a:noFill/>
        </p:spPr>
        <p:txBody>
          <a:bodyPr wrap="none" rtlCol="0">
            <a:spAutoFit/>
          </a:bodyPr>
          <a:lstStyle/>
          <a:p>
            <a:r>
              <a:rPr lang="en-US" dirty="0" smtClean="0">
                <a:latin typeface="Arial" charset="0"/>
                <a:ea typeface="Arial" charset="0"/>
                <a:cs typeface="Arial" charset="0"/>
              </a:rPr>
              <a:t>Ion Up Tube</a:t>
            </a:r>
            <a:endParaRPr lang="en-US" dirty="0">
              <a:latin typeface="Arial" charset="0"/>
              <a:ea typeface="Arial" charset="0"/>
              <a:cs typeface="Arial" charset="0"/>
            </a:endParaRPr>
          </a:p>
        </p:txBody>
      </p:sp>
      <p:sp>
        <p:nvSpPr>
          <p:cNvPr id="16" name="TextBox 15"/>
          <p:cNvSpPr txBox="1"/>
          <p:nvPr/>
        </p:nvSpPr>
        <p:spPr>
          <a:xfrm>
            <a:off x="5941902" y="5666196"/>
            <a:ext cx="1736501" cy="369332"/>
          </a:xfrm>
          <a:prstGeom prst="rect">
            <a:avLst/>
          </a:prstGeom>
          <a:noFill/>
        </p:spPr>
        <p:txBody>
          <a:bodyPr wrap="none" rtlCol="0">
            <a:spAutoFit/>
          </a:bodyPr>
          <a:lstStyle/>
          <a:p>
            <a:r>
              <a:rPr lang="en-US" dirty="0" smtClean="0">
                <a:latin typeface="Arial" charset="0"/>
                <a:ea typeface="Arial" charset="0"/>
                <a:cs typeface="Arial" charset="0"/>
              </a:rPr>
              <a:t>Ion Down Tube</a:t>
            </a:r>
            <a:endParaRPr lang="en-US" dirty="0">
              <a:latin typeface="Arial" charset="0"/>
              <a:ea typeface="Arial" charset="0"/>
              <a:cs typeface="Arial" charset="0"/>
            </a:endParaRPr>
          </a:p>
        </p:txBody>
      </p:sp>
    </p:spTree>
    <p:extLst>
      <p:ext uri="{BB962C8B-B14F-4D97-AF65-F5344CB8AC3E}">
        <p14:creationId xmlns:p14="http://schemas.microsoft.com/office/powerpoint/2010/main" val="10859878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Synchrotron Distribution at IP</a:t>
            </a:r>
            <a:endParaRPr lang="en-US" dirty="0"/>
          </a:p>
        </p:txBody>
      </p:sp>
      <p:sp>
        <p:nvSpPr>
          <p:cNvPr id="8" name="AutoShape 2" descr="https://zimbra.jlab.org/service/home/~/?auth=co&amp;id=11510&amp;part=2.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l="11153" r="34690"/>
          <a:stretch/>
        </p:blipFill>
        <p:spPr>
          <a:xfrm rot="5400000">
            <a:off x="1480807" y="-674559"/>
            <a:ext cx="6182391" cy="9144002"/>
          </a:xfrm>
          <a:prstGeom prst="rect">
            <a:avLst/>
          </a:prstGeom>
        </p:spPr>
      </p:pic>
      <p:sp>
        <p:nvSpPr>
          <p:cNvPr id="14" name="TextBox 13"/>
          <p:cNvSpPr txBox="1"/>
          <p:nvPr/>
        </p:nvSpPr>
        <p:spPr>
          <a:xfrm>
            <a:off x="4934053" y="4955458"/>
            <a:ext cx="3973973" cy="1200329"/>
          </a:xfrm>
          <a:prstGeom prst="rect">
            <a:avLst/>
          </a:prstGeom>
          <a:noFill/>
        </p:spPr>
        <p:txBody>
          <a:bodyPr wrap="none" rtlCol="0">
            <a:spAutoFit/>
          </a:bodyPr>
          <a:lstStyle/>
          <a:p>
            <a:r>
              <a:rPr lang="en-US" dirty="0" smtClean="0"/>
              <a:t>Vertex Tracker (SVT):</a:t>
            </a:r>
          </a:p>
          <a:p>
            <a:r>
              <a:rPr lang="en-US" dirty="0" smtClean="0"/>
              <a:t>6 Layer Si Pixel Detector</a:t>
            </a:r>
          </a:p>
          <a:p>
            <a:r>
              <a:rPr lang="en-US" dirty="0" smtClean="0"/>
              <a:t>1</a:t>
            </a:r>
            <a:r>
              <a:rPr lang="en-US" baseline="30000" dirty="0" smtClean="0"/>
              <a:t>st</a:t>
            </a:r>
            <a:r>
              <a:rPr lang="en-US" dirty="0" smtClean="0"/>
              <a:t> layer +0.5 cm from central beam pipe</a:t>
            </a:r>
          </a:p>
          <a:p>
            <a:endParaRPr lang="en-US" dirty="0"/>
          </a:p>
        </p:txBody>
      </p:sp>
      <p:sp>
        <p:nvSpPr>
          <p:cNvPr id="15" name="TextBox 14"/>
          <p:cNvSpPr txBox="1"/>
          <p:nvPr/>
        </p:nvSpPr>
        <p:spPr>
          <a:xfrm>
            <a:off x="207911" y="2924292"/>
            <a:ext cx="3254478" cy="923330"/>
          </a:xfrm>
          <a:prstGeom prst="rect">
            <a:avLst/>
          </a:prstGeom>
          <a:noFill/>
        </p:spPr>
        <p:txBody>
          <a:bodyPr wrap="square" rtlCol="0">
            <a:spAutoFit/>
          </a:bodyPr>
          <a:lstStyle/>
          <a:p>
            <a:r>
              <a:rPr lang="en-US" dirty="0" smtClean="0"/>
              <a:t>Input:  5 GeV e beam (matched distribution + halo) at (0, 0, -7.21)m towards IP</a:t>
            </a:r>
            <a:endParaRPr lang="en-US" dirty="0"/>
          </a:p>
        </p:txBody>
      </p:sp>
      <p:cxnSp>
        <p:nvCxnSpPr>
          <p:cNvPr id="17" name="Straight Arrow Connector 16"/>
          <p:cNvCxnSpPr/>
          <p:nvPr/>
        </p:nvCxnSpPr>
        <p:spPr>
          <a:xfrm flipV="1">
            <a:off x="155575" y="4031865"/>
            <a:ext cx="3306814" cy="75131"/>
          </a:xfrm>
          <a:prstGeom prst="straightConnector1">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23" name="TextBox 22"/>
          <p:cNvSpPr txBox="1"/>
          <p:nvPr/>
        </p:nvSpPr>
        <p:spPr>
          <a:xfrm>
            <a:off x="693790" y="919390"/>
            <a:ext cx="7756419" cy="461665"/>
          </a:xfrm>
          <a:prstGeom prst="rect">
            <a:avLst/>
          </a:prstGeom>
          <a:noFill/>
        </p:spPr>
        <p:txBody>
          <a:bodyPr wrap="none" rtlCol="0">
            <a:spAutoFit/>
          </a:bodyPr>
          <a:lstStyle/>
          <a:p>
            <a:r>
              <a:rPr lang="en-US" sz="2400" dirty="0" smtClean="0"/>
              <a:t>GEMC (stable release) now interfaced with GEANT4 SR Code </a:t>
            </a:r>
            <a:endParaRPr lang="en-US" sz="2400" dirty="0"/>
          </a:p>
        </p:txBody>
      </p:sp>
    </p:spTree>
    <p:extLst>
      <p:ext uri="{BB962C8B-B14F-4D97-AF65-F5344CB8AC3E}">
        <p14:creationId xmlns:p14="http://schemas.microsoft.com/office/powerpoint/2010/main" val="5944158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Synchrotron Distribution at IP</a:t>
            </a:r>
            <a:endParaRPr lang="en-US" dirty="0"/>
          </a:p>
        </p:txBody>
      </p:sp>
      <p:sp>
        <p:nvSpPr>
          <p:cNvPr id="8" name="AutoShape 2" descr="https://zimbra.jlab.org/service/home/~/?auth=co&amp;id=11510&amp;part=2.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rotWithShape="1">
          <a:blip r:embed="rId2"/>
          <a:srcRect l="7889" t="14180" r="12896" b="7015"/>
          <a:stretch/>
        </p:blipFill>
        <p:spPr>
          <a:xfrm>
            <a:off x="155575" y="2165630"/>
            <a:ext cx="4227871" cy="4044461"/>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018615"/>
            <a:ext cx="4585586" cy="4338493"/>
          </a:xfrm>
          <a:prstGeom prst="rect">
            <a:avLst/>
          </a:prstGeom>
        </p:spPr>
      </p:pic>
      <p:sp>
        <p:nvSpPr>
          <p:cNvPr id="4" name="TextBox 3"/>
          <p:cNvSpPr txBox="1"/>
          <p:nvPr/>
        </p:nvSpPr>
        <p:spPr>
          <a:xfrm>
            <a:off x="189967" y="1332977"/>
            <a:ext cx="4193479" cy="646331"/>
          </a:xfrm>
          <a:prstGeom prst="rect">
            <a:avLst/>
          </a:prstGeom>
          <a:noFill/>
        </p:spPr>
        <p:txBody>
          <a:bodyPr wrap="square" rtlCol="0">
            <a:spAutoFit/>
          </a:bodyPr>
          <a:lstStyle/>
          <a:p>
            <a:pPr algn="ctr"/>
            <a:r>
              <a:rPr lang="en-US" dirty="0" smtClean="0"/>
              <a:t>Transverse profile of SVT in GEMC simulation</a:t>
            </a:r>
            <a:endParaRPr lang="en-US" dirty="0"/>
          </a:p>
        </p:txBody>
      </p:sp>
      <p:sp>
        <p:nvSpPr>
          <p:cNvPr id="5" name="TextBox 4"/>
          <p:cNvSpPr txBox="1"/>
          <p:nvPr/>
        </p:nvSpPr>
        <p:spPr>
          <a:xfrm>
            <a:off x="4572000" y="1332977"/>
            <a:ext cx="4224683" cy="646331"/>
          </a:xfrm>
          <a:prstGeom prst="rect">
            <a:avLst/>
          </a:prstGeom>
          <a:noFill/>
        </p:spPr>
        <p:txBody>
          <a:bodyPr wrap="square" rtlCol="0">
            <a:spAutoFit/>
          </a:bodyPr>
          <a:lstStyle/>
          <a:p>
            <a:pPr algn="ctr"/>
            <a:r>
              <a:rPr lang="en-US" dirty="0" smtClean="0"/>
              <a:t>SR photon occupancy +/- 30 cm around IP</a:t>
            </a:r>
          </a:p>
          <a:p>
            <a:pPr algn="ctr"/>
            <a:r>
              <a:rPr lang="en-US" dirty="0"/>
              <a:t>i</a:t>
            </a:r>
            <a:r>
              <a:rPr lang="en-US" dirty="0" smtClean="0"/>
              <a:t>ndicates detector structure</a:t>
            </a:r>
            <a:endParaRPr lang="en-US" dirty="0"/>
          </a:p>
        </p:txBody>
      </p:sp>
      <p:sp>
        <p:nvSpPr>
          <p:cNvPr id="6" name="TextBox 5"/>
          <p:cNvSpPr txBox="1"/>
          <p:nvPr/>
        </p:nvSpPr>
        <p:spPr>
          <a:xfrm>
            <a:off x="3045941" y="870484"/>
            <a:ext cx="3052118" cy="461665"/>
          </a:xfrm>
          <a:prstGeom prst="rect">
            <a:avLst/>
          </a:prstGeom>
          <a:noFill/>
        </p:spPr>
        <p:txBody>
          <a:bodyPr wrap="none" rtlCol="0">
            <a:spAutoFit/>
          </a:bodyPr>
          <a:lstStyle/>
          <a:p>
            <a:pPr algn="ctr"/>
            <a:r>
              <a:rPr lang="en-US" sz="2400" dirty="0" smtClean="0"/>
              <a:t>Silicone </a:t>
            </a:r>
            <a:r>
              <a:rPr lang="en-US" sz="2400" dirty="0"/>
              <a:t>Vertex Tracker </a:t>
            </a:r>
          </a:p>
        </p:txBody>
      </p:sp>
    </p:spTree>
    <p:extLst>
      <p:ext uri="{BB962C8B-B14F-4D97-AF65-F5344CB8AC3E}">
        <p14:creationId xmlns:p14="http://schemas.microsoft.com/office/powerpoint/2010/main" val="2535340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2676" y="-151247"/>
            <a:ext cx="7886700" cy="1325563"/>
          </a:xfrm>
        </p:spPr>
        <p:txBody>
          <a:bodyPr>
            <a:normAutofit/>
          </a:bodyPr>
          <a:lstStyle/>
          <a:p>
            <a:r>
              <a:rPr lang="en-US" sz="2800" dirty="0" smtClean="0"/>
              <a:t>Synchrotron Distribution at IP</a:t>
            </a:r>
            <a:endParaRPr lang="en-US" sz="2800" dirty="0"/>
          </a:p>
        </p:txBody>
      </p:sp>
      <p:sp>
        <p:nvSpPr>
          <p:cNvPr id="3" name="Text Placeholder 2"/>
          <p:cNvSpPr>
            <a:spLocks noGrp="1"/>
          </p:cNvSpPr>
          <p:nvPr>
            <p:ph type="body" idx="1"/>
          </p:nvPr>
        </p:nvSpPr>
        <p:spPr>
          <a:xfrm>
            <a:off x="0" y="804955"/>
            <a:ext cx="4572000" cy="639762"/>
          </a:xfrm>
        </p:spPr>
        <p:txBody>
          <a:bodyPr>
            <a:normAutofit fontScale="77500" lnSpcReduction="20000"/>
          </a:bodyPr>
          <a:lstStyle/>
          <a:p>
            <a:pPr algn="ctr"/>
            <a:r>
              <a:rPr lang="en-US" dirty="0" smtClean="0"/>
              <a:t> Synchrotron Spot at IP</a:t>
            </a:r>
          </a:p>
          <a:p>
            <a:pPr algn="ctr"/>
            <a:r>
              <a:rPr lang="en-US" dirty="0" smtClean="0"/>
              <a:t>(no pipe nor detector)</a:t>
            </a:r>
            <a:endParaRPr lang="en-US" dirty="0"/>
          </a:p>
        </p:txBody>
      </p:sp>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876083" y="2238526"/>
            <a:ext cx="4041775" cy="3823985"/>
          </a:xfrm>
          <a:prstGeom prst="rect">
            <a:avLst/>
          </a:prstGeom>
          <a:ln>
            <a:solidFill>
              <a:schemeClr val="accent1"/>
            </a:solidFill>
          </a:ln>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94251" y="2608032"/>
            <a:ext cx="4041775" cy="3084972"/>
          </a:xfrm>
          <a:ln>
            <a:solidFill>
              <a:schemeClr val="accent1"/>
            </a:solidFill>
          </a:ln>
          <a:effectLst>
            <a:softEdge rad="0"/>
          </a:effectLst>
        </p:spPr>
      </p:pic>
      <p:sp>
        <p:nvSpPr>
          <p:cNvPr id="9" name="Text Placeholder 2"/>
          <p:cNvSpPr>
            <a:spLocks noGrp="1"/>
          </p:cNvSpPr>
          <p:nvPr>
            <p:ph type="body" idx="1"/>
          </p:nvPr>
        </p:nvSpPr>
        <p:spPr>
          <a:xfrm>
            <a:off x="4572000" y="846873"/>
            <a:ext cx="4572000" cy="327443"/>
          </a:xfrm>
        </p:spPr>
        <p:txBody>
          <a:bodyPr>
            <a:noAutofit/>
          </a:bodyPr>
          <a:lstStyle/>
          <a:p>
            <a:pPr algn="ctr"/>
            <a:r>
              <a:rPr lang="en-US" sz="1900" dirty="0" smtClean="0"/>
              <a:t> Synchrotron in SVT at IP</a:t>
            </a:r>
          </a:p>
        </p:txBody>
      </p:sp>
      <p:sp>
        <p:nvSpPr>
          <p:cNvPr id="4" name="TextBox 3"/>
          <p:cNvSpPr txBox="1"/>
          <p:nvPr/>
        </p:nvSpPr>
        <p:spPr>
          <a:xfrm>
            <a:off x="3106276" y="1511005"/>
            <a:ext cx="2871896" cy="584775"/>
          </a:xfrm>
          <a:prstGeom prst="rect">
            <a:avLst/>
          </a:prstGeom>
          <a:noFill/>
        </p:spPr>
        <p:txBody>
          <a:bodyPr wrap="square" rtlCol="0">
            <a:spAutoFit/>
          </a:bodyPr>
          <a:lstStyle/>
          <a:p>
            <a:pPr algn="ctr"/>
            <a:r>
              <a:rPr lang="en-US" sz="1600" dirty="0" smtClean="0">
                <a:solidFill>
                  <a:srgbClr val="FF0000"/>
                </a:solidFill>
              </a:rPr>
              <a:t>Shape of photon distribution consistent in both plots*</a:t>
            </a:r>
          </a:p>
        </p:txBody>
      </p:sp>
      <p:cxnSp>
        <p:nvCxnSpPr>
          <p:cNvPr id="10" name="Straight Arrow Connector 9"/>
          <p:cNvCxnSpPr/>
          <p:nvPr/>
        </p:nvCxnSpPr>
        <p:spPr>
          <a:xfrm flipH="1">
            <a:off x="2723535" y="2246676"/>
            <a:ext cx="1612491" cy="997969"/>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718608" y="2246676"/>
            <a:ext cx="1967327" cy="1182324"/>
          </a:xfrm>
          <a:prstGeom prst="straightConnector1">
            <a:avLst/>
          </a:prstGeom>
          <a:ln w="508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94251" y="5693004"/>
            <a:ext cx="4277749" cy="584775"/>
          </a:xfrm>
          <a:prstGeom prst="rect">
            <a:avLst/>
          </a:prstGeom>
          <a:noFill/>
        </p:spPr>
        <p:txBody>
          <a:bodyPr wrap="square" rtlCol="0">
            <a:spAutoFit/>
          </a:bodyPr>
          <a:lstStyle/>
          <a:p>
            <a:r>
              <a:rPr lang="en-US" sz="1600" dirty="0" smtClean="0"/>
              <a:t>*Graphs generated from different </a:t>
            </a:r>
            <a:r>
              <a:rPr lang="en-US" sz="1600" dirty="0"/>
              <a:t># of </a:t>
            </a:r>
            <a:r>
              <a:rPr lang="en-US" sz="1600" dirty="0" smtClean="0"/>
              <a:t>beam statistics</a:t>
            </a:r>
            <a:endParaRPr lang="en-US" dirty="0"/>
          </a:p>
        </p:txBody>
      </p:sp>
    </p:spTree>
    <p:extLst>
      <p:ext uri="{BB962C8B-B14F-4D97-AF65-F5344CB8AC3E}">
        <p14:creationId xmlns:p14="http://schemas.microsoft.com/office/powerpoint/2010/main" val="5386848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457200" y="2730233"/>
            <a:ext cx="8660526" cy="2478124"/>
          </a:xfrm>
          <a:prstGeom prst="rect">
            <a:avLst/>
          </a:prstGeom>
          <a:ln w="15875">
            <a:solidFill>
              <a:srgbClr val="FF0000"/>
            </a:solidFill>
          </a:ln>
        </p:spPr>
      </p:pic>
      <p:pic>
        <p:nvPicPr>
          <p:cNvPr id="11" name="Content Placeholder 10"/>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31539" b="18038"/>
          <a:stretch/>
        </p:blipFill>
        <p:spPr>
          <a:xfrm>
            <a:off x="645295" y="4320791"/>
            <a:ext cx="8321938" cy="1346480"/>
          </a:xfrm>
          <a:ln w="28575">
            <a:solidFill>
              <a:schemeClr val="accent1"/>
            </a:solidFill>
          </a:ln>
        </p:spPr>
      </p:pic>
      <p:sp>
        <p:nvSpPr>
          <p:cNvPr id="2" name="Title 1"/>
          <p:cNvSpPr>
            <a:spLocks noGrp="1"/>
          </p:cNvSpPr>
          <p:nvPr>
            <p:ph type="title"/>
          </p:nvPr>
        </p:nvSpPr>
        <p:spPr>
          <a:xfrm>
            <a:off x="142775" y="-333508"/>
            <a:ext cx="7886700" cy="1325563"/>
          </a:xfrm>
        </p:spPr>
        <p:txBody>
          <a:bodyPr>
            <a:normAutofit/>
          </a:bodyPr>
          <a:lstStyle/>
          <a:p>
            <a:r>
              <a:rPr lang="en-US" sz="2800" dirty="0" smtClean="0"/>
              <a:t>Ion Beam/Gas Background at IP</a:t>
            </a:r>
            <a:endParaRPr lang="en-US" sz="2800" dirty="0"/>
          </a:p>
        </p:txBody>
      </p:sp>
      <p:sp>
        <p:nvSpPr>
          <p:cNvPr id="5" name="TextBox 4"/>
          <p:cNvSpPr txBox="1"/>
          <p:nvPr/>
        </p:nvSpPr>
        <p:spPr>
          <a:xfrm>
            <a:off x="816118" y="2730233"/>
            <a:ext cx="3755882" cy="646331"/>
          </a:xfrm>
          <a:prstGeom prst="rect">
            <a:avLst/>
          </a:prstGeom>
          <a:solidFill>
            <a:schemeClr val="bg1"/>
          </a:solidFill>
          <a:ln w="15875">
            <a:solidFill>
              <a:srgbClr val="FF0000"/>
            </a:solidFill>
          </a:ln>
        </p:spPr>
        <p:txBody>
          <a:bodyPr wrap="square" rtlCol="0">
            <a:spAutoFit/>
          </a:bodyPr>
          <a:lstStyle/>
          <a:p>
            <a:r>
              <a:rPr lang="en-US" dirty="0"/>
              <a:t>GEMC </a:t>
            </a:r>
            <a:r>
              <a:rPr lang="en-US" dirty="0" smtClean="0"/>
              <a:t>model of central vacuum chamber imported from CAD</a:t>
            </a:r>
            <a:endParaRPr lang="en-US" dirty="0"/>
          </a:p>
        </p:txBody>
      </p:sp>
      <p:sp>
        <p:nvSpPr>
          <p:cNvPr id="6" name="TextBox 5"/>
          <p:cNvSpPr txBox="1"/>
          <p:nvPr/>
        </p:nvSpPr>
        <p:spPr>
          <a:xfrm>
            <a:off x="816118" y="5235830"/>
            <a:ext cx="3755882" cy="646331"/>
          </a:xfrm>
          <a:prstGeom prst="rect">
            <a:avLst/>
          </a:prstGeom>
          <a:solidFill>
            <a:schemeClr val="bg1"/>
          </a:solidFill>
          <a:ln w="15875">
            <a:solidFill>
              <a:srgbClr val="FF0000"/>
            </a:solidFill>
          </a:ln>
        </p:spPr>
        <p:txBody>
          <a:bodyPr wrap="square" rtlCol="0">
            <a:spAutoFit/>
          </a:bodyPr>
          <a:lstStyle/>
          <a:p>
            <a:r>
              <a:rPr lang="en-US" dirty="0" smtClean="0"/>
              <a:t>1</a:t>
            </a:r>
            <a:r>
              <a:rPr lang="en-US" baseline="30000" dirty="0" smtClean="0"/>
              <a:t>st</a:t>
            </a:r>
            <a:r>
              <a:rPr lang="en-US" dirty="0" smtClean="0"/>
              <a:t> Iteration GEMC model of interior “balloon” imported from CAD</a:t>
            </a:r>
          </a:p>
        </p:txBody>
      </p:sp>
      <p:sp>
        <p:nvSpPr>
          <p:cNvPr id="14" name="Rectangle 13"/>
          <p:cNvSpPr/>
          <p:nvPr/>
        </p:nvSpPr>
        <p:spPr>
          <a:xfrm>
            <a:off x="645295" y="775236"/>
            <a:ext cx="7969911" cy="2031325"/>
          </a:xfrm>
          <a:prstGeom prst="rect">
            <a:avLst/>
          </a:prstGeom>
        </p:spPr>
        <p:txBody>
          <a:bodyPr wrap="square">
            <a:spAutoFit/>
          </a:bodyPr>
          <a:lstStyle/>
          <a:p>
            <a:pPr marL="285750" indent="-285750">
              <a:buFont typeface="Wingdings" panose="05000000000000000000" pitchFamily="2" charset="2"/>
              <a:buChar char="§"/>
            </a:pPr>
            <a:r>
              <a:rPr lang="en-US" dirty="0" smtClean="0"/>
              <a:t>To determine the rate of ion beam/gas background as a function of vacuum for EIC geometry, we need a CAD model of the internals of the beam pipe and interaction region. </a:t>
            </a:r>
          </a:p>
          <a:p>
            <a:pPr marL="285750" indent="-285750">
              <a:buFont typeface="Wingdings" panose="05000000000000000000" pitchFamily="2" charset="2"/>
              <a:buChar char="§"/>
            </a:pPr>
            <a:r>
              <a:rPr lang="en-US" dirty="0" smtClean="0"/>
              <a:t>The detailed interior  imported into GEMC to simulate specific gas compositions and densities determined by vacuum engineers’ simulations.</a:t>
            </a:r>
          </a:p>
          <a:p>
            <a:pPr marL="285750" indent="-285750">
              <a:buFont typeface="Wingdings" panose="05000000000000000000" pitchFamily="2" charset="2"/>
              <a:buChar char="§"/>
            </a:pPr>
            <a:r>
              <a:rPr lang="en-US" dirty="0" smtClean="0"/>
              <a:t>This yields the geometry-dependent effects of ion beam/gas background halo interacting with beam pipe and IP elements.</a:t>
            </a:r>
            <a:endParaRPr lang="en-US" dirty="0"/>
          </a:p>
        </p:txBody>
      </p:sp>
      <p:sp>
        <p:nvSpPr>
          <p:cNvPr id="3" name="AutoShape 2" descr="https://zimbra.jlab.org/service/home/~/?auth=co&amp;id=11550&amp;part=2.2"/>
          <p:cNvSpPr>
            <a:spLocks noChangeAspect="1" noChangeArrowheads="1"/>
          </p:cNvSpPr>
          <p:nvPr/>
        </p:nvSpPr>
        <p:spPr bwMode="auto">
          <a:xfrm>
            <a:off x="155575" y="-1706563"/>
            <a:ext cx="12896850" cy="3562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2" descr="https://zimbra.jlab.org/service/home/~/?auth=co&amp;id=11579&amp;part=2.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723961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223838" y="1193602"/>
            <a:ext cx="8724900" cy="2438400"/>
          </a:xfrm>
        </p:spPr>
        <p:txBody>
          <a:bodyPr>
            <a:normAutofit fontScale="62500" lnSpcReduction="20000"/>
          </a:bodyPr>
          <a:lstStyle/>
          <a:p>
            <a:r>
              <a:rPr lang="en-US" dirty="0" smtClean="0"/>
              <a:t>All lines warm, outgassing estimated at standard 304 SS: 5x10</a:t>
            </a:r>
            <a:r>
              <a:rPr lang="en-US" baseline="30000" dirty="0" smtClean="0"/>
              <a:t>-12</a:t>
            </a:r>
            <a:r>
              <a:rPr lang="en-US" dirty="0" smtClean="0"/>
              <a:t> TorrLs</a:t>
            </a:r>
            <a:r>
              <a:rPr lang="en-US" baseline="30000" dirty="0" smtClean="0"/>
              <a:t>-1</a:t>
            </a:r>
            <a:r>
              <a:rPr lang="en-US" dirty="0" smtClean="0"/>
              <a:t>cm</a:t>
            </a:r>
            <a:r>
              <a:rPr lang="en-US" baseline="30000" dirty="0" smtClean="0"/>
              <a:t>-2</a:t>
            </a:r>
          </a:p>
          <a:p>
            <a:r>
              <a:rPr lang="en-US" dirty="0" smtClean="0"/>
              <a:t>Pumps simulated within beamline at ends of IR chamber</a:t>
            </a:r>
          </a:p>
          <a:p>
            <a:pPr lvl="1"/>
            <a:r>
              <a:rPr lang="en-US" dirty="0" smtClean="0"/>
              <a:t>2400 L/s in 6.2 cm ID electron lines</a:t>
            </a:r>
          </a:p>
          <a:p>
            <a:pPr lvl="1"/>
            <a:r>
              <a:rPr lang="en-US" dirty="0" smtClean="0"/>
              <a:t>1200 L/s in 3 cm ID ion lines</a:t>
            </a:r>
          </a:p>
          <a:p>
            <a:pPr lvl="1"/>
            <a:r>
              <a:rPr lang="en-US" dirty="0" smtClean="0"/>
              <a:t>Pump speeds feasible using arrays of </a:t>
            </a:r>
            <a:r>
              <a:rPr lang="en-US" dirty="0" err="1" smtClean="0"/>
              <a:t>NEXTorr</a:t>
            </a:r>
            <a:r>
              <a:rPr lang="en-US" dirty="0" smtClean="0"/>
              <a:t> compact getter/ion pumps</a:t>
            </a:r>
          </a:p>
          <a:p>
            <a:r>
              <a:rPr lang="en-US" dirty="0" smtClean="0"/>
              <a:t>Expected static vacuum in this scenario ~5x10</a:t>
            </a:r>
            <a:r>
              <a:rPr lang="en-US" baseline="30000" dirty="0" smtClean="0"/>
              <a:t>-10</a:t>
            </a:r>
            <a:r>
              <a:rPr lang="en-US" dirty="0" smtClean="0"/>
              <a:t> Torr</a:t>
            </a:r>
          </a:p>
          <a:p>
            <a:r>
              <a:rPr lang="en-US" dirty="0" smtClean="0"/>
              <a:t>Highest pressures in long electron and ion source lines, room temp</a:t>
            </a:r>
            <a:endParaRPr lang="en-US" dirty="0"/>
          </a:p>
          <a:p>
            <a:pPr lvl="1"/>
            <a:r>
              <a:rPr lang="en-US" dirty="0" smtClean="0"/>
              <a:t>~7x10</a:t>
            </a:r>
            <a:r>
              <a:rPr lang="en-US" baseline="30000" dirty="0" smtClean="0"/>
              <a:t>-9</a:t>
            </a:r>
            <a:r>
              <a:rPr lang="en-US" dirty="0" smtClean="0"/>
              <a:t> Torr – additional pumping locations to be identified</a:t>
            </a:r>
          </a:p>
        </p:txBody>
      </p:sp>
      <p:pic>
        <p:nvPicPr>
          <p:cNvPr id="7" name="Content Placeholder 6"/>
          <p:cNvPicPr>
            <a:picLocks noGrp="1" noChangeAspect="1"/>
          </p:cNvPicPr>
          <p:nvPr>
            <p:ph sz="half" idx="2"/>
          </p:nvPr>
        </p:nvPicPr>
        <p:blipFill rotWithShape="1">
          <a:blip r:embed="rId2"/>
          <a:srcRect t="42074" r="16449" b="44850"/>
          <a:stretch/>
        </p:blipFill>
        <p:spPr>
          <a:xfrm>
            <a:off x="857250" y="4143375"/>
            <a:ext cx="6096000" cy="733425"/>
          </a:xfrm>
          <a:prstGeom prst="rect">
            <a:avLst/>
          </a:prstGeom>
        </p:spPr>
      </p:pic>
      <p:pic>
        <p:nvPicPr>
          <p:cNvPr id="8" name="Picture 7"/>
          <p:cNvPicPr>
            <a:picLocks noChangeAspect="1"/>
          </p:cNvPicPr>
          <p:nvPr/>
        </p:nvPicPr>
        <p:blipFill rotWithShape="1">
          <a:blip r:embed="rId2"/>
          <a:srcRect l="3436" t="17615" r="60210" b="75203"/>
          <a:stretch/>
        </p:blipFill>
        <p:spPr>
          <a:xfrm>
            <a:off x="5819775" y="3957638"/>
            <a:ext cx="3324225" cy="504825"/>
          </a:xfrm>
          <a:prstGeom prst="rect">
            <a:avLst/>
          </a:prstGeom>
        </p:spPr>
      </p:pic>
      <p:pic>
        <p:nvPicPr>
          <p:cNvPr id="9" name="Picture 8"/>
          <p:cNvPicPr>
            <a:picLocks noChangeAspect="1"/>
          </p:cNvPicPr>
          <p:nvPr/>
        </p:nvPicPr>
        <p:blipFill rotWithShape="1">
          <a:blip r:embed="rId3"/>
          <a:srcRect l="1250" t="45799" r="16771" b="43496"/>
          <a:stretch/>
        </p:blipFill>
        <p:spPr>
          <a:xfrm>
            <a:off x="223838" y="5113735"/>
            <a:ext cx="7496175" cy="752475"/>
          </a:xfrm>
          <a:prstGeom prst="rect">
            <a:avLst/>
          </a:prstGeom>
        </p:spPr>
      </p:pic>
      <p:cxnSp>
        <p:nvCxnSpPr>
          <p:cNvPr id="11" name="Straight Connector 10"/>
          <p:cNvCxnSpPr/>
          <p:nvPr/>
        </p:nvCxnSpPr>
        <p:spPr>
          <a:xfrm>
            <a:off x="857250" y="4876800"/>
            <a:ext cx="1943100" cy="43457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3479007" y="4943475"/>
            <a:ext cx="3474244" cy="395883"/>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Title 3"/>
          <p:cNvSpPr txBox="1">
            <a:spLocks/>
          </p:cNvSpPr>
          <p:nvPr/>
        </p:nvSpPr>
        <p:spPr>
          <a:xfrm>
            <a:off x="619223" y="225028"/>
            <a:ext cx="7886700" cy="507206"/>
          </a:xfrm>
          <a:prstGeom prst="rect">
            <a:avLst/>
          </a:prstGeom>
        </p:spPr>
        <p:txBody>
          <a:bodyPr vert="horz" lIns="91440" tIns="45720" rIns="91440" bIns="45720" rtlCol="0" anchor="ctr">
            <a:normAutofit fontScale="97500" lnSpcReduction="10000"/>
          </a:bodyPr>
          <a:lst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mtClean="0"/>
              <a:t>Molflow+ investigations of static vacuum</a:t>
            </a:r>
            <a:endParaRPr lang="en-US" dirty="0"/>
          </a:p>
        </p:txBody>
      </p:sp>
    </p:spTree>
    <p:extLst>
      <p:ext uri="{BB962C8B-B14F-4D97-AF65-F5344CB8AC3E}">
        <p14:creationId xmlns:p14="http://schemas.microsoft.com/office/powerpoint/2010/main" val="6179844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32500" t="22900" r="43958" b="16531"/>
          <a:stretch/>
        </p:blipFill>
        <p:spPr>
          <a:xfrm>
            <a:off x="7386511" y="3041257"/>
            <a:ext cx="1428878" cy="2826143"/>
          </a:xfrm>
          <a:prstGeom prst="rect">
            <a:avLst/>
          </a:prstGeom>
        </p:spPr>
      </p:pic>
      <p:sp>
        <p:nvSpPr>
          <p:cNvPr id="2" name="Title 1"/>
          <p:cNvSpPr>
            <a:spLocks noGrp="1"/>
          </p:cNvSpPr>
          <p:nvPr>
            <p:ph type="title"/>
          </p:nvPr>
        </p:nvSpPr>
        <p:spPr>
          <a:xfrm>
            <a:off x="247650" y="128494"/>
            <a:ext cx="7886700" cy="535781"/>
          </a:xfrm>
        </p:spPr>
        <p:txBody>
          <a:bodyPr>
            <a:normAutofit fontScale="90000"/>
          </a:bodyPr>
          <a:lstStyle/>
          <a:p>
            <a:r>
              <a:rPr lang="en-US" dirty="0" smtClean="0"/>
              <a:t>Initial </a:t>
            </a:r>
            <a:r>
              <a:rPr lang="en-US" dirty="0" err="1" smtClean="0"/>
              <a:t>Synrad</a:t>
            </a:r>
            <a:r>
              <a:rPr lang="en-US" dirty="0" smtClean="0"/>
              <a:t> calculations</a:t>
            </a:r>
            <a:endParaRPr lang="en-US" dirty="0"/>
          </a:p>
        </p:txBody>
      </p:sp>
      <p:sp>
        <p:nvSpPr>
          <p:cNvPr id="3" name="Content Placeholder 2"/>
          <p:cNvSpPr>
            <a:spLocks noGrp="1"/>
          </p:cNvSpPr>
          <p:nvPr>
            <p:ph sz="half" idx="1"/>
          </p:nvPr>
        </p:nvSpPr>
        <p:spPr>
          <a:xfrm>
            <a:off x="264351" y="1155887"/>
            <a:ext cx="6336474" cy="5102038"/>
          </a:xfrm>
        </p:spPr>
        <p:txBody>
          <a:bodyPr>
            <a:normAutofit fontScale="77500" lnSpcReduction="20000"/>
          </a:bodyPr>
          <a:lstStyle/>
          <a:p>
            <a:r>
              <a:rPr lang="en-US" dirty="0" smtClean="0">
                <a:solidFill>
                  <a:schemeClr val="accent2">
                    <a:lumMod val="50000"/>
                  </a:schemeClr>
                </a:solidFill>
              </a:rPr>
              <a:t>Input parameters</a:t>
            </a:r>
          </a:p>
          <a:p>
            <a:pPr lvl="1"/>
            <a:r>
              <a:rPr lang="en-US" dirty="0" smtClean="0">
                <a:solidFill>
                  <a:schemeClr val="accent2">
                    <a:lumMod val="50000"/>
                  </a:schemeClr>
                </a:solidFill>
              </a:rPr>
              <a:t>e- line: 3 quadrupole field strengths and positions</a:t>
            </a:r>
          </a:p>
          <a:p>
            <a:pPr lvl="1"/>
            <a:r>
              <a:rPr lang="en-US" dirty="0" smtClean="0">
                <a:solidFill>
                  <a:schemeClr val="accent2">
                    <a:lumMod val="50000"/>
                  </a:schemeClr>
                </a:solidFill>
              </a:rPr>
              <a:t>Beam parameters (emittance, coupling, </a:t>
            </a:r>
            <a:r>
              <a:rPr lang="el-GR" dirty="0" smtClean="0">
                <a:solidFill>
                  <a:schemeClr val="accent2">
                    <a:lumMod val="50000"/>
                  </a:schemeClr>
                </a:solidFill>
              </a:rPr>
              <a:t>β</a:t>
            </a:r>
            <a:r>
              <a:rPr lang="en-US" baseline="-25000" dirty="0" err="1" smtClean="0">
                <a:solidFill>
                  <a:schemeClr val="accent2">
                    <a:lumMod val="50000"/>
                  </a:schemeClr>
                </a:solidFill>
              </a:rPr>
              <a:t>x,y</a:t>
            </a:r>
            <a:r>
              <a:rPr lang="en-US" dirty="0" smtClean="0">
                <a:solidFill>
                  <a:schemeClr val="accent2">
                    <a:lumMod val="50000"/>
                  </a:schemeClr>
                </a:solidFill>
              </a:rPr>
              <a:t>, </a:t>
            </a:r>
            <a:r>
              <a:rPr lang="el-GR" dirty="0" smtClean="0">
                <a:solidFill>
                  <a:schemeClr val="accent2">
                    <a:lumMod val="50000"/>
                  </a:schemeClr>
                </a:solidFill>
              </a:rPr>
              <a:t>ε</a:t>
            </a:r>
            <a:r>
              <a:rPr lang="en-US" baseline="-25000" dirty="0" err="1" smtClean="0">
                <a:solidFill>
                  <a:schemeClr val="accent2">
                    <a:lumMod val="50000"/>
                  </a:schemeClr>
                </a:solidFill>
              </a:rPr>
              <a:t>x,y</a:t>
            </a:r>
            <a:r>
              <a:rPr lang="en-US" dirty="0" smtClean="0">
                <a:solidFill>
                  <a:schemeClr val="accent2">
                    <a:lumMod val="50000"/>
                  </a:schemeClr>
                </a:solidFill>
              </a:rPr>
              <a:t> as a function of position</a:t>
            </a:r>
          </a:p>
          <a:p>
            <a:pPr lvl="1"/>
            <a:r>
              <a:rPr lang="en-US" dirty="0" smtClean="0">
                <a:solidFill>
                  <a:schemeClr val="accent2">
                    <a:lumMod val="50000"/>
                  </a:schemeClr>
                </a:solidFill>
              </a:rPr>
              <a:t>Geometry of collimator and interaction region</a:t>
            </a:r>
          </a:p>
          <a:p>
            <a:pPr lvl="1"/>
            <a:r>
              <a:rPr lang="en-US" dirty="0" smtClean="0">
                <a:solidFill>
                  <a:schemeClr val="accent2">
                    <a:lumMod val="50000"/>
                  </a:schemeClr>
                </a:solidFill>
              </a:rPr>
              <a:t>10 GeV beam, 3000 mA current</a:t>
            </a:r>
          </a:p>
          <a:p>
            <a:r>
              <a:rPr lang="en-US" dirty="0" smtClean="0">
                <a:solidFill>
                  <a:schemeClr val="accent2">
                    <a:lumMod val="50000"/>
                  </a:schemeClr>
                </a:solidFill>
              </a:rPr>
              <a:t>Output synchrotron radiation </a:t>
            </a:r>
          </a:p>
          <a:p>
            <a:pPr lvl="1"/>
            <a:r>
              <a:rPr lang="en-US" dirty="0" smtClean="0">
                <a:solidFill>
                  <a:schemeClr val="accent2">
                    <a:lumMod val="50000"/>
                  </a:schemeClr>
                </a:solidFill>
              </a:rPr>
              <a:t>Max. collimator: 300 W/cm</a:t>
            </a:r>
            <a:r>
              <a:rPr lang="en-US" baseline="30000" dirty="0" smtClean="0">
                <a:solidFill>
                  <a:schemeClr val="accent2">
                    <a:lumMod val="50000"/>
                  </a:schemeClr>
                </a:solidFill>
              </a:rPr>
              <a:t>2</a:t>
            </a:r>
            <a:r>
              <a:rPr lang="en-US" dirty="0" smtClean="0">
                <a:solidFill>
                  <a:schemeClr val="accent2">
                    <a:lumMod val="50000"/>
                  </a:schemeClr>
                </a:solidFill>
              </a:rPr>
              <a:t> </a:t>
            </a:r>
          </a:p>
          <a:p>
            <a:pPr lvl="1"/>
            <a:r>
              <a:rPr lang="en-US" dirty="0" smtClean="0">
                <a:solidFill>
                  <a:schemeClr val="accent2">
                    <a:lumMod val="50000"/>
                  </a:schemeClr>
                </a:solidFill>
              </a:rPr>
              <a:t>Max chamber: 3 </a:t>
            </a:r>
            <a:r>
              <a:rPr lang="en-US" dirty="0" err="1" smtClean="0">
                <a:solidFill>
                  <a:schemeClr val="accent2">
                    <a:lumMod val="50000"/>
                  </a:schemeClr>
                </a:solidFill>
              </a:rPr>
              <a:t>mW</a:t>
            </a:r>
            <a:r>
              <a:rPr lang="en-US" dirty="0" smtClean="0">
                <a:solidFill>
                  <a:schemeClr val="accent2">
                    <a:lumMod val="50000"/>
                  </a:schemeClr>
                </a:solidFill>
              </a:rPr>
              <a:t>/cm</a:t>
            </a:r>
            <a:r>
              <a:rPr lang="en-US" baseline="30000" dirty="0" smtClean="0">
                <a:solidFill>
                  <a:schemeClr val="accent2">
                    <a:lumMod val="50000"/>
                  </a:schemeClr>
                </a:solidFill>
              </a:rPr>
              <a:t>2</a:t>
            </a:r>
          </a:p>
          <a:p>
            <a:r>
              <a:rPr lang="en-US" b="1" dirty="0" smtClean="0"/>
              <a:t>Refinements needed</a:t>
            </a:r>
          </a:p>
          <a:p>
            <a:pPr lvl="1"/>
            <a:r>
              <a:rPr lang="en-US" dirty="0" smtClean="0"/>
              <a:t>Refined beam parameters</a:t>
            </a:r>
          </a:p>
          <a:p>
            <a:pPr lvl="1"/>
            <a:r>
              <a:rPr lang="en-US" dirty="0" smtClean="0"/>
              <a:t>Surface roughness analysis for reflection</a:t>
            </a:r>
          </a:p>
          <a:p>
            <a:pPr lvl="1"/>
            <a:r>
              <a:rPr lang="en-US" dirty="0" smtClean="0"/>
              <a:t>Beryllium window properties determined and added</a:t>
            </a:r>
          </a:p>
          <a:p>
            <a:pPr lvl="1"/>
            <a:r>
              <a:rPr lang="en-US" dirty="0" smtClean="0"/>
              <a:t>Photon heat load due to beam/gas interaction from GEMC </a:t>
            </a:r>
          </a:p>
          <a:p>
            <a:pPr lvl="1"/>
            <a:r>
              <a:rPr lang="en-US" dirty="0" smtClean="0"/>
              <a:t>Synchrotron induced heating and outgassing to input to </a:t>
            </a:r>
            <a:r>
              <a:rPr lang="en-US" dirty="0" err="1" smtClean="0"/>
              <a:t>Molflow</a:t>
            </a:r>
            <a:r>
              <a:rPr lang="en-US" dirty="0" smtClean="0"/>
              <a:t>+ for dynamic vacuum calculations</a:t>
            </a:r>
          </a:p>
        </p:txBody>
      </p:sp>
      <p:pic>
        <p:nvPicPr>
          <p:cNvPr id="6" name="Content Placeholder 5"/>
          <p:cNvPicPr>
            <a:picLocks noGrp="1" noChangeAspect="1"/>
          </p:cNvPicPr>
          <p:nvPr>
            <p:ph sz="half" idx="2"/>
          </p:nvPr>
        </p:nvPicPr>
        <p:blipFill rotWithShape="1">
          <a:blip r:embed="rId3"/>
          <a:srcRect l="10785" t="3113" r="30146" b="35354"/>
          <a:stretch/>
        </p:blipFill>
        <p:spPr>
          <a:xfrm>
            <a:off x="6600825" y="1001516"/>
            <a:ext cx="2295525" cy="1838326"/>
          </a:xfrm>
          <a:prstGeom prst="rect">
            <a:avLst/>
          </a:prstGeom>
        </p:spPr>
      </p:pic>
    </p:spTree>
    <p:extLst>
      <p:ext uri="{BB962C8B-B14F-4D97-AF65-F5344CB8AC3E}">
        <p14:creationId xmlns:p14="http://schemas.microsoft.com/office/powerpoint/2010/main" val="12329275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ontent Placeholder 2"/>
          <p:cNvSpPr>
            <a:spLocks noGrp="1"/>
          </p:cNvSpPr>
          <p:nvPr>
            <p:ph idx="1"/>
          </p:nvPr>
        </p:nvSpPr>
        <p:spPr>
          <a:xfrm>
            <a:off x="308919" y="767526"/>
            <a:ext cx="8464378" cy="5515795"/>
          </a:xfrm>
        </p:spPr>
        <p:txBody>
          <a:bodyPr>
            <a:noAutofit/>
          </a:bodyPr>
          <a:lstStyle/>
          <a:p>
            <a:pPr lvl="0"/>
            <a:r>
              <a:rPr lang="en-US" sz="1800" dirty="0">
                <a:solidFill>
                  <a:schemeClr val="tx1"/>
                </a:solidFill>
              </a:rPr>
              <a:t>Background from primary interactions at the IP is simulated</a:t>
            </a:r>
            <a:endParaRPr lang="en-US" sz="1800" dirty="0" smtClean="0">
              <a:solidFill>
                <a:schemeClr val="tx1"/>
              </a:solidFill>
            </a:endParaRPr>
          </a:p>
          <a:p>
            <a:pPr lvl="0"/>
            <a:r>
              <a:rPr lang="en-US" sz="1800" dirty="0" smtClean="0">
                <a:solidFill>
                  <a:schemeClr val="tx1"/>
                </a:solidFill>
              </a:rPr>
              <a:t>Neutron Flux = “a sum of neutron path lengths”/“cell volume” for N events</a:t>
            </a:r>
          </a:p>
          <a:p>
            <a:pPr lvl="0"/>
            <a:r>
              <a:rPr lang="en-US" sz="1800" dirty="0" smtClean="0">
                <a:solidFill>
                  <a:schemeClr val="tx1"/>
                </a:solidFill>
              </a:rPr>
              <a:t>Radiation </a:t>
            </a:r>
            <a:r>
              <a:rPr lang="en-US" sz="1800" dirty="0">
                <a:solidFill>
                  <a:schemeClr val="tx1"/>
                </a:solidFill>
              </a:rPr>
              <a:t>dose: “a sum of </a:t>
            </a:r>
            <a:r>
              <a:rPr lang="en-US" sz="1800" dirty="0" err="1">
                <a:solidFill>
                  <a:schemeClr val="tx1"/>
                </a:solidFill>
              </a:rPr>
              <a:t>dE</a:t>
            </a:r>
            <a:r>
              <a:rPr lang="en-US" sz="1800" dirty="0">
                <a:solidFill>
                  <a:schemeClr val="tx1"/>
                </a:solidFill>
              </a:rPr>
              <a:t>/dx”/”cell volume” for N events</a:t>
            </a:r>
          </a:p>
          <a:p>
            <a:pPr lvl="0"/>
            <a:endParaRPr lang="en-US" sz="1800" dirty="0">
              <a:solidFill>
                <a:schemeClr val="tx1"/>
              </a:solidFill>
            </a:endParaRPr>
          </a:p>
        </p:txBody>
      </p:sp>
      <p:sp>
        <p:nvSpPr>
          <p:cNvPr id="2" name="Title 1"/>
          <p:cNvSpPr>
            <a:spLocks noGrp="1"/>
          </p:cNvSpPr>
          <p:nvPr>
            <p:ph type="title"/>
          </p:nvPr>
        </p:nvSpPr>
        <p:spPr>
          <a:xfrm>
            <a:off x="308919" y="271918"/>
            <a:ext cx="8464378" cy="424732"/>
          </a:xfrm>
        </p:spPr>
        <p:txBody>
          <a:bodyPr/>
          <a:lstStyle/>
          <a:p>
            <a:r>
              <a:rPr lang="en-US" altLang="en-US" dirty="0" smtClean="0">
                <a:solidFill>
                  <a:schemeClr val="tx1"/>
                </a:solidFill>
              </a:rPr>
              <a:t>Neutron Flux and Radiation Dose at </a:t>
            </a:r>
            <a:r>
              <a:rPr lang="en-US" altLang="en-US" dirty="0" err="1" smtClean="0">
                <a:solidFill>
                  <a:schemeClr val="tx1"/>
                </a:solidFill>
              </a:rPr>
              <a:t>eRHIC</a:t>
            </a:r>
            <a:endParaRPr lang="en-US" altLang="en-US" dirty="0">
              <a:solidFill>
                <a:schemeClr val="tx1"/>
              </a:solidFill>
            </a:endParaRPr>
          </a:p>
        </p:txBody>
      </p:sp>
      <p:sp>
        <p:nvSpPr>
          <p:cNvPr id="4" name="Slide Number Placeholder 3"/>
          <p:cNvSpPr>
            <a:spLocks noGrp="1"/>
          </p:cNvSpPr>
          <p:nvPr>
            <p:ph type="sldNum" sz="quarter" idx="12"/>
          </p:nvPr>
        </p:nvSpPr>
        <p:spPr/>
        <p:txBody>
          <a:bodyPr/>
          <a:lstStyle/>
          <a:p>
            <a:fld id="{07E1C93C-5050-FC42-8F10-D22D4F119D13}" type="slidenum">
              <a:rPr lang="en-US" smtClean="0"/>
              <a:pPr/>
              <a:t>28</a:t>
            </a:fld>
            <a:endParaRPr lang="en-US" dirty="0"/>
          </a:p>
        </p:txBody>
      </p:sp>
      <p:pic>
        <p:nvPicPr>
          <p:cNvPr id="21" name="Picture 20" descr="beast-neutron-flu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52600"/>
            <a:ext cx="4382146" cy="2971800"/>
          </a:xfrm>
          <a:prstGeom prst="rect">
            <a:avLst/>
          </a:prstGeom>
        </p:spPr>
      </p:pic>
      <p:sp>
        <p:nvSpPr>
          <p:cNvPr id="22" name="TextBox 21"/>
          <p:cNvSpPr txBox="1">
            <a:spLocks noChangeArrowheads="1"/>
          </p:cNvSpPr>
          <p:nvPr/>
        </p:nvSpPr>
        <p:spPr bwMode="auto">
          <a:xfrm>
            <a:off x="228600" y="4724400"/>
            <a:ext cx="3886200" cy="830993"/>
          </a:xfrm>
          <a:prstGeom prst="rect">
            <a:avLst/>
          </a:prstGeom>
          <a:noFill/>
          <a:ln w="9525">
            <a:noFill/>
            <a:miter lim="800000"/>
            <a:headEnd/>
            <a:tailEnd/>
          </a:ln>
        </p:spPr>
        <p:txBody>
          <a:bodyPr wrap="square" lIns="91435" tIns="45718" rIns="91435" bIns="45718">
            <a:prstTxWarp prst="textNoShape">
              <a:avLst/>
            </a:prstTxWarp>
            <a:spAutoFit/>
          </a:bodyPr>
          <a:lstStyle/>
          <a:p>
            <a:pPr algn="ctr"/>
            <a:r>
              <a:rPr lang="en-US" sz="1600" dirty="0">
                <a:solidFill>
                  <a:srgbClr val="FF6600"/>
                </a:solidFill>
                <a:latin typeface="Avenir Next Demi Bold"/>
                <a:cs typeface="Avenir Next Demi Bold"/>
              </a:rPr>
              <a:t>-&gt; forward </a:t>
            </a:r>
            <a:r>
              <a:rPr lang="en-US" sz="1600" dirty="0" err="1">
                <a:solidFill>
                  <a:srgbClr val="FF6600"/>
                </a:solidFill>
                <a:latin typeface="Avenir Next Demi Bold"/>
                <a:cs typeface="Avenir Next Demi Bold"/>
              </a:rPr>
              <a:t>EmCal</a:t>
            </a:r>
            <a:r>
              <a:rPr lang="en-US" sz="1600" dirty="0">
                <a:solidFill>
                  <a:srgbClr val="FF6600"/>
                </a:solidFill>
                <a:latin typeface="Avenir Next Demi Bold"/>
                <a:cs typeface="Avenir Next Demi Bold"/>
              </a:rPr>
              <a:t>: up </a:t>
            </a:r>
            <a:r>
              <a:rPr lang="en-US" sz="1600" dirty="0" smtClean="0">
                <a:solidFill>
                  <a:srgbClr val="FF6600"/>
                </a:solidFill>
                <a:latin typeface="Avenir Next Demi Bold"/>
                <a:cs typeface="Avenir Next Demi Bold"/>
              </a:rPr>
              <a:t>to ~</a:t>
            </a:r>
            <a:r>
              <a:rPr lang="en-US" sz="1600" dirty="0">
                <a:solidFill>
                  <a:srgbClr val="FF6600"/>
                </a:solidFill>
                <a:latin typeface="Avenir Next Demi Bold"/>
                <a:cs typeface="Avenir Next Demi Bold"/>
              </a:rPr>
              <a:t>5*10</a:t>
            </a:r>
            <a:r>
              <a:rPr lang="en-US" sz="1600" baseline="30000" dirty="0">
                <a:solidFill>
                  <a:srgbClr val="FF6600"/>
                </a:solidFill>
                <a:latin typeface="Avenir Next Demi Bold"/>
                <a:cs typeface="Avenir Next Demi Bold"/>
              </a:rPr>
              <a:t>9</a:t>
            </a:r>
            <a:r>
              <a:rPr lang="en-US" sz="1600" dirty="0">
                <a:solidFill>
                  <a:srgbClr val="FF6600"/>
                </a:solidFill>
                <a:latin typeface="Avenir Next Demi Bold"/>
                <a:cs typeface="Avenir Next Demi Bold"/>
              </a:rPr>
              <a:t> n/cm</a:t>
            </a:r>
            <a:r>
              <a:rPr lang="en-US" sz="1600" baseline="30000" dirty="0">
                <a:solidFill>
                  <a:srgbClr val="FF6600"/>
                </a:solidFill>
                <a:latin typeface="Avenir Next Demi Bold"/>
                <a:cs typeface="Avenir Next Demi Bold"/>
              </a:rPr>
              <a:t>2</a:t>
            </a:r>
            <a:r>
              <a:rPr lang="en-US" sz="1600" dirty="0">
                <a:solidFill>
                  <a:srgbClr val="FF6600"/>
                </a:solidFill>
                <a:latin typeface="Avenir Next Demi Bold"/>
                <a:cs typeface="Avenir Next Demi Bold"/>
              </a:rPr>
              <a:t> per fb</a:t>
            </a:r>
            <a:r>
              <a:rPr lang="en-US" sz="1600" baseline="30000" dirty="0">
                <a:solidFill>
                  <a:srgbClr val="FF6600"/>
                </a:solidFill>
                <a:latin typeface="Avenir Next Demi Bold"/>
                <a:cs typeface="Avenir Next Demi Bold"/>
              </a:rPr>
              <a:t>-1 </a:t>
            </a:r>
            <a:r>
              <a:rPr lang="en-US" sz="1600" dirty="0">
                <a:solidFill>
                  <a:srgbClr val="FF6600"/>
                </a:solidFill>
                <a:latin typeface="Avenir Next Demi Bold"/>
                <a:cs typeface="Avenir Next Demi Bold"/>
              </a:rPr>
              <a:t> (</a:t>
            </a:r>
            <a:r>
              <a:rPr lang="en-US" sz="1600" i="1" dirty="0" smtClean="0">
                <a:solidFill>
                  <a:srgbClr val="FF6600"/>
                </a:solidFill>
                <a:latin typeface="Avenir Next Demi Bold"/>
                <a:cs typeface="Avenir Next Demi Bold"/>
              </a:rPr>
              <a:t>inside the </a:t>
            </a:r>
            <a:r>
              <a:rPr lang="en-US" sz="1600" i="1" dirty="0">
                <a:solidFill>
                  <a:srgbClr val="FF6600"/>
                </a:solidFill>
                <a:latin typeface="Avenir Next Demi Bold"/>
                <a:cs typeface="Avenir Next Demi Bold"/>
              </a:rPr>
              <a:t>towers</a:t>
            </a:r>
            <a:r>
              <a:rPr lang="en-US" sz="1600" dirty="0">
                <a:solidFill>
                  <a:srgbClr val="FF6600"/>
                </a:solidFill>
                <a:latin typeface="Avenir Next Demi Bold"/>
                <a:cs typeface="Avenir Next Demi Bold"/>
              </a:rPr>
              <a:t>); perhaps ~5 </a:t>
            </a:r>
          </a:p>
          <a:p>
            <a:pPr algn="ctr"/>
            <a:r>
              <a:rPr lang="en-US" sz="1600" dirty="0">
                <a:solidFill>
                  <a:srgbClr val="FF6600"/>
                </a:solidFill>
                <a:latin typeface="Avenir Next Demi Bold"/>
                <a:cs typeface="Avenir Next Demi Bold"/>
              </a:rPr>
              <a:t>less at the </a:t>
            </a:r>
            <a:r>
              <a:rPr lang="en-US" sz="1600" dirty="0" err="1">
                <a:solidFill>
                  <a:srgbClr val="FF6600"/>
                </a:solidFill>
                <a:latin typeface="Avenir Next Demi Bold"/>
                <a:cs typeface="Avenir Next Demi Bold"/>
              </a:rPr>
              <a:t>SiPM</a:t>
            </a:r>
            <a:r>
              <a:rPr lang="en-US" sz="1600" dirty="0">
                <a:solidFill>
                  <a:srgbClr val="FF6600"/>
                </a:solidFill>
                <a:latin typeface="Avenir Next Demi Bold"/>
                <a:cs typeface="Avenir Next Demi Bold"/>
              </a:rPr>
              <a:t> location; </a:t>
            </a:r>
          </a:p>
        </p:txBody>
      </p:sp>
      <p:pic>
        <p:nvPicPr>
          <p:cNvPr id="23" name="Picture 22" descr="beast-radiation-do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1854" y="1752600"/>
            <a:ext cx="4382146" cy="2971800"/>
          </a:xfrm>
          <a:prstGeom prst="rect">
            <a:avLst/>
          </a:prstGeom>
        </p:spPr>
      </p:pic>
      <p:sp>
        <p:nvSpPr>
          <p:cNvPr id="25" name="Rectangle 24"/>
          <p:cNvSpPr/>
          <p:nvPr/>
        </p:nvSpPr>
        <p:spPr>
          <a:xfrm>
            <a:off x="5257800" y="4724400"/>
            <a:ext cx="3519471" cy="830997"/>
          </a:xfrm>
          <a:prstGeom prst="rect">
            <a:avLst/>
          </a:prstGeom>
        </p:spPr>
        <p:txBody>
          <a:bodyPr wrap="none">
            <a:spAutoFit/>
          </a:bodyPr>
          <a:lstStyle/>
          <a:p>
            <a:pPr algn="ctr"/>
            <a:r>
              <a:rPr lang="en-US" sz="1600" dirty="0">
                <a:solidFill>
                  <a:srgbClr val="FF6600"/>
                </a:solidFill>
                <a:latin typeface="Avenir Next Demi Bold"/>
                <a:cs typeface="Avenir Next Demi Bold"/>
              </a:rPr>
              <a:t>-&gt; </a:t>
            </a:r>
            <a:r>
              <a:rPr lang="en-US" sz="1600" dirty="0" smtClean="0">
                <a:solidFill>
                  <a:srgbClr val="FF6600"/>
                </a:solidFill>
                <a:latin typeface="Avenir Next Demi Bold"/>
                <a:cs typeface="Avenir Next Demi Bold"/>
              </a:rPr>
              <a:t>backward </a:t>
            </a:r>
            <a:r>
              <a:rPr lang="en-US" sz="1600" dirty="0" err="1">
                <a:solidFill>
                  <a:srgbClr val="FF6600"/>
                </a:solidFill>
                <a:latin typeface="Avenir Next Demi Bold"/>
                <a:cs typeface="Avenir Next Demi Bold"/>
              </a:rPr>
              <a:t>EmCal</a:t>
            </a:r>
            <a:r>
              <a:rPr lang="en-US" sz="1600" dirty="0">
                <a:solidFill>
                  <a:srgbClr val="FF6600"/>
                </a:solidFill>
                <a:latin typeface="Avenir Next Demi Bold"/>
                <a:cs typeface="Avenir Next Demi Bold"/>
              </a:rPr>
              <a:t>: ~250 rad/year</a:t>
            </a:r>
            <a:r>
              <a:rPr lang="en-US" sz="1600" baseline="30000" dirty="0">
                <a:solidFill>
                  <a:srgbClr val="FF6600"/>
                </a:solidFill>
                <a:latin typeface="Avenir Next Demi Bold"/>
                <a:cs typeface="Avenir Next Demi Bold"/>
              </a:rPr>
              <a:t> </a:t>
            </a:r>
            <a:endParaRPr lang="en-US" sz="1600" baseline="30000" dirty="0" smtClean="0">
              <a:solidFill>
                <a:srgbClr val="FF6600"/>
              </a:solidFill>
              <a:latin typeface="Avenir Next Demi Bold"/>
              <a:cs typeface="Avenir Next Demi Bold"/>
            </a:endParaRPr>
          </a:p>
          <a:p>
            <a:pPr algn="ctr"/>
            <a:r>
              <a:rPr lang="en-US" sz="1600" dirty="0" smtClean="0">
                <a:solidFill>
                  <a:srgbClr val="FF6600"/>
                </a:solidFill>
                <a:latin typeface="Avenir Next Demi Bold"/>
                <a:cs typeface="Avenir Next Demi Bold"/>
              </a:rPr>
              <a:t> (</a:t>
            </a:r>
            <a:r>
              <a:rPr lang="en-US" sz="1600" dirty="0">
                <a:solidFill>
                  <a:srgbClr val="FF6600"/>
                </a:solidFill>
                <a:latin typeface="Avenir Next Demi Bold"/>
                <a:cs typeface="Avenir Next Demi Bold"/>
              </a:rPr>
              <a:t>at </a:t>
            </a:r>
            <a:r>
              <a:rPr lang="en-US" sz="1600" dirty="0" smtClean="0">
                <a:solidFill>
                  <a:srgbClr val="FF6600"/>
                </a:solidFill>
                <a:latin typeface="Avenir Next Demi Bold"/>
                <a:cs typeface="Avenir Next Demi Bold"/>
              </a:rPr>
              <a:t>a “</a:t>
            </a:r>
            <a:r>
              <a:rPr lang="en-US" sz="1600" dirty="0">
                <a:solidFill>
                  <a:srgbClr val="FF6600"/>
                </a:solidFill>
                <a:latin typeface="Avenir Next Demi Bold"/>
                <a:cs typeface="Avenir Next Demi Bold"/>
              </a:rPr>
              <a:t>nominal” luminosity</a:t>
            </a:r>
            <a:r>
              <a:rPr lang="en-US" sz="1600" dirty="0">
                <a:solidFill>
                  <a:srgbClr val="E006D5"/>
                </a:solidFill>
                <a:latin typeface="Arial"/>
              </a:rPr>
              <a:t> </a:t>
            </a:r>
            <a:endParaRPr lang="en-US" sz="1600" dirty="0" smtClean="0">
              <a:solidFill>
                <a:srgbClr val="E006D5"/>
              </a:solidFill>
              <a:latin typeface="Arial"/>
            </a:endParaRPr>
          </a:p>
          <a:p>
            <a:pPr algn="ctr"/>
            <a:r>
              <a:rPr lang="en-US" sz="1600" dirty="0" smtClean="0">
                <a:solidFill>
                  <a:srgbClr val="FF6600"/>
                </a:solidFill>
                <a:latin typeface="Avenir Next Demi Bold"/>
                <a:cs typeface="Avenir Next Demi Bold"/>
              </a:rPr>
              <a:t>~</a:t>
            </a:r>
            <a:r>
              <a:rPr lang="en-US" sz="1600" dirty="0">
                <a:solidFill>
                  <a:srgbClr val="FF6600"/>
                </a:solidFill>
                <a:latin typeface="Avenir Next Demi Bold"/>
                <a:cs typeface="Avenir Next Demi Bold"/>
              </a:rPr>
              <a:t>10</a:t>
            </a:r>
            <a:r>
              <a:rPr lang="en-US" sz="1600" baseline="30000" dirty="0">
                <a:solidFill>
                  <a:srgbClr val="FF6600"/>
                </a:solidFill>
                <a:latin typeface="Avenir Next Demi Bold"/>
                <a:cs typeface="Avenir Next Demi Bold"/>
              </a:rPr>
              <a:t>33</a:t>
            </a:r>
            <a:r>
              <a:rPr lang="en-US" sz="1600" dirty="0">
                <a:solidFill>
                  <a:srgbClr val="FF6600"/>
                </a:solidFill>
                <a:latin typeface="Avenir Next Demi Bold"/>
                <a:cs typeface="Avenir Next Demi Bold"/>
              </a:rPr>
              <a:t> cm</a:t>
            </a:r>
            <a:r>
              <a:rPr lang="en-US" sz="1600" baseline="30000" dirty="0">
                <a:solidFill>
                  <a:srgbClr val="FF6600"/>
                </a:solidFill>
                <a:latin typeface="Avenir Next Demi Bold"/>
                <a:cs typeface="Avenir Next Demi Bold"/>
              </a:rPr>
              <a:t>-2</a:t>
            </a:r>
            <a:r>
              <a:rPr lang="en-US" sz="1600" dirty="0">
                <a:solidFill>
                  <a:srgbClr val="FF6600"/>
                </a:solidFill>
                <a:latin typeface="Avenir Next Demi Bold"/>
                <a:cs typeface="Avenir Next Demi Bold"/>
              </a:rPr>
              <a:t> s</a:t>
            </a:r>
            <a:r>
              <a:rPr lang="en-US" sz="1600" baseline="30000" dirty="0">
                <a:solidFill>
                  <a:srgbClr val="FF6600"/>
                </a:solidFill>
                <a:latin typeface="Avenir Next Demi Bold"/>
                <a:cs typeface="Avenir Next Demi Bold"/>
              </a:rPr>
              <a:t>-1</a:t>
            </a:r>
            <a:r>
              <a:rPr lang="en-US" sz="1600" dirty="0">
                <a:solidFill>
                  <a:srgbClr val="FF6600"/>
                </a:solidFill>
                <a:latin typeface="Avenir Next Demi Bold"/>
                <a:cs typeface="Avenir Next Demi Bold"/>
              </a:rPr>
              <a:t>)</a:t>
            </a:r>
          </a:p>
        </p:txBody>
      </p:sp>
      <p:sp>
        <p:nvSpPr>
          <p:cNvPr id="26" name="TextBox 25"/>
          <p:cNvSpPr txBox="1">
            <a:spLocks noChangeArrowheads="1"/>
          </p:cNvSpPr>
          <p:nvPr/>
        </p:nvSpPr>
        <p:spPr bwMode="auto">
          <a:xfrm>
            <a:off x="304800" y="5715000"/>
            <a:ext cx="8610600" cy="430883"/>
          </a:xfrm>
          <a:prstGeom prst="rect">
            <a:avLst/>
          </a:prstGeom>
          <a:noFill/>
          <a:ln w="9525">
            <a:noFill/>
            <a:miter lim="800000"/>
            <a:headEnd/>
            <a:tailEnd/>
          </a:ln>
        </p:spPr>
        <p:txBody>
          <a:bodyPr wrap="square" lIns="91435" tIns="45718" rIns="91435" bIns="45718">
            <a:prstTxWarp prst="textNoShape">
              <a:avLst/>
            </a:prstTxWarp>
            <a:spAutoFit/>
          </a:bodyPr>
          <a:lstStyle/>
          <a:p>
            <a:r>
              <a:rPr lang="en-US" sz="2200" dirty="0">
                <a:solidFill>
                  <a:srgbClr val="008000"/>
                </a:solidFill>
                <a:latin typeface="Avenir Next Demi Bold"/>
                <a:cs typeface="Avenir Next Demi Bold"/>
              </a:rPr>
              <a:t>-&gt; </a:t>
            </a:r>
            <a:r>
              <a:rPr lang="en-US" sz="2200" dirty="0" smtClean="0">
                <a:solidFill>
                  <a:srgbClr val="008000"/>
                </a:solidFill>
                <a:latin typeface="Avenir Next Demi Bold"/>
                <a:cs typeface="Avenir Next Demi Bold"/>
              </a:rPr>
              <a:t>just a basic </a:t>
            </a:r>
            <a:r>
              <a:rPr lang="en-US" sz="2200" dirty="0" err="1" smtClean="0">
                <a:solidFill>
                  <a:srgbClr val="008000"/>
                </a:solidFill>
                <a:latin typeface="Avenir Next Demi Bold"/>
                <a:cs typeface="Avenir Next Demi Bold"/>
              </a:rPr>
              <a:t>EicRoot</a:t>
            </a:r>
            <a:r>
              <a:rPr lang="en-US" sz="2200" dirty="0" smtClean="0">
                <a:solidFill>
                  <a:srgbClr val="008000"/>
                </a:solidFill>
                <a:latin typeface="Avenir Next Demi Bold"/>
                <a:cs typeface="Avenir Next Demi Bold"/>
              </a:rPr>
              <a:t> Monte-Carlo pass using </a:t>
            </a:r>
            <a:r>
              <a:rPr lang="en-US" sz="2200" dirty="0" err="1" smtClean="0">
                <a:solidFill>
                  <a:srgbClr val="008000"/>
                </a:solidFill>
                <a:latin typeface="Avenir Next Demi Bold"/>
                <a:cs typeface="Avenir Next Demi Bold"/>
              </a:rPr>
              <a:t>BeAST</a:t>
            </a:r>
            <a:r>
              <a:rPr lang="en-US" sz="2200" dirty="0">
                <a:solidFill>
                  <a:srgbClr val="008000"/>
                </a:solidFill>
                <a:latin typeface="Avenir Next Demi Bold"/>
                <a:cs typeface="Avenir Next Demi Bold"/>
              </a:rPr>
              <a:t> </a:t>
            </a:r>
            <a:r>
              <a:rPr lang="en-US" sz="2200" dirty="0" smtClean="0">
                <a:solidFill>
                  <a:srgbClr val="008000"/>
                </a:solidFill>
                <a:latin typeface="Avenir Next Demi Bold"/>
                <a:cs typeface="Avenir Next Demi Bold"/>
              </a:rPr>
              <a:t>geometry</a:t>
            </a:r>
            <a:endParaRPr lang="en-US" sz="2200" dirty="0">
              <a:solidFill>
                <a:srgbClr val="008000"/>
              </a:solidFill>
              <a:latin typeface="Avenir Next Demi Bold"/>
              <a:cs typeface="Avenir Next Demi Bold"/>
            </a:endParaRPr>
          </a:p>
        </p:txBody>
      </p:sp>
    </p:spTree>
    <p:extLst>
      <p:ext uri="{BB962C8B-B14F-4D97-AF65-F5344CB8AC3E}">
        <p14:creationId xmlns:p14="http://schemas.microsoft.com/office/powerpoint/2010/main" val="3774177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1019" y="0"/>
            <a:ext cx="7886700" cy="1325563"/>
          </a:xfrm>
        </p:spPr>
        <p:txBody>
          <a:bodyPr>
            <a:normAutofit/>
          </a:bodyPr>
          <a:lstStyle/>
          <a:p>
            <a:r>
              <a:rPr lang="en-US" sz="2800" dirty="0"/>
              <a:t>Synchrotron Distribution at IP</a:t>
            </a:r>
          </a:p>
        </p:txBody>
      </p:sp>
      <p:sp>
        <p:nvSpPr>
          <p:cNvPr id="3" name="Text Placeholder 2"/>
          <p:cNvSpPr>
            <a:spLocks noGrp="1"/>
          </p:cNvSpPr>
          <p:nvPr>
            <p:ph type="body" idx="1"/>
          </p:nvPr>
        </p:nvSpPr>
        <p:spPr>
          <a:xfrm>
            <a:off x="531019" y="895351"/>
            <a:ext cx="4040188" cy="639762"/>
          </a:xfrm>
        </p:spPr>
        <p:txBody>
          <a:bodyPr/>
          <a:lstStyle/>
          <a:p>
            <a:r>
              <a:rPr lang="en-US" u="sng" dirty="0" smtClean="0"/>
              <a:t>Accomplished</a:t>
            </a:r>
            <a:endParaRPr lang="en-US" u="sng" dirty="0"/>
          </a:p>
        </p:txBody>
      </p:sp>
      <p:sp>
        <p:nvSpPr>
          <p:cNvPr id="4" name="Content Placeholder 3"/>
          <p:cNvSpPr>
            <a:spLocks noGrp="1"/>
          </p:cNvSpPr>
          <p:nvPr>
            <p:ph sz="half" idx="2"/>
          </p:nvPr>
        </p:nvSpPr>
        <p:spPr>
          <a:xfrm>
            <a:off x="434181" y="1593574"/>
            <a:ext cx="4040188" cy="4591050"/>
          </a:xfrm>
          <a:ln>
            <a:solidFill>
              <a:schemeClr val="accent1"/>
            </a:solidFill>
          </a:ln>
        </p:spPr>
        <p:txBody>
          <a:bodyPr>
            <a:normAutofit fontScale="92500" lnSpcReduction="20000"/>
          </a:bodyPr>
          <a:lstStyle/>
          <a:p>
            <a:pPr>
              <a:buClr>
                <a:srgbClr val="00B050"/>
              </a:buClr>
              <a:buFont typeface="Wingdings" panose="05000000000000000000" pitchFamily="2" charset="2"/>
              <a:buChar char="ü"/>
            </a:pPr>
            <a:r>
              <a:rPr lang="en-US" dirty="0" smtClean="0"/>
              <a:t>Benchmarked GEANT4 SR code against validated SR code from SLAC;</a:t>
            </a:r>
          </a:p>
          <a:p>
            <a:pPr>
              <a:buClr>
                <a:srgbClr val="00B050"/>
              </a:buClr>
              <a:buFont typeface="Wingdings" panose="05000000000000000000" pitchFamily="2" charset="2"/>
              <a:buChar char="ü"/>
            </a:pPr>
            <a:r>
              <a:rPr lang="en-US" dirty="0" smtClean="0"/>
              <a:t>Interfaced GEMC with both SR codes;</a:t>
            </a:r>
          </a:p>
          <a:p>
            <a:pPr>
              <a:buClr>
                <a:srgbClr val="00B050"/>
              </a:buClr>
              <a:buFont typeface="Wingdings" panose="05000000000000000000" pitchFamily="2" charset="2"/>
              <a:buChar char="ü"/>
            </a:pPr>
            <a:r>
              <a:rPr lang="en-US" dirty="0"/>
              <a:t>Implemented full chain </a:t>
            </a:r>
            <a:r>
              <a:rPr lang="en-US" dirty="0" smtClean="0"/>
              <a:t>JLEIC IR configuration;</a:t>
            </a:r>
            <a:endParaRPr lang="en-US" dirty="0"/>
          </a:p>
          <a:p>
            <a:pPr>
              <a:buClr>
                <a:srgbClr val="00B050"/>
              </a:buClr>
              <a:buFont typeface="Wingdings" panose="05000000000000000000" pitchFamily="2" charset="2"/>
              <a:buChar char="ü"/>
            </a:pPr>
            <a:r>
              <a:rPr lang="en-US" dirty="0" smtClean="0"/>
              <a:t>Automated workflow between simulations and lattice design with magnet script;</a:t>
            </a:r>
          </a:p>
          <a:p>
            <a:pPr>
              <a:buClr>
                <a:srgbClr val="00B050"/>
              </a:buClr>
              <a:buFont typeface="Wingdings" panose="05000000000000000000" pitchFamily="2" charset="2"/>
              <a:buChar char="ü"/>
            </a:pPr>
            <a:r>
              <a:rPr lang="en-US" dirty="0" smtClean="0"/>
              <a:t>Modeled e beam halo based on work at SLAC;</a:t>
            </a:r>
          </a:p>
          <a:p>
            <a:pPr>
              <a:buClr>
                <a:srgbClr val="00B050"/>
              </a:buClr>
              <a:buFont typeface="Wingdings" panose="05000000000000000000" pitchFamily="2" charset="2"/>
              <a:buChar char="ü"/>
            </a:pPr>
            <a:r>
              <a:rPr lang="en-US" dirty="0" smtClean="0"/>
              <a:t>Generated SR photon distribution in SVT around beam pipe.</a:t>
            </a:r>
          </a:p>
        </p:txBody>
      </p:sp>
      <p:sp>
        <p:nvSpPr>
          <p:cNvPr id="5" name="Text Placeholder 4"/>
          <p:cNvSpPr>
            <a:spLocks noGrp="1"/>
          </p:cNvSpPr>
          <p:nvPr>
            <p:ph type="body" sz="quarter" idx="3"/>
          </p:nvPr>
        </p:nvSpPr>
        <p:spPr>
          <a:xfrm>
            <a:off x="4645025" y="895351"/>
            <a:ext cx="4041775" cy="639762"/>
          </a:xfrm>
        </p:spPr>
        <p:txBody>
          <a:bodyPr/>
          <a:lstStyle/>
          <a:p>
            <a:r>
              <a:rPr lang="en-US" u="sng" dirty="0" smtClean="0"/>
              <a:t>Next Steps</a:t>
            </a:r>
            <a:endParaRPr lang="en-US" u="sng" dirty="0"/>
          </a:p>
        </p:txBody>
      </p:sp>
      <p:sp>
        <p:nvSpPr>
          <p:cNvPr id="6" name="Content Placeholder 5"/>
          <p:cNvSpPr>
            <a:spLocks noGrp="1"/>
          </p:cNvSpPr>
          <p:nvPr>
            <p:ph sz="quarter" idx="4"/>
          </p:nvPr>
        </p:nvSpPr>
        <p:spPr>
          <a:xfrm>
            <a:off x="4645025" y="1590218"/>
            <a:ext cx="4041775" cy="4591050"/>
          </a:xfrm>
          <a:ln>
            <a:solidFill>
              <a:schemeClr val="accent1"/>
            </a:solidFill>
          </a:ln>
        </p:spPr>
        <p:txBody>
          <a:bodyPr>
            <a:normAutofit fontScale="92500" lnSpcReduction="10000"/>
          </a:bodyPr>
          <a:lstStyle/>
          <a:p>
            <a:pPr>
              <a:buClr>
                <a:srgbClr val="002060"/>
              </a:buClr>
              <a:buFont typeface="Arial" charset="0"/>
              <a:buChar char="•"/>
            </a:pPr>
            <a:r>
              <a:rPr lang="en-US" sz="2200" dirty="0" smtClean="0"/>
              <a:t>Calculate SVT occupancy based on current knowledge of thresholds, geometries, estimated granularity (in progress);</a:t>
            </a:r>
          </a:p>
          <a:p>
            <a:pPr>
              <a:buClr>
                <a:srgbClr val="002060"/>
              </a:buClr>
              <a:buFont typeface="Arial" charset="0"/>
              <a:buChar char="•"/>
            </a:pPr>
            <a:endParaRPr lang="en-US" sz="1200" dirty="0" smtClean="0"/>
          </a:p>
          <a:p>
            <a:pPr>
              <a:buClr>
                <a:srgbClr val="002060"/>
              </a:buClr>
              <a:buFont typeface="Arial" charset="0"/>
              <a:buChar char="•"/>
            </a:pPr>
            <a:r>
              <a:rPr lang="en-US" sz="2200" dirty="0" smtClean="0"/>
              <a:t>Refine SVT occupancy calculation with:</a:t>
            </a:r>
          </a:p>
          <a:p>
            <a:pPr lvl="1">
              <a:buClr>
                <a:srgbClr val="002060"/>
              </a:buClr>
              <a:buFont typeface="Courier New" charset="0"/>
              <a:buChar char="o"/>
            </a:pPr>
            <a:r>
              <a:rPr lang="en-US" dirty="0" smtClean="0"/>
              <a:t> Next iteration </a:t>
            </a:r>
            <a:r>
              <a:rPr lang="en-US" dirty="0"/>
              <a:t>of </a:t>
            </a:r>
            <a:r>
              <a:rPr lang="en-US" dirty="0" smtClean="0"/>
              <a:t>CAD beam </a:t>
            </a:r>
            <a:r>
              <a:rPr lang="en-US" dirty="0"/>
              <a:t>pipe </a:t>
            </a:r>
            <a:r>
              <a:rPr lang="en-US" dirty="0" smtClean="0"/>
              <a:t>to include gold coatings,</a:t>
            </a:r>
          </a:p>
          <a:p>
            <a:pPr lvl="1">
              <a:buClr>
                <a:srgbClr val="002060"/>
              </a:buClr>
              <a:buFont typeface="Courier New" charset="0"/>
              <a:buChar char="o"/>
            </a:pPr>
            <a:r>
              <a:rPr lang="en-US" dirty="0" smtClean="0"/>
              <a:t>Maturation of SVT design, especially granularity;</a:t>
            </a:r>
          </a:p>
          <a:p>
            <a:pPr lvl="1">
              <a:buClr>
                <a:srgbClr val="002060"/>
              </a:buClr>
              <a:buFont typeface="Courier New" charset="0"/>
              <a:buChar char="o"/>
            </a:pPr>
            <a:endParaRPr lang="en-US" sz="1200" dirty="0" smtClean="0"/>
          </a:p>
          <a:p>
            <a:pPr>
              <a:buClr>
                <a:srgbClr val="002060"/>
              </a:buClr>
              <a:buFont typeface="Arial" charset="0"/>
              <a:buChar char="•"/>
            </a:pPr>
            <a:r>
              <a:rPr lang="en-US" sz="2200" dirty="0" smtClean="0"/>
              <a:t>Add additional IP elements as appropriate (detector, support structure, </a:t>
            </a:r>
            <a:r>
              <a:rPr lang="en-US" sz="2200" dirty="0" err="1" smtClean="0"/>
              <a:t>etc</a:t>
            </a:r>
            <a:r>
              <a:rPr lang="en-US" sz="2200" dirty="0" smtClean="0"/>
              <a:t>).</a:t>
            </a:r>
          </a:p>
          <a:p>
            <a:endParaRPr lang="en-US" dirty="0" smtClean="0"/>
          </a:p>
          <a:p>
            <a:endParaRPr lang="en-US" dirty="0"/>
          </a:p>
          <a:p>
            <a:endParaRPr lang="en-US" dirty="0"/>
          </a:p>
        </p:txBody>
      </p:sp>
    </p:spTree>
    <p:extLst>
      <p:ext uri="{BB962C8B-B14F-4D97-AF65-F5344CB8AC3E}">
        <p14:creationId xmlns:p14="http://schemas.microsoft.com/office/powerpoint/2010/main" val="11876235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6145" y="897765"/>
            <a:ext cx="8853555" cy="4916626"/>
          </a:xfrm>
        </p:spPr>
        <p:txBody>
          <a:bodyPr>
            <a:normAutofit fontScale="85000" lnSpcReduction="10000"/>
          </a:bodyPr>
          <a:lstStyle/>
          <a:p>
            <a:pPr marL="0" indent="0">
              <a:buNone/>
            </a:pPr>
            <a:r>
              <a:rPr lang="en-US" sz="2400" b="1" dirty="0" smtClean="0">
                <a:solidFill>
                  <a:srgbClr val="036F06"/>
                </a:solidFill>
                <a:latin typeface="Arial" charset="0"/>
                <a:ea typeface="Arial" charset="0"/>
                <a:cs typeface="Arial" charset="0"/>
              </a:rPr>
              <a:t>Study background generated by machine operation in simulation:</a:t>
            </a:r>
          </a:p>
          <a:p>
            <a:pPr lvl="1">
              <a:buFont typeface="Arial" charset="0"/>
              <a:buChar char="•"/>
            </a:pPr>
            <a:endParaRPr lang="en-US" sz="1100" b="1" dirty="0" smtClean="0">
              <a:solidFill>
                <a:srgbClr val="002060"/>
              </a:solidFill>
              <a:latin typeface="Arial" charset="0"/>
              <a:ea typeface="Arial" charset="0"/>
              <a:cs typeface="Arial" charset="0"/>
            </a:endParaRPr>
          </a:p>
          <a:p>
            <a:pPr lvl="1">
              <a:buFont typeface="Arial" charset="0"/>
              <a:buChar char="•"/>
            </a:pPr>
            <a:r>
              <a:rPr lang="en-US" sz="2400" b="1" dirty="0" smtClean="0">
                <a:solidFill>
                  <a:srgbClr val="002060"/>
                </a:solidFill>
                <a:latin typeface="Arial" charset="0"/>
                <a:ea typeface="Arial" charset="0"/>
                <a:cs typeface="Arial" charset="0"/>
              </a:rPr>
              <a:t>Synchrotron radiation</a:t>
            </a:r>
          </a:p>
          <a:p>
            <a:pPr lvl="1">
              <a:buFont typeface="Arial" charset="0"/>
              <a:buChar char="•"/>
            </a:pPr>
            <a:r>
              <a:rPr lang="en-US" sz="2400" b="1" dirty="0">
                <a:solidFill>
                  <a:srgbClr val="002060"/>
                </a:solidFill>
                <a:latin typeface="Arial" charset="0"/>
                <a:ea typeface="Arial" charset="0"/>
                <a:cs typeface="Arial" charset="0"/>
              </a:rPr>
              <a:t>B</a:t>
            </a:r>
            <a:r>
              <a:rPr lang="en-US" sz="2400" b="1" dirty="0" smtClean="0">
                <a:solidFill>
                  <a:srgbClr val="002060"/>
                </a:solidFill>
                <a:latin typeface="Arial" charset="0"/>
                <a:ea typeface="Arial" charset="0"/>
                <a:cs typeface="Arial" charset="0"/>
              </a:rPr>
              <a:t>eam-gas interactions</a:t>
            </a:r>
          </a:p>
          <a:p>
            <a:pPr lvl="1">
              <a:buFont typeface="Arial" charset="0"/>
              <a:buChar char="•"/>
            </a:pPr>
            <a:endParaRPr lang="en-US" sz="800" b="1" dirty="0" smtClean="0">
              <a:solidFill>
                <a:srgbClr val="002060"/>
              </a:solidFill>
              <a:latin typeface="Arial" charset="0"/>
              <a:ea typeface="Arial" charset="0"/>
              <a:cs typeface="Arial" charset="0"/>
            </a:endParaRPr>
          </a:p>
          <a:p>
            <a:pPr lvl="1">
              <a:buFont typeface="Arial" charset="0"/>
              <a:buChar char="•"/>
            </a:pPr>
            <a:r>
              <a:rPr lang="en-US" sz="2400" dirty="0" smtClean="0">
                <a:solidFill>
                  <a:srgbClr val="002060"/>
                </a:solidFill>
                <a:latin typeface="Arial" charset="0"/>
                <a:ea typeface="Arial" charset="0"/>
                <a:cs typeface="Arial" charset="0"/>
              </a:rPr>
              <a:t>Beam halo effects and beam losses</a:t>
            </a:r>
          </a:p>
          <a:p>
            <a:pPr lvl="1">
              <a:buFont typeface="Arial" charset="0"/>
              <a:buChar char="•"/>
            </a:pPr>
            <a:r>
              <a:rPr lang="en-US" sz="2400" b="1" dirty="0" smtClean="0">
                <a:solidFill>
                  <a:srgbClr val="002060"/>
                </a:solidFill>
                <a:latin typeface="Arial" charset="0"/>
                <a:ea typeface="Arial" charset="0"/>
                <a:cs typeface="Arial" charset="0"/>
              </a:rPr>
              <a:t>Neutron flux </a:t>
            </a:r>
          </a:p>
          <a:p>
            <a:pPr lvl="1">
              <a:buFont typeface="Arial" charset="0"/>
              <a:buChar char="•"/>
            </a:pPr>
            <a:r>
              <a:rPr lang="en-US" sz="2400" dirty="0" smtClean="0">
                <a:solidFill>
                  <a:srgbClr val="002060"/>
                </a:solidFill>
                <a:latin typeface="Arial" charset="0"/>
                <a:ea typeface="Arial" charset="0"/>
                <a:cs typeface="Arial" charset="0"/>
              </a:rPr>
              <a:t>Others</a:t>
            </a:r>
          </a:p>
          <a:p>
            <a:pPr lvl="1">
              <a:buFont typeface="Arial" charset="0"/>
              <a:buChar char="•"/>
            </a:pPr>
            <a:endParaRPr lang="en-US" sz="1100" b="1" dirty="0" smtClean="0">
              <a:solidFill>
                <a:schemeClr val="accent2"/>
              </a:solidFill>
              <a:latin typeface="Arial" charset="0"/>
              <a:ea typeface="Arial" charset="0"/>
              <a:cs typeface="Arial" charset="0"/>
            </a:endParaRPr>
          </a:p>
          <a:p>
            <a:pPr>
              <a:buFont typeface="ArialUnicodeMS" charset="0"/>
              <a:buChar char="➤"/>
            </a:pPr>
            <a:r>
              <a:rPr lang="en-US" sz="2400" b="1" dirty="0">
                <a:solidFill>
                  <a:srgbClr val="036F06"/>
                </a:solidFill>
                <a:latin typeface="Arial" charset="0"/>
                <a:ea typeface="Arial" charset="0"/>
                <a:cs typeface="Arial" charset="0"/>
              </a:rPr>
              <a:t>Quantify background rates and radiation doses </a:t>
            </a:r>
            <a:r>
              <a:rPr lang="en-US" sz="2400" b="1" dirty="0" smtClean="0">
                <a:solidFill>
                  <a:srgbClr val="036F06"/>
                </a:solidFill>
                <a:latin typeface="Arial" charset="0"/>
                <a:ea typeface="Arial" charset="0"/>
                <a:cs typeface="Arial" charset="0"/>
              </a:rPr>
              <a:t>in order to </a:t>
            </a:r>
            <a:r>
              <a:rPr lang="en-US" sz="2400" b="1" dirty="0">
                <a:solidFill>
                  <a:srgbClr val="036F06"/>
                </a:solidFill>
                <a:latin typeface="Arial" charset="0"/>
                <a:ea typeface="Arial" charset="0"/>
                <a:cs typeface="Arial" charset="0"/>
              </a:rPr>
              <a:t>assess the impact on </a:t>
            </a:r>
            <a:endParaRPr lang="en-US" sz="2400" b="1" dirty="0" smtClean="0">
              <a:solidFill>
                <a:srgbClr val="036F06"/>
              </a:solidFill>
              <a:latin typeface="Arial" charset="0"/>
              <a:ea typeface="Arial" charset="0"/>
              <a:cs typeface="Arial" charset="0"/>
            </a:endParaRPr>
          </a:p>
          <a:p>
            <a:pPr>
              <a:buFont typeface="ArialUnicodeMS" charset="0"/>
              <a:buChar char="➤"/>
            </a:pPr>
            <a:endParaRPr lang="en-US" sz="1100" b="1" dirty="0">
              <a:solidFill>
                <a:srgbClr val="008000"/>
              </a:solidFill>
              <a:latin typeface="Arial" charset="0"/>
              <a:ea typeface="Arial" charset="0"/>
              <a:cs typeface="Arial" charset="0"/>
            </a:endParaRPr>
          </a:p>
          <a:p>
            <a:pPr lvl="1">
              <a:buFont typeface="Arial" charset="0"/>
              <a:buChar char="•"/>
            </a:pPr>
            <a:r>
              <a:rPr lang="en-US" sz="2400" b="1" dirty="0" smtClean="0">
                <a:solidFill>
                  <a:srgbClr val="002060"/>
                </a:solidFill>
                <a:latin typeface="Arial" charset="0"/>
                <a:ea typeface="Arial" charset="0"/>
                <a:cs typeface="Arial" charset="0"/>
              </a:rPr>
              <a:t>Detectors’ operation, electronics, b</a:t>
            </a:r>
            <a:r>
              <a:rPr lang="en-US" sz="2400" b="1" dirty="0">
                <a:solidFill>
                  <a:srgbClr val="002060"/>
                </a:solidFill>
                <a:latin typeface="Arial" charset="0"/>
                <a:ea typeface="Arial" charset="0"/>
                <a:cs typeface="Arial" charset="0"/>
              </a:rPr>
              <a:t>e</a:t>
            </a:r>
            <a:r>
              <a:rPr lang="en-US" sz="2400" b="1" dirty="0" smtClean="0">
                <a:solidFill>
                  <a:srgbClr val="002060"/>
                </a:solidFill>
                <a:latin typeface="Arial" charset="0"/>
                <a:ea typeface="Arial" charset="0"/>
                <a:cs typeface="Arial" charset="0"/>
              </a:rPr>
              <a:t>amline components, etc.</a:t>
            </a:r>
            <a:endParaRPr lang="en-US" sz="2400" b="1" dirty="0">
              <a:solidFill>
                <a:srgbClr val="002060"/>
              </a:solidFill>
              <a:latin typeface="Arial" charset="0"/>
              <a:ea typeface="Arial" charset="0"/>
              <a:cs typeface="Arial" charset="0"/>
            </a:endParaRPr>
          </a:p>
          <a:p>
            <a:pPr lvl="1">
              <a:buFont typeface="Arial" charset="0"/>
              <a:buChar char="•"/>
            </a:pPr>
            <a:endParaRPr lang="en-US" sz="1100" b="1" dirty="0" smtClean="0">
              <a:solidFill>
                <a:schemeClr val="accent2"/>
              </a:solidFill>
              <a:latin typeface="Arial" charset="0"/>
              <a:ea typeface="Arial" charset="0"/>
              <a:cs typeface="Arial" charset="0"/>
            </a:endParaRPr>
          </a:p>
          <a:p>
            <a:pPr>
              <a:buFont typeface="ArialUnicodeMS" charset="0"/>
              <a:buChar char="➤"/>
            </a:pPr>
            <a:r>
              <a:rPr lang="en-US" sz="2400" b="1" dirty="0">
                <a:solidFill>
                  <a:srgbClr val="036F06"/>
                </a:solidFill>
                <a:latin typeface="Arial" charset="0"/>
                <a:ea typeface="Arial" charset="0"/>
                <a:cs typeface="Arial" charset="0"/>
              </a:rPr>
              <a:t>Provide </a:t>
            </a:r>
            <a:r>
              <a:rPr lang="en-US" sz="2400" b="1" dirty="0" smtClean="0">
                <a:solidFill>
                  <a:srgbClr val="036F06"/>
                </a:solidFill>
                <a:latin typeface="Arial" charset="0"/>
                <a:ea typeface="Arial" charset="0"/>
                <a:cs typeface="Arial" charset="0"/>
              </a:rPr>
              <a:t>input</a:t>
            </a:r>
          </a:p>
          <a:p>
            <a:pPr>
              <a:buFont typeface="ArialUnicodeMS" charset="0"/>
              <a:buChar char="➤"/>
            </a:pPr>
            <a:endParaRPr lang="en-US" sz="1200" b="1" dirty="0">
              <a:solidFill>
                <a:srgbClr val="008000"/>
              </a:solidFill>
              <a:latin typeface="Arial" charset="0"/>
              <a:ea typeface="Arial" charset="0"/>
              <a:cs typeface="Arial" charset="0"/>
            </a:endParaRPr>
          </a:p>
          <a:p>
            <a:pPr lvl="1">
              <a:buFont typeface="Arial" charset="0"/>
              <a:buChar char="•"/>
            </a:pPr>
            <a:r>
              <a:rPr lang="en-US" sz="2400" b="1" dirty="0" smtClean="0">
                <a:solidFill>
                  <a:srgbClr val="002060"/>
                </a:solidFill>
                <a:latin typeface="Arial" charset="0"/>
                <a:ea typeface="Arial" charset="0"/>
                <a:cs typeface="Arial" charset="0"/>
              </a:rPr>
              <a:t>Machine lattice, IR </a:t>
            </a:r>
            <a:r>
              <a:rPr lang="en-US" sz="2400" b="1" dirty="0">
                <a:solidFill>
                  <a:srgbClr val="002060"/>
                </a:solidFill>
                <a:latin typeface="Arial" charset="0"/>
                <a:ea typeface="Arial" charset="0"/>
                <a:cs typeface="Arial" charset="0"/>
              </a:rPr>
              <a:t>design: beam pipe, </a:t>
            </a:r>
            <a:r>
              <a:rPr lang="en-US" sz="2400" b="1" dirty="0" smtClean="0">
                <a:solidFill>
                  <a:srgbClr val="002060"/>
                </a:solidFill>
                <a:latin typeface="Arial" charset="0"/>
                <a:ea typeface="Arial" charset="0"/>
                <a:cs typeface="Arial" charset="0"/>
              </a:rPr>
              <a:t>magnets, vacuum/pumping</a:t>
            </a:r>
            <a:endParaRPr lang="en-US" sz="2400" b="1" dirty="0">
              <a:solidFill>
                <a:srgbClr val="002060"/>
              </a:solidFill>
              <a:latin typeface="Arial" charset="0"/>
              <a:ea typeface="Arial" charset="0"/>
              <a:cs typeface="Arial" charset="0"/>
            </a:endParaRPr>
          </a:p>
          <a:p>
            <a:pPr lvl="1">
              <a:buFont typeface="Arial" charset="0"/>
              <a:buChar char="•"/>
            </a:pPr>
            <a:r>
              <a:rPr lang="en-US" sz="2400" b="1" dirty="0">
                <a:solidFill>
                  <a:srgbClr val="002060"/>
                </a:solidFill>
                <a:latin typeface="Arial" charset="0"/>
                <a:ea typeface="Arial" charset="0"/>
                <a:cs typeface="Arial" charset="0"/>
              </a:rPr>
              <a:t>Detector </a:t>
            </a:r>
            <a:r>
              <a:rPr lang="en-US" sz="2400" b="1" dirty="0" smtClean="0">
                <a:solidFill>
                  <a:srgbClr val="002060"/>
                </a:solidFill>
                <a:latin typeface="Arial" charset="0"/>
                <a:ea typeface="Arial" charset="0"/>
                <a:cs typeface="Arial" charset="0"/>
              </a:rPr>
              <a:t>design, technology choices &amp; Support structures, etc.</a:t>
            </a:r>
          </a:p>
          <a:p>
            <a:pPr lvl="1">
              <a:buFont typeface="Arial" charset="0"/>
              <a:buChar char="•"/>
            </a:pPr>
            <a:endParaRPr lang="en-US" sz="2400" b="1" dirty="0" smtClean="0">
              <a:solidFill>
                <a:srgbClr val="002060"/>
              </a:solidFill>
              <a:latin typeface="Arial" charset="0"/>
              <a:ea typeface="Arial" charset="0"/>
              <a:cs typeface="Arial" charset="0"/>
            </a:endParaRPr>
          </a:p>
          <a:p>
            <a:pPr lvl="1">
              <a:buFont typeface="Arial" charset="0"/>
              <a:buChar char="•"/>
            </a:pPr>
            <a:endParaRPr lang="en-US" sz="2400" b="1" dirty="0">
              <a:solidFill>
                <a:srgbClr val="002060"/>
              </a:solidFill>
              <a:latin typeface="Arial" charset="0"/>
              <a:ea typeface="Arial" charset="0"/>
              <a:cs typeface="Arial" charset="0"/>
            </a:endParaRPr>
          </a:p>
          <a:p>
            <a:pPr lvl="1">
              <a:buFont typeface="Arial" charset="0"/>
              <a:buChar char="•"/>
            </a:pPr>
            <a:endParaRPr lang="en-US" sz="1400" b="1" dirty="0" smtClean="0">
              <a:solidFill>
                <a:srgbClr val="002060"/>
              </a:solidFill>
              <a:latin typeface="Arial" charset="0"/>
              <a:ea typeface="Arial" charset="0"/>
              <a:cs typeface="Arial" charset="0"/>
            </a:endParaRPr>
          </a:p>
          <a:p>
            <a:pPr lvl="2"/>
            <a:endParaRPr lang="en-US" sz="1600" dirty="0" smtClean="0">
              <a:latin typeface="Arial" charset="0"/>
              <a:ea typeface="Arial" charset="0"/>
              <a:cs typeface="Arial" charset="0"/>
            </a:endParaRPr>
          </a:p>
          <a:p>
            <a:pPr lvl="2"/>
            <a:endParaRPr lang="en-US" sz="1600" dirty="0">
              <a:latin typeface="Arial" charset="0"/>
              <a:ea typeface="Arial" charset="0"/>
              <a:cs typeface="Arial" charset="0"/>
            </a:endParaRPr>
          </a:p>
          <a:p>
            <a:pPr lvl="2"/>
            <a:endParaRPr lang="en-US" sz="1600" dirty="0" smtClean="0">
              <a:latin typeface="Arial" charset="0"/>
              <a:ea typeface="Arial" charset="0"/>
              <a:cs typeface="Arial" charset="0"/>
            </a:endParaRPr>
          </a:p>
          <a:p>
            <a:pPr lvl="2"/>
            <a:endParaRPr lang="en-US" sz="1600" dirty="0">
              <a:latin typeface="Arial" charset="0"/>
              <a:ea typeface="Arial" charset="0"/>
              <a:cs typeface="Arial" charset="0"/>
            </a:endParaRPr>
          </a:p>
          <a:p>
            <a:pPr lvl="2"/>
            <a:endParaRPr lang="en-US" sz="1400" b="1" dirty="0" smtClean="0">
              <a:solidFill>
                <a:srgbClr val="000090"/>
              </a:solidFill>
              <a:latin typeface="Arial" charset="0"/>
              <a:ea typeface="Arial" charset="0"/>
              <a:cs typeface="Arial" charset="0"/>
            </a:endParaRPr>
          </a:p>
        </p:txBody>
      </p:sp>
      <p:sp>
        <p:nvSpPr>
          <p:cNvPr id="9" name="TextBox 8"/>
          <p:cNvSpPr txBox="1"/>
          <p:nvPr/>
        </p:nvSpPr>
        <p:spPr>
          <a:xfrm>
            <a:off x="0" y="5533391"/>
            <a:ext cx="9144001" cy="754053"/>
          </a:xfrm>
          <a:prstGeom prst="rect">
            <a:avLst/>
          </a:prstGeom>
          <a:noFill/>
        </p:spPr>
        <p:txBody>
          <a:bodyPr wrap="square" rtlCol="0">
            <a:spAutoFit/>
          </a:bodyPr>
          <a:lstStyle/>
          <a:p>
            <a:pPr algn="ctr"/>
            <a:r>
              <a:rPr lang="en-US" sz="2150" dirty="0" smtClean="0">
                <a:solidFill>
                  <a:srgbClr val="CC0306"/>
                </a:solidFill>
                <a:latin typeface="Arial" charset="0"/>
                <a:ea typeface="Arial" charset="0"/>
                <a:cs typeface="Arial" charset="0"/>
              </a:rPr>
              <a:t>It is critical to perform a thorough study of the type/dose and distribution of machine induced background </a:t>
            </a:r>
            <a:r>
              <a:rPr lang="en-US" sz="2150" b="1" u="sng" dirty="0" smtClean="0">
                <a:solidFill>
                  <a:srgbClr val="CC0306"/>
                </a:solidFill>
                <a:latin typeface="Arial" charset="0"/>
                <a:ea typeface="Arial" charset="0"/>
                <a:cs typeface="Arial" charset="0"/>
              </a:rPr>
              <a:t>NOW</a:t>
            </a:r>
            <a:r>
              <a:rPr lang="en-US" sz="2150" dirty="0" smtClean="0">
                <a:solidFill>
                  <a:srgbClr val="CC0306"/>
                </a:solidFill>
                <a:latin typeface="Arial" charset="0"/>
                <a:ea typeface="Arial" charset="0"/>
                <a:cs typeface="Arial" charset="0"/>
              </a:rPr>
              <a:t> that the IR is being designed</a:t>
            </a:r>
            <a:endParaRPr lang="en-US" sz="2150" dirty="0">
              <a:solidFill>
                <a:srgbClr val="CC0306"/>
              </a:solidFill>
              <a:latin typeface="Arial" charset="0"/>
              <a:ea typeface="Arial" charset="0"/>
              <a:cs typeface="Arial" charset="0"/>
            </a:endParaRPr>
          </a:p>
        </p:txBody>
      </p:sp>
      <p:sp>
        <p:nvSpPr>
          <p:cNvPr id="10" name="Title 3"/>
          <p:cNvSpPr>
            <a:spLocks noGrp="1"/>
          </p:cNvSpPr>
          <p:nvPr>
            <p:ph type="title"/>
          </p:nvPr>
        </p:nvSpPr>
        <p:spPr/>
        <p:txBody>
          <a:bodyPr>
            <a:normAutofit/>
          </a:bodyPr>
          <a:lstStyle/>
          <a:p>
            <a:r>
              <a:rPr lang="en-US" dirty="0" smtClean="0">
                <a:solidFill>
                  <a:schemeClr val="tx1"/>
                </a:solidFill>
                <a:latin typeface="Arial" charset="0"/>
                <a:ea typeface="Arial" charset="0"/>
                <a:cs typeface="Arial" charset="0"/>
              </a:rPr>
              <a:t>Goals of the </a:t>
            </a:r>
            <a:r>
              <a:rPr lang="en-US" dirty="0">
                <a:latin typeface="Arial" charset="0"/>
                <a:ea typeface="Arial" charset="0"/>
                <a:cs typeface="Arial" charset="0"/>
              </a:rPr>
              <a:t>P</a:t>
            </a:r>
            <a:r>
              <a:rPr lang="en-US" dirty="0" smtClean="0">
                <a:solidFill>
                  <a:schemeClr val="tx1"/>
                </a:solidFill>
                <a:latin typeface="Arial" charset="0"/>
                <a:ea typeface="Arial" charset="0"/>
                <a:cs typeface="Arial" charset="0"/>
              </a:rPr>
              <a:t>roposal</a:t>
            </a:r>
            <a:endParaRPr lang="en-US" sz="36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4493929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038" y="0"/>
            <a:ext cx="7886700" cy="1325563"/>
          </a:xfrm>
        </p:spPr>
        <p:txBody>
          <a:bodyPr>
            <a:normAutofit/>
          </a:bodyPr>
          <a:lstStyle/>
          <a:p>
            <a:r>
              <a:rPr lang="en-US" sz="2800" dirty="0"/>
              <a:t>Ion Beam/Gas Background at IP</a:t>
            </a:r>
          </a:p>
        </p:txBody>
      </p:sp>
      <p:sp>
        <p:nvSpPr>
          <p:cNvPr id="3" name="Text Placeholder 2"/>
          <p:cNvSpPr>
            <a:spLocks noGrp="1"/>
          </p:cNvSpPr>
          <p:nvPr>
            <p:ph type="body" idx="1"/>
          </p:nvPr>
        </p:nvSpPr>
        <p:spPr>
          <a:xfrm>
            <a:off x="531019" y="895351"/>
            <a:ext cx="4040188" cy="639762"/>
          </a:xfrm>
        </p:spPr>
        <p:txBody>
          <a:bodyPr/>
          <a:lstStyle/>
          <a:p>
            <a:r>
              <a:rPr lang="en-US" u="sng" dirty="0" smtClean="0"/>
              <a:t>Accomplished</a:t>
            </a:r>
            <a:endParaRPr lang="en-US" u="sng" dirty="0"/>
          </a:p>
        </p:txBody>
      </p:sp>
      <p:sp>
        <p:nvSpPr>
          <p:cNvPr id="4" name="Content Placeholder 3"/>
          <p:cNvSpPr>
            <a:spLocks noGrp="1"/>
          </p:cNvSpPr>
          <p:nvPr>
            <p:ph sz="half" idx="2"/>
          </p:nvPr>
        </p:nvSpPr>
        <p:spPr>
          <a:xfrm>
            <a:off x="457200" y="1582248"/>
            <a:ext cx="4040188" cy="4591050"/>
          </a:xfrm>
          <a:ln>
            <a:solidFill>
              <a:schemeClr val="accent1"/>
            </a:solidFill>
          </a:ln>
        </p:spPr>
        <p:txBody>
          <a:bodyPr>
            <a:normAutofit/>
          </a:bodyPr>
          <a:lstStyle/>
          <a:p>
            <a:pPr>
              <a:buClr>
                <a:srgbClr val="00B050"/>
              </a:buClr>
              <a:buFont typeface="Wingdings" panose="05000000000000000000" pitchFamily="2" charset="2"/>
              <a:buChar char="ü"/>
            </a:pPr>
            <a:r>
              <a:rPr lang="en-US" dirty="0" smtClean="0"/>
              <a:t>Benchmarked GEANT4 beam/gas interactions against data from HERA;</a:t>
            </a:r>
          </a:p>
          <a:p>
            <a:pPr>
              <a:buClr>
                <a:srgbClr val="00B050"/>
              </a:buClr>
              <a:buFont typeface="Wingdings" panose="05000000000000000000" pitchFamily="2" charset="2"/>
              <a:buChar char="ü"/>
            </a:pPr>
            <a:endParaRPr lang="en-US" sz="1050" dirty="0" smtClean="0"/>
          </a:p>
          <a:p>
            <a:pPr>
              <a:buClr>
                <a:srgbClr val="00B050"/>
              </a:buClr>
              <a:buFont typeface="Wingdings" panose="05000000000000000000" pitchFamily="2" charset="2"/>
              <a:buChar char="ü"/>
            </a:pPr>
            <a:r>
              <a:rPr lang="en-US" dirty="0" smtClean="0"/>
              <a:t>Modeled simplified IR based on JLEIC parameters;</a:t>
            </a:r>
          </a:p>
          <a:p>
            <a:pPr>
              <a:buClr>
                <a:srgbClr val="00B050"/>
              </a:buClr>
              <a:buFont typeface="Wingdings" panose="05000000000000000000" pitchFamily="2" charset="2"/>
              <a:buChar char="ü"/>
            </a:pPr>
            <a:endParaRPr lang="en-US" sz="1100" dirty="0" smtClean="0"/>
          </a:p>
          <a:p>
            <a:pPr>
              <a:buClr>
                <a:srgbClr val="00B050"/>
              </a:buClr>
              <a:buFont typeface="Wingdings" panose="05000000000000000000" pitchFamily="2" charset="2"/>
              <a:buChar char="ü"/>
            </a:pPr>
            <a:r>
              <a:rPr lang="en-US" dirty="0" smtClean="0"/>
              <a:t>Simulate beam/gas background events using 100 GeV proton beam from internal GEMC generator</a:t>
            </a:r>
          </a:p>
        </p:txBody>
      </p:sp>
      <p:sp>
        <p:nvSpPr>
          <p:cNvPr id="5" name="Text Placeholder 4"/>
          <p:cNvSpPr>
            <a:spLocks noGrp="1"/>
          </p:cNvSpPr>
          <p:nvPr>
            <p:ph type="body" sz="quarter" idx="3"/>
          </p:nvPr>
        </p:nvSpPr>
        <p:spPr>
          <a:xfrm>
            <a:off x="4645025" y="895351"/>
            <a:ext cx="4041775" cy="639762"/>
          </a:xfrm>
        </p:spPr>
        <p:txBody>
          <a:bodyPr/>
          <a:lstStyle/>
          <a:p>
            <a:r>
              <a:rPr lang="en-US" u="sng" dirty="0" smtClean="0"/>
              <a:t>Next Steps</a:t>
            </a:r>
            <a:endParaRPr lang="en-US" u="sng" dirty="0"/>
          </a:p>
        </p:txBody>
      </p:sp>
      <p:sp>
        <p:nvSpPr>
          <p:cNvPr id="6" name="Content Placeholder 5"/>
          <p:cNvSpPr>
            <a:spLocks noGrp="1"/>
          </p:cNvSpPr>
          <p:nvPr>
            <p:ph sz="quarter" idx="4"/>
          </p:nvPr>
        </p:nvSpPr>
        <p:spPr>
          <a:xfrm>
            <a:off x="4645025" y="1582248"/>
            <a:ext cx="4041775" cy="4591050"/>
          </a:xfrm>
          <a:ln>
            <a:solidFill>
              <a:schemeClr val="accent1"/>
            </a:solidFill>
          </a:ln>
        </p:spPr>
        <p:txBody>
          <a:bodyPr>
            <a:normAutofit fontScale="92500" lnSpcReduction="10000"/>
          </a:bodyPr>
          <a:lstStyle/>
          <a:p>
            <a:pPr>
              <a:buClr>
                <a:srgbClr val="002060"/>
              </a:buClr>
              <a:buFont typeface="Arial" charset="0"/>
              <a:buChar char="•"/>
            </a:pPr>
            <a:r>
              <a:rPr lang="en-US" dirty="0" smtClean="0"/>
              <a:t>Complete analysis of beam/gas background vs vacuum level (in progress);</a:t>
            </a:r>
          </a:p>
          <a:p>
            <a:pPr>
              <a:buClr>
                <a:srgbClr val="002060"/>
              </a:buClr>
              <a:buFont typeface="Arial" charset="0"/>
              <a:buChar char="•"/>
            </a:pPr>
            <a:endParaRPr lang="en-US" sz="1200" dirty="0" smtClean="0"/>
          </a:p>
          <a:p>
            <a:pPr>
              <a:buClr>
                <a:srgbClr val="002060"/>
              </a:buClr>
              <a:buFont typeface="Arial" charset="0"/>
              <a:buChar char="•"/>
            </a:pPr>
            <a:r>
              <a:rPr lang="en-US" dirty="0" smtClean="0"/>
              <a:t>Refine beam pipe interior for both JLEIC and </a:t>
            </a:r>
            <a:r>
              <a:rPr lang="en-US" dirty="0" err="1" smtClean="0"/>
              <a:t>eRICH</a:t>
            </a:r>
            <a:r>
              <a:rPr lang="en-US" dirty="0" smtClean="0"/>
              <a:t>;</a:t>
            </a:r>
          </a:p>
          <a:p>
            <a:pPr>
              <a:buClr>
                <a:srgbClr val="002060"/>
              </a:buClr>
              <a:buFont typeface="Arial" charset="0"/>
              <a:buChar char="•"/>
            </a:pPr>
            <a:endParaRPr lang="en-US" sz="1200" dirty="0"/>
          </a:p>
          <a:p>
            <a:pPr>
              <a:buClr>
                <a:srgbClr val="002060"/>
              </a:buClr>
              <a:buFont typeface="Arial" charset="0"/>
              <a:buChar char="•"/>
            </a:pPr>
            <a:r>
              <a:rPr lang="en-US" dirty="0" smtClean="0"/>
              <a:t>Model proton </a:t>
            </a:r>
            <a:r>
              <a:rPr lang="en-US" dirty="0"/>
              <a:t>beam </a:t>
            </a:r>
            <a:r>
              <a:rPr lang="en-US" dirty="0" smtClean="0"/>
              <a:t>matched distribution with halo;</a:t>
            </a:r>
          </a:p>
          <a:p>
            <a:pPr>
              <a:buClr>
                <a:srgbClr val="002060"/>
              </a:buClr>
              <a:buFont typeface="Arial" charset="0"/>
              <a:buChar char="•"/>
            </a:pPr>
            <a:endParaRPr lang="en-US" sz="1200" dirty="0"/>
          </a:p>
          <a:p>
            <a:pPr>
              <a:buClr>
                <a:srgbClr val="002060"/>
              </a:buClr>
              <a:buFont typeface="Arial" charset="0"/>
              <a:buChar char="•"/>
            </a:pPr>
            <a:r>
              <a:rPr lang="en-US" dirty="0" smtClean="0"/>
              <a:t>Refine results by implementing density distribution from vacuum engineers around IP.</a:t>
            </a:r>
            <a:endParaRPr lang="en-US" dirty="0"/>
          </a:p>
          <a:p>
            <a:endParaRPr lang="en-US" dirty="0"/>
          </a:p>
          <a:p>
            <a:endParaRPr lang="en-US" dirty="0"/>
          </a:p>
        </p:txBody>
      </p:sp>
    </p:spTree>
    <p:extLst>
      <p:ext uri="{BB962C8B-B14F-4D97-AF65-F5344CB8AC3E}">
        <p14:creationId xmlns:p14="http://schemas.microsoft.com/office/powerpoint/2010/main" val="16754013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675" y="904973"/>
            <a:ext cx="8326814" cy="5262563"/>
          </a:xfrm>
        </p:spPr>
        <p:txBody>
          <a:bodyPr>
            <a:normAutofit/>
          </a:bodyPr>
          <a:lstStyle/>
          <a:p>
            <a:r>
              <a:rPr lang="en-US" dirty="0"/>
              <a:t>Optimize the machine lattice and track matched beam to evaluate changes </a:t>
            </a:r>
            <a:r>
              <a:rPr lang="en-US" dirty="0" smtClean="0"/>
              <a:t>in background </a:t>
            </a:r>
            <a:r>
              <a:rPr lang="en-US" dirty="0"/>
              <a:t>carried to IR and detectors</a:t>
            </a:r>
            <a:r>
              <a:rPr lang="en-US" dirty="0" smtClean="0"/>
              <a:t>.</a:t>
            </a:r>
          </a:p>
          <a:p>
            <a:endParaRPr lang="en-US" dirty="0"/>
          </a:p>
          <a:p>
            <a:r>
              <a:rPr lang="en-US" dirty="0" smtClean="0"/>
              <a:t>Develop </a:t>
            </a:r>
            <a:r>
              <a:rPr lang="en-US" dirty="0"/>
              <a:t>an efficient method to streamline the transfer design between </a:t>
            </a:r>
            <a:r>
              <a:rPr lang="en-US" dirty="0" smtClean="0"/>
              <a:t>Lattice and GEANT4 </a:t>
            </a:r>
          </a:p>
          <a:p>
            <a:endParaRPr lang="en-US" dirty="0" smtClean="0"/>
          </a:p>
          <a:p>
            <a:r>
              <a:rPr lang="en-US" dirty="0" smtClean="0"/>
              <a:t>Design </a:t>
            </a:r>
            <a:r>
              <a:rPr lang="en-US" dirty="0"/>
              <a:t>and optimize the collimation of the synchrotron </a:t>
            </a:r>
            <a:r>
              <a:rPr lang="en-US" dirty="0" smtClean="0"/>
              <a:t>radiation to minimize the background rate</a:t>
            </a:r>
          </a:p>
          <a:p>
            <a:endParaRPr lang="en-US" dirty="0"/>
          </a:p>
          <a:p>
            <a:r>
              <a:rPr lang="en-US" dirty="0" smtClean="0"/>
              <a:t> </a:t>
            </a:r>
            <a:r>
              <a:rPr lang="en-US" dirty="0"/>
              <a:t>Import detailed engineering model of machine lattice magnets and IR </a:t>
            </a:r>
            <a:r>
              <a:rPr lang="en-US" dirty="0" smtClean="0"/>
              <a:t>design from </a:t>
            </a:r>
            <a:r>
              <a:rPr lang="en-US" dirty="0"/>
              <a:t>CAD to GEMC</a:t>
            </a:r>
            <a:r>
              <a:rPr lang="en-US" dirty="0" smtClean="0"/>
              <a:t>.</a:t>
            </a:r>
          </a:p>
          <a:p>
            <a:endParaRPr lang="en-US" dirty="0"/>
          </a:p>
          <a:p>
            <a:r>
              <a:rPr lang="en-US" dirty="0" smtClean="0"/>
              <a:t> </a:t>
            </a:r>
            <a:r>
              <a:rPr lang="en-US" dirty="0"/>
              <a:t>Evaluate quantitatively the background type and distribution due to the </a:t>
            </a:r>
            <a:r>
              <a:rPr lang="en-US" dirty="0" smtClean="0"/>
              <a:t>SR radiation</a:t>
            </a:r>
            <a:r>
              <a:rPr lang="en-US" dirty="0"/>
              <a:t>, giving feed back to the machine and IR designer towards </a:t>
            </a:r>
            <a:r>
              <a:rPr lang="en-US" dirty="0" smtClean="0"/>
              <a:t>design optimization. </a:t>
            </a:r>
            <a:endParaRPr lang="en-US" dirty="0">
              <a:solidFill>
                <a:srgbClr val="2544F3"/>
              </a:solidFill>
            </a:endParaRPr>
          </a:p>
          <a:p>
            <a:endParaRPr lang="en-US" dirty="0"/>
          </a:p>
        </p:txBody>
      </p:sp>
      <p:sp>
        <p:nvSpPr>
          <p:cNvPr id="4" name="Title 1"/>
          <p:cNvSpPr>
            <a:spLocks noGrp="1"/>
          </p:cNvSpPr>
          <p:nvPr>
            <p:ph type="title"/>
          </p:nvPr>
        </p:nvSpPr>
        <p:spPr/>
        <p:txBody>
          <a:bodyPr/>
          <a:lstStyle/>
          <a:p>
            <a:r>
              <a:rPr lang="en-US" dirty="0" smtClean="0"/>
              <a:t>Simulation Frame Work </a:t>
            </a:r>
            <a:r>
              <a:rPr lang="mr-IN" dirty="0" smtClean="0"/>
              <a:t>–</a:t>
            </a:r>
            <a:r>
              <a:rPr lang="en-US" dirty="0" smtClean="0"/>
              <a:t> SR </a:t>
            </a:r>
            <a:r>
              <a:rPr lang="mr-IN" dirty="0" smtClean="0"/>
              <a:t>–</a:t>
            </a:r>
            <a:r>
              <a:rPr lang="en-US" dirty="0" smtClean="0"/>
              <a:t> Next Steps</a:t>
            </a:r>
            <a:endParaRPr lang="en-US" dirty="0"/>
          </a:p>
        </p:txBody>
      </p:sp>
    </p:spTree>
    <p:extLst>
      <p:ext uri="{BB962C8B-B14F-4D97-AF65-F5344CB8AC3E}">
        <p14:creationId xmlns:p14="http://schemas.microsoft.com/office/powerpoint/2010/main" val="3966723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07" y="290772"/>
            <a:ext cx="8464378" cy="424732"/>
          </a:xfrm>
        </p:spPr>
        <p:txBody>
          <a:bodyPr/>
          <a:lstStyle/>
          <a:p>
            <a:r>
              <a:rPr lang="en-US" dirty="0" smtClean="0"/>
              <a:t>Beam Gas Interaction Next Steps</a:t>
            </a:r>
            <a:endParaRPr lang="en-US" dirty="0"/>
          </a:p>
        </p:txBody>
      </p:sp>
      <p:sp>
        <p:nvSpPr>
          <p:cNvPr id="3" name="Content Placeholder 2"/>
          <p:cNvSpPr>
            <a:spLocks noGrp="1"/>
          </p:cNvSpPr>
          <p:nvPr>
            <p:ph idx="1"/>
          </p:nvPr>
        </p:nvSpPr>
        <p:spPr/>
        <p:txBody>
          <a:bodyPr>
            <a:normAutofit/>
          </a:bodyPr>
          <a:lstStyle/>
          <a:p>
            <a:r>
              <a:rPr lang="en-US" dirty="0" smtClean="0">
                <a:solidFill>
                  <a:schemeClr val="tx1"/>
                </a:solidFill>
              </a:rPr>
              <a:t>Use </a:t>
            </a:r>
            <a:r>
              <a:rPr lang="en-US" dirty="0" err="1" smtClean="0">
                <a:solidFill>
                  <a:schemeClr val="tx1"/>
                </a:solidFill>
              </a:rPr>
              <a:t>Molflow</a:t>
            </a:r>
            <a:r>
              <a:rPr lang="en-US" dirty="0" smtClean="0">
                <a:solidFill>
                  <a:schemeClr val="tx1"/>
                </a:solidFill>
              </a:rPr>
              <a:t>+ and </a:t>
            </a:r>
            <a:r>
              <a:rPr lang="en-US" dirty="0" err="1" smtClean="0">
                <a:solidFill>
                  <a:schemeClr val="tx1"/>
                </a:solidFill>
              </a:rPr>
              <a:t>Synrad</a:t>
            </a:r>
            <a:r>
              <a:rPr lang="en-US" dirty="0" smtClean="0">
                <a:solidFill>
                  <a:schemeClr val="tx1"/>
                </a:solidFill>
              </a:rPr>
              <a:t> to realistically simulate vacuum conditions.</a:t>
            </a:r>
          </a:p>
          <a:p>
            <a:endParaRPr lang="en-US" dirty="0" smtClean="0">
              <a:solidFill>
                <a:schemeClr val="tx1"/>
              </a:solidFill>
            </a:endParaRPr>
          </a:p>
          <a:p>
            <a:r>
              <a:rPr lang="en-US" dirty="0" smtClean="0">
                <a:solidFill>
                  <a:schemeClr val="tx1"/>
                </a:solidFill>
              </a:rPr>
              <a:t> Design vacuum system based on requirements of the IR vacuum tube and vacuum vessels and its translation into the simulation.</a:t>
            </a:r>
          </a:p>
          <a:p>
            <a:endParaRPr lang="en-US" dirty="0" smtClean="0">
              <a:solidFill>
                <a:schemeClr val="tx1"/>
              </a:solidFill>
            </a:endParaRPr>
          </a:p>
          <a:p>
            <a:r>
              <a:rPr lang="en-US" dirty="0" smtClean="0">
                <a:solidFill>
                  <a:schemeClr val="tx1"/>
                </a:solidFill>
              </a:rPr>
              <a:t>Use SR level to determine the level of dynamic vacuum.</a:t>
            </a:r>
          </a:p>
          <a:p>
            <a:endParaRPr lang="en-US" dirty="0" smtClean="0">
              <a:solidFill>
                <a:schemeClr val="tx1"/>
              </a:solidFill>
            </a:endParaRPr>
          </a:p>
          <a:p>
            <a:r>
              <a:rPr lang="en-US" dirty="0" smtClean="0">
                <a:solidFill>
                  <a:schemeClr val="tx1"/>
                </a:solidFill>
              </a:rPr>
              <a:t>Evaluate the background type and distribution due to the beam gas interaction giving feed back to the vacuum engineer and IR designer towards design optimization.</a:t>
            </a:r>
          </a:p>
          <a:p>
            <a:endParaRPr lang="en-US" dirty="0" smtClean="0">
              <a:solidFill>
                <a:schemeClr val="tx1"/>
              </a:solidFill>
            </a:endParaRPr>
          </a:p>
          <a:p>
            <a:r>
              <a:rPr lang="en-US" dirty="0" smtClean="0">
                <a:solidFill>
                  <a:schemeClr val="tx1"/>
                </a:solidFill>
              </a:rPr>
              <a:t>Estimate rates, due to both beam gas interaction and SR, in the detectors and beam pipe in the configuration including realistic lattice, vacuum levels and IR. This will serve as an input to the iterative procedure of the lattice and vacuum system optimization</a:t>
            </a:r>
            <a:r>
              <a:rPr lang="en-US" dirty="0" smtClean="0">
                <a:solidFill>
                  <a:srgbClr val="2544F3"/>
                </a:solidFill>
              </a:rPr>
              <a:t>.</a:t>
            </a:r>
          </a:p>
          <a:p>
            <a:endParaRPr lang="en-US" dirty="0"/>
          </a:p>
        </p:txBody>
      </p:sp>
    </p:spTree>
    <p:extLst>
      <p:ext uri="{BB962C8B-B14F-4D97-AF65-F5344CB8AC3E}">
        <p14:creationId xmlns:p14="http://schemas.microsoft.com/office/powerpoint/2010/main" val="15092539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Neutron Flux </a:t>
            </a:r>
            <a:r>
              <a:rPr lang="mr-IN" dirty="0" smtClean="0"/>
              <a:t>–</a:t>
            </a:r>
            <a:r>
              <a:rPr lang="en-US" dirty="0" smtClean="0"/>
              <a:t> Next Steps</a:t>
            </a:r>
            <a:endParaRPr lang="en-US" dirty="0"/>
          </a:p>
        </p:txBody>
      </p:sp>
      <p:sp>
        <p:nvSpPr>
          <p:cNvPr id="3" name="Content Placeholder 2"/>
          <p:cNvSpPr>
            <a:spLocks noGrp="1"/>
          </p:cNvSpPr>
          <p:nvPr>
            <p:ph idx="1"/>
          </p:nvPr>
        </p:nvSpPr>
        <p:spPr/>
        <p:txBody>
          <a:bodyPr>
            <a:normAutofit/>
          </a:bodyPr>
          <a:lstStyle/>
          <a:p>
            <a:r>
              <a:rPr lang="en-US" dirty="0" smtClean="0">
                <a:solidFill>
                  <a:schemeClr val="tx1"/>
                </a:solidFill>
              </a:rPr>
              <a:t>Develop </a:t>
            </a:r>
            <a:r>
              <a:rPr lang="en-US" dirty="0">
                <a:solidFill>
                  <a:schemeClr val="tx1"/>
                </a:solidFill>
              </a:rPr>
              <a:t>an interface to </a:t>
            </a:r>
            <a:r>
              <a:rPr lang="en-US" dirty="0" err="1">
                <a:solidFill>
                  <a:schemeClr val="tx1"/>
                </a:solidFill>
              </a:rPr>
              <a:t>Fluka</a:t>
            </a:r>
            <a:r>
              <a:rPr lang="en-US" dirty="0">
                <a:solidFill>
                  <a:schemeClr val="tx1"/>
                </a:solidFill>
              </a:rPr>
              <a:t> and GRANT3 to evaluate neutron flux from </a:t>
            </a:r>
            <a:r>
              <a:rPr lang="en-US" dirty="0" smtClean="0">
                <a:solidFill>
                  <a:schemeClr val="tx1"/>
                </a:solidFill>
              </a:rPr>
              <a:t>our simulation </a:t>
            </a:r>
            <a:r>
              <a:rPr lang="en-US" dirty="0">
                <a:solidFill>
                  <a:schemeClr val="tx1"/>
                </a:solidFill>
              </a:rPr>
              <a:t>framework</a:t>
            </a:r>
            <a:r>
              <a:rPr lang="en-US" dirty="0" smtClean="0">
                <a:solidFill>
                  <a:schemeClr val="tx1"/>
                </a:solidFill>
              </a:rPr>
              <a:t>.</a:t>
            </a:r>
          </a:p>
          <a:p>
            <a:endParaRPr lang="en-US" dirty="0">
              <a:solidFill>
                <a:schemeClr val="tx1"/>
              </a:solidFill>
            </a:endParaRPr>
          </a:p>
          <a:p>
            <a:r>
              <a:rPr lang="en-US" dirty="0" smtClean="0">
                <a:solidFill>
                  <a:schemeClr val="tx1"/>
                </a:solidFill>
              </a:rPr>
              <a:t>Benchmark </a:t>
            </a:r>
            <a:r>
              <a:rPr lang="en-US" dirty="0">
                <a:solidFill>
                  <a:schemeClr val="tx1"/>
                </a:solidFill>
              </a:rPr>
              <a:t>comparison of neutron flux from </a:t>
            </a:r>
            <a:r>
              <a:rPr lang="en-US" dirty="0" err="1">
                <a:solidFill>
                  <a:schemeClr val="tx1"/>
                </a:solidFill>
              </a:rPr>
              <a:t>Fluka</a:t>
            </a:r>
            <a:r>
              <a:rPr lang="en-US" dirty="0">
                <a:solidFill>
                  <a:schemeClr val="tx1"/>
                </a:solidFill>
              </a:rPr>
              <a:t>, GEANT3 and </a:t>
            </a:r>
            <a:r>
              <a:rPr lang="en-US" dirty="0" smtClean="0">
                <a:solidFill>
                  <a:schemeClr val="tx1"/>
                </a:solidFill>
              </a:rPr>
              <a:t>GEANT4 by </a:t>
            </a:r>
            <a:r>
              <a:rPr lang="en-US" dirty="0">
                <a:solidFill>
                  <a:schemeClr val="tx1"/>
                </a:solidFill>
              </a:rPr>
              <a:t>checking the list of all the relevant physics processes</a:t>
            </a:r>
            <a:r>
              <a:rPr lang="en-US" dirty="0" smtClean="0">
                <a:solidFill>
                  <a:schemeClr val="tx1"/>
                </a:solidFill>
              </a:rPr>
              <a:t>.</a:t>
            </a:r>
          </a:p>
          <a:p>
            <a:endParaRPr lang="en-US" dirty="0">
              <a:solidFill>
                <a:schemeClr val="tx1"/>
              </a:solidFill>
            </a:endParaRPr>
          </a:p>
          <a:p>
            <a:r>
              <a:rPr lang="en-US" dirty="0" smtClean="0">
                <a:solidFill>
                  <a:schemeClr val="tx1"/>
                </a:solidFill>
              </a:rPr>
              <a:t> </a:t>
            </a:r>
            <a:r>
              <a:rPr lang="en-US" dirty="0">
                <a:solidFill>
                  <a:schemeClr val="tx1"/>
                </a:solidFill>
              </a:rPr>
              <a:t>Evaluate neutron flux from </a:t>
            </a:r>
            <a:r>
              <a:rPr lang="en-US" dirty="0" err="1">
                <a:solidFill>
                  <a:schemeClr val="tx1"/>
                </a:solidFill>
              </a:rPr>
              <a:t>Fluka</a:t>
            </a:r>
            <a:r>
              <a:rPr lang="en-US" dirty="0">
                <a:solidFill>
                  <a:schemeClr val="tx1"/>
                </a:solidFill>
              </a:rPr>
              <a:t>/GEANT3 by comparison with GEANT4 </a:t>
            </a:r>
            <a:r>
              <a:rPr lang="en-US" dirty="0" smtClean="0">
                <a:solidFill>
                  <a:schemeClr val="tx1"/>
                </a:solidFill>
              </a:rPr>
              <a:t>in the </a:t>
            </a:r>
            <a:r>
              <a:rPr lang="en-US" dirty="0">
                <a:solidFill>
                  <a:schemeClr val="tx1"/>
                </a:solidFill>
              </a:rPr>
              <a:t>EIC configuration. </a:t>
            </a:r>
            <a:r>
              <a:rPr lang="en-US" b="1" dirty="0">
                <a:solidFill>
                  <a:schemeClr val="tx1"/>
                </a:solidFill>
              </a:rPr>
              <a:t>This is critical task as it has severe impact on </a:t>
            </a:r>
            <a:r>
              <a:rPr lang="en-US" b="1" dirty="0" smtClean="0">
                <a:solidFill>
                  <a:schemeClr val="tx1"/>
                </a:solidFill>
              </a:rPr>
              <a:t>detector and </a:t>
            </a:r>
            <a:r>
              <a:rPr lang="en-US" b="1" dirty="0">
                <a:solidFill>
                  <a:schemeClr val="tx1"/>
                </a:solidFill>
              </a:rPr>
              <a:t>electronics </a:t>
            </a:r>
            <a:r>
              <a:rPr lang="en-US" b="1" dirty="0" smtClean="0">
                <a:solidFill>
                  <a:schemeClr val="tx1"/>
                </a:solidFill>
              </a:rPr>
              <a:t>lifetime</a:t>
            </a:r>
            <a:r>
              <a:rPr lang="en-US" b="1" dirty="0">
                <a:solidFill>
                  <a:schemeClr val="tx1"/>
                </a:solidFill>
              </a:rPr>
              <a:t>.</a:t>
            </a:r>
          </a:p>
          <a:p>
            <a:endParaRPr lang="en-US" dirty="0"/>
          </a:p>
        </p:txBody>
      </p:sp>
    </p:spTree>
    <p:extLst>
      <p:ext uri="{BB962C8B-B14F-4D97-AF65-F5344CB8AC3E}">
        <p14:creationId xmlns:p14="http://schemas.microsoft.com/office/powerpoint/2010/main" val="20345533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Team</a:t>
            </a:r>
            <a:endParaRPr lang="en-US" dirty="0"/>
          </a:p>
        </p:txBody>
      </p:sp>
      <p:sp>
        <p:nvSpPr>
          <p:cNvPr id="3" name="Content Placeholder 2"/>
          <p:cNvSpPr>
            <a:spLocks noGrp="1"/>
          </p:cNvSpPr>
          <p:nvPr>
            <p:ph idx="1"/>
          </p:nvPr>
        </p:nvSpPr>
        <p:spPr>
          <a:xfrm>
            <a:off x="298711" y="923826"/>
            <a:ext cx="8474586" cy="5262563"/>
          </a:xfrm>
        </p:spPr>
        <p:txBody>
          <a:bodyPr>
            <a:normAutofit fontScale="92500" lnSpcReduction="20000"/>
          </a:bodyPr>
          <a:lstStyle/>
          <a:p>
            <a:r>
              <a:rPr lang="en-US" b="1" dirty="0" smtClean="0"/>
              <a:t>Latifa </a:t>
            </a:r>
            <a:r>
              <a:rPr lang="en-US" b="1" dirty="0"/>
              <a:t>Elouadrhiri </a:t>
            </a:r>
            <a:r>
              <a:rPr lang="en-US" i="1" dirty="0" smtClean="0"/>
              <a:t>(Thomas Jefferson National Accelerator Facility)</a:t>
            </a:r>
          </a:p>
          <a:p>
            <a:endParaRPr lang="en-US" dirty="0"/>
          </a:p>
          <a:p>
            <a:r>
              <a:rPr lang="en-US" b="1" dirty="0" err="1"/>
              <a:t>Yulia</a:t>
            </a:r>
            <a:r>
              <a:rPr lang="en-US" b="1" dirty="0"/>
              <a:t> </a:t>
            </a:r>
            <a:r>
              <a:rPr lang="en-US" b="1" dirty="0" err="1"/>
              <a:t>Furletova</a:t>
            </a:r>
            <a:r>
              <a:rPr lang="en-US" dirty="0"/>
              <a:t> </a:t>
            </a:r>
            <a:r>
              <a:rPr lang="en-US" dirty="0" smtClean="0"/>
              <a:t>(</a:t>
            </a:r>
            <a:r>
              <a:rPr lang="en-US" i="1" dirty="0" smtClean="0"/>
              <a:t>Thomas Jefferson National Accelerator Facility</a:t>
            </a:r>
            <a:r>
              <a:rPr lang="en-US" dirty="0" smtClean="0"/>
              <a:t>)</a:t>
            </a:r>
            <a:endParaRPr lang="en-US" dirty="0"/>
          </a:p>
          <a:p>
            <a:endParaRPr lang="en-US" dirty="0" smtClean="0"/>
          </a:p>
          <a:p>
            <a:r>
              <a:rPr lang="en-US" b="1" dirty="0" smtClean="0"/>
              <a:t>Charles </a:t>
            </a:r>
            <a:r>
              <a:rPr lang="en-US" b="1" dirty="0"/>
              <a:t>Hyde </a:t>
            </a:r>
            <a:r>
              <a:rPr lang="en-US" i="1" dirty="0"/>
              <a:t>(Old Dominion </a:t>
            </a:r>
            <a:r>
              <a:rPr lang="en-US" i="1" dirty="0" smtClean="0"/>
              <a:t>University</a:t>
            </a:r>
            <a:r>
              <a:rPr lang="en-US" i="1" dirty="0"/>
              <a:t>)</a:t>
            </a:r>
            <a:endParaRPr lang="en-US" i="1" dirty="0" smtClean="0"/>
          </a:p>
          <a:p>
            <a:endParaRPr lang="en-US" dirty="0"/>
          </a:p>
          <a:p>
            <a:r>
              <a:rPr lang="en-US" b="1" dirty="0"/>
              <a:t>Alexander Kislev </a:t>
            </a:r>
            <a:r>
              <a:rPr lang="en-US" i="1" dirty="0" smtClean="0"/>
              <a:t>(</a:t>
            </a:r>
            <a:r>
              <a:rPr lang="en-US" i="1" dirty="0"/>
              <a:t>Brookhaven National Laboratory</a:t>
            </a:r>
            <a:r>
              <a:rPr lang="en-US" i="1" dirty="0" smtClean="0"/>
              <a:t>)</a:t>
            </a:r>
          </a:p>
          <a:p>
            <a:endParaRPr lang="en-US" dirty="0"/>
          </a:p>
          <a:p>
            <a:r>
              <a:rPr lang="en-US" b="1" dirty="0" err="1"/>
              <a:t>Vasiliy</a:t>
            </a:r>
            <a:r>
              <a:rPr lang="en-US" b="1" dirty="0"/>
              <a:t> </a:t>
            </a:r>
            <a:r>
              <a:rPr lang="en-US" b="1" dirty="0" err="1"/>
              <a:t>Morozov</a:t>
            </a:r>
            <a:r>
              <a:rPr lang="en-US" b="1" dirty="0"/>
              <a:t> </a:t>
            </a:r>
            <a:r>
              <a:rPr lang="en-US" i="1" dirty="0"/>
              <a:t>(Thomas Jefferson National Accelerator Facility)</a:t>
            </a:r>
          </a:p>
          <a:p>
            <a:endParaRPr lang="en-US" dirty="0" smtClean="0"/>
          </a:p>
          <a:p>
            <a:r>
              <a:rPr lang="en-US" b="1" dirty="0" smtClean="0"/>
              <a:t>Nikolay </a:t>
            </a:r>
            <a:r>
              <a:rPr lang="en-US" b="1" dirty="0"/>
              <a:t>Markov </a:t>
            </a:r>
            <a:r>
              <a:rPr lang="en-US" i="1" dirty="0"/>
              <a:t>(University of Connecticut</a:t>
            </a:r>
            <a:r>
              <a:rPr lang="en-US" i="1" dirty="0" smtClean="0"/>
              <a:t>)</a:t>
            </a:r>
          </a:p>
          <a:p>
            <a:endParaRPr lang="en-US" dirty="0"/>
          </a:p>
          <a:p>
            <a:r>
              <a:rPr lang="en-US" b="1" dirty="0"/>
              <a:t>Christoph Montag </a:t>
            </a:r>
            <a:r>
              <a:rPr lang="en-US" i="1" dirty="0"/>
              <a:t>(Brookhaven National Laboratory)</a:t>
            </a:r>
          </a:p>
          <a:p>
            <a:endParaRPr lang="en-US" dirty="0" smtClean="0"/>
          </a:p>
          <a:p>
            <a:r>
              <a:rPr lang="en-US" b="1" dirty="0" smtClean="0"/>
              <a:t>Christine </a:t>
            </a:r>
            <a:r>
              <a:rPr lang="en-US" b="1" dirty="0" err="1"/>
              <a:t>Ploen</a:t>
            </a:r>
            <a:r>
              <a:rPr lang="en-US" b="1" dirty="0"/>
              <a:t> </a:t>
            </a:r>
            <a:r>
              <a:rPr lang="en-US" i="1" dirty="0"/>
              <a:t>(Old Dominion University)</a:t>
            </a:r>
          </a:p>
          <a:p>
            <a:endParaRPr lang="en-US" dirty="0" smtClean="0"/>
          </a:p>
          <a:p>
            <a:r>
              <a:rPr lang="en-US" b="1" dirty="0" smtClean="0"/>
              <a:t>Marci </a:t>
            </a:r>
            <a:r>
              <a:rPr lang="en-US" b="1" dirty="0"/>
              <a:t>Stutzman </a:t>
            </a:r>
            <a:r>
              <a:rPr lang="en-US" i="1" dirty="0"/>
              <a:t>(Thomas Jefferson National Accelerator Facility)</a:t>
            </a:r>
          </a:p>
          <a:p>
            <a:endParaRPr lang="en-US" dirty="0" smtClean="0"/>
          </a:p>
          <a:p>
            <a:r>
              <a:rPr lang="en-US" b="1" dirty="0" smtClean="0"/>
              <a:t>Mike </a:t>
            </a:r>
            <a:r>
              <a:rPr lang="en-US" b="1" dirty="0"/>
              <a:t>Sullivan </a:t>
            </a:r>
            <a:r>
              <a:rPr lang="en-US" i="1" dirty="0"/>
              <a:t>(SLAC National Accelerator Laboratory)</a:t>
            </a:r>
          </a:p>
          <a:p>
            <a:endParaRPr lang="en-US" dirty="0" smtClean="0"/>
          </a:p>
          <a:p>
            <a:r>
              <a:rPr lang="en-US" b="1" dirty="0" smtClean="0"/>
              <a:t>Mark </a:t>
            </a:r>
            <a:r>
              <a:rPr lang="en-US" b="1" dirty="0"/>
              <a:t>Wiseman </a:t>
            </a:r>
            <a:r>
              <a:rPr lang="en-US" i="1" dirty="0"/>
              <a:t>(Thomas Jefferson National Accelerator Facility</a:t>
            </a:r>
            <a:r>
              <a:rPr lang="en-US" i="1" dirty="0" smtClean="0"/>
              <a:t>)</a:t>
            </a:r>
          </a:p>
        </p:txBody>
      </p:sp>
    </p:spTree>
    <p:extLst>
      <p:ext uri="{BB962C8B-B14F-4D97-AF65-F5344CB8AC3E}">
        <p14:creationId xmlns:p14="http://schemas.microsoft.com/office/powerpoint/2010/main" val="7431523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271918"/>
            <a:ext cx="8464378" cy="424732"/>
          </a:xfrm>
        </p:spPr>
        <p:txBody>
          <a:bodyPr/>
          <a:lstStyle/>
          <a:p>
            <a:r>
              <a:rPr lang="en-US" altLang="en-US" dirty="0" smtClean="0">
                <a:solidFill>
                  <a:schemeClr val="tx1"/>
                </a:solidFill>
              </a:rPr>
              <a:t>IR/Luminosity Working Group Charge</a:t>
            </a:r>
            <a:endParaRPr lang="en-US" dirty="0">
              <a:solidFill>
                <a:schemeClr val="tx1"/>
              </a:solidFill>
            </a:endParaRPr>
          </a:p>
        </p:txBody>
      </p:sp>
      <p:sp>
        <p:nvSpPr>
          <p:cNvPr id="3" name="Content Placeholder 2"/>
          <p:cNvSpPr>
            <a:spLocks noGrp="1"/>
          </p:cNvSpPr>
          <p:nvPr>
            <p:ph idx="1"/>
          </p:nvPr>
        </p:nvSpPr>
        <p:spPr/>
        <p:txBody>
          <a:bodyPr>
            <a:noAutofit/>
          </a:bodyPr>
          <a:lstStyle/>
          <a:p>
            <a:pPr marL="0" lvl="1" indent="0">
              <a:lnSpc>
                <a:spcPct val="100000"/>
              </a:lnSpc>
              <a:spcBef>
                <a:spcPts val="0"/>
              </a:spcBef>
              <a:buNone/>
            </a:pPr>
            <a:r>
              <a:rPr lang="en-US" altLang="en-US" sz="2000" dirty="0">
                <a:solidFill>
                  <a:schemeClr val="tx1"/>
                </a:solidFill>
              </a:rPr>
              <a:t>The EICUG IR working group’s mission is to </a:t>
            </a:r>
            <a:r>
              <a:rPr lang="en-US" altLang="en-US" sz="2000" dirty="0">
                <a:solidFill>
                  <a:srgbClr val="0000FF"/>
                </a:solidFill>
              </a:rPr>
              <a:t>provide an interface between the machine </a:t>
            </a:r>
            <a:r>
              <a:rPr lang="en-US" altLang="en-US" sz="2000" dirty="0" smtClean="0">
                <a:solidFill>
                  <a:srgbClr val="0000FF"/>
                </a:solidFill>
              </a:rPr>
              <a:t>design </a:t>
            </a:r>
            <a:r>
              <a:rPr lang="en-US" altLang="en-US" sz="2000" dirty="0">
                <a:solidFill>
                  <a:srgbClr val="0000FF"/>
                </a:solidFill>
              </a:rPr>
              <a:t>/ IR design and the physics needs</a:t>
            </a:r>
            <a:r>
              <a:rPr lang="en-US" altLang="en-US" sz="2000" dirty="0">
                <a:solidFill>
                  <a:schemeClr val="tx1"/>
                </a:solidFill>
              </a:rPr>
              <a:t> to ensure that the EIC physics program is properly implemented </a:t>
            </a:r>
            <a:r>
              <a:rPr lang="en-US" altLang="en-US" sz="2000" dirty="0" smtClean="0">
                <a:solidFill>
                  <a:schemeClr val="tx1"/>
                </a:solidFill>
              </a:rPr>
              <a:t>with </a:t>
            </a:r>
            <a:r>
              <a:rPr lang="en-US" altLang="en-US" sz="2000" dirty="0">
                <a:solidFill>
                  <a:schemeClr val="tx1"/>
                </a:solidFill>
              </a:rPr>
              <a:t>a broad range of physics measurements </a:t>
            </a:r>
            <a:r>
              <a:rPr lang="en-US" altLang="en-US" sz="2000" dirty="0">
                <a:solidFill>
                  <a:srgbClr val="0000FF"/>
                </a:solidFill>
              </a:rPr>
              <a:t>in particular those requiring forward / backward instrumentation</a:t>
            </a:r>
            <a:r>
              <a:rPr lang="en-US" altLang="en-US" sz="2000" dirty="0">
                <a:solidFill>
                  <a:schemeClr val="tx1"/>
                </a:solidFill>
              </a:rPr>
              <a:t>. </a:t>
            </a:r>
            <a:r>
              <a:rPr lang="en-US" altLang="en-US" sz="2000" dirty="0" smtClean="0">
                <a:solidFill>
                  <a:schemeClr val="tx1"/>
                </a:solidFill>
              </a:rPr>
              <a:t>This </a:t>
            </a:r>
            <a:r>
              <a:rPr lang="en-US" altLang="en-US" sz="2000" dirty="0">
                <a:solidFill>
                  <a:schemeClr val="tx1"/>
                </a:solidFill>
              </a:rPr>
              <a:t>should include challenging questions related to the measurement of nuclear fragments for a variety of </a:t>
            </a:r>
            <a:r>
              <a:rPr lang="en-US" altLang="en-US" sz="2000" dirty="0" smtClean="0">
                <a:solidFill>
                  <a:schemeClr val="tx1"/>
                </a:solidFill>
              </a:rPr>
              <a:t>processes </a:t>
            </a:r>
            <a:r>
              <a:rPr lang="en-US" altLang="en-US" sz="2000" dirty="0">
                <a:solidFill>
                  <a:schemeClr val="tx1"/>
                </a:solidFill>
              </a:rPr>
              <a:t>and associated measured energy / momentum range and </a:t>
            </a:r>
            <a:r>
              <a:rPr lang="en-US" altLang="en-US" sz="2000" dirty="0" smtClean="0">
                <a:solidFill>
                  <a:schemeClr val="tx1"/>
                </a:solidFill>
              </a:rPr>
              <a:t>spatial </a:t>
            </a:r>
            <a:r>
              <a:rPr lang="en-US" altLang="en-US" sz="2000" dirty="0">
                <a:solidFill>
                  <a:schemeClr val="tx1"/>
                </a:solidFill>
              </a:rPr>
              <a:t>acceptance. The requirements for </a:t>
            </a:r>
            <a:r>
              <a:rPr lang="en-US" altLang="en-US" sz="2000" dirty="0" smtClean="0">
                <a:solidFill>
                  <a:schemeClr val="tx1"/>
                </a:solidFill>
              </a:rPr>
              <a:t>the </a:t>
            </a:r>
            <a:r>
              <a:rPr lang="en-US" altLang="en-US" sz="2000" dirty="0">
                <a:solidFill>
                  <a:schemeClr val="tx1"/>
                </a:solidFill>
              </a:rPr>
              <a:t>IR design should be determined from </a:t>
            </a:r>
            <a:r>
              <a:rPr lang="en-US" altLang="en-US" sz="2000" dirty="0">
                <a:solidFill>
                  <a:srgbClr val="0000FF"/>
                </a:solidFill>
              </a:rPr>
              <a:t>detailed simulations for proposed processes</a:t>
            </a:r>
            <a:r>
              <a:rPr lang="en-US" altLang="en-US" sz="2000" dirty="0">
                <a:solidFill>
                  <a:schemeClr val="tx1"/>
                </a:solidFill>
              </a:rPr>
              <a:t>. In addition to specific </a:t>
            </a:r>
            <a:r>
              <a:rPr lang="en-US" altLang="en-US" sz="2000" dirty="0" smtClean="0">
                <a:solidFill>
                  <a:schemeClr val="tx1"/>
                </a:solidFill>
              </a:rPr>
              <a:t>aspects </a:t>
            </a:r>
            <a:r>
              <a:rPr lang="en-US" altLang="en-US" sz="2000" dirty="0">
                <a:solidFill>
                  <a:schemeClr val="tx1"/>
                </a:solidFill>
              </a:rPr>
              <a:t>of the IR design, the working group should also address </a:t>
            </a:r>
            <a:r>
              <a:rPr lang="en-US" altLang="en-US" sz="2000" dirty="0">
                <a:solidFill>
                  <a:srgbClr val="0000FF"/>
                </a:solidFill>
              </a:rPr>
              <a:t>the scheme for </a:t>
            </a:r>
            <a:r>
              <a:rPr lang="en-US" altLang="en-US" sz="2000" dirty="0" smtClean="0">
                <a:solidFill>
                  <a:srgbClr val="0000FF"/>
                </a:solidFill>
              </a:rPr>
              <a:t>luminosity </a:t>
            </a:r>
            <a:r>
              <a:rPr lang="en-US" altLang="en-US" sz="2000" dirty="0">
                <a:solidFill>
                  <a:srgbClr val="0000FF"/>
                </a:solidFill>
              </a:rPr>
              <a:t>measurement</a:t>
            </a:r>
            <a:r>
              <a:rPr lang="en-US" altLang="en-US" sz="2000" dirty="0">
                <a:solidFill>
                  <a:schemeClr val="tx1"/>
                </a:solidFill>
              </a:rPr>
              <a:t> and </a:t>
            </a:r>
            <a:r>
              <a:rPr lang="en-US" altLang="en-US" sz="2000" dirty="0" smtClean="0">
                <a:solidFill>
                  <a:schemeClr val="tx1"/>
                </a:solidFill>
              </a:rPr>
              <a:t>its </a:t>
            </a:r>
            <a:r>
              <a:rPr lang="en-US" altLang="en-US" sz="2000" dirty="0">
                <a:solidFill>
                  <a:schemeClr val="tx1"/>
                </a:solidFill>
              </a:rPr>
              <a:t>impact on the machine element layout. It is strongly suggested that the new EICUG IR working group </a:t>
            </a:r>
            <a:r>
              <a:rPr lang="en-US" altLang="en-US" sz="2000" dirty="0">
                <a:solidFill>
                  <a:srgbClr val="0000FF"/>
                </a:solidFill>
              </a:rPr>
              <a:t>interface </a:t>
            </a:r>
            <a:r>
              <a:rPr lang="en-US" altLang="en-US" sz="2000" dirty="0" smtClean="0">
                <a:solidFill>
                  <a:srgbClr val="0000FF"/>
                </a:solidFill>
              </a:rPr>
              <a:t>directly </a:t>
            </a:r>
            <a:r>
              <a:rPr lang="en-US" altLang="en-US" sz="2000" dirty="0">
                <a:solidFill>
                  <a:srgbClr val="0000FF"/>
                </a:solidFill>
              </a:rPr>
              <a:t>with existing efforts at BNL and JLab</a:t>
            </a:r>
            <a:r>
              <a:rPr lang="en-US" altLang="en-US" sz="2000" dirty="0">
                <a:solidFill>
                  <a:schemeClr val="tx1"/>
                </a:solidFill>
              </a:rPr>
              <a:t>. The working group will be </a:t>
            </a:r>
            <a:r>
              <a:rPr lang="en-US" altLang="en-US" sz="2000" dirty="0">
                <a:solidFill>
                  <a:srgbClr val="0000FF"/>
                </a:solidFill>
              </a:rPr>
              <a:t>open to all members of the EICUG</a:t>
            </a:r>
            <a:r>
              <a:rPr lang="en-US" altLang="en-US" sz="2000" dirty="0">
                <a:solidFill>
                  <a:schemeClr val="tx1"/>
                </a:solidFill>
              </a:rPr>
              <a:t>. It will </a:t>
            </a:r>
            <a:r>
              <a:rPr lang="en-US" altLang="en-US" sz="2000" dirty="0" smtClean="0">
                <a:solidFill>
                  <a:schemeClr val="tx1"/>
                </a:solidFill>
              </a:rPr>
              <a:t>communicate </a:t>
            </a:r>
            <a:r>
              <a:rPr lang="en-US" altLang="en-US" sz="2000" dirty="0">
                <a:solidFill>
                  <a:schemeClr val="tx1"/>
                </a:solidFill>
              </a:rPr>
              <a:t>via </a:t>
            </a:r>
            <a:r>
              <a:rPr lang="en-US" altLang="en-US" sz="2000" dirty="0">
                <a:solidFill>
                  <a:srgbClr val="0000FF"/>
                </a:solidFill>
              </a:rPr>
              <a:t>a new mailing list</a:t>
            </a:r>
            <a:r>
              <a:rPr lang="en-US" altLang="en-US" sz="2000" dirty="0">
                <a:solidFill>
                  <a:schemeClr val="tx1"/>
                </a:solidFill>
              </a:rPr>
              <a:t> and organize </a:t>
            </a:r>
            <a:r>
              <a:rPr lang="en-US" altLang="en-US" sz="2000" dirty="0">
                <a:solidFill>
                  <a:srgbClr val="0000FF"/>
                </a:solidFill>
              </a:rPr>
              <a:t>regular online and in-person meetings</a:t>
            </a:r>
            <a:r>
              <a:rPr lang="en-US" altLang="en-US" sz="2000" dirty="0">
                <a:solidFill>
                  <a:schemeClr val="tx1"/>
                </a:solidFill>
              </a:rPr>
              <a:t> that </a:t>
            </a:r>
            <a:r>
              <a:rPr lang="en-US" altLang="en-US" sz="2000" dirty="0">
                <a:solidFill>
                  <a:srgbClr val="0000FF"/>
                </a:solidFill>
              </a:rPr>
              <a:t>enable broad and active </a:t>
            </a:r>
            <a:r>
              <a:rPr lang="en-US" altLang="en-US" sz="2000" dirty="0" smtClean="0">
                <a:solidFill>
                  <a:srgbClr val="0000FF"/>
                </a:solidFill>
              </a:rPr>
              <a:t>participation </a:t>
            </a:r>
            <a:r>
              <a:rPr lang="en-US" altLang="en-US" sz="2000" dirty="0">
                <a:solidFill>
                  <a:srgbClr val="0000FF"/>
                </a:solidFill>
              </a:rPr>
              <a:t>from within the EICUG as a whole</a:t>
            </a:r>
            <a:r>
              <a:rPr lang="en-US" altLang="en-US" sz="2000" dirty="0">
                <a:solidFill>
                  <a:schemeClr val="tx1"/>
                </a:solidFill>
              </a:rPr>
              <a:t>.</a:t>
            </a:r>
            <a:endParaRPr lang="en-US" altLang="en-US" sz="2000" dirty="0" smtClean="0">
              <a:solidFill>
                <a:schemeClr val="tx1"/>
              </a:solidFill>
            </a:endParaRPr>
          </a:p>
          <a:p>
            <a:endParaRPr lang="en-US" altLang="en-US" sz="2400" dirty="0">
              <a:solidFill>
                <a:schemeClr val="tx1"/>
              </a:solidFill>
            </a:endParaRPr>
          </a:p>
          <a:p>
            <a:endParaRPr lang="en-US" sz="2400" dirty="0">
              <a:solidFill>
                <a:schemeClr val="tx1"/>
              </a:solidFill>
            </a:endParaRPr>
          </a:p>
        </p:txBody>
      </p:sp>
      <p:sp>
        <p:nvSpPr>
          <p:cNvPr id="4" name="Slide Number Placeholder 3"/>
          <p:cNvSpPr>
            <a:spLocks noGrp="1"/>
          </p:cNvSpPr>
          <p:nvPr>
            <p:ph type="sldNum" sz="quarter" idx="12"/>
          </p:nvPr>
        </p:nvSpPr>
        <p:spPr/>
        <p:txBody>
          <a:bodyPr/>
          <a:lstStyle/>
          <a:p>
            <a:fld id="{07E1C93C-5050-FC42-8F10-D22D4F119D13}" type="slidenum">
              <a:rPr lang="en-US" smtClean="0"/>
              <a:pPr/>
              <a:t>35</a:t>
            </a:fld>
            <a:endParaRPr lang="en-US" dirty="0"/>
          </a:p>
        </p:txBody>
      </p:sp>
    </p:spTree>
    <p:extLst>
      <p:ext uri="{BB962C8B-B14F-4D97-AF65-F5344CB8AC3E}">
        <p14:creationId xmlns:p14="http://schemas.microsoft.com/office/powerpoint/2010/main" val="19496330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Summary</a:t>
            </a:r>
            <a:endParaRPr lang="en-US"/>
          </a:p>
        </p:txBody>
      </p:sp>
      <p:sp>
        <p:nvSpPr>
          <p:cNvPr id="3" name="Content Placeholder 2"/>
          <p:cNvSpPr>
            <a:spLocks noGrp="1"/>
          </p:cNvSpPr>
          <p:nvPr>
            <p:ph idx="1"/>
          </p:nvPr>
        </p:nvSpPr>
        <p:spPr>
          <a:xfrm>
            <a:off x="239486" y="914400"/>
            <a:ext cx="8904514" cy="5715000"/>
          </a:xfrm>
        </p:spPr>
        <p:txBody>
          <a:bodyPr>
            <a:normAutofit fontScale="92500" lnSpcReduction="10000"/>
          </a:bodyPr>
          <a:lstStyle/>
          <a:p>
            <a:pPr marL="0" indent="0">
              <a:lnSpc>
                <a:spcPct val="100000"/>
              </a:lnSpc>
              <a:spcBef>
                <a:spcPts val="0"/>
              </a:spcBef>
              <a:buNone/>
              <a:defRPr/>
            </a:pPr>
            <a:r>
              <a:rPr lang="en-US" sz="2300" b="1" dirty="0"/>
              <a:t>Created validated and benchmarked simulations tools and </a:t>
            </a:r>
            <a:r>
              <a:rPr lang="en-US" sz="2300" b="1" dirty="0" smtClean="0"/>
              <a:t>procedures</a:t>
            </a:r>
          </a:p>
          <a:p>
            <a:pPr marL="0" indent="0">
              <a:lnSpc>
                <a:spcPct val="100000"/>
              </a:lnSpc>
              <a:spcBef>
                <a:spcPts val="0"/>
              </a:spcBef>
              <a:buNone/>
              <a:defRPr/>
            </a:pPr>
            <a:endParaRPr lang="en-US" sz="1400" dirty="0"/>
          </a:p>
          <a:p>
            <a:pPr lvl="2">
              <a:lnSpc>
                <a:spcPct val="100000"/>
              </a:lnSpc>
              <a:spcBef>
                <a:spcPts val="0"/>
              </a:spcBef>
              <a:defRPr/>
            </a:pPr>
            <a:r>
              <a:rPr lang="en-US" sz="2200" dirty="0">
                <a:solidFill>
                  <a:srgbClr val="2544F3"/>
                </a:solidFill>
              </a:rPr>
              <a:t>GEANT simulation: complete the HERA benchmarking</a:t>
            </a:r>
          </a:p>
          <a:p>
            <a:pPr lvl="2">
              <a:lnSpc>
                <a:spcPct val="100000"/>
              </a:lnSpc>
              <a:spcBef>
                <a:spcPts val="0"/>
              </a:spcBef>
              <a:defRPr/>
            </a:pPr>
            <a:r>
              <a:rPr lang="en-US" sz="2200" dirty="0">
                <a:solidFill>
                  <a:srgbClr val="2544F3"/>
                </a:solidFill>
              </a:rPr>
              <a:t>Synchrotron radiation modeling code</a:t>
            </a:r>
          </a:p>
          <a:p>
            <a:pPr lvl="2">
              <a:lnSpc>
                <a:spcPct val="100000"/>
              </a:lnSpc>
              <a:spcBef>
                <a:spcPts val="0"/>
              </a:spcBef>
              <a:defRPr/>
            </a:pPr>
            <a:r>
              <a:rPr lang="en-US" sz="2200" dirty="0">
                <a:solidFill>
                  <a:srgbClr val="2544F3"/>
                </a:solidFill>
              </a:rPr>
              <a:t>Static vacuum </a:t>
            </a:r>
            <a:r>
              <a:rPr lang="en-US" sz="2200" dirty="0" smtClean="0">
                <a:solidFill>
                  <a:srgbClr val="2544F3"/>
                </a:solidFill>
              </a:rPr>
              <a:t>modeling</a:t>
            </a:r>
          </a:p>
          <a:p>
            <a:pPr lvl="2">
              <a:lnSpc>
                <a:spcPct val="100000"/>
              </a:lnSpc>
              <a:spcBef>
                <a:spcPts val="0"/>
              </a:spcBef>
              <a:defRPr/>
            </a:pPr>
            <a:endParaRPr lang="en-US" sz="2200" dirty="0" smtClean="0">
              <a:solidFill>
                <a:srgbClr val="2544F3"/>
              </a:solidFill>
            </a:endParaRPr>
          </a:p>
          <a:p>
            <a:pPr marL="0" indent="0">
              <a:lnSpc>
                <a:spcPct val="100000"/>
              </a:lnSpc>
              <a:spcBef>
                <a:spcPts val="0"/>
              </a:spcBef>
              <a:buNone/>
              <a:defRPr/>
            </a:pPr>
            <a:r>
              <a:rPr lang="en-US" sz="2200" b="1" dirty="0" smtClean="0"/>
              <a:t>Tools and procedures are </a:t>
            </a:r>
            <a:r>
              <a:rPr lang="en-US" sz="2200" b="1" dirty="0"/>
              <a:t>completed or being finalized and documented </a:t>
            </a:r>
            <a:endParaRPr lang="en-US" sz="2200" b="1"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sz="2500" b="1"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sz="2300" b="1" dirty="0" smtClean="0"/>
              <a:t>Next perform detailed simulations of the EIC machine related background for both JLEIC and </a:t>
            </a:r>
            <a:r>
              <a:rPr lang="en-US" sz="2300" b="1" dirty="0" err="1" smtClean="0"/>
              <a:t>eRICH</a:t>
            </a:r>
            <a:r>
              <a:rPr lang="en-US" sz="2300" b="1" dirty="0" smtClean="0"/>
              <a:t> configurations towards optimized beam- pipe design for</a:t>
            </a:r>
            <a:r>
              <a:rPr lang="en-US" sz="2300" b="1" dirty="0"/>
              <a:t> </a:t>
            </a:r>
            <a:r>
              <a:rPr lang="en-US" sz="2300" b="1" dirty="0" smtClean="0"/>
              <a:t>both machine options</a:t>
            </a:r>
          </a:p>
          <a:p>
            <a:pPr marL="0" marR="0" lvl="0" indent="0" defTabSz="914400" eaLnBrk="1" fontAlgn="auto" latinLnBrk="0" hangingPunct="1">
              <a:lnSpc>
                <a:spcPct val="100000"/>
              </a:lnSpc>
              <a:spcBef>
                <a:spcPts val="0"/>
              </a:spcBef>
              <a:spcAft>
                <a:spcPts val="0"/>
              </a:spcAft>
              <a:buClrTx/>
              <a:buSzTx/>
              <a:buFontTx/>
              <a:buNone/>
              <a:tabLst/>
              <a:defRPr/>
            </a:pPr>
            <a:endParaRPr lang="en-US" sz="2300" b="1" dirty="0" smtClean="0"/>
          </a:p>
          <a:p>
            <a:pPr lvl="2">
              <a:lnSpc>
                <a:spcPct val="100000"/>
              </a:lnSpc>
              <a:spcBef>
                <a:spcPts val="0"/>
              </a:spcBef>
              <a:defRPr/>
            </a:pPr>
            <a:r>
              <a:rPr lang="en-US" sz="2200" dirty="0">
                <a:solidFill>
                  <a:srgbClr val="2544F3"/>
                </a:solidFill>
              </a:rPr>
              <a:t>Synchrotron radiation modeling code</a:t>
            </a:r>
          </a:p>
          <a:p>
            <a:pPr lvl="2">
              <a:lnSpc>
                <a:spcPct val="100000"/>
              </a:lnSpc>
              <a:spcBef>
                <a:spcPts val="0"/>
              </a:spcBef>
              <a:defRPr/>
            </a:pPr>
            <a:r>
              <a:rPr lang="en-US" sz="2200" dirty="0">
                <a:solidFill>
                  <a:srgbClr val="2544F3"/>
                </a:solidFill>
              </a:rPr>
              <a:t>Static </a:t>
            </a:r>
            <a:r>
              <a:rPr lang="en-US" sz="2200" dirty="0" smtClean="0">
                <a:solidFill>
                  <a:srgbClr val="2544F3"/>
                </a:solidFill>
              </a:rPr>
              <a:t>&amp; dynamic vacuum modeling</a:t>
            </a:r>
          </a:p>
          <a:p>
            <a:pPr lvl="2">
              <a:lnSpc>
                <a:spcPct val="100000"/>
              </a:lnSpc>
              <a:spcBef>
                <a:spcPts val="0"/>
              </a:spcBef>
              <a:defRPr/>
            </a:pPr>
            <a:r>
              <a:rPr lang="en-US" sz="2200" dirty="0" smtClean="0">
                <a:solidFill>
                  <a:srgbClr val="2544F3"/>
                </a:solidFill>
              </a:rPr>
              <a:t>Neutron flux</a:t>
            </a:r>
          </a:p>
          <a:p>
            <a:pPr lvl="2">
              <a:lnSpc>
                <a:spcPct val="100000"/>
              </a:lnSpc>
              <a:spcBef>
                <a:spcPts val="0"/>
              </a:spcBef>
              <a:defRPr/>
            </a:pPr>
            <a:endParaRPr lang="en-US" sz="2200" dirty="0" smtClean="0">
              <a:solidFill>
                <a:srgbClr val="2544F3"/>
              </a:solidFill>
            </a:endParaRPr>
          </a:p>
          <a:p>
            <a:pPr marL="0" indent="0">
              <a:buNone/>
              <a:defRPr/>
            </a:pPr>
            <a:r>
              <a:rPr lang="en-US" sz="2200" b="1" dirty="0"/>
              <a:t>Ready to perform detailed rates and occupancies due to different background sources to optimize the </a:t>
            </a:r>
            <a:r>
              <a:rPr lang="en-US" sz="2200" b="1" dirty="0" smtClean="0"/>
              <a:t>design </a:t>
            </a:r>
            <a:r>
              <a:rPr lang="mr-IN" sz="2200" b="1" dirty="0" smtClean="0"/>
              <a:t>–</a:t>
            </a:r>
            <a:r>
              <a:rPr lang="en-US" sz="2200" b="1" dirty="0" smtClean="0"/>
              <a:t> input to technology choices</a:t>
            </a:r>
            <a:endParaRPr lang="en-US" sz="2200" b="1" dirty="0"/>
          </a:p>
          <a:p>
            <a:pPr marL="0" lvl="0" indent="0">
              <a:buNone/>
              <a:defRPr/>
            </a:pPr>
            <a:endParaRPr lang="en-US" sz="2500" b="1" dirty="0"/>
          </a:p>
          <a:p>
            <a:pPr lvl="2">
              <a:lnSpc>
                <a:spcPct val="100000"/>
              </a:lnSpc>
              <a:spcBef>
                <a:spcPts val="0"/>
              </a:spcBef>
              <a:defRPr/>
            </a:pPr>
            <a:endParaRPr lang="en-US" sz="2200" dirty="0">
              <a:solidFill>
                <a:srgbClr val="2544F3"/>
              </a:solidFill>
            </a:endParaRPr>
          </a:p>
          <a:p>
            <a:pPr marL="0" marR="0" lvl="0" indent="0" defTabSz="914400" eaLnBrk="1" fontAlgn="auto" latinLnBrk="0" hangingPunct="1">
              <a:lnSpc>
                <a:spcPct val="100000"/>
              </a:lnSpc>
              <a:spcBef>
                <a:spcPts val="0"/>
              </a:spcBef>
              <a:spcAft>
                <a:spcPts val="0"/>
              </a:spcAft>
              <a:buClrTx/>
              <a:buSzTx/>
              <a:buFontTx/>
              <a:buNone/>
              <a:tabLst/>
              <a:defRPr/>
            </a:pPr>
            <a:endParaRPr lang="en-US" sz="1200" dirty="0"/>
          </a:p>
          <a:p>
            <a:pPr lvl="1">
              <a:lnSpc>
                <a:spcPct val="100000"/>
              </a:lnSpc>
              <a:spcBef>
                <a:spcPts val="0"/>
              </a:spcBef>
              <a:defRPr/>
            </a:pPr>
            <a:endParaRPr lang="en-US" sz="1400" dirty="0">
              <a:solidFill>
                <a:srgbClr val="2544F3"/>
              </a:solidFill>
            </a:endParaRPr>
          </a:p>
          <a:p>
            <a:pPr lvl="1">
              <a:lnSpc>
                <a:spcPct val="100000"/>
              </a:lnSpc>
              <a:spcBef>
                <a:spcPts val="0"/>
              </a:spcBef>
              <a:defRPr/>
            </a:pPr>
            <a:endParaRPr lang="en-US" sz="1000" dirty="0"/>
          </a:p>
          <a:p>
            <a:pPr marL="0" marR="0" lvl="0" indent="0" algn="ctr" defTabSz="914400" eaLnBrk="1" fontAlgn="auto" latinLnBrk="0" hangingPunct="1">
              <a:lnSpc>
                <a:spcPct val="100000"/>
              </a:lnSpc>
              <a:spcBef>
                <a:spcPts val="0"/>
              </a:spcBef>
              <a:spcAft>
                <a:spcPts val="0"/>
              </a:spcAft>
              <a:buClrTx/>
              <a:buSzTx/>
              <a:buFontTx/>
              <a:buNone/>
              <a:tabLst/>
              <a:defRPr/>
            </a:pPr>
            <a:endParaRPr lang="en-US" sz="2800" dirty="0"/>
          </a:p>
        </p:txBody>
      </p:sp>
    </p:spTree>
    <p:extLst>
      <p:ext uri="{BB962C8B-B14F-4D97-AF65-F5344CB8AC3E}">
        <p14:creationId xmlns:p14="http://schemas.microsoft.com/office/powerpoint/2010/main" val="4000485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4096" y="819645"/>
            <a:ext cx="5942642" cy="4456982"/>
          </a:xfrm>
        </p:spPr>
      </p:pic>
      <p:sp>
        <p:nvSpPr>
          <p:cNvPr id="4" name="Slide Number Placeholder 3"/>
          <p:cNvSpPr>
            <a:spLocks noGrp="1"/>
          </p:cNvSpPr>
          <p:nvPr>
            <p:ph type="sldNum" sz="quarter" idx="12"/>
          </p:nvPr>
        </p:nvSpPr>
        <p:spPr/>
        <p:txBody>
          <a:bodyPr/>
          <a:lstStyle/>
          <a:p>
            <a:fld id="{07E1C93C-5050-FC42-8F10-D22D4F119D13}" type="slidenum">
              <a:rPr lang="en-US" smtClean="0"/>
              <a:pPr/>
              <a:t>37</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549" y="5314482"/>
            <a:ext cx="2236325" cy="785975"/>
          </a:xfrm>
          <a:prstGeom prst="rect">
            <a:avLst/>
          </a:prstGeom>
        </p:spPr>
      </p:pic>
      <p:sp>
        <p:nvSpPr>
          <p:cNvPr id="7" name="TextBox 6"/>
          <p:cNvSpPr txBox="1"/>
          <p:nvPr/>
        </p:nvSpPr>
        <p:spPr>
          <a:xfrm>
            <a:off x="1036123" y="6138312"/>
            <a:ext cx="1377468" cy="369332"/>
          </a:xfrm>
          <a:prstGeom prst="rect">
            <a:avLst/>
          </a:prstGeom>
          <a:noFill/>
        </p:spPr>
        <p:txBody>
          <a:bodyPr wrap="square" rtlCol="0">
            <a:spAutoFit/>
          </a:bodyPr>
          <a:lstStyle/>
          <a:p>
            <a:r>
              <a:rPr lang="en-US" i="1" dirty="0" smtClean="0">
                <a:latin typeface="Arial" charset="0"/>
                <a:ea typeface="Arial" charset="0"/>
                <a:cs typeface="Arial" charset="0"/>
              </a:rPr>
              <a:t>@</a:t>
            </a:r>
            <a:r>
              <a:rPr lang="en-US" i="1" dirty="0" err="1" smtClean="0">
                <a:latin typeface="Arial" charset="0"/>
                <a:ea typeface="Arial" charset="0"/>
                <a:cs typeface="Arial" charset="0"/>
              </a:rPr>
              <a:t>latifaelou</a:t>
            </a:r>
            <a:endParaRPr lang="en-US" i="1" dirty="0">
              <a:latin typeface="Arial" charset="0"/>
              <a:ea typeface="Arial" charset="0"/>
              <a:cs typeface="Arial" charset="0"/>
            </a:endParaRPr>
          </a:p>
        </p:txBody>
      </p:sp>
    </p:spTree>
    <p:extLst>
      <p:ext uri="{BB962C8B-B14F-4D97-AF65-F5344CB8AC3E}">
        <p14:creationId xmlns:p14="http://schemas.microsoft.com/office/powerpoint/2010/main" val="14986362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 </a:t>
            </a:r>
            <a:r>
              <a:rPr lang="en-US" dirty="0"/>
              <a:t>B</a:t>
            </a:r>
            <a:r>
              <a:rPr lang="en-US" dirty="0" smtClean="0"/>
              <a:t>ackground Sources</a:t>
            </a:r>
            <a:endParaRPr lang="en-US" dirty="0"/>
          </a:p>
        </p:txBody>
      </p:sp>
      <p:sp>
        <p:nvSpPr>
          <p:cNvPr id="3" name="Content Placeholder 2"/>
          <p:cNvSpPr>
            <a:spLocks noGrp="1"/>
          </p:cNvSpPr>
          <p:nvPr>
            <p:ph idx="1"/>
          </p:nvPr>
        </p:nvSpPr>
        <p:spPr>
          <a:xfrm>
            <a:off x="29938" y="827311"/>
            <a:ext cx="4354283" cy="5262563"/>
          </a:xfrm>
          <a:ln>
            <a:solidFill>
              <a:srgbClr val="2544F3"/>
            </a:solidFill>
          </a:ln>
        </p:spPr>
        <p:txBody>
          <a:bodyPr>
            <a:normAutofit/>
          </a:bodyPr>
          <a:lstStyle/>
          <a:p>
            <a:pPr>
              <a:buFont typeface="Arial" charset="0"/>
              <a:buChar char="•"/>
            </a:pPr>
            <a:r>
              <a:rPr lang="en-US" sz="2400" b="1" dirty="0" smtClean="0"/>
              <a:t>Electron </a:t>
            </a:r>
            <a:r>
              <a:rPr lang="en-US" sz="2400" b="1" dirty="0"/>
              <a:t>beam </a:t>
            </a:r>
            <a:r>
              <a:rPr lang="en-US" sz="2400" b="1" dirty="0" smtClean="0"/>
              <a:t>	</a:t>
            </a:r>
            <a:r>
              <a:rPr lang="en-US" dirty="0" smtClean="0"/>
              <a:t>		</a:t>
            </a:r>
            <a:endParaRPr lang="en-US" dirty="0"/>
          </a:p>
          <a:p>
            <a:pPr lvl="1"/>
            <a:r>
              <a:rPr lang="en-US" sz="2200" b="1" dirty="0" smtClean="0">
                <a:solidFill>
                  <a:srgbClr val="036F06"/>
                </a:solidFill>
              </a:rPr>
              <a:t>Synchrotron radiation</a:t>
            </a:r>
            <a:r>
              <a:rPr lang="en-US" dirty="0" smtClean="0">
                <a:solidFill>
                  <a:srgbClr val="036F06"/>
                </a:solidFill>
              </a:rPr>
              <a:t>	</a:t>
            </a:r>
          </a:p>
          <a:p>
            <a:pPr lvl="2"/>
            <a:r>
              <a:rPr lang="en-US" sz="2000" dirty="0" smtClean="0">
                <a:solidFill>
                  <a:srgbClr val="2544F3"/>
                </a:solidFill>
              </a:rPr>
              <a:t>Backscattering</a:t>
            </a:r>
          </a:p>
          <a:p>
            <a:pPr lvl="2"/>
            <a:r>
              <a:rPr lang="en-US" sz="2000" dirty="0" smtClean="0">
                <a:solidFill>
                  <a:srgbClr val="2544F3"/>
                </a:solidFill>
              </a:rPr>
              <a:t>Photo desorption</a:t>
            </a:r>
            <a:r>
              <a:rPr lang="en-US" sz="2000" dirty="0">
                <a:solidFill>
                  <a:srgbClr val="2544F3"/>
                </a:solidFill>
              </a:rPr>
              <a:t/>
            </a:r>
            <a:br>
              <a:rPr lang="en-US" sz="2000" dirty="0">
                <a:solidFill>
                  <a:srgbClr val="2544F3"/>
                </a:solidFill>
              </a:rPr>
            </a:br>
            <a:r>
              <a:rPr lang="en-US" sz="2000" dirty="0">
                <a:solidFill>
                  <a:srgbClr val="2544F3"/>
                </a:solidFill>
              </a:rPr>
              <a:t>-&gt; degradation of vacuum </a:t>
            </a:r>
          </a:p>
          <a:p>
            <a:pPr lvl="1"/>
            <a:endParaRPr lang="en-US" sz="1000" b="1" dirty="0" smtClean="0">
              <a:solidFill>
                <a:srgbClr val="0B6E32"/>
              </a:solidFill>
            </a:endParaRPr>
          </a:p>
          <a:p>
            <a:pPr lvl="1"/>
            <a:r>
              <a:rPr lang="en-US" sz="2200" b="1" dirty="0" smtClean="0">
                <a:solidFill>
                  <a:srgbClr val="0B6E32"/>
                </a:solidFill>
              </a:rPr>
              <a:t>Beam gas interactions</a:t>
            </a:r>
            <a:endParaRPr lang="en-US" sz="2200" b="1" dirty="0">
              <a:solidFill>
                <a:srgbClr val="0B6E32"/>
              </a:solidFill>
            </a:endParaRPr>
          </a:p>
          <a:p>
            <a:pPr lvl="2"/>
            <a:r>
              <a:rPr lang="en-US" dirty="0" smtClean="0"/>
              <a:t> </a:t>
            </a:r>
            <a:r>
              <a:rPr lang="en-US" sz="2000" dirty="0" smtClean="0">
                <a:solidFill>
                  <a:srgbClr val="2544F3"/>
                </a:solidFill>
              </a:rPr>
              <a:t>Off momentum electrons </a:t>
            </a:r>
          </a:p>
          <a:p>
            <a:pPr lvl="1"/>
            <a:endParaRPr lang="en-US" sz="1000" b="1" dirty="0" smtClean="0">
              <a:solidFill>
                <a:srgbClr val="0B6E32"/>
              </a:solidFill>
            </a:endParaRPr>
          </a:p>
          <a:p>
            <a:pPr lvl="1"/>
            <a:r>
              <a:rPr lang="en-US" sz="2000" b="1" dirty="0" smtClean="0">
                <a:solidFill>
                  <a:srgbClr val="0B6E32"/>
                </a:solidFill>
              </a:rPr>
              <a:t>Higher </a:t>
            </a:r>
            <a:r>
              <a:rPr lang="en-US" sz="2000" b="1" dirty="0">
                <a:solidFill>
                  <a:srgbClr val="0B6E32"/>
                </a:solidFill>
              </a:rPr>
              <a:t>order mode losses </a:t>
            </a:r>
          </a:p>
          <a:p>
            <a:pPr lvl="2"/>
            <a:r>
              <a:rPr lang="en-US" dirty="0" smtClean="0">
                <a:solidFill>
                  <a:srgbClr val="2544F3"/>
                </a:solidFill>
              </a:rPr>
              <a:t>Local heating at injection </a:t>
            </a:r>
            <a:endParaRPr lang="en-US" dirty="0">
              <a:solidFill>
                <a:srgbClr val="2544F3"/>
              </a:solidFill>
            </a:endParaRPr>
          </a:p>
          <a:p>
            <a:pPr lvl="2"/>
            <a:r>
              <a:rPr lang="en-US" dirty="0">
                <a:solidFill>
                  <a:srgbClr val="2544F3"/>
                </a:solidFill>
              </a:rPr>
              <a:t>and ramp (short bunches</a:t>
            </a:r>
            <a:r>
              <a:rPr lang="en-US" dirty="0" smtClean="0">
                <a:solidFill>
                  <a:srgbClr val="2544F3"/>
                </a:solidFill>
              </a:rPr>
              <a:t>)</a:t>
            </a:r>
          </a:p>
          <a:p>
            <a:pPr marL="914400" lvl="2" indent="0">
              <a:buNone/>
            </a:pPr>
            <a:r>
              <a:rPr lang="en-US" dirty="0" smtClean="0">
                <a:solidFill>
                  <a:srgbClr val="2544F3"/>
                </a:solidFill>
              </a:rPr>
              <a:t> </a:t>
            </a:r>
            <a:r>
              <a:rPr lang="en-US" dirty="0">
                <a:solidFill>
                  <a:srgbClr val="2544F3"/>
                </a:solidFill>
              </a:rPr>
              <a:t>-&gt; degradation of vacuum </a:t>
            </a:r>
          </a:p>
          <a:p>
            <a:pPr lvl="4"/>
            <a:endParaRPr lang="en-US" dirty="0">
              <a:solidFill>
                <a:srgbClr val="2544F3"/>
              </a:solidFill>
            </a:endParaRPr>
          </a:p>
          <a:p>
            <a:pPr lvl="1"/>
            <a:endParaRPr lang="en-US" dirty="0" smtClean="0"/>
          </a:p>
          <a:p>
            <a:endParaRPr lang="en-US" dirty="0"/>
          </a:p>
          <a:p>
            <a:endParaRPr lang="en-US" dirty="0"/>
          </a:p>
        </p:txBody>
      </p:sp>
      <p:sp>
        <p:nvSpPr>
          <p:cNvPr id="4" name="Content Placeholder 2"/>
          <p:cNvSpPr txBox="1">
            <a:spLocks/>
          </p:cNvSpPr>
          <p:nvPr/>
        </p:nvSpPr>
        <p:spPr>
          <a:xfrm>
            <a:off x="4547507" y="870121"/>
            <a:ext cx="4542064" cy="2611845"/>
          </a:xfrm>
          <a:prstGeom prst="rect">
            <a:avLst/>
          </a:prstGeom>
          <a:ln>
            <a:solidFill>
              <a:srgbClr val="2544F3"/>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charset="0"/>
              <a:buChar char="•"/>
            </a:pPr>
            <a:r>
              <a:rPr lang="en-US" sz="2400" b="1" dirty="0" smtClean="0"/>
              <a:t>Proton\Ion beams </a:t>
            </a:r>
          </a:p>
          <a:p>
            <a:pPr lvl="1">
              <a:buFont typeface="Arial" charset="0"/>
              <a:buChar char="•"/>
            </a:pPr>
            <a:endParaRPr lang="en-US" sz="1300" b="1" dirty="0" smtClean="0">
              <a:solidFill>
                <a:srgbClr val="0B6E32"/>
              </a:solidFill>
            </a:endParaRPr>
          </a:p>
          <a:p>
            <a:pPr lvl="1">
              <a:buFont typeface="Arial" charset="0"/>
              <a:buChar char="•"/>
            </a:pPr>
            <a:r>
              <a:rPr lang="en-US" sz="2200" b="1" dirty="0" smtClean="0">
                <a:solidFill>
                  <a:srgbClr val="0B6E32"/>
                </a:solidFill>
              </a:rPr>
              <a:t>Beam gas interaction, large hadronic cross section </a:t>
            </a:r>
          </a:p>
          <a:p>
            <a:pPr lvl="2">
              <a:buFont typeface="Arial" charset="0"/>
              <a:buChar char="•"/>
            </a:pPr>
            <a:r>
              <a:rPr lang="en-US" sz="2200" dirty="0" smtClean="0">
                <a:solidFill>
                  <a:srgbClr val="2544F3"/>
                </a:solidFill>
              </a:rPr>
              <a:t>Background in detector</a:t>
            </a:r>
          </a:p>
          <a:p>
            <a:pPr lvl="2">
              <a:buFont typeface="Arial" charset="0"/>
              <a:buChar char="•"/>
            </a:pPr>
            <a:r>
              <a:rPr lang="en-US" sz="2000" dirty="0" smtClean="0">
                <a:solidFill>
                  <a:srgbClr val="2544F3"/>
                </a:solidFill>
              </a:rPr>
              <a:t>Secondary interactions with </a:t>
            </a:r>
            <a:r>
              <a:rPr lang="en-US" sz="2000" dirty="0">
                <a:solidFill>
                  <a:srgbClr val="2544F3"/>
                </a:solidFill>
              </a:rPr>
              <a:t>aperture limitations, i.e. with magnets, beam pipe, masks </a:t>
            </a:r>
            <a:r>
              <a:rPr lang="en-US" dirty="0" smtClean="0"/>
              <a:t>			</a:t>
            </a:r>
          </a:p>
          <a:p>
            <a:pPr lvl="1"/>
            <a:endParaRPr lang="en-US" dirty="0" smtClean="0"/>
          </a:p>
          <a:p>
            <a:endParaRPr lang="en-US" dirty="0" smtClean="0"/>
          </a:p>
          <a:p>
            <a:endParaRPr lang="en-US" dirty="0"/>
          </a:p>
        </p:txBody>
      </p:sp>
      <p:sp>
        <p:nvSpPr>
          <p:cNvPr id="5" name="TextBox 4"/>
          <p:cNvSpPr txBox="1"/>
          <p:nvPr/>
        </p:nvSpPr>
        <p:spPr>
          <a:xfrm>
            <a:off x="4449539" y="3688795"/>
            <a:ext cx="4650918" cy="1569660"/>
          </a:xfrm>
          <a:prstGeom prst="rect">
            <a:avLst/>
          </a:prstGeom>
          <a:solidFill>
            <a:schemeClr val="bg2">
              <a:lumMod val="75000"/>
            </a:schemeClr>
          </a:solidFill>
        </p:spPr>
        <p:txBody>
          <a:bodyPr wrap="square" rtlCol="0">
            <a:spAutoFit/>
          </a:bodyPr>
          <a:lstStyle/>
          <a:p>
            <a:r>
              <a:rPr lang="en-US" sz="2400" b="1" u="sng" dirty="0" smtClean="0">
                <a:solidFill>
                  <a:srgbClr val="C00000"/>
                </a:solidFill>
                <a:latin typeface="Arial" charset="0"/>
                <a:ea typeface="Arial" charset="0"/>
                <a:cs typeface="Arial" charset="0"/>
              </a:rPr>
              <a:t>Need: </a:t>
            </a:r>
          </a:p>
          <a:p>
            <a:pPr marL="342900" indent="-342900">
              <a:buFont typeface="Arial" charset="0"/>
              <a:buChar char="•"/>
            </a:pPr>
            <a:r>
              <a:rPr lang="en-US" sz="2400" b="1" dirty="0" smtClean="0">
                <a:solidFill>
                  <a:srgbClr val="C00000"/>
                </a:solidFill>
                <a:latin typeface="Arial" charset="0"/>
                <a:ea typeface="Arial" charset="0"/>
                <a:cs typeface="Arial" charset="0"/>
              </a:rPr>
              <a:t>Careful design of the IR</a:t>
            </a:r>
          </a:p>
          <a:p>
            <a:pPr marL="342900" indent="-342900">
              <a:buFont typeface="Arial" charset="0"/>
              <a:buChar char="•"/>
            </a:pPr>
            <a:r>
              <a:rPr lang="en-US" sz="2400" b="1" dirty="0" smtClean="0">
                <a:solidFill>
                  <a:srgbClr val="C00000"/>
                </a:solidFill>
                <a:latin typeface="Arial" charset="0"/>
                <a:ea typeface="Arial" charset="0"/>
                <a:cs typeface="Arial" charset="0"/>
              </a:rPr>
              <a:t>SR masks</a:t>
            </a:r>
          </a:p>
          <a:p>
            <a:pPr marL="342900" indent="-342900">
              <a:buFont typeface="Arial" charset="0"/>
              <a:buChar char="•"/>
            </a:pPr>
            <a:r>
              <a:rPr lang="en-US" sz="2400" b="1" dirty="0" smtClean="0">
                <a:solidFill>
                  <a:srgbClr val="C00000"/>
                </a:solidFill>
                <a:latin typeface="Arial" charset="0"/>
                <a:ea typeface="Arial" charset="0"/>
                <a:cs typeface="Arial" charset="0"/>
              </a:rPr>
              <a:t>Excellent vacuum system</a:t>
            </a:r>
          </a:p>
        </p:txBody>
      </p:sp>
    </p:spTree>
    <p:extLst>
      <p:ext uri="{BB962C8B-B14F-4D97-AF65-F5344CB8AC3E}">
        <p14:creationId xmlns:p14="http://schemas.microsoft.com/office/powerpoint/2010/main" val="2472233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Tools and Methods</a:t>
            </a:r>
            <a:endParaRPr lang="en-US"/>
          </a:p>
        </p:txBody>
      </p:sp>
      <p:sp>
        <p:nvSpPr>
          <p:cNvPr id="3" name="Content Placeholder 2"/>
          <p:cNvSpPr>
            <a:spLocks noGrp="1"/>
          </p:cNvSpPr>
          <p:nvPr>
            <p:ph idx="1"/>
          </p:nvPr>
        </p:nvSpPr>
        <p:spPr>
          <a:xfrm>
            <a:off x="400049" y="870854"/>
            <a:ext cx="7886700" cy="5262563"/>
          </a:xfrm>
        </p:spPr>
        <p:txBody>
          <a:bodyPr>
            <a:normAutofit/>
          </a:bodyPr>
          <a:lstStyle/>
          <a:p>
            <a:r>
              <a:rPr lang="en-US" sz="2800" b="1" dirty="0" smtClean="0"/>
              <a:t>GEANT4/GEMC, GEANT3 and </a:t>
            </a:r>
            <a:r>
              <a:rPr lang="en-US" sz="2800" b="1" dirty="0" err="1" smtClean="0"/>
              <a:t>Fluka</a:t>
            </a:r>
            <a:endParaRPr lang="en-US" sz="2800" b="1" dirty="0" smtClean="0"/>
          </a:p>
          <a:p>
            <a:pPr lvl="1"/>
            <a:r>
              <a:rPr lang="en-US" sz="2400" dirty="0" smtClean="0">
                <a:solidFill>
                  <a:srgbClr val="2544F3"/>
                </a:solidFill>
              </a:rPr>
              <a:t>Detector and beam pipe modeling</a:t>
            </a:r>
            <a:endParaRPr lang="en-US" sz="2400" b="1" dirty="0" smtClean="0"/>
          </a:p>
          <a:p>
            <a:endParaRPr lang="en-US" sz="1000" b="1" dirty="0" smtClean="0"/>
          </a:p>
          <a:p>
            <a:r>
              <a:rPr lang="en-US" sz="2800" b="1" dirty="0" smtClean="0"/>
              <a:t>Beam distribution/emittance</a:t>
            </a:r>
          </a:p>
          <a:p>
            <a:pPr lvl="1"/>
            <a:r>
              <a:rPr lang="en-US" sz="2400" dirty="0" smtClean="0">
                <a:solidFill>
                  <a:srgbClr val="2544F3"/>
                </a:solidFill>
              </a:rPr>
              <a:t>Input to GEANT4</a:t>
            </a:r>
          </a:p>
          <a:p>
            <a:endParaRPr lang="en-US" sz="1000" b="1" dirty="0" smtClean="0"/>
          </a:p>
          <a:p>
            <a:r>
              <a:rPr lang="en-US" sz="2800" b="1" dirty="0" smtClean="0"/>
              <a:t>Synchrotron Radiation tools developed at SLAC (SR code)</a:t>
            </a:r>
          </a:p>
          <a:p>
            <a:pPr lvl="1"/>
            <a:r>
              <a:rPr lang="en-US" sz="2600" dirty="0" smtClean="0">
                <a:solidFill>
                  <a:srgbClr val="2544F3"/>
                </a:solidFill>
              </a:rPr>
              <a:t>Input to GEANT4</a:t>
            </a:r>
          </a:p>
          <a:p>
            <a:endParaRPr lang="en-US" sz="2800" b="1" dirty="0" smtClean="0"/>
          </a:p>
          <a:p>
            <a:endParaRPr lang="en-US" sz="1400" b="1" dirty="0" smtClean="0"/>
          </a:p>
          <a:p>
            <a:r>
              <a:rPr lang="en-US" sz="2800" b="1" dirty="0" err="1" smtClean="0"/>
              <a:t>Molflow</a:t>
            </a:r>
            <a:r>
              <a:rPr lang="en-US" sz="2800" b="1" dirty="0" smtClean="0"/>
              <a:t>+</a:t>
            </a:r>
          </a:p>
          <a:p>
            <a:endParaRPr lang="en-US" sz="1400" b="1" dirty="0"/>
          </a:p>
          <a:p>
            <a:r>
              <a:rPr lang="en-US" sz="2800" b="1" dirty="0" err="1" smtClean="0"/>
              <a:t>Synrad</a:t>
            </a:r>
            <a:endParaRPr lang="en-US" sz="2800" b="1" dirty="0"/>
          </a:p>
        </p:txBody>
      </p:sp>
      <p:sp>
        <p:nvSpPr>
          <p:cNvPr id="4" name="Right Brace 3"/>
          <p:cNvSpPr/>
          <p:nvPr/>
        </p:nvSpPr>
        <p:spPr>
          <a:xfrm>
            <a:off x="2318656" y="4659084"/>
            <a:ext cx="413657" cy="1328057"/>
          </a:xfrm>
          <a:prstGeom prst="rightBrace">
            <a:avLst/>
          </a:prstGeom>
          <a:ln w="28575">
            <a:solidFill>
              <a:srgbClr val="2544F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p:cNvSpPr txBox="1"/>
          <p:nvPr/>
        </p:nvSpPr>
        <p:spPr>
          <a:xfrm>
            <a:off x="2891491" y="4896730"/>
            <a:ext cx="2628925" cy="830997"/>
          </a:xfrm>
          <a:prstGeom prst="rect">
            <a:avLst/>
          </a:prstGeom>
          <a:noFill/>
          <a:ln>
            <a:solidFill>
              <a:srgbClr val="2544F3"/>
            </a:solidFill>
          </a:ln>
        </p:spPr>
        <p:txBody>
          <a:bodyPr wrap="none" rtlCol="0">
            <a:spAutoFit/>
          </a:bodyPr>
          <a:lstStyle/>
          <a:p>
            <a:r>
              <a:rPr lang="en-US" sz="2400" smtClean="0">
                <a:solidFill>
                  <a:srgbClr val="2544F3"/>
                </a:solidFill>
                <a:latin typeface="Arial" charset="0"/>
                <a:ea typeface="Arial" charset="0"/>
                <a:cs typeface="Arial" charset="0"/>
              </a:rPr>
              <a:t>Vacuum Modeling</a:t>
            </a:r>
          </a:p>
          <a:p>
            <a:r>
              <a:rPr lang="en-US" sz="2400" smtClean="0">
                <a:solidFill>
                  <a:srgbClr val="2544F3"/>
                </a:solidFill>
                <a:latin typeface="Arial" charset="0"/>
                <a:ea typeface="Arial" charset="0"/>
                <a:cs typeface="Arial" charset="0"/>
              </a:rPr>
              <a:t>Installed at </a:t>
            </a:r>
            <a:r>
              <a:rPr lang="en-US" sz="2400" err="1" smtClean="0">
                <a:solidFill>
                  <a:srgbClr val="2544F3"/>
                </a:solidFill>
                <a:latin typeface="Arial" charset="0"/>
                <a:ea typeface="Arial" charset="0"/>
                <a:cs typeface="Arial" charset="0"/>
              </a:rPr>
              <a:t>JLab</a:t>
            </a:r>
            <a:endParaRPr lang="en-US" sz="2400">
              <a:solidFill>
                <a:srgbClr val="2544F3"/>
              </a:solidFill>
              <a:latin typeface="Arial" charset="0"/>
              <a:ea typeface="Arial" charset="0"/>
              <a:cs typeface="Arial" charset="0"/>
            </a:endParaRPr>
          </a:p>
        </p:txBody>
      </p:sp>
      <p:cxnSp>
        <p:nvCxnSpPr>
          <p:cNvPr id="7" name="Straight Arrow Connector 6"/>
          <p:cNvCxnSpPr>
            <a:endCxn id="8" idx="1"/>
          </p:cNvCxnSpPr>
          <p:nvPr/>
        </p:nvCxnSpPr>
        <p:spPr>
          <a:xfrm>
            <a:off x="5520416" y="5312228"/>
            <a:ext cx="173792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258342" y="5081395"/>
            <a:ext cx="1415772" cy="461665"/>
          </a:xfrm>
          <a:prstGeom prst="rect">
            <a:avLst/>
          </a:prstGeom>
          <a:noFill/>
          <a:ln>
            <a:solidFill>
              <a:srgbClr val="2544F3"/>
            </a:solidFill>
          </a:ln>
        </p:spPr>
        <p:txBody>
          <a:bodyPr wrap="none" rtlCol="0">
            <a:spAutoFit/>
          </a:bodyPr>
          <a:lstStyle/>
          <a:p>
            <a:r>
              <a:rPr lang="en-US" sz="2400" dirty="0" smtClean="0">
                <a:solidFill>
                  <a:srgbClr val="2544F3"/>
                </a:solidFill>
                <a:latin typeface="Arial" charset="0"/>
                <a:ea typeface="Arial" charset="0"/>
                <a:cs typeface="Arial" charset="0"/>
              </a:rPr>
              <a:t>GEANT4</a:t>
            </a:r>
            <a:endParaRPr lang="en-US" sz="2400" dirty="0">
              <a:solidFill>
                <a:srgbClr val="2544F3"/>
              </a:solidFill>
              <a:latin typeface="Arial" charset="0"/>
              <a:ea typeface="Arial" charset="0"/>
              <a:cs typeface="Arial" charset="0"/>
            </a:endParaRPr>
          </a:p>
        </p:txBody>
      </p:sp>
      <p:sp>
        <p:nvSpPr>
          <p:cNvPr id="10" name="TextBox 9"/>
          <p:cNvSpPr txBox="1"/>
          <p:nvPr/>
        </p:nvSpPr>
        <p:spPr>
          <a:xfrm>
            <a:off x="6104137" y="4938963"/>
            <a:ext cx="824265" cy="400110"/>
          </a:xfrm>
          <a:prstGeom prst="rect">
            <a:avLst/>
          </a:prstGeom>
          <a:noFill/>
          <a:ln>
            <a:noFill/>
          </a:ln>
        </p:spPr>
        <p:txBody>
          <a:bodyPr wrap="none" rtlCol="0">
            <a:spAutoFit/>
          </a:bodyPr>
          <a:lstStyle/>
          <a:p>
            <a:r>
              <a:rPr lang="en-US" sz="2000" smtClean="0">
                <a:solidFill>
                  <a:srgbClr val="2544F3"/>
                </a:solidFill>
                <a:latin typeface="Arial" charset="0"/>
                <a:ea typeface="Arial" charset="0"/>
                <a:cs typeface="Arial" charset="0"/>
              </a:rPr>
              <a:t>Input </a:t>
            </a:r>
            <a:endParaRPr lang="en-US" sz="2000">
              <a:solidFill>
                <a:srgbClr val="2544F3"/>
              </a:solidFill>
              <a:latin typeface="Arial" charset="0"/>
              <a:ea typeface="Arial" charset="0"/>
              <a:cs typeface="Arial" charset="0"/>
            </a:endParaRPr>
          </a:p>
        </p:txBody>
      </p:sp>
    </p:spTree>
    <p:extLst>
      <p:ext uri="{BB962C8B-B14F-4D97-AF65-F5344CB8AC3E}">
        <p14:creationId xmlns:p14="http://schemas.microsoft.com/office/powerpoint/2010/main" val="18487810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872" y="95054"/>
            <a:ext cx="9270124" cy="762000"/>
          </a:xfrm>
        </p:spPr>
        <p:txBody>
          <a:bodyPr>
            <a:noAutofit/>
          </a:bodyPr>
          <a:lstStyle/>
          <a:p>
            <a:r>
              <a:rPr lang="en-US" sz="2800" smtClean="0"/>
              <a:t>SR- Photon Generation (SR-Code)</a:t>
            </a:r>
            <a:endParaRPr lang="en-US" sz="2800">
              <a:latin typeface="Arial Black"/>
              <a:cs typeface="Arial Black"/>
            </a:endParaRPr>
          </a:p>
        </p:txBody>
      </p:sp>
      <p:sp>
        <p:nvSpPr>
          <p:cNvPr id="5" name="Content Placeholder 4"/>
          <p:cNvSpPr>
            <a:spLocks noGrp="1"/>
          </p:cNvSpPr>
          <p:nvPr>
            <p:ph idx="1"/>
          </p:nvPr>
        </p:nvSpPr>
        <p:spPr>
          <a:xfrm>
            <a:off x="211846" y="941897"/>
            <a:ext cx="6089065" cy="5374064"/>
          </a:xfrm>
          <a:ln w="19050">
            <a:solidFill>
              <a:srgbClr val="2544F3"/>
            </a:solidFill>
          </a:ln>
        </p:spPr>
        <p:txBody>
          <a:bodyPr>
            <a:normAutofit lnSpcReduction="10000"/>
          </a:bodyPr>
          <a:lstStyle/>
          <a:p>
            <a:pPr>
              <a:buFont typeface="Wingdings" charset="2"/>
              <a:buChar char="§"/>
            </a:pPr>
            <a:r>
              <a:rPr lang="en-US" sz="2000" dirty="0" smtClean="0"/>
              <a:t>A </a:t>
            </a:r>
            <a:r>
              <a:rPr lang="en-US" sz="2000" dirty="0" err="1" smtClean="0"/>
              <a:t>gaussian</a:t>
            </a:r>
            <a:r>
              <a:rPr lang="en-US" sz="2000" dirty="0" smtClean="0"/>
              <a:t> transverse electron beam profile with wide </a:t>
            </a:r>
            <a:r>
              <a:rPr lang="en-US" sz="2000" dirty="0" err="1" smtClean="0"/>
              <a:t>gaussian</a:t>
            </a:r>
            <a:r>
              <a:rPr lang="en-US" sz="2000" dirty="0" smtClean="0"/>
              <a:t> tails</a:t>
            </a:r>
          </a:p>
          <a:p>
            <a:pPr>
              <a:buFont typeface="Wingdings" charset="2"/>
              <a:buChar char="§"/>
            </a:pPr>
            <a:endParaRPr lang="en-US" sz="1200" dirty="0" smtClean="0"/>
          </a:p>
          <a:p>
            <a:pPr>
              <a:buFont typeface="Wingdings" charset="2"/>
              <a:buChar char="§"/>
            </a:pPr>
            <a:r>
              <a:rPr lang="en-US" sz="2000" dirty="0" smtClean="0"/>
              <a:t>Each electron is traced through the given magnetic elements and a photon critical energy is calculated based on the trajectory curvature</a:t>
            </a:r>
          </a:p>
          <a:p>
            <a:pPr>
              <a:buFont typeface="Wingdings" charset="2"/>
              <a:buChar char="§"/>
            </a:pPr>
            <a:endParaRPr lang="en-US" sz="1100" dirty="0" smtClean="0"/>
          </a:p>
          <a:p>
            <a:pPr>
              <a:buFont typeface="Wingdings" charset="2"/>
              <a:buChar char="§"/>
            </a:pPr>
            <a:r>
              <a:rPr lang="en-US" sz="2000" dirty="0" smtClean="0"/>
              <a:t>The SR fan start and stop points of each magnetic element are also found and traced through a series of beam pipe apertures where the fraction of the fan hitting each aperture is recorded</a:t>
            </a:r>
          </a:p>
          <a:p>
            <a:pPr>
              <a:buFont typeface="Wingdings" charset="2"/>
              <a:buChar char="§"/>
            </a:pPr>
            <a:endParaRPr lang="en-US" sz="1100" dirty="0"/>
          </a:p>
          <a:p>
            <a:pPr>
              <a:buFont typeface="Wingdings" charset="2"/>
              <a:buChar char="§"/>
            </a:pPr>
            <a:r>
              <a:rPr lang="en-US" sz="2000" dirty="0" smtClean="0"/>
              <a:t>A generator of scattered photons is built from of SR photons found in the energy ranges for a give aperture: the result is the number of scattered photons from the mask tip for example</a:t>
            </a:r>
          </a:p>
          <a:p>
            <a:pPr>
              <a:buFont typeface="Wingdings" charset="2"/>
              <a:buChar char="§"/>
            </a:pPr>
            <a:endParaRPr lang="en-US" sz="1100" dirty="0" smtClean="0"/>
          </a:p>
          <a:p>
            <a:pPr>
              <a:buFont typeface="Wingdings" charset="2"/>
              <a:buChar char="§"/>
            </a:pPr>
            <a:r>
              <a:rPr lang="en-US" sz="2000" b="1" dirty="0" smtClean="0"/>
              <a:t>Each photon (energy, position and direction) are then saved to a file that can be read in by a GEANT</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4283"/>
          <a:stretch/>
        </p:blipFill>
        <p:spPr>
          <a:xfrm rot="3038140">
            <a:off x="6658229" y="2293799"/>
            <a:ext cx="1983477" cy="2342683"/>
          </a:xfrm>
          <a:prstGeom prst="rect">
            <a:avLst/>
          </a:prstGeom>
          <a:ln>
            <a:solidFill>
              <a:srgbClr val="2544F3"/>
            </a:solidFill>
          </a:ln>
        </p:spPr>
      </p:pic>
      <p:sp>
        <p:nvSpPr>
          <p:cNvPr id="7" name="Rectangle 6"/>
          <p:cNvSpPr/>
          <p:nvPr/>
        </p:nvSpPr>
        <p:spPr>
          <a:xfrm>
            <a:off x="6393686" y="4974805"/>
            <a:ext cx="2698114" cy="1200329"/>
          </a:xfrm>
          <a:prstGeom prst="rect">
            <a:avLst/>
          </a:prstGeom>
          <a:ln>
            <a:solidFill>
              <a:srgbClr val="2544F3"/>
            </a:solidFill>
          </a:ln>
        </p:spPr>
        <p:txBody>
          <a:bodyPr wrap="square">
            <a:spAutoFit/>
          </a:bodyPr>
          <a:lstStyle/>
          <a:p>
            <a:r>
              <a:rPr lang="sk-SK" sz="1200" dirty="0" err="1">
                <a:latin typeface="Arial" charset="0"/>
                <a:ea typeface="Arial" charset="0"/>
                <a:cs typeface="Arial" charset="0"/>
              </a:rPr>
              <a:t>N</a:t>
            </a:r>
            <a:r>
              <a:rPr lang="sk-SK" sz="1200" dirty="0" err="1" smtClean="0">
                <a:latin typeface="Arial" charset="0"/>
                <a:ea typeface="Arial" charset="0"/>
                <a:cs typeface="Arial" charset="0"/>
              </a:rPr>
              <a:t>umber</a:t>
            </a:r>
            <a:r>
              <a:rPr lang="sk-SK" sz="1200" dirty="0" smtClean="0">
                <a:latin typeface="Arial" charset="0"/>
                <a:ea typeface="Arial" charset="0"/>
                <a:cs typeface="Arial" charset="0"/>
              </a:rPr>
              <a:t> </a:t>
            </a:r>
            <a:r>
              <a:rPr lang="sk-SK" sz="1200" dirty="0">
                <a:latin typeface="Arial" charset="0"/>
                <a:ea typeface="Arial" charset="0"/>
                <a:cs typeface="Arial" charset="0"/>
              </a:rPr>
              <a:t>of incident </a:t>
            </a:r>
            <a:r>
              <a:rPr lang="sk-SK" sz="1200" dirty="0" err="1">
                <a:latin typeface="Arial" charset="0"/>
                <a:ea typeface="Arial" charset="0"/>
                <a:cs typeface="Arial" charset="0"/>
              </a:rPr>
              <a:t>photons</a:t>
            </a:r>
            <a:r>
              <a:rPr lang="sk-SK" sz="1200" dirty="0">
                <a:latin typeface="Arial" charset="0"/>
                <a:ea typeface="Arial" charset="0"/>
                <a:cs typeface="Arial" charset="0"/>
              </a:rPr>
              <a:t> on </a:t>
            </a:r>
            <a:r>
              <a:rPr lang="sk-SK" sz="1200" dirty="0" err="1">
                <a:latin typeface="Arial" charset="0"/>
                <a:ea typeface="Arial" charset="0"/>
                <a:cs typeface="Arial" charset="0"/>
              </a:rPr>
              <a:t>this</a:t>
            </a:r>
            <a:r>
              <a:rPr lang="sk-SK" sz="1200" dirty="0">
                <a:latin typeface="Arial" charset="0"/>
                <a:ea typeface="Arial" charset="0"/>
                <a:cs typeface="Arial" charset="0"/>
              </a:rPr>
              <a:t> </a:t>
            </a:r>
            <a:r>
              <a:rPr lang="sk-SK" sz="1200" dirty="0" err="1">
                <a:latin typeface="Arial" charset="0"/>
                <a:ea typeface="Arial" charset="0"/>
                <a:cs typeface="Arial" charset="0"/>
              </a:rPr>
              <a:t>mask</a:t>
            </a:r>
            <a:r>
              <a:rPr lang="sk-SK" sz="1200" dirty="0">
                <a:latin typeface="Arial" charset="0"/>
                <a:ea typeface="Arial" charset="0"/>
                <a:cs typeface="Arial" charset="0"/>
              </a:rPr>
              <a:t> tip per </a:t>
            </a:r>
            <a:r>
              <a:rPr lang="sk-SK" sz="1200" dirty="0" err="1">
                <a:latin typeface="Arial" charset="0"/>
                <a:ea typeface="Arial" charset="0"/>
                <a:cs typeface="Arial" charset="0"/>
              </a:rPr>
              <a:t>beam</a:t>
            </a:r>
            <a:r>
              <a:rPr lang="sk-SK" sz="1200" dirty="0">
                <a:latin typeface="Arial" charset="0"/>
                <a:ea typeface="Arial" charset="0"/>
                <a:cs typeface="Arial" charset="0"/>
              </a:rPr>
              <a:t> </a:t>
            </a:r>
            <a:r>
              <a:rPr lang="sk-SK" sz="1200" dirty="0" err="1" smtClean="0">
                <a:latin typeface="Arial" charset="0"/>
                <a:ea typeface="Arial" charset="0"/>
                <a:cs typeface="Arial" charset="0"/>
              </a:rPr>
              <a:t>bunch</a:t>
            </a:r>
            <a:r>
              <a:rPr lang="sk-SK" sz="1200" dirty="0" smtClean="0">
                <a:latin typeface="Arial" charset="0"/>
                <a:ea typeface="Arial" charset="0"/>
                <a:cs typeface="Arial" charset="0"/>
              </a:rPr>
              <a:t>: </a:t>
            </a:r>
            <a:r>
              <a:rPr lang="sk-SK" sz="1200" dirty="0">
                <a:latin typeface="Arial" charset="0"/>
                <a:ea typeface="Arial" charset="0"/>
                <a:cs typeface="Arial" charset="0"/>
              </a:rPr>
              <a:t> </a:t>
            </a:r>
            <a:r>
              <a:rPr lang="sk-SK" sz="1200" dirty="0">
                <a:solidFill>
                  <a:srgbClr val="FF0000"/>
                </a:solidFill>
                <a:latin typeface="Arial" charset="0"/>
                <a:ea typeface="Arial" charset="0"/>
                <a:cs typeface="Arial" charset="0"/>
              </a:rPr>
              <a:t>6.9e7</a:t>
            </a:r>
            <a:r>
              <a:rPr lang="sk-SK" sz="1200" dirty="0" smtClean="0">
                <a:latin typeface="Arial" charset="0"/>
                <a:ea typeface="Arial" charset="0"/>
                <a:cs typeface="Arial" charset="0"/>
              </a:rPr>
              <a:t>.</a:t>
            </a:r>
          </a:p>
          <a:p>
            <a:endParaRPr lang="sk-SK" sz="1200" dirty="0">
              <a:latin typeface="Arial" charset="0"/>
              <a:ea typeface="Arial" charset="0"/>
              <a:cs typeface="Arial" charset="0"/>
            </a:endParaRPr>
          </a:p>
          <a:p>
            <a:r>
              <a:rPr lang="sk-SK" sz="1200" dirty="0">
                <a:latin typeface="Arial" charset="0"/>
                <a:ea typeface="Arial" charset="0"/>
                <a:cs typeface="Arial" charset="0"/>
              </a:rPr>
              <a:t>The </a:t>
            </a:r>
            <a:r>
              <a:rPr lang="sk-SK" sz="1200" dirty="0" err="1">
                <a:latin typeface="Arial" charset="0"/>
                <a:ea typeface="Arial" charset="0"/>
                <a:cs typeface="Arial" charset="0"/>
              </a:rPr>
              <a:t>actual</a:t>
            </a:r>
            <a:r>
              <a:rPr lang="sk-SK" sz="1200" dirty="0">
                <a:latin typeface="Arial" charset="0"/>
                <a:ea typeface="Arial" charset="0"/>
                <a:cs typeface="Arial" charset="0"/>
              </a:rPr>
              <a:t> </a:t>
            </a:r>
            <a:r>
              <a:rPr lang="sk-SK" sz="1200" dirty="0" err="1">
                <a:latin typeface="Arial" charset="0"/>
                <a:ea typeface="Arial" charset="0"/>
                <a:cs typeface="Arial" charset="0"/>
              </a:rPr>
              <a:t>number</a:t>
            </a:r>
            <a:r>
              <a:rPr lang="sk-SK" sz="1200" dirty="0">
                <a:latin typeface="Arial" charset="0"/>
                <a:ea typeface="Arial" charset="0"/>
                <a:cs typeface="Arial" charset="0"/>
              </a:rPr>
              <a:t> of </a:t>
            </a:r>
            <a:r>
              <a:rPr lang="sk-SK" sz="1200" dirty="0" err="1">
                <a:latin typeface="Arial" charset="0"/>
                <a:ea typeface="Arial" charset="0"/>
                <a:cs typeface="Arial" charset="0"/>
              </a:rPr>
              <a:t>scattered</a:t>
            </a:r>
            <a:r>
              <a:rPr lang="sk-SK" sz="1200" dirty="0">
                <a:latin typeface="Arial" charset="0"/>
                <a:ea typeface="Arial" charset="0"/>
                <a:cs typeface="Arial" charset="0"/>
              </a:rPr>
              <a:t> </a:t>
            </a:r>
            <a:r>
              <a:rPr lang="sk-SK" sz="1200" dirty="0" err="1">
                <a:latin typeface="Arial" charset="0"/>
                <a:ea typeface="Arial" charset="0"/>
                <a:cs typeface="Arial" charset="0"/>
              </a:rPr>
              <a:t>photons</a:t>
            </a:r>
            <a:r>
              <a:rPr lang="sk-SK" sz="1200" dirty="0">
                <a:latin typeface="Arial" charset="0"/>
                <a:ea typeface="Arial" charset="0"/>
                <a:cs typeface="Arial" charset="0"/>
              </a:rPr>
              <a:t> per </a:t>
            </a:r>
            <a:r>
              <a:rPr lang="sk-SK" sz="1200" dirty="0" err="1">
                <a:latin typeface="Arial" charset="0"/>
                <a:ea typeface="Arial" charset="0"/>
                <a:cs typeface="Arial" charset="0"/>
              </a:rPr>
              <a:t>beam</a:t>
            </a:r>
            <a:r>
              <a:rPr lang="sk-SK" sz="1200" dirty="0">
                <a:latin typeface="Arial" charset="0"/>
                <a:ea typeface="Arial" charset="0"/>
                <a:cs typeface="Arial" charset="0"/>
              </a:rPr>
              <a:t> </a:t>
            </a:r>
            <a:r>
              <a:rPr lang="sk-SK" sz="1200" dirty="0" err="1">
                <a:latin typeface="Arial" charset="0"/>
                <a:ea typeface="Arial" charset="0"/>
                <a:cs typeface="Arial" charset="0"/>
              </a:rPr>
              <a:t>bunch</a:t>
            </a:r>
            <a:r>
              <a:rPr lang="sk-SK" sz="1200" dirty="0">
                <a:latin typeface="Arial" charset="0"/>
                <a:ea typeface="Arial" charset="0"/>
                <a:cs typeface="Arial" charset="0"/>
              </a:rPr>
              <a:t> </a:t>
            </a:r>
            <a:r>
              <a:rPr lang="sk-SK" sz="1200" dirty="0" smtClean="0">
                <a:latin typeface="Arial" charset="0"/>
                <a:ea typeface="Arial" charset="0"/>
                <a:cs typeface="Arial" charset="0"/>
              </a:rPr>
              <a:t>: </a:t>
            </a:r>
            <a:r>
              <a:rPr lang="sk-SK" sz="1200" dirty="0">
                <a:latin typeface="Arial" charset="0"/>
                <a:ea typeface="Arial" charset="0"/>
                <a:cs typeface="Arial" charset="0"/>
              </a:rPr>
              <a:t> </a:t>
            </a:r>
            <a:r>
              <a:rPr lang="sk-SK" sz="1200" dirty="0">
                <a:solidFill>
                  <a:srgbClr val="FF0000"/>
                </a:solidFill>
                <a:latin typeface="Arial" charset="0"/>
                <a:ea typeface="Arial" charset="0"/>
                <a:cs typeface="Arial" charset="0"/>
              </a:rPr>
              <a:t>9751</a:t>
            </a:r>
          </a:p>
          <a:p>
            <a:endParaRPr lang="is-IS" sz="1200" dirty="0"/>
          </a:p>
        </p:txBody>
      </p:sp>
    </p:spTree>
    <p:extLst>
      <p:ext uri="{BB962C8B-B14F-4D97-AF65-F5344CB8AC3E}">
        <p14:creationId xmlns:p14="http://schemas.microsoft.com/office/powerpoint/2010/main" val="5224710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Vacuum Modeling Tools</a:t>
            </a:r>
            <a:endParaRPr lang="en-US" dirty="0"/>
          </a:p>
        </p:txBody>
      </p:sp>
      <p:pic>
        <p:nvPicPr>
          <p:cNvPr id="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0909" y="854665"/>
            <a:ext cx="2392919" cy="338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rotWithShape="1">
          <a:blip r:embed="rId3">
            <a:extLst>
              <a:ext uri="{28A0092B-C50C-407E-A947-70E740481C1C}">
                <a14:useLocalDpi xmlns:a14="http://schemas.microsoft.com/office/drawing/2010/main" val="0"/>
              </a:ext>
            </a:extLst>
          </a:blip>
          <a:srcRect t="38748"/>
          <a:stretch/>
        </p:blipFill>
        <p:spPr bwMode="auto">
          <a:xfrm>
            <a:off x="64384" y="4828456"/>
            <a:ext cx="3225970" cy="1443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3102428" y="989852"/>
            <a:ext cx="6041572" cy="4964139"/>
          </a:xfrm>
        </p:spPr>
        <p:txBody>
          <a:bodyPr>
            <a:normAutofit fontScale="92500" lnSpcReduction="20000"/>
          </a:bodyPr>
          <a:lstStyle/>
          <a:p>
            <a:r>
              <a:rPr lang="en-US" sz="2200" dirty="0" err="1" smtClean="0"/>
              <a:t>Molflow</a:t>
            </a:r>
            <a:r>
              <a:rPr lang="en-US" sz="2200" dirty="0" smtClean="0"/>
              <a:t>+ and </a:t>
            </a:r>
            <a:r>
              <a:rPr lang="en-US" sz="2200" dirty="0" err="1" smtClean="0"/>
              <a:t>Synrad</a:t>
            </a:r>
            <a:r>
              <a:rPr lang="en-US" sz="2200" dirty="0" smtClean="0"/>
              <a:t> modeling software developed by Roberto </a:t>
            </a:r>
            <a:r>
              <a:rPr lang="en-US" sz="2200" dirty="0" err="1" smtClean="0"/>
              <a:t>Kersevan</a:t>
            </a:r>
            <a:r>
              <a:rPr lang="en-US" sz="2200" dirty="0" smtClean="0"/>
              <a:t> &amp; </a:t>
            </a:r>
            <a:r>
              <a:rPr lang="en-US" sz="2200" dirty="0" err="1" smtClean="0"/>
              <a:t>Marton</a:t>
            </a:r>
            <a:r>
              <a:rPr lang="en-US" sz="2200" dirty="0" smtClean="0"/>
              <a:t> </a:t>
            </a:r>
            <a:r>
              <a:rPr lang="en-US" sz="2200" dirty="0" err="1" smtClean="0"/>
              <a:t>Ady</a:t>
            </a:r>
            <a:endParaRPr lang="en-US" sz="2200" dirty="0" smtClean="0"/>
          </a:p>
          <a:p>
            <a:pPr lvl="1"/>
            <a:endParaRPr lang="en-US" sz="2100" b="1" dirty="0" smtClean="0">
              <a:solidFill>
                <a:srgbClr val="2544F3"/>
              </a:solidFill>
            </a:endParaRPr>
          </a:p>
          <a:p>
            <a:pPr lvl="1"/>
            <a:r>
              <a:rPr lang="en-US" sz="2100" b="1" dirty="0" err="1" smtClean="0">
                <a:solidFill>
                  <a:srgbClr val="2544F3"/>
                </a:solidFill>
              </a:rPr>
              <a:t>Molflow</a:t>
            </a:r>
            <a:r>
              <a:rPr lang="en-US" sz="2100" b="1" dirty="0">
                <a:solidFill>
                  <a:srgbClr val="2544F3"/>
                </a:solidFill>
              </a:rPr>
              <a:t>+</a:t>
            </a:r>
            <a:r>
              <a:rPr lang="en-US" sz="2100" dirty="0">
                <a:solidFill>
                  <a:srgbClr val="2544F3"/>
                </a:solidFill>
              </a:rPr>
              <a:t>: static vacuum modeling</a:t>
            </a:r>
          </a:p>
          <a:p>
            <a:pPr lvl="1"/>
            <a:r>
              <a:rPr lang="en-US" sz="2100" b="1" dirty="0" err="1">
                <a:solidFill>
                  <a:srgbClr val="2544F3"/>
                </a:solidFill>
              </a:rPr>
              <a:t>SynRad</a:t>
            </a:r>
            <a:r>
              <a:rPr lang="en-US" sz="2100" b="1" dirty="0">
                <a:solidFill>
                  <a:srgbClr val="2544F3"/>
                </a:solidFill>
              </a:rPr>
              <a:t>: </a:t>
            </a:r>
            <a:r>
              <a:rPr lang="en-US" sz="2100" dirty="0">
                <a:solidFill>
                  <a:srgbClr val="2544F3"/>
                </a:solidFill>
              </a:rPr>
              <a:t>model of vacuum events due to beam</a:t>
            </a:r>
          </a:p>
          <a:p>
            <a:endParaRPr lang="en-US" sz="2200" dirty="0" smtClean="0"/>
          </a:p>
          <a:p>
            <a:r>
              <a:rPr lang="en-US" sz="2200" dirty="0" smtClean="0"/>
              <a:t>Jason </a:t>
            </a:r>
            <a:r>
              <a:rPr lang="en-US" sz="2200" dirty="0"/>
              <a:t>Carter, </a:t>
            </a:r>
            <a:r>
              <a:rPr lang="en-US" sz="2200" dirty="0" smtClean="0"/>
              <a:t>ANL, used </a:t>
            </a:r>
            <a:r>
              <a:rPr lang="en-US" sz="2200" dirty="0" err="1" smtClean="0"/>
              <a:t>Molflow</a:t>
            </a:r>
            <a:r>
              <a:rPr lang="en-US" sz="2200" dirty="0" smtClean="0"/>
              <a:t>+/</a:t>
            </a:r>
            <a:r>
              <a:rPr lang="en-US" sz="2200" dirty="0" err="1" smtClean="0"/>
              <a:t>Synrad</a:t>
            </a:r>
            <a:r>
              <a:rPr lang="en-US" sz="2200" dirty="0" smtClean="0"/>
              <a:t> to model static and dynamic vacuum for APS upgrade </a:t>
            </a:r>
          </a:p>
          <a:p>
            <a:endParaRPr lang="en-US" sz="2200" dirty="0"/>
          </a:p>
          <a:p>
            <a:r>
              <a:rPr lang="en-US" sz="2200" dirty="0" smtClean="0"/>
              <a:t>Jason Carter, ANL, and </a:t>
            </a:r>
            <a:r>
              <a:rPr lang="en-US" sz="2200" dirty="0" err="1" smtClean="0"/>
              <a:t>Marton</a:t>
            </a:r>
            <a:r>
              <a:rPr lang="en-US" sz="2200" dirty="0" smtClean="0"/>
              <a:t> </a:t>
            </a:r>
            <a:r>
              <a:rPr lang="en-US" sz="2200" dirty="0" err="1" smtClean="0"/>
              <a:t>Ady</a:t>
            </a:r>
            <a:r>
              <a:rPr lang="en-US" sz="2200" dirty="0" smtClean="0"/>
              <a:t>, CERN, used </a:t>
            </a:r>
            <a:r>
              <a:rPr lang="en-US" sz="2200" dirty="0" err="1" smtClean="0"/>
              <a:t>Molflow</a:t>
            </a:r>
            <a:r>
              <a:rPr lang="en-US" sz="2200" dirty="0" smtClean="0"/>
              <a:t>+/</a:t>
            </a:r>
            <a:r>
              <a:rPr lang="en-US" sz="2200" dirty="0" err="1" smtClean="0"/>
              <a:t>Synrad</a:t>
            </a:r>
            <a:r>
              <a:rPr lang="en-US" sz="2200" dirty="0" smtClean="0"/>
              <a:t> for </a:t>
            </a:r>
            <a:r>
              <a:rPr lang="en-US" sz="2200" dirty="0" err="1" smtClean="0"/>
              <a:t>SuperKEKB</a:t>
            </a:r>
            <a:r>
              <a:rPr lang="en-US" sz="2200" dirty="0" smtClean="0"/>
              <a:t> interaction region</a:t>
            </a:r>
          </a:p>
          <a:p>
            <a:endParaRPr lang="en-US" sz="2200" dirty="0" smtClean="0"/>
          </a:p>
          <a:p>
            <a:r>
              <a:rPr lang="en-US" sz="2200" b="1" dirty="0" smtClean="0"/>
              <a:t>CAD designs of beamline are combined with pumping speeds and outgassing rates of elements yield expected pressure becomes input to our GEANT simulations.</a:t>
            </a:r>
          </a:p>
          <a:p>
            <a:endParaRPr lang="en-US" sz="2200" b="1" dirty="0"/>
          </a:p>
        </p:txBody>
      </p:sp>
    </p:spTree>
    <p:extLst>
      <p:ext uri="{BB962C8B-B14F-4D97-AF65-F5344CB8AC3E}">
        <p14:creationId xmlns:p14="http://schemas.microsoft.com/office/powerpoint/2010/main" val="109666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627" y="945113"/>
            <a:ext cx="8229600" cy="5236179"/>
          </a:xfrm>
        </p:spPr>
        <p:txBody>
          <a:bodyPr>
            <a:normAutofit/>
          </a:bodyPr>
          <a:lstStyle/>
          <a:p>
            <a:pPr marL="0" indent="0">
              <a:buClr>
                <a:schemeClr val="tx1">
                  <a:lumMod val="85000"/>
                  <a:lumOff val="15000"/>
                </a:schemeClr>
              </a:buClr>
              <a:buNone/>
            </a:pPr>
            <a:endParaRPr lang="en-US" sz="2400" dirty="0">
              <a:solidFill>
                <a:schemeClr val="tx1">
                  <a:lumMod val="75000"/>
                  <a:lumOff val="25000"/>
                </a:schemeClr>
              </a:solidFill>
              <a:latin typeface="Century Gothic"/>
              <a:cs typeface="Century Gothic"/>
            </a:endParaRPr>
          </a:p>
        </p:txBody>
      </p:sp>
      <p:sp>
        <p:nvSpPr>
          <p:cNvPr id="4" name="Rectangle 3"/>
          <p:cNvSpPr/>
          <p:nvPr/>
        </p:nvSpPr>
        <p:spPr>
          <a:xfrm>
            <a:off x="531941" y="1911510"/>
            <a:ext cx="1473671" cy="1129640"/>
          </a:xfrm>
          <a:prstGeom prst="rect">
            <a:avLst/>
          </a:prstGeom>
          <a:solidFill>
            <a:srgbClr val="0B6E32"/>
          </a:solidFill>
          <a:ln>
            <a:solidFill>
              <a:srgbClr val="0B6E3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Arial" charset="0"/>
                <a:ea typeface="Arial" charset="0"/>
                <a:cs typeface="Arial" charset="0"/>
              </a:rPr>
              <a:t>Magnets and Machine Layout</a:t>
            </a:r>
            <a:endParaRPr lang="en-US" b="1" dirty="0">
              <a:latin typeface="Arial" charset="0"/>
              <a:ea typeface="Arial" charset="0"/>
              <a:cs typeface="Arial" charset="0"/>
            </a:endParaRPr>
          </a:p>
        </p:txBody>
      </p:sp>
      <p:sp>
        <p:nvSpPr>
          <p:cNvPr id="6" name="Rectangle 5"/>
          <p:cNvSpPr/>
          <p:nvPr/>
        </p:nvSpPr>
        <p:spPr>
          <a:xfrm>
            <a:off x="466627" y="3872628"/>
            <a:ext cx="1685852" cy="1158931"/>
          </a:xfrm>
          <a:prstGeom prst="rect">
            <a:avLst/>
          </a:prstGeom>
          <a:solidFill>
            <a:srgbClr val="0B6E32"/>
          </a:solidFill>
          <a:ln>
            <a:solidFill>
              <a:srgbClr val="0B6E3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Arial" charset="0"/>
                <a:ea typeface="Arial" charset="0"/>
                <a:cs typeface="Arial" charset="0"/>
              </a:rPr>
              <a:t>Vacuum Pumping System Design</a:t>
            </a:r>
            <a:endParaRPr lang="en-US" b="1" dirty="0">
              <a:latin typeface="Arial" charset="0"/>
              <a:ea typeface="Arial" charset="0"/>
              <a:cs typeface="Arial" charset="0"/>
            </a:endParaRPr>
          </a:p>
        </p:txBody>
      </p:sp>
      <p:sp>
        <p:nvSpPr>
          <p:cNvPr id="7" name="Rectangle 6"/>
          <p:cNvSpPr/>
          <p:nvPr/>
        </p:nvSpPr>
        <p:spPr>
          <a:xfrm>
            <a:off x="3363781" y="1995485"/>
            <a:ext cx="1987421" cy="914400"/>
          </a:xfrm>
          <a:prstGeom prst="rect">
            <a:avLst/>
          </a:prstGeom>
          <a:solidFill>
            <a:srgbClr val="0B6E32"/>
          </a:solidFill>
          <a:ln>
            <a:solidFill>
              <a:srgbClr val="0B6E3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Arial" charset="0"/>
                <a:ea typeface="Arial" charset="0"/>
                <a:cs typeface="Arial" charset="0"/>
              </a:rPr>
              <a:t>Intensity</a:t>
            </a:r>
          </a:p>
          <a:p>
            <a:pPr algn="ctr"/>
            <a:r>
              <a:rPr lang="en-US" b="1" dirty="0" smtClean="0">
                <a:latin typeface="Arial" charset="0"/>
                <a:ea typeface="Arial" charset="0"/>
                <a:cs typeface="Arial" charset="0"/>
              </a:rPr>
              <a:t>Distribution of SR</a:t>
            </a:r>
            <a:endParaRPr lang="en-US" b="1" dirty="0">
              <a:latin typeface="Arial" charset="0"/>
              <a:ea typeface="Arial" charset="0"/>
              <a:cs typeface="Arial" charset="0"/>
            </a:endParaRPr>
          </a:p>
        </p:txBody>
      </p:sp>
      <p:sp>
        <p:nvSpPr>
          <p:cNvPr id="8" name="Rectangle 7"/>
          <p:cNvSpPr/>
          <p:nvPr/>
        </p:nvSpPr>
        <p:spPr>
          <a:xfrm>
            <a:off x="3455408" y="4026963"/>
            <a:ext cx="1559891" cy="914400"/>
          </a:xfrm>
          <a:prstGeom prst="rect">
            <a:avLst/>
          </a:prstGeom>
          <a:solidFill>
            <a:srgbClr val="0B6E32"/>
          </a:solidFill>
          <a:ln>
            <a:solidFill>
              <a:srgbClr val="0B6E3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Arial" charset="0"/>
                <a:ea typeface="Arial" charset="0"/>
                <a:cs typeface="Arial" charset="0"/>
              </a:rPr>
              <a:t>Vacuum Quality</a:t>
            </a:r>
            <a:endParaRPr lang="en-US" b="1" dirty="0">
              <a:latin typeface="Arial" charset="0"/>
              <a:ea typeface="Arial" charset="0"/>
              <a:cs typeface="Arial" charset="0"/>
            </a:endParaRPr>
          </a:p>
        </p:txBody>
      </p:sp>
      <p:sp>
        <p:nvSpPr>
          <p:cNvPr id="9" name="Rectangle 8"/>
          <p:cNvSpPr/>
          <p:nvPr/>
        </p:nvSpPr>
        <p:spPr>
          <a:xfrm>
            <a:off x="6561568" y="3972097"/>
            <a:ext cx="1766101" cy="1241045"/>
          </a:xfrm>
          <a:prstGeom prst="rect">
            <a:avLst/>
          </a:prstGeom>
          <a:solidFill>
            <a:srgbClr val="0B6E32"/>
          </a:solidFill>
          <a:ln>
            <a:solidFill>
              <a:srgbClr val="0B6E3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Arial" charset="0"/>
                <a:ea typeface="Arial" charset="0"/>
                <a:cs typeface="Arial" charset="0"/>
              </a:rPr>
              <a:t>Beam/gas interactions (both ion and e beam)</a:t>
            </a:r>
            <a:endParaRPr lang="en-US" b="1" dirty="0">
              <a:latin typeface="Arial" charset="0"/>
              <a:ea typeface="Arial" charset="0"/>
              <a:cs typeface="Arial" charset="0"/>
            </a:endParaRPr>
          </a:p>
        </p:txBody>
      </p:sp>
      <p:sp>
        <p:nvSpPr>
          <p:cNvPr id="11" name="Oval 10"/>
          <p:cNvSpPr/>
          <p:nvPr/>
        </p:nvSpPr>
        <p:spPr>
          <a:xfrm>
            <a:off x="6148971" y="1560571"/>
            <a:ext cx="2836506" cy="1219200"/>
          </a:xfrm>
          <a:prstGeom prst="ellipse">
            <a:avLst/>
          </a:prstGeom>
          <a:solidFill>
            <a:srgbClr val="0B6E32"/>
          </a:solidFill>
          <a:ln>
            <a:solidFill>
              <a:srgbClr val="0B6E3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atin typeface="Arial" charset="0"/>
                <a:ea typeface="Arial" charset="0"/>
                <a:cs typeface="Arial" charset="0"/>
              </a:rPr>
              <a:t>Machine &amp;</a:t>
            </a:r>
          </a:p>
          <a:p>
            <a:pPr algn="ctr"/>
            <a:r>
              <a:rPr lang="en-US" b="1" dirty="0" smtClean="0">
                <a:latin typeface="Arial" charset="0"/>
                <a:ea typeface="Arial" charset="0"/>
                <a:cs typeface="Arial" charset="0"/>
              </a:rPr>
              <a:t>Detector Background</a:t>
            </a:r>
            <a:endParaRPr lang="en-US" b="1" dirty="0">
              <a:latin typeface="Arial" charset="0"/>
              <a:ea typeface="Arial" charset="0"/>
              <a:cs typeface="Arial" charset="0"/>
            </a:endParaRPr>
          </a:p>
        </p:txBody>
      </p:sp>
      <p:sp>
        <p:nvSpPr>
          <p:cNvPr id="15" name="Right Arrow 14"/>
          <p:cNvSpPr/>
          <p:nvPr/>
        </p:nvSpPr>
        <p:spPr>
          <a:xfrm>
            <a:off x="5424540" y="2313146"/>
            <a:ext cx="724431" cy="279078"/>
          </a:xfrm>
          <a:prstGeom prst="rightArrow">
            <a:avLst/>
          </a:prstGeom>
          <a:solidFill>
            <a:schemeClr val="bg2">
              <a:lumMod val="75000"/>
            </a:schemeClr>
          </a:solidFill>
          <a:ln>
            <a:solidFill>
              <a:srgbClr val="0B6E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ight Arrow 15"/>
          <p:cNvSpPr/>
          <p:nvPr/>
        </p:nvSpPr>
        <p:spPr>
          <a:xfrm>
            <a:off x="2322481" y="2313146"/>
            <a:ext cx="724431" cy="279078"/>
          </a:xfrm>
          <a:prstGeom prst="rightArrow">
            <a:avLst/>
          </a:prstGeom>
          <a:solidFill>
            <a:schemeClr val="bg2">
              <a:lumMod val="75000"/>
            </a:schemeClr>
          </a:solidFill>
          <a:ln>
            <a:solidFill>
              <a:srgbClr val="0B6E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 name="Right Arrow 16"/>
          <p:cNvSpPr/>
          <p:nvPr/>
        </p:nvSpPr>
        <p:spPr>
          <a:xfrm>
            <a:off x="2441728" y="4340974"/>
            <a:ext cx="724431" cy="279078"/>
          </a:xfrm>
          <a:prstGeom prst="rightArrow">
            <a:avLst/>
          </a:prstGeom>
          <a:solidFill>
            <a:schemeClr val="bg2">
              <a:lumMod val="75000"/>
            </a:schemeClr>
          </a:solidFill>
          <a:ln>
            <a:solidFill>
              <a:srgbClr val="0B6E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8" name="Right Arrow 17"/>
          <p:cNvSpPr/>
          <p:nvPr/>
        </p:nvSpPr>
        <p:spPr>
          <a:xfrm>
            <a:off x="5426218" y="4346655"/>
            <a:ext cx="724431" cy="279078"/>
          </a:xfrm>
          <a:prstGeom prst="rightArrow">
            <a:avLst/>
          </a:prstGeom>
          <a:solidFill>
            <a:schemeClr val="bg2">
              <a:lumMod val="75000"/>
            </a:schemeClr>
          </a:solidFill>
          <a:ln>
            <a:solidFill>
              <a:srgbClr val="0B6E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ight Arrow 18"/>
          <p:cNvSpPr/>
          <p:nvPr/>
        </p:nvSpPr>
        <p:spPr>
          <a:xfrm rot="16200000">
            <a:off x="7205009" y="3263827"/>
            <a:ext cx="724431" cy="279078"/>
          </a:xfrm>
          <a:prstGeom prst="rightArrow">
            <a:avLst/>
          </a:prstGeom>
          <a:solidFill>
            <a:schemeClr val="bg2">
              <a:lumMod val="75000"/>
            </a:schemeClr>
          </a:solidFill>
          <a:ln>
            <a:solidFill>
              <a:srgbClr val="0B6E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 name="Right Arrow 19"/>
          <p:cNvSpPr/>
          <p:nvPr/>
        </p:nvSpPr>
        <p:spPr>
          <a:xfrm rot="5400000">
            <a:off x="946580" y="3331137"/>
            <a:ext cx="617387" cy="251507"/>
          </a:xfrm>
          <a:prstGeom prst="rightArrow">
            <a:avLst/>
          </a:prstGeom>
          <a:solidFill>
            <a:schemeClr val="bg2">
              <a:lumMod val="75000"/>
            </a:schemeClr>
          </a:solidFill>
          <a:ln>
            <a:solidFill>
              <a:srgbClr val="0B6E3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ight Arrow 20"/>
          <p:cNvSpPr/>
          <p:nvPr/>
        </p:nvSpPr>
        <p:spPr>
          <a:xfrm rot="5400000">
            <a:off x="3995275" y="3370874"/>
            <a:ext cx="724431" cy="279078"/>
          </a:xfrm>
          <a:prstGeom prst="rightArrow">
            <a:avLst/>
          </a:prstGeom>
          <a:solidFill>
            <a:schemeClr val="bg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 name="Title 18"/>
          <p:cNvSpPr>
            <a:spLocks noGrp="1"/>
          </p:cNvSpPr>
          <p:nvPr>
            <p:ph type="title"/>
          </p:nvPr>
        </p:nvSpPr>
        <p:spPr>
          <a:xfrm>
            <a:off x="103695" y="60927"/>
            <a:ext cx="9144000" cy="760397"/>
          </a:xfrm>
        </p:spPr>
        <p:txBody>
          <a:bodyPr>
            <a:normAutofit/>
          </a:bodyPr>
          <a:lstStyle/>
          <a:p>
            <a:r>
              <a:rPr lang="en-US" dirty="0" smtClean="0"/>
              <a:t>Background Studies Workflow</a:t>
            </a:r>
            <a:endParaRPr lang="en-US" dirty="0"/>
          </a:p>
        </p:txBody>
      </p:sp>
    </p:spTree>
    <p:extLst>
      <p:ext uri="{BB962C8B-B14F-4D97-AF65-F5344CB8AC3E}">
        <p14:creationId xmlns:p14="http://schemas.microsoft.com/office/powerpoint/2010/main" val="6171903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37882" y="-90865"/>
            <a:ext cx="8068236" cy="914400"/>
          </a:xfrm>
        </p:spPr>
        <p:txBody>
          <a:bodyPr/>
          <a:lstStyle/>
          <a:p>
            <a:r>
              <a:rPr lang="en-US" altLang="en-US" dirty="0" smtClean="0">
                <a:solidFill>
                  <a:schemeClr val="tx1"/>
                </a:solidFill>
              </a:rPr>
              <a:t>Lessons from HERA II Upgrade</a:t>
            </a:r>
            <a:endParaRPr lang="en-US" altLang="en-US" dirty="0">
              <a:solidFill>
                <a:schemeClr val="tx1"/>
              </a:solidFill>
            </a:endParaRPr>
          </a:p>
        </p:txBody>
      </p:sp>
      <p:sp>
        <p:nvSpPr>
          <p:cNvPr id="7" name="Content Placeholder 1"/>
          <p:cNvSpPr txBox="1">
            <a:spLocks/>
          </p:cNvSpPr>
          <p:nvPr/>
        </p:nvSpPr>
        <p:spPr bwMode="auto">
          <a:xfrm>
            <a:off x="138915" y="840778"/>
            <a:ext cx="8830914" cy="234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defTabSz="457200" rtl="0" fontAlgn="base">
              <a:spcBef>
                <a:spcPct val="20000"/>
              </a:spcBef>
              <a:spcAft>
                <a:spcPct val="0"/>
              </a:spcAft>
              <a:buSzPct val="85000"/>
              <a:buFont typeface="Arial" panose="020B0604020202020204" pitchFamily="34" charset="0"/>
              <a:buBlip>
                <a:blip r:embed="rId2"/>
              </a:buBlip>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457200" rtl="0" fontAlgn="base">
              <a:spcBef>
                <a:spcPct val="200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defTabSz="914400">
              <a:lnSpc>
                <a:spcPct val="120000"/>
              </a:lnSpc>
              <a:spcBef>
                <a:spcPct val="0"/>
              </a:spcBef>
              <a:buSzTx/>
              <a:buFont typeface="Wingdings" charset="2"/>
              <a:buChar char="§"/>
            </a:pPr>
            <a:r>
              <a:rPr lang="en-US" sz="2100" b="1" dirty="0" smtClean="0">
                <a:latin typeface="Arial" charset="0"/>
                <a:ea typeface="Arial" charset="0"/>
                <a:cs typeface="Arial" charset="0"/>
              </a:rPr>
              <a:t>Severe background problems in the year 2002 </a:t>
            </a:r>
            <a:r>
              <a:rPr lang="en-US" sz="2100" b="1" dirty="0">
                <a:latin typeface="Arial" charset="0"/>
                <a:ea typeface="Arial" charset="0"/>
                <a:cs typeface="Arial" charset="0"/>
              </a:rPr>
              <a:t>significantly delayed </a:t>
            </a:r>
            <a:r>
              <a:rPr lang="en-US" sz="2100" b="1" dirty="0" smtClean="0">
                <a:latin typeface="Arial" charset="0"/>
                <a:ea typeface="Arial" charset="0"/>
                <a:cs typeface="Arial" charset="0"/>
              </a:rPr>
              <a:t>startup of HERA after luminosity upgrade </a:t>
            </a:r>
          </a:p>
          <a:p>
            <a:pPr lvl="1" defTabSz="914400">
              <a:lnSpc>
                <a:spcPct val="120000"/>
              </a:lnSpc>
              <a:spcBef>
                <a:spcPct val="0"/>
              </a:spcBef>
              <a:buFont typeface="Wingdings" charset="2"/>
              <a:buChar char="§"/>
            </a:pPr>
            <a:r>
              <a:rPr lang="en-US" sz="2000" b="1" dirty="0" smtClean="0">
                <a:solidFill>
                  <a:srgbClr val="FF0000"/>
                </a:solidFill>
                <a:latin typeface="Arial" charset="0"/>
                <a:ea typeface="Arial" charset="0"/>
                <a:cs typeface="Arial" charset="0"/>
              </a:rPr>
              <a:t>No detailed simulations prior to the upgrade</a:t>
            </a:r>
          </a:p>
          <a:p>
            <a:pPr defTabSz="914400">
              <a:lnSpc>
                <a:spcPct val="120000"/>
              </a:lnSpc>
              <a:spcBef>
                <a:spcPct val="0"/>
              </a:spcBef>
              <a:buFont typeface="Wingdings" charset="2"/>
              <a:buChar char="§"/>
            </a:pPr>
            <a:r>
              <a:rPr lang="en-US" sz="2100" b="1" dirty="0" smtClean="0">
                <a:latin typeface="Arial" charset="0"/>
                <a:ea typeface="Arial" charset="0"/>
                <a:cs typeface="Arial" charset="0"/>
              </a:rPr>
              <a:t>Most of the background came from proton-beam gas interactions where vacuum deteriorated due to synchrotron radiation.</a:t>
            </a:r>
          </a:p>
          <a:p>
            <a:pPr lvl="1" defTabSz="914400">
              <a:lnSpc>
                <a:spcPct val="120000"/>
              </a:lnSpc>
              <a:spcBef>
                <a:spcPct val="0"/>
              </a:spcBef>
              <a:buFont typeface="Wingdings" charset="2"/>
              <a:buChar char="§"/>
            </a:pPr>
            <a:endParaRPr lang="en-US" sz="2000" b="1" dirty="0">
              <a:solidFill>
                <a:srgbClr val="FF0000"/>
              </a:solidFill>
              <a:latin typeface="Arial" charset="0"/>
              <a:ea typeface="Arial" charset="0"/>
              <a:cs typeface="Arial" charset="0"/>
            </a:endParaRPr>
          </a:p>
        </p:txBody>
      </p:sp>
      <p:pic>
        <p:nvPicPr>
          <p:cNvPr id="8" name="Picture 7"/>
          <p:cNvPicPr>
            <a:picLocks noChangeAspect="1"/>
          </p:cNvPicPr>
          <p:nvPr/>
        </p:nvPicPr>
        <p:blipFill rotWithShape="1">
          <a:blip r:embed="rId3"/>
          <a:srcRect b="4161"/>
          <a:stretch/>
        </p:blipFill>
        <p:spPr>
          <a:xfrm>
            <a:off x="3836251" y="3737503"/>
            <a:ext cx="3947379" cy="2656685"/>
          </a:xfrm>
          <a:prstGeom prst="rect">
            <a:avLst/>
          </a:prstGeom>
        </p:spPr>
      </p:pic>
      <p:grpSp>
        <p:nvGrpSpPr>
          <p:cNvPr id="2" name="Group 1"/>
          <p:cNvGrpSpPr/>
          <p:nvPr/>
        </p:nvGrpSpPr>
        <p:grpSpPr>
          <a:xfrm>
            <a:off x="5674498" y="2761015"/>
            <a:ext cx="3153478" cy="839581"/>
            <a:chOff x="5090777" y="2344898"/>
            <a:chExt cx="3812317" cy="1116461"/>
          </a:xfrm>
        </p:grpSpPr>
        <p:sp>
          <p:nvSpPr>
            <p:cNvPr id="13" name="Rectangle 12"/>
            <p:cNvSpPr/>
            <p:nvPr/>
          </p:nvSpPr>
          <p:spPr>
            <a:xfrm>
              <a:off x="6019800" y="2344898"/>
              <a:ext cx="1234835" cy="409277"/>
            </a:xfrm>
            <a:prstGeom prst="rect">
              <a:avLst/>
            </a:prstGeom>
          </p:spPr>
          <p:txBody>
            <a:bodyPr wrap="none">
              <a:spAutoFit/>
            </a:bodyPr>
            <a:lstStyle/>
            <a:p>
              <a:r>
                <a:rPr lang="en-US" sz="1400" dirty="0" smtClean="0">
                  <a:latin typeface="Arial" charset="0"/>
                  <a:ea typeface="Arial" charset="0"/>
                  <a:cs typeface="Arial" charset="0"/>
                </a:rPr>
                <a:t>Al (100%) </a:t>
              </a:r>
              <a:endParaRPr lang="en-US" sz="1400" dirty="0">
                <a:latin typeface="Arial" charset="0"/>
                <a:ea typeface="Arial" charset="0"/>
                <a:cs typeface="Arial" charset="0"/>
              </a:endParaRPr>
            </a:p>
          </p:txBody>
        </p:sp>
        <p:sp>
          <p:nvSpPr>
            <p:cNvPr id="14" name="Can 13"/>
            <p:cNvSpPr/>
            <p:nvPr/>
          </p:nvSpPr>
          <p:spPr>
            <a:xfrm rot="16200000">
              <a:off x="7777895" y="2529926"/>
              <a:ext cx="341007" cy="847851"/>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Can 14"/>
            <p:cNvSpPr/>
            <p:nvPr/>
          </p:nvSpPr>
          <p:spPr>
            <a:xfrm rot="16200000">
              <a:off x="6753796" y="2308051"/>
              <a:ext cx="341007" cy="1291607"/>
            </a:xfrm>
            <a:prstGeom prst="can">
              <a:avLst/>
            </a:prstGeom>
            <a:solidFill>
              <a:srgbClr val="0B6E32"/>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p>
          </p:txBody>
        </p:sp>
        <p:sp>
          <p:nvSpPr>
            <p:cNvPr id="16" name="Can 15"/>
            <p:cNvSpPr/>
            <p:nvPr/>
          </p:nvSpPr>
          <p:spPr>
            <a:xfrm rot="16200000">
              <a:off x="5690927" y="2501511"/>
              <a:ext cx="341007" cy="904684"/>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6460379" y="3099277"/>
              <a:ext cx="1183885" cy="362082"/>
            </a:xfrm>
            <a:prstGeom prst="rect">
              <a:avLst/>
            </a:prstGeom>
          </p:spPr>
          <p:txBody>
            <a:bodyPr wrap="none">
              <a:spAutoFit/>
            </a:bodyPr>
            <a:lstStyle/>
            <a:p>
              <a:r>
                <a:rPr lang="en-US" sz="1400" b="1" dirty="0"/>
                <a:t>10</a:t>
              </a:r>
              <a:r>
                <a:rPr lang="en-US" sz="1400" b="1" baseline="30000" dirty="0"/>
                <a:t>-</a:t>
              </a:r>
              <a:r>
                <a:rPr lang="en-US" sz="1400" b="1" baseline="30000" dirty="0" smtClean="0"/>
                <a:t>8 </a:t>
              </a:r>
              <a:r>
                <a:rPr lang="en-US" sz="1400" b="1" dirty="0"/>
                <a:t>mbar </a:t>
              </a:r>
              <a:endParaRPr lang="en-US" sz="1400" dirty="0"/>
            </a:p>
          </p:txBody>
        </p:sp>
        <p:sp>
          <p:nvSpPr>
            <p:cNvPr id="18" name="Rectangle 17"/>
            <p:cNvSpPr/>
            <p:nvPr/>
          </p:nvSpPr>
          <p:spPr>
            <a:xfrm>
              <a:off x="7640558" y="3098957"/>
              <a:ext cx="1262536" cy="362082"/>
            </a:xfrm>
            <a:prstGeom prst="rect">
              <a:avLst/>
            </a:prstGeom>
          </p:spPr>
          <p:txBody>
            <a:bodyPr wrap="none">
              <a:spAutoFit/>
            </a:bodyPr>
            <a:lstStyle/>
            <a:p>
              <a:r>
                <a:rPr lang="en-US" sz="1400" b="1" dirty="0" smtClean="0"/>
                <a:t>10</a:t>
              </a:r>
              <a:r>
                <a:rPr lang="en-US" sz="1400" b="1" baseline="30000" dirty="0"/>
                <a:t>-10 </a:t>
              </a:r>
              <a:r>
                <a:rPr lang="en-US" sz="1400" b="1" dirty="0"/>
                <a:t>mbar </a:t>
              </a:r>
              <a:endParaRPr lang="en-US" sz="1400" dirty="0"/>
            </a:p>
          </p:txBody>
        </p:sp>
        <p:sp>
          <p:nvSpPr>
            <p:cNvPr id="19" name="Rectangle 18"/>
            <p:cNvSpPr/>
            <p:nvPr/>
          </p:nvSpPr>
          <p:spPr>
            <a:xfrm>
              <a:off x="5090777" y="3099277"/>
              <a:ext cx="1262536" cy="362082"/>
            </a:xfrm>
            <a:prstGeom prst="rect">
              <a:avLst/>
            </a:prstGeom>
          </p:spPr>
          <p:txBody>
            <a:bodyPr wrap="none">
              <a:spAutoFit/>
            </a:bodyPr>
            <a:lstStyle/>
            <a:p>
              <a:r>
                <a:rPr lang="en-US" sz="1400" b="1" dirty="0" smtClean="0"/>
                <a:t>10</a:t>
              </a:r>
              <a:r>
                <a:rPr lang="en-US" sz="1400" b="1" baseline="30000" dirty="0"/>
                <a:t>-10 </a:t>
              </a:r>
              <a:r>
                <a:rPr lang="en-US" sz="1400" b="1" dirty="0"/>
                <a:t>mbar </a:t>
              </a:r>
              <a:endParaRPr lang="en-US" sz="1400" dirty="0"/>
            </a:p>
          </p:txBody>
        </p:sp>
      </p:grpSp>
      <p:cxnSp>
        <p:nvCxnSpPr>
          <p:cNvPr id="9" name="Straight Connector 8"/>
          <p:cNvCxnSpPr/>
          <p:nvPr/>
        </p:nvCxnSpPr>
        <p:spPr>
          <a:xfrm>
            <a:off x="5674498" y="4231758"/>
            <a:ext cx="762539" cy="0"/>
          </a:xfrm>
          <a:prstGeom prst="line">
            <a:avLst/>
          </a:prstGeom>
          <a:ln w="28575">
            <a:solidFill>
              <a:srgbClr val="0B6E32"/>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64795" y="4231758"/>
            <a:ext cx="0" cy="1212573"/>
          </a:xfrm>
          <a:prstGeom prst="line">
            <a:avLst/>
          </a:prstGeom>
          <a:ln w="28575">
            <a:solidFill>
              <a:srgbClr val="0B6E32"/>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598293" y="4231758"/>
            <a:ext cx="0" cy="1212573"/>
          </a:xfrm>
          <a:prstGeom prst="line">
            <a:avLst/>
          </a:prstGeom>
          <a:ln w="28575">
            <a:solidFill>
              <a:srgbClr val="0B6E32"/>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H="1">
            <a:off x="6325068" y="3369109"/>
            <a:ext cx="979599" cy="903448"/>
          </a:xfrm>
          <a:prstGeom prst="straightConnector1">
            <a:avLst/>
          </a:prstGeom>
          <a:ln w="28575">
            <a:solidFill>
              <a:srgbClr val="0B6E32"/>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flipH="1">
            <a:off x="250693" y="4207202"/>
            <a:ext cx="3489319" cy="1107996"/>
          </a:xfrm>
          <a:prstGeom prst="rect">
            <a:avLst/>
          </a:prstGeom>
          <a:noFill/>
          <a:ln>
            <a:solidFill>
              <a:schemeClr val="tx1"/>
            </a:solidFill>
          </a:ln>
        </p:spPr>
        <p:txBody>
          <a:bodyPr wrap="square" rtlCol="0">
            <a:spAutoFit/>
          </a:bodyPr>
          <a:lstStyle/>
          <a:p>
            <a:r>
              <a:rPr lang="en-US" sz="2200" b="1" dirty="0" smtClean="0">
                <a:solidFill>
                  <a:srgbClr val="C00000"/>
                </a:solidFill>
                <a:latin typeface="Arial" charset="0"/>
                <a:ea typeface="Arial" charset="0"/>
                <a:cs typeface="Arial" charset="0"/>
              </a:rPr>
              <a:t>We used HERA II data to benchmark our tools and procedures </a:t>
            </a:r>
            <a:endParaRPr lang="en-US" sz="2200" b="1" dirty="0">
              <a:solidFill>
                <a:srgbClr val="C00000"/>
              </a:solidFill>
              <a:latin typeface="Arial" charset="0"/>
              <a:ea typeface="Arial" charset="0"/>
              <a:cs typeface="Arial" charset="0"/>
            </a:endParaRPr>
          </a:p>
        </p:txBody>
      </p:sp>
    </p:spTree>
    <p:extLst>
      <p:ext uri="{BB962C8B-B14F-4D97-AF65-F5344CB8AC3E}">
        <p14:creationId xmlns:p14="http://schemas.microsoft.com/office/powerpoint/2010/main" val="124549339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2" id="{4AE2FC95-A5E5-3643-8E3A-0023C4FA7AB8}" vid="{392C943E-8A62-644E-B27A-990028042D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JLEIC-powerpoint3</Template>
  <TotalTime>3786</TotalTime>
  <Words>2447</Words>
  <Application>Microsoft Macintosh PowerPoint</Application>
  <PresentationFormat>On-screen Show (4:3)</PresentationFormat>
  <Paragraphs>397</Paragraphs>
  <Slides>37</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37</vt:i4>
      </vt:variant>
    </vt:vector>
  </HeadingPairs>
  <TitlesOfParts>
    <vt:vector size="50" baseType="lpstr">
      <vt:lpstr>Arial Black</vt:lpstr>
      <vt:lpstr>ArialUnicodeMS</vt:lpstr>
      <vt:lpstr>Avenir Next Demi Bold</vt:lpstr>
      <vt:lpstr>Calibri</vt:lpstr>
      <vt:lpstr>Century Gothic</vt:lpstr>
      <vt:lpstr>Courier New</vt:lpstr>
      <vt:lpstr>ＭＳ Ｐゴシック</vt:lpstr>
      <vt:lpstr>PingFangSC-Regular</vt:lpstr>
      <vt:lpstr>Times New Roman</vt:lpstr>
      <vt:lpstr>Wingdings</vt:lpstr>
      <vt:lpstr>等线 Light</vt:lpstr>
      <vt:lpstr>Arial</vt:lpstr>
      <vt:lpstr>Office Theme</vt:lpstr>
      <vt:lpstr>EIC machine backgrounds</vt:lpstr>
      <vt:lpstr>Introduction</vt:lpstr>
      <vt:lpstr>Goals of the Proposal</vt:lpstr>
      <vt:lpstr>Main Background Sources</vt:lpstr>
      <vt:lpstr>Tools and Methods</vt:lpstr>
      <vt:lpstr>SR- Photon Generation (SR-Code)</vt:lpstr>
      <vt:lpstr>Vacuum Modeling Tools</vt:lpstr>
      <vt:lpstr>Background Studies Workflow</vt:lpstr>
      <vt:lpstr>Lessons from HERA II Upgrade</vt:lpstr>
      <vt:lpstr>HERA Configuration Simulated in our Framework</vt:lpstr>
      <vt:lpstr>BG rate ~ 66kHz (33kHz from Charge particles)</vt:lpstr>
      <vt:lpstr>PowerPoint Presentation</vt:lpstr>
      <vt:lpstr>PowerPoint Presentation</vt:lpstr>
      <vt:lpstr>PowerPoint Presentation</vt:lpstr>
      <vt:lpstr>Beam Pipe Conceptual Design Updated</vt:lpstr>
      <vt:lpstr>Development of IR Magnet Specifications</vt:lpstr>
      <vt:lpstr>PowerPoint Presentation</vt:lpstr>
      <vt:lpstr>JLEIC Interaction Region </vt:lpstr>
      <vt:lpstr>Original gcard from the EIC gemc,  interaction regions from CAD</vt:lpstr>
      <vt:lpstr>PowerPoint Presentation</vt:lpstr>
      <vt:lpstr>PowerPoint Presentation</vt:lpstr>
      <vt:lpstr>Synchrotron Distribution at IP</vt:lpstr>
      <vt:lpstr>Synchrotron Distribution at IP</vt:lpstr>
      <vt:lpstr>Synchrotron Distribution at IP</vt:lpstr>
      <vt:lpstr>Ion Beam/Gas Background at IP</vt:lpstr>
      <vt:lpstr>PowerPoint Presentation</vt:lpstr>
      <vt:lpstr>Initial Synrad calculations</vt:lpstr>
      <vt:lpstr>Neutron Flux and Radiation Dose at eRHIC</vt:lpstr>
      <vt:lpstr>Synchrotron Distribution at IP</vt:lpstr>
      <vt:lpstr>Ion Beam/Gas Background at IP</vt:lpstr>
      <vt:lpstr>Simulation Frame Work – SR – Next Steps</vt:lpstr>
      <vt:lpstr>Beam Gas Interaction Next Steps</vt:lpstr>
      <vt:lpstr>Neutron Flux – Next Steps</vt:lpstr>
      <vt:lpstr>Team</vt:lpstr>
      <vt:lpstr>IR/Luminosity Working Group Charge</vt:lpstr>
      <vt:lpstr>Summary</vt:lpstr>
      <vt:lpstr>PowerPoint Presentation</vt:lpstr>
    </vt:vector>
  </TitlesOfParts>
  <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AND OVERVIEW</dc:title>
  <dc:creator>morozov</dc:creator>
  <cp:lastModifiedBy>latifa Elouadrhiri</cp:lastModifiedBy>
  <cp:revision>226</cp:revision>
  <dcterms:created xsi:type="dcterms:W3CDTF">2018-03-13T17:56:41Z</dcterms:created>
  <dcterms:modified xsi:type="dcterms:W3CDTF">2018-10-18T14:48:31Z</dcterms:modified>
</cp:coreProperties>
</file>