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59" r:id="rId4"/>
    <p:sldId id="401" r:id="rId5"/>
    <p:sldId id="424" r:id="rId6"/>
    <p:sldId id="402" r:id="rId7"/>
    <p:sldId id="417" r:id="rId8"/>
    <p:sldId id="416" r:id="rId9"/>
    <p:sldId id="403" r:id="rId10"/>
    <p:sldId id="405" r:id="rId11"/>
    <p:sldId id="406" r:id="rId12"/>
    <p:sldId id="410" r:id="rId13"/>
    <p:sldId id="404" r:id="rId14"/>
    <p:sldId id="407" r:id="rId15"/>
    <p:sldId id="409" r:id="rId16"/>
    <p:sldId id="418" r:id="rId17"/>
    <p:sldId id="408" r:id="rId18"/>
    <p:sldId id="412" r:id="rId19"/>
    <p:sldId id="413" r:id="rId20"/>
    <p:sldId id="414" r:id="rId21"/>
    <p:sldId id="415" r:id="rId22"/>
    <p:sldId id="423" r:id="rId23"/>
    <p:sldId id="419" r:id="rId24"/>
    <p:sldId id="420" r:id="rId25"/>
    <p:sldId id="421" r:id="rId26"/>
    <p:sldId id="422" r:id="rId27"/>
    <p:sldId id="41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9"/>
  </p:normalViewPr>
  <p:slideViewPr>
    <p:cSldViewPr snapToGrid="0" snapToObjects="1">
      <p:cViewPr varScale="1">
        <p:scale>
          <a:sx n="137" d="100"/>
          <a:sy n="137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EF5BE-4459-DD4A-AB8E-09B6F20E404E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913C1-7152-6F4C-8C41-4CCAB57D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BD49-0922-CF48-8F5A-C9850EFEC830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2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C23C-1BE4-114F-A7F0-8338BD803388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0E89-53E0-A048-ABA6-08EBC0B39855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9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592-7BBC-124B-B5E3-DF25B9E0BD92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C38C-C3AF-5C4A-8FF7-3B72DBE39C35}" type="datetime1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7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8F09-A9B3-ED40-A5E4-42A060B058B6}" type="datetime1">
              <a:rPr lang="en-US" smtClean="0"/>
              <a:t>10/17/18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8D95-485A-E643-A4A9-4FADF53E0302}" type="datetime1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3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A98E-8F7F-AF46-93B7-6C32DB476384}" type="datetime1">
              <a:rPr lang="en-US" smtClean="0"/>
              <a:t>10/17/18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5BD8-AE7A-CA41-8154-EDCA289BC46F}" type="datetime1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19379-7C07-8D45-8780-7144E6C6A834}" type="datetime1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8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E4A2B-9D18-5B42-ACF5-9E3DE213F142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2F6F9-AE49-9C4B-8905-47287A43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0" y="4523432"/>
            <a:ext cx="2817845" cy="1293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E0FEC-7AF2-D449-9512-38CA7B94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39" y="4428215"/>
            <a:ext cx="2225741" cy="1483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A1449-9C62-1047-B683-94B4E2D432ED}"/>
              </a:ext>
            </a:extLst>
          </p:cNvPr>
          <p:cNvSpPr txBox="1"/>
          <p:nvPr/>
        </p:nvSpPr>
        <p:spPr>
          <a:xfrm>
            <a:off x="0" y="681488"/>
            <a:ext cx="91171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" pitchFamily="2" charset="0"/>
              </a:rPr>
              <a:t>Heavy Flavor Results from </a:t>
            </a:r>
            <a:r>
              <a:rPr lang="en-US" sz="3600" b="1" dirty="0" err="1">
                <a:latin typeface="Times" pitchFamily="2" charset="0"/>
              </a:rPr>
              <a:t>LHCb</a:t>
            </a:r>
            <a:r>
              <a:rPr lang="en-US" sz="3600" b="1" dirty="0">
                <a:latin typeface="Times" pitchFamily="2" charset="0"/>
              </a:rPr>
              <a:t>.</a:t>
            </a:r>
          </a:p>
          <a:p>
            <a:r>
              <a:rPr lang="en-US" sz="3600" b="1" dirty="0">
                <a:latin typeface="Times" pitchFamily="2" charset="0"/>
              </a:rPr>
              <a:t>With focus on heavy ion collisions.</a:t>
            </a:r>
          </a:p>
          <a:p>
            <a:endParaRPr lang="en-US" sz="3600" b="1" dirty="0">
              <a:latin typeface="Times" pitchFamily="2" charset="0"/>
            </a:endParaRPr>
          </a:p>
          <a:p>
            <a:pPr algn="ctr"/>
            <a:r>
              <a:rPr lang="en-US" sz="2800" dirty="0">
                <a:latin typeface="Times" pitchFamily="2" charset="0"/>
              </a:rPr>
              <a:t>Cesar Luiz da Silva* for the </a:t>
            </a:r>
            <a:r>
              <a:rPr lang="en-US" sz="2800" dirty="0" err="1">
                <a:latin typeface="Times" pitchFamily="2" charset="0"/>
              </a:rPr>
              <a:t>LHCb</a:t>
            </a:r>
            <a:r>
              <a:rPr lang="en-US" sz="2800" dirty="0">
                <a:latin typeface="Times" pitchFamily="2" charset="0"/>
              </a:rPr>
              <a:t> collaboration</a:t>
            </a:r>
          </a:p>
          <a:p>
            <a:pPr algn="ctr"/>
            <a:r>
              <a:rPr lang="en-US" sz="2800" dirty="0">
                <a:latin typeface="Times" pitchFamily="2" charset="0"/>
              </a:rPr>
              <a:t>*Los Alamos National 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5DE83-9D95-D64F-A0DB-8E06E358C696}"/>
              </a:ext>
            </a:extLst>
          </p:cNvPr>
          <p:cNvSpPr/>
          <p:nvPr/>
        </p:nvSpPr>
        <p:spPr>
          <a:xfrm>
            <a:off x="0" y="6488668"/>
            <a:ext cx="920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/>
              </a:rPr>
              <a:t>Forward Physics And Instrumentation From Colliders To Cosmic Rays – SBU 2018</a:t>
            </a:r>
          </a:p>
        </p:txBody>
      </p:sp>
    </p:spTree>
    <p:extLst>
      <p:ext uri="{BB962C8B-B14F-4D97-AF65-F5344CB8AC3E}">
        <p14:creationId xmlns:p14="http://schemas.microsoft.com/office/powerpoint/2010/main" val="2964686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34494-5C35-014E-BF70-CFF0D7A6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7FCF-D168-2C4F-83C0-F2DAFDBA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A561-BC8D-CD48-A26A-D6F7B467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1D30-2799-A54A-995F-5B068B8E3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12154"/>
            <a:ext cx="9144000" cy="3200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B97B5E-1DE8-A54A-8BED-4B5272DC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59" y="759580"/>
            <a:ext cx="5887617" cy="817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FEE12C-96AF-AD41-BD7B-24A892977EBD}"/>
              </a:ext>
            </a:extLst>
          </p:cNvPr>
          <p:cNvSpPr/>
          <p:nvPr/>
        </p:nvSpPr>
        <p:spPr>
          <a:xfrm>
            <a:off x="3116424" y="464847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JHEP 10 (2017) 090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19D20-C3A5-D446-8D95-58A032C75828}"/>
              </a:ext>
            </a:extLst>
          </p:cNvPr>
          <p:cNvSpPr txBox="1"/>
          <p:nvPr/>
        </p:nvSpPr>
        <p:spPr>
          <a:xfrm>
            <a:off x="1760339" y="0"/>
            <a:ext cx="510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Prompt D</a:t>
            </a:r>
            <a:r>
              <a:rPr lang="en-US" sz="3600" b="1" baseline="30000" dirty="0"/>
              <a:t>0</a:t>
            </a:r>
            <a:r>
              <a:rPr lang="en-US" sz="3600" b="1" dirty="0"/>
              <a:t> in </a:t>
            </a:r>
            <a:r>
              <a:rPr lang="en-US" sz="3600" b="1" dirty="0" err="1"/>
              <a:t>pPb</a:t>
            </a:r>
            <a:r>
              <a:rPr lang="en-US" sz="3600" b="1" dirty="0"/>
              <a:t> at 5 </a:t>
            </a:r>
            <a:r>
              <a:rPr lang="en-US" sz="3600" b="1" dirty="0" err="1"/>
              <a:t>TeV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80C82D-DFBB-D34D-85D2-509ADC44FCA3}"/>
              </a:ext>
            </a:extLst>
          </p:cNvPr>
          <p:cNvSpPr txBox="1"/>
          <p:nvPr/>
        </p:nvSpPr>
        <p:spPr>
          <a:xfrm>
            <a:off x="139959" y="5066522"/>
            <a:ext cx="875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Experimental uncertainties smaller than in current </a:t>
            </a:r>
            <a:r>
              <a:rPr lang="en-US" sz="2400" dirty="0" err="1"/>
              <a:t>nPDFs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Consistent with </a:t>
            </a:r>
            <a:r>
              <a:rPr lang="en-US" sz="2400" dirty="0" err="1"/>
              <a:t>nPDFs</a:t>
            </a:r>
            <a:r>
              <a:rPr lang="en-US" sz="2400" dirty="0"/>
              <a:t> and Color-Glass condensate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5899F-92C1-9D4D-B40C-DCB4AF378629}"/>
              </a:ext>
            </a:extLst>
          </p:cNvPr>
          <p:cNvSpPr/>
          <p:nvPr/>
        </p:nvSpPr>
        <p:spPr>
          <a:xfrm>
            <a:off x="6409845" y="2540477"/>
            <a:ext cx="2638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B. </a:t>
            </a:r>
            <a:r>
              <a:rPr lang="en-US" sz="1200" dirty="0" err="1"/>
              <a:t>Duclou´e</a:t>
            </a:r>
            <a:r>
              <a:rPr lang="en-US" sz="1200" dirty="0"/>
              <a:t> et al., </a:t>
            </a:r>
            <a:r>
              <a:rPr lang="en-US" sz="1200" dirty="0">
                <a:latin typeface="Times" pitchFamily="2" charset="0"/>
              </a:rPr>
              <a:t>PRD91(2015)114005</a:t>
            </a:r>
          </a:p>
        </p:txBody>
      </p:sp>
    </p:spTree>
    <p:extLst>
      <p:ext uri="{BB962C8B-B14F-4D97-AF65-F5344CB8AC3E}">
        <p14:creationId xmlns:p14="http://schemas.microsoft.com/office/powerpoint/2010/main" val="169031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34494-5C35-014E-BF70-CFF0D7A6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7FCF-D168-2C4F-83C0-F2DAFDBA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A561-BC8D-CD48-A26A-D6F7B467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B97B5E-1DE8-A54A-8BED-4B5272DC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59" y="694263"/>
            <a:ext cx="5887617" cy="817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FEE12C-96AF-AD41-BD7B-24A892977EBD}"/>
              </a:ext>
            </a:extLst>
          </p:cNvPr>
          <p:cNvSpPr/>
          <p:nvPr/>
        </p:nvSpPr>
        <p:spPr>
          <a:xfrm>
            <a:off x="13809" y="4016033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JHEP 10 (2017) 090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19D20-C3A5-D446-8D95-58A032C75828}"/>
              </a:ext>
            </a:extLst>
          </p:cNvPr>
          <p:cNvSpPr txBox="1"/>
          <p:nvPr/>
        </p:nvSpPr>
        <p:spPr>
          <a:xfrm>
            <a:off x="1760339" y="0"/>
            <a:ext cx="510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Prompt D</a:t>
            </a:r>
            <a:r>
              <a:rPr lang="en-US" sz="3600" b="1" baseline="30000" dirty="0"/>
              <a:t>0</a:t>
            </a:r>
            <a:r>
              <a:rPr lang="en-US" sz="3600" b="1" dirty="0"/>
              <a:t> in </a:t>
            </a:r>
            <a:r>
              <a:rPr lang="en-US" sz="3600" b="1" dirty="0" err="1"/>
              <a:t>pPb</a:t>
            </a:r>
            <a:r>
              <a:rPr lang="en-US" sz="3600" b="1" dirty="0"/>
              <a:t> at 5 </a:t>
            </a:r>
            <a:r>
              <a:rPr lang="en-US" sz="3600" b="1" dirty="0" err="1"/>
              <a:t>TeV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80C82D-DFBB-D34D-85D2-509ADC44FCA3}"/>
              </a:ext>
            </a:extLst>
          </p:cNvPr>
          <p:cNvSpPr txBox="1"/>
          <p:nvPr/>
        </p:nvSpPr>
        <p:spPr>
          <a:xfrm>
            <a:off x="139959" y="5066522"/>
            <a:ext cx="875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Experimental uncertainties smaller than in current </a:t>
            </a:r>
            <a:r>
              <a:rPr lang="en-US" sz="2400" dirty="0" err="1"/>
              <a:t>nPDFs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Consistent with </a:t>
            </a:r>
            <a:r>
              <a:rPr lang="en-US" sz="2400" dirty="0" err="1"/>
              <a:t>nPDFs</a:t>
            </a:r>
            <a:r>
              <a:rPr lang="en-US" sz="2400" dirty="0"/>
              <a:t> and Color-Glass condensate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B8A1-3EE9-0240-96B7-0BAA8459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589946"/>
            <a:ext cx="4457700" cy="3398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128523-A253-0B48-AA3A-A3D3C5C982E7}"/>
              </a:ext>
            </a:extLst>
          </p:cNvPr>
          <p:cNvSpPr/>
          <p:nvPr/>
        </p:nvSpPr>
        <p:spPr>
          <a:xfrm>
            <a:off x="3819151" y="2780155"/>
            <a:ext cx="2638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B. </a:t>
            </a:r>
            <a:r>
              <a:rPr lang="en-US" sz="1200" dirty="0" err="1"/>
              <a:t>Duclou´e</a:t>
            </a:r>
            <a:r>
              <a:rPr lang="en-US" sz="1200" dirty="0"/>
              <a:t> et al., </a:t>
            </a:r>
            <a:r>
              <a:rPr lang="en-US" sz="1200" dirty="0">
                <a:latin typeface="Times" pitchFamily="2" charset="0"/>
              </a:rPr>
              <a:t>PRD91(2015)114005</a:t>
            </a:r>
          </a:p>
        </p:txBody>
      </p:sp>
    </p:spTree>
    <p:extLst>
      <p:ext uri="{BB962C8B-B14F-4D97-AF65-F5344CB8AC3E}">
        <p14:creationId xmlns:p14="http://schemas.microsoft.com/office/powerpoint/2010/main" val="216248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34494-5C35-014E-BF70-CFF0D7A6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7FCF-D168-2C4F-83C0-F2DAFDBA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A561-BC8D-CD48-A26A-D6F7B467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EE12C-96AF-AD41-BD7B-24A892977EBD}"/>
              </a:ext>
            </a:extLst>
          </p:cNvPr>
          <p:cNvSpPr/>
          <p:nvPr/>
        </p:nvSpPr>
        <p:spPr>
          <a:xfrm>
            <a:off x="0" y="4527508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JHEP 10 (2017) 090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19D20-C3A5-D446-8D95-58A032C75828}"/>
              </a:ext>
            </a:extLst>
          </p:cNvPr>
          <p:cNvSpPr txBox="1"/>
          <p:nvPr/>
        </p:nvSpPr>
        <p:spPr>
          <a:xfrm>
            <a:off x="1760339" y="0"/>
            <a:ext cx="510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Prompt D</a:t>
            </a:r>
            <a:r>
              <a:rPr lang="en-US" sz="3600" b="1" baseline="30000" dirty="0"/>
              <a:t>0</a:t>
            </a:r>
            <a:r>
              <a:rPr lang="en-US" sz="3600" b="1" dirty="0"/>
              <a:t> in </a:t>
            </a:r>
            <a:r>
              <a:rPr lang="en-US" sz="3600" b="1" dirty="0" err="1"/>
              <a:t>pPb</a:t>
            </a:r>
            <a:r>
              <a:rPr lang="en-US" sz="3600" b="1" dirty="0"/>
              <a:t> at 5 </a:t>
            </a:r>
            <a:r>
              <a:rPr lang="en-US" sz="3600" b="1" dirty="0" err="1"/>
              <a:t>TeV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80C82D-DFBB-D34D-85D2-509ADC44FCA3}"/>
              </a:ext>
            </a:extLst>
          </p:cNvPr>
          <p:cNvSpPr txBox="1"/>
          <p:nvPr/>
        </p:nvSpPr>
        <p:spPr>
          <a:xfrm>
            <a:off x="139959" y="5066522"/>
            <a:ext cx="875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 rapidity 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 enhancement at very backward rapidity, similar to what was seen by PHENIX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3F2E0-7A4B-014F-91B0-D8C64DA6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013"/>
            <a:ext cx="9144000" cy="36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4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0EA9B8-2726-2442-B1F9-64670894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40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16F44-2872-9947-864A-AB2DF9C3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E1F53-3023-124C-98C8-16AC37B5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ACA79-365B-C742-B21D-1567F852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5EC0-B351-D64B-814A-EFAB904D1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60" y="41129"/>
            <a:ext cx="6138590" cy="520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38AC52-5AF7-694D-93F3-11B1CD47769C}"/>
              </a:ext>
            </a:extLst>
          </p:cNvPr>
          <p:cNvSpPr/>
          <p:nvPr/>
        </p:nvSpPr>
        <p:spPr>
          <a:xfrm>
            <a:off x="434989" y="561813"/>
            <a:ext cx="387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LHCb-PAPER-2018-21 arXiv:1809.01404</a:t>
            </a:r>
          </a:p>
        </p:txBody>
      </p:sp>
    </p:spTree>
    <p:extLst>
      <p:ext uri="{BB962C8B-B14F-4D97-AF65-F5344CB8AC3E}">
        <p14:creationId xmlns:p14="http://schemas.microsoft.com/office/powerpoint/2010/main" val="163306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6462-C3C4-EC4A-BA87-A16E1AEC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7830-B826-7141-AFFE-3CD0C5D8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73D1-EE64-1F49-99E6-39393BFF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C6143-9C3F-B64D-9B66-DCEAA4C8F548}"/>
              </a:ext>
            </a:extLst>
          </p:cNvPr>
          <p:cNvGrpSpPr/>
          <p:nvPr/>
        </p:nvGrpSpPr>
        <p:grpSpPr>
          <a:xfrm>
            <a:off x="0" y="1683340"/>
            <a:ext cx="9008602" cy="3009731"/>
            <a:chOff x="0" y="1509246"/>
            <a:chExt cx="9008602" cy="30097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5E595B-670C-514F-8EA2-64F4E4CB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1367" y="1539662"/>
              <a:ext cx="4567235" cy="29793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9CCCEC-3DC7-7F4B-B1C0-6E3DAA9F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09246"/>
              <a:ext cx="4571999" cy="29817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91E51D-CAC7-1B41-B69C-8AF4FC7F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0" y="788063"/>
            <a:ext cx="2653393" cy="895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611EF-BAB3-0541-89C8-89DE0D780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060" y="41129"/>
            <a:ext cx="6138590" cy="520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245DFB-7E21-0F4B-9C92-92326EDEBF51}"/>
              </a:ext>
            </a:extLst>
          </p:cNvPr>
          <p:cNvSpPr txBox="1"/>
          <p:nvPr/>
        </p:nvSpPr>
        <p:spPr>
          <a:xfrm>
            <a:off x="307906" y="4693071"/>
            <a:ext cx="82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Ratio between charmed baryon and meson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Consistency with </a:t>
            </a:r>
            <a:r>
              <a:rPr lang="en-US" sz="2400" dirty="0" err="1"/>
              <a:t>nPDFs</a:t>
            </a:r>
            <a:r>
              <a:rPr lang="en-US" sz="2400" dirty="0"/>
              <a:t> with a stronger suppression at 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in forward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much room for coalescence scenarios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1751E1-B0B0-8B4C-8CFF-ABDD16F84BC0}"/>
              </a:ext>
            </a:extLst>
          </p:cNvPr>
          <p:cNvSpPr/>
          <p:nvPr/>
        </p:nvSpPr>
        <p:spPr>
          <a:xfrm>
            <a:off x="80426" y="509777"/>
            <a:ext cx="387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LHCb-PAPER-2018-21 arXiv:1809.01404</a:t>
            </a:r>
          </a:p>
        </p:txBody>
      </p:sp>
    </p:spTree>
    <p:extLst>
      <p:ext uri="{BB962C8B-B14F-4D97-AF65-F5344CB8AC3E}">
        <p14:creationId xmlns:p14="http://schemas.microsoft.com/office/powerpoint/2010/main" val="242301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43C29-343A-304D-85E0-30440A8F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55" y="1555595"/>
            <a:ext cx="5023845" cy="3400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6462-C3C4-EC4A-BA87-A16E1AEC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7830-B826-7141-AFFE-3CD0C5D8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73D1-EE64-1F49-99E6-39393BFF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91E51D-CAC7-1B41-B69C-8AF4FC7F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0" y="767518"/>
            <a:ext cx="2653393" cy="895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611EF-BAB3-0541-89C8-89DE0D78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060" y="41129"/>
            <a:ext cx="6138590" cy="520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245DFB-7E21-0F4B-9C92-92326EDEBF51}"/>
              </a:ext>
            </a:extLst>
          </p:cNvPr>
          <p:cNvSpPr txBox="1"/>
          <p:nvPr/>
        </p:nvSpPr>
        <p:spPr>
          <a:xfrm>
            <a:off x="307906" y="4693071"/>
            <a:ext cx="82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Ratio between charmed baryon and meson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Consistency with </a:t>
            </a:r>
            <a:r>
              <a:rPr lang="en-US" sz="2400" dirty="0" err="1"/>
              <a:t>nPDFs</a:t>
            </a:r>
            <a:r>
              <a:rPr lang="en-US" sz="2400" dirty="0"/>
              <a:t> with a stronger suppression at 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in forward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much room for coalescence scenarios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EFC5-4F75-4744-9702-E54489E81C21}"/>
              </a:ext>
            </a:extLst>
          </p:cNvPr>
          <p:cNvSpPr/>
          <p:nvPr/>
        </p:nvSpPr>
        <p:spPr>
          <a:xfrm>
            <a:off x="0" y="502108"/>
            <a:ext cx="387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LHCb-PAPER-2018-21 arXiv:1809.01404</a:t>
            </a:r>
          </a:p>
        </p:txBody>
      </p:sp>
    </p:spTree>
    <p:extLst>
      <p:ext uri="{BB962C8B-B14F-4D97-AF65-F5344CB8AC3E}">
        <p14:creationId xmlns:p14="http://schemas.microsoft.com/office/powerpoint/2010/main" val="342621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AD3AC-3248-B64C-9D5F-A45FD6F4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97FC3-95FB-AA49-ADC6-32251BA4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954"/>
            <a:ext cx="9144000" cy="3109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64718-A9BE-F043-946D-A1E88DCC7C82}"/>
              </a:ext>
            </a:extLst>
          </p:cNvPr>
          <p:cNvSpPr/>
          <p:nvPr/>
        </p:nvSpPr>
        <p:spPr>
          <a:xfrm>
            <a:off x="6954807" y="2836239"/>
            <a:ext cx="1344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EPJC(2017) 77:1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BE023C-1AB7-B541-A275-5E046843EDB4}"/>
              </a:ext>
            </a:extLst>
          </p:cNvPr>
          <p:cNvSpPr/>
          <p:nvPr/>
        </p:nvSpPr>
        <p:spPr>
          <a:xfrm>
            <a:off x="246400" y="3808768"/>
            <a:ext cx="3730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LHCb-PAPER-2018-021 in preparation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CCFE8-6F92-2D4D-8ACB-891619E2B9C5}"/>
              </a:ext>
            </a:extLst>
          </p:cNvPr>
          <p:cNvSpPr txBox="1"/>
          <p:nvPr/>
        </p:nvSpPr>
        <p:spPr>
          <a:xfrm>
            <a:off x="289249" y="4581331"/>
            <a:ext cx="4059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evidence for enhancement caused by intrinsic charm.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EA6D03-73A2-7D4E-B5FE-D055E8B37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855" y="3489463"/>
            <a:ext cx="4575382" cy="3038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CFD9-1CC7-1746-B3B6-87A0CCE8DC38}"/>
              </a:ext>
            </a:extLst>
          </p:cNvPr>
          <p:cNvSpPr txBox="1"/>
          <p:nvPr/>
        </p:nvSpPr>
        <p:spPr>
          <a:xfrm>
            <a:off x="1272761" y="-50984"/>
            <a:ext cx="5896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</a:t>
            </a:r>
            <a:r>
              <a:rPr lang="en-US" sz="3600" b="1" baseline="30000" dirty="0"/>
              <a:t>0</a:t>
            </a:r>
            <a:r>
              <a:rPr lang="en-US" sz="3600" b="1" dirty="0"/>
              <a:t> in </a:t>
            </a:r>
            <a:r>
              <a:rPr lang="en-US" sz="3600" b="1" dirty="0" err="1"/>
              <a:t>pHe</a:t>
            </a:r>
            <a:r>
              <a:rPr lang="en-US" sz="3600" b="1" dirty="0"/>
              <a:t> and </a:t>
            </a:r>
            <a:r>
              <a:rPr lang="en-US" sz="3600" b="1" dirty="0" err="1"/>
              <a:t>pAr</a:t>
            </a:r>
            <a:r>
              <a:rPr lang="en-US" sz="3600" b="1" dirty="0"/>
              <a:t> fixed target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58576-87A9-1C48-A2B6-E334D92C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Heavy Flavor measurements in </a:t>
            </a:r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3FE29-3392-704B-93E0-FE224D5B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7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5979-83A0-9242-A705-1AA20BDF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D4717-E424-B141-B38F-2A127636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75AF2-7F4A-0745-BDCE-FD928E8A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9420E-043D-354C-AFA2-45B384CB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039"/>
            <a:ext cx="9144000" cy="231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E2C6C-7059-9D4B-B999-33C889B59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12" y="3687061"/>
            <a:ext cx="3335176" cy="2472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5EB44-C58A-0C42-9F33-859E62E9F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1" y="220419"/>
            <a:ext cx="8416337" cy="361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61D02F-AC66-6348-B9FE-AD74A82863CF}"/>
              </a:ext>
            </a:extLst>
          </p:cNvPr>
          <p:cNvSpPr/>
          <p:nvPr/>
        </p:nvSpPr>
        <p:spPr>
          <a:xfrm>
            <a:off x="3260431" y="560645"/>
            <a:ext cx="2231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LHCb-CONF-2018-004</a:t>
            </a:r>
          </a:p>
        </p:txBody>
      </p:sp>
    </p:spTree>
    <p:extLst>
      <p:ext uri="{BB962C8B-B14F-4D97-AF65-F5344CB8AC3E}">
        <p14:creationId xmlns:p14="http://schemas.microsoft.com/office/powerpoint/2010/main" val="1172981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CF8DD-B862-104B-B004-F514F4F3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89CE-8BD1-B34C-8370-BD633496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BF58E-B976-EA47-9B42-404E7EF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2BDD34-97A0-E14B-836C-27671D8DBDF6}"/>
              </a:ext>
            </a:extLst>
          </p:cNvPr>
          <p:cNvGrpSpPr/>
          <p:nvPr/>
        </p:nvGrpSpPr>
        <p:grpSpPr>
          <a:xfrm>
            <a:off x="0" y="500742"/>
            <a:ext cx="8630816" cy="3278156"/>
            <a:chOff x="0" y="1079240"/>
            <a:chExt cx="8937042" cy="33387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2E3BDF-40E8-D84A-BC75-FB5AD09E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5388" y="1079240"/>
              <a:ext cx="4551654" cy="33387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0382C6-310E-9549-A649-87AC59591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88571"/>
              <a:ext cx="4510795" cy="327815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963BE4-8920-2845-AD0C-4E0D8467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9" y="3626459"/>
            <a:ext cx="4245429" cy="3095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BE6C7-570A-F54E-9CFA-24D283B14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31" y="139181"/>
            <a:ext cx="8416337" cy="361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5D7095-4FEE-0F4C-8FC2-A0BD1629A559}"/>
              </a:ext>
            </a:extLst>
          </p:cNvPr>
          <p:cNvSpPr txBox="1"/>
          <p:nvPr/>
        </p:nvSpPr>
        <p:spPr>
          <a:xfrm>
            <a:off x="4460033" y="3984171"/>
            <a:ext cx="4320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Consistency with </a:t>
            </a:r>
            <a:r>
              <a:rPr lang="en-US" sz="2400" dirty="0" err="1"/>
              <a:t>nPDFs</a:t>
            </a:r>
            <a:r>
              <a:rPr lang="en-US" sz="2400" dirty="0"/>
              <a:t> at large Q</a:t>
            </a:r>
            <a:r>
              <a:rPr lang="en-US" sz="2400" baseline="30000" dirty="0"/>
              <a:t>2</a:t>
            </a:r>
            <a:r>
              <a:rPr lang="en-US" sz="2400" dirty="0"/>
              <a:t>, where uncertainties are smaller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56417C-C962-9B43-97C3-F1F9B1AE538C}"/>
              </a:ext>
            </a:extLst>
          </p:cNvPr>
          <p:cNvSpPr/>
          <p:nvPr/>
        </p:nvSpPr>
        <p:spPr>
          <a:xfrm>
            <a:off x="6284098" y="5759104"/>
            <a:ext cx="2231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LHCb-CONF-2018-004</a:t>
            </a:r>
          </a:p>
        </p:txBody>
      </p:sp>
    </p:spTree>
    <p:extLst>
      <p:ext uri="{BB962C8B-B14F-4D97-AF65-F5344CB8AC3E}">
        <p14:creationId xmlns:p14="http://schemas.microsoft.com/office/powerpoint/2010/main" val="1169365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CF8DD-B862-104B-B004-F514F4F3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89CE-8BD1-B34C-8370-BD633496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BF58E-B976-EA47-9B42-404E7EF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BE6C7-570A-F54E-9CFA-24D283B1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31" y="139181"/>
            <a:ext cx="8416337" cy="361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5D7095-4FEE-0F4C-8FC2-A0BD1629A559}"/>
              </a:ext>
            </a:extLst>
          </p:cNvPr>
          <p:cNvSpPr txBox="1"/>
          <p:nvPr/>
        </p:nvSpPr>
        <p:spPr>
          <a:xfrm>
            <a:off x="135293" y="4935894"/>
            <a:ext cx="8873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Baryon/meson ratio doesn’t change from pp at forward rapidity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 fluctuation at backward rapidity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0C50D-B69F-7241-8F94-4154C765F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63" y="617505"/>
            <a:ext cx="5671017" cy="4318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376611-8899-0742-8DBE-C38B6766EFA9}"/>
              </a:ext>
            </a:extLst>
          </p:cNvPr>
          <p:cNvSpPr/>
          <p:nvPr/>
        </p:nvSpPr>
        <p:spPr>
          <a:xfrm>
            <a:off x="6890467" y="731574"/>
            <a:ext cx="2231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LHCb-CONF-2018-004</a:t>
            </a:r>
          </a:p>
        </p:txBody>
      </p:sp>
    </p:spTree>
    <p:extLst>
      <p:ext uri="{BB962C8B-B14F-4D97-AF65-F5344CB8AC3E}">
        <p14:creationId xmlns:p14="http://schemas.microsoft.com/office/powerpoint/2010/main" val="184048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78597-FE26-9045-BEDF-DA21BF86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897"/>
            <a:ext cx="9144000" cy="527949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33984-20CA-0845-9A13-59490733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650-F894-0D40-BA32-8AAEEFEB4052}" type="datetime1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71D2-CE60-C148-ADFF-E1146B5A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51978-43FE-0345-A3E3-D92EDEBD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74241-35D5-8346-8002-C5616E767D90}"/>
              </a:ext>
            </a:extLst>
          </p:cNvPr>
          <p:cNvSpPr txBox="1"/>
          <p:nvPr/>
        </p:nvSpPr>
        <p:spPr>
          <a:xfrm>
            <a:off x="2323322" y="-85244"/>
            <a:ext cx="3752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</a:t>
            </a:r>
            <a:r>
              <a:rPr lang="en-US" sz="3600" b="1" dirty="0" err="1"/>
              <a:t>LHCb</a:t>
            </a:r>
            <a:r>
              <a:rPr lang="en-US" sz="3600" b="1" dirty="0"/>
              <a:t>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27A9-8537-FF43-9CB9-3ABB0DAE697B}"/>
              </a:ext>
            </a:extLst>
          </p:cNvPr>
          <p:cNvSpPr txBox="1"/>
          <p:nvPr/>
        </p:nvSpPr>
        <p:spPr>
          <a:xfrm>
            <a:off x="3238626" y="5517413"/>
            <a:ext cx="220925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Rapidity: 2&lt;</a:t>
            </a:r>
            <a:r>
              <a:rPr lang="en-US" sz="2400" dirty="0" err="1"/>
              <a:t>η</a:t>
            </a:r>
            <a:r>
              <a:rPr lang="en-US" sz="2400" dirty="0"/>
              <a:t>&lt;5 </a:t>
            </a:r>
          </a:p>
        </p:txBody>
      </p:sp>
    </p:spTree>
    <p:extLst>
      <p:ext uri="{BB962C8B-B14F-4D97-AF65-F5344CB8AC3E}">
        <p14:creationId xmlns:p14="http://schemas.microsoft.com/office/powerpoint/2010/main" val="329371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ECCB1-887C-A146-87C7-8EA519C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2C9A-6537-0C40-9332-166EC2B1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FB607-DFD6-3F4D-B490-B807BC28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6C150-D189-E54E-995D-16714A13A874}"/>
              </a:ext>
            </a:extLst>
          </p:cNvPr>
          <p:cNvSpPr txBox="1"/>
          <p:nvPr/>
        </p:nvSpPr>
        <p:spPr>
          <a:xfrm>
            <a:off x="2902474" y="2491273"/>
            <a:ext cx="2853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Quarkonia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22043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C15C5-7FB1-1C41-87BC-18B1C5B0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61496-2E23-A042-BF02-E3E249D7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BE911-F35A-6046-B363-1ECCEAEB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92C0-F137-8F44-B850-C7A13FC7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1" y="1048905"/>
            <a:ext cx="9144000" cy="3181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C7AA82-AC7F-4F42-812A-7A83A641E6B2}"/>
              </a:ext>
            </a:extLst>
          </p:cNvPr>
          <p:cNvSpPr txBox="1"/>
          <p:nvPr/>
        </p:nvSpPr>
        <p:spPr>
          <a:xfrm>
            <a:off x="210369" y="4042518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Agreement between data, </a:t>
            </a:r>
            <a:r>
              <a:rPr lang="en-US" sz="2400" dirty="0" err="1"/>
              <a:t>nPDFs</a:t>
            </a:r>
            <a:r>
              <a:rPr lang="en-US" sz="2400" dirty="0"/>
              <a:t> and CGC at forward rapidity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Suppression at backward rapidity contrast with enhancement of open charm, indicating the breaking of </a:t>
            </a:r>
            <a:r>
              <a:rPr lang="en-US" sz="2400" dirty="0" err="1"/>
              <a:t>charmonia</a:t>
            </a:r>
            <a:r>
              <a:rPr lang="en-US" sz="2400" dirty="0"/>
              <a:t> with comoving particles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2E48A-771E-6A42-A267-179A4DC9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69" y="238579"/>
            <a:ext cx="8607060" cy="5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5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1288-5224-AC49-8FCC-742EB9B5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5E8E8-8D47-9244-BC90-41E7B976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8868-8A29-264D-8629-6EF388C4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7A34D-4A4E-DB48-9C8A-78B22D25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975"/>
            <a:ext cx="4416158" cy="3305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8BBB4-C6BE-A94A-96EB-827BEC1A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726" y="1061621"/>
            <a:ext cx="4693298" cy="3308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680DB-9BCF-B94D-ADCC-3A968F2F5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26" y="120863"/>
            <a:ext cx="8044724" cy="457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A70A3B-D098-9940-8D81-724004A057BB}"/>
              </a:ext>
            </a:extLst>
          </p:cNvPr>
          <p:cNvSpPr txBox="1"/>
          <p:nvPr/>
        </p:nvSpPr>
        <p:spPr>
          <a:xfrm>
            <a:off x="228600" y="4684808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ψ</a:t>
            </a:r>
            <a:r>
              <a:rPr lang="en-US" sz="2400" dirty="0"/>
              <a:t>(2S) state has stronger suppression than J/</a:t>
            </a:r>
            <a:r>
              <a:rPr lang="en-US" sz="2400" dirty="0" err="1"/>
              <a:t>ψ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Difference depends on local particle density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69508-5C90-F245-AB2F-BFE33F8DA64E}"/>
              </a:ext>
            </a:extLst>
          </p:cNvPr>
          <p:cNvSpPr/>
          <p:nvPr/>
        </p:nvSpPr>
        <p:spPr>
          <a:xfrm>
            <a:off x="6115050" y="877397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Lucida Grande" panose="020B0600040502020204" pitchFamily="34" charset="0"/>
              </a:rPr>
              <a:t>PRC95, 034904 (2017)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A772C-3035-754C-9DDE-CAEEBFFDE8FA}"/>
              </a:ext>
            </a:extLst>
          </p:cNvPr>
          <p:cNvSpPr/>
          <p:nvPr/>
        </p:nvSpPr>
        <p:spPr>
          <a:xfrm>
            <a:off x="1484269" y="785064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JHEP03(2016)133</a:t>
            </a:r>
          </a:p>
        </p:txBody>
      </p:sp>
    </p:spTree>
    <p:extLst>
      <p:ext uri="{BB962C8B-B14F-4D97-AF65-F5344CB8AC3E}">
        <p14:creationId xmlns:p14="http://schemas.microsoft.com/office/powerpoint/2010/main" val="1885938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83828-9901-B146-9509-61667CF7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3B61F-8393-6245-814F-074503C2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1FE2-EEE1-7246-98F8-ACFBE82F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DD46E-0836-194A-A693-8561A95C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29" y="552758"/>
            <a:ext cx="3144581" cy="284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9807-844D-B74A-B379-011E8755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5" y="447946"/>
            <a:ext cx="3282171" cy="2961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34272-296F-214A-B2A6-B6FE4CB07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653" y="3400797"/>
            <a:ext cx="6564086" cy="3079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DD426-EDA7-0B42-8A8E-A18F0BD9D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28" y="43334"/>
            <a:ext cx="7212669" cy="4555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C85248-00D5-9E48-AD7E-F083FFB4BD47}"/>
              </a:ext>
            </a:extLst>
          </p:cNvPr>
          <p:cNvSpPr/>
          <p:nvPr/>
        </p:nvSpPr>
        <p:spPr>
          <a:xfrm>
            <a:off x="150327" y="4755646"/>
            <a:ext cx="2434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LHCb-PAPER-2018-035 to be submitted</a:t>
            </a:r>
          </a:p>
        </p:txBody>
      </p:sp>
    </p:spTree>
    <p:extLst>
      <p:ext uri="{BB962C8B-B14F-4D97-AF65-F5344CB8AC3E}">
        <p14:creationId xmlns:p14="http://schemas.microsoft.com/office/powerpoint/2010/main" val="1517950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7B94E-E5E5-CA40-9CB4-3084DFC9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0EC2-2EBC-024E-90EA-41BB2D5D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D0B2-92CC-294E-BCA2-46F74BB8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6AA45-8B62-7A43-BB34-9616994C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397"/>
            <a:ext cx="9144000" cy="4274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8D938C-33E0-D14E-AD95-0E3CCD7DC76F}"/>
              </a:ext>
            </a:extLst>
          </p:cNvPr>
          <p:cNvSpPr/>
          <p:nvPr/>
        </p:nvSpPr>
        <p:spPr>
          <a:xfrm>
            <a:off x="0" y="4748084"/>
            <a:ext cx="2424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LHCb-PAPER-2018-035 to be submitted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AF3CC-E2E5-6E47-8916-F325BD66F818}"/>
              </a:ext>
            </a:extLst>
          </p:cNvPr>
          <p:cNvSpPr txBox="1"/>
          <p:nvPr/>
        </p:nvSpPr>
        <p:spPr>
          <a:xfrm>
            <a:off x="123500" y="5394415"/>
            <a:ext cx="876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Upsilon states are broken by comoving particles at backward rapidity, where particle densities are higher.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F3065-CA29-1A4C-B4AD-AEE57417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967" y="3340358"/>
            <a:ext cx="872165" cy="765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4A690E-FF96-1E43-9ED5-6EB520E97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476" y="2257151"/>
            <a:ext cx="958202" cy="840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EBDA9A-3976-4045-AFEB-90FD34A30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63" y="158984"/>
            <a:ext cx="8661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9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3A75D-0F9E-4747-BFDD-97F543D1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19CA7-982F-1B47-96FC-8A801636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F54F1-1B19-674E-B70B-E64F884F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B90E4-0014-C946-8916-8149C27DBE55}"/>
              </a:ext>
            </a:extLst>
          </p:cNvPr>
          <p:cNvSpPr txBox="1"/>
          <p:nvPr/>
        </p:nvSpPr>
        <p:spPr>
          <a:xfrm>
            <a:off x="433873" y="519022"/>
            <a:ext cx="84068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Heavy flavor yields are well described by </a:t>
            </a:r>
            <a:r>
              <a:rPr lang="en-US" sz="2400" dirty="0" err="1"/>
              <a:t>nPDFs</a:t>
            </a:r>
            <a:r>
              <a:rPr lang="en-US" sz="2400" dirty="0"/>
              <a:t> and CGC(when applicable) in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evidence of charmed baryon enhancement from coalescence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evidence of valence-like intrinsic charm at large-x for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suppression of J/</a:t>
            </a:r>
            <a:r>
              <a:rPr lang="en-US" sz="2400" dirty="0" err="1"/>
              <a:t>Ψ</a:t>
            </a:r>
            <a:r>
              <a:rPr lang="en-US" sz="2400" dirty="0"/>
              <a:t> and stronger suppression of excited state </a:t>
            </a:r>
            <a:r>
              <a:rPr lang="en-US" sz="2400" dirty="0" err="1"/>
              <a:t>charmonia</a:t>
            </a:r>
            <a:r>
              <a:rPr lang="en-US" sz="2400" dirty="0"/>
              <a:t> and </a:t>
            </a:r>
            <a:r>
              <a:rPr lang="en-US" sz="2400" dirty="0" err="1"/>
              <a:t>bottomonia</a:t>
            </a:r>
            <a:r>
              <a:rPr lang="en-US" sz="2400" dirty="0"/>
              <a:t> indicates that </a:t>
            </a:r>
            <a:r>
              <a:rPr lang="en-US" sz="2400" dirty="0" err="1"/>
              <a:t>quarkonia</a:t>
            </a:r>
            <a:r>
              <a:rPr lang="en-US" sz="2400" dirty="0"/>
              <a:t> is affected by comoving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Comoving effect stronger at backward rapidity caused by the larger particle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Much more results to be analyzed: 𝝌</a:t>
            </a:r>
            <a:r>
              <a:rPr lang="en-US" sz="2400" baseline="-25000" dirty="0"/>
              <a:t>C</a:t>
            </a:r>
            <a:r>
              <a:rPr lang="en-US" sz="2400" dirty="0"/>
              <a:t> may come 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8934A-A142-C041-8B13-E441BCA7152D}"/>
              </a:ext>
            </a:extLst>
          </p:cNvPr>
          <p:cNvSpPr txBox="1"/>
          <p:nvPr/>
        </p:nvSpPr>
        <p:spPr>
          <a:xfrm>
            <a:off x="2877626" y="37005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07834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48CB1-479A-2E49-AB49-6881F1F4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51C01-BC08-1D4E-899A-BF5D9BD9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97155-7B50-0E4D-81AA-1B1675D1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5A465-0D04-2046-A121-90EB3760F40E}"/>
              </a:ext>
            </a:extLst>
          </p:cNvPr>
          <p:cNvSpPr txBox="1"/>
          <p:nvPr/>
        </p:nvSpPr>
        <p:spPr>
          <a:xfrm>
            <a:off x="628650" y="2920481"/>
            <a:ext cx="37746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0612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6462-C3C4-EC4A-BA87-A16E1AEC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7830-B826-7141-AFFE-3CD0C5D8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73D1-EE64-1F49-99E6-39393BFF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611EF-BAB3-0541-89C8-89DE0D780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60" y="41129"/>
            <a:ext cx="6138590" cy="520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245DFB-7E21-0F4B-9C92-92326EDEBF51}"/>
              </a:ext>
            </a:extLst>
          </p:cNvPr>
          <p:cNvSpPr txBox="1"/>
          <p:nvPr/>
        </p:nvSpPr>
        <p:spPr>
          <a:xfrm>
            <a:off x="307906" y="4693071"/>
            <a:ext cx="826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different baryon/meson ratio at mid-rapidity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6FE36-5210-5B44-9AF0-10E4CFB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75" y="771751"/>
            <a:ext cx="4289575" cy="37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0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2A0B8-2446-BA4D-855D-17719775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386"/>
            <a:ext cx="9144000" cy="492603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3E64A-11A9-7749-9A39-1BBB1879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EE4E-30AA-4242-B5BB-ADB05221360D}" type="datetime1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DD33C-CF61-F54D-B596-F56ABAD6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8B8A1-E920-7043-A627-8ABAC51E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7A4A3-1BDD-9343-92D0-3ACD42D0803D}"/>
              </a:ext>
            </a:extLst>
          </p:cNvPr>
          <p:cNvSpPr txBox="1"/>
          <p:nvPr/>
        </p:nvSpPr>
        <p:spPr>
          <a:xfrm>
            <a:off x="5589037" y="4756391"/>
            <a:ext cx="34523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-7.5&lt;</a:t>
            </a:r>
            <a:r>
              <a:rPr lang="en-US" sz="2400" dirty="0" err="1"/>
              <a:t>η</a:t>
            </a:r>
            <a:r>
              <a:rPr lang="en-US" sz="2400" dirty="0"/>
              <a:t>&lt;-3.5</a:t>
            </a:r>
          </a:p>
          <a:p>
            <a:r>
              <a:rPr lang="en-US" sz="2400" dirty="0"/>
              <a:t>5.0&lt; </a:t>
            </a:r>
            <a:r>
              <a:rPr lang="en-US" sz="2400" dirty="0" err="1"/>
              <a:t>η</a:t>
            </a:r>
            <a:r>
              <a:rPr lang="en-US" sz="2400" dirty="0"/>
              <a:t> &lt;8.0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F66FD-9950-1143-8521-69FCA0696833}"/>
              </a:ext>
            </a:extLst>
          </p:cNvPr>
          <p:cNvSpPr txBox="1"/>
          <p:nvPr/>
        </p:nvSpPr>
        <p:spPr>
          <a:xfrm>
            <a:off x="2686050" y="0"/>
            <a:ext cx="359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Rapidity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953FE-A797-724D-B6B0-31068453353F}"/>
              </a:ext>
            </a:extLst>
          </p:cNvPr>
          <p:cNvSpPr txBox="1"/>
          <p:nvPr/>
        </p:nvSpPr>
        <p:spPr>
          <a:xfrm>
            <a:off x="83975" y="5726476"/>
            <a:ext cx="808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only fully instrumented detector at forward rapidity in LHC.</a:t>
            </a:r>
          </a:p>
        </p:txBody>
      </p:sp>
    </p:spTree>
    <p:extLst>
      <p:ext uri="{BB962C8B-B14F-4D97-AF65-F5344CB8AC3E}">
        <p14:creationId xmlns:p14="http://schemas.microsoft.com/office/powerpoint/2010/main" val="104516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2E70F-B00C-614F-89EC-77F89673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52BD-0769-8C48-92EE-BC51100EA511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F7011-6836-754D-BB7E-A6036988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Heavy Ion Tea in LBNL - Cesar Luiz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5FFA-6543-374E-8C1C-87B86CB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3F7-57E6-FB45-AA42-533AA8BFDDC1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65468-3A47-324D-8505-D9C92602FB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287" y="801188"/>
            <a:ext cx="5288713" cy="50814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73004B-49C5-2743-A054-F7607E52F8BF}"/>
              </a:ext>
            </a:extLst>
          </p:cNvPr>
          <p:cNvGrpSpPr/>
          <p:nvPr/>
        </p:nvGrpSpPr>
        <p:grpSpPr>
          <a:xfrm>
            <a:off x="0" y="1131569"/>
            <a:ext cx="3855287" cy="1602254"/>
            <a:chOff x="0" y="1131569"/>
            <a:chExt cx="3855287" cy="1602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39D75B-4B80-1B4B-BCA8-E013A8A7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30895"/>
              <a:ext cx="3855287" cy="12029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EB6B7B-B0DC-6E42-8E68-E34B2B91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42" y="1131569"/>
              <a:ext cx="1523365" cy="49720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A5F6F3-5913-6F43-9695-CB914B836A0D}"/>
              </a:ext>
            </a:extLst>
          </p:cNvPr>
          <p:cNvGrpSpPr/>
          <p:nvPr/>
        </p:nvGrpSpPr>
        <p:grpSpPr>
          <a:xfrm>
            <a:off x="0" y="3463530"/>
            <a:ext cx="3979319" cy="1472179"/>
            <a:chOff x="0" y="3463530"/>
            <a:chExt cx="3979319" cy="14721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EA78F8-CAD0-5147-9A3B-172F6173F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93051"/>
              <a:ext cx="3979319" cy="10426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7F63BD-21EB-D449-A200-1CB9571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922" y="3463530"/>
              <a:ext cx="1828404" cy="3859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638D23-263E-754D-A8E3-A62DDD2D7568}"/>
                </a:ext>
              </a:extLst>
            </p:cNvPr>
            <p:cNvSpPr txBox="1"/>
            <p:nvPr/>
          </p:nvSpPr>
          <p:spPr>
            <a:xfrm>
              <a:off x="2742367" y="3480948"/>
              <a:ext cx="966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- SMOG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B6792A-1C3E-7047-A6A1-9A9FA8C5EA91}"/>
              </a:ext>
            </a:extLst>
          </p:cNvPr>
          <p:cNvSpPr txBox="1"/>
          <p:nvPr/>
        </p:nvSpPr>
        <p:spPr>
          <a:xfrm>
            <a:off x="2686050" y="0"/>
            <a:ext cx="382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Heavy Ion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C90B1-CCCE-8C46-8BF3-07F52D5AE670}"/>
              </a:ext>
            </a:extLst>
          </p:cNvPr>
          <p:cNvSpPr txBox="1"/>
          <p:nvPr/>
        </p:nvSpPr>
        <p:spPr>
          <a:xfrm>
            <a:off x="307910" y="5882640"/>
            <a:ext cx="448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in </a:t>
            </a:r>
            <a:r>
              <a:rPr lang="en-US" dirty="0" err="1"/>
              <a:t>PbPb</a:t>
            </a:r>
            <a:r>
              <a:rPr lang="en-US" dirty="0"/>
              <a:t> only from UPC. Talk tomorrow.</a:t>
            </a:r>
          </a:p>
        </p:txBody>
      </p:sp>
    </p:spTree>
    <p:extLst>
      <p:ext uri="{BB962C8B-B14F-4D97-AF65-F5344CB8AC3E}">
        <p14:creationId xmlns:p14="http://schemas.microsoft.com/office/powerpoint/2010/main" val="72345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A4C76-8126-2046-8A25-1A06E1D3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D2B74-CDEC-5445-A64C-E2F9FA3D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98089-1CC8-7E4A-AE35-CEF62493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570A9-23C8-9742-8890-631A956E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15" y="495041"/>
            <a:ext cx="7188200" cy="55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CF6E5-90C9-B549-926F-90FC81C10EBC}"/>
              </a:ext>
            </a:extLst>
          </p:cNvPr>
          <p:cNvSpPr txBox="1"/>
          <p:nvPr/>
        </p:nvSpPr>
        <p:spPr>
          <a:xfrm>
            <a:off x="2686050" y="0"/>
            <a:ext cx="396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Kinematic Coverage</a:t>
            </a:r>
          </a:p>
        </p:txBody>
      </p:sp>
    </p:spTree>
    <p:extLst>
      <p:ext uri="{BB962C8B-B14F-4D97-AF65-F5344CB8AC3E}">
        <p14:creationId xmlns:p14="http://schemas.microsoft.com/office/powerpoint/2010/main" val="419903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6D9E-C4B4-AB45-AD3F-080A7E0A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F39E-9172-BC4F-A227-8F1A552D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2CACC-BB12-8147-8A0D-101602C9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838A7-AD03-1549-8813-242593B6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157"/>
            <a:ext cx="9144000" cy="5349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EB6323-496A-5A4C-B44F-43D556B23841}"/>
              </a:ext>
            </a:extLst>
          </p:cNvPr>
          <p:cNvSpPr txBox="1"/>
          <p:nvPr/>
        </p:nvSpPr>
        <p:spPr>
          <a:xfrm>
            <a:off x="1760339" y="0"/>
            <a:ext cx="572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p+Pb</a:t>
            </a:r>
            <a:r>
              <a:rPr lang="en-US" sz="3600" b="1" dirty="0"/>
              <a:t> and </a:t>
            </a:r>
            <a:r>
              <a:rPr lang="en-US" sz="3600" b="1" dirty="0" err="1"/>
              <a:t>Pb+p</a:t>
            </a:r>
            <a:r>
              <a:rPr lang="en-US" sz="3600" b="1" dirty="0"/>
              <a:t>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24882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85924-52AD-4B4B-A6AE-3E431561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65926-B883-9143-8BD5-28812FB8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66A5-5202-A64D-BB3C-2D0F4471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5F242-6A5D-CD45-BF99-2545FC46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46" y="2820777"/>
            <a:ext cx="7827254" cy="3600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9904C-25D2-E44C-8574-C9D05E9C8DC0}"/>
              </a:ext>
            </a:extLst>
          </p:cNvPr>
          <p:cNvSpPr txBox="1"/>
          <p:nvPr/>
        </p:nvSpPr>
        <p:spPr>
          <a:xfrm>
            <a:off x="4212222" y="83494"/>
            <a:ext cx="421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Fixed Target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2B756-1EA0-0345-9F30-17300083B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96"/>
            <a:ext cx="2814349" cy="2755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C69056-5B1C-784B-B5CD-A53853DC7D88}"/>
              </a:ext>
            </a:extLst>
          </p:cNvPr>
          <p:cNvSpPr txBox="1"/>
          <p:nvPr/>
        </p:nvSpPr>
        <p:spPr>
          <a:xfrm>
            <a:off x="3280293" y="994930"/>
            <a:ext cx="5669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Inject 10</a:t>
            </a:r>
            <a:r>
              <a:rPr lang="en-US" sz="2400" baseline="30000" dirty="0"/>
              <a:t>-7 </a:t>
            </a:r>
            <a:r>
              <a:rPr lang="en-US" sz="2400" dirty="0"/>
              <a:t>to 10</a:t>
            </a:r>
            <a:r>
              <a:rPr lang="en-US" sz="2400" baseline="30000" dirty="0"/>
              <a:t>-6</a:t>
            </a:r>
            <a:r>
              <a:rPr lang="en-US" sz="2400" dirty="0"/>
              <a:t> mbar </a:t>
            </a:r>
            <a:r>
              <a:rPr lang="en-US" sz="2400" dirty="0" err="1"/>
              <a:t>nobel</a:t>
            </a:r>
            <a:r>
              <a:rPr lang="en-US" sz="2400" dirty="0"/>
              <a:t> gas inside vertex detector cage (part of the beam pipe)</a:t>
            </a:r>
          </a:p>
        </p:txBody>
      </p:sp>
    </p:spTree>
    <p:extLst>
      <p:ext uri="{BB962C8B-B14F-4D97-AF65-F5344CB8AC3E}">
        <p14:creationId xmlns:p14="http://schemas.microsoft.com/office/powerpoint/2010/main" val="357111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ECCB1-887C-A146-87C7-8EA519C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2C9A-6537-0C40-9332-166EC2B1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FB607-DFD6-3F4D-B490-B807BC28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6C150-D189-E54E-995D-16714A13A874}"/>
              </a:ext>
            </a:extLst>
          </p:cNvPr>
          <p:cNvSpPr txBox="1"/>
          <p:nvPr/>
        </p:nvSpPr>
        <p:spPr>
          <a:xfrm>
            <a:off x="1540205" y="2733869"/>
            <a:ext cx="6552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Open Charm and Bottom</a:t>
            </a:r>
          </a:p>
        </p:txBody>
      </p:sp>
    </p:spTree>
    <p:extLst>
      <p:ext uri="{BB962C8B-B14F-4D97-AF65-F5344CB8AC3E}">
        <p14:creationId xmlns:p14="http://schemas.microsoft.com/office/powerpoint/2010/main" val="350040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EF276-30B1-D54D-AC60-0CD6ED34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5B0-D16E-DE4C-8EA8-488737BAFE4A}" type="datetime1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76E7D-4FE9-CE40-896D-1DC7C144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Heavy Flavor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6E79D-1D8C-2B49-BDDC-11B1C6B4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05934-56DD-A345-A711-810CD47A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353" y="902765"/>
            <a:ext cx="6116338" cy="5068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C8EA6-CC30-1C48-9443-25752ACBAFCE}"/>
              </a:ext>
            </a:extLst>
          </p:cNvPr>
          <p:cNvSpPr txBox="1"/>
          <p:nvPr/>
        </p:nvSpPr>
        <p:spPr>
          <a:xfrm>
            <a:off x="1760339" y="0"/>
            <a:ext cx="510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Prompt D</a:t>
            </a:r>
            <a:r>
              <a:rPr lang="en-US" sz="3600" b="1" baseline="30000" dirty="0"/>
              <a:t>0</a:t>
            </a:r>
            <a:r>
              <a:rPr lang="en-US" sz="3600" b="1" dirty="0"/>
              <a:t> in </a:t>
            </a:r>
            <a:r>
              <a:rPr lang="en-US" sz="3600" b="1" dirty="0" err="1"/>
              <a:t>pPb</a:t>
            </a:r>
            <a:r>
              <a:rPr lang="en-US" sz="3600" b="1" dirty="0"/>
              <a:t> at 5 </a:t>
            </a:r>
            <a:r>
              <a:rPr lang="en-US" sz="3600" b="1" dirty="0" err="1"/>
              <a:t>TeV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0FEAD-9597-7544-B69F-E51EAE6A9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765"/>
            <a:ext cx="2933353" cy="44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5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2320</TotalTime>
  <Words>705</Words>
  <Application>Microsoft Macintosh PowerPoint</Application>
  <PresentationFormat>On-screen Show (4:3)</PresentationFormat>
  <Paragraphs>163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Lucida Grande</vt:lpstr>
      <vt:lpstr>Roboto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Cesar da Silva</dc:creator>
  <cp:lastModifiedBy>Cesar da Silva</cp:lastModifiedBy>
  <cp:revision>59</cp:revision>
  <dcterms:created xsi:type="dcterms:W3CDTF">2018-10-10T20:11:42Z</dcterms:created>
  <dcterms:modified xsi:type="dcterms:W3CDTF">2018-10-17T14:28:54Z</dcterms:modified>
</cp:coreProperties>
</file>