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258" r:id="rId3"/>
    <p:sldId id="259" r:id="rId4"/>
    <p:sldId id="274" r:id="rId5"/>
    <p:sldId id="257" r:id="rId6"/>
    <p:sldId id="262" r:id="rId7"/>
    <p:sldId id="263" r:id="rId8"/>
    <p:sldId id="260" r:id="rId9"/>
    <p:sldId id="261" r:id="rId10"/>
    <p:sldId id="264" r:id="rId11"/>
    <p:sldId id="265" r:id="rId12"/>
    <p:sldId id="266" r:id="rId13"/>
    <p:sldId id="267" r:id="rId14"/>
    <p:sldId id="271" r:id="rId15"/>
    <p:sldId id="268" r:id="rId16"/>
    <p:sldId id="269" r:id="rId17"/>
    <p:sldId id="270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0432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1"/>
    <p:restoredTop sz="94639"/>
  </p:normalViewPr>
  <p:slideViewPr>
    <p:cSldViewPr snapToGrid="0" snapToObjects="1">
      <p:cViewPr varScale="1">
        <p:scale>
          <a:sx n="137" d="100"/>
          <a:sy n="137" d="100"/>
        </p:scale>
        <p:origin x="14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EF5BE-4459-DD4A-AB8E-09B6F20E404E}" type="datetimeFigureOut">
              <a:rPr lang="en-US" smtClean="0"/>
              <a:t>10/12/18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913C1-7152-6F4C-8C41-4CCAB57D2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5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1A32C-D75B-1943-BE8C-04C207D01F3C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2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975E93-FE14-E944-A0F3-3871580A217C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0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F843E-E4C9-5547-8927-0C38B1CAFFD7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36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9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DDC7D-EC8E-C745-883A-B340665074AD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33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AA70E-D348-8C40-8397-27F193ECD009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777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137BD-A147-0447-ACE6-9E26A87C7041}" type="datetime1">
              <a:rPr lang="en-US" smtClean="0"/>
              <a:t>10/12/18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1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FF664-2CA5-D64A-AE96-BC110F0AFEDB}" type="datetime1">
              <a:rPr lang="en-US" smtClean="0"/>
              <a:t>10/12/18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39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664-7023-6346-B23A-660A4DF17D10}" type="datetime1">
              <a:rPr lang="en-US" smtClean="0"/>
              <a:t>10/12/18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87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0D528-011D-134F-9174-3BAD1B94C6A8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6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C2EAA-7AEA-2E40-8E3F-B3BB100F45F9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8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DF7CF-30EA-8647-ACF6-15BDC388BC20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42B6A-0B35-2949-91EF-83BF54A597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7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emf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2F6F9-AE49-9C4B-8905-47287A439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980" y="4523432"/>
            <a:ext cx="2817845" cy="1293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E0FEC-7AF2-D449-9512-38CA7B940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39" y="4428215"/>
            <a:ext cx="2225741" cy="14838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3A1449-9C62-1047-B683-94B4E2D432ED}"/>
              </a:ext>
            </a:extLst>
          </p:cNvPr>
          <p:cNvSpPr txBox="1"/>
          <p:nvPr/>
        </p:nvSpPr>
        <p:spPr>
          <a:xfrm>
            <a:off x="0" y="681488"/>
            <a:ext cx="911713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" pitchFamily="2" charset="0"/>
              </a:rPr>
              <a:t>Central exclusive production and the new Herschel Forward Shower Counters for </a:t>
            </a:r>
            <a:r>
              <a:rPr lang="en-US" sz="3600" b="1" dirty="0" err="1">
                <a:latin typeface="Times" pitchFamily="2" charset="0"/>
              </a:rPr>
              <a:t>LHCb</a:t>
            </a:r>
            <a:r>
              <a:rPr lang="en-US" sz="3600" b="1" dirty="0">
                <a:latin typeface="Times" pitchFamily="2" charset="0"/>
              </a:rPr>
              <a:t>.</a:t>
            </a:r>
          </a:p>
          <a:p>
            <a:endParaRPr lang="en-US" sz="3600" b="1" dirty="0">
              <a:latin typeface="Times" pitchFamily="2" charset="0"/>
            </a:endParaRPr>
          </a:p>
          <a:p>
            <a:pPr algn="ctr"/>
            <a:r>
              <a:rPr lang="en-US" sz="2800" dirty="0">
                <a:latin typeface="Times" pitchFamily="2" charset="0"/>
              </a:rPr>
              <a:t>Cesar Luiz da Silva* for the </a:t>
            </a:r>
            <a:r>
              <a:rPr lang="en-US" sz="2800" dirty="0" err="1">
                <a:latin typeface="Times" pitchFamily="2" charset="0"/>
              </a:rPr>
              <a:t>LHCb</a:t>
            </a:r>
            <a:r>
              <a:rPr lang="en-US" sz="2800" dirty="0">
                <a:latin typeface="Times" pitchFamily="2" charset="0"/>
              </a:rPr>
              <a:t> collaboration</a:t>
            </a:r>
          </a:p>
          <a:p>
            <a:pPr algn="ctr"/>
            <a:r>
              <a:rPr lang="en-US" sz="2800" dirty="0">
                <a:latin typeface="Times" pitchFamily="2" charset="0"/>
              </a:rPr>
              <a:t>*Los Alamos National Lab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45DE83-9D95-D64F-A0DB-8E06E358C696}"/>
              </a:ext>
            </a:extLst>
          </p:cNvPr>
          <p:cNvSpPr/>
          <p:nvPr/>
        </p:nvSpPr>
        <p:spPr>
          <a:xfrm>
            <a:off x="0" y="6488668"/>
            <a:ext cx="9201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Roboto"/>
              </a:rPr>
              <a:t>Forward Physics And Instrumentation From Colliders To Cosmic Rays – SBU 2018</a:t>
            </a:r>
          </a:p>
        </p:txBody>
      </p:sp>
    </p:spTree>
    <p:extLst>
      <p:ext uri="{BB962C8B-B14F-4D97-AF65-F5344CB8AC3E}">
        <p14:creationId xmlns:p14="http://schemas.microsoft.com/office/powerpoint/2010/main" val="2964686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8C0E6-9C6F-1E4A-90B8-2377242AE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610E9-90AE-8845-BF21-709DA5AEB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566B2-5FD2-A245-AEA0-02530765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2B1FF5-9AFB-0749-8ABA-CC3E8E8685A1}"/>
              </a:ext>
            </a:extLst>
          </p:cNvPr>
          <p:cNvSpPr txBox="1"/>
          <p:nvPr/>
        </p:nvSpPr>
        <p:spPr>
          <a:xfrm>
            <a:off x="93306" y="231597"/>
            <a:ext cx="905069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</a:rPr>
              <a:t>Signal Selection: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Trigger on low multiplicity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Select candidate and no other activity in the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Elastic: veto significant activity in the Herschel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Inelastic: require activity in the Herschel detectors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1"/>
                </a:solidFill>
              </a:rPr>
              <a:t>Backgrounds: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Estimate feed-down from measurements. Ex: </a:t>
            </a:r>
            <a:r>
              <a:rPr lang="en-US" sz="2800" dirty="0" err="1"/>
              <a:t>ψ</a:t>
            </a:r>
            <a:r>
              <a:rPr lang="en-US" sz="2800" dirty="0"/>
              <a:t>(2S)-&gt; </a:t>
            </a:r>
            <a:r>
              <a:rPr lang="en-US" sz="2800" dirty="0" err="1"/>
              <a:t>ψ</a:t>
            </a:r>
            <a:r>
              <a:rPr lang="en-US" sz="2800" dirty="0"/>
              <a:t>(1S)+X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Inelastic contribution estimated with p</a:t>
            </a:r>
            <a:r>
              <a:rPr lang="en-US" sz="2800" baseline="-25000" dirty="0"/>
              <a:t>T</a:t>
            </a:r>
            <a:r>
              <a:rPr lang="en-US" sz="2800" baseline="30000" dirty="0"/>
              <a:t>2</a:t>
            </a:r>
            <a:r>
              <a:rPr lang="en-US" sz="2800" dirty="0"/>
              <a:t> distribution fit (inelastic has higher p</a:t>
            </a:r>
            <a:r>
              <a:rPr lang="en-US" sz="2800" baseline="-25000" dirty="0"/>
              <a:t>T</a:t>
            </a:r>
            <a:r>
              <a:rPr lang="en-US" sz="2800" baseline="30000" dirty="0"/>
              <a:t>2</a:t>
            </a:r>
            <a:r>
              <a:rPr lang="en-US" sz="28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Estimate other diffractive productions using event generators: STARLIGHT [</a:t>
            </a:r>
            <a:r>
              <a:rPr lang="en-US" dirty="0" err="1"/>
              <a:t>Comput.Phys.Commun</a:t>
            </a:r>
            <a:r>
              <a:rPr lang="en-US" dirty="0"/>
              <a:t>. 212 (2017) 258-268</a:t>
            </a:r>
            <a:r>
              <a:rPr lang="en-US" sz="28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700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9B9DA-8C26-6E44-A543-A742C11A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86F5C-87C8-C04B-8EAB-574D7411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177EEF-5437-E04F-9FAB-08256FF3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83AA9-10FF-724C-B56C-6EB7D4AF7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095" y="982278"/>
            <a:ext cx="3771300" cy="2395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B344B-C052-4B42-B2B0-4013A08FA12C}"/>
              </a:ext>
            </a:extLst>
          </p:cNvPr>
          <p:cNvSpPr txBox="1"/>
          <p:nvPr/>
        </p:nvSpPr>
        <p:spPr>
          <a:xfrm>
            <a:off x="2686050" y="0"/>
            <a:ext cx="3956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J/</a:t>
            </a:r>
            <a:r>
              <a:rPr lang="en-US" sz="3600" b="1" dirty="0" err="1"/>
              <a:t>ψ</a:t>
            </a:r>
            <a:r>
              <a:rPr lang="en-US" sz="3600" b="1" dirty="0"/>
              <a:t> and </a:t>
            </a:r>
            <a:r>
              <a:rPr lang="en-US" sz="3600" b="1" dirty="0" err="1"/>
              <a:t>ψ</a:t>
            </a:r>
            <a:r>
              <a:rPr lang="en-US" sz="3600" b="1" dirty="0"/>
              <a:t>(2S) in pp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55D36AF-B152-B144-91E2-BA7AC0C55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88118"/>
            <a:ext cx="9144000" cy="25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3A0B82-D4A7-BC49-AB74-FCF72EE95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38" y="798147"/>
            <a:ext cx="2026557" cy="22685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39CEFB-BCF1-C14D-AE37-409488FBFC67}"/>
              </a:ext>
            </a:extLst>
          </p:cNvPr>
          <p:cNvSpPr txBox="1"/>
          <p:nvPr/>
        </p:nvSpPr>
        <p:spPr>
          <a:xfrm>
            <a:off x="3191069" y="548830"/>
            <a:ext cx="22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LHCb-PAPER-2018-011</a:t>
            </a:r>
          </a:p>
        </p:txBody>
      </p:sp>
    </p:spTree>
    <p:extLst>
      <p:ext uri="{BB962C8B-B14F-4D97-AF65-F5344CB8AC3E}">
        <p14:creationId xmlns:p14="http://schemas.microsoft.com/office/powerpoint/2010/main" val="412110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E764E-51DC-A647-9433-6C8374A0D7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57FBE-9091-C74C-98DF-14DC1B4D8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69F6-2DC2-6248-995C-2882C86D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7842B6A-0B35-2949-91EF-83BF54A59742}" type="slidenum">
              <a:rPr lang="en-US" smtClean="0"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864471-7DC5-A248-9A27-4E02326EC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199"/>
            <a:ext cx="4765089" cy="3108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75D3C-65BD-464B-B8BB-B9B4DE79F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65714"/>
            <a:ext cx="4825160" cy="31121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65EF38-96FE-6343-9BEF-A1CB0C003398}"/>
              </a:ext>
            </a:extLst>
          </p:cNvPr>
          <p:cNvSpPr txBox="1"/>
          <p:nvPr/>
        </p:nvSpPr>
        <p:spPr>
          <a:xfrm>
            <a:off x="5001208" y="2425758"/>
            <a:ext cx="399350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Rapidity distribution consistent with NLO calculations </a:t>
            </a:r>
            <a:r>
              <a:rPr lang="en-US" dirty="0"/>
              <a:t>[JHEP11,085(2013)], [JPG41,055009]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B1FC96-71B2-4C47-89AA-72519FE488BB}"/>
              </a:ext>
            </a:extLst>
          </p:cNvPr>
          <p:cNvSpPr txBox="1"/>
          <p:nvPr/>
        </p:nvSpPr>
        <p:spPr>
          <a:xfrm>
            <a:off x="4825160" y="0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Rapidity Dependence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A4304A-069F-CE4F-B47A-E882817B53E6}"/>
              </a:ext>
            </a:extLst>
          </p:cNvPr>
          <p:cNvSpPr txBox="1"/>
          <p:nvPr/>
        </p:nvSpPr>
        <p:spPr>
          <a:xfrm>
            <a:off x="5402425" y="737460"/>
            <a:ext cx="22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LHCb-PAPER-2018-011</a:t>
            </a:r>
          </a:p>
        </p:txBody>
      </p:sp>
    </p:spTree>
    <p:extLst>
      <p:ext uri="{BB962C8B-B14F-4D97-AF65-F5344CB8AC3E}">
        <p14:creationId xmlns:p14="http://schemas.microsoft.com/office/powerpoint/2010/main" val="6608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AE62A-8E91-A546-94EB-68171EEE5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</p:spPr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BA37A-FEEC-3D47-95F8-011650C47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</p:spPr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46F8A-2FC5-D141-A832-2E9A76106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17842B6A-0B35-2949-91EF-83BF54A59742}" type="slidenum">
              <a:rPr lang="en-US" smtClean="0"/>
              <a:t>13</a:t>
            </a:fld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A0E74DB-7471-3C4B-846C-C1CB4098D36F}"/>
              </a:ext>
            </a:extLst>
          </p:cNvPr>
          <p:cNvGrpSpPr/>
          <p:nvPr/>
        </p:nvGrpSpPr>
        <p:grpSpPr>
          <a:xfrm>
            <a:off x="0" y="750184"/>
            <a:ext cx="9144000" cy="2695703"/>
            <a:chOff x="0" y="2018994"/>
            <a:chExt cx="9144000" cy="269570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2E94CB0-F9C4-0746-89A0-7BF91F446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553756"/>
              <a:ext cx="9144000" cy="9667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0EF01D-A19C-7145-BBEB-5E9BCB61ED9C}"/>
                </a:ext>
              </a:extLst>
            </p:cNvPr>
            <p:cNvSpPr txBox="1"/>
            <p:nvPr/>
          </p:nvSpPr>
          <p:spPr>
            <a:xfrm>
              <a:off x="1356327" y="2184424"/>
              <a:ext cx="1329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gap survivor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67BC07DB-B229-124F-8277-3FD7DCE888DE}"/>
                </a:ext>
              </a:extLst>
            </p:cNvPr>
            <p:cNvSpPr/>
            <p:nvPr/>
          </p:nvSpPr>
          <p:spPr>
            <a:xfrm rot="16200000">
              <a:off x="1957098" y="2313490"/>
              <a:ext cx="242596" cy="695133"/>
            </a:xfrm>
            <a:prstGeom prst="rightBrac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FFA4F798-2495-6442-ACB4-C920FF1EBF8A}"/>
                </a:ext>
              </a:extLst>
            </p:cNvPr>
            <p:cNvSpPr/>
            <p:nvPr/>
          </p:nvSpPr>
          <p:spPr>
            <a:xfrm rot="16200000">
              <a:off x="3036340" y="2298944"/>
              <a:ext cx="242596" cy="570723"/>
            </a:xfrm>
            <a:prstGeom prst="rightBrac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1A7952B-73B2-1A4E-919D-0F1680F5A895}"/>
                </a:ext>
              </a:extLst>
            </p:cNvPr>
            <p:cNvSpPr txBox="1"/>
            <p:nvPr/>
          </p:nvSpPr>
          <p:spPr>
            <a:xfrm>
              <a:off x="2676768" y="2139050"/>
              <a:ext cx="1266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photon flux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E8863B0-A9F1-164C-83DB-F0162919BC32}"/>
                </a:ext>
              </a:extLst>
            </p:cNvPr>
            <p:cNvGrpSpPr/>
            <p:nvPr/>
          </p:nvGrpSpPr>
          <p:grpSpPr>
            <a:xfrm>
              <a:off x="1458968" y="3732404"/>
              <a:ext cx="1953467" cy="871868"/>
              <a:chOff x="1458968" y="3732404"/>
              <a:chExt cx="1953467" cy="87186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97D1964-8493-0D4A-A5FD-A4F623540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58968" y="4066621"/>
                <a:ext cx="1953467" cy="53765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46C5005-0CB9-0F41-A2B5-B46B6100D555}"/>
                  </a:ext>
                </a:extLst>
              </p:cNvPr>
              <p:cNvSpPr txBox="1"/>
              <p:nvPr/>
            </p:nvSpPr>
            <p:spPr>
              <a:xfrm>
                <a:off x="1653564" y="3732404"/>
                <a:ext cx="15642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photon energy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CD41FB-C33E-0F45-9F26-E0F8FC850F14}"/>
                </a:ext>
              </a:extLst>
            </p:cNvPr>
            <p:cNvGrpSpPr/>
            <p:nvPr/>
          </p:nvGrpSpPr>
          <p:grpSpPr>
            <a:xfrm>
              <a:off x="4967384" y="3565846"/>
              <a:ext cx="2295332" cy="1148851"/>
              <a:chOff x="6338984" y="3604956"/>
              <a:chExt cx="2295332" cy="1148851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8863EA9-8853-A44C-BA9E-538DB5B8E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8984" y="4251287"/>
                <a:ext cx="2062065" cy="50252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9252345-B575-9845-A75F-AB3011440217}"/>
                  </a:ext>
                </a:extLst>
              </p:cNvPr>
              <p:cNvSpPr txBox="1"/>
              <p:nvPr/>
            </p:nvSpPr>
            <p:spPr>
              <a:xfrm>
                <a:off x="6338984" y="3604956"/>
                <a:ext cx="22953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Invariant mass of the photon-proton system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0183DA-135C-7343-8CEB-ADE3B796A9F9}"/>
                </a:ext>
              </a:extLst>
            </p:cNvPr>
            <p:cNvSpPr txBox="1"/>
            <p:nvPr/>
          </p:nvSpPr>
          <p:spPr>
            <a:xfrm>
              <a:off x="4665306" y="2018994"/>
              <a:ext cx="3157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from H1(HERA) parametrization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DF8E9D2-AE7F-3D45-9F70-A039E238EFB5}"/>
                </a:ext>
              </a:extLst>
            </p:cNvPr>
            <p:cNvCxnSpPr>
              <a:stCxn id="25" idx="2"/>
            </p:cNvCxnSpPr>
            <p:nvPr/>
          </p:nvCxnSpPr>
          <p:spPr>
            <a:xfrm flipH="1">
              <a:off x="5998416" y="2388326"/>
              <a:ext cx="245399" cy="466841"/>
            </a:xfrm>
            <a:prstGeom prst="straightConnector1">
              <a:avLst/>
            </a:prstGeom>
            <a:ln w="571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DE6B46-0B30-6341-B4DE-9934D54A12FE}"/>
              </a:ext>
            </a:extLst>
          </p:cNvPr>
          <p:cNvGrpSpPr/>
          <p:nvPr/>
        </p:nvGrpSpPr>
        <p:grpSpPr>
          <a:xfrm>
            <a:off x="65314" y="3445115"/>
            <a:ext cx="8873406" cy="2962828"/>
            <a:chOff x="65314" y="3319771"/>
            <a:chExt cx="8873406" cy="296282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286350B-84B1-CE47-B53E-3E3539069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314" y="3321316"/>
              <a:ext cx="4527161" cy="29144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F5874A9-F69F-B44D-BEC4-08E331C29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60027" y="3319771"/>
              <a:ext cx="4478693" cy="2962828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17F01D1-A60A-7B4E-9556-D1016652D7B0}"/>
              </a:ext>
            </a:extLst>
          </p:cNvPr>
          <p:cNvSpPr txBox="1"/>
          <p:nvPr/>
        </p:nvSpPr>
        <p:spPr>
          <a:xfrm>
            <a:off x="1239871" y="-7716"/>
            <a:ext cx="6184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Photo-production cross-section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4C8E3F7-BCC7-9948-AB75-96F8065D7DB8}"/>
              </a:ext>
            </a:extLst>
          </p:cNvPr>
          <p:cNvSpPr txBox="1"/>
          <p:nvPr/>
        </p:nvSpPr>
        <p:spPr>
          <a:xfrm>
            <a:off x="6889942" y="3233322"/>
            <a:ext cx="229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LHCb-PAPER-2018-011</a:t>
            </a:r>
          </a:p>
        </p:txBody>
      </p:sp>
    </p:spTree>
    <p:extLst>
      <p:ext uri="{BB962C8B-B14F-4D97-AF65-F5344CB8AC3E}">
        <p14:creationId xmlns:p14="http://schemas.microsoft.com/office/powerpoint/2010/main" val="1707587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502B6-2594-DC40-9340-0E4C159A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E5A89-C5AD-C34C-B0E3-C96178F76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0DB14-2F3D-1B4F-B53B-A6B1E9C7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E47107-2694-3B40-A63F-8B5442BF32A4}"/>
              </a:ext>
            </a:extLst>
          </p:cNvPr>
          <p:cNvSpPr txBox="1"/>
          <p:nvPr/>
        </p:nvSpPr>
        <p:spPr>
          <a:xfrm>
            <a:off x="1182065" y="0"/>
            <a:ext cx="692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Photo-production of Upsilon States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8BC5C2-4893-9541-9C5D-326AA53DF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664" y="1358251"/>
            <a:ext cx="1914286" cy="339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6BD0CF-A8E7-B44E-87CB-C62EB8476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16" y="2835823"/>
            <a:ext cx="8341567" cy="30797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462B9B-B4C2-0147-B605-C293ACB1F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580" y="564814"/>
            <a:ext cx="3750005" cy="24389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E0020C-F4E3-334D-AF39-003375A8E738}"/>
              </a:ext>
            </a:extLst>
          </p:cNvPr>
          <p:cNvSpPr txBox="1"/>
          <p:nvPr/>
        </p:nvSpPr>
        <p:spPr>
          <a:xfrm>
            <a:off x="1657350" y="5951275"/>
            <a:ext cx="397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Again, agreement with NLO calculations.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2AD2D-5C23-6D4D-9D75-C71FB9284C9D}"/>
              </a:ext>
            </a:extLst>
          </p:cNvPr>
          <p:cNvSpPr txBox="1"/>
          <p:nvPr/>
        </p:nvSpPr>
        <p:spPr>
          <a:xfrm>
            <a:off x="935117" y="2650623"/>
            <a:ext cx="227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JHEP 1509 (2015) 084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CF9EF5-5A6A-A049-9F1E-4D45B64B52FF}"/>
              </a:ext>
            </a:extLst>
          </p:cNvPr>
          <p:cNvSpPr/>
          <p:nvPr/>
        </p:nvSpPr>
        <p:spPr>
          <a:xfrm>
            <a:off x="1003379" y="3204087"/>
            <a:ext cx="22115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LO,NLO: JHEP 09 (2015) 084</a:t>
            </a:r>
          </a:p>
        </p:txBody>
      </p:sp>
    </p:spTree>
    <p:extLst>
      <p:ext uri="{BB962C8B-B14F-4D97-AF65-F5344CB8AC3E}">
        <p14:creationId xmlns:p14="http://schemas.microsoft.com/office/powerpoint/2010/main" val="2769976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E0578-74B5-8C44-9C97-EA7C61EDA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EC4FD-D092-D14A-9BC8-EFB547852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2FB30-A090-D04D-939F-B4E05879C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65AA44-0E35-F244-B869-74156DC45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372" y="903644"/>
            <a:ext cx="4118517" cy="28565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C91BF4-BE34-7949-A1C4-DF28E7D49B1A}"/>
              </a:ext>
            </a:extLst>
          </p:cNvPr>
          <p:cNvSpPr txBox="1"/>
          <p:nvPr/>
        </p:nvSpPr>
        <p:spPr>
          <a:xfrm>
            <a:off x="288148" y="0"/>
            <a:ext cx="3719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P-wave </a:t>
            </a:r>
            <a:r>
              <a:rPr lang="en-US" sz="3600" b="1" dirty="0" err="1"/>
              <a:t>charmonia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F4D459-71E0-6340-AC81-AD3564E9F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47" y="903643"/>
            <a:ext cx="2464383" cy="2332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5A954-8B4A-E54E-8A53-151167B12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7921"/>
            <a:ext cx="6634065" cy="10849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8869AE-0D8D-9C4A-8ECD-C15B8FA6EDA9}"/>
              </a:ext>
            </a:extLst>
          </p:cNvPr>
          <p:cNvSpPr txBox="1"/>
          <p:nvPr/>
        </p:nvSpPr>
        <p:spPr>
          <a:xfrm>
            <a:off x="2332653" y="3916115"/>
            <a:ext cx="1251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Result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573D02-DBBC-504C-96E0-50AA2E951584}"/>
              </a:ext>
            </a:extLst>
          </p:cNvPr>
          <p:cNvSpPr txBox="1"/>
          <p:nvPr/>
        </p:nvSpPr>
        <p:spPr>
          <a:xfrm>
            <a:off x="4096139" y="718977"/>
            <a:ext cx="2231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LHCb-CONF-2011-022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22FF35-FC94-3542-B5C7-6121A7A776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5821" y="3990865"/>
            <a:ext cx="1708150" cy="13250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865D7E-014B-6145-8D52-C832FC0EEE58}"/>
              </a:ext>
            </a:extLst>
          </p:cNvPr>
          <p:cNvSpPr txBox="1"/>
          <p:nvPr/>
        </p:nvSpPr>
        <p:spPr>
          <a:xfrm>
            <a:off x="6786087" y="5315879"/>
            <a:ext cx="2175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(factor 2 uncertainty)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31E22-90C8-484D-8E20-E55ACA334133}"/>
              </a:ext>
            </a:extLst>
          </p:cNvPr>
          <p:cNvSpPr txBox="1"/>
          <p:nvPr/>
        </p:nvSpPr>
        <p:spPr>
          <a:xfrm>
            <a:off x="397151" y="5795847"/>
            <a:ext cx="3501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in the highest hierarchy.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A3C710-4325-E349-9427-05C1545AA59B}"/>
              </a:ext>
            </a:extLst>
          </p:cNvPr>
          <p:cNvSpPr/>
          <p:nvPr/>
        </p:nvSpPr>
        <p:spPr>
          <a:xfrm>
            <a:off x="7086830" y="5601334"/>
            <a:ext cx="17075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>
                <a:solidFill>
                  <a:srgbClr val="0070C0"/>
                </a:solidFill>
              </a:rPr>
              <a:t>arXiv:hep-ph</a:t>
            </a:r>
            <a:r>
              <a:rPr lang="en-US" sz="1200" dirty="0">
                <a:solidFill>
                  <a:srgbClr val="0070C0"/>
                </a:solidFill>
              </a:rPr>
              <a:t>/0909.4748</a:t>
            </a:r>
          </a:p>
        </p:txBody>
      </p:sp>
    </p:spTree>
    <p:extLst>
      <p:ext uri="{BB962C8B-B14F-4D97-AF65-F5344CB8AC3E}">
        <p14:creationId xmlns:p14="http://schemas.microsoft.com/office/powerpoint/2010/main" val="1844684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946E7-8851-284B-AF56-611DACD7A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B7082E-773F-8D4C-8A4B-D853902A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66894-7EC7-774D-BA27-E7B40B57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500061-E57D-FB48-9E9D-BEDFD498B562}"/>
              </a:ext>
            </a:extLst>
          </p:cNvPr>
          <p:cNvSpPr txBox="1"/>
          <p:nvPr/>
        </p:nvSpPr>
        <p:spPr>
          <a:xfrm>
            <a:off x="288148" y="-93309"/>
            <a:ext cx="458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Double J/</a:t>
            </a:r>
            <a:r>
              <a:rPr lang="en-US" sz="3600" b="1" dirty="0" err="1"/>
              <a:t>ψ</a:t>
            </a:r>
            <a:r>
              <a:rPr lang="en-US" sz="3600" b="1" dirty="0"/>
              <a:t> production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D4DDCE-A5A4-3E44-812D-FF524BFE414B}"/>
              </a:ext>
            </a:extLst>
          </p:cNvPr>
          <p:cNvSpPr/>
          <p:nvPr/>
        </p:nvSpPr>
        <p:spPr>
          <a:xfrm>
            <a:off x="5373625" y="94913"/>
            <a:ext cx="2539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J.Phys.G41 (2014)115002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DE65AD-0073-BF43-B8ED-1FB2A3BC13B0}"/>
              </a:ext>
            </a:extLst>
          </p:cNvPr>
          <p:cNvSpPr txBox="1"/>
          <p:nvPr/>
        </p:nvSpPr>
        <p:spPr>
          <a:xfrm>
            <a:off x="479611" y="868468"/>
            <a:ext cx="271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Double pomeron exchange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98E41-7D93-3F45-B479-893A4CE5A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282" y="1139446"/>
            <a:ext cx="2960295" cy="1799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2BC012-7905-BD47-A4C6-D1542D480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261" y="440492"/>
            <a:ext cx="5019869" cy="332022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8EF04973-CCF9-FF4D-B3BA-91FC9C9FA31D}"/>
              </a:ext>
            </a:extLst>
          </p:cNvPr>
          <p:cNvSpPr/>
          <p:nvPr/>
        </p:nvSpPr>
        <p:spPr>
          <a:xfrm>
            <a:off x="6115050" y="1847461"/>
            <a:ext cx="342900" cy="363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9D48DA2-13E8-CE49-B6BC-6D1BDE49166E}"/>
              </a:ext>
            </a:extLst>
          </p:cNvPr>
          <p:cNvSpPr/>
          <p:nvPr/>
        </p:nvSpPr>
        <p:spPr>
          <a:xfrm>
            <a:off x="6780634" y="1847461"/>
            <a:ext cx="342900" cy="3638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ADD527-87BB-C74C-B2C3-FDD1E915E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70231"/>
            <a:ext cx="5051619" cy="2104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2C4614-193D-944A-891F-953D6428E6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593" y="4706747"/>
            <a:ext cx="3364981" cy="100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40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00F29-96E3-B84E-A6CA-99970841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814D9-FEF9-3347-9D44-7CD3918C0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FFAEA-7FE6-C84D-9892-7E02CCE4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A4425-6504-954A-B7E9-888E914DF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7558" y="596025"/>
            <a:ext cx="5548215" cy="2559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335EF-D8CD-7546-A02C-E0239421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55628"/>
            <a:ext cx="6550091" cy="30536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85C327-C694-9447-939D-6B685E699BC8}"/>
              </a:ext>
            </a:extLst>
          </p:cNvPr>
          <p:cNvSpPr txBox="1"/>
          <p:nvPr/>
        </p:nvSpPr>
        <p:spPr>
          <a:xfrm>
            <a:off x="1657350" y="0"/>
            <a:ext cx="5721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Production in </a:t>
            </a:r>
            <a:r>
              <a:rPr lang="en-US" sz="3600" b="1" dirty="0" err="1"/>
              <a:t>PbPb</a:t>
            </a:r>
            <a:r>
              <a:rPr lang="en-US" sz="3600" b="1" dirty="0"/>
              <a:t> collisions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4A8F98-C207-7D4C-BE40-642E7C5FB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109" y="8876"/>
            <a:ext cx="1111167" cy="11947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02326A-000F-2F45-A6CF-9E6A58F7D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7" y="1203649"/>
            <a:ext cx="3310449" cy="18233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A638B9-C7D7-B24C-902C-DBB47461A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469" y="4254758"/>
            <a:ext cx="2752531" cy="169243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CD81526-74F1-4D49-A6F4-4F45842755F2}"/>
              </a:ext>
            </a:extLst>
          </p:cNvPr>
          <p:cNvCxnSpPr>
            <a:cxnSpLocks/>
          </p:cNvCxnSpPr>
          <p:nvPr/>
        </p:nvCxnSpPr>
        <p:spPr>
          <a:xfrm flipH="1">
            <a:off x="5943601" y="5589037"/>
            <a:ext cx="783770" cy="0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E24BD18-7D86-9F44-BA5D-4C429237F1DC}"/>
              </a:ext>
            </a:extLst>
          </p:cNvPr>
          <p:cNvCxnSpPr>
            <a:cxnSpLocks/>
          </p:cNvCxnSpPr>
          <p:nvPr/>
        </p:nvCxnSpPr>
        <p:spPr>
          <a:xfrm>
            <a:off x="2235848" y="2902310"/>
            <a:ext cx="1127378" cy="1016547"/>
          </a:xfrm>
          <a:prstGeom prst="straightConnector1">
            <a:avLst/>
          </a:prstGeom>
          <a:ln w="571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6231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5254738-0AF1-594A-BFF0-0E56390BCD23}"/>
              </a:ext>
            </a:extLst>
          </p:cNvPr>
          <p:cNvGrpSpPr/>
          <p:nvPr/>
        </p:nvGrpSpPr>
        <p:grpSpPr>
          <a:xfrm>
            <a:off x="-27993" y="1250299"/>
            <a:ext cx="6559420" cy="4805265"/>
            <a:chOff x="0" y="1352939"/>
            <a:chExt cx="5303731" cy="37198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429FB3-56B0-5243-8851-8FAFA8FAA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352939"/>
              <a:ext cx="5303731" cy="371984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6545B1-529F-4244-BFEF-025834FFD465}"/>
                </a:ext>
              </a:extLst>
            </p:cNvPr>
            <p:cNvSpPr txBox="1"/>
            <p:nvPr/>
          </p:nvSpPr>
          <p:spPr>
            <a:xfrm rot="502298">
              <a:off x="774440" y="2665483"/>
              <a:ext cx="569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Times" pitchFamily="2" charset="0"/>
                </a:rPr>
                <a:t>EPS09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A3820E-BB92-AC45-A27D-17E4B4E4A196}"/>
                </a:ext>
              </a:extLst>
            </p:cNvPr>
            <p:cNvSpPr txBox="1"/>
            <p:nvPr/>
          </p:nvSpPr>
          <p:spPr>
            <a:xfrm rot="502298">
              <a:off x="789363" y="2449566"/>
              <a:ext cx="8146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rgbClr val="00B050"/>
                  </a:solidFill>
                  <a:latin typeface="Times" pitchFamily="2" charset="0"/>
                </a:rPr>
                <a:t>GS-hs+BG</a:t>
              </a:r>
              <a:endParaRPr lang="en-US" sz="1100" dirty="0">
                <a:solidFill>
                  <a:srgbClr val="00B050"/>
                </a:solidFill>
                <a:latin typeface="Times" pitchFamily="2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AA84949-46C3-764B-B62C-138316519076}"/>
                </a:ext>
              </a:extLst>
            </p:cNvPr>
            <p:cNvSpPr txBox="1"/>
            <p:nvPr/>
          </p:nvSpPr>
          <p:spPr>
            <a:xfrm rot="502298">
              <a:off x="950403" y="3159870"/>
              <a:ext cx="6527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7030A0"/>
                  </a:solidFill>
                  <a:latin typeface="Times" pitchFamily="2" charset="0"/>
                </a:rPr>
                <a:t>no </a:t>
              </a:r>
              <a:r>
                <a:rPr lang="en-US" sz="1100" dirty="0" err="1">
                  <a:solidFill>
                    <a:srgbClr val="7030A0"/>
                  </a:solidFill>
                  <a:latin typeface="Times" pitchFamily="2" charset="0"/>
                </a:rPr>
                <a:t>fluct</a:t>
              </a:r>
              <a:r>
                <a:rPr lang="en-US" sz="1100" dirty="0">
                  <a:solidFill>
                    <a:srgbClr val="7030A0"/>
                  </a:solidFill>
                  <a:latin typeface="Times" pitchFamily="2" charset="0"/>
                </a:rPr>
                <a:t>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A90232B-C032-E444-8E85-0935283E4B8F}"/>
                </a:ext>
              </a:extLst>
            </p:cNvPr>
            <p:cNvSpPr txBox="1"/>
            <p:nvPr/>
          </p:nvSpPr>
          <p:spPr>
            <a:xfrm rot="502298">
              <a:off x="848252" y="2071366"/>
              <a:ext cx="6094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C00000"/>
                  </a:solidFill>
                  <a:latin typeface="Times" pitchFamily="2" charset="0"/>
                </a:rPr>
                <a:t>LTA_S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0DE3992-BCAB-304A-BDF4-9B098120EFE9}"/>
                </a:ext>
              </a:extLst>
            </p:cNvPr>
            <p:cNvSpPr txBox="1"/>
            <p:nvPr/>
          </p:nvSpPr>
          <p:spPr>
            <a:xfrm>
              <a:off x="2055769" y="1429166"/>
              <a:ext cx="67999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02060"/>
                  </a:solidFill>
                  <a:latin typeface="Times" pitchFamily="2" charset="0"/>
                </a:rPr>
                <a:t>IIM+BG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2F76577-B81D-5A4B-BEC7-863715EC58AB}"/>
                </a:ext>
              </a:extLst>
            </p:cNvPr>
            <p:cNvSpPr txBox="1"/>
            <p:nvPr/>
          </p:nvSpPr>
          <p:spPr>
            <a:xfrm rot="1295031">
              <a:off x="1231204" y="1475730"/>
              <a:ext cx="486310" cy="202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40FF"/>
                  </a:solidFill>
                  <a:latin typeface="Times" pitchFamily="2" charset="0"/>
                </a:rPr>
                <a:t>IS </a:t>
              </a:r>
              <a:r>
                <a:rPr lang="en-US" sz="1100" dirty="0" err="1">
                  <a:solidFill>
                    <a:srgbClr val="FF40FF"/>
                  </a:solidFill>
                  <a:latin typeface="Times" pitchFamily="2" charset="0"/>
                </a:rPr>
                <a:t>fluct</a:t>
              </a:r>
              <a:endParaRPr lang="en-US" sz="1100" dirty="0">
                <a:solidFill>
                  <a:srgbClr val="FF40FF"/>
                </a:solidFill>
                <a:latin typeface="Times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C9E245E-083A-7D4C-AB25-9A72DB5F8D89}"/>
                </a:ext>
              </a:extLst>
            </p:cNvPr>
            <p:cNvSpPr txBox="1"/>
            <p:nvPr/>
          </p:nvSpPr>
          <p:spPr>
            <a:xfrm rot="1107424">
              <a:off x="853910" y="1625978"/>
              <a:ext cx="8146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>
                  <a:solidFill>
                    <a:schemeClr val="accent6">
                      <a:lumMod val="50000"/>
                    </a:schemeClr>
                  </a:solidFill>
                  <a:latin typeface="Times" pitchFamily="2" charset="0"/>
                </a:rPr>
                <a:t>GS-hs+BG</a:t>
              </a:r>
              <a:endParaRPr lang="en-US" sz="1100" dirty="0">
                <a:solidFill>
                  <a:schemeClr val="accent6">
                    <a:lumMod val="50000"/>
                  </a:schemeClr>
                </a:solidFill>
                <a:latin typeface="Times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E74608-D9A5-6444-9410-1FBBE0DDD5EC}"/>
                </a:ext>
              </a:extLst>
            </p:cNvPr>
            <p:cNvSpPr txBox="1"/>
            <p:nvPr/>
          </p:nvSpPr>
          <p:spPr>
            <a:xfrm rot="502298">
              <a:off x="794041" y="1833482"/>
              <a:ext cx="663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FF0000"/>
                  </a:solidFill>
                  <a:latin typeface="Times" pitchFamily="2" charset="0"/>
                </a:rPr>
                <a:t>LTA_W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3BCC6E-17DD-CF4C-B670-4FAD1B02283F}"/>
                </a:ext>
              </a:extLst>
            </p:cNvPr>
            <p:cNvSpPr txBox="1"/>
            <p:nvPr/>
          </p:nvSpPr>
          <p:spPr>
            <a:xfrm rot="2414854">
              <a:off x="2940393" y="3791181"/>
              <a:ext cx="98777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432FF"/>
                  </a:solidFill>
                  <a:latin typeface="Times" pitchFamily="2" charset="0"/>
                </a:rPr>
                <a:t>IP-SAT+GLC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22AC1-424F-1E46-84BA-4A6E55D2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10/14/18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9F49C-7B10-9749-A370-7F4A21EBD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D6C87-B714-2A49-AB27-4D458434C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18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D98F0-D581-CA46-B661-35DBB6D5E220}"/>
              </a:ext>
            </a:extLst>
          </p:cNvPr>
          <p:cNvSpPr txBox="1"/>
          <p:nvPr/>
        </p:nvSpPr>
        <p:spPr>
          <a:xfrm>
            <a:off x="1657350" y="0"/>
            <a:ext cx="5721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Production in </a:t>
            </a:r>
            <a:r>
              <a:rPr lang="en-US" sz="3600" b="1" dirty="0" err="1"/>
              <a:t>PbPb</a:t>
            </a:r>
            <a:r>
              <a:rPr lang="en-US" sz="3600" b="1" dirty="0"/>
              <a:t> collisions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4C8C10-5BC1-8849-B091-CF0D5CF436C1}"/>
              </a:ext>
            </a:extLst>
          </p:cNvPr>
          <p:cNvSpPr txBox="1"/>
          <p:nvPr/>
        </p:nvSpPr>
        <p:spPr>
          <a:xfrm>
            <a:off x="2463281" y="1114456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LHCb-CONF-2018-003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C0B395D-FDB6-C242-832E-603CC30409C8}"/>
              </a:ext>
            </a:extLst>
          </p:cNvPr>
          <p:cNvSpPr/>
          <p:nvPr/>
        </p:nvSpPr>
        <p:spPr>
          <a:xfrm>
            <a:off x="5327780" y="1114456"/>
            <a:ext cx="1446244" cy="5043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399B38B-79F1-0F4A-A6F9-DFD9D30BFCDB}"/>
              </a:ext>
            </a:extLst>
          </p:cNvPr>
          <p:cNvGrpSpPr/>
          <p:nvPr/>
        </p:nvGrpSpPr>
        <p:grpSpPr>
          <a:xfrm>
            <a:off x="5293956" y="993723"/>
            <a:ext cx="3850044" cy="4884317"/>
            <a:chOff x="5293957" y="929572"/>
            <a:chExt cx="3850044" cy="48843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D4FC173-7130-5747-8546-30FD80A3B875}"/>
                </a:ext>
              </a:extLst>
            </p:cNvPr>
            <p:cNvSpPr txBox="1"/>
            <p:nvPr/>
          </p:nvSpPr>
          <p:spPr>
            <a:xfrm>
              <a:off x="5293957" y="1765030"/>
              <a:ext cx="3850044" cy="132343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" pitchFamily="2" charset="0"/>
                </a:rPr>
                <a:t>Color-Dipole model</a:t>
              </a:r>
              <a:r>
                <a:rPr lang="en-US" sz="1100" b="1" dirty="0">
                  <a:latin typeface="Times" pitchFamily="2" charset="0"/>
                </a:rPr>
                <a:t>[PRC84,011902][PRD96,094027]</a:t>
              </a:r>
            </a:p>
            <a:p>
              <a:r>
                <a:rPr lang="en-US" sz="1600" dirty="0">
                  <a:latin typeface="Times" pitchFamily="2" charset="0"/>
                </a:rPr>
                <a:t>Dipole-proton parametrizations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chemeClr val="accent5">
                      <a:lumMod val="75000"/>
                    </a:schemeClr>
                  </a:solidFill>
                  <a:latin typeface="Times" pitchFamily="2" charset="0"/>
                </a:rPr>
                <a:t>IIM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Times" pitchFamily="2" charset="0"/>
                </a:rPr>
                <a:t>IP-SAT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 err="1">
                  <a:latin typeface="Times" pitchFamily="2" charset="0"/>
                </a:rPr>
                <a:t>bCGC</a:t>
              </a:r>
              <a:endParaRPr lang="en-US" sz="1600" dirty="0">
                <a:latin typeface="Times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A0795B9-94E4-E847-96A7-CDD4C2075C95}"/>
                </a:ext>
              </a:extLst>
            </p:cNvPr>
            <p:cNvSpPr txBox="1"/>
            <p:nvPr/>
          </p:nvSpPr>
          <p:spPr>
            <a:xfrm>
              <a:off x="5293957" y="3090989"/>
              <a:ext cx="3850044" cy="83099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" pitchFamily="2" charset="0"/>
                </a:rPr>
                <a:t>Modified Color-Dipole model </a:t>
              </a:r>
              <a:r>
                <a:rPr lang="en-US" sz="1100" b="1" dirty="0">
                  <a:latin typeface="Times" pitchFamily="2" charset="0"/>
                </a:rPr>
                <a:t>[PRC97,024901]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Times" pitchFamily="2" charset="0"/>
                </a:rPr>
                <a:t>GG-</a:t>
              </a:r>
              <a:r>
                <a:rPr lang="en-US" sz="1600" dirty="0" err="1">
                  <a:solidFill>
                    <a:schemeClr val="accent6">
                      <a:lumMod val="75000"/>
                    </a:schemeClr>
                  </a:solidFill>
                  <a:latin typeface="Times" pitchFamily="2" charset="0"/>
                </a:rPr>
                <a:t>hs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Times" pitchFamily="2" charset="0"/>
                </a:rPr>
                <a:t>=Glauber-</a:t>
              </a:r>
              <a:r>
                <a:rPr lang="en-US" sz="1600" dirty="0" err="1">
                  <a:solidFill>
                    <a:schemeClr val="accent6">
                      <a:lumMod val="75000"/>
                    </a:schemeClr>
                  </a:solidFill>
                  <a:latin typeface="Times" pitchFamily="2" charset="0"/>
                </a:rPr>
                <a:t>Gribov</a:t>
              </a:r>
              <a:r>
                <a:rPr lang="en-US" sz="1600" dirty="0">
                  <a:solidFill>
                    <a:schemeClr val="accent6">
                      <a:lumMod val="75000"/>
                    </a:schemeClr>
                  </a:solidFill>
                  <a:latin typeface="Times" pitchFamily="2" charset="0"/>
                </a:rPr>
                <a:t> method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rgbClr val="00B050"/>
                  </a:solidFill>
                  <a:latin typeface="Times" pitchFamily="2" charset="0"/>
                </a:rPr>
                <a:t>GS-</a:t>
              </a:r>
              <a:r>
                <a:rPr lang="en-US" sz="1600" dirty="0" err="1">
                  <a:solidFill>
                    <a:srgbClr val="00B050"/>
                  </a:solidFill>
                  <a:latin typeface="Times" pitchFamily="2" charset="0"/>
                </a:rPr>
                <a:t>hs</a:t>
              </a:r>
              <a:r>
                <a:rPr lang="en-US" sz="1600" dirty="0">
                  <a:solidFill>
                    <a:srgbClr val="00B050"/>
                  </a:solidFill>
                  <a:latin typeface="Times" pitchFamily="2" charset="0"/>
                </a:rPr>
                <a:t>=geometrical scaling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B0733D1-3F6E-4440-BEA5-2AEE5B8C6611}"/>
                </a:ext>
              </a:extLst>
            </p:cNvPr>
            <p:cNvSpPr txBox="1"/>
            <p:nvPr/>
          </p:nvSpPr>
          <p:spPr>
            <a:xfrm>
              <a:off x="5293957" y="3921986"/>
              <a:ext cx="3823916" cy="1077218"/>
            </a:xfrm>
            <a:prstGeom prst="rect">
              <a:avLst/>
            </a:prstGeom>
            <a:solidFill>
              <a:srgbClr val="D883FF">
                <a:alpha val="12941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Times" pitchFamily="2" charset="0"/>
                </a:rPr>
                <a:t>Color-Dipole </a:t>
              </a:r>
              <a:r>
                <a:rPr lang="en-US" sz="1100" b="1" dirty="0">
                  <a:latin typeface="Times" pitchFamily="2" charset="0"/>
                </a:rPr>
                <a:t>[PLB772,832]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rgbClr val="D883FF"/>
                  </a:solidFill>
                  <a:latin typeface="Times" pitchFamily="2" charset="0"/>
                </a:rPr>
                <a:t>IS </a:t>
              </a:r>
              <a:r>
                <a:rPr lang="en-US" sz="1600" dirty="0" err="1">
                  <a:solidFill>
                    <a:srgbClr val="D883FF"/>
                  </a:solidFill>
                  <a:latin typeface="Times" pitchFamily="2" charset="0"/>
                </a:rPr>
                <a:t>fluct</a:t>
              </a:r>
              <a:r>
                <a:rPr lang="en-US" sz="1600" dirty="0">
                  <a:solidFill>
                    <a:srgbClr val="D883FF"/>
                  </a:solidFill>
                  <a:latin typeface="Times" pitchFamily="2" charset="0"/>
                </a:rPr>
                <a:t>=w/ </a:t>
              </a:r>
              <a:r>
                <a:rPr lang="en-US" sz="1600" dirty="0" err="1">
                  <a:solidFill>
                    <a:srgbClr val="D883FF"/>
                  </a:solidFill>
                  <a:latin typeface="Times" pitchFamily="2" charset="0"/>
                </a:rPr>
                <a:t>subnucleon</a:t>
              </a:r>
              <a:r>
                <a:rPr lang="en-US" sz="1600" dirty="0">
                  <a:solidFill>
                    <a:srgbClr val="D883FF"/>
                  </a:solidFill>
                  <a:latin typeface="Times" pitchFamily="2" charset="0"/>
                </a:rPr>
                <a:t> scale fluctuations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rgbClr val="7030A0"/>
                  </a:solidFill>
                  <a:latin typeface="Times" pitchFamily="2" charset="0"/>
                </a:rPr>
                <a:t>no </a:t>
              </a:r>
              <a:r>
                <a:rPr lang="en-US" sz="1600" dirty="0" err="1">
                  <a:solidFill>
                    <a:srgbClr val="7030A0"/>
                  </a:solidFill>
                  <a:latin typeface="Times" pitchFamily="2" charset="0"/>
                </a:rPr>
                <a:t>fluct</a:t>
              </a:r>
              <a:r>
                <a:rPr lang="en-US" sz="1600" dirty="0">
                  <a:solidFill>
                    <a:srgbClr val="7030A0"/>
                  </a:solidFill>
                  <a:latin typeface="Times" pitchFamily="2" charset="0"/>
                </a:rPr>
                <a:t>= no </a:t>
              </a:r>
              <a:r>
                <a:rPr lang="en-US" sz="1600" dirty="0" err="1">
                  <a:solidFill>
                    <a:srgbClr val="7030A0"/>
                  </a:solidFill>
                  <a:latin typeface="Times" pitchFamily="2" charset="0"/>
                </a:rPr>
                <a:t>subnucleon</a:t>
              </a:r>
              <a:r>
                <a:rPr lang="en-US" sz="1600" dirty="0">
                  <a:solidFill>
                    <a:srgbClr val="7030A0"/>
                  </a:solidFill>
                  <a:latin typeface="Times" pitchFamily="2" charset="0"/>
                </a:rPr>
                <a:t> scale fluctuations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04EFF2-1901-2B43-B017-CC6C97962F76}"/>
                </a:ext>
              </a:extLst>
            </p:cNvPr>
            <p:cNvSpPr txBox="1"/>
            <p:nvPr/>
          </p:nvSpPr>
          <p:spPr>
            <a:xfrm>
              <a:off x="5293957" y="4736671"/>
              <a:ext cx="3850044" cy="10772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Times" pitchFamily="2" charset="0"/>
                </a:rPr>
                <a:t>pQCD</a:t>
              </a:r>
              <a:r>
                <a:rPr lang="en-US" sz="1600" b="1" dirty="0">
                  <a:latin typeface="Times" pitchFamily="2" charset="0"/>
                </a:rPr>
                <a:t> </a:t>
              </a:r>
              <a:r>
                <a:rPr lang="en-US" sz="1100" b="1" dirty="0">
                  <a:latin typeface="Times" pitchFamily="2" charset="0"/>
                </a:rPr>
                <a:t>[PRC93,055206]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rgbClr val="FF0000"/>
                  </a:solidFill>
                  <a:latin typeface="Times" pitchFamily="2" charset="0"/>
                </a:rPr>
                <a:t>LTA_W=weak nuclear interaction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chemeClr val="accent2">
                      <a:lumMod val="75000"/>
                    </a:schemeClr>
                  </a:solidFill>
                  <a:latin typeface="Times" pitchFamily="2" charset="0"/>
                </a:rPr>
                <a:t>LTA_S=shadowing [Phys.Rep.512,255]</a:t>
              </a:r>
            </a:p>
            <a:p>
              <a:r>
                <a:rPr lang="en-US" sz="1600" dirty="0">
                  <a:latin typeface="Times" pitchFamily="2" charset="0"/>
                </a:rPr>
                <a:t>    </a:t>
              </a:r>
              <a:r>
                <a:rPr lang="en-US" sz="1600" dirty="0">
                  <a:solidFill>
                    <a:srgbClr val="C00000"/>
                  </a:solidFill>
                  <a:latin typeface="Times" pitchFamily="2" charset="0"/>
                </a:rPr>
                <a:t>EPS09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82AB7F3-A3D6-C749-8428-31F4EF90550B}"/>
                </a:ext>
              </a:extLst>
            </p:cNvPr>
            <p:cNvSpPr/>
            <p:nvPr/>
          </p:nvSpPr>
          <p:spPr>
            <a:xfrm>
              <a:off x="5293957" y="929572"/>
              <a:ext cx="3823281" cy="83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latin typeface="Times" pitchFamily="2" charset="0"/>
                </a:rPr>
                <a:t>Vector meson wave functions:</a:t>
              </a:r>
            </a:p>
            <a:p>
              <a:r>
                <a:rPr lang="en-US" sz="1600" dirty="0">
                  <a:latin typeface="Times" pitchFamily="2" charset="0"/>
                </a:rPr>
                <a:t>    BG= boosted Gaussian</a:t>
              </a:r>
            </a:p>
            <a:p>
              <a:r>
                <a:rPr lang="en-US" sz="1600" dirty="0">
                  <a:latin typeface="Times" pitchFamily="2" charset="0"/>
                </a:rPr>
                <a:t>    GLC=Gauss-LC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99743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CBB9E-C52A-5B4B-B68F-0EC589B6E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4D4BD2-EB2F-2142-B000-8461FC95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56D43-9DD0-8A47-B93A-0A9C0370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04B70-BFFD-7344-A6F7-3AA29EB9F206}"/>
              </a:ext>
            </a:extLst>
          </p:cNvPr>
          <p:cNvSpPr txBox="1"/>
          <p:nvPr/>
        </p:nvSpPr>
        <p:spPr>
          <a:xfrm>
            <a:off x="699796" y="1203649"/>
            <a:ext cx="791235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Large variety of </a:t>
            </a:r>
            <a:r>
              <a:rPr lang="en-US" sz="2400" dirty="0" err="1"/>
              <a:t>quarkonia</a:t>
            </a:r>
            <a:r>
              <a:rPr lang="en-US" sz="2400" dirty="0"/>
              <a:t> states already studied in 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Overall agreement with NLO predictions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Starting to explore high photon fluxes in </a:t>
            </a:r>
            <a:r>
              <a:rPr lang="en-US" sz="2400" dirty="0" err="1"/>
              <a:t>PbPb</a:t>
            </a:r>
            <a:r>
              <a:rPr lang="en-US" sz="2400" dirty="0"/>
              <a:t> for </a:t>
            </a:r>
            <a:r>
              <a:rPr lang="en-US" sz="2400" dirty="0" err="1"/>
              <a:t>nPDF</a:t>
            </a:r>
            <a:r>
              <a:rPr lang="en-US" sz="2400" dirty="0"/>
              <a:t> study and gluon saturation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10x more data in 2018, other states and decay channels in the 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Possibilities also for low mass vector mesons, exploring other phase spaces in x and Q</a:t>
            </a:r>
            <a:r>
              <a:rPr lang="en-US" sz="2400" baseline="30000" dirty="0"/>
              <a:t>2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5BF02-13DA-4842-8056-2AB3E8C0909F}"/>
              </a:ext>
            </a:extLst>
          </p:cNvPr>
          <p:cNvSpPr txBox="1"/>
          <p:nvPr/>
        </p:nvSpPr>
        <p:spPr>
          <a:xfrm>
            <a:off x="3204796" y="104625"/>
            <a:ext cx="2460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4203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78597-FE26-9045-BEDF-DA21BF867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897"/>
            <a:ext cx="9144000" cy="527949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33984-20CA-0845-9A13-59490733B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BEACF-E98F-544B-9F04-FE14B05B8335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71D2-CE60-C148-ADFF-E1146B5A4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51978-43FE-0345-A3E3-D92EDEBD1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B74241-35D5-8346-8002-C5616E767D90}"/>
              </a:ext>
            </a:extLst>
          </p:cNvPr>
          <p:cNvSpPr txBox="1"/>
          <p:nvPr/>
        </p:nvSpPr>
        <p:spPr>
          <a:xfrm>
            <a:off x="2323322" y="-85244"/>
            <a:ext cx="3752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The </a:t>
            </a:r>
            <a:r>
              <a:rPr lang="en-US" sz="3600" b="1" dirty="0" err="1"/>
              <a:t>LHCb</a:t>
            </a:r>
            <a:r>
              <a:rPr lang="en-US" sz="3600" b="1" dirty="0"/>
              <a:t>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8A27A9-8537-FF43-9CB9-3ABB0DAE697B}"/>
              </a:ext>
            </a:extLst>
          </p:cNvPr>
          <p:cNvSpPr txBox="1"/>
          <p:nvPr/>
        </p:nvSpPr>
        <p:spPr>
          <a:xfrm>
            <a:off x="3100768" y="5517413"/>
            <a:ext cx="2484976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Rapidity: 2&lt;</a:t>
            </a:r>
            <a:r>
              <a:rPr lang="en-US" sz="2400" dirty="0" err="1"/>
              <a:t>η</a:t>
            </a:r>
            <a:r>
              <a:rPr lang="en-US" sz="2400" dirty="0"/>
              <a:t>&lt;5     </a:t>
            </a:r>
          </a:p>
        </p:txBody>
      </p:sp>
    </p:spTree>
    <p:extLst>
      <p:ext uri="{BB962C8B-B14F-4D97-AF65-F5344CB8AC3E}">
        <p14:creationId xmlns:p14="http://schemas.microsoft.com/office/powerpoint/2010/main" val="3293713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B2A0B8-2446-BA4D-855D-17719775F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386"/>
            <a:ext cx="9144000" cy="492603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3E64A-11A9-7749-9A39-1BBB18792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2902-37FA-C942-9F7E-52B08D469B30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DD33C-CF61-F54D-B596-F56ABAD6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58B8A1-E920-7043-A627-8ABAC51E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A7A4A3-1BDD-9343-92D0-3ACD42D0803D}"/>
              </a:ext>
            </a:extLst>
          </p:cNvPr>
          <p:cNvSpPr txBox="1"/>
          <p:nvPr/>
        </p:nvSpPr>
        <p:spPr>
          <a:xfrm>
            <a:off x="5598368" y="4818424"/>
            <a:ext cx="345232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-7.5&lt;</a:t>
            </a:r>
            <a:r>
              <a:rPr lang="en-US" sz="2400" dirty="0" err="1"/>
              <a:t>η</a:t>
            </a:r>
            <a:r>
              <a:rPr lang="en-US" sz="2400" dirty="0"/>
              <a:t>&lt;-3.5</a:t>
            </a:r>
          </a:p>
          <a:p>
            <a:r>
              <a:rPr lang="en-US" sz="2400" dirty="0"/>
              <a:t>5.0&lt; </a:t>
            </a:r>
            <a:r>
              <a:rPr lang="en-US" sz="2400" dirty="0" err="1"/>
              <a:t>η</a:t>
            </a:r>
            <a:r>
              <a:rPr lang="en-US" sz="2400" dirty="0"/>
              <a:t> &lt;8.0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4F66FD-9950-1143-8521-69FCA0696833}"/>
              </a:ext>
            </a:extLst>
          </p:cNvPr>
          <p:cNvSpPr txBox="1"/>
          <p:nvPr/>
        </p:nvSpPr>
        <p:spPr>
          <a:xfrm>
            <a:off x="2686050" y="0"/>
            <a:ext cx="359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Rapidity coverage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953FE-A797-724D-B6B0-31068453353F}"/>
              </a:ext>
            </a:extLst>
          </p:cNvPr>
          <p:cNvSpPr txBox="1"/>
          <p:nvPr/>
        </p:nvSpPr>
        <p:spPr>
          <a:xfrm>
            <a:off x="83975" y="5726476"/>
            <a:ext cx="4985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Fully instrumented at forward rapidity.</a:t>
            </a:r>
          </a:p>
        </p:txBody>
      </p:sp>
    </p:spTree>
    <p:extLst>
      <p:ext uri="{BB962C8B-B14F-4D97-AF65-F5344CB8AC3E}">
        <p14:creationId xmlns:p14="http://schemas.microsoft.com/office/powerpoint/2010/main" val="1045163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51FEE-8C26-314D-ADFC-F30DEAD2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C4324-7165-414A-ABB4-2220F171D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41E96-2DE0-6249-ABED-D6E5BFD48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E3E2ED-4BE4-5E4A-A233-CBC485416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563" y="2072950"/>
            <a:ext cx="2916983" cy="38893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DEE3D2-B72D-E24D-9566-FB406292D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7" y="792463"/>
            <a:ext cx="5950986" cy="30945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135354-40F0-3547-B5E6-92E528EF7281}"/>
              </a:ext>
            </a:extLst>
          </p:cNvPr>
          <p:cNvSpPr/>
          <p:nvPr/>
        </p:nvSpPr>
        <p:spPr>
          <a:xfrm>
            <a:off x="268060" y="55345"/>
            <a:ext cx="88106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Verdana" panose="020B0604030504040204" pitchFamily="34" charset="0"/>
              </a:rPr>
              <a:t>H</a:t>
            </a:r>
            <a:r>
              <a:rPr lang="en-US" sz="3200" dirty="0">
                <a:latin typeface="Verdana" panose="020B0604030504040204" pitchFamily="34" charset="0"/>
              </a:rPr>
              <a:t>igh </a:t>
            </a:r>
            <a:r>
              <a:rPr lang="en-US" sz="3200" b="1" dirty="0">
                <a:latin typeface="Verdana" panose="020B0604030504040204" pitchFamily="34" charset="0"/>
              </a:rPr>
              <a:t>R</a:t>
            </a:r>
            <a:r>
              <a:rPr lang="en-US" sz="3200" dirty="0">
                <a:latin typeface="Verdana" panose="020B0604030504040204" pitchFamily="34" charset="0"/>
              </a:rPr>
              <a:t>apidity </a:t>
            </a:r>
            <a:r>
              <a:rPr lang="en-US" sz="3200" b="1" dirty="0">
                <a:latin typeface="Verdana" panose="020B0604030504040204" pitchFamily="34" charset="0"/>
              </a:rPr>
              <a:t>S</a:t>
            </a:r>
            <a:r>
              <a:rPr lang="en-US" sz="3200" dirty="0">
                <a:latin typeface="Verdana" panose="020B0604030504040204" pitchFamily="34" charset="0"/>
              </a:rPr>
              <a:t>hower </a:t>
            </a:r>
            <a:r>
              <a:rPr lang="en-US" sz="3200" b="1" dirty="0">
                <a:latin typeface="Verdana" panose="020B0604030504040204" pitchFamily="34" charset="0"/>
              </a:rPr>
              <a:t>C</a:t>
            </a:r>
            <a:r>
              <a:rPr lang="en-US" sz="3200" dirty="0">
                <a:latin typeface="Verdana" panose="020B0604030504040204" pitchFamily="34" charset="0"/>
              </a:rPr>
              <a:t>ounters for </a:t>
            </a:r>
            <a:r>
              <a:rPr lang="en-US" sz="3200" b="1" dirty="0" err="1">
                <a:latin typeface="Verdana" panose="020B0604030504040204" pitchFamily="34" charset="0"/>
              </a:rPr>
              <a:t>L</a:t>
            </a:r>
            <a:r>
              <a:rPr lang="en-US" sz="3200" dirty="0" err="1">
                <a:latin typeface="Verdana" panose="020B0604030504040204" pitchFamily="34" charset="0"/>
              </a:rPr>
              <a:t>HCb</a:t>
            </a:r>
            <a:r>
              <a:rPr lang="en-US" sz="3200" dirty="0">
                <a:latin typeface="Verdana" panose="020B0604030504040204" pitchFamily="34" charset="0"/>
              </a:rPr>
              <a:t> </a:t>
            </a:r>
            <a:endParaRPr lang="en-US" sz="3200" dirty="0"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D20653-69C0-A54B-B956-66E496ED4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53" y="3886976"/>
            <a:ext cx="3775658" cy="24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01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E72FD-5A25-7041-9FD8-27414EDDB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5DB7BE-1DD3-1D4D-96E1-66B95EA8FF00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8F6E1-108A-6C43-8182-D2E2AFDE3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F23271-2EA4-C549-93F8-465DD708B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6E9965-96C2-EB4D-9127-D71F8A81432B}"/>
              </a:ext>
            </a:extLst>
          </p:cNvPr>
          <p:cNvSpPr txBox="1"/>
          <p:nvPr/>
        </p:nvSpPr>
        <p:spPr>
          <a:xfrm>
            <a:off x="2686050" y="0"/>
            <a:ext cx="3592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Rapidity coverage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D127EEA-0E26-7940-9D75-963F7B580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95621"/>
            <a:ext cx="7598450" cy="5418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8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B38AA-A234-6440-BCA5-17850AAE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B54D7-B161-BA4C-AE15-39ED65C4A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88FBF-3F96-D741-A552-34E57ECD1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70914A-F716-AE47-94B9-4DF67434F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81" y="3884823"/>
            <a:ext cx="6046237" cy="22282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E89AFA-6B7E-104F-A6C6-B39024B70ECA}"/>
              </a:ext>
            </a:extLst>
          </p:cNvPr>
          <p:cNvSpPr txBox="1"/>
          <p:nvPr/>
        </p:nvSpPr>
        <p:spPr>
          <a:xfrm>
            <a:off x="3028950" y="0"/>
            <a:ext cx="2865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CEP Processes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59B6B0-90CD-7548-8757-5434D7480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34" y="1180322"/>
            <a:ext cx="4063741" cy="1983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608095-73BA-D04E-A211-A95814FD9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365" y="1165002"/>
            <a:ext cx="4063741" cy="19989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74301E-F7BE-FE4D-B3D8-DEB3849CB93B}"/>
              </a:ext>
            </a:extLst>
          </p:cNvPr>
          <p:cNvSpPr txBox="1"/>
          <p:nvPr/>
        </p:nvSpPr>
        <p:spPr>
          <a:xfrm>
            <a:off x="1728095" y="752361"/>
            <a:ext cx="1215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Inelastic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AFC41-92AD-5640-867F-8581E7EB64D2}"/>
              </a:ext>
            </a:extLst>
          </p:cNvPr>
          <p:cNvSpPr txBox="1"/>
          <p:nvPr/>
        </p:nvSpPr>
        <p:spPr>
          <a:xfrm>
            <a:off x="6140664" y="708243"/>
            <a:ext cx="973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Elastic</a:t>
            </a:r>
          </a:p>
        </p:txBody>
      </p:sp>
    </p:spTree>
    <p:extLst>
      <p:ext uri="{BB962C8B-B14F-4D97-AF65-F5344CB8AC3E}">
        <p14:creationId xmlns:p14="http://schemas.microsoft.com/office/powerpoint/2010/main" val="791094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6E105-9E74-8D49-9C7E-49EAD9102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92F94-CCE9-0D49-83F6-0EAB8E716EB3}" type="datetime1">
              <a:rPr lang="en-US" smtClean="0"/>
              <a:t>10/12/18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1A6CB-993F-D640-BC20-E9E8B38D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AD576-B03D-9A48-A541-2CDEC4CDF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A4C221-B656-F440-A05F-54DF33506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39" y="113975"/>
            <a:ext cx="8076811" cy="34498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BECB26-6C4B-D541-9AE1-85BA607EC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63838"/>
            <a:ext cx="4133461" cy="29080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885490-DD8B-CD49-8A45-773FAA5AB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9" y="2774911"/>
            <a:ext cx="2816031" cy="788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D47689-8612-BA4F-AB20-24F0560C6247}"/>
              </a:ext>
            </a:extLst>
          </p:cNvPr>
          <p:cNvSpPr txBox="1"/>
          <p:nvPr/>
        </p:nvSpPr>
        <p:spPr>
          <a:xfrm>
            <a:off x="2252712" y="2248274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Book Antiqua" panose="02040602050305030304" pitchFamily="18" charset="0"/>
              </a:rPr>
              <a:t>PbPb</a:t>
            </a:r>
            <a:r>
              <a:rPr lang="en-US" dirty="0">
                <a:latin typeface="Book Antiqua" panose="02040602050305030304" pitchFamily="18" charset="0"/>
              </a:rPr>
              <a:t> collision at 5 </a:t>
            </a:r>
            <a:r>
              <a:rPr lang="en-US" dirty="0" err="1">
                <a:latin typeface="Book Antiqua" panose="02040602050305030304" pitchFamily="18" charset="0"/>
              </a:rPr>
              <a:t>TeV</a:t>
            </a:r>
            <a:r>
              <a:rPr lang="en-US" dirty="0">
                <a:latin typeface="Book Antiqua" panose="02040602050305030304" pitchFamily="18" charset="0"/>
              </a:rPr>
              <a:t>, x&gt;5•10</a:t>
            </a:r>
            <a:r>
              <a:rPr lang="en-US" baseline="30000" dirty="0">
                <a:latin typeface="Book Antiqua" panose="02040602050305030304" pitchFamily="18" charset="0"/>
              </a:rPr>
              <a:t>-6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FF9AA-93E8-5C48-8E52-567CD2F30AD7}"/>
              </a:ext>
            </a:extLst>
          </p:cNvPr>
          <p:cNvSpPr txBox="1"/>
          <p:nvPr/>
        </p:nvSpPr>
        <p:spPr>
          <a:xfrm>
            <a:off x="307910" y="4463886"/>
            <a:ext cx="4096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to </a:t>
            </a:r>
            <a:r>
              <a:rPr lang="en-US" dirty="0" err="1"/>
              <a:t>nPDFs</a:t>
            </a:r>
            <a:r>
              <a:rPr lang="en-US" dirty="0"/>
              <a:t> in </a:t>
            </a:r>
            <a:r>
              <a:rPr lang="en-US" dirty="0" err="1"/>
              <a:t>PbPb</a:t>
            </a:r>
            <a:r>
              <a:rPr lang="en-US" dirty="0"/>
              <a:t> collisions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DE52C6-64F2-A241-A3FE-EC2CFC292636}"/>
              </a:ext>
            </a:extLst>
          </p:cNvPr>
          <p:cNvSpPr txBox="1"/>
          <p:nvPr/>
        </p:nvSpPr>
        <p:spPr>
          <a:xfrm>
            <a:off x="92139" y="76163"/>
            <a:ext cx="386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S-wave </a:t>
            </a:r>
            <a:r>
              <a:rPr lang="en-US" sz="3600" b="1" dirty="0" err="1"/>
              <a:t>Quarkonia</a:t>
            </a: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863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764638-8D28-DA41-81D9-34ED0340F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35" y="1223063"/>
            <a:ext cx="8691400" cy="392743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D83D4A-85D9-2F42-9E72-41A43766C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5C43D-915E-C842-B2C0-CED0C58D83EA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002F0-5A78-CE4F-9B94-B230E3819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69216C-B72F-0F49-8350-DAD0D457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A6147C-D3ED-774C-8586-5E4969031915}"/>
              </a:ext>
            </a:extLst>
          </p:cNvPr>
          <p:cNvSpPr txBox="1"/>
          <p:nvPr/>
        </p:nvSpPr>
        <p:spPr>
          <a:xfrm>
            <a:off x="3579973" y="17210"/>
            <a:ext cx="197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Data Sets</a:t>
            </a:r>
          </a:p>
        </p:txBody>
      </p:sp>
    </p:spTree>
    <p:extLst>
      <p:ext uri="{BB962C8B-B14F-4D97-AF65-F5344CB8AC3E}">
        <p14:creationId xmlns:p14="http://schemas.microsoft.com/office/powerpoint/2010/main" val="1980219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46692E-263D-6649-9E6C-DEF0A7DF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107"/>
            <a:ext cx="9144000" cy="451854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E22F3-6993-544A-B113-A64A3634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919B-DAA2-044B-AE91-7AB690886C89}" type="datetime1">
              <a:rPr lang="en-US" smtClean="0"/>
              <a:t>10/12/18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F8D8B6-388B-6A46-9019-E0929FAB6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CEP measurements in LHCb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88F5E2-F545-3248-9E76-38A06C9CC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42B6A-0B35-2949-91EF-83BF54A59742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C7AE78-0259-CF40-81D9-9BADABD4BFA8}"/>
              </a:ext>
            </a:extLst>
          </p:cNvPr>
          <p:cNvSpPr txBox="1"/>
          <p:nvPr/>
        </p:nvSpPr>
        <p:spPr>
          <a:xfrm>
            <a:off x="2686050" y="0"/>
            <a:ext cx="4063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/>
              <a:t>LHCb</a:t>
            </a:r>
            <a:r>
              <a:rPr lang="en-US" sz="3600" b="1" dirty="0"/>
              <a:t> Results on CEP</a:t>
            </a:r>
          </a:p>
        </p:txBody>
      </p:sp>
    </p:spTree>
    <p:extLst>
      <p:ext uri="{BB962C8B-B14F-4D97-AF65-F5344CB8AC3E}">
        <p14:creationId xmlns:p14="http://schemas.microsoft.com/office/powerpoint/2010/main" val="27119213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5308</TotalTime>
  <Words>577</Words>
  <Application>Microsoft Macintosh PowerPoint</Application>
  <PresentationFormat>On-screen Show (4:3)</PresentationFormat>
  <Paragraphs>150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Roboto</vt:lpstr>
      <vt:lpstr>Times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Cesar da Silva</dc:creator>
  <cp:lastModifiedBy>Cesar da Silva</cp:lastModifiedBy>
  <cp:revision>54</cp:revision>
  <dcterms:created xsi:type="dcterms:W3CDTF">2018-10-10T20:11:42Z</dcterms:created>
  <dcterms:modified xsi:type="dcterms:W3CDTF">2018-10-14T20:06:46Z</dcterms:modified>
</cp:coreProperties>
</file>