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 id="2147483708" r:id="rId2"/>
    <p:sldMasterId id="2147483713" r:id="rId3"/>
    <p:sldMasterId id="2147483718" r:id="rId4"/>
    <p:sldMasterId id="2147483723" r:id="rId5"/>
    <p:sldMasterId id="2147483728" r:id="rId6"/>
    <p:sldMasterId id="2147483733" r:id="rId7"/>
  </p:sldMasterIdLst>
  <p:notesMasterIdLst>
    <p:notesMasterId r:id="rId20"/>
  </p:notesMasterIdLst>
  <p:handoutMasterIdLst>
    <p:handoutMasterId r:id="rId21"/>
  </p:handoutMasterIdLst>
  <p:sldIdLst>
    <p:sldId id="260" r:id="rId8"/>
    <p:sldId id="269" r:id="rId9"/>
    <p:sldId id="270" r:id="rId10"/>
    <p:sldId id="271" r:id="rId11"/>
    <p:sldId id="272" r:id="rId12"/>
    <p:sldId id="262" r:id="rId13"/>
    <p:sldId id="265" r:id="rId14"/>
    <p:sldId id="263" r:id="rId15"/>
    <p:sldId id="264" r:id="rId16"/>
    <p:sldId id="267" r:id="rId17"/>
    <p:sldId id="268" r:id="rId18"/>
    <p:sldId id="266" r:id="rId19"/>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5pPr>
    <a:lvl6pPr marL="2286000" algn="l" defTabSz="914400" rtl="0" eaLnBrk="1" latinLnBrk="0" hangingPunct="1">
      <a:defRPr sz="2800" kern="1200">
        <a:solidFill>
          <a:schemeClr val="tx1"/>
        </a:solidFill>
        <a:latin typeface="Arial" pitchFamily="34" charset="0"/>
        <a:ea typeface="ＭＳ Ｐゴシック" charset="-128"/>
        <a:cs typeface="+mn-cs"/>
      </a:defRPr>
    </a:lvl6pPr>
    <a:lvl7pPr marL="2743200" algn="l" defTabSz="914400" rtl="0" eaLnBrk="1" latinLnBrk="0" hangingPunct="1">
      <a:defRPr sz="2800" kern="1200">
        <a:solidFill>
          <a:schemeClr val="tx1"/>
        </a:solidFill>
        <a:latin typeface="Arial" pitchFamily="34" charset="0"/>
        <a:ea typeface="ＭＳ Ｐゴシック" charset="-128"/>
        <a:cs typeface="+mn-cs"/>
      </a:defRPr>
    </a:lvl7pPr>
    <a:lvl8pPr marL="3200400" algn="l" defTabSz="914400" rtl="0" eaLnBrk="1" latinLnBrk="0" hangingPunct="1">
      <a:defRPr sz="2800" kern="1200">
        <a:solidFill>
          <a:schemeClr val="tx1"/>
        </a:solidFill>
        <a:latin typeface="Arial" pitchFamily="34" charset="0"/>
        <a:ea typeface="ＭＳ Ｐゴシック" charset="-128"/>
        <a:cs typeface="+mn-cs"/>
      </a:defRPr>
    </a:lvl8pPr>
    <a:lvl9pPr marL="3657600" algn="l" defTabSz="914400" rtl="0" eaLnBrk="1" latinLnBrk="0" hangingPunct="1">
      <a:defRPr sz="28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tton, Diane" initials="H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C0F"/>
    <a:srgbClr val="0000FF"/>
    <a:srgbClr val="042B7F"/>
    <a:srgbClr val="594E7F"/>
    <a:srgbClr val="D2C4F5"/>
    <a:srgbClr val="000000"/>
    <a:srgbClr val="ACA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402"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8"/>
    </p:cViewPr>
  </p:sorterViewPr>
  <p:notesViewPr>
    <p:cSldViewPr>
      <p:cViewPr varScale="1">
        <p:scale>
          <a:sx n="69" d="100"/>
          <a:sy n="69" d="100"/>
        </p:scale>
        <p:origin x="2444"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888F165-D13F-4EB3-8DB4-B2E041C5C6EE}" type="slidenum">
              <a:rPr lang="en-US"/>
              <a:pPr/>
              <a:t>‹#›</a:t>
            </a:fld>
            <a:endParaRPr lang="en-US"/>
          </a:p>
        </p:txBody>
      </p:sp>
    </p:spTree>
    <p:extLst>
      <p:ext uri="{BB962C8B-B14F-4D97-AF65-F5344CB8AC3E}">
        <p14:creationId xmlns:p14="http://schemas.microsoft.com/office/powerpoint/2010/main" val="3062704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E062534B-6A3C-4AED-B31F-CD5EC1AA0754}" type="slidenum">
              <a:rPr lang="en-US"/>
              <a:pPr/>
              <a:t>‹#›</a:t>
            </a:fld>
            <a:endParaRPr lang="en-US"/>
          </a:p>
        </p:txBody>
      </p:sp>
    </p:spTree>
    <p:extLst>
      <p:ext uri="{BB962C8B-B14F-4D97-AF65-F5344CB8AC3E}">
        <p14:creationId xmlns:p14="http://schemas.microsoft.com/office/powerpoint/2010/main" val="638852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NLppt_BG_Title_NewDOElogo_OffSci.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112" charset="2"/>
              <a:buNone/>
              <a:defRPr sz="1900" i="1">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16D019-05DA-41CE-ACD8-0CEF3B96EF8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04800"/>
            <a:ext cx="61341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0B7FB1-A335-4AA9-AA98-B13B6CF32A0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602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365876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4248151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196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8791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20395719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9219914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060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96174C5-6044-42D1-B178-7EA7F4E8CD1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8791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41035538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4154541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39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4951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35979655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30713272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0693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8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5693327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BA3976B-4C5B-4CD9-BE53-CFB91A837C45}"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73468482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2239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96174C5-6044-42D1-B178-7EA7F4E8CD18}"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0" y="1709739"/>
            <a:ext cx="834887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37930" y="4589465"/>
            <a:ext cx="8348870"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BA3976B-4C5B-4CD9-BE53-CFB91A837C45}"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7809"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EE8CC64-46AB-4936-B0E3-EA563EE5EAF5}"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6"/>
            <a:ext cx="815873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7809"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7809"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FE81527-C600-461D-8FD6-5E54FB8A069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B138506-B300-423A-9966-30E5FEBDE30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A79599-1F05-41A9-83BD-1B45EFED4681}"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0" y="987426"/>
            <a:ext cx="479940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90E361F-384A-4E57-9359-27F603A800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E8CC64-46AB-4936-B0E3-EA563EE5EAF5}"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0FB0BC9D-5BE1-4DFB-B1AF-E1BFB89C0DC9}" type="slidenum">
              <a:rPr lang="en-US" smtClean="0"/>
              <a:pPr/>
              <a:t>‹#›</a:t>
            </a:fld>
            <a:endParaRPr lang="en-US"/>
          </a:p>
        </p:txBody>
      </p:sp>
      <p:sp>
        <p:nvSpPr>
          <p:cNvPr id="8"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845503"/>
            <a:ext cx="8229600" cy="3920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716D019-05DA-41CE-ACD8-0CEF3B96EF88}"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2143125"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65125"/>
            <a:ext cx="5972175" cy="52849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E0B7FB1-A335-4AA9-AA98-B13B6CF32A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FE81527-C600-461D-8FD6-5E54FB8A069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B138506-B300-423A-9966-30E5FEBDE30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CA79599-1F05-41A9-83BD-1B45EFED468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0E361F-384A-4E57-9359-27F603A8001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FB0BC9D-5BE1-4DFB-B1AF-E1BFB89C0DC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3.jpe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jpeg"/><Relationship Id="rId5" Type="http://schemas.openxmlformats.org/officeDocument/2006/relationships/theme" Target="../theme/theme5.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4.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3.jpeg"/><Relationship Id="rId5" Type="http://schemas.openxmlformats.org/officeDocument/2006/relationships/theme" Target="../theme/theme6.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7.jp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2" descr="Y:\Jen\BNL PPT Template\ppt_BG_BodySlide_BNL_blue_NO_GRAPHIC.jpg"/>
          <p:cNvPicPr>
            <a:picLocks noChangeAspect="1" noChangeArrowheads="1"/>
          </p:cNvPicPr>
          <p:nvPr userDrawn="1"/>
        </p:nvPicPr>
        <p:blipFill>
          <a:blip r:embed="rId13"/>
          <a:srcRect/>
          <a:stretch>
            <a:fillRect/>
          </a:stretch>
        </p:blipFill>
        <p:spPr bwMode="auto">
          <a:xfrm>
            <a:off x="-1" y="0"/>
            <a:ext cx="9144001" cy="6858000"/>
          </a:xfrm>
          <a:prstGeom prst="rect">
            <a:avLst/>
          </a:prstGeom>
          <a:noFill/>
        </p:spPr>
      </p:pic>
      <p:sp>
        <p:nvSpPr>
          <p:cNvPr id="1027" name="Rectangle 3"/>
          <p:cNvSpPr>
            <a:spLocks noGrp="1" noChangeArrowheads="1"/>
          </p:cNvSpPr>
          <p:nvPr>
            <p:ph type="body" idx="1"/>
          </p:nvPr>
        </p:nvSpPr>
        <p:spPr bwMode="auto">
          <a:xfrm>
            <a:off x="762000" y="1828800"/>
            <a:ext cx="7620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981200" y="6223000"/>
            <a:ext cx="1143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chemeClr val="accent1"/>
                </a:solidFill>
                <a:latin typeface="Arial"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05150" y="6235700"/>
            <a:ext cx="3009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248400" y="6235700"/>
            <a:ext cx="990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rgbClr val="042B7F"/>
                </a:solidFill>
              </a:defRPr>
            </a:lvl1pPr>
          </a:lstStyle>
          <a:p>
            <a:fld id="{9AFB4413-069C-4E6B-9C35-9E4E3A20910D}" type="slidenum">
              <a:rPr lang="en-US"/>
              <a:pPr/>
              <a:t>‹#›</a:t>
            </a:fld>
            <a:endParaRPr lang="en-US"/>
          </a:p>
        </p:txBody>
      </p:sp>
      <p:sp>
        <p:nvSpPr>
          <p:cNvPr id="1031" name="Rectangle 2"/>
          <p:cNvSpPr>
            <a:spLocks noGrp="1" noChangeArrowheads="1"/>
          </p:cNvSpPr>
          <p:nvPr>
            <p:ph type="title"/>
          </p:nvPr>
        </p:nvSpPr>
        <p:spPr bwMode="auto">
          <a:xfrm>
            <a:off x="381000" y="304800"/>
            <a:ext cx="8382000" cy="1090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fontAlgn="base">
        <a:lnSpc>
          <a:spcPct val="80000"/>
        </a:lnSpc>
        <a:spcBef>
          <a:spcPct val="0"/>
        </a:spcBef>
        <a:spcAft>
          <a:spcPct val="0"/>
        </a:spcAft>
        <a:defRPr sz="3600" b="1">
          <a:solidFill>
            <a:srgbClr val="042B7F"/>
          </a:solidFill>
          <a:latin typeface="+mj-lt"/>
          <a:ea typeface="+mj-ea"/>
          <a:cs typeface="+mj-cs"/>
        </a:defRPr>
      </a:lvl1pPr>
      <a:lvl2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p:titleStyle>
    <p:bodyStyle>
      <a:lvl1pPr marL="342900" indent="-342900" algn="l" rtl="0" fontAlgn="base">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42B7F"/>
        </a:buClr>
        <a:buSzPct val="90000"/>
        <a:buFont typeface="Times" charset="0"/>
        <a:buChar char="•"/>
        <a:defRPr sz="2000">
          <a:solidFill>
            <a:schemeClr val="tx1"/>
          </a:solidFill>
          <a:latin typeface="+mn-lt"/>
          <a:ea typeface="+mn-ea"/>
        </a:defRPr>
      </a:lvl2pPr>
      <a:lvl3pPr marL="1085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3pPr>
      <a:lvl4pPr marL="14287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4pPr>
      <a:lvl5pPr marL="17716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March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621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March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3373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March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1031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June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39986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April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20961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43300" y="6337101"/>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AFB4413-069C-4E6B-9C35-9E4E3A20910D}"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895600"/>
            <a:ext cx="6858000" cy="1600200"/>
          </a:xfrm>
        </p:spPr>
        <p:txBody>
          <a:bodyPr>
            <a:normAutofit fontScale="90000"/>
          </a:bodyPr>
          <a:lstStyle/>
          <a:p>
            <a:pPr algn="ctr"/>
            <a:r>
              <a:rPr lang="en-US" dirty="0"/>
              <a:t>Low-Energy RHIC </a:t>
            </a:r>
            <a:br>
              <a:rPr lang="en-US" dirty="0"/>
            </a:br>
            <a:r>
              <a:rPr lang="en-US" dirty="0"/>
              <a:t>electron Cooling (</a:t>
            </a:r>
            <a:r>
              <a:rPr lang="en-US" dirty="0" err="1"/>
              <a:t>LEReC</a:t>
            </a:r>
            <a:r>
              <a:rPr lang="en-US" dirty="0"/>
              <a:t>)</a:t>
            </a:r>
            <a:br>
              <a:rPr lang="en-US" dirty="0"/>
            </a:br>
            <a:br>
              <a:rPr lang="en-US" dirty="0"/>
            </a:br>
            <a:r>
              <a:rPr lang="en-US" sz="3100" dirty="0"/>
              <a:t>Near term Goals and To Do Tasks</a:t>
            </a:r>
            <a:br>
              <a:rPr lang="en-US" sz="3100" dirty="0"/>
            </a:br>
            <a:br>
              <a:rPr lang="en-US" dirty="0"/>
            </a:br>
            <a:br>
              <a:rPr lang="en-US" sz="2700" dirty="0"/>
            </a:br>
            <a:r>
              <a:rPr lang="en-US" sz="2700" dirty="0"/>
              <a:t>July 2, 2018</a:t>
            </a:r>
          </a:p>
        </p:txBody>
      </p:sp>
      <p:sp>
        <p:nvSpPr>
          <p:cNvPr id="3" name="Subtitle 2"/>
          <p:cNvSpPr>
            <a:spLocks noGrp="1"/>
          </p:cNvSpPr>
          <p:nvPr>
            <p:ph type="subTitle" idx="1"/>
          </p:nvPr>
        </p:nvSpPr>
        <p:spPr>
          <a:xfrm>
            <a:off x="347870" y="3352800"/>
            <a:ext cx="8338930" cy="1655762"/>
          </a:xfrm>
        </p:spPr>
        <p:txBody>
          <a:bodyPr/>
          <a:lstStyle/>
          <a:p>
            <a:r>
              <a:rPr lang="en-US" dirty="0"/>
              <a:t> </a:t>
            </a:r>
          </a:p>
        </p:txBody>
      </p:sp>
    </p:spTree>
    <p:extLst>
      <p:ext uri="{BB962C8B-B14F-4D97-AF65-F5344CB8AC3E}">
        <p14:creationId xmlns:p14="http://schemas.microsoft.com/office/powerpoint/2010/main" val="226479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r>
              <a:rPr lang="en-US" dirty="0"/>
              <a:t>Cathodes</a:t>
            </a:r>
          </a:p>
        </p:txBody>
      </p:sp>
      <p:sp>
        <p:nvSpPr>
          <p:cNvPr id="3" name="Content Placeholder 2"/>
          <p:cNvSpPr>
            <a:spLocks noGrp="1"/>
          </p:cNvSpPr>
          <p:nvPr>
            <p:ph idx="1"/>
          </p:nvPr>
        </p:nvSpPr>
        <p:spPr>
          <a:xfrm>
            <a:off x="381000" y="1143000"/>
            <a:ext cx="8328991" cy="3929132"/>
          </a:xfrm>
        </p:spPr>
        <p:txBody>
          <a:bodyPr>
            <a:normAutofit fontScale="92500"/>
          </a:bodyPr>
          <a:lstStyle/>
          <a:p>
            <a:pPr marL="514350" indent="-514350">
              <a:buAutoNum type="arabicPeriod"/>
            </a:pPr>
            <a:r>
              <a:rPr lang="en-US" dirty="0"/>
              <a:t>Second cathode production system, timeline?</a:t>
            </a:r>
          </a:p>
          <a:p>
            <a:pPr marL="514350" indent="-514350">
              <a:buAutoNum type="arabicPeriod"/>
            </a:pPr>
            <a:r>
              <a:rPr lang="en-US" dirty="0"/>
              <a:t>Production of cathode with off center active area.</a:t>
            </a:r>
          </a:p>
          <a:p>
            <a:pPr marL="514350" indent="-514350">
              <a:buAutoNum type="arabicPeriod"/>
            </a:pPr>
            <a:r>
              <a:rPr lang="en-US" dirty="0"/>
              <a:t>Looks like we have established reliable cathode production with very good QE. </a:t>
            </a:r>
          </a:p>
          <a:p>
            <a:pPr marL="514350" indent="-514350">
              <a:buAutoNum type="arabicPeriod"/>
            </a:pPr>
            <a:r>
              <a:rPr lang="en-US" dirty="0"/>
              <a:t>Cathode delivery and baking procedure is also established.</a:t>
            </a:r>
          </a:p>
          <a:p>
            <a:pPr marL="514350" indent="-514350">
              <a:buAutoNum type="arabicPeriod"/>
            </a:pPr>
            <a:r>
              <a:rPr lang="en-US" dirty="0"/>
              <a:t>Will off cathode area help with constant requirement to re-condition the Gun after CW running?</a:t>
            </a:r>
          </a:p>
          <a:p>
            <a:pPr marL="0" indent="0">
              <a:buNone/>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0237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r>
              <a:rPr lang="en-US" dirty="0"/>
              <a:t>Gun issues</a:t>
            </a:r>
          </a:p>
        </p:txBody>
      </p:sp>
      <p:sp>
        <p:nvSpPr>
          <p:cNvPr id="3" name="Content Placeholder 2"/>
          <p:cNvSpPr>
            <a:spLocks noGrp="1"/>
          </p:cNvSpPr>
          <p:nvPr>
            <p:ph idx="1"/>
          </p:nvPr>
        </p:nvSpPr>
        <p:spPr>
          <a:xfrm>
            <a:off x="381000" y="1143000"/>
            <a:ext cx="8328991" cy="3929132"/>
          </a:xfrm>
        </p:spPr>
        <p:txBody>
          <a:bodyPr>
            <a:normAutofit fontScale="92500" lnSpcReduction="20000"/>
          </a:bodyPr>
          <a:lstStyle/>
          <a:p>
            <a:pPr marL="514350" indent="-514350">
              <a:buAutoNum type="arabicPeriod"/>
            </a:pPr>
            <a:r>
              <a:rPr lang="en-US" dirty="0"/>
              <a:t>Light (only few trips) Gun re-conditioning can be done with running resistor. However, real conditioning with many trips can be done only with processing resistor. </a:t>
            </a:r>
          </a:p>
          <a:p>
            <a:pPr marL="514350" indent="-514350">
              <a:buAutoNum type="arabicPeriod"/>
            </a:pPr>
            <a:r>
              <a:rPr lang="en-US" dirty="0"/>
              <a:t>Is implementation of a switch between resistors a possibility?</a:t>
            </a:r>
          </a:p>
          <a:p>
            <a:pPr marL="514350" indent="-514350">
              <a:buAutoNum type="arabicPeriod"/>
            </a:pPr>
            <a:r>
              <a:rPr lang="en-US" dirty="0"/>
              <a:t>Will off cathode area help with constant requirement to re-condition the Gun after CW running?</a:t>
            </a:r>
          </a:p>
          <a:p>
            <a:pPr marL="514350" indent="-514350">
              <a:buAutoNum type="arabicPeriod"/>
            </a:pPr>
            <a:r>
              <a:rPr lang="en-US" dirty="0"/>
              <a:t>Typically, requirement for re-conditioning was a result of Gun trip. Most recently Gun radiation came back without any obvious reason and reconditioning with running resistor was not effective.</a:t>
            </a:r>
          </a:p>
          <a:p>
            <a:pPr marL="0" indent="0">
              <a:buNone/>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561934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090613"/>
          </a:xfrm>
        </p:spPr>
        <p:txBody>
          <a:bodyPr>
            <a:normAutofit fontScale="90000"/>
          </a:bodyPr>
          <a:lstStyle/>
          <a:p>
            <a:r>
              <a:rPr lang="en-US" dirty="0"/>
              <a:t>Other required repairs before next year Run</a:t>
            </a:r>
          </a:p>
        </p:txBody>
      </p:sp>
      <p:sp>
        <p:nvSpPr>
          <p:cNvPr id="3" name="Content Placeholder 2"/>
          <p:cNvSpPr>
            <a:spLocks noGrp="1"/>
          </p:cNvSpPr>
          <p:nvPr>
            <p:ph idx="1"/>
          </p:nvPr>
        </p:nvSpPr>
        <p:spPr>
          <a:xfrm>
            <a:off x="434009" y="1379621"/>
            <a:ext cx="8328991" cy="5029200"/>
          </a:xfrm>
        </p:spPr>
        <p:txBody>
          <a:bodyPr>
            <a:normAutofit fontScale="70000" lnSpcReduction="20000"/>
          </a:bodyPr>
          <a:lstStyle/>
          <a:p>
            <a:pPr marL="514350" indent="-514350">
              <a:buAutoNum type="arabicPeriod"/>
            </a:pPr>
            <a:r>
              <a:rPr lang="en-US" dirty="0"/>
              <a:t>Cryogenics: He sub-cooler fix</a:t>
            </a:r>
          </a:p>
          <a:p>
            <a:pPr marL="514350" indent="-514350">
              <a:buAutoNum type="arabicPeriod"/>
            </a:pPr>
            <a:r>
              <a:rPr lang="en-US" dirty="0"/>
              <a:t>Gun anode assembly  modifications</a:t>
            </a:r>
          </a:p>
          <a:p>
            <a:pPr marL="514350" indent="-514350">
              <a:buAutoNum type="arabicPeriod"/>
            </a:pPr>
            <a:r>
              <a:rPr lang="en-US" dirty="0"/>
              <a:t>Inspection of cathode surface area?</a:t>
            </a:r>
          </a:p>
          <a:p>
            <a:pPr marL="514350" indent="-514350">
              <a:buAutoNum type="arabicPeriod"/>
            </a:pPr>
            <a:r>
              <a:rPr lang="en-US" dirty="0"/>
              <a:t>Adding more pumps to improve Gun vacuum</a:t>
            </a:r>
          </a:p>
          <a:p>
            <a:pPr marL="514350" indent="-514350">
              <a:buAutoNum type="arabicPeriod"/>
            </a:pPr>
            <a:r>
              <a:rPr lang="en-US" dirty="0"/>
              <a:t>Gun resistor chain repairs.</a:t>
            </a:r>
          </a:p>
          <a:p>
            <a:pPr marL="514350" indent="-514350">
              <a:buAutoNum type="arabicPeriod"/>
            </a:pPr>
            <a:r>
              <a:rPr lang="en-US" dirty="0"/>
              <a:t>Adding capacitors for voltage ripple reduction.</a:t>
            </a:r>
          </a:p>
          <a:p>
            <a:pPr marL="514350" indent="-514350">
              <a:buAutoNum type="arabicPeriod"/>
            </a:pPr>
            <a:r>
              <a:rPr lang="en-US" dirty="0"/>
              <a:t>Implementation of resistor switch?</a:t>
            </a:r>
          </a:p>
          <a:p>
            <a:pPr marL="514350" indent="-514350">
              <a:buAutoNum type="arabicPeriod"/>
            </a:pPr>
            <a:r>
              <a:rPr lang="en-US" dirty="0"/>
              <a:t>Gun-to-booster corrector modifications</a:t>
            </a:r>
          </a:p>
          <a:p>
            <a:pPr marL="0" indent="0">
              <a:buNone/>
            </a:pPr>
            <a:endParaRPr lang="en-US" dirty="0"/>
          </a:p>
          <a:p>
            <a:r>
              <a:rPr lang="en-US" dirty="0"/>
              <a:t>When these repairs could be fully completed (assuming start date September 16) so that we can plan to re-start </a:t>
            </a:r>
            <a:r>
              <a:rPr lang="en-US" dirty="0" err="1"/>
              <a:t>LEReC</a:t>
            </a:r>
            <a:r>
              <a:rPr lang="en-US" dirty="0"/>
              <a:t> testing to be ready for next year? </a:t>
            </a:r>
          </a:p>
          <a:p>
            <a:r>
              <a:rPr lang="en-US" dirty="0"/>
              <a:t>When all Gun modifications will be completed and Gun will be ready for Conditioning?</a:t>
            </a:r>
          </a:p>
          <a:p>
            <a:r>
              <a:rPr lang="en-US" dirty="0"/>
              <a:t>When should we plan to have SRF Booster cold and restart beam tests?</a:t>
            </a:r>
          </a:p>
          <a:p>
            <a:pPr marL="514350" indent="-514350">
              <a:buAutoNum type="arabicPeriod"/>
            </a:pPr>
            <a:endParaRPr lang="en-US" dirty="0"/>
          </a:p>
          <a:p>
            <a:pPr marL="514350" indent="-514350">
              <a:buAutoNum type="arabicPeriod"/>
            </a:pPr>
            <a:endParaRPr lang="en-US" dirty="0"/>
          </a:p>
          <a:p>
            <a:pPr marL="0" indent="0">
              <a:buNone/>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13134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r>
              <a:rPr lang="en-US" dirty="0"/>
              <a:t>Remaining major tasks</a:t>
            </a:r>
          </a:p>
        </p:txBody>
      </p:sp>
      <p:sp>
        <p:nvSpPr>
          <p:cNvPr id="3" name="Content Placeholder 2"/>
          <p:cNvSpPr>
            <a:spLocks noGrp="1"/>
          </p:cNvSpPr>
          <p:nvPr>
            <p:ph idx="1"/>
          </p:nvPr>
        </p:nvSpPr>
        <p:spPr>
          <a:xfrm>
            <a:off x="381000" y="1403684"/>
            <a:ext cx="8328991" cy="3929132"/>
          </a:xfrm>
        </p:spPr>
        <p:txBody>
          <a:bodyPr>
            <a:normAutofit fontScale="70000" lnSpcReduction="20000"/>
          </a:bodyPr>
          <a:lstStyle/>
          <a:p>
            <a:pPr marL="514350" indent="-514350">
              <a:buAutoNum type="arabicPeriod"/>
            </a:pPr>
            <a:r>
              <a:rPr lang="en-US" dirty="0"/>
              <a:t>Finish PS tests with Cornell’s chassis.</a:t>
            </a:r>
          </a:p>
          <a:p>
            <a:pPr marL="514350" indent="-514350">
              <a:buAutoNum type="arabicPeriod"/>
            </a:pPr>
            <a:r>
              <a:rPr lang="en-US" dirty="0"/>
              <a:t>Implement changes to BNL chassis and confirm that PS in stable.</a:t>
            </a:r>
          </a:p>
          <a:p>
            <a:pPr marL="514350" indent="-514350">
              <a:buAutoNum type="arabicPeriod"/>
            </a:pPr>
            <a:r>
              <a:rPr lang="en-US" dirty="0"/>
              <a:t>Pulsed mode: finish commissioning of remaining instrumentation, including energy spectrometer and energy calibration.</a:t>
            </a:r>
          </a:p>
          <a:p>
            <a:pPr marL="514350" indent="-514350">
              <a:buAutoNum type="arabicPeriod"/>
            </a:pPr>
            <a:r>
              <a:rPr lang="en-US" dirty="0"/>
              <a:t>Complete MPS certification to allow both long-trains and CW operation to high-power beam dump.</a:t>
            </a:r>
          </a:p>
          <a:p>
            <a:pPr marL="514350" indent="-514350">
              <a:buAutoNum type="arabicPeriod"/>
            </a:pPr>
            <a:r>
              <a:rPr lang="en-US" dirty="0"/>
              <a:t>Establish CW transport to high-power beam dump.</a:t>
            </a:r>
          </a:p>
          <a:p>
            <a:pPr marL="514350" indent="-514350">
              <a:buAutoNum type="arabicPeriod"/>
            </a:pPr>
            <a:r>
              <a:rPr lang="en-US" dirty="0"/>
              <a:t>Establish required RF stability both in amplitude and phase. </a:t>
            </a:r>
          </a:p>
          <a:p>
            <a:pPr marL="514350" indent="-514350">
              <a:buAutoNum type="arabicPeriod"/>
            </a:pPr>
            <a:r>
              <a:rPr lang="en-US" dirty="0"/>
              <a:t>Achieve required laser stability and profile uniformity </a:t>
            </a:r>
          </a:p>
          <a:p>
            <a:pPr marL="514350" indent="-514350">
              <a:buAutoNum type="arabicPeriod"/>
            </a:pPr>
            <a:r>
              <a:rPr lang="en-US" dirty="0"/>
              <a:t>Establish beam-based alignment</a:t>
            </a:r>
          </a:p>
          <a:p>
            <a:pPr marL="514350" indent="-514350">
              <a:buAutoNum type="arabicPeriod"/>
            </a:pPr>
            <a:r>
              <a:rPr lang="en-US" dirty="0"/>
              <a:t>Establish orbit and energy stability control</a:t>
            </a:r>
          </a:p>
          <a:p>
            <a:pPr marL="514350" indent="-514350">
              <a:buAutoNum type="arabicPeriod"/>
            </a:pPr>
            <a:endParaRPr lang="en-US" dirty="0"/>
          </a:p>
          <a:p>
            <a:pPr marL="514350" indent="-514350">
              <a:buAutoNum type="arabicPeriod"/>
            </a:pPr>
            <a:endParaRPr lang="en-US" dirty="0"/>
          </a:p>
          <a:p>
            <a:pPr marL="0" indent="0">
              <a:buNone/>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91969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normAutofit fontScale="90000"/>
          </a:bodyPr>
          <a:lstStyle/>
          <a:p>
            <a:r>
              <a:rPr lang="en-US" dirty="0"/>
              <a:t>Remaining major goals (KPPs)</a:t>
            </a:r>
            <a:br>
              <a:rPr lang="en-US" dirty="0"/>
            </a:br>
            <a:r>
              <a:rPr lang="en-US" dirty="0"/>
              <a:t>for July</a:t>
            </a:r>
          </a:p>
        </p:txBody>
      </p:sp>
      <p:sp>
        <p:nvSpPr>
          <p:cNvPr id="3" name="Content Placeholder 2"/>
          <p:cNvSpPr>
            <a:spLocks noGrp="1"/>
          </p:cNvSpPr>
          <p:nvPr>
            <p:ph idx="1"/>
          </p:nvPr>
        </p:nvSpPr>
        <p:spPr>
          <a:xfrm>
            <a:off x="434009" y="1676400"/>
            <a:ext cx="8328991" cy="3929132"/>
          </a:xfrm>
        </p:spPr>
        <p:txBody>
          <a:bodyPr>
            <a:normAutofit lnSpcReduction="10000"/>
          </a:bodyPr>
          <a:lstStyle/>
          <a:p>
            <a:pPr marL="514350" indent="-514350">
              <a:buAutoNum type="arabicPeriod"/>
            </a:pPr>
            <a:r>
              <a:rPr lang="en-US" dirty="0"/>
              <a:t>Establish required electron beam parameters (emittance and energy spread) in both cooling sections for design electron beam charge.</a:t>
            </a:r>
          </a:p>
          <a:p>
            <a:pPr marL="514350" indent="-514350">
              <a:buAutoNum type="arabicPeriod"/>
            </a:pPr>
            <a:r>
              <a:rPr lang="en-US" dirty="0"/>
              <a:t>Transport 1mA CW current to high-power beam dump.</a:t>
            </a:r>
          </a:p>
          <a:p>
            <a:pPr marL="514350" indent="-514350">
              <a:buAutoNum type="arabicPeriod"/>
            </a:pPr>
            <a:r>
              <a:rPr lang="en-US" dirty="0"/>
              <a:t>Study cathode QE lifetime with 30mA current (at reduced energy to injection dump (can we go to 15kW?) or at full energy to high power beam dump). Need several long term (&gt;1 hour) runs at 30mA.</a:t>
            </a:r>
          </a:p>
          <a:p>
            <a:pPr marL="514350" indent="-514350">
              <a:buAutoNum type="arabicPeriod"/>
            </a:pPr>
            <a:endParaRPr lang="en-US" dirty="0"/>
          </a:p>
          <a:p>
            <a:pPr marL="514350" indent="-514350">
              <a:buAutoNum type="arabicPeriod"/>
            </a:pPr>
            <a:endParaRPr lang="en-US" dirty="0"/>
          </a:p>
          <a:p>
            <a:pPr marL="0" indent="0">
              <a:buNone/>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552052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normAutofit fontScale="90000"/>
          </a:bodyPr>
          <a:lstStyle/>
          <a:p>
            <a:r>
              <a:rPr lang="en-US" dirty="0"/>
              <a:t>Remaining major goals (beyond KPPs)</a:t>
            </a:r>
          </a:p>
        </p:txBody>
      </p:sp>
      <p:sp>
        <p:nvSpPr>
          <p:cNvPr id="3" name="Content Placeholder 2"/>
          <p:cNvSpPr>
            <a:spLocks noGrp="1"/>
          </p:cNvSpPr>
          <p:nvPr>
            <p:ph idx="1"/>
          </p:nvPr>
        </p:nvSpPr>
        <p:spPr>
          <a:xfrm>
            <a:off x="434009" y="1676400"/>
            <a:ext cx="8328991" cy="3929132"/>
          </a:xfrm>
        </p:spPr>
        <p:txBody>
          <a:bodyPr>
            <a:normAutofit/>
          </a:bodyPr>
          <a:lstStyle/>
          <a:p>
            <a:pPr marL="514350" indent="-514350">
              <a:buAutoNum type="arabicPeriod"/>
            </a:pPr>
            <a:r>
              <a:rPr lang="en-US" dirty="0"/>
              <a:t>Establish stable high-current 30mA at 1.6MeV in high-power beam dump (going through all hold points, faults studies, beam halo/losses studies, etc.)</a:t>
            </a:r>
          </a:p>
          <a:p>
            <a:pPr marL="514350" indent="-514350">
              <a:buAutoNum type="arabicPeriod"/>
            </a:pPr>
            <a:r>
              <a:rPr lang="en-US" dirty="0"/>
              <a:t>Commission full accelerator at 2.0 MeV</a:t>
            </a:r>
          </a:p>
          <a:p>
            <a:pPr marL="514350" indent="-514350">
              <a:buAutoNum type="arabicPeriod"/>
            </a:pPr>
            <a:r>
              <a:rPr lang="en-US" dirty="0"/>
              <a:t>Commission full accelerator at 2.6 MeV (requires SRF booster conditioning to 2.2 MV)</a:t>
            </a:r>
          </a:p>
          <a:p>
            <a:pPr marL="0" indent="0">
              <a:buNone/>
            </a:pPr>
            <a:endParaRPr lang="en-US" dirty="0"/>
          </a:p>
          <a:p>
            <a:pPr marL="514350" indent="-514350">
              <a:buAutoNum type="arabicPeriod"/>
            </a:pPr>
            <a:endParaRPr lang="en-US" dirty="0"/>
          </a:p>
          <a:p>
            <a:pPr marL="514350" indent="-514350">
              <a:buAutoNum type="arabicPeriod"/>
            </a:pPr>
            <a:endParaRPr lang="en-US" dirty="0"/>
          </a:p>
          <a:p>
            <a:pPr marL="0" indent="0">
              <a:buNone/>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80943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57400"/>
            <a:ext cx="7070558" cy="1090613"/>
          </a:xfrm>
        </p:spPr>
        <p:txBody>
          <a:bodyPr/>
          <a:lstStyle/>
          <a:p>
            <a:r>
              <a:rPr lang="en-US" dirty="0"/>
              <a:t>To Do items by subsystems</a:t>
            </a:r>
          </a:p>
        </p:txBody>
      </p:sp>
      <p:sp>
        <p:nvSpPr>
          <p:cNvPr id="3" name="Content Placeholder 2"/>
          <p:cNvSpPr>
            <a:spLocks noGrp="1"/>
          </p:cNvSpPr>
          <p:nvPr>
            <p:ph idx="1"/>
          </p:nvPr>
        </p:nvSpPr>
        <p:spPr>
          <a:xfrm>
            <a:off x="609600" y="4038600"/>
            <a:ext cx="8328991" cy="5105400"/>
          </a:xfrm>
        </p:spPr>
        <p:txBody>
          <a:bodyPr>
            <a:normAutofit/>
          </a:bodyPr>
          <a:lstStyle/>
          <a:p>
            <a:pPr marL="0" indent="0">
              <a:buNone/>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05824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063"/>
            <a:ext cx="8382000" cy="1090613"/>
          </a:xfrm>
        </p:spPr>
        <p:txBody>
          <a:bodyPr/>
          <a:lstStyle/>
          <a:p>
            <a:r>
              <a:rPr lang="en-US" dirty="0"/>
              <a:t>DC Gun and HVPS</a:t>
            </a:r>
          </a:p>
        </p:txBody>
      </p:sp>
      <p:sp>
        <p:nvSpPr>
          <p:cNvPr id="3" name="Content Placeholder 2"/>
          <p:cNvSpPr>
            <a:spLocks noGrp="1"/>
          </p:cNvSpPr>
          <p:nvPr>
            <p:ph idx="1"/>
          </p:nvPr>
        </p:nvSpPr>
        <p:spPr>
          <a:xfrm>
            <a:off x="228600" y="697706"/>
            <a:ext cx="8382000" cy="6007894"/>
          </a:xfrm>
        </p:spPr>
        <p:txBody>
          <a:bodyPr>
            <a:normAutofit fontScale="77500" lnSpcReduction="20000"/>
          </a:bodyPr>
          <a:lstStyle/>
          <a:p>
            <a:pPr marL="0" indent="0">
              <a:buNone/>
            </a:pPr>
            <a:r>
              <a:rPr lang="en-US" b="1" dirty="0"/>
              <a:t>DC Gun:</a:t>
            </a:r>
          </a:p>
          <a:p>
            <a:pPr marL="514350" indent="-514350">
              <a:buAutoNum type="arabicPeriod"/>
            </a:pPr>
            <a:r>
              <a:rPr lang="en-US" dirty="0"/>
              <a:t>Requires better vacuum. Will add more pumps to the Gun. Not taking Gun apart?</a:t>
            </a:r>
          </a:p>
          <a:p>
            <a:pPr marL="514350" indent="-514350">
              <a:buAutoNum type="arabicPeriod"/>
            </a:pPr>
            <a:r>
              <a:rPr lang="en-US" dirty="0"/>
              <a:t>Gun anode assembly modifications</a:t>
            </a:r>
          </a:p>
          <a:p>
            <a:pPr marL="0" indent="0">
              <a:buNone/>
            </a:pPr>
            <a:r>
              <a:rPr lang="en-US" dirty="0"/>
              <a:t>3.    Repair resister chain on the Gun side?</a:t>
            </a:r>
          </a:p>
          <a:p>
            <a:pPr>
              <a:buFontTx/>
              <a:buChar char="-"/>
            </a:pPr>
            <a:endParaRPr lang="en-US" dirty="0"/>
          </a:p>
          <a:p>
            <a:pPr marL="0" indent="0">
              <a:buNone/>
            </a:pPr>
            <a:r>
              <a:rPr lang="en-US" b="1" dirty="0"/>
              <a:t>HVPS:</a:t>
            </a:r>
          </a:p>
          <a:p>
            <a:pPr marL="0" indent="0">
              <a:buNone/>
            </a:pPr>
            <a:r>
              <a:rPr lang="en-US" dirty="0"/>
              <a:t>1. Stability issues. Results of transformer. Results of Cornell’s control chassis?</a:t>
            </a:r>
          </a:p>
          <a:p>
            <a:pPr marL="0" indent="0">
              <a:buNone/>
            </a:pPr>
            <a:r>
              <a:rPr lang="en-US" dirty="0"/>
              <a:t>We need to implement changes to BNL’s control chassis to make it identical  to Cornell’s and confirm that PS with BNL’s chassis is stable </a:t>
            </a:r>
            <a:r>
              <a:rPr lang="en-US" dirty="0">
                <a:solidFill>
                  <a:srgbClr val="FF0000"/>
                </a:solidFill>
              </a:rPr>
              <a:t>before </a:t>
            </a:r>
            <a:r>
              <a:rPr lang="en-US" dirty="0"/>
              <a:t>Cornell chassis goes back to Cornell.</a:t>
            </a:r>
          </a:p>
          <a:p>
            <a:pPr marL="0" indent="0">
              <a:buNone/>
            </a:pPr>
            <a:r>
              <a:rPr lang="en-US" dirty="0"/>
              <a:t>2. Voltage ripple measurement.  Are we are adding capacitance? On the Gun side? </a:t>
            </a:r>
          </a:p>
          <a:p>
            <a:pPr marL="0" indent="0">
              <a:buNone/>
            </a:pPr>
            <a:r>
              <a:rPr lang="en-US" dirty="0"/>
              <a:t>3. Voltage regulation bandwidth: it does not appear that it can be increased to few kHz.</a:t>
            </a:r>
          </a:p>
          <a:p>
            <a:pPr marL="0" indent="0">
              <a:buNone/>
            </a:pPr>
            <a:r>
              <a:rPr lang="en-US" dirty="0"/>
              <a:t>4. Taking control chassis out of RHIC tunnel.</a:t>
            </a:r>
          </a:p>
          <a:p>
            <a:pPr marL="0" indent="0">
              <a:buNone/>
            </a:pPr>
            <a:r>
              <a:rPr lang="en-US" dirty="0"/>
              <a:t>                       Time estimate for all the modifications?</a:t>
            </a:r>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47775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r>
              <a:rPr lang="en-US" dirty="0"/>
              <a:t>Laser</a:t>
            </a:r>
          </a:p>
        </p:txBody>
      </p:sp>
      <p:sp>
        <p:nvSpPr>
          <p:cNvPr id="3" name="Content Placeholder 2"/>
          <p:cNvSpPr>
            <a:spLocks noGrp="1"/>
          </p:cNvSpPr>
          <p:nvPr>
            <p:ph idx="1"/>
          </p:nvPr>
        </p:nvSpPr>
        <p:spPr>
          <a:xfrm>
            <a:off x="381000" y="1143000"/>
            <a:ext cx="8328991" cy="3929132"/>
          </a:xfrm>
        </p:spPr>
        <p:txBody>
          <a:bodyPr>
            <a:normAutofit fontScale="92500" lnSpcReduction="10000"/>
          </a:bodyPr>
          <a:lstStyle/>
          <a:p>
            <a:pPr marL="0" indent="0">
              <a:buNone/>
            </a:pPr>
            <a:r>
              <a:rPr lang="en-US" dirty="0"/>
              <a:t>1. When should we expect reliable temporal shaping measurement?</a:t>
            </a:r>
          </a:p>
          <a:p>
            <a:pPr marL="0" indent="0">
              <a:buNone/>
            </a:pPr>
            <a:r>
              <a:rPr lang="en-US" dirty="0"/>
              <a:t>2. When can we expect stable laser intensity: both short-term and long-term?</a:t>
            </a:r>
          </a:p>
          <a:p>
            <a:pPr marL="0" indent="0">
              <a:buNone/>
            </a:pPr>
            <a:r>
              <a:rPr lang="en-US" dirty="0"/>
              <a:t>3. When can we expect thermal issues in crystals resolved?</a:t>
            </a:r>
          </a:p>
          <a:p>
            <a:pPr marL="0" indent="0">
              <a:buNone/>
            </a:pPr>
            <a:r>
              <a:rPr lang="en-US" dirty="0"/>
              <a:t>4. Should we expect 10W on Gun table before iris cut as our maximum or 10W on cathode is a possibility?</a:t>
            </a:r>
          </a:p>
          <a:p>
            <a:pPr marL="0" indent="0">
              <a:buNone/>
            </a:pPr>
            <a:r>
              <a:rPr lang="en-US" dirty="0"/>
              <a:t>5. What can be done to provide more uniform laser beam profile to the Gun table?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8910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r>
              <a:rPr lang="en-US" dirty="0"/>
              <a:t>RF</a:t>
            </a:r>
          </a:p>
        </p:txBody>
      </p:sp>
      <p:sp>
        <p:nvSpPr>
          <p:cNvPr id="3" name="Content Placeholder 2"/>
          <p:cNvSpPr>
            <a:spLocks noGrp="1"/>
          </p:cNvSpPr>
          <p:nvPr>
            <p:ph idx="1"/>
          </p:nvPr>
        </p:nvSpPr>
        <p:spPr>
          <a:xfrm>
            <a:off x="381000" y="1143000"/>
            <a:ext cx="8328991" cy="3929132"/>
          </a:xfrm>
        </p:spPr>
        <p:txBody>
          <a:bodyPr>
            <a:normAutofit lnSpcReduction="10000"/>
          </a:bodyPr>
          <a:lstStyle/>
          <a:p>
            <a:pPr marL="0" indent="0">
              <a:buNone/>
            </a:pPr>
            <a:endParaRPr lang="en-US" dirty="0"/>
          </a:p>
          <a:p>
            <a:pPr marL="0" indent="0">
              <a:buNone/>
            </a:pPr>
            <a:r>
              <a:rPr lang="en-US" dirty="0"/>
              <a:t>1. 2.1 GHz PA: When should we expect permanent fix to allow up to 250kV operation?</a:t>
            </a:r>
          </a:p>
          <a:p>
            <a:pPr marL="0" indent="0">
              <a:buNone/>
            </a:pPr>
            <a:r>
              <a:rPr lang="en-US" dirty="0"/>
              <a:t>2. </a:t>
            </a:r>
            <a:r>
              <a:rPr lang="en-US" dirty="0" err="1"/>
              <a:t>Beamloading</a:t>
            </a:r>
            <a:r>
              <a:rPr lang="en-US" dirty="0"/>
              <a:t> feedback development</a:t>
            </a:r>
          </a:p>
          <a:p>
            <a:pPr marL="0" indent="0">
              <a:buNone/>
            </a:pPr>
            <a:r>
              <a:rPr lang="en-US" dirty="0"/>
              <a:t>3. Achieving design specs on amplitude and phase.</a:t>
            </a:r>
          </a:p>
          <a:p>
            <a:pPr marL="0" indent="0">
              <a:buNone/>
            </a:pPr>
            <a:r>
              <a:rPr lang="en-US" dirty="0"/>
              <a:t>4. Stability of energy to 1e-4 level. Feedback from hybrid  BPM.</a:t>
            </a:r>
          </a:p>
          <a:p>
            <a:pPr marL="0" indent="0">
              <a:buNone/>
            </a:pPr>
            <a:r>
              <a:rPr lang="en-US" dirty="0"/>
              <a:t>5. RF clock timing locked to RHIC. When can we expect it? </a:t>
            </a:r>
          </a:p>
          <a:p>
            <a:pPr marL="0" indent="0">
              <a:buNone/>
            </a:pPr>
            <a:endParaRPr lang="en-US" dirty="0"/>
          </a:p>
          <a:p>
            <a:pPr marL="0" indent="0">
              <a:buNone/>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79038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r>
              <a:rPr lang="en-US" dirty="0"/>
              <a:t>Instrumentation</a:t>
            </a:r>
          </a:p>
        </p:txBody>
      </p:sp>
      <p:sp>
        <p:nvSpPr>
          <p:cNvPr id="3" name="Content Placeholder 2"/>
          <p:cNvSpPr>
            <a:spLocks noGrp="1"/>
          </p:cNvSpPr>
          <p:nvPr>
            <p:ph idx="1"/>
          </p:nvPr>
        </p:nvSpPr>
        <p:spPr>
          <a:xfrm>
            <a:off x="381000" y="1143000"/>
            <a:ext cx="8328991" cy="3929132"/>
          </a:xfrm>
        </p:spPr>
        <p:txBody>
          <a:bodyPr>
            <a:normAutofit fontScale="92500" lnSpcReduction="20000"/>
          </a:bodyPr>
          <a:lstStyle/>
          <a:p>
            <a:pPr marL="0" indent="0">
              <a:buNone/>
            </a:pPr>
            <a:r>
              <a:rPr lang="en-US" dirty="0"/>
              <a:t>Loosing BPMs electronics during CW operation:</a:t>
            </a:r>
          </a:p>
          <a:p>
            <a:pPr marL="0" indent="0">
              <a:buNone/>
            </a:pPr>
            <a:r>
              <a:rPr lang="en-US" dirty="0"/>
              <a:t>1. Did we tried everything to prevent it?</a:t>
            </a:r>
          </a:p>
          <a:p>
            <a:pPr marL="0" indent="0">
              <a:buNone/>
            </a:pPr>
            <a:r>
              <a:rPr lang="en-US" dirty="0"/>
              <a:t>2. Effect of RF noise on electronics</a:t>
            </a:r>
          </a:p>
          <a:p>
            <a:pPr marL="0" indent="0">
              <a:buNone/>
            </a:pPr>
            <a:r>
              <a:rPr lang="en-US" dirty="0"/>
              <a:t>3. NMR problems and when we expect them fixed?</a:t>
            </a:r>
          </a:p>
          <a:p>
            <a:pPr marL="0" indent="0">
              <a:buNone/>
            </a:pPr>
            <a:r>
              <a:rPr lang="en-US" dirty="0"/>
              <a:t>4. FCT calibration issues.</a:t>
            </a:r>
          </a:p>
          <a:p>
            <a:pPr marL="0" indent="0">
              <a:buNone/>
            </a:pPr>
            <a:r>
              <a:rPr lang="en-US" dirty="0"/>
              <a:t>5. What do we do about using BLMs as part of MPS in RHIC environment?</a:t>
            </a:r>
          </a:p>
          <a:p>
            <a:pPr marL="0" indent="0">
              <a:buNone/>
            </a:pPr>
            <a:r>
              <a:rPr lang="en-US" dirty="0"/>
              <a:t>6. What is main MPS instrumentation for high-current to final beam dump?</a:t>
            </a:r>
          </a:p>
          <a:p>
            <a:pPr marL="0" indent="0">
              <a:buNone/>
            </a:pPr>
            <a:r>
              <a:rPr lang="en-US" dirty="0"/>
              <a:t>Other issues?</a:t>
            </a:r>
          </a:p>
          <a:p>
            <a:pPr marL="0" indent="0">
              <a:buNone/>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78923612"/>
      </p:ext>
    </p:extLst>
  </p:cSld>
  <p:clrMapOvr>
    <a:masterClrMapping/>
  </p:clrMapOvr>
</p:sld>
</file>

<file path=ppt/theme/theme1.xml><?xml version="1.0" encoding="utf-8"?>
<a:theme xmlns:a="http://schemas.openxmlformats.org/drawingml/2006/main" name="BNL_rev1212">
  <a:themeElements>
    <a:clrScheme name="BNL Blue 2">
      <a:dk1>
        <a:srgbClr val="141313"/>
      </a:dk1>
      <a:lt1>
        <a:srgbClr val="FFFFFF"/>
      </a:lt1>
      <a:dk2>
        <a:srgbClr val="082957"/>
      </a:dk2>
      <a:lt2>
        <a:srgbClr val="8DABCC"/>
      </a:lt2>
      <a:accent1>
        <a:srgbClr val="C9DBE8"/>
      </a:accent1>
      <a:accent2>
        <a:srgbClr val="8DABCC"/>
      </a:accent2>
      <a:accent3>
        <a:srgbClr val="3A75AB"/>
      </a:accent3>
      <a:accent4>
        <a:srgbClr val="2D4D7B"/>
      </a:accent4>
      <a:accent5>
        <a:srgbClr val="082957"/>
      </a:accent5>
      <a:accent6>
        <a:srgbClr val="141313"/>
      </a:accent6>
      <a:hlink>
        <a:srgbClr val="3A75AB"/>
      </a:hlink>
      <a:folHlink>
        <a:srgbClr val="2D4D7B"/>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018_Gray_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Update_2018" id="{46157873-5E33-154A-842E-91B7BD99CC32}" vid="{319E15CB-F710-7D41-B73E-697C834693F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1339</TotalTime>
  <Words>844</Words>
  <Application>Microsoft Office PowerPoint</Application>
  <PresentationFormat>On-screen Show (4:3)</PresentationFormat>
  <Paragraphs>168</Paragraphs>
  <Slides>12</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12</vt:i4>
      </vt:variant>
    </vt:vector>
  </HeadingPairs>
  <TitlesOfParts>
    <vt:vector size="24" baseType="lpstr">
      <vt:lpstr>ＭＳ Ｐゴシック</vt:lpstr>
      <vt:lpstr>Arial</vt:lpstr>
      <vt:lpstr>Helvetica</vt:lpstr>
      <vt:lpstr>Times</vt:lpstr>
      <vt:lpstr>Wingdings</vt:lpstr>
      <vt:lpstr>BNL_rev1212</vt:lpstr>
      <vt:lpstr>SNS-review-TEMPLATE</vt:lpstr>
      <vt:lpstr>1_SNS-review-TEMPLATE</vt:lpstr>
      <vt:lpstr>2_SNS-review-TEMPLATE</vt:lpstr>
      <vt:lpstr>3_SNS-review-TEMPLATE</vt:lpstr>
      <vt:lpstr>4_SNS-review-TEMPLATE</vt:lpstr>
      <vt:lpstr>2018_Gray_Theme</vt:lpstr>
      <vt:lpstr>Low-Energy RHIC  electron Cooling (LEReC)  Near term Goals and To Do Tasks   July 2, 2018</vt:lpstr>
      <vt:lpstr>Remaining major tasks</vt:lpstr>
      <vt:lpstr>Remaining major goals (KPPs) for July</vt:lpstr>
      <vt:lpstr>Remaining major goals (beyond KPPs)</vt:lpstr>
      <vt:lpstr>To Do items by subsystems</vt:lpstr>
      <vt:lpstr>DC Gun and HVPS</vt:lpstr>
      <vt:lpstr>Laser</vt:lpstr>
      <vt:lpstr>RF</vt:lpstr>
      <vt:lpstr>Instrumentation</vt:lpstr>
      <vt:lpstr>Cathodes</vt:lpstr>
      <vt:lpstr>Gun issues</vt:lpstr>
      <vt:lpstr>Other required repairs before next year Run</vt:lpstr>
    </vt:vector>
  </TitlesOfParts>
  <Company>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Gagnon</dc:creator>
  <cp:lastModifiedBy>Fedotov, Alexei</cp:lastModifiedBy>
  <cp:revision>160</cp:revision>
  <cp:lastPrinted>2007-07-02T19:06:14Z</cp:lastPrinted>
  <dcterms:created xsi:type="dcterms:W3CDTF">2007-06-28T20:22:43Z</dcterms:created>
  <dcterms:modified xsi:type="dcterms:W3CDTF">2018-06-30T17:43:30Z</dcterms:modified>
</cp:coreProperties>
</file>