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 id="2147483708" r:id="rId2"/>
    <p:sldMasterId id="2147483713" r:id="rId3"/>
    <p:sldMasterId id="2147483718" r:id="rId4"/>
    <p:sldMasterId id="2147483723" r:id="rId5"/>
    <p:sldMasterId id="2147483728" r:id="rId6"/>
    <p:sldMasterId id="2147483733" r:id="rId7"/>
  </p:sldMasterIdLst>
  <p:notesMasterIdLst>
    <p:notesMasterId r:id="rId29"/>
  </p:notesMasterIdLst>
  <p:handoutMasterIdLst>
    <p:handoutMasterId r:id="rId30"/>
  </p:handoutMasterIdLst>
  <p:sldIdLst>
    <p:sldId id="260" r:id="rId8"/>
    <p:sldId id="387" r:id="rId9"/>
    <p:sldId id="737" r:id="rId10"/>
    <p:sldId id="392" r:id="rId11"/>
    <p:sldId id="402" r:id="rId12"/>
    <p:sldId id="401" r:id="rId13"/>
    <p:sldId id="403" r:id="rId14"/>
    <p:sldId id="735" r:id="rId15"/>
    <p:sldId id="738" r:id="rId16"/>
    <p:sldId id="390" r:id="rId17"/>
    <p:sldId id="358" r:id="rId18"/>
    <p:sldId id="736" r:id="rId19"/>
    <p:sldId id="742" r:id="rId20"/>
    <p:sldId id="367" r:id="rId21"/>
    <p:sldId id="381" r:id="rId22"/>
    <p:sldId id="400" r:id="rId23"/>
    <p:sldId id="734" r:id="rId24"/>
    <p:sldId id="388" r:id="rId25"/>
    <p:sldId id="382" r:id="rId26"/>
    <p:sldId id="383" r:id="rId27"/>
    <p:sldId id="384" r:id="rId28"/>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5pPr>
    <a:lvl6pPr marL="2286000" algn="l" defTabSz="914400" rtl="0" eaLnBrk="1" latinLnBrk="0" hangingPunct="1">
      <a:defRPr sz="2800" kern="1200">
        <a:solidFill>
          <a:schemeClr val="tx1"/>
        </a:solidFill>
        <a:latin typeface="Arial" pitchFamily="34" charset="0"/>
        <a:ea typeface="ＭＳ Ｐゴシック" charset="-128"/>
        <a:cs typeface="+mn-cs"/>
      </a:defRPr>
    </a:lvl6pPr>
    <a:lvl7pPr marL="2743200" algn="l" defTabSz="914400" rtl="0" eaLnBrk="1" latinLnBrk="0" hangingPunct="1">
      <a:defRPr sz="2800" kern="1200">
        <a:solidFill>
          <a:schemeClr val="tx1"/>
        </a:solidFill>
        <a:latin typeface="Arial" pitchFamily="34" charset="0"/>
        <a:ea typeface="ＭＳ Ｐゴシック" charset="-128"/>
        <a:cs typeface="+mn-cs"/>
      </a:defRPr>
    </a:lvl7pPr>
    <a:lvl8pPr marL="3200400" algn="l" defTabSz="914400" rtl="0" eaLnBrk="1" latinLnBrk="0" hangingPunct="1">
      <a:defRPr sz="2800" kern="1200">
        <a:solidFill>
          <a:schemeClr val="tx1"/>
        </a:solidFill>
        <a:latin typeface="Arial" pitchFamily="34" charset="0"/>
        <a:ea typeface="ＭＳ Ｐゴシック" charset="-128"/>
        <a:cs typeface="+mn-cs"/>
      </a:defRPr>
    </a:lvl8pPr>
    <a:lvl9pPr marL="3657600" algn="l" defTabSz="914400" rtl="0" eaLnBrk="1" latinLnBrk="0" hangingPunct="1">
      <a:defRPr sz="28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ton, Diane" initials="H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B7F"/>
    <a:srgbClr val="0A6C0F"/>
    <a:srgbClr val="0000FF"/>
    <a:srgbClr val="594E7F"/>
    <a:srgbClr val="D2C4F5"/>
    <a:srgbClr val="000000"/>
    <a:srgbClr val="ACA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3"/>
    <p:restoredTop sz="94630"/>
  </p:normalViewPr>
  <p:slideViewPr>
    <p:cSldViewPr>
      <p:cViewPr varScale="1">
        <p:scale>
          <a:sx n="87" d="100"/>
          <a:sy n="87" d="100"/>
        </p:scale>
        <p:origin x="1024"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8"/>
    </p:cViewPr>
  </p:sorterViewPr>
  <p:notesViewPr>
    <p:cSldViewPr>
      <p:cViewPr varScale="1">
        <p:scale>
          <a:sx n="69" d="100"/>
          <a:sy n="69" d="100"/>
        </p:scale>
        <p:origin x="2444"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888F165-D13F-4EB3-8DB4-B2E041C5C6EE}" type="slidenum">
              <a:rPr lang="en-US"/>
              <a:pPr/>
              <a:t>‹#›</a:t>
            </a:fld>
            <a:endParaRPr lang="en-US"/>
          </a:p>
        </p:txBody>
      </p:sp>
    </p:spTree>
    <p:extLst>
      <p:ext uri="{BB962C8B-B14F-4D97-AF65-F5344CB8AC3E}">
        <p14:creationId xmlns:p14="http://schemas.microsoft.com/office/powerpoint/2010/main" val="3062704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062534B-6A3C-4AED-B31F-CD5EC1AA0754}" type="slidenum">
              <a:rPr lang="en-US"/>
              <a:pPr/>
              <a:t>‹#›</a:t>
            </a:fld>
            <a:endParaRPr lang="en-US"/>
          </a:p>
        </p:txBody>
      </p:sp>
    </p:spTree>
    <p:extLst>
      <p:ext uri="{BB962C8B-B14F-4D97-AF65-F5344CB8AC3E}">
        <p14:creationId xmlns:p14="http://schemas.microsoft.com/office/powerpoint/2010/main" val="638852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5" y="4409162"/>
            <a:ext cx="5586732" cy="4178857"/>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5F6395BA-663C-4B71-B638-3F05FA4651BB}" type="slidenum">
              <a:rPr lang="en-US" smtClean="0"/>
              <a:pPr>
                <a:defRPr/>
              </a:pPr>
              <a:t>14</a:t>
            </a:fld>
            <a:endParaRPr lang="en-US"/>
          </a:p>
        </p:txBody>
      </p:sp>
    </p:spTree>
    <p:extLst>
      <p:ext uri="{BB962C8B-B14F-4D97-AF65-F5344CB8AC3E}">
        <p14:creationId xmlns:p14="http://schemas.microsoft.com/office/powerpoint/2010/main" val="154774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A35EC40-61D8-495D-8A8D-AF5D74172188}"/>
              </a:ext>
            </a:extLst>
          </p:cNvPr>
          <p:cNvSpPr>
            <a:spLocks noGrp="1" noRot="1" noChangeAspect="1" noTextEdit="1"/>
          </p:cNvSpPr>
          <p:nvPr>
            <p:ph type="sldImg"/>
          </p:nvPr>
        </p:nvSpPr>
        <p:spPr>
          <a:ln/>
        </p:spPr>
      </p:sp>
      <p:sp>
        <p:nvSpPr>
          <p:cNvPr id="5123" name="Notes Placeholder 2">
            <a:extLst>
              <a:ext uri="{FF2B5EF4-FFF2-40B4-BE49-F238E27FC236}">
                <a16:creationId xmlns:a16="http://schemas.microsoft.com/office/drawing/2014/main" id="{49A39A07-D531-4129-BAC9-E66C69AD809B}"/>
              </a:ext>
            </a:extLst>
          </p:cNvPr>
          <p:cNvSpPr>
            <a:spLocks noGrp="1"/>
          </p:cNvSpPr>
          <p:nvPr>
            <p:ph type="body" idx="1"/>
          </p:nvPr>
        </p:nvSpPr>
        <p:spPr>
          <a:xfrm>
            <a:off x="701675" y="4414838"/>
            <a:ext cx="560705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124" name="Slide Number Placeholder 3">
            <a:extLst>
              <a:ext uri="{FF2B5EF4-FFF2-40B4-BE49-F238E27FC236}">
                <a16:creationId xmlns:a16="http://schemas.microsoft.com/office/drawing/2014/main" id="{F39807CA-A1E8-4FEA-8F11-5A0BC3457B1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42950" indent="-285750">
              <a:defRPr sz="2200">
                <a:solidFill>
                  <a:schemeClr val="tx1"/>
                </a:solidFill>
                <a:latin typeface="Arial" panose="020B0604020202020204" pitchFamily="34" charset="0"/>
                <a:ea typeface="ＭＳ Ｐゴシック" panose="020B0600070205080204" pitchFamily="34" charset="-128"/>
              </a:defRPr>
            </a:lvl2pPr>
            <a:lvl3pPr marL="1143000" indent="-228600">
              <a:defRPr sz="2200">
                <a:solidFill>
                  <a:schemeClr val="tx1"/>
                </a:solidFill>
                <a:latin typeface="Arial" panose="020B0604020202020204" pitchFamily="34" charset="0"/>
                <a:ea typeface="ＭＳ Ｐゴシック" panose="020B0600070205080204" pitchFamily="34" charset="-128"/>
              </a:defRPr>
            </a:lvl3pPr>
            <a:lvl4pPr marL="1600200" indent="-228600">
              <a:defRPr sz="2200">
                <a:solidFill>
                  <a:schemeClr val="tx1"/>
                </a:solidFill>
                <a:latin typeface="Arial" panose="020B0604020202020204" pitchFamily="34" charset="0"/>
                <a:ea typeface="ＭＳ Ｐゴシック" panose="020B0600070205080204" pitchFamily="34" charset="-128"/>
              </a:defRPr>
            </a:lvl4pPr>
            <a:lvl5pPr marL="2057400" indent="-228600">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41B588BA-CD9E-4BC7-87A2-22E51C88D44B}" type="slidenum">
              <a:rPr lang="en-US" altLang="en-US" sz="1200">
                <a:latin typeface="Helvetica" panose="020B0604020202020204" pitchFamily="34" charset="0"/>
              </a:rPr>
              <a:pPr/>
              <a:t>15</a:t>
            </a:fld>
            <a:endParaRPr lang="en-US" altLang="en-US" sz="1200">
              <a:latin typeface="Helvetica" panose="020B0604020202020204" pitchFamily="34" charset="0"/>
            </a:endParaRPr>
          </a:p>
        </p:txBody>
      </p:sp>
    </p:spTree>
    <p:extLst>
      <p:ext uri="{BB962C8B-B14F-4D97-AF65-F5344CB8AC3E}">
        <p14:creationId xmlns:p14="http://schemas.microsoft.com/office/powerpoint/2010/main" val="3564546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NLppt_BG_Title_NewDOElogo_OffSci.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112" charset="2"/>
              <a:buNone/>
              <a:defRPr sz="1900" i="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16D019-05DA-41CE-ACD8-0CEF3B96EF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0B7FB1-A335-4AA9-AA98-B13B6CF32A0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60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365876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4248151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196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791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2039571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9219914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060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6174C5-6044-42D1-B178-7EA7F4E8CD1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8791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1035538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4154541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39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951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35979655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0713272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0693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8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5693327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A3976B-4C5B-4CD9-BE53-CFB91A837C45}"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7346848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239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96174C5-6044-42D1-B178-7EA7F4E8CD18}"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BA3976B-4C5B-4CD9-BE53-CFB91A837C4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EE8CC64-46AB-4936-B0E3-EA563EE5EAF5}"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FE81527-C600-461D-8FD6-5E54FB8A069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B138506-B300-423A-9966-30E5FEBDE30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A79599-1F05-41A9-83BD-1B45EFED4681}"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90E361F-384A-4E57-9359-27F603A800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E8CC64-46AB-4936-B0E3-EA563EE5EAF5}"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0FB0BC9D-5BE1-4DFB-B1AF-E1BFB89C0DC9}" type="slidenum">
              <a:rPr lang="en-US" smtClean="0"/>
              <a:pPr/>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716D019-05DA-41CE-ACD8-0CEF3B96EF88}"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E0B7FB1-A335-4AA9-AA98-B13B6CF32A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FE81527-C600-461D-8FD6-5E54FB8A069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B138506-B300-423A-9966-30E5FEBDE30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CA79599-1F05-41A9-83BD-1B45EFED468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0E361F-384A-4E57-9359-27F603A800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B0BC9D-5BE1-4DFB-B1AF-E1BFB89C0D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jpeg"/><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4.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jpeg"/><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7.jp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2" descr="Y:\Jen\BNL PPT Template\ppt_BG_BodySlide_BNL_blue_NO_GRAPHIC.jpg"/>
          <p:cNvPicPr>
            <a:picLocks noChangeAspect="1" noChangeArrowheads="1"/>
          </p:cNvPicPr>
          <p:nvPr userDrawn="1"/>
        </p:nvPicPr>
        <p:blipFill>
          <a:blip r:embed="rId13"/>
          <a:srcRect/>
          <a:stretch>
            <a:fillRect/>
          </a:stretch>
        </p:blipFill>
        <p:spPr bwMode="auto">
          <a:xfrm>
            <a:off x="-1" y="0"/>
            <a:ext cx="9144001" cy="6858000"/>
          </a:xfrm>
          <a:prstGeom prst="rect">
            <a:avLst/>
          </a:prstGeom>
          <a:noFill/>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9812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chemeClr val="accent1"/>
                </a:solidFill>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051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2484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rgbClr val="042B7F"/>
                </a:solidFill>
              </a:defRPr>
            </a:lvl1pPr>
          </a:lstStyle>
          <a:p>
            <a:fld id="{9AFB4413-069C-4E6B-9C35-9E4E3A20910D}" type="slidenum">
              <a:rPr lang="en-US"/>
              <a:pPr/>
              <a:t>‹#›</a:t>
            </a:fld>
            <a:endParaRPr lang="en-US"/>
          </a:p>
        </p:txBody>
      </p:sp>
      <p:sp>
        <p:nvSpPr>
          <p:cNvPr id="1031" name="Rectangle 2"/>
          <p:cNvSpPr>
            <a:spLocks noGrp="1" noChangeArrowheads="1"/>
          </p:cNvSpPr>
          <p:nvPr>
            <p:ph type="title"/>
          </p:nvPr>
        </p:nvSpPr>
        <p:spPr bwMode="auto">
          <a:xfrm>
            <a:off x="381000" y="304800"/>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lnSpc>
          <a:spcPct val="80000"/>
        </a:lnSpc>
        <a:spcBef>
          <a:spcPct val="0"/>
        </a:spcBef>
        <a:spcAft>
          <a:spcPct val="0"/>
        </a:spcAft>
        <a:defRPr sz="3600" b="1">
          <a:solidFill>
            <a:srgbClr val="042B7F"/>
          </a:solidFill>
          <a:latin typeface="+mj-lt"/>
          <a:ea typeface="+mj-ea"/>
          <a:cs typeface="+mj-cs"/>
        </a:defRPr>
      </a:lvl1pPr>
      <a:lvl2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p:titleStyle>
    <p:bodyStyle>
      <a:lvl1pPr marL="342900" indent="-342900" algn="l" rtl="0" fontAlgn="base">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March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621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March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3373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March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1031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June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39986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April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20961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AFB4413-069C-4E6B-9C35-9E4E3A20910D}"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tmp"/><Relationship Id="rId2" Type="http://schemas.openxmlformats.org/officeDocument/2006/relationships/image" Target="../media/image23.gif"/><Relationship Id="rId1" Type="http://schemas.openxmlformats.org/officeDocument/2006/relationships/slideLayout" Target="../slideLayouts/slideLayout33.xml"/><Relationship Id="rId6" Type="http://schemas.openxmlformats.org/officeDocument/2006/relationships/image" Target="../media/image27.tmp"/><Relationship Id="rId5" Type="http://schemas.openxmlformats.org/officeDocument/2006/relationships/image" Target="../media/image26.png"/><Relationship Id="rId4" Type="http://schemas.openxmlformats.org/officeDocument/2006/relationships/image" Target="../media/image25.gif"/></Relationships>
</file>

<file path=ppt/slides/_rels/slide1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895600"/>
            <a:ext cx="6858000" cy="1600200"/>
          </a:xfrm>
        </p:spPr>
        <p:txBody>
          <a:bodyPr>
            <a:normAutofit fontScale="90000"/>
          </a:bodyPr>
          <a:lstStyle/>
          <a:p>
            <a:pPr algn="ctr"/>
            <a:r>
              <a:rPr lang="en-US" dirty="0"/>
              <a:t>Low-Energy RHIC </a:t>
            </a:r>
            <a:br>
              <a:rPr lang="en-US" dirty="0"/>
            </a:br>
            <a:r>
              <a:rPr lang="en-US" dirty="0"/>
              <a:t>electron Cooling (</a:t>
            </a:r>
            <a:r>
              <a:rPr lang="en-US" dirty="0" err="1"/>
              <a:t>LEReC</a:t>
            </a:r>
            <a:r>
              <a:rPr lang="en-US" dirty="0"/>
              <a:t>)</a:t>
            </a:r>
            <a:br>
              <a:rPr lang="en-US" dirty="0"/>
            </a:br>
            <a:br>
              <a:rPr lang="en-US" dirty="0"/>
            </a:br>
            <a:r>
              <a:rPr lang="en-US" sz="3100" dirty="0"/>
              <a:t>Commissioning progress and needs</a:t>
            </a:r>
            <a:br>
              <a:rPr lang="en-US" sz="3100" dirty="0"/>
            </a:br>
            <a:br>
              <a:rPr lang="en-US" dirty="0"/>
            </a:br>
            <a:br>
              <a:rPr lang="en-US" sz="2700" dirty="0"/>
            </a:br>
            <a:r>
              <a:rPr lang="en-US" sz="2700" dirty="0"/>
              <a:t>July 2, 2018</a:t>
            </a:r>
          </a:p>
        </p:txBody>
      </p:sp>
      <p:sp>
        <p:nvSpPr>
          <p:cNvPr id="3" name="Subtitle 2"/>
          <p:cNvSpPr>
            <a:spLocks noGrp="1"/>
          </p:cNvSpPr>
          <p:nvPr>
            <p:ph type="subTitle" idx="1"/>
          </p:nvPr>
        </p:nvSpPr>
        <p:spPr>
          <a:xfrm>
            <a:off x="347870" y="3352800"/>
            <a:ext cx="8338930" cy="1655762"/>
          </a:xfrm>
        </p:spPr>
        <p:txBody>
          <a:bodyPr/>
          <a:lstStyle/>
          <a:p>
            <a:r>
              <a:rPr lang="en-US" dirty="0"/>
              <a:t> </a:t>
            </a:r>
          </a:p>
        </p:txBody>
      </p:sp>
    </p:spTree>
    <p:extLst>
      <p:ext uri="{BB962C8B-B14F-4D97-AF65-F5344CB8AC3E}">
        <p14:creationId xmlns:p14="http://schemas.microsoft.com/office/powerpoint/2010/main" val="226479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A806-8D3A-4EA0-8E84-F454841E6ACF}"/>
              </a:ext>
            </a:extLst>
          </p:cNvPr>
          <p:cNvSpPr>
            <a:spLocks noGrp="1"/>
          </p:cNvSpPr>
          <p:nvPr>
            <p:ph type="title"/>
          </p:nvPr>
        </p:nvSpPr>
        <p:spPr>
          <a:xfrm>
            <a:off x="108857" y="-83344"/>
            <a:ext cx="8953500" cy="540543"/>
          </a:xfrm>
        </p:spPr>
        <p:txBody>
          <a:bodyPr>
            <a:noAutofit/>
          </a:bodyPr>
          <a:lstStyle/>
          <a:p>
            <a:r>
              <a:rPr lang="en-US" sz="2400" dirty="0"/>
              <a:t>Energy and beam current increases during summer time.</a:t>
            </a:r>
          </a:p>
        </p:txBody>
      </p:sp>
      <p:sp>
        <p:nvSpPr>
          <p:cNvPr id="3" name="Content Placeholder 2">
            <a:extLst>
              <a:ext uri="{FF2B5EF4-FFF2-40B4-BE49-F238E27FC236}">
                <a16:creationId xmlns:a16="http://schemas.microsoft.com/office/drawing/2014/main" id="{730F1663-FC42-4D9B-859F-2D988476AEA9}"/>
              </a:ext>
            </a:extLst>
          </p:cNvPr>
          <p:cNvSpPr>
            <a:spLocks noGrp="1"/>
          </p:cNvSpPr>
          <p:nvPr>
            <p:ph idx="1"/>
          </p:nvPr>
        </p:nvSpPr>
        <p:spPr>
          <a:xfrm>
            <a:off x="-1" y="609600"/>
            <a:ext cx="9062357" cy="5486400"/>
          </a:xfrm>
        </p:spPr>
        <p:txBody>
          <a:bodyPr>
            <a:normAutofit fontScale="85000" lnSpcReduction="20000"/>
          </a:bodyPr>
          <a:lstStyle/>
          <a:p>
            <a:pPr marL="0" indent="0">
              <a:buNone/>
            </a:pPr>
            <a:r>
              <a:rPr lang="en-US" dirty="0"/>
              <a:t>May-June: RF diagnostics beamline: </a:t>
            </a:r>
          </a:p>
          <a:p>
            <a:pPr marL="400050" lvl="1" indent="0">
              <a:buNone/>
            </a:pPr>
            <a:r>
              <a:rPr lang="en-US" dirty="0"/>
              <a:t>Development of feedforward system to compensate beam-loading in RF cavities is part of this task. Development of automatic correction of energy spread</a:t>
            </a:r>
          </a:p>
          <a:p>
            <a:pPr marL="0" lvl="0" indent="0">
              <a:buNone/>
            </a:pPr>
            <a:r>
              <a:rPr lang="en-US" dirty="0"/>
              <a:t>June-July: </a:t>
            </a:r>
          </a:p>
          <a:p>
            <a:pPr marL="400050" lvl="1" indent="0">
              <a:buNone/>
            </a:pPr>
            <a:r>
              <a:rPr lang="en-US" dirty="0"/>
              <a:t>@1.6MeV Energy feedback development based on 180deg. BPM.</a:t>
            </a:r>
          </a:p>
          <a:p>
            <a:pPr marL="400050" lvl="1" indent="0">
              <a:buNone/>
            </a:pPr>
            <a:r>
              <a:rPr lang="en-US" dirty="0"/>
              <a:t>Test DC gun PS with Cornell Control Chassis (repeat at 400kV)</a:t>
            </a:r>
          </a:p>
          <a:p>
            <a:pPr marL="0" indent="0">
              <a:buNone/>
            </a:pPr>
            <a:r>
              <a:rPr lang="en-US" dirty="0"/>
              <a:t>July 1-31: </a:t>
            </a:r>
          </a:p>
          <a:p>
            <a:pPr marL="400050" lvl="1" indent="0">
              <a:buNone/>
            </a:pPr>
            <a:r>
              <a:rPr lang="en-US" dirty="0"/>
              <a:t>@1.6MeV (Booster=1.35MV; 2.1GHz=150kV; 704MHz=60kV) high-current </a:t>
            </a:r>
            <a:r>
              <a:rPr lang="en-US" dirty="0">
                <a:solidFill>
                  <a:srgbClr val="FF0000"/>
                </a:solidFill>
              </a:rPr>
              <a:t>(up to 50mA</a:t>
            </a:r>
            <a:r>
              <a:rPr lang="en-US" dirty="0"/>
              <a:t>) beam transport to final dump. Testing both 9MHz and 704MHz CW modes at high current. </a:t>
            </a:r>
            <a:r>
              <a:rPr lang="en-US" b="1" dirty="0"/>
              <a:t>Do we still have to test CW704?</a:t>
            </a:r>
          </a:p>
          <a:p>
            <a:pPr marL="0" lvl="0" indent="0">
              <a:buNone/>
            </a:pPr>
            <a:r>
              <a:rPr lang="en-US" dirty="0"/>
              <a:t>August 1-15:</a:t>
            </a:r>
          </a:p>
          <a:p>
            <a:pPr marL="400050" lvl="1" indent="0">
              <a:buNone/>
            </a:pPr>
            <a:r>
              <a:rPr lang="en-US" dirty="0"/>
              <a:t>@</a:t>
            </a:r>
            <a:r>
              <a:rPr lang="en-US" dirty="0">
                <a:solidFill>
                  <a:srgbClr val="FF0000"/>
                </a:solidFill>
              </a:rPr>
              <a:t> 2.0MeV </a:t>
            </a:r>
            <a:r>
              <a:rPr lang="en-US" dirty="0"/>
              <a:t>(Booster=1.8MV; 2.1GHz=245kV; 704MHz=80kV), up to 50mA; testing Booster up to 85kW power</a:t>
            </a:r>
          </a:p>
          <a:p>
            <a:pPr marL="0" lvl="0" indent="0">
              <a:buNone/>
            </a:pPr>
            <a:r>
              <a:rPr lang="en-US" dirty="0"/>
              <a:t>August 15-September 1: </a:t>
            </a:r>
          </a:p>
          <a:p>
            <a:pPr marL="400050" lvl="1" indent="0">
              <a:buNone/>
            </a:pPr>
            <a:r>
              <a:rPr lang="en-US" dirty="0"/>
              <a:t>@ </a:t>
            </a:r>
            <a:r>
              <a:rPr lang="en-US" dirty="0">
                <a:solidFill>
                  <a:srgbClr val="FF0000"/>
                </a:solidFill>
              </a:rPr>
              <a:t>2.6MeV</a:t>
            </a:r>
            <a:r>
              <a:rPr lang="en-US" dirty="0"/>
              <a:t> (Booster=2.2MV; 2.1GHz=220kV; 704MHz=250kV, </a:t>
            </a:r>
            <a:r>
              <a:rPr lang="en-US" dirty="0" err="1"/>
              <a:t>Pbeam</a:t>
            </a:r>
            <a:r>
              <a:rPr lang="en-US" dirty="0"/>
              <a:t>=13kW,Pcavity=10kW), up to 50mA; testing Booster up to 110kW power</a:t>
            </a:r>
          </a:p>
          <a:p>
            <a:pPr marL="0" indent="0">
              <a:buNone/>
            </a:pPr>
            <a:r>
              <a:rPr lang="en-US" dirty="0"/>
              <a:t>Sept1-15: Commissioning 78 kHz system</a:t>
            </a:r>
          </a:p>
        </p:txBody>
      </p:sp>
    </p:spTree>
    <p:extLst>
      <p:ext uri="{BB962C8B-B14F-4D97-AF65-F5344CB8AC3E}">
        <p14:creationId xmlns:p14="http://schemas.microsoft.com/office/powerpoint/2010/main" val="324820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A82C-BEF8-4B9E-8EDD-8D8C5E4677DD}"/>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AD6DB1C-FAEC-4C34-8B4C-AEE7E83F6FFC}"/>
              </a:ext>
            </a:extLst>
          </p:cNvPr>
          <p:cNvSpPr>
            <a:spLocks noGrp="1"/>
          </p:cNvSpPr>
          <p:nvPr>
            <p:ph idx="1"/>
          </p:nvPr>
        </p:nvSpPr>
        <p:spPr/>
        <p:txBody>
          <a:bodyPr/>
          <a:lstStyle/>
          <a:p>
            <a:r>
              <a:rPr lang="en-US" dirty="0"/>
              <a:t>Questions?</a:t>
            </a:r>
          </a:p>
          <a:p>
            <a:pPr marL="0" indent="0">
              <a:buNone/>
            </a:pPr>
            <a:endParaRPr lang="en-US" dirty="0"/>
          </a:p>
        </p:txBody>
      </p:sp>
    </p:spTree>
    <p:extLst>
      <p:ext uri="{BB962C8B-B14F-4D97-AF65-F5344CB8AC3E}">
        <p14:creationId xmlns:p14="http://schemas.microsoft.com/office/powerpoint/2010/main" val="247532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16D4-ED1B-FC4D-9DD6-B381E9FE89BC}"/>
              </a:ext>
            </a:extLst>
          </p:cNvPr>
          <p:cNvSpPr>
            <a:spLocks noGrp="1"/>
          </p:cNvSpPr>
          <p:nvPr>
            <p:ph type="title"/>
          </p:nvPr>
        </p:nvSpPr>
        <p:spPr/>
        <p:txBody>
          <a:bodyPr/>
          <a:lstStyle/>
          <a:p>
            <a:r>
              <a:rPr lang="en-US" dirty="0"/>
              <a:t>Backup and some illustrations</a:t>
            </a:r>
          </a:p>
        </p:txBody>
      </p:sp>
      <p:sp>
        <p:nvSpPr>
          <p:cNvPr id="3" name="Content Placeholder 2">
            <a:extLst>
              <a:ext uri="{FF2B5EF4-FFF2-40B4-BE49-F238E27FC236}">
                <a16:creationId xmlns:a16="http://schemas.microsoft.com/office/drawing/2014/main" id="{FDC3548D-3A4F-B944-B7E4-7429E451DB1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6787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A0B9-30DA-474F-8069-4A28CB000B94}"/>
              </a:ext>
            </a:extLst>
          </p:cNvPr>
          <p:cNvSpPr>
            <a:spLocks noGrp="1"/>
          </p:cNvSpPr>
          <p:nvPr>
            <p:ph type="title"/>
          </p:nvPr>
        </p:nvSpPr>
        <p:spPr>
          <a:xfrm>
            <a:off x="449580" y="152400"/>
            <a:ext cx="8229600" cy="411162"/>
          </a:xfrm>
        </p:spPr>
        <p:txBody>
          <a:bodyPr>
            <a:normAutofit fontScale="90000"/>
          </a:bodyPr>
          <a:lstStyle/>
          <a:p>
            <a:r>
              <a:rPr lang="en-US" dirty="0"/>
              <a:t>DC Gun HV PS</a:t>
            </a:r>
          </a:p>
        </p:txBody>
      </p:sp>
      <p:sp>
        <p:nvSpPr>
          <p:cNvPr id="3" name="Content Placeholder 2">
            <a:extLst>
              <a:ext uri="{FF2B5EF4-FFF2-40B4-BE49-F238E27FC236}">
                <a16:creationId xmlns:a16="http://schemas.microsoft.com/office/drawing/2014/main" id="{F83EBE92-63C8-4B9D-AC4B-02E1BDC1DFD4}"/>
              </a:ext>
            </a:extLst>
          </p:cNvPr>
          <p:cNvSpPr>
            <a:spLocks noGrp="1"/>
          </p:cNvSpPr>
          <p:nvPr>
            <p:ph idx="1"/>
          </p:nvPr>
        </p:nvSpPr>
        <p:spPr>
          <a:xfrm>
            <a:off x="228600" y="762000"/>
            <a:ext cx="8915400" cy="5943600"/>
          </a:xfrm>
        </p:spPr>
        <p:txBody>
          <a:bodyPr>
            <a:normAutofit/>
          </a:bodyPr>
          <a:lstStyle/>
          <a:p>
            <a:r>
              <a:rPr lang="en-US" dirty="0"/>
              <a:t>PS group met with HV PS manufacture got some ideas how to improve stability for CW operation</a:t>
            </a:r>
          </a:p>
          <a:p>
            <a:r>
              <a:rPr lang="en-US" dirty="0"/>
              <a:t>On Thursday stepdown transformer will be installed</a:t>
            </a:r>
          </a:p>
          <a:p>
            <a:r>
              <a:rPr lang="en-US" dirty="0"/>
              <a:t>Bandwidth and ripple studies continues</a:t>
            </a:r>
          </a:p>
          <a:p>
            <a:r>
              <a:rPr lang="en-US" dirty="0"/>
              <a:t> One more set of R&amp;C has been tested more is coming today</a:t>
            </a:r>
          </a:p>
          <a:p>
            <a:r>
              <a:rPr lang="en-US" dirty="0"/>
              <a:t>Next week (June 27-28) we will test Gun stability  running with Cornell version of control board</a:t>
            </a:r>
          </a:p>
          <a:p>
            <a:r>
              <a:rPr lang="en-US" dirty="0"/>
              <a:t>Some times in July we need to move controller chassis outside of the tunnel and test DC gun operation. It could take at least 2  days without beam</a:t>
            </a:r>
          </a:p>
        </p:txBody>
      </p:sp>
    </p:spTree>
    <p:extLst>
      <p:ext uri="{BB962C8B-B14F-4D97-AF65-F5344CB8AC3E}">
        <p14:creationId xmlns:p14="http://schemas.microsoft.com/office/powerpoint/2010/main" val="117133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6" descr="http://elog.pbn.bnl.gov:8080/api/attachment/image/static/5aceb352000f8cfa_Wed_Apr_11_21:16:01_2018.14443.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48284" y="2911602"/>
            <a:ext cx="2674637" cy="407645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elog.pbn.bnl.gov:8080/api/attachment/image/static/5ac27aee000f5d53_Mon_Apr__2_14:48:14_2018.603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61441"/>
            <a:ext cx="1966097" cy="299655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3"/>
          <p:cNvGrpSpPr/>
          <p:nvPr/>
        </p:nvGrpSpPr>
        <p:grpSpPr>
          <a:xfrm>
            <a:off x="4252" y="1049153"/>
            <a:ext cx="9144000" cy="2692156"/>
            <a:chOff x="4252" y="1049153"/>
            <a:chExt cx="9144000" cy="2692156"/>
          </a:xfrm>
        </p:grpSpPr>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52" y="2129906"/>
              <a:ext cx="9144000" cy="1423604"/>
            </a:xfrm>
            <a:prstGeom prst="rect">
              <a:avLst/>
            </a:prstGeom>
          </p:spPr>
        </p:pic>
        <p:sp>
          <p:nvSpPr>
            <p:cNvPr id="6" name="TextBox 5"/>
            <p:cNvSpPr txBox="1"/>
            <p:nvPr/>
          </p:nvSpPr>
          <p:spPr>
            <a:xfrm>
              <a:off x="924459" y="3310422"/>
              <a:ext cx="1482562" cy="430887"/>
            </a:xfrm>
            <a:prstGeom prst="rect">
              <a:avLst/>
            </a:prstGeom>
            <a:solidFill>
              <a:srgbClr val="00B0F0"/>
            </a:solidFill>
            <a:ln>
              <a:solidFill>
                <a:schemeClr val="tx1"/>
              </a:solidFill>
            </a:ln>
          </p:spPr>
          <p:txBody>
            <a:bodyPr wrap="square" rtlCol="0">
              <a:spAutoFit/>
            </a:bodyPr>
            <a:lstStyle/>
            <a:p>
              <a:pPr algn="ctr"/>
              <a:r>
                <a:rPr lang="en-US" sz="1100" b="1" dirty="0"/>
                <a:t>COOLING</a:t>
              </a:r>
            </a:p>
            <a:p>
              <a:pPr algn="ctr"/>
              <a:r>
                <a:rPr lang="en-US" sz="1100" b="1" dirty="0"/>
                <a:t>in Blue RHIC ring</a:t>
              </a:r>
            </a:p>
          </p:txBody>
        </p:sp>
        <p:sp>
          <p:nvSpPr>
            <p:cNvPr id="8" name="TextBox 7"/>
            <p:cNvSpPr txBox="1"/>
            <p:nvPr/>
          </p:nvSpPr>
          <p:spPr>
            <a:xfrm>
              <a:off x="905171" y="2255219"/>
              <a:ext cx="1473776" cy="430887"/>
            </a:xfrm>
            <a:prstGeom prst="rect">
              <a:avLst/>
            </a:prstGeom>
            <a:solidFill>
              <a:srgbClr val="FFFF00"/>
            </a:solidFill>
            <a:ln w="15875">
              <a:solidFill>
                <a:schemeClr val="tx1"/>
              </a:solidFill>
            </a:ln>
          </p:spPr>
          <p:txBody>
            <a:bodyPr wrap="square" rtlCol="0">
              <a:spAutoFit/>
            </a:bodyPr>
            <a:lstStyle/>
            <a:p>
              <a:pPr algn="ctr"/>
              <a:r>
                <a:rPr lang="en-US" sz="1100" b="1" dirty="0"/>
                <a:t>COOLING</a:t>
              </a:r>
            </a:p>
            <a:p>
              <a:pPr algn="ctr"/>
              <a:r>
                <a:rPr lang="en-US" sz="1100" b="1" dirty="0"/>
                <a:t>in Yellow RHIC ring</a:t>
              </a:r>
            </a:p>
          </p:txBody>
        </p:sp>
        <p:sp>
          <p:nvSpPr>
            <p:cNvPr id="27" name="TextBox 26"/>
            <p:cNvSpPr txBox="1"/>
            <p:nvPr/>
          </p:nvSpPr>
          <p:spPr>
            <a:xfrm>
              <a:off x="8220546" y="3023838"/>
              <a:ext cx="673340" cy="461665"/>
            </a:xfrm>
            <a:prstGeom prst="rect">
              <a:avLst/>
            </a:prstGeom>
            <a:noFill/>
          </p:spPr>
          <p:txBody>
            <a:bodyPr wrap="square" rtlCol="0">
              <a:spAutoFit/>
            </a:bodyPr>
            <a:lstStyle/>
            <a:p>
              <a:pPr algn="ctr"/>
              <a:r>
                <a:rPr lang="en-US" sz="1200" b="1" dirty="0"/>
                <a:t>DC </a:t>
              </a:r>
              <a:br>
                <a:rPr lang="en-US" sz="1200" b="1" dirty="0"/>
              </a:br>
              <a:r>
                <a:rPr lang="en-US" sz="1200" b="1" dirty="0"/>
                <a:t>e</a:t>
              </a:r>
              <a:r>
                <a:rPr lang="en-US" sz="1200" b="1" baseline="30000" dirty="0"/>
                <a:t>-</a:t>
              </a:r>
              <a:r>
                <a:rPr lang="en-US" sz="1200" b="1" dirty="0"/>
                <a:t> Gun</a:t>
              </a:r>
            </a:p>
          </p:txBody>
        </p:sp>
        <p:sp>
          <p:nvSpPr>
            <p:cNvPr id="28" name="TextBox 27"/>
            <p:cNvSpPr txBox="1"/>
            <p:nvPr/>
          </p:nvSpPr>
          <p:spPr>
            <a:xfrm>
              <a:off x="7725758" y="1258985"/>
              <a:ext cx="785196" cy="646331"/>
            </a:xfrm>
            <a:prstGeom prst="rect">
              <a:avLst/>
            </a:prstGeom>
            <a:noFill/>
          </p:spPr>
          <p:txBody>
            <a:bodyPr wrap="square" rtlCol="0">
              <a:spAutoFit/>
            </a:bodyPr>
            <a:lstStyle/>
            <a:p>
              <a:pPr algn="ctr"/>
              <a:r>
                <a:rPr lang="en-US" sz="1200" b="1" dirty="0"/>
                <a:t>704 SRF </a:t>
              </a:r>
            </a:p>
            <a:p>
              <a:pPr algn="ctr"/>
              <a:r>
                <a:rPr lang="en-US" sz="1200" b="1" dirty="0"/>
                <a:t>Booster Cavity</a:t>
              </a:r>
            </a:p>
          </p:txBody>
        </p:sp>
        <p:sp>
          <p:nvSpPr>
            <p:cNvPr id="29" name="TextBox 28"/>
            <p:cNvSpPr txBox="1"/>
            <p:nvPr/>
          </p:nvSpPr>
          <p:spPr>
            <a:xfrm>
              <a:off x="6757483" y="1593824"/>
              <a:ext cx="1043932" cy="461665"/>
            </a:xfrm>
            <a:prstGeom prst="rect">
              <a:avLst/>
            </a:prstGeom>
            <a:noFill/>
          </p:spPr>
          <p:txBody>
            <a:bodyPr wrap="square" rtlCol="0">
              <a:spAutoFit/>
            </a:bodyPr>
            <a:lstStyle/>
            <a:p>
              <a:pPr algn="ctr"/>
              <a:r>
                <a:rPr lang="en-US" sz="1200" b="1" dirty="0"/>
                <a:t>2.1 GHz </a:t>
              </a:r>
              <a:br>
                <a:rPr lang="en-US" sz="1200" b="1" dirty="0"/>
              </a:br>
              <a:r>
                <a:rPr lang="en-US" sz="1200" b="1" dirty="0"/>
                <a:t>Cu Cavity</a:t>
              </a:r>
            </a:p>
          </p:txBody>
        </p:sp>
        <p:sp>
          <p:nvSpPr>
            <p:cNvPr id="32" name="TextBox 31"/>
            <p:cNvSpPr txBox="1"/>
            <p:nvPr/>
          </p:nvSpPr>
          <p:spPr>
            <a:xfrm>
              <a:off x="4946334" y="1593823"/>
              <a:ext cx="1043932" cy="461665"/>
            </a:xfrm>
            <a:prstGeom prst="rect">
              <a:avLst/>
            </a:prstGeom>
            <a:noFill/>
          </p:spPr>
          <p:txBody>
            <a:bodyPr wrap="square" rtlCol="0">
              <a:spAutoFit/>
            </a:bodyPr>
            <a:lstStyle/>
            <a:p>
              <a:pPr algn="ctr"/>
              <a:r>
                <a:rPr lang="en-US" sz="1200" b="1" dirty="0"/>
                <a:t>9 MHz </a:t>
              </a:r>
              <a:br>
                <a:rPr lang="en-US" sz="1200" b="1" dirty="0"/>
              </a:br>
              <a:r>
                <a:rPr lang="en-US" sz="1200" b="1" dirty="0"/>
                <a:t>Cu Cavity</a:t>
              </a:r>
            </a:p>
          </p:txBody>
        </p:sp>
        <p:sp>
          <p:nvSpPr>
            <p:cNvPr id="33" name="TextBox 32"/>
            <p:cNvSpPr txBox="1"/>
            <p:nvPr/>
          </p:nvSpPr>
          <p:spPr>
            <a:xfrm>
              <a:off x="3514979" y="1560111"/>
              <a:ext cx="1043932" cy="461665"/>
            </a:xfrm>
            <a:prstGeom prst="rect">
              <a:avLst/>
            </a:prstGeom>
            <a:noFill/>
          </p:spPr>
          <p:txBody>
            <a:bodyPr wrap="square" rtlCol="0">
              <a:spAutoFit/>
            </a:bodyPr>
            <a:lstStyle/>
            <a:p>
              <a:pPr algn="ctr"/>
              <a:r>
                <a:rPr lang="en-US" sz="1200" b="1" dirty="0"/>
                <a:t>704 MHz </a:t>
              </a:r>
              <a:br>
                <a:rPr lang="en-US" sz="1200" b="1" dirty="0"/>
              </a:br>
              <a:r>
                <a:rPr lang="en-US" sz="1200" b="1" dirty="0"/>
                <a:t>Cu Cavity</a:t>
              </a:r>
            </a:p>
          </p:txBody>
        </p:sp>
        <p:cxnSp>
          <p:nvCxnSpPr>
            <p:cNvPr id="34" name="Straight Arrow Connector 33"/>
            <p:cNvCxnSpPr/>
            <p:nvPr/>
          </p:nvCxnSpPr>
          <p:spPr>
            <a:xfrm>
              <a:off x="4022242" y="2001143"/>
              <a:ext cx="2882" cy="47597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6" name="Straight Arrow Connector 35"/>
            <p:cNvCxnSpPr>
              <a:stCxn id="32" idx="2"/>
            </p:cNvCxnSpPr>
            <p:nvPr/>
          </p:nvCxnSpPr>
          <p:spPr>
            <a:xfrm>
              <a:off x="5468300" y="2055488"/>
              <a:ext cx="0" cy="48355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8" name="Straight Arrow Connector 37"/>
            <p:cNvCxnSpPr/>
            <p:nvPr/>
          </p:nvCxnSpPr>
          <p:spPr>
            <a:xfrm>
              <a:off x="8118356" y="1900249"/>
              <a:ext cx="0" cy="47608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6" name="TextBox 45"/>
            <p:cNvSpPr txBox="1"/>
            <p:nvPr/>
          </p:nvSpPr>
          <p:spPr>
            <a:xfrm>
              <a:off x="6096000" y="1049153"/>
              <a:ext cx="1009088" cy="461665"/>
            </a:xfrm>
            <a:prstGeom prst="rect">
              <a:avLst/>
            </a:prstGeom>
            <a:noFill/>
          </p:spPr>
          <p:txBody>
            <a:bodyPr wrap="square" rtlCol="0">
              <a:spAutoFit/>
            </a:bodyPr>
            <a:lstStyle/>
            <a:p>
              <a:pPr algn="ctr"/>
              <a:r>
                <a:rPr lang="en-US" sz="1200" b="1" dirty="0"/>
                <a:t>DC Gun </a:t>
              </a:r>
            </a:p>
            <a:p>
              <a:pPr algn="ctr"/>
              <a:r>
                <a:rPr lang="en-US" sz="1200" b="1" dirty="0"/>
                <a:t>Test Line</a:t>
              </a:r>
            </a:p>
          </p:txBody>
        </p:sp>
        <p:cxnSp>
          <p:nvCxnSpPr>
            <p:cNvPr id="47" name="Straight Arrow Connector 46"/>
            <p:cNvCxnSpPr/>
            <p:nvPr/>
          </p:nvCxnSpPr>
          <p:spPr>
            <a:xfrm>
              <a:off x="6588113" y="1510818"/>
              <a:ext cx="24864" cy="631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051652" y="1358849"/>
              <a:ext cx="1155752" cy="461665"/>
            </a:xfrm>
            <a:prstGeom prst="rect">
              <a:avLst/>
            </a:prstGeom>
            <a:noFill/>
          </p:spPr>
          <p:txBody>
            <a:bodyPr wrap="square" rtlCol="0">
              <a:spAutoFit/>
            </a:bodyPr>
            <a:lstStyle/>
            <a:p>
              <a:pPr algn="ctr"/>
              <a:r>
                <a:rPr lang="en-US" sz="1200" b="1" dirty="0"/>
                <a:t>Diagnostic Beamline</a:t>
              </a:r>
            </a:p>
          </p:txBody>
        </p:sp>
        <p:cxnSp>
          <p:nvCxnSpPr>
            <p:cNvPr id="52" name="Straight Arrow Connector 51"/>
            <p:cNvCxnSpPr>
              <a:stCxn id="51" idx="2"/>
            </p:cNvCxnSpPr>
            <p:nvPr/>
          </p:nvCxnSpPr>
          <p:spPr>
            <a:xfrm>
              <a:off x="2629528" y="1820514"/>
              <a:ext cx="0" cy="6566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514979" y="2953222"/>
              <a:ext cx="1442075" cy="276999"/>
            </a:xfrm>
            <a:prstGeom prst="rect">
              <a:avLst/>
            </a:prstGeom>
            <a:noFill/>
          </p:spPr>
          <p:txBody>
            <a:bodyPr wrap="square" rtlCol="0">
              <a:spAutoFit/>
            </a:bodyPr>
            <a:lstStyle/>
            <a:p>
              <a:pPr algn="ctr"/>
              <a:r>
                <a:rPr lang="en-US" sz="1200" b="1" dirty="0"/>
                <a:t>RHIC TRIPLET</a:t>
              </a:r>
            </a:p>
          </p:txBody>
        </p:sp>
        <p:sp>
          <p:nvSpPr>
            <p:cNvPr id="59" name="Right Arrow 58"/>
            <p:cNvSpPr/>
            <p:nvPr/>
          </p:nvSpPr>
          <p:spPr>
            <a:xfrm rot="10800000" flipV="1">
              <a:off x="4443424" y="2402398"/>
              <a:ext cx="426280" cy="149437"/>
            </a:xfrm>
            <a:prstGeom prst="rightArrow">
              <a:avLst>
                <a:gd name="adj1" fmla="val 50000"/>
                <a:gd name="adj2" fmla="val 88400"/>
              </a:avLst>
            </a:prstGeom>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Rectangle 59"/>
            <p:cNvSpPr/>
            <p:nvPr/>
          </p:nvSpPr>
          <p:spPr>
            <a:xfrm>
              <a:off x="4547345" y="2005341"/>
              <a:ext cx="343017"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rgbClr val="C00000"/>
                  </a:solidFill>
                  <a:effectLst>
                    <a:outerShdw blurRad="50800" dist="39000" dir="5460000" algn="tl">
                      <a:srgbClr val="000000">
                        <a:alpha val="38000"/>
                      </a:srgbClr>
                    </a:outerShdw>
                  </a:effectLst>
                </a:rPr>
                <a:t>e</a:t>
              </a:r>
              <a:r>
                <a:rPr lang="en-US" b="1" cap="none" spc="0" baseline="30000" dirty="0">
                  <a:ln w="11430"/>
                  <a:solidFill>
                    <a:srgbClr val="C00000"/>
                  </a:solidFill>
                  <a:effectLst>
                    <a:outerShdw blurRad="50800" dist="39000" dir="5460000" algn="tl">
                      <a:srgbClr val="000000">
                        <a:alpha val="38000"/>
                      </a:srgbClr>
                    </a:outerShdw>
                  </a:effectLst>
                </a:rPr>
                <a:t>-</a:t>
              </a:r>
            </a:p>
          </p:txBody>
        </p:sp>
        <p:sp>
          <p:nvSpPr>
            <p:cNvPr id="61" name="Right Arrow 60"/>
            <p:cNvSpPr/>
            <p:nvPr/>
          </p:nvSpPr>
          <p:spPr>
            <a:xfrm flipV="1">
              <a:off x="456547" y="3298105"/>
              <a:ext cx="426280" cy="149437"/>
            </a:xfrm>
            <a:prstGeom prst="rightArrow">
              <a:avLst>
                <a:gd name="adj1" fmla="val 50000"/>
                <a:gd name="adj2" fmla="val 88400"/>
              </a:avLst>
            </a:prstGeom>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2" name="Rectangle 61"/>
            <p:cNvSpPr/>
            <p:nvPr/>
          </p:nvSpPr>
          <p:spPr>
            <a:xfrm>
              <a:off x="456547" y="3317823"/>
              <a:ext cx="343017"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rgbClr val="C00000"/>
                  </a:solidFill>
                  <a:effectLst>
                    <a:outerShdw blurRad="50800" dist="39000" dir="5460000" algn="tl">
                      <a:srgbClr val="000000">
                        <a:alpha val="38000"/>
                      </a:srgbClr>
                    </a:outerShdw>
                  </a:effectLst>
                </a:rPr>
                <a:t>e</a:t>
              </a:r>
              <a:r>
                <a:rPr lang="en-US" b="1" cap="none" spc="0" baseline="30000" dirty="0">
                  <a:ln w="11430"/>
                  <a:solidFill>
                    <a:srgbClr val="C00000"/>
                  </a:solidFill>
                  <a:effectLst>
                    <a:outerShdw blurRad="50800" dist="39000" dir="5460000" algn="tl">
                      <a:srgbClr val="000000">
                        <a:alpha val="38000"/>
                      </a:srgbClr>
                    </a:outerShdw>
                  </a:effectLst>
                </a:rPr>
                <a:t>-</a:t>
              </a:r>
            </a:p>
          </p:txBody>
        </p:sp>
        <p:sp>
          <p:nvSpPr>
            <p:cNvPr id="64" name="Right Arrow 63"/>
            <p:cNvSpPr/>
            <p:nvPr/>
          </p:nvSpPr>
          <p:spPr>
            <a:xfrm rot="10800000" flipV="1">
              <a:off x="5447175" y="2993593"/>
              <a:ext cx="194868" cy="82831"/>
            </a:xfrm>
            <a:prstGeom prst="rightArrow">
              <a:avLst>
                <a:gd name="adj1" fmla="val 50000"/>
                <a:gd name="adj2" fmla="val 88400"/>
              </a:avLst>
            </a:prstGeom>
            <a:solidFill>
              <a:srgbClr val="FFFF00"/>
            </a:solidFill>
            <a:ln w="127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5" name="Right Arrow 64"/>
            <p:cNvSpPr/>
            <p:nvPr/>
          </p:nvSpPr>
          <p:spPr>
            <a:xfrm rot="10800000" flipV="1">
              <a:off x="3084654" y="2976387"/>
              <a:ext cx="194868" cy="82831"/>
            </a:xfrm>
            <a:prstGeom prst="rightArrow">
              <a:avLst>
                <a:gd name="adj1" fmla="val 50000"/>
                <a:gd name="adj2" fmla="val 88400"/>
              </a:avLst>
            </a:prstGeom>
            <a:solidFill>
              <a:srgbClr val="FFFF00"/>
            </a:solidFill>
            <a:ln w="127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6" name="Right Arrow 65"/>
            <p:cNvSpPr/>
            <p:nvPr/>
          </p:nvSpPr>
          <p:spPr>
            <a:xfrm flipV="1">
              <a:off x="3105144" y="3136659"/>
              <a:ext cx="194868" cy="82831"/>
            </a:xfrm>
            <a:prstGeom prst="rightArrow">
              <a:avLst>
                <a:gd name="adj1" fmla="val 50000"/>
                <a:gd name="adj2" fmla="val 88400"/>
              </a:avLst>
            </a:prstGeom>
            <a:solidFill>
              <a:srgbClr val="00B0F0"/>
            </a:solidFill>
            <a:ln w="127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7" name="Right Arrow 66"/>
            <p:cNvSpPr/>
            <p:nvPr/>
          </p:nvSpPr>
          <p:spPr>
            <a:xfrm flipV="1">
              <a:off x="5447175" y="3128965"/>
              <a:ext cx="194868" cy="82831"/>
            </a:xfrm>
            <a:prstGeom prst="rightArrow">
              <a:avLst>
                <a:gd name="adj1" fmla="val 50000"/>
                <a:gd name="adj2" fmla="val 88400"/>
              </a:avLst>
            </a:prstGeom>
            <a:solidFill>
              <a:srgbClr val="00B0F0"/>
            </a:solidFill>
            <a:ln w="127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8" name="Right Arrow 47"/>
            <p:cNvSpPr/>
            <p:nvPr/>
          </p:nvSpPr>
          <p:spPr>
            <a:xfrm rot="10800000" flipV="1">
              <a:off x="414915" y="2686106"/>
              <a:ext cx="426280" cy="149437"/>
            </a:xfrm>
            <a:prstGeom prst="rightArrow">
              <a:avLst>
                <a:gd name="adj1" fmla="val 50000"/>
                <a:gd name="adj2" fmla="val 88400"/>
              </a:avLst>
            </a:prstGeom>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456547" y="2308324"/>
              <a:ext cx="400133" cy="430887"/>
            </a:xfrm>
            <a:prstGeom prst="rect">
              <a:avLst/>
            </a:prstGeom>
          </p:spPr>
          <p:txBody>
            <a:bodyPr wrap="none">
              <a:spAutoFit/>
            </a:bodyPr>
            <a:lstStyle/>
            <a:p>
              <a:r>
                <a:rPr lang="en-US" b="1" dirty="0">
                  <a:ln w="11430"/>
                  <a:solidFill>
                    <a:srgbClr val="C00000"/>
                  </a:solidFill>
                  <a:effectLst>
                    <a:outerShdw blurRad="50800" dist="39000" dir="5460000" algn="tl">
                      <a:srgbClr val="000000">
                        <a:alpha val="38000"/>
                      </a:srgbClr>
                    </a:outerShdw>
                  </a:effectLst>
                </a:rPr>
                <a:t>e</a:t>
              </a:r>
              <a:r>
                <a:rPr lang="en-US" b="1" baseline="30000" dirty="0">
                  <a:ln w="11430"/>
                  <a:solidFill>
                    <a:srgbClr val="C00000"/>
                  </a:solidFill>
                  <a:effectLst>
                    <a:outerShdw blurRad="50800" dist="39000" dir="5460000" algn="tl">
                      <a:srgbClr val="000000">
                        <a:alpha val="38000"/>
                      </a:srgbClr>
                    </a:outerShdw>
                  </a:effectLst>
                </a:rPr>
                <a:t>-</a:t>
              </a:r>
              <a:endParaRPr lang="en-US" dirty="0"/>
            </a:p>
          </p:txBody>
        </p:sp>
        <p:cxnSp>
          <p:nvCxnSpPr>
            <p:cNvPr id="37" name="Straight Arrow Connector 36"/>
            <p:cNvCxnSpPr>
              <a:stCxn id="27" idx="0"/>
            </p:cNvCxnSpPr>
            <p:nvPr/>
          </p:nvCxnSpPr>
          <p:spPr>
            <a:xfrm flipV="1">
              <a:off x="8557216" y="2771669"/>
              <a:ext cx="0" cy="2521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641822" y="3076425"/>
              <a:ext cx="419100" cy="215444"/>
            </a:xfrm>
            <a:prstGeom prst="rect">
              <a:avLst/>
            </a:prstGeom>
            <a:noFill/>
          </p:spPr>
          <p:txBody>
            <a:bodyPr wrap="square" rtlCol="0">
              <a:spAutoFit/>
            </a:bodyPr>
            <a:lstStyle/>
            <a:p>
              <a:pPr algn="ctr"/>
              <a:r>
                <a:rPr lang="en-US" sz="800" b="1" dirty="0">
                  <a:solidFill>
                    <a:srgbClr val="C00000"/>
                  </a:solidFill>
                </a:rPr>
                <a:t>IP02</a:t>
              </a:r>
            </a:p>
          </p:txBody>
        </p:sp>
      </p:grpSp>
      <p:sp>
        <p:nvSpPr>
          <p:cNvPr id="45" name="TextBox 44"/>
          <p:cNvSpPr txBox="1"/>
          <p:nvPr/>
        </p:nvSpPr>
        <p:spPr>
          <a:xfrm>
            <a:off x="46610" y="286040"/>
            <a:ext cx="5189754" cy="923330"/>
          </a:xfrm>
          <a:prstGeom prst="rect">
            <a:avLst/>
          </a:prstGeom>
          <a:noFill/>
          <a:ln w="19050" cmpd="sng">
            <a:solidFill>
              <a:srgbClr val="FF0000"/>
            </a:solidFill>
          </a:ln>
        </p:spPr>
        <p:txBody>
          <a:bodyPr wrap="square" rtlCol="0">
            <a:spAutoFit/>
          </a:bodyPr>
          <a:lstStyle/>
          <a:p>
            <a:r>
              <a:rPr lang="en-US" sz="1800" dirty="0">
                <a:solidFill>
                  <a:srgbClr val="FF0000"/>
                </a:solidFill>
              </a:rPr>
              <a:t>Beam reached </a:t>
            </a:r>
            <a:r>
              <a:rPr lang="en-US" sz="1800" dirty="0" err="1">
                <a:solidFill>
                  <a:srgbClr val="FF0000"/>
                </a:solidFill>
              </a:rPr>
              <a:t>Diagn</a:t>
            </a:r>
            <a:r>
              <a:rPr lang="en-US" sz="1800" dirty="0">
                <a:solidFill>
                  <a:srgbClr val="FF0000"/>
                </a:solidFill>
              </a:rPr>
              <a:t> line  and Cooling section  PMs</a:t>
            </a:r>
          </a:p>
          <a:p>
            <a:r>
              <a:rPr lang="en-US" sz="1800" dirty="0">
                <a:solidFill>
                  <a:srgbClr val="FF0000"/>
                </a:solidFill>
              </a:rPr>
              <a:t>Apr 25, 2017</a:t>
            </a:r>
          </a:p>
        </p:txBody>
      </p:sp>
      <p:pic>
        <p:nvPicPr>
          <p:cNvPr id="1026" name="Picture 2" descr="http://elog.pbn.bnl.gov:8080/api/attachment/image/static/5acceca7000f859a_Tue_Apr_10_12:56:06_2018.603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1706" y="3687155"/>
            <a:ext cx="2588104" cy="2355112"/>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6800796" y="4341911"/>
            <a:ext cx="1972146" cy="307777"/>
          </a:xfrm>
          <a:prstGeom prst="rect">
            <a:avLst/>
          </a:prstGeom>
          <a:noFill/>
        </p:spPr>
        <p:txBody>
          <a:bodyPr wrap="square" rtlCol="0">
            <a:spAutoFit/>
          </a:bodyPr>
          <a:lstStyle/>
          <a:p>
            <a:r>
              <a:rPr lang="en-US" sz="1400" dirty="0">
                <a:solidFill>
                  <a:schemeClr val="bg1"/>
                </a:solidFill>
              </a:rPr>
              <a:t>Apr 10 Dogleg PM</a:t>
            </a:r>
          </a:p>
        </p:txBody>
      </p:sp>
      <p:sp>
        <p:nvSpPr>
          <p:cNvPr id="50" name="TextBox 49"/>
          <p:cNvSpPr txBox="1"/>
          <p:nvPr/>
        </p:nvSpPr>
        <p:spPr>
          <a:xfrm>
            <a:off x="77215" y="4075317"/>
            <a:ext cx="1972146" cy="307777"/>
          </a:xfrm>
          <a:prstGeom prst="rect">
            <a:avLst/>
          </a:prstGeom>
          <a:noFill/>
        </p:spPr>
        <p:txBody>
          <a:bodyPr wrap="square" rtlCol="0">
            <a:spAutoFit/>
          </a:bodyPr>
          <a:lstStyle/>
          <a:p>
            <a:r>
              <a:rPr lang="en-US" sz="1400" dirty="0">
                <a:solidFill>
                  <a:schemeClr val="bg1"/>
                </a:solidFill>
              </a:rPr>
              <a:t>Apr 2 </a:t>
            </a:r>
            <a:r>
              <a:rPr lang="en-US" sz="1400" dirty="0" err="1">
                <a:solidFill>
                  <a:schemeClr val="bg1"/>
                </a:solidFill>
              </a:rPr>
              <a:t>DiagnLine</a:t>
            </a:r>
            <a:r>
              <a:rPr lang="en-US" sz="1400" dirty="0">
                <a:solidFill>
                  <a:schemeClr val="bg1"/>
                </a:solidFill>
              </a:rPr>
              <a:t>  PM</a:t>
            </a:r>
          </a:p>
        </p:txBody>
      </p:sp>
      <p:cxnSp>
        <p:nvCxnSpPr>
          <p:cNvPr id="16" name="Straight Arrow Connector 15"/>
          <p:cNvCxnSpPr>
            <a:stCxn id="2050" idx="1"/>
          </p:cNvCxnSpPr>
          <p:nvPr/>
        </p:nvCxnSpPr>
        <p:spPr>
          <a:xfrm flipH="1">
            <a:off x="2506412" y="1052856"/>
            <a:ext cx="2760557" cy="19404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2" name="Picture 8" descr="http://elog.pbn.bnl.gov:8080/api/attachment/image/static/5ac690c3000f6e4b_Thu_Apr__5_17:10:27_2018.603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621103" y="3974933"/>
            <a:ext cx="2921375" cy="2658381"/>
          </a:xfrm>
          <a:prstGeom prst="rect">
            <a:avLst/>
          </a:prstGeom>
          <a:noFill/>
          <a:extLst>
            <a:ext uri="{909E8E84-426E-40dd-AFC4-6F175D3DCCD1}">
              <a14:hiddenFill xmlns:a14="http://schemas.microsoft.com/office/drawing/2010/main" xmlns="">
                <a:solidFill>
                  <a:srgbClr val="FFFFFF"/>
                </a:solidFill>
              </a14:hiddenFill>
            </a:ext>
          </a:extLst>
        </p:spPr>
      </p:pic>
      <p:sp>
        <p:nvSpPr>
          <p:cNvPr id="55" name="TextBox 54"/>
          <p:cNvSpPr txBox="1"/>
          <p:nvPr/>
        </p:nvSpPr>
        <p:spPr>
          <a:xfrm>
            <a:off x="1965554" y="4034134"/>
            <a:ext cx="2105490" cy="523220"/>
          </a:xfrm>
          <a:prstGeom prst="rect">
            <a:avLst/>
          </a:prstGeom>
          <a:noFill/>
        </p:spPr>
        <p:txBody>
          <a:bodyPr wrap="square" rtlCol="0">
            <a:spAutoFit/>
          </a:bodyPr>
          <a:lstStyle/>
          <a:p>
            <a:r>
              <a:rPr lang="en-US" sz="1400" dirty="0">
                <a:solidFill>
                  <a:schemeClr val="bg1"/>
                </a:solidFill>
              </a:rPr>
              <a:t>Apr </a:t>
            </a:r>
            <a:r>
              <a:rPr lang="ru-RU" sz="1400" dirty="0">
                <a:solidFill>
                  <a:schemeClr val="bg1"/>
                </a:solidFill>
              </a:rPr>
              <a:t>5</a:t>
            </a:r>
            <a:r>
              <a:rPr lang="en-US" sz="1400" dirty="0">
                <a:solidFill>
                  <a:schemeClr val="bg1"/>
                </a:solidFill>
              </a:rPr>
              <a:t> </a:t>
            </a:r>
            <a:r>
              <a:rPr lang="en-US" sz="1400" dirty="0" err="1">
                <a:solidFill>
                  <a:schemeClr val="bg1"/>
                </a:solidFill>
              </a:rPr>
              <a:t>DiagnLine</a:t>
            </a:r>
            <a:r>
              <a:rPr lang="en-US" sz="1400" dirty="0">
                <a:solidFill>
                  <a:schemeClr val="bg1"/>
                </a:solidFill>
              </a:rPr>
              <a:t>  PM</a:t>
            </a:r>
            <a:endParaRPr lang="ru-RU" sz="1400" dirty="0">
              <a:solidFill>
                <a:schemeClr val="bg1"/>
              </a:solidFill>
            </a:endParaRPr>
          </a:p>
          <a:p>
            <a:r>
              <a:rPr lang="en-US" sz="1400" dirty="0">
                <a:solidFill>
                  <a:schemeClr val="bg1"/>
                </a:solidFill>
              </a:rPr>
              <a:t>With deflecting cavity on</a:t>
            </a:r>
          </a:p>
        </p:txBody>
      </p:sp>
      <p:pic>
        <p:nvPicPr>
          <p:cNvPr id="2050" name="Picture 2" descr="http://elog.pbn.bnl.gov:8080/api/attachment/image/static/5ae08bb8000ff334_Wed_Apr_25_10:07:52_2018.2814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6969" y="-27673"/>
            <a:ext cx="2374853" cy="216105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5371755" y="121943"/>
            <a:ext cx="2502331" cy="523220"/>
          </a:xfrm>
          <a:prstGeom prst="rect">
            <a:avLst/>
          </a:prstGeom>
          <a:noFill/>
        </p:spPr>
        <p:txBody>
          <a:bodyPr wrap="square" rtlCol="0">
            <a:spAutoFit/>
          </a:bodyPr>
          <a:lstStyle/>
          <a:p>
            <a:r>
              <a:rPr lang="en-US" sz="1400" dirty="0">
                <a:solidFill>
                  <a:schemeClr val="bg1"/>
                </a:solidFill>
              </a:rPr>
              <a:t>Apr 25</a:t>
            </a:r>
          </a:p>
          <a:p>
            <a:r>
              <a:rPr lang="en-US" sz="1400" dirty="0">
                <a:solidFill>
                  <a:schemeClr val="bg1"/>
                </a:solidFill>
              </a:rPr>
              <a:t>1</a:t>
            </a:r>
            <a:r>
              <a:rPr lang="en-US" sz="1400" baseline="30000" dirty="0">
                <a:solidFill>
                  <a:schemeClr val="bg1"/>
                </a:solidFill>
              </a:rPr>
              <a:t>st</a:t>
            </a:r>
            <a:r>
              <a:rPr lang="en-US" sz="1400" dirty="0">
                <a:solidFill>
                  <a:schemeClr val="bg1"/>
                </a:solidFill>
              </a:rPr>
              <a:t> </a:t>
            </a:r>
            <a:r>
              <a:rPr lang="en-US" sz="1400" dirty="0" err="1">
                <a:solidFill>
                  <a:schemeClr val="bg1"/>
                </a:solidFill>
              </a:rPr>
              <a:t>YaG</a:t>
            </a:r>
            <a:r>
              <a:rPr lang="en-US" sz="1400" dirty="0">
                <a:solidFill>
                  <a:schemeClr val="bg1"/>
                </a:solidFill>
              </a:rPr>
              <a:t> in cooling section </a:t>
            </a:r>
          </a:p>
        </p:txBody>
      </p:sp>
      <p:sp>
        <p:nvSpPr>
          <p:cNvPr id="57" name="TextBox 56"/>
          <p:cNvSpPr txBox="1"/>
          <p:nvPr/>
        </p:nvSpPr>
        <p:spPr>
          <a:xfrm>
            <a:off x="4356615" y="4034133"/>
            <a:ext cx="2105490" cy="738664"/>
          </a:xfrm>
          <a:prstGeom prst="rect">
            <a:avLst/>
          </a:prstGeom>
          <a:noFill/>
        </p:spPr>
        <p:txBody>
          <a:bodyPr wrap="square" rtlCol="0">
            <a:spAutoFit/>
          </a:bodyPr>
          <a:lstStyle/>
          <a:p>
            <a:r>
              <a:rPr lang="en-US" sz="1400" dirty="0">
                <a:solidFill>
                  <a:schemeClr val="bg1"/>
                </a:solidFill>
              </a:rPr>
              <a:t>Apr 11  </a:t>
            </a:r>
            <a:r>
              <a:rPr lang="en-US" sz="1400" dirty="0" err="1">
                <a:solidFill>
                  <a:schemeClr val="bg1"/>
                </a:solidFill>
              </a:rPr>
              <a:t>DiagnLine</a:t>
            </a:r>
            <a:r>
              <a:rPr lang="en-US" sz="1400" dirty="0">
                <a:solidFill>
                  <a:schemeClr val="bg1"/>
                </a:solidFill>
              </a:rPr>
              <a:t>  PM</a:t>
            </a:r>
            <a:endParaRPr lang="ru-RU" sz="1400" dirty="0">
              <a:solidFill>
                <a:schemeClr val="bg1"/>
              </a:solidFill>
            </a:endParaRPr>
          </a:p>
          <a:p>
            <a:r>
              <a:rPr lang="en-US" sz="1400" dirty="0">
                <a:solidFill>
                  <a:schemeClr val="bg1"/>
                </a:solidFill>
              </a:rPr>
              <a:t>With </a:t>
            </a:r>
            <a:r>
              <a:rPr lang="en-US" sz="1400" dirty="0" err="1">
                <a:solidFill>
                  <a:schemeClr val="bg1"/>
                </a:solidFill>
              </a:rPr>
              <a:t>dichirper</a:t>
            </a:r>
            <a:r>
              <a:rPr lang="en-US" sz="1400" dirty="0">
                <a:solidFill>
                  <a:schemeClr val="bg1"/>
                </a:solidFill>
              </a:rPr>
              <a:t> and deflecting cavity on</a:t>
            </a:r>
          </a:p>
        </p:txBody>
      </p:sp>
      <p:cxnSp>
        <p:nvCxnSpPr>
          <p:cNvPr id="56" name="Straight Arrow Connector 55"/>
          <p:cNvCxnSpPr>
            <a:cxnSpLocks/>
          </p:cNvCxnSpPr>
          <p:nvPr/>
        </p:nvCxnSpPr>
        <p:spPr>
          <a:xfrm flipH="1" flipV="1">
            <a:off x="3084653" y="2953222"/>
            <a:ext cx="3499454" cy="11615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856680" y="2835543"/>
            <a:ext cx="1522267" cy="10258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54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B70CF1A3-401C-41A9-A843-10A03A04BE6D}"/>
              </a:ext>
            </a:extLst>
          </p:cNvPr>
          <p:cNvSpPr txBox="1">
            <a:spLocks/>
          </p:cNvSpPr>
          <p:nvPr/>
        </p:nvSpPr>
        <p:spPr bwMode="auto">
          <a:xfrm>
            <a:off x="162197" y="-84056"/>
            <a:ext cx="88391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600" b="1">
                <a:solidFill>
                  <a:schemeClr val="tx2"/>
                </a:solidFill>
                <a:latin typeface="+mj-lt"/>
                <a:ea typeface="+mj-ea"/>
                <a:cs typeface="ＭＳ Ｐゴシック" charset="0"/>
              </a:defRPr>
            </a:lvl1pPr>
            <a:lvl2pPr algn="ctr"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a:lstStyle>
          <a:p>
            <a:pPr>
              <a:defRPr/>
            </a:pPr>
            <a:r>
              <a:rPr lang="en-US" altLang="en-US" sz="2400" kern="0" dirty="0" err="1">
                <a:solidFill>
                  <a:srgbClr val="0070C0"/>
                </a:solidFill>
                <a:cs typeface="Arial" charset="0"/>
              </a:rPr>
              <a:t>LEReC</a:t>
            </a:r>
            <a:r>
              <a:rPr lang="en-US" altLang="en-US" sz="2400" kern="0" dirty="0">
                <a:solidFill>
                  <a:srgbClr val="0070C0"/>
                </a:solidFill>
                <a:cs typeface="Arial" charset="0"/>
              </a:rPr>
              <a:t>: beam propagated all the way to final beam dump</a:t>
            </a:r>
          </a:p>
        </p:txBody>
      </p:sp>
      <p:pic>
        <p:nvPicPr>
          <p:cNvPr id="6" name="Picture 5" descr="Screen Clipping">
            <a:extLst>
              <a:ext uri="{FF2B5EF4-FFF2-40B4-BE49-F238E27FC236}">
                <a16:creationId xmlns:a16="http://schemas.microsoft.com/office/drawing/2014/main" id="{32D08569-C5C3-44E0-908A-4340F4ED9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 y="1295400"/>
            <a:ext cx="9078686" cy="2971800"/>
          </a:xfrm>
          <a:prstGeom prst="rect">
            <a:avLst/>
          </a:prstGeom>
        </p:spPr>
      </p:pic>
      <p:cxnSp>
        <p:nvCxnSpPr>
          <p:cNvPr id="55" name="Straight Arrow Connector 54">
            <a:extLst>
              <a:ext uri="{FF2B5EF4-FFF2-40B4-BE49-F238E27FC236}">
                <a16:creationId xmlns:a16="http://schemas.microsoft.com/office/drawing/2014/main" id="{0F1B4507-FBE5-42BE-81CA-8B7B146886CE}"/>
              </a:ext>
            </a:extLst>
          </p:cNvPr>
          <p:cNvCxnSpPr>
            <a:cxnSpLocks/>
          </p:cNvCxnSpPr>
          <p:nvPr/>
        </p:nvCxnSpPr>
        <p:spPr>
          <a:xfrm>
            <a:off x="622888" y="1754796"/>
            <a:ext cx="377520" cy="15218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7" name="Picture 2" descr="http://elog.pbn.bnl.gov:8080/api/attachment/image/static/5b135219000fc7db_Sat_Jun__2_22:27:36_2018.17032.gif">
            <a:extLst>
              <a:ext uri="{FF2B5EF4-FFF2-40B4-BE49-F238E27FC236}">
                <a16:creationId xmlns:a16="http://schemas.microsoft.com/office/drawing/2014/main" id="{13D8CBE7-7AD8-4593-AE7D-54EDB3AE6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70052"/>
            <a:ext cx="2305616" cy="18506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elog.pbn.bnl.gov:8080/api/attachment/image/static/5b154d75000fcdc8_Mon_Jun__4_10:32:20_2018.1823.gif">
            <a:extLst>
              <a:ext uri="{FF2B5EF4-FFF2-40B4-BE49-F238E27FC236}">
                <a16:creationId xmlns:a16="http://schemas.microsoft.com/office/drawing/2014/main" id="{79FC1875-88DC-49EE-B60D-B59B9D78B1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7029" y="4235302"/>
            <a:ext cx="3534111" cy="23352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5A628B-5F81-4341-86E5-A648BD74BE9E}"/>
              </a:ext>
            </a:extLst>
          </p:cNvPr>
          <p:cNvSpPr txBox="1"/>
          <p:nvPr/>
        </p:nvSpPr>
        <p:spPr>
          <a:xfrm>
            <a:off x="6096784" y="5157106"/>
            <a:ext cx="2514600" cy="307777"/>
          </a:xfrm>
          <a:prstGeom prst="rect">
            <a:avLst/>
          </a:prstGeom>
          <a:noFill/>
        </p:spPr>
        <p:txBody>
          <a:bodyPr wrap="square" rtlCol="0">
            <a:spAutoFit/>
          </a:bodyPr>
          <a:lstStyle/>
          <a:p>
            <a:r>
              <a:rPr lang="en-US" sz="1400" dirty="0">
                <a:solidFill>
                  <a:schemeClr val="bg1"/>
                </a:solidFill>
              </a:rPr>
              <a:t>HP Beam Dump FC signal</a:t>
            </a:r>
          </a:p>
        </p:txBody>
      </p:sp>
      <p:pic>
        <p:nvPicPr>
          <p:cNvPr id="5126" name="Picture 6" descr="http://elog.pbn.bnl.gov:8080/api/attachment/image/static/5b154d7c000fcdca_Mon_Jun__4_10:32:27_2018.1823.gif">
            <a:extLst>
              <a:ext uri="{FF2B5EF4-FFF2-40B4-BE49-F238E27FC236}">
                <a16:creationId xmlns:a16="http://schemas.microsoft.com/office/drawing/2014/main" id="{89FDADD0-C850-4753-994B-51F92AFFC2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146" y="4267200"/>
            <a:ext cx="4267200" cy="2421043"/>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2069142A-11AB-441C-849F-60E5B4E6446B}"/>
              </a:ext>
            </a:extLst>
          </p:cNvPr>
          <p:cNvSpPr txBox="1"/>
          <p:nvPr/>
        </p:nvSpPr>
        <p:spPr>
          <a:xfrm>
            <a:off x="187006" y="5477721"/>
            <a:ext cx="2098994" cy="738664"/>
          </a:xfrm>
          <a:prstGeom prst="rect">
            <a:avLst/>
          </a:prstGeom>
          <a:noFill/>
        </p:spPr>
        <p:txBody>
          <a:bodyPr wrap="square" rtlCol="0">
            <a:spAutoFit/>
          </a:bodyPr>
          <a:lstStyle/>
          <a:p>
            <a:r>
              <a:rPr lang="en-US" sz="1400" dirty="0">
                <a:solidFill>
                  <a:schemeClr val="bg1"/>
                </a:solidFill>
              </a:rPr>
              <a:t>Laser pulses, </a:t>
            </a:r>
          </a:p>
          <a:p>
            <a:r>
              <a:rPr lang="en-US" sz="1400" dirty="0">
                <a:solidFill>
                  <a:schemeClr val="bg1"/>
                </a:solidFill>
              </a:rPr>
              <a:t>Gun FCT </a:t>
            </a:r>
          </a:p>
          <a:p>
            <a:r>
              <a:rPr lang="en-US" sz="1400" dirty="0">
                <a:solidFill>
                  <a:schemeClr val="bg1"/>
                </a:solidFill>
              </a:rPr>
              <a:t>HP BD  FCT signals</a:t>
            </a:r>
          </a:p>
        </p:txBody>
      </p:sp>
      <p:cxnSp>
        <p:nvCxnSpPr>
          <p:cNvPr id="12" name="Straight Arrow Connector 11">
            <a:extLst>
              <a:ext uri="{FF2B5EF4-FFF2-40B4-BE49-F238E27FC236}">
                <a16:creationId xmlns:a16="http://schemas.microsoft.com/office/drawing/2014/main" id="{BC6D7CE5-BC85-4F99-98EC-AB7C22431D6D}"/>
              </a:ext>
            </a:extLst>
          </p:cNvPr>
          <p:cNvCxnSpPr/>
          <p:nvPr/>
        </p:nvCxnSpPr>
        <p:spPr>
          <a:xfrm flipH="1" flipV="1">
            <a:off x="4343400" y="3657600"/>
            <a:ext cx="1753384" cy="685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C2A82E-EB85-4AA2-8606-6DB19896D872}"/>
              </a:ext>
            </a:extLst>
          </p:cNvPr>
          <p:cNvCxnSpPr/>
          <p:nvPr/>
        </p:nvCxnSpPr>
        <p:spPr>
          <a:xfrm flipV="1">
            <a:off x="2057400" y="3733800"/>
            <a:ext cx="1828800" cy="14233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A1BD02D-4B59-4A40-A60E-EB2AE16CF77F}"/>
              </a:ext>
            </a:extLst>
          </p:cNvPr>
          <p:cNvCxnSpPr>
            <a:cxnSpLocks/>
          </p:cNvCxnSpPr>
          <p:nvPr/>
        </p:nvCxnSpPr>
        <p:spPr>
          <a:xfrm flipV="1">
            <a:off x="1219200" y="2895600"/>
            <a:ext cx="7239000" cy="2209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0EAA755-4532-4888-9DE0-169EB5718BAF}"/>
              </a:ext>
            </a:extLst>
          </p:cNvPr>
          <p:cNvSpPr txBox="1"/>
          <p:nvPr/>
        </p:nvSpPr>
        <p:spPr>
          <a:xfrm>
            <a:off x="3848100" y="434966"/>
            <a:ext cx="1981200" cy="369332"/>
          </a:xfrm>
          <a:prstGeom prst="rect">
            <a:avLst/>
          </a:prstGeom>
          <a:noFill/>
        </p:spPr>
        <p:txBody>
          <a:bodyPr wrap="square" rtlCol="0">
            <a:spAutoFit/>
          </a:bodyPr>
          <a:lstStyle/>
          <a:p>
            <a:r>
              <a:rPr lang="en-US" sz="1800" b="1" dirty="0"/>
              <a:t>June 2, 2018</a:t>
            </a:r>
          </a:p>
        </p:txBody>
      </p:sp>
    </p:spTree>
    <p:extLst>
      <p:ext uri="{BB962C8B-B14F-4D97-AF65-F5344CB8AC3E}">
        <p14:creationId xmlns:p14="http://schemas.microsoft.com/office/powerpoint/2010/main" val="195640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B72C4-FD0B-4D20-9426-5297F1B53B55}"/>
              </a:ext>
            </a:extLst>
          </p:cNvPr>
          <p:cNvSpPr>
            <a:spLocks noGrp="1"/>
          </p:cNvSpPr>
          <p:nvPr>
            <p:ph type="title"/>
          </p:nvPr>
        </p:nvSpPr>
        <p:spPr>
          <a:xfrm>
            <a:off x="0" y="-58624"/>
            <a:ext cx="8991600" cy="243681"/>
          </a:xfrm>
        </p:spPr>
        <p:txBody>
          <a:bodyPr>
            <a:noAutofit/>
          </a:bodyPr>
          <a:lstStyle/>
          <a:p>
            <a:r>
              <a:rPr lang="en-US" sz="2800" dirty="0"/>
              <a:t>Marching to 30 mA from the gun</a:t>
            </a:r>
          </a:p>
        </p:txBody>
      </p:sp>
      <p:pic>
        <p:nvPicPr>
          <p:cNvPr id="5" name="Picture 4" descr="Screen Clipping">
            <a:extLst>
              <a:ext uri="{FF2B5EF4-FFF2-40B4-BE49-F238E27FC236}">
                <a16:creationId xmlns:a16="http://schemas.microsoft.com/office/drawing/2014/main" id="{A38DDCCE-A973-4F5E-A97B-D4A2BBA76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8839200" cy="6330329"/>
          </a:xfrm>
          <a:prstGeom prst="rect">
            <a:avLst/>
          </a:prstGeom>
        </p:spPr>
      </p:pic>
      <p:sp>
        <p:nvSpPr>
          <p:cNvPr id="6" name="TextBox 5">
            <a:extLst>
              <a:ext uri="{FF2B5EF4-FFF2-40B4-BE49-F238E27FC236}">
                <a16:creationId xmlns:a16="http://schemas.microsoft.com/office/drawing/2014/main" id="{2A06C304-8F91-439B-8F7A-CA4DDD6B90D9}"/>
              </a:ext>
            </a:extLst>
          </p:cNvPr>
          <p:cNvSpPr txBox="1"/>
          <p:nvPr/>
        </p:nvSpPr>
        <p:spPr>
          <a:xfrm>
            <a:off x="1143000" y="1868269"/>
            <a:ext cx="4114800" cy="923330"/>
          </a:xfrm>
          <a:prstGeom prst="rect">
            <a:avLst/>
          </a:prstGeom>
          <a:noFill/>
        </p:spPr>
        <p:txBody>
          <a:bodyPr wrap="square" rtlCol="0">
            <a:spAutoFit/>
          </a:bodyPr>
          <a:lstStyle/>
          <a:p>
            <a:r>
              <a:rPr lang="en-US" sz="1800" dirty="0"/>
              <a:t>Beam line Temperature at the bending magnet vacuum chamber stabilized</a:t>
            </a:r>
          </a:p>
          <a:p>
            <a:r>
              <a:rPr lang="en-US" sz="1800" dirty="0"/>
              <a:t>Before Gun tripped  </a:t>
            </a:r>
          </a:p>
        </p:txBody>
      </p:sp>
      <p:sp>
        <p:nvSpPr>
          <p:cNvPr id="7" name="TextBox 6">
            <a:extLst>
              <a:ext uri="{FF2B5EF4-FFF2-40B4-BE49-F238E27FC236}">
                <a16:creationId xmlns:a16="http://schemas.microsoft.com/office/drawing/2014/main" id="{67C18F26-42FB-499C-808F-D83D89D4B9EE}"/>
              </a:ext>
            </a:extLst>
          </p:cNvPr>
          <p:cNvSpPr txBox="1"/>
          <p:nvPr/>
        </p:nvSpPr>
        <p:spPr>
          <a:xfrm>
            <a:off x="1143000" y="4343400"/>
            <a:ext cx="2819400" cy="646331"/>
          </a:xfrm>
          <a:prstGeom prst="rect">
            <a:avLst/>
          </a:prstGeom>
          <a:noFill/>
        </p:spPr>
        <p:txBody>
          <a:bodyPr wrap="square" rtlCol="0">
            <a:spAutoFit/>
          </a:bodyPr>
          <a:lstStyle/>
          <a:p>
            <a:r>
              <a:rPr lang="en-US" sz="1800" dirty="0"/>
              <a:t>DCCT average current</a:t>
            </a:r>
          </a:p>
          <a:p>
            <a:r>
              <a:rPr lang="en-US" sz="1800" dirty="0"/>
              <a:t>DC gun at 320kV </a:t>
            </a:r>
          </a:p>
        </p:txBody>
      </p:sp>
      <p:cxnSp>
        <p:nvCxnSpPr>
          <p:cNvPr id="4" name="Straight Connector 3">
            <a:extLst>
              <a:ext uri="{FF2B5EF4-FFF2-40B4-BE49-F238E27FC236}">
                <a16:creationId xmlns:a16="http://schemas.microsoft.com/office/drawing/2014/main" id="{A7C1E562-A432-4175-B1F2-613991F0DCC9}"/>
              </a:ext>
            </a:extLst>
          </p:cNvPr>
          <p:cNvCxnSpPr/>
          <p:nvPr/>
        </p:nvCxnSpPr>
        <p:spPr>
          <a:xfrm>
            <a:off x="925284" y="3995056"/>
            <a:ext cx="777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AA9FD7-A7F6-408A-8506-6AC7181299A0}"/>
              </a:ext>
            </a:extLst>
          </p:cNvPr>
          <p:cNvSpPr txBox="1"/>
          <p:nvPr/>
        </p:nvSpPr>
        <p:spPr>
          <a:xfrm>
            <a:off x="457200" y="6324600"/>
            <a:ext cx="8240484" cy="523220"/>
          </a:xfrm>
          <a:prstGeom prst="rect">
            <a:avLst/>
          </a:prstGeom>
          <a:noFill/>
        </p:spPr>
        <p:txBody>
          <a:bodyPr wrap="square" rtlCol="0">
            <a:spAutoFit/>
          </a:bodyPr>
          <a:lstStyle/>
          <a:p>
            <a:r>
              <a:rPr lang="en-US" dirty="0"/>
              <a:t>20 mA average current CW operation June 6, 2018</a:t>
            </a:r>
          </a:p>
        </p:txBody>
      </p:sp>
      <p:cxnSp>
        <p:nvCxnSpPr>
          <p:cNvPr id="9" name="Straight Arrow Connector 8">
            <a:extLst>
              <a:ext uri="{FF2B5EF4-FFF2-40B4-BE49-F238E27FC236}">
                <a16:creationId xmlns:a16="http://schemas.microsoft.com/office/drawing/2014/main" id="{8EA20298-93D7-3A47-A750-E739412BC8D4}"/>
              </a:ext>
            </a:extLst>
          </p:cNvPr>
          <p:cNvCxnSpPr>
            <a:stCxn id="6" idx="3"/>
          </p:cNvCxnSpPr>
          <p:nvPr/>
        </p:nvCxnSpPr>
        <p:spPr>
          <a:xfrm flipV="1">
            <a:off x="5257800" y="2133601"/>
            <a:ext cx="1828800" cy="196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4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81C2-3E00-4B5C-9779-84AA07CC5BB4}"/>
              </a:ext>
            </a:extLst>
          </p:cNvPr>
          <p:cNvSpPr>
            <a:spLocks noGrp="1"/>
          </p:cNvSpPr>
          <p:nvPr>
            <p:ph type="title"/>
          </p:nvPr>
        </p:nvSpPr>
        <p:spPr>
          <a:xfrm>
            <a:off x="381000" y="205288"/>
            <a:ext cx="8229600" cy="563562"/>
          </a:xfrm>
        </p:spPr>
        <p:txBody>
          <a:bodyPr>
            <a:noAutofit/>
          </a:bodyPr>
          <a:lstStyle/>
          <a:p>
            <a:r>
              <a:rPr lang="en-US" sz="2400" dirty="0"/>
              <a:t>Longitudinal phase space and slice energy spread at RF diagnostic line</a:t>
            </a:r>
          </a:p>
        </p:txBody>
      </p:sp>
      <p:pic>
        <p:nvPicPr>
          <p:cNvPr id="4098" name="Picture 2" descr="http://elog.pbn.bnl.gov:8080/api/attachment/image/static/5b242efe000ffd96_Fri_Jun_15_17:26:21_2018.21509.gif">
            <a:extLst>
              <a:ext uri="{FF2B5EF4-FFF2-40B4-BE49-F238E27FC236}">
                <a16:creationId xmlns:a16="http://schemas.microsoft.com/office/drawing/2014/main" id="{0A6C9A4B-64EE-4196-88DB-F6F40B49DA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868680"/>
            <a:ext cx="5249659" cy="40911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elog.pbn.bnl.gov:8080/api/attachment/image/static/5b242ef9000ffd95_Fri_Jun_15_17:26:16_2018.21509.gif">
            <a:extLst>
              <a:ext uri="{FF2B5EF4-FFF2-40B4-BE49-F238E27FC236}">
                <a16:creationId xmlns:a16="http://schemas.microsoft.com/office/drawing/2014/main" id="{4C810FF4-D379-4DD5-9A92-C108B1A03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2970099" cy="45451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8C12CA-A668-43BB-9A7E-6C27D9A4F680}"/>
              </a:ext>
            </a:extLst>
          </p:cNvPr>
          <p:cNvSpPr txBox="1"/>
          <p:nvPr/>
        </p:nvSpPr>
        <p:spPr>
          <a:xfrm>
            <a:off x="3664040" y="5029200"/>
            <a:ext cx="5556160" cy="1200329"/>
          </a:xfrm>
          <a:prstGeom prst="rect">
            <a:avLst/>
          </a:prstGeom>
          <a:noFill/>
        </p:spPr>
        <p:txBody>
          <a:bodyPr wrap="square" rtlCol="0">
            <a:spAutoFit/>
          </a:bodyPr>
          <a:lstStyle/>
          <a:p>
            <a:r>
              <a:rPr lang="en-US" sz="2400" dirty="0"/>
              <a:t>Single bunch Charge 50 </a:t>
            </a:r>
            <a:r>
              <a:rPr lang="en-US" sz="2400" dirty="0" err="1"/>
              <a:t>pC</a:t>
            </a:r>
            <a:r>
              <a:rPr lang="en-US" sz="2400" dirty="0"/>
              <a:t>,</a:t>
            </a:r>
          </a:p>
          <a:p>
            <a:r>
              <a:rPr lang="en-US" sz="2400" dirty="0"/>
              <a:t>Sliced energy spread 0.8-1.4e-3</a:t>
            </a:r>
          </a:p>
          <a:p>
            <a:r>
              <a:rPr lang="en-US" sz="2400" dirty="0"/>
              <a:t>Bunch length +/-200 </a:t>
            </a:r>
            <a:r>
              <a:rPr lang="en-US" sz="2400" dirty="0" err="1"/>
              <a:t>psec</a:t>
            </a:r>
            <a:r>
              <a:rPr lang="en-US" sz="2400" dirty="0"/>
              <a:t> </a:t>
            </a:r>
          </a:p>
        </p:txBody>
      </p:sp>
    </p:spTree>
    <p:extLst>
      <p:ext uri="{BB962C8B-B14F-4D97-AF65-F5344CB8AC3E}">
        <p14:creationId xmlns:p14="http://schemas.microsoft.com/office/powerpoint/2010/main" val="759804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1045-20D2-40CE-9A8D-2398C197C070}"/>
              </a:ext>
            </a:extLst>
          </p:cNvPr>
          <p:cNvSpPr>
            <a:spLocks noGrp="1"/>
          </p:cNvSpPr>
          <p:nvPr>
            <p:ph type="title"/>
          </p:nvPr>
        </p:nvSpPr>
        <p:spPr>
          <a:xfrm>
            <a:off x="457200" y="127654"/>
            <a:ext cx="8229600" cy="618498"/>
          </a:xfrm>
        </p:spPr>
        <p:txBody>
          <a:bodyPr>
            <a:normAutofit fontScale="90000"/>
          </a:bodyPr>
          <a:lstStyle/>
          <a:p>
            <a:r>
              <a:rPr lang="en-US" dirty="0" err="1"/>
              <a:t>Multislits</a:t>
            </a:r>
            <a:r>
              <a:rPr lang="en-US" dirty="0"/>
              <a:t> emittance measurements</a:t>
            </a:r>
          </a:p>
        </p:txBody>
      </p:sp>
      <p:pic>
        <p:nvPicPr>
          <p:cNvPr id="4" name="Picture 2" descr="http://elog.pbn.bnl.gov:8080/api/attachment/image/static/5b173a61000fd281_Tue_Jun__5_21:35:29_2018.26867.gif">
            <a:extLst>
              <a:ext uri="{FF2B5EF4-FFF2-40B4-BE49-F238E27FC236}">
                <a16:creationId xmlns:a16="http://schemas.microsoft.com/office/drawing/2014/main" id="{91DDBE3F-9978-44E2-AA38-0D02BA271D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220517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elog.pbn.bnl.gov:8080/api/attachment/image/static/5b173a6b000fd282_Tue_Jun__5_21:35:39_2018.26867.gif">
            <a:extLst>
              <a:ext uri="{FF2B5EF4-FFF2-40B4-BE49-F238E27FC236}">
                <a16:creationId xmlns:a16="http://schemas.microsoft.com/office/drawing/2014/main" id="{48565F3B-C174-4055-A244-E246DB656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97935"/>
            <a:ext cx="3202151" cy="25358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log.pbn.bnl.gov:8080/api/attachment/image/static/5b173a73000fd283_Tue_Jun__5_21:35:46_2018.26867.gif">
            <a:extLst>
              <a:ext uri="{FF2B5EF4-FFF2-40B4-BE49-F238E27FC236}">
                <a16:creationId xmlns:a16="http://schemas.microsoft.com/office/drawing/2014/main" id="{FBF8B390-9510-4BED-A9CE-4B7B9A292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399" y="1223962"/>
            <a:ext cx="30670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a:extLst>
              <a:ext uri="{FF2B5EF4-FFF2-40B4-BE49-F238E27FC236}">
                <a16:creationId xmlns:a16="http://schemas.microsoft.com/office/drawing/2014/main" id="{E18231D2-3299-4153-83BC-E0BD43CFEE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81" y="4038600"/>
            <a:ext cx="2846165" cy="2649279"/>
          </a:xfrm>
          <a:prstGeom prst="rect">
            <a:avLst/>
          </a:prstGeom>
        </p:spPr>
      </p:pic>
      <p:pic>
        <p:nvPicPr>
          <p:cNvPr id="8" name="Picture 7" descr="Screen Clipping">
            <a:extLst>
              <a:ext uri="{FF2B5EF4-FFF2-40B4-BE49-F238E27FC236}">
                <a16:creationId xmlns:a16="http://schemas.microsoft.com/office/drawing/2014/main" id="{521A5F35-B3B5-49ED-B437-04FB1EF482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9348" y="4038599"/>
            <a:ext cx="3647853" cy="2649279"/>
          </a:xfrm>
          <a:prstGeom prst="rect">
            <a:avLst/>
          </a:prstGeom>
        </p:spPr>
      </p:pic>
      <p:pic>
        <p:nvPicPr>
          <p:cNvPr id="10" name="Picture 9" descr="Screen Clipping">
            <a:extLst>
              <a:ext uri="{FF2B5EF4-FFF2-40B4-BE49-F238E27FC236}">
                <a16:creationId xmlns:a16="http://schemas.microsoft.com/office/drawing/2014/main" id="{380A8930-65DB-4CB2-B65D-D41B4A4C67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5582" y="4027966"/>
            <a:ext cx="3240027" cy="2449034"/>
          </a:xfrm>
          <a:prstGeom prst="rect">
            <a:avLst/>
          </a:prstGeom>
        </p:spPr>
      </p:pic>
      <p:sp>
        <p:nvSpPr>
          <p:cNvPr id="3" name="TextBox 2">
            <a:extLst>
              <a:ext uri="{FF2B5EF4-FFF2-40B4-BE49-F238E27FC236}">
                <a16:creationId xmlns:a16="http://schemas.microsoft.com/office/drawing/2014/main" id="{ABF2732D-7044-A143-9F0F-BA99330A8597}"/>
              </a:ext>
            </a:extLst>
          </p:cNvPr>
          <p:cNvSpPr txBox="1"/>
          <p:nvPr/>
        </p:nvSpPr>
        <p:spPr>
          <a:xfrm>
            <a:off x="1419470" y="3581400"/>
            <a:ext cx="6962530" cy="523220"/>
          </a:xfrm>
          <a:prstGeom prst="rect">
            <a:avLst/>
          </a:prstGeom>
          <a:noFill/>
        </p:spPr>
        <p:txBody>
          <a:bodyPr wrap="square" rtlCol="0">
            <a:spAutoFit/>
          </a:bodyPr>
          <a:lstStyle/>
          <a:p>
            <a:r>
              <a:rPr lang="en-US" dirty="0"/>
              <a:t>Reduced upstream solenoid strength</a:t>
            </a:r>
          </a:p>
        </p:txBody>
      </p:sp>
      <p:sp>
        <p:nvSpPr>
          <p:cNvPr id="5" name="TextBox 4">
            <a:extLst>
              <a:ext uri="{FF2B5EF4-FFF2-40B4-BE49-F238E27FC236}">
                <a16:creationId xmlns:a16="http://schemas.microsoft.com/office/drawing/2014/main" id="{D4C6DBDA-E960-F34F-BD8D-1DD4171ACA56}"/>
              </a:ext>
            </a:extLst>
          </p:cNvPr>
          <p:cNvSpPr txBox="1"/>
          <p:nvPr/>
        </p:nvSpPr>
        <p:spPr>
          <a:xfrm>
            <a:off x="152400" y="773668"/>
            <a:ext cx="1447800" cy="369332"/>
          </a:xfrm>
          <a:prstGeom prst="rect">
            <a:avLst/>
          </a:prstGeom>
          <a:noFill/>
        </p:spPr>
        <p:txBody>
          <a:bodyPr wrap="square" rtlCol="0">
            <a:spAutoFit/>
          </a:bodyPr>
          <a:lstStyle/>
          <a:p>
            <a:r>
              <a:rPr lang="en-US" sz="1800" dirty="0"/>
              <a:t>Live image</a:t>
            </a:r>
          </a:p>
        </p:txBody>
      </p:sp>
      <p:sp>
        <p:nvSpPr>
          <p:cNvPr id="11" name="TextBox 10">
            <a:extLst>
              <a:ext uri="{FF2B5EF4-FFF2-40B4-BE49-F238E27FC236}">
                <a16:creationId xmlns:a16="http://schemas.microsoft.com/office/drawing/2014/main" id="{DD5F41E4-E266-8B46-BC9B-E090F112BA10}"/>
              </a:ext>
            </a:extLst>
          </p:cNvPr>
          <p:cNvSpPr txBox="1"/>
          <p:nvPr/>
        </p:nvSpPr>
        <p:spPr>
          <a:xfrm>
            <a:off x="2209800" y="784670"/>
            <a:ext cx="2440151" cy="369332"/>
          </a:xfrm>
          <a:prstGeom prst="rect">
            <a:avLst/>
          </a:prstGeom>
          <a:noFill/>
        </p:spPr>
        <p:txBody>
          <a:bodyPr wrap="square" rtlCol="0">
            <a:spAutoFit/>
          </a:bodyPr>
          <a:lstStyle/>
          <a:p>
            <a:r>
              <a:rPr lang="en-US" sz="1800" dirty="0"/>
              <a:t>Intensity profile with fit </a:t>
            </a:r>
          </a:p>
        </p:txBody>
      </p:sp>
      <p:sp>
        <p:nvSpPr>
          <p:cNvPr id="12" name="TextBox 11">
            <a:extLst>
              <a:ext uri="{FF2B5EF4-FFF2-40B4-BE49-F238E27FC236}">
                <a16:creationId xmlns:a16="http://schemas.microsoft.com/office/drawing/2014/main" id="{978983CB-3DD4-E344-857A-48AA8322FC4E}"/>
              </a:ext>
            </a:extLst>
          </p:cNvPr>
          <p:cNvSpPr txBox="1"/>
          <p:nvPr/>
        </p:nvSpPr>
        <p:spPr>
          <a:xfrm>
            <a:off x="5710194" y="609600"/>
            <a:ext cx="3357606" cy="646331"/>
          </a:xfrm>
          <a:prstGeom prst="rect">
            <a:avLst/>
          </a:prstGeom>
          <a:noFill/>
        </p:spPr>
        <p:txBody>
          <a:bodyPr wrap="square" rtlCol="0">
            <a:spAutoFit/>
          </a:bodyPr>
          <a:lstStyle/>
          <a:p>
            <a:r>
              <a:rPr lang="en-US" sz="1800"/>
              <a:t>On Line Transverse phase space reconstruction</a:t>
            </a:r>
          </a:p>
        </p:txBody>
      </p:sp>
    </p:spTree>
    <p:extLst>
      <p:ext uri="{BB962C8B-B14F-4D97-AF65-F5344CB8AC3E}">
        <p14:creationId xmlns:p14="http://schemas.microsoft.com/office/powerpoint/2010/main" val="1724770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C1DF-D4DD-4D56-85F2-7FEA65D7D447}"/>
              </a:ext>
            </a:extLst>
          </p:cNvPr>
          <p:cNvSpPr>
            <a:spLocks noGrp="1"/>
          </p:cNvSpPr>
          <p:nvPr>
            <p:ph type="title"/>
          </p:nvPr>
        </p:nvSpPr>
        <p:spPr>
          <a:xfrm>
            <a:off x="0" y="5316"/>
            <a:ext cx="9296400" cy="909084"/>
          </a:xfrm>
        </p:spPr>
        <p:txBody>
          <a:bodyPr>
            <a:noAutofit/>
          </a:bodyPr>
          <a:lstStyle/>
          <a:p>
            <a:r>
              <a:rPr lang="en-US" sz="2800" dirty="0"/>
              <a:t>Beam loading effect observed at HP Beam Dump  FCT</a:t>
            </a:r>
          </a:p>
        </p:txBody>
      </p:sp>
      <p:pic>
        <p:nvPicPr>
          <p:cNvPr id="4098" name="Picture 2" descr="http://elog.pbn.bnl.gov:8080/api/attachment/image/static/5b146904000fc976_Sun_Jun__3_18:17:39_2018.1823.gif">
            <a:extLst>
              <a:ext uri="{FF2B5EF4-FFF2-40B4-BE49-F238E27FC236}">
                <a16:creationId xmlns:a16="http://schemas.microsoft.com/office/drawing/2014/main" id="{01469AA3-0A21-477B-9704-9A6E9A813E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920" y="1056539"/>
            <a:ext cx="8935879" cy="506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2DD666-115E-41F8-8F8D-8C53EC840EDB}"/>
              </a:ext>
            </a:extLst>
          </p:cNvPr>
          <p:cNvSpPr txBox="1"/>
          <p:nvPr/>
        </p:nvSpPr>
        <p:spPr>
          <a:xfrm>
            <a:off x="6096000" y="4038600"/>
            <a:ext cx="2514600" cy="338554"/>
          </a:xfrm>
          <a:prstGeom prst="rect">
            <a:avLst/>
          </a:prstGeom>
          <a:noFill/>
        </p:spPr>
        <p:txBody>
          <a:bodyPr wrap="square" rtlCol="0">
            <a:spAutoFit/>
          </a:bodyPr>
          <a:lstStyle/>
          <a:p>
            <a:r>
              <a:rPr lang="en-US" sz="1600" dirty="0">
                <a:solidFill>
                  <a:schemeClr val="bg1"/>
                </a:solidFill>
              </a:rPr>
              <a:t>Charge per bunch 100pC</a:t>
            </a:r>
          </a:p>
        </p:txBody>
      </p:sp>
      <p:sp>
        <p:nvSpPr>
          <p:cNvPr id="5" name="TextBox 4">
            <a:extLst>
              <a:ext uri="{FF2B5EF4-FFF2-40B4-BE49-F238E27FC236}">
                <a16:creationId xmlns:a16="http://schemas.microsoft.com/office/drawing/2014/main" id="{C3C493E8-7182-48B6-925C-3C1EED1BA711}"/>
              </a:ext>
            </a:extLst>
          </p:cNvPr>
          <p:cNvSpPr txBox="1"/>
          <p:nvPr/>
        </p:nvSpPr>
        <p:spPr>
          <a:xfrm>
            <a:off x="838200" y="687207"/>
            <a:ext cx="2596066" cy="338554"/>
          </a:xfrm>
          <a:prstGeom prst="rect">
            <a:avLst/>
          </a:prstGeom>
          <a:noFill/>
        </p:spPr>
        <p:txBody>
          <a:bodyPr wrap="square" rtlCol="0">
            <a:spAutoFit/>
          </a:bodyPr>
          <a:lstStyle/>
          <a:p>
            <a:r>
              <a:rPr lang="en-US" sz="1600" dirty="0">
                <a:highlight>
                  <a:srgbClr val="FFFF00"/>
                </a:highlight>
              </a:rPr>
              <a:t>Yellow GUN FCT</a:t>
            </a:r>
          </a:p>
        </p:txBody>
      </p:sp>
      <p:cxnSp>
        <p:nvCxnSpPr>
          <p:cNvPr id="7" name="Straight Arrow Connector 6">
            <a:extLst>
              <a:ext uri="{FF2B5EF4-FFF2-40B4-BE49-F238E27FC236}">
                <a16:creationId xmlns:a16="http://schemas.microsoft.com/office/drawing/2014/main" id="{C605B030-2391-4161-B6EF-36FC6BE24FFF}"/>
              </a:ext>
            </a:extLst>
          </p:cNvPr>
          <p:cNvCxnSpPr>
            <a:cxnSpLocks/>
            <a:stCxn id="5" idx="2"/>
          </p:cNvCxnSpPr>
          <p:nvPr/>
        </p:nvCxnSpPr>
        <p:spPr>
          <a:xfrm>
            <a:off x="2136233" y="1025761"/>
            <a:ext cx="530767" cy="148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3470F7-F361-4548-9F8B-BFCBC7405961}"/>
              </a:ext>
            </a:extLst>
          </p:cNvPr>
          <p:cNvSpPr txBox="1"/>
          <p:nvPr/>
        </p:nvSpPr>
        <p:spPr>
          <a:xfrm>
            <a:off x="5791200" y="1140023"/>
            <a:ext cx="2819400" cy="307777"/>
          </a:xfrm>
          <a:prstGeom prst="rect">
            <a:avLst/>
          </a:prstGeom>
          <a:noFill/>
        </p:spPr>
        <p:txBody>
          <a:bodyPr wrap="square" rtlCol="0">
            <a:spAutoFit/>
          </a:bodyPr>
          <a:lstStyle/>
          <a:p>
            <a:r>
              <a:rPr lang="en-US" sz="1400" dirty="0">
                <a:highlight>
                  <a:srgbClr val="00FFFF"/>
                </a:highlight>
              </a:rPr>
              <a:t>Cyan HP beam dump  FCT</a:t>
            </a:r>
          </a:p>
        </p:txBody>
      </p:sp>
      <p:cxnSp>
        <p:nvCxnSpPr>
          <p:cNvPr id="11" name="Straight Arrow Connector 10">
            <a:extLst>
              <a:ext uri="{FF2B5EF4-FFF2-40B4-BE49-F238E27FC236}">
                <a16:creationId xmlns:a16="http://schemas.microsoft.com/office/drawing/2014/main" id="{B08711CC-8EAE-4A8B-A7BD-3D5CCF3C3081}"/>
              </a:ext>
            </a:extLst>
          </p:cNvPr>
          <p:cNvCxnSpPr>
            <a:cxnSpLocks/>
            <a:stCxn id="10" idx="2"/>
          </p:cNvCxnSpPr>
          <p:nvPr/>
        </p:nvCxnSpPr>
        <p:spPr>
          <a:xfrm>
            <a:off x="7200900" y="1447800"/>
            <a:ext cx="571500" cy="1263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8DF5822-604B-4D77-B7EC-F5CC32E6A2BB}"/>
              </a:ext>
            </a:extLst>
          </p:cNvPr>
          <p:cNvSpPr txBox="1"/>
          <p:nvPr/>
        </p:nvSpPr>
        <p:spPr>
          <a:xfrm>
            <a:off x="142159" y="5257800"/>
            <a:ext cx="8915400" cy="923330"/>
          </a:xfrm>
          <a:prstGeom prst="rect">
            <a:avLst/>
          </a:prstGeom>
          <a:solidFill>
            <a:schemeClr val="bg2"/>
          </a:solidFill>
        </p:spPr>
        <p:txBody>
          <a:bodyPr wrap="square" rtlCol="0">
            <a:spAutoFit/>
          </a:bodyPr>
          <a:lstStyle/>
          <a:p>
            <a:r>
              <a:rPr lang="en-US" sz="1800" dirty="0"/>
              <a:t>Due to beam loading effect to RF cavities later bunches get less acceleration and some particles have been lost most likely  in the  merger section with largest dispersion  </a:t>
            </a:r>
          </a:p>
        </p:txBody>
      </p:sp>
    </p:spTree>
    <p:extLst>
      <p:ext uri="{BB962C8B-B14F-4D97-AF65-F5344CB8AC3E}">
        <p14:creationId xmlns:p14="http://schemas.microsoft.com/office/powerpoint/2010/main" val="46526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42"/>
            <a:ext cx="8229600" cy="411162"/>
          </a:xfrm>
        </p:spPr>
        <p:txBody>
          <a:bodyPr>
            <a:noAutofit/>
          </a:bodyPr>
          <a:lstStyle/>
          <a:p>
            <a:r>
              <a:rPr lang="en-US" sz="3200" dirty="0" err="1"/>
              <a:t>LEReC</a:t>
            </a:r>
            <a:r>
              <a:rPr lang="en-US" sz="3200" dirty="0"/>
              <a:t> Commissioning Timeline</a:t>
            </a:r>
          </a:p>
        </p:txBody>
      </p:sp>
      <p:sp>
        <p:nvSpPr>
          <p:cNvPr id="3" name="Content Placeholder 2"/>
          <p:cNvSpPr>
            <a:spLocks noGrp="1"/>
          </p:cNvSpPr>
          <p:nvPr>
            <p:ph idx="1"/>
          </p:nvPr>
        </p:nvSpPr>
        <p:spPr>
          <a:xfrm>
            <a:off x="0" y="762000"/>
            <a:ext cx="9144000" cy="5638800"/>
          </a:xfrm>
        </p:spPr>
        <p:txBody>
          <a:bodyPr>
            <a:normAutofit fontScale="92500" lnSpcReduction="20000"/>
          </a:bodyPr>
          <a:lstStyle/>
          <a:p>
            <a:pPr marL="0" indent="0">
              <a:buNone/>
            </a:pPr>
            <a:r>
              <a:rPr lang="en-US" sz="2400" dirty="0">
                <a:solidFill>
                  <a:srgbClr val="FF0000"/>
                </a:solidFill>
              </a:rPr>
              <a:t>March 5: DOE approval to start </a:t>
            </a:r>
            <a:r>
              <a:rPr lang="en-US" sz="2400" dirty="0" err="1">
                <a:solidFill>
                  <a:srgbClr val="FF0000"/>
                </a:solidFill>
              </a:rPr>
              <a:t>LEReC</a:t>
            </a:r>
            <a:r>
              <a:rPr lang="en-US" sz="2400" dirty="0">
                <a:solidFill>
                  <a:srgbClr val="FF0000"/>
                </a:solidFill>
              </a:rPr>
              <a:t> commissioning </a:t>
            </a:r>
          </a:p>
          <a:p>
            <a:pPr marL="0" indent="0">
              <a:buNone/>
            </a:pPr>
            <a:r>
              <a:rPr lang="en-US" sz="2400" dirty="0">
                <a:solidFill>
                  <a:srgbClr val="7030A0"/>
                </a:solidFill>
              </a:rPr>
              <a:t>March 22: Start commissioning SRF booster with beam .</a:t>
            </a:r>
          </a:p>
          <a:p>
            <a:pPr marL="0" indent="0">
              <a:buNone/>
            </a:pPr>
            <a:r>
              <a:rPr lang="en-US" sz="2400" dirty="0"/>
              <a:t>March 23:  Beam has been accelerated to the first </a:t>
            </a:r>
            <a:r>
              <a:rPr lang="en-US" sz="2400" dirty="0" err="1"/>
              <a:t>LEReC</a:t>
            </a:r>
            <a:r>
              <a:rPr lang="en-US" sz="2400" dirty="0"/>
              <a:t> design energy KE=1.6 MeV, and it is  delivered to inj. line beam dump. </a:t>
            </a:r>
          </a:p>
          <a:p>
            <a:pPr marL="0" indent="0">
              <a:buNone/>
            </a:pPr>
            <a:r>
              <a:rPr lang="en-US" sz="2400" dirty="0"/>
              <a:t>March 27: 1.6 MeV beam transported to 704 MHz warm cavity </a:t>
            </a:r>
          </a:p>
          <a:p>
            <a:pPr marL="0" indent="0">
              <a:buNone/>
            </a:pPr>
            <a:r>
              <a:rPr lang="en-US" sz="2400" dirty="0">
                <a:solidFill>
                  <a:srgbClr val="FF0000"/>
                </a:solidFill>
              </a:rPr>
              <a:t>Apr 2: 1.6 MeV Beam at RF diagnostic line PM. Comm. BPMs, PMs, FCs  </a:t>
            </a:r>
          </a:p>
          <a:p>
            <a:pPr marL="0" indent="0">
              <a:buNone/>
            </a:pPr>
            <a:r>
              <a:rPr lang="en-US" sz="2400" dirty="0">
                <a:solidFill>
                  <a:srgbClr val="7030A0"/>
                </a:solidFill>
              </a:rPr>
              <a:t>Apr 5: 704 deflecting cavity  commissioned with beam </a:t>
            </a:r>
          </a:p>
          <a:p>
            <a:pPr marL="0" indent="0">
              <a:buNone/>
            </a:pPr>
            <a:r>
              <a:rPr lang="en-US" sz="2400" dirty="0">
                <a:solidFill>
                  <a:srgbClr val="7030A0"/>
                </a:solidFill>
              </a:rPr>
              <a:t>Apr 6: 2.1 GHz  commissioned with beam. It runs at 11% of booster cavity. </a:t>
            </a:r>
          </a:p>
          <a:p>
            <a:pPr marL="0" indent="0">
              <a:buNone/>
            </a:pPr>
            <a:r>
              <a:rPr lang="en-US" sz="2400" dirty="0">
                <a:solidFill>
                  <a:srgbClr val="7030A0"/>
                </a:solidFill>
              </a:rPr>
              <a:t>Apr 11: 704 MHz warm cavity de-chirper commissioned with beam </a:t>
            </a:r>
          </a:p>
          <a:p>
            <a:pPr marL="0" indent="0">
              <a:buNone/>
            </a:pPr>
            <a:r>
              <a:rPr lang="en-US" sz="2400" dirty="0">
                <a:solidFill>
                  <a:schemeClr val="accent1"/>
                </a:solidFill>
              </a:rPr>
              <a:t>Apr 12 Insert new cathode with good QE (~3%). </a:t>
            </a:r>
          </a:p>
          <a:p>
            <a:pPr marL="0" indent="0">
              <a:buNone/>
            </a:pPr>
            <a:r>
              <a:rPr lang="en-US" sz="2400" dirty="0">
                <a:solidFill>
                  <a:srgbClr val="FF0000"/>
                </a:solidFill>
              </a:rPr>
              <a:t>Apr 13: Finish RF and transport set up to delivery good quality beam 10-200pC per pulse at KE of 1.6 MeV </a:t>
            </a:r>
          </a:p>
          <a:p>
            <a:pPr marL="0" indent="0">
              <a:buNone/>
            </a:pPr>
            <a:r>
              <a:rPr lang="en-US" sz="2400" dirty="0">
                <a:solidFill>
                  <a:srgbClr val="00B050"/>
                </a:solidFill>
              </a:rPr>
              <a:t>Apr 18: Laser Delivered 10 Watts  to the gun table. Switching to running resistor. Preparation  for CW operation.</a:t>
            </a:r>
          </a:p>
        </p:txBody>
      </p:sp>
    </p:spTree>
    <p:extLst>
      <p:ext uri="{BB962C8B-B14F-4D97-AF65-F5344CB8AC3E}">
        <p14:creationId xmlns:p14="http://schemas.microsoft.com/office/powerpoint/2010/main" val="3134014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3136-170A-4A1E-82F7-981FD7BFE2BC}"/>
              </a:ext>
            </a:extLst>
          </p:cNvPr>
          <p:cNvSpPr>
            <a:spLocks noGrp="1"/>
          </p:cNvSpPr>
          <p:nvPr>
            <p:ph type="title"/>
          </p:nvPr>
        </p:nvSpPr>
        <p:spPr>
          <a:xfrm>
            <a:off x="430619" y="74613"/>
            <a:ext cx="8229600" cy="760412"/>
          </a:xfrm>
        </p:spPr>
        <p:txBody>
          <a:bodyPr>
            <a:normAutofit/>
          </a:bodyPr>
          <a:lstStyle/>
          <a:p>
            <a:r>
              <a:rPr lang="en-US" dirty="0"/>
              <a:t>NO interaction with RHIC beam </a:t>
            </a:r>
          </a:p>
        </p:txBody>
      </p:sp>
      <p:sp>
        <p:nvSpPr>
          <p:cNvPr id="3" name="Content Placeholder 2">
            <a:extLst>
              <a:ext uri="{FF2B5EF4-FFF2-40B4-BE49-F238E27FC236}">
                <a16:creationId xmlns:a16="http://schemas.microsoft.com/office/drawing/2014/main" id="{F6C9E9B8-C83D-434A-97F5-F0AE70C7E749}"/>
              </a:ext>
            </a:extLst>
          </p:cNvPr>
          <p:cNvSpPr>
            <a:spLocks noGrp="1"/>
          </p:cNvSpPr>
          <p:nvPr>
            <p:ph idx="1"/>
          </p:nvPr>
        </p:nvSpPr>
        <p:spPr/>
        <p:txBody>
          <a:bodyPr/>
          <a:lstStyle/>
          <a:p>
            <a:endParaRPr lang="en-US" dirty="0"/>
          </a:p>
        </p:txBody>
      </p:sp>
      <p:pic>
        <p:nvPicPr>
          <p:cNvPr id="2050" name="Picture 2" descr="http://elog.pbn.bnl.gov:8080/api/attachment/image/static/5b16f6bc000fd1d6_Tue_Jun__5_16:46:51_2018.1823.gif">
            <a:extLst>
              <a:ext uri="{FF2B5EF4-FFF2-40B4-BE49-F238E27FC236}">
                <a16:creationId xmlns:a16="http://schemas.microsoft.com/office/drawing/2014/main" id="{DADB4599-4E52-4420-A5C9-01B240A52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5025"/>
            <a:ext cx="9144000" cy="518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83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log.pbn.bnl.gov:8080/api/attachment/image/static/5b16f6c3000fd1d8_Tue_Jun__5_16:46:57_2018.1823.gif">
            <a:extLst>
              <a:ext uri="{FF2B5EF4-FFF2-40B4-BE49-F238E27FC236}">
                <a16:creationId xmlns:a16="http://schemas.microsoft.com/office/drawing/2014/main" id="{1DD099AF-DFC4-4AE6-90E3-5BB804F0A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5025"/>
            <a:ext cx="9144000" cy="5187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C13136-170A-4A1E-82F7-981FD7BFE2BC}"/>
              </a:ext>
            </a:extLst>
          </p:cNvPr>
          <p:cNvSpPr>
            <a:spLocks noGrp="1"/>
          </p:cNvSpPr>
          <p:nvPr>
            <p:ph type="title"/>
          </p:nvPr>
        </p:nvSpPr>
        <p:spPr>
          <a:xfrm>
            <a:off x="430619" y="74613"/>
            <a:ext cx="8229600" cy="760412"/>
          </a:xfrm>
        </p:spPr>
        <p:txBody>
          <a:bodyPr>
            <a:normAutofit fontScale="90000"/>
          </a:bodyPr>
          <a:lstStyle/>
          <a:p>
            <a:r>
              <a:rPr lang="en-US" dirty="0"/>
              <a:t>RHIC beam imprint to electron beam </a:t>
            </a:r>
          </a:p>
        </p:txBody>
      </p:sp>
      <p:sp>
        <p:nvSpPr>
          <p:cNvPr id="3" name="TextBox 2">
            <a:extLst>
              <a:ext uri="{FF2B5EF4-FFF2-40B4-BE49-F238E27FC236}">
                <a16:creationId xmlns:a16="http://schemas.microsoft.com/office/drawing/2014/main" id="{6242BBD8-F8FF-45AF-8EA1-29651B4AA1B2}"/>
              </a:ext>
            </a:extLst>
          </p:cNvPr>
          <p:cNvSpPr txBox="1"/>
          <p:nvPr/>
        </p:nvSpPr>
        <p:spPr>
          <a:xfrm>
            <a:off x="6781800" y="3073177"/>
            <a:ext cx="1143000" cy="646331"/>
          </a:xfrm>
          <a:prstGeom prst="rect">
            <a:avLst/>
          </a:prstGeom>
          <a:noFill/>
        </p:spPr>
        <p:txBody>
          <a:bodyPr wrap="square" rtlCol="0">
            <a:spAutoFit/>
          </a:bodyPr>
          <a:lstStyle/>
          <a:p>
            <a:r>
              <a:rPr lang="en-US" dirty="0">
                <a:solidFill>
                  <a:srgbClr val="FF0000"/>
                </a:solidFill>
              </a:rPr>
              <a:t>Ion beam footprint</a:t>
            </a:r>
          </a:p>
        </p:txBody>
      </p:sp>
      <p:cxnSp>
        <p:nvCxnSpPr>
          <p:cNvPr id="5" name="Straight Arrow Connector 4">
            <a:extLst>
              <a:ext uri="{FF2B5EF4-FFF2-40B4-BE49-F238E27FC236}">
                <a16:creationId xmlns:a16="http://schemas.microsoft.com/office/drawing/2014/main" id="{1BA98D97-1ED8-4237-BDAD-2D09F1BD9F30}"/>
              </a:ext>
            </a:extLst>
          </p:cNvPr>
          <p:cNvCxnSpPr>
            <a:cxnSpLocks/>
            <a:stCxn id="3" idx="1"/>
          </p:cNvCxnSpPr>
          <p:nvPr/>
        </p:nvCxnSpPr>
        <p:spPr>
          <a:xfrm flipH="1" flipV="1">
            <a:off x="5105400" y="2667000"/>
            <a:ext cx="1676400" cy="729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67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normAutofit fontScale="90000"/>
          </a:bodyPr>
          <a:lstStyle/>
          <a:p>
            <a:r>
              <a:rPr lang="en-US" dirty="0"/>
              <a:t>Remaining major goals (KPPs)</a:t>
            </a:r>
            <a:br>
              <a:rPr lang="en-US" dirty="0"/>
            </a:br>
            <a:r>
              <a:rPr lang="en-US" dirty="0"/>
              <a:t>for July</a:t>
            </a:r>
          </a:p>
        </p:txBody>
      </p:sp>
      <p:sp>
        <p:nvSpPr>
          <p:cNvPr id="3" name="Content Placeholder 2"/>
          <p:cNvSpPr>
            <a:spLocks noGrp="1"/>
          </p:cNvSpPr>
          <p:nvPr>
            <p:ph idx="1"/>
          </p:nvPr>
        </p:nvSpPr>
        <p:spPr>
          <a:xfrm>
            <a:off x="434009" y="1676400"/>
            <a:ext cx="8328991" cy="3929132"/>
          </a:xfrm>
        </p:spPr>
        <p:txBody>
          <a:bodyPr>
            <a:normAutofit lnSpcReduction="10000"/>
          </a:bodyPr>
          <a:lstStyle/>
          <a:p>
            <a:pPr marL="514350" indent="-514350">
              <a:buAutoNum type="arabicPeriod"/>
            </a:pPr>
            <a:r>
              <a:rPr lang="en-US" dirty="0"/>
              <a:t>Establish required electron beam parameters (emittance and energy spread) in both cooling sections for design electron beam charge.</a:t>
            </a:r>
          </a:p>
          <a:p>
            <a:pPr marL="514350" indent="-514350">
              <a:buAutoNum type="arabicPeriod"/>
            </a:pPr>
            <a:r>
              <a:rPr lang="en-US" dirty="0"/>
              <a:t>Transport 1mA CW current to high-power beam dump.</a:t>
            </a:r>
          </a:p>
          <a:p>
            <a:pPr marL="514350" indent="-514350">
              <a:buAutoNum type="arabicPeriod"/>
            </a:pPr>
            <a:r>
              <a:rPr lang="en-US" dirty="0"/>
              <a:t>Study cathode QE lifetime with 30mA current (at reduced energy to injection dump (can we go to 15kW?) or at full energy to high power beam dump). Need several long term (&gt;1 hour) runs at 30mA.</a:t>
            </a:r>
          </a:p>
          <a:p>
            <a:pPr marL="514350" indent="-514350">
              <a:buAutoNum type="arabicPeriod"/>
            </a:pPr>
            <a:endParaRPr lang="en-US" dirty="0"/>
          </a:p>
          <a:p>
            <a:pPr marL="514350" indent="-514350">
              <a:buAutoNum type="arabicPeriod"/>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00428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442"/>
            <a:ext cx="9144000" cy="421758"/>
          </a:xfrm>
        </p:spPr>
        <p:txBody>
          <a:bodyPr>
            <a:noAutofit/>
          </a:bodyPr>
          <a:lstStyle/>
          <a:p>
            <a:r>
              <a:rPr lang="en-US" sz="3200" dirty="0" err="1"/>
              <a:t>LEReC</a:t>
            </a:r>
            <a:r>
              <a:rPr lang="en-US" sz="3200" dirty="0"/>
              <a:t> Commissioning Timeline (continue)</a:t>
            </a:r>
          </a:p>
        </p:txBody>
      </p:sp>
      <p:sp>
        <p:nvSpPr>
          <p:cNvPr id="3" name="Content Placeholder 2"/>
          <p:cNvSpPr>
            <a:spLocks noGrp="1"/>
          </p:cNvSpPr>
          <p:nvPr>
            <p:ph idx="1"/>
          </p:nvPr>
        </p:nvSpPr>
        <p:spPr>
          <a:xfrm>
            <a:off x="0" y="491613"/>
            <a:ext cx="9144000" cy="5638800"/>
          </a:xfrm>
        </p:spPr>
        <p:txBody>
          <a:bodyPr>
            <a:normAutofit fontScale="85000" lnSpcReduction="10000"/>
          </a:bodyPr>
          <a:lstStyle/>
          <a:p>
            <a:pPr marL="0" indent="0">
              <a:buNone/>
            </a:pPr>
            <a:r>
              <a:rPr lang="en-US" sz="2400" dirty="0">
                <a:solidFill>
                  <a:srgbClr val="FF0000"/>
                </a:solidFill>
              </a:rPr>
              <a:t>Apr 25: First beam  in  RHIC cooling section (pulsed mode). Comm. BPMs, PMs, FCT, FC</a:t>
            </a:r>
          </a:p>
          <a:p>
            <a:pPr marL="0" indent="0">
              <a:buNone/>
            </a:pPr>
            <a:r>
              <a:rPr lang="en-US" sz="2400" dirty="0"/>
              <a:t>Apr 26: 1.2 mA CW operation injection at KE=1.6 MeV</a:t>
            </a:r>
          </a:p>
          <a:p>
            <a:pPr marL="0" indent="0">
              <a:buNone/>
            </a:pPr>
            <a:r>
              <a:rPr lang="en-US" sz="2400" dirty="0">
                <a:solidFill>
                  <a:schemeClr val="accent1"/>
                </a:solidFill>
              </a:rPr>
              <a:t>May 3: 2</a:t>
            </a:r>
            <a:r>
              <a:rPr lang="en-US" sz="2400" baseline="30000" dirty="0">
                <a:solidFill>
                  <a:schemeClr val="accent1"/>
                </a:solidFill>
              </a:rPr>
              <a:t>nd</a:t>
            </a:r>
            <a:r>
              <a:rPr lang="en-US" sz="2400" dirty="0">
                <a:solidFill>
                  <a:schemeClr val="accent1"/>
                </a:solidFill>
              </a:rPr>
              <a:t> Ferris Wheel with 6 good cathode (QE=4-6%) delivered to IP2</a:t>
            </a:r>
          </a:p>
          <a:p>
            <a:pPr marL="0" indent="0">
              <a:buNone/>
            </a:pPr>
            <a:r>
              <a:rPr lang="en-US" sz="2400" dirty="0">
                <a:solidFill>
                  <a:srgbClr val="FF0000"/>
                </a:solidFill>
              </a:rPr>
              <a:t>May 11: 17 mA CW,  KE=500 </a:t>
            </a:r>
            <a:r>
              <a:rPr lang="en-US" sz="2400" dirty="0" err="1">
                <a:solidFill>
                  <a:srgbClr val="FF0000"/>
                </a:solidFill>
              </a:rPr>
              <a:t>keV</a:t>
            </a:r>
            <a:r>
              <a:rPr lang="en-US" sz="2400" dirty="0">
                <a:solidFill>
                  <a:srgbClr val="FF0000"/>
                </a:solidFill>
              </a:rPr>
              <a:t> at the dump, DC gun V=300 kV</a:t>
            </a:r>
          </a:p>
          <a:p>
            <a:pPr marL="0" indent="0">
              <a:buNone/>
            </a:pPr>
            <a:r>
              <a:rPr lang="en-US" sz="2400" b="1" dirty="0">
                <a:solidFill>
                  <a:srgbClr val="FF0000"/>
                </a:solidFill>
              </a:rPr>
              <a:t>June 2: 100m journey  is completed. 1.6 MeV Beam delivered to HP beam dump (Pulsed mode)</a:t>
            </a:r>
          </a:p>
          <a:p>
            <a:pPr marL="0" indent="0">
              <a:buNone/>
            </a:pPr>
            <a:r>
              <a:rPr lang="en-US" sz="2400" b="1" dirty="0"/>
              <a:t>June 5 First time observed ion –electron interaction in cooling sections </a:t>
            </a:r>
          </a:p>
          <a:p>
            <a:pPr marL="0" indent="0">
              <a:buNone/>
            </a:pPr>
            <a:r>
              <a:rPr lang="en-US" sz="2400" dirty="0"/>
              <a:t>June 5 Measurement of  beam quality is available online: energy spread &lt; 1.e-3 and geometrical   emittance in injection line 0.4-0.6 um for 50 </a:t>
            </a:r>
            <a:r>
              <a:rPr lang="en-US" sz="2400" dirty="0" err="1"/>
              <a:t>pC</a:t>
            </a:r>
            <a:r>
              <a:rPr lang="en-US" sz="2400" dirty="0"/>
              <a:t>, </a:t>
            </a:r>
          </a:p>
          <a:p>
            <a:pPr marL="0" indent="0">
              <a:buNone/>
            </a:pPr>
            <a:r>
              <a:rPr lang="en-US" sz="2400" dirty="0">
                <a:solidFill>
                  <a:srgbClr val="FF0000"/>
                </a:solidFill>
              </a:rPr>
              <a:t>Ju</a:t>
            </a:r>
            <a:r>
              <a:rPr lang="en-US" sz="2400" b="1" dirty="0">
                <a:solidFill>
                  <a:srgbClr val="FF0000"/>
                </a:solidFill>
              </a:rPr>
              <a:t>ne 6: 20 mA CW, DC Gun V= 320kV delivered to injection beam dump</a:t>
            </a:r>
          </a:p>
          <a:p>
            <a:pPr marL="0" indent="0">
              <a:buNone/>
            </a:pPr>
            <a:r>
              <a:rPr lang="en-US" sz="2400" dirty="0">
                <a:solidFill>
                  <a:schemeClr val="accent1"/>
                </a:solidFill>
              </a:rPr>
              <a:t>June 18: 3</a:t>
            </a:r>
            <a:r>
              <a:rPr lang="en-US" sz="2400" baseline="30000" dirty="0">
                <a:solidFill>
                  <a:schemeClr val="accent1"/>
                </a:solidFill>
              </a:rPr>
              <a:t>rd</a:t>
            </a:r>
            <a:r>
              <a:rPr lang="en-US" sz="2400" dirty="0">
                <a:solidFill>
                  <a:schemeClr val="accent1"/>
                </a:solidFill>
              </a:rPr>
              <a:t> Package  of good cathodes delivered to IP2</a:t>
            </a:r>
          </a:p>
          <a:p>
            <a:pPr marL="0" indent="0">
              <a:buNone/>
            </a:pPr>
            <a:r>
              <a:rPr lang="en-US" sz="2400" dirty="0"/>
              <a:t>June 22:Comm. movable slit emittance measurements system with beam starts</a:t>
            </a:r>
          </a:p>
          <a:p>
            <a:pPr marL="0" indent="0">
              <a:buNone/>
            </a:pPr>
            <a:r>
              <a:rPr lang="en-US" sz="2400" dirty="0"/>
              <a:t>June 28: DC Gun tested with Cornell’s controller </a:t>
            </a:r>
            <a:r>
              <a:rPr lang="en-US" sz="2400" dirty="0" err="1"/>
              <a:t>upto</a:t>
            </a:r>
            <a:r>
              <a:rPr lang="en-US" sz="2400" dirty="0"/>
              <a:t> 17mA. </a:t>
            </a:r>
            <a:r>
              <a:rPr lang="en-US" sz="2400" b="1" dirty="0"/>
              <a:t>No strong instability has been observed.</a:t>
            </a:r>
          </a:p>
          <a:p>
            <a:pPr marL="0" indent="0">
              <a:buNone/>
            </a:pPr>
            <a:r>
              <a:rPr lang="en-US" sz="2400" dirty="0"/>
              <a:t> June 28: First test of LLRF feed forward system</a:t>
            </a:r>
          </a:p>
          <a:p>
            <a:pPr marL="0" indent="0">
              <a:buNone/>
            </a:pPr>
            <a:endParaRPr lang="en-US" sz="2400" dirty="0"/>
          </a:p>
        </p:txBody>
      </p:sp>
      <p:sp>
        <p:nvSpPr>
          <p:cNvPr id="5" name="TextBox 4">
            <a:extLst>
              <a:ext uri="{FF2B5EF4-FFF2-40B4-BE49-F238E27FC236}">
                <a16:creationId xmlns:a16="http://schemas.microsoft.com/office/drawing/2014/main" id="{44751389-BB98-D746-8249-6B0683C852BE}"/>
              </a:ext>
            </a:extLst>
          </p:cNvPr>
          <p:cNvSpPr txBox="1"/>
          <p:nvPr/>
        </p:nvSpPr>
        <p:spPr>
          <a:xfrm rot="21036410">
            <a:off x="7762150" y="3553620"/>
            <a:ext cx="1548612" cy="2616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100" dirty="0"/>
              <a:t>Towards to KPP#3</a:t>
            </a:r>
          </a:p>
        </p:txBody>
      </p:sp>
      <p:sp>
        <p:nvSpPr>
          <p:cNvPr id="6" name="TextBox 5">
            <a:extLst>
              <a:ext uri="{FF2B5EF4-FFF2-40B4-BE49-F238E27FC236}">
                <a16:creationId xmlns:a16="http://schemas.microsoft.com/office/drawing/2014/main" id="{E0D711FD-743E-E04F-BAA3-0043AC5AD0C7}"/>
              </a:ext>
            </a:extLst>
          </p:cNvPr>
          <p:cNvSpPr txBox="1"/>
          <p:nvPr/>
        </p:nvSpPr>
        <p:spPr>
          <a:xfrm rot="21036410">
            <a:off x="7838350" y="3020220"/>
            <a:ext cx="1548612" cy="2616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100" dirty="0"/>
              <a:t>Towards to KPP#1</a:t>
            </a:r>
          </a:p>
        </p:txBody>
      </p:sp>
      <p:sp>
        <p:nvSpPr>
          <p:cNvPr id="8" name="TextBox 7">
            <a:extLst>
              <a:ext uri="{FF2B5EF4-FFF2-40B4-BE49-F238E27FC236}">
                <a16:creationId xmlns:a16="http://schemas.microsoft.com/office/drawing/2014/main" id="{3E8888E3-675D-5E4E-AAA2-A99179783479}"/>
              </a:ext>
            </a:extLst>
          </p:cNvPr>
          <p:cNvSpPr txBox="1"/>
          <p:nvPr/>
        </p:nvSpPr>
        <p:spPr>
          <a:xfrm rot="21036410">
            <a:off x="7542858" y="5170824"/>
            <a:ext cx="1616581" cy="2616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100" dirty="0"/>
              <a:t>Towards to KPP#2-3</a:t>
            </a:r>
          </a:p>
        </p:txBody>
      </p:sp>
      <p:sp>
        <p:nvSpPr>
          <p:cNvPr id="9" name="TextBox 8">
            <a:extLst>
              <a:ext uri="{FF2B5EF4-FFF2-40B4-BE49-F238E27FC236}">
                <a16:creationId xmlns:a16="http://schemas.microsoft.com/office/drawing/2014/main" id="{F109578A-9C79-6949-8329-6A6E58C2FD73}"/>
              </a:ext>
            </a:extLst>
          </p:cNvPr>
          <p:cNvSpPr txBox="1"/>
          <p:nvPr/>
        </p:nvSpPr>
        <p:spPr>
          <a:xfrm rot="21036410">
            <a:off x="7748271" y="1904890"/>
            <a:ext cx="1485870" cy="2616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100" dirty="0"/>
              <a:t>Towards to KPP#2</a:t>
            </a:r>
          </a:p>
        </p:txBody>
      </p:sp>
      <p:sp>
        <p:nvSpPr>
          <p:cNvPr id="10" name="TextBox 9">
            <a:extLst>
              <a:ext uri="{FF2B5EF4-FFF2-40B4-BE49-F238E27FC236}">
                <a16:creationId xmlns:a16="http://schemas.microsoft.com/office/drawing/2014/main" id="{D5156B37-087F-4149-A999-EC9F55BD2435}"/>
              </a:ext>
            </a:extLst>
          </p:cNvPr>
          <p:cNvSpPr txBox="1"/>
          <p:nvPr/>
        </p:nvSpPr>
        <p:spPr>
          <a:xfrm rot="21036410">
            <a:off x="7566837" y="4367173"/>
            <a:ext cx="1548612" cy="2616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100" dirty="0"/>
              <a:t>Towards to KPP#1</a:t>
            </a:r>
          </a:p>
        </p:txBody>
      </p:sp>
      <p:sp>
        <p:nvSpPr>
          <p:cNvPr id="11" name="TextBox 10">
            <a:extLst>
              <a:ext uri="{FF2B5EF4-FFF2-40B4-BE49-F238E27FC236}">
                <a16:creationId xmlns:a16="http://schemas.microsoft.com/office/drawing/2014/main" id="{B720466B-A8A9-8145-AD44-FC183EDF935A}"/>
              </a:ext>
            </a:extLst>
          </p:cNvPr>
          <p:cNvSpPr txBox="1"/>
          <p:nvPr/>
        </p:nvSpPr>
        <p:spPr>
          <a:xfrm rot="21036410">
            <a:off x="7576841" y="1213970"/>
            <a:ext cx="1548612" cy="2616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100" dirty="0"/>
              <a:t>Towards to KPP#3</a:t>
            </a:r>
          </a:p>
        </p:txBody>
      </p:sp>
    </p:spTree>
    <p:extLst>
      <p:ext uri="{BB962C8B-B14F-4D97-AF65-F5344CB8AC3E}">
        <p14:creationId xmlns:p14="http://schemas.microsoft.com/office/powerpoint/2010/main" val="266078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72CA-870A-4C27-96E4-973D676B27A7}"/>
              </a:ext>
            </a:extLst>
          </p:cNvPr>
          <p:cNvSpPr>
            <a:spLocks noGrp="1"/>
          </p:cNvSpPr>
          <p:nvPr>
            <p:ph type="title"/>
          </p:nvPr>
        </p:nvSpPr>
        <p:spPr>
          <a:xfrm>
            <a:off x="0" y="76200"/>
            <a:ext cx="8991600" cy="533400"/>
          </a:xfrm>
        </p:spPr>
        <p:txBody>
          <a:bodyPr>
            <a:noAutofit/>
          </a:bodyPr>
          <a:lstStyle/>
          <a:p>
            <a:r>
              <a:rPr lang="en-US" sz="2800" dirty="0"/>
              <a:t>In pulsed mode:</a:t>
            </a:r>
          </a:p>
        </p:txBody>
      </p:sp>
      <p:sp>
        <p:nvSpPr>
          <p:cNvPr id="3" name="Content Placeholder 2">
            <a:extLst>
              <a:ext uri="{FF2B5EF4-FFF2-40B4-BE49-F238E27FC236}">
                <a16:creationId xmlns:a16="http://schemas.microsoft.com/office/drawing/2014/main" id="{31DCD671-1656-4405-BCD0-0961D92BFB95}"/>
              </a:ext>
            </a:extLst>
          </p:cNvPr>
          <p:cNvSpPr>
            <a:spLocks noGrp="1"/>
          </p:cNvSpPr>
          <p:nvPr>
            <p:ph idx="1"/>
          </p:nvPr>
        </p:nvSpPr>
        <p:spPr>
          <a:xfrm>
            <a:off x="-76200" y="609600"/>
            <a:ext cx="9144000" cy="5715000"/>
          </a:xfrm>
        </p:spPr>
        <p:txBody>
          <a:bodyPr>
            <a:normAutofit lnSpcReduction="10000"/>
          </a:bodyPr>
          <a:lstStyle/>
          <a:p>
            <a:r>
              <a:rPr lang="en-US" sz="2400" dirty="0"/>
              <a:t>Most of beam commissioning goals could be done running single </a:t>
            </a:r>
            <a:r>
              <a:rPr lang="en-US" sz="2400" dirty="0" err="1"/>
              <a:t>macrobunche</a:t>
            </a:r>
            <a:endParaRPr lang="en-US" sz="2400" dirty="0"/>
          </a:p>
          <a:p>
            <a:pPr lvl="1"/>
            <a:r>
              <a:rPr lang="en-US" sz="1800" dirty="0"/>
              <a:t>Beam instrumentation commissioning</a:t>
            </a:r>
          </a:p>
          <a:p>
            <a:pPr lvl="1"/>
            <a:r>
              <a:rPr lang="en-US" sz="1800" dirty="0"/>
              <a:t>Beam quality measurements</a:t>
            </a:r>
          </a:p>
          <a:p>
            <a:pPr lvl="1"/>
            <a:r>
              <a:rPr lang="en-US" sz="1800" dirty="0"/>
              <a:t>Beam transport and optics optimization </a:t>
            </a:r>
          </a:p>
          <a:p>
            <a:r>
              <a:rPr lang="en-US" sz="2400" dirty="0"/>
              <a:t>For better tuning of RF cavities  and stability studies we planned to use long trains of </a:t>
            </a:r>
            <a:r>
              <a:rPr lang="en-US" sz="2400" dirty="0" err="1"/>
              <a:t>macrobunches</a:t>
            </a:r>
            <a:r>
              <a:rPr lang="en-US" sz="2400" dirty="0"/>
              <a:t> duration  </a:t>
            </a:r>
            <a:r>
              <a:rPr lang="en-US" sz="2400" dirty="0" err="1"/>
              <a:t>upto</a:t>
            </a:r>
            <a:r>
              <a:rPr lang="en-US" sz="2400" dirty="0"/>
              <a:t> 1msec (10k </a:t>
            </a:r>
            <a:r>
              <a:rPr lang="en-US" sz="2400" dirty="0" err="1"/>
              <a:t>macrobunches</a:t>
            </a:r>
            <a:r>
              <a:rPr lang="en-US" sz="2400" dirty="0"/>
              <a:t>) </a:t>
            </a:r>
          </a:p>
          <a:p>
            <a:r>
              <a:rPr lang="en-US" sz="2400" dirty="0"/>
              <a:t>Due to strong beam loading to cavity, significant MB2MB energy variation is  observed (in non zero dispersion regions)</a:t>
            </a:r>
          </a:p>
          <a:p>
            <a:r>
              <a:rPr lang="en-US" sz="2400" dirty="0"/>
              <a:t>First tests of LLRF  feed forward system shows significant improvement in RF cavities phase and voltage stability</a:t>
            </a:r>
          </a:p>
          <a:p>
            <a:r>
              <a:rPr lang="en-US" sz="2400" dirty="0"/>
              <a:t>The result of FF compensation to beam quality needs more studies.</a:t>
            </a:r>
          </a:p>
          <a:p>
            <a:r>
              <a:rPr lang="en-US" sz="2400" dirty="0"/>
              <a:t>There is also DC gun beam loading effect:</a:t>
            </a:r>
          </a:p>
          <a:p>
            <a:pPr lvl="1"/>
            <a:r>
              <a:rPr lang="en-US" sz="2000" dirty="0"/>
              <a:t>HV PS Voltage  regulation loop studies continue</a:t>
            </a:r>
          </a:p>
          <a:p>
            <a:endParaRPr lang="en-US" sz="2400" dirty="0"/>
          </a:p>
          <a:p>
            <a:endParaRPr lang="en-US" sz="2000" b="1" dirty="0"/>
          </a:p>
        </p:txBody>
      </p:sp>
    </p:spTree>
    <p:extLst>
      <p:ext uri="{BB962C8B-B14F-4D97-AF65-F5344CB8AC3E}">
        <p14:creationId xmlns:p14="http://schemas.microsoft.com/office/powerpoint/2010/main" val="11897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72CA-870A-4C27-96E4-973D676B27A7}"/>
              </a:ext>
            </a:extLst>
          </p:cNvPr>
          <p:cNvSpPr>
            <a:spLocks noGrp="1"/>
          </p:cNvSpPr>
          <p:nvPr>
            <p:ph type="title"/>
          </p:nvPr>
        </p:nvSpPr>
        <p:spPr>
          <a:xfrm>
            <a:off x="0" y="76200"/>
            <a:ext cx="8991600" cy="533400"/>
          </a:xfrm>
        </p:spPr>
        <p:txBody>
          <a:bodyPr>
            <a:noAutofit/>
          </a:bodyPr>
          <a:lstStyle/>
          <a:p>
            <a:r>
              <a:rPr lang="en-US" sz="2800" dirty="0"/>
              <a:t>CW operation : Learning experience: DC Gun  </a:t>
            </a:r>
          </a:p>
        </p:txBody>
      </p:sp>
      <p:sp>
        <p:nvSpPr>
          <p:cNvPr id="3" name="Content Placeholder 2">
            <a:extLst>
              <a:ext uri="{FF2B5EF4-FFF2-40B4-BE49-F238E27FC236}">
                <a16:creationId xmlns:a16="http://schemas.microsoft.com/office/drawing/2014/main" id="{31DCD671-1656-4405-BCD0-0961D92BFB95}"/>
              </a:ext>
            </a:extLst>
          </p:cNvPr>
          <p:cNvSpPr>
            <a:spLocks noGrp="1"/>
          </p:cNvSpPr>
          <p:nvPr>
            <p:ph idx="1"/>
          </p:nvPr>
        </p:nvSpPr>
        <p:spPr>
          <a:xfrm>
            <a:off x="-152400" y="609600"/>
            <a:ext cx="9296400" cy="5562600"/>
          </a:xfrm>
        </p:spPr>
        <p:txBody>
          <a:bodyPr>
            <a:normAutofit/>
          </a:bodyPr>
          <a:lstStyle/>
          <a:p>
            <a:r>
              <a:rPr lang="en-US" sz="2400" dirty="0"/>
              <a:t>DC Gun HV PS is not stable at some current settings at 300-350kV. But we can jump through </a:t>
            </a:r>
          </a:p>
          <a:p>
            <a:pPr lvl="1"/>
            <a:r>
              <a:rPr lang="en-US" sz="2000" b="1" dirty="0"/>
              <a:t>Update: with Cornell's controller PS is much more stable at 350 kV</a:t>
            </a:r>
          </a:p>
          <a:p>
            <a:r>
              <a:rPr lang="en-US" sz="2400" dirty="0"/>
              <a:t>For nominal voltage of 400kV  we were not able to jump through 2-2.5 mA average current instability barrier. </a:t>
            </a:r>
          </a:p>
          <a:p>
            <a:pPr lvl="1"/>
            <a:r>
              <a:rPr lang="en-US" sz="2000" b="1" dirty="0"/>
              <a:t>Needs to be tested with new controller. </a:t>
            </a:r>
          </a:p>
          <a:p>
            <a:r>
              <a:rPr lang="en-US" sz="2400" dirty="0"/>
              <a:t>Cathode is damaged in several spots as a result of CW operation</a:t>
            </a:r>
          </a:p>
          <a:p>
            <a:pPr lvl="1"/>
            <a:r>
              <a:rPr lang="en-US" sz="2000" b="1" dirty="0"/>
              <a:t>New evidences show that damaged spots  could be results of Gun trips. Needs more data.</a:t>
            </a:r>
          </a:p>
          <a:p>
            <a:r>
              <a:rPr lang="en-US" sz="2400" dirty="0"/>
              <a:t>Gun needs reconditioning after CW operation to run at 400kV</a:t>
            </a:r>
          </a:p>
          <a:p>
            <a:r>
              <a:rPr lang="en-US" sz="2400" dirty="0"/>
              <a:t>DC gun HV PS invertor failed twice during this run. Needs to be replaced each time. There is one spare invertor. Repair damaged one  takes several days. </a:t>
            </a:r>
          </a:p>
          <a:p>
            <a:pPr lvl="1"/>
            <a:r>
              <a:rPr lang="en-US" sz="2000" b="1" dirty="0"/>
              <a:t>Moving the chassis outside the tunnel could reduced probability to upset invertor. Plan to test this summer. </a:t>
            </a:r>
          </a:p>
        </p:txBody>
      </p:sp>
    </p:spTree>
    <p:extLst>
      <p:ext uri="{BB962C8B-B14F-4D97-AF65-F5344CB8AC3E}">
        <p14:creationId xmlns:p14="http://schemas.microsoft.com/office/powerpoint/2010/main" val="9952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72CA-870A-4C27-96E4-973D676B27A7}"/>
              </a:ext>
            </a:extLst>
          </p:cNvPr>
          <p:cNvSpPr>
            <a:spLocks noGrp="1"/>
          </p:cNvSpPr>
          <p:nvPr>
            <p:ph type="title"/>
          </p:nvPr>
        </p:nvSpPr>
        <p:spPr>
          <a:xfrm>
            <a:off x="0" y="76200"/>
            <a:ext cx="8991600" cy="533400"/>
          </a:xfrm>
        </p:spPr>
        <p:txBody>
          <a:bodyPr>
            <a:noAutofit/>
          </a:bodyPr>
          <a:lstStyle/>
          <a:p>
            <a:r>
              <a:rPr lang="en-US" sz="2800" dirty="0"/>
              <a:t>CW operation : Learning experience: Laser</a:t>
            </a:r>
          </a:p>
        </p:txBody>
      </p:sp>
      <p:sp>
        <p:nvSpPr>
          <p:cNvPr id="3" name="Content Placeholder 2">
            <a:extLst>
              <a:ext uri="{FF2B5EF4-FFF2-40B4-BE49-F238E27FC236}">
                <a16:creationId xmlns:a16="http://schemas.microsoft.com/office/drawing/2014/main" id="{31DCD671-1656-4405-BCD0-0961D92BFB95}"/>
              </a:ext>
            </a:extLst>
          </p:cNvPr>
          <p:cNvSpPr>
            <a:spLocks noGrp="1"/>
          </p:cNvSpPr>
          <p:nvPr>
            <p:ph idx="1"/>
          </p:nvPr>
        </p:nvSpPr>
        <p:spPr>
          <a:xfrm>
            <a:off x="0" y="609600"/>
            <a:ext cx="8991600" cy="5715000"/>
          </a:xfrm>
        </p:spPr>
        <p:txBody>
          <a:bodyPr>
            <a:normAutofit lnSpcReduction="10000"/>
          </a:bodyPr>
          <a:lstStyle/>
          <a:p>
            <a:r>
              <a:rPr lang="en-US" sz="2000" dirty="0"/>
              <a:t>Pulsed /CW switch requires  laser expert. </a:t>
            </a:r>
          </a:p>
          <a:p>
            <a:r>
              <a:rPr lang="en-US" sz="2000" dirty="0"/>
              <a:t>Switching CW/Pulse could be done by operator if fast shutters in placed</a:t>
            </a:r>
          </a:p>
          <a:p>
            <a:pPr lvl="1"/>
            <a:r>
              <a:rPr lang="en-US" sz="1600" dirty="0"/>
              <a:t>Putting fast shutter could be done  by expert only and needs an access to laser trailer</a:t>
            </a:r>
          </a:p>
          <a:p>
            <a:pPr marL="457200" lvl="1" indent="0">
              <a:buNone/>
            </a:pPr>
            <a:r>
              <a:rPr lang="en-US" sz="1800" b="1" dirty="0"/>
              <a:t>Currently not an issue since laser experts normally available any time during work hours and by request for off hours . </a:t>
            </a:r>
            <a:endParaRPr lang="en-US" sz="1600" dirty="0"/>
          </a:p>
          <a:p>
            <a:endParaRPr lang="en-US" sz="2000" dirty="0"/>
          </a:p>
          <a:p>
            <a:r>
              <a:rPr lang="en-US" sz="2000" dirty="0"/>
              <a:t>Transverse size at Gun table significantly changes for different average power of operation </a:t>
            </a:r>
            <a:endParaRPr lang="en-US" sz="1800" b="1" dirty="0"/>
          </a:p>
          <a:p>
            <a:pPr lvl="1"/>
            <a:r>
              <a:rPr lang="en-US" sz="1800" b="1" dirty="0" err="1"/>
              <a:t>eBeam</a:t>
            </a:r>
            <a:r>
              <a:rPr lang="en-US" sz="1800" b="1" dirty="0"/>
              <a:t> setup is performed in pulsed mode at very low average laser power. Normal operation is expected with laser at several (1-10) watts power. Transverse laser profile  changes significantly between these modes. </a:t>
            </a:r>
          </a:p>
          <a:p>
            <a:pPr lvl="1"/>
            <a:r>
              <a:rPr lang="en-US" sz="1800" b="1" dirty="0"/>
              <a:t>Aperture at gun table help with laser spot stability  but it limited  </a:t>
            </a:r>
            <a:r>
              <a:rPr lang="en-US" sz="1800" b="1" dirty="0" err="1"/>
              <a:t>tp</a:t>
            </a:r>
            <a:r>
              <a:rPr lang="en-US" sz="1800" b="1" dirty="0"/>
              <a:t> cathode  laser power since laser   transverse size significantly increased with laser power.</a:t>
            </a:r>
          </a:p>
          <a:p>
            <a:r>
              <a:rPr lang="en-US" sz="2200" dirty="0"/>
              <a:t>20 minute AC cycles effect on Laser power fluctuation needs to be addressed</a:t>
            </a:r>
          </a:p>
          <a:p>
            <a:r>
              <a:rPr lang="en-US" sz="2200" dirty="0"/>
              <a:t>Independent from </a:t>
            </a:r>
            <a:r>
              <a:rPr lang="en-US" sz="2200" dirty="0" err="1"/>
              <a:t>eBeam</a:t>
            </a:r>
            <a:r>
              <a:rPr lang="en-US" sz="2200" dirty="0"/>
              <a:t> online diagnostic and control of laser power and laser position stability is needed in both CW and pulsed mode.</a:t>
            </a:r>
          </a:p>
          <a:p>
            <a:pPr lvl="1"/>
            <a:endParaRPr lang="en-US" sz="1800" b="1" dirty="0"/>
          </a:p>
          <a:p>
            <a:pPr marL="457200" lvl="1" indent="0">
              <a:buNone/>
            </a:pPr>
            <a:endParaRPr lang="en-US" sz="1800" b="1" dirty="0"/>
          </a:p>
          <a:p>
            <a:pPr lvl="1"/>
            <a:endParaRPr lang="en-US" sz="1800" b="1" dirty="0"/>
          </a:p>
        </p:txBody>
      </p:sp>
    </p:spTree>
    <p:extLst>
      <p:ext uri="{BB962C8B-B14F-4D97-AF65-F5344CB8AC3E}">
        <p14:creationId xmlns:p14="http://schemas.microsoft.com/office/powerpoint/2010/main" val="261722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72CA-870A-4C27-96E4-973D676B27A7}"/>
              </a:ext>
            </a:extLst>
          </p:cNvPr>
          <p:cNvSpPr>
            <a:spLocks noGrp="1"/>
          </p:cNvSpPr>
          <p:nvPr>
            <p:ph type="title"/>
          </p:nvPr>
        </p:nvSpPr>
        <p:spPr>
          <a:xfrm>
            <a:off x="0" y="76200"/>
            <a:ext cx="8991600" cy="533400"/>
          </a:xfrm>
        </p:spPr>
        <p:txBody>
          <a:bodyPr>
            <a:noAutofit/>
          </a:bodyPr>
          <a:lstStyle/>
          <a:p>
            <a:r>
              <a:rPr lang="en-US" sz="2400" dirty="0"/>
              <a:t>Learning experience: instrumentation and MPS</a:t>
            </a:r>
          </a:p>
        </p:txBody>
      </p:sp>
      <p:sp>
        <p:nvSpPr>
          <p:cNvPr id="3" name="Content Placeholder 2">
            <a:extLst>
              <a:ext uri="{FF2B5EF4-FFF2-40B4-BE49-F238E27FC236}">
                <a16:creationId xmlns:a16="http://schemas.microsoft.com/office/drawing/2014/main" id="{31DCD671-1656-4405-BCD0-0961D92BFB95}"/>
              </a:ext>
            </a:extLst>
          </p:cNvPr>
          <p:cNvSpPr>
            <a:spLocks noGrp="1"/>
          </p:cNvSpPr>
          <p:nvPr>
            <p:ph idx="1"/>
          </p:nvPr>
        </p:nvSpPr>
        <p:spPr>
          <a:xfrm>
            <a:off x="0" y="609600"/>
            <a:ext cx="8991600" cy="5715000"/>
          </a:xfrm>
        </p:spPr>
        <p:txBody>
          <a:bodyPr>
            <a:normAutofit fontScale="92500" lnSpcReduction="10000"/>
          </a:bodyPr>
          <a:lstStyle/>
          <a:p>
            <a:r>
              <a:rPr lang="en-US" sz="2000" dirty="0"/>
              <a:t>BPMs keep to hang up time to time need resetting and tweaking. It especially true during switching modes of beam operation</a:t>
            </a:r>
          </a:p>
          <a:p>
            <a:r>
              <a:rPr lang="en-US" sz="2000" dirty="0"/>
              <a:t>BLM system needs to be commissioned  and thresholds have to be established </a:t>
            </a:r>
          </a:p>
          <a:p>
            <a:pPr lvl="1"/>
            <a:r>
              <a:rPr lang="en-US" sz="1800" dirty="0"/>
              <a:t>Some effort was made during RHIC run to commission BLMs system</a:t>
            </a:r>
          </a:p>
          <a:p>
            <a:pPr lvl="1"/>
            <a:r>
              <a:rPr lang="en-US" sz="1800" dirty="0"/>
              <a:t>There were too many false trips due to strong background noise from other operation systems (CEC or RHIC itself ). Needs more tuning to make this system work.</a:t>
            </a:r>
          </a:p>
          <a:p>
            <a:r>
              <a:rPr lang="en-US" sz="2000" dirty="0"/>
              <a:t>FCT (and particularly Gun FCT) calibration is far from perfect</a:t>
            </a:r>
          </a:p>
          <a:p>
            <a:pPr lvl="1"/>
            <a:r>
              <a:rPr lang="en-US" sz="1800" dirty="0"/>
              <a:t>Many hours have been spent already to tune this system.  The numbers still not match ICT in short train and  DCCT in CW mode.</a:t>
            </a:r>
            <a:endParaRPr lang="en-US" sz="900" dirty="0"/>
          </a:p>
          <a:p>
            <a:pPr lvl="1"/>
            <a:r>
              <a:rPr lang="en-US" sz="1800" dirty="0"/>
              <a:t>RF noise might be more problematic when we start commissioning higher energy (higher voltage SRF booster)</a:t>
            </a:r>
          </a:p>
          <a:p>
            <a:r>
              <a:rPr lang="en-US" sz="2000" dirty="0"/>
              <a:t>Several times  BPMs switch boxes were damaged during CW operation</a:t>
            </a:r>
            <a:r>
              <a:rPr lang="en-US" sz="1600" dirty="0"/>
              <a:t> </a:t>
            </a:r>
          </a:p>
          <a:p>
            <a:pPr lvl="1"/>
            <a:r>
              <a:rPr lang="en-US" sz="1800" dirty="0"/>
              <a:t> Improvement have been made to protect BPMs </a:t>
            </a:r>
          </a:p>
          <a:p>
            <a:pPr lvl="1"/>
            <a:r>
              <a:rPr lang="en-US" sz="1800" dirty="0"/>
              <a:t>More studies are needed</a:t>
            </a:r>
          </a:p>
          <a:p>
            <a:r>
              <a:rPr lang="en-US" sz="2000" dirty="0"/>
              <a:t>MPS works very well </a:t>
            </a:r>
          </a:p>
          <a:p>
            <a:pPr lvl="1"/>
            <a:r>
              <a:rPr lang="en-US" sz="1600" dirty="0"/>
              <a:t>false trips are very rare due to other equipment provides nonsense signal</a:t>
            </a:r>
          </a:p>
          <a:p>
            <a:pPr lvl="1"/>
            <a:r>
              <a:rPr lang="en-US" sz="1600" dirty="0"/>
              <a:t>Final HP beam dump line certification is needed</a:t>
            </a:r>
          </a:p>
          <a:p>
            <a:pPr lvl="1"/>
            <a:r>
              <a:rPr lang="en-US" sz="1600" dirty="0"/>
              <a:t>Using GUI/Sindy based interface is tricky at first but become very natural if one has been  trained once</a:t>
            </a:r>
          </a:p>
        </p:txBody>
      </p:sp>
    </p:spTree>
    <p:extLst>
      <p:ext uri="{BB962C8B-B14F-4D97-AF65-F5344CB8AC3E}">
        <p14:creationId xmlns:p14="http://schemas.microsoft.com/office/powerpoint/2010/main" val="203992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B3A9-3ECE-ED41-A1E2-7C3190727848}"/>
              </a:ext>
            </a:extLst>
          </p:cNvPr>
          <p:cNvSpPr>
            <a:spLocks noGrp="1"/>
          </p:cNvSpPr>
          <p:nvPr>
            <p:ph type="title"/>
          </p:nvPr>
        </p:nvSpPr>
        <p:spPr>
          <a:xfrm>
            <a:off x="299421" y="76200"/>
            <a:ext cx="8387379" cy="585849"/>
          </a:xfrm>
        </p:spPr>
        <p:txBody>
          <a:bodyPr>
            <a:normAutofit/>
          </a:bodyPr>
          <a:lstStyle/>
          <a:p>
            <a:r>
              <a:rPr lang="en-US" sz="2800" dirty="0"/>
              <a:t>More online application/tools are  needed</a:t>
            </a:r>
          </a:p>
        </p:txBody>
      </p:sp>
      <p:sp>
        <p:nvSpPr>
          <p:cNvPr id="3" name="Content Placeholder 2">
            <a:extLst>
              <a:ext uri="{FF2B5EF4-FFF2-40B4-BE49-F238E27FC236}">
                <a16:creationId xmlns:a16="http://schemas.microsoft.com/office/drawing/2014/main" id="{43BFB43C-F10B-8B4D-8A0A-78A167843382}"/>
              </a:ext>
            </a:extLst>
          </p:cNvPr>
          <p:cNvSpPr>
            <a:spLocks noGrp="1"/>
          </p:cNvSpPr>
          <p:nvPr>
            <p:ph idx="1"/>
          </p:nvPr>
        </p:nvSpPr>
        <p:spPr>
          <a:xfrm>
            <a:off x="152400" y="662049"/>
            <a:ext cx="8991600" cy="5510151"/>
          </a:xfrm>
        </p:spPr>
        <p:txBody>
          <a:bodyPr>
            <a:normAutofit lnSpcReduction="10000"/>
          </a:bodyPr>
          <a:lstStyle/>
          <a:p>
            <a:r>
              <a:rPr lang="en-US" dirty="0"/>
              <a:t>Response matrix measurements and comparison with model </a:t>
            </a:r>
          </a:p>
          <a:p>
            <a:r>
              <a:rPr lang="en-US" dirty="0"/>
              <a:t>Orbit correction with User friendly interface</a:t>
            </a:r>
          </a:p>
          <a:p>
            <a:r>
              <a:rPr lang="en-US" dirty="0"/>
              <a:t>RF phase/voltage online correction (similar to orbit correction) Under development</a:t>
            </a:r>
          </a:p>
          <a:p>
            <a:r>
              <a:rPr lang="en-US" dirty="0"/>
              <a:t>Online Energy measurement and logging using  180 degree magnet</a:t>
            </a:r>
          </a:p>
          <a:p>
            <a:r>
              <a:rPr lang="en-US" dirty="0"/>
              <a:t>Small </a:t>
            </a:r>
            <a:r>
              <a:rPr lang="en-US" dirty="0" err="1"/>
              <a:t>MatLab</a:t>
            </a:r>
            <a:r>
              <a:rPr lang="en-US" dirty="0"/>
              <a:t> based  useful tools:</a:t>
            </a:r>
          </a:p>
          <a:p>
            <a:pPr lvl="1"/>
            <a:r>
              <a:rPr lang="en-US" dirty="0"/>
              <a:t>Solenoid based energy measurements is tested.</a:t>
            </a:r>
          </a:p>
          <a:p>
            <a:pPr lvl="1"/>
            <a:r>
              <a:rPr lang="en-US" dirty="0"/>
              <a:t>QE map scan is tested </a:t>
            </a:r>
          </a:p>
          <a:p>
            <a:pPr lvl="1"/>
            <a:r>
              <a:rPr lang="en-US" dirty="0"/>
              <a:t>RF phasing script is ready needs to be tested </a:t>
            </a:r>
          </a:p>
          <a:p>
            <a:pPr lvl="1"/>
            <a:r>
              <a:rPr lang="en-US" dirty="0"/>
              <a:t>DC gun conditioning is operational with some tweaks</a:t>
            </a:r>
          </a:p>
          <a:p>
            <a:pPr lvl="1"/>
            <a:r>
              <a:rPr lang="en-US" dirty="0"/>
              <a:t>Solenoid scan Emittance measurements (offline analysis)</a:t>
            </a:r>
          </a:p>
          <a:p>
            <a:pPr lvl="1"/>
            <a:endParaRPr lang="en-US" dirty="0"/>
          </a:p>
          <a:p>
            <a:pPr marL="0" indent="0">
              <a:buNone/>
            </a:pPr>
            <a:endParaRPr lang="en-US" dirty="0"/>
          </a:p>
        </p:txBody>
      </p:sp>
    </p:spTree>
    <p:extLst>
      <p:ext uri="{BB962C8B-B14F-4D97-AF65-F5344CB8AC3E}">
        <p14:creationId xmlns:p14="http://schemas.microsoft.com/office/powerpoint/2010/main" val="2147897441"/>
      </p:ext>
    </p:extLst>
  </p:cSld>
  <p:clrMapOvr>
    <a:masterClrMapping/>
  </p:clrMapOvr>
</p:sld>
</file>

<file path=ppt/theme/theme1.xml><?xml version="1.0" encoding="utf-8"?>
<a:theme xmlns:a="http://schemas.openxmlformats.org/drawingml/2006/main" name="BNL_rev1212">
  <a:themeElements>
    <a:clrScheme name="BNL Blue 2">
      <a:dk1>
        <a:srgbClr val="141313"/>
      </a:dk1>
      <a:lt1>
        <a:srgbClr val="FFFFFF"/>
      </a:lt1>
      <a:dk2>
        <a:srgbClr val="082957"/>
      </a:dk2>
      <a:lt2>
        <a:srgbClr val="8DABCC"/>
      </a:lt2>
      <a:accent1>
        <a:srgbClr val="C9DBE8"/>
      </a:accent1>
      <a:accent2>
        <a:srgbClr val="8DABCC"/>
      </a:accent2>
      <a:accent3>
        <a:srgbClr val="3A75AB"/>
      </a:accent3>
      <a:accent4>
        <a:srgbClr val="2D4D7B"/>
      </a:accent4>
      <a:accent5>
        <a:srgbClr val="082957"/>
      </a:accent5>
      <a:accent6>
        <a:srgbClr val="141313"/>
      </a:accent6>
      <a:hlink>
        <a:srgbClr val="3A75AB"/>
      </a:hlink>
      <a:folHlink>
        <a:srgbClr val="2D4D7B"/>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18_Gray_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Update_2018" id="{46157873-5E33-154A-842E-91B7BD99CC32}" vid="{319E15CB-F710-7D41-B73E-697C834693F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1480</TotalTime>
  <Words>1777</Words>
  <Application>Microsoft Macintosh PowerPoint</Application>
  <PresentationFormat>On-screen Show (4:3)</PresentationFormat>
  <Paragraphs>187</Paragraphs>
  <Slides>21</Slides>
  <Notes>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21</vt:i4>
      </vt:variant>
    </vt:vector>
  </HeadingPairs>
  <TitlesOfParts>
    <vt:vector size="34" baseType="lpstr">
      <vt:lpstr>ＭＳ Ｐゴシック</vt:lpstr>
      <vt:lpstr>Arial</vt:lpstr>
      <vt:lpstr>Helvetica</vt:lpstr>
      <vt:lpstr>Times</vt:lpstr>
      <vt:lpstr>Times New Roman</vt:lpstr>
      <vt:lpstr>Wingdings</vt:lpstr>
      <vt:lpstr>BNL_rev1212</vt:lpstr>
      <vt:lpstr>SNS-review-TEMPLATE</vt:lpstr>
      <vt:lpstr>1_SNS-review-TEMPLATE</vt:lpstr>
      <vt:lpstr>2_SNS-review-TEMPLATE</vt:lpstr>
      <vt:lpstr>3_SNS-review-TEMPLATE</vt:lpstr>
      <vt:lpstr>4_SNS-review-TEMPLATE</vt:lpstr>
      <vt:lpstr>2018_Gray_Theme</vt:lpstr>
      <vt:lpstr>Low-Energy RHIC  electron Cooling (LEReC)  Commissioning progress and needs   July 2, 2018</vt:lpstr>
      <vt:lpstr>LEReC Commissioning Timeline</vt:lpstr>
      <vt:lpstr>Remaining major goals (KPPs) for July</vt:lpstr>
      <vt:lpstr>LEReC Commissioning Timeline (continue)</vt:lpstr>
      <vt:lpstr>In pulsed mode:</vt:lpstr>
      <vt:lpstr>CW operation : Learning experience: DC Gun  </vt:lpstr>
      <vt:lpstr>CW operation : Learning experience: Laser</vt:lpstr>
      <vt:lpstr>Learning experience: instrumentation and MPS</vt:lpstr>
      <vt:lpstr>More online application/tools are  needed</vt:lpstr>
      <vt:lpstr>Energy and beam current increases during summer time.</vt:lpstr>
      <vt:lpstr>Discussion</vt:lpstr>
      <vt:lpstr>Backup and some illustrations</vt:lpstr>
      <vt:lpstr>DC Gun HV PS</vt:lpstr>
      <vt:lpstr>PowerPoint Presentation</vt:lpstr>
      <vt:lpstr>PowerPoint Presentation</vt:lpstr>
      <vt:lpstr>Marching to 30 mA from the gun</vt:lpstr>
      <vt:lpstr>Longitudinal phase space and slice energy spread at RF diagnostic line</vt:lpstr>
      <vt:lpstr>Multislits emittance measurements</vt:lpstr>
      <vt:lpstr>Beam loading effect observed at HP Beam Dump  FCT</vt:lpstr>
      <vt:lpstr>NO interaction with RHIC beam </vt:lpstr>
      <vt:lpstr>RHIC beam imprint to electron beam </vt:lpstr>
    </vt:vector>
  </TitlesOfParts>
  <Company>BNL</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Kayran, Dmitry</cp:lastModifiedBy>
  <cp:revision>194</cp:revision>
  <cp:lastPrinted>2007-07-02T19:06:14Z</cp:lastPrinted>
  <dcterms:created xsi:type="dcterms:W3CDTF">2007-06-28T20:22:43Z</dcterms:created>
  <dcterms:modified xsi:type="dcterms:W3CDTF">2018-07-02T07:16:58Z</dcterms:modified>
</cp:coreProperties>
</file>