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328" r:id="rId5"/>
    <p:sldId id="333" r:id="rId6"/>
    <p:sldId id="327" r:id="rId7"/>
    <p:sldId id="347" r:id="rId8"/>
    <p:sldId id="329" r:id="rId9"/>
    <p:sldId id="334" r:id="rId10"/>
    <p:sldId id="335" r:id="rId11"/>
    <p:sldId id="341" r:id="rId12"/>
    <p:sldId id="348" r:id="rId13"/>
    <p:sldId id="330" r:id="rId14"/>
    <p:sldId id="336" r:id="rId15"/>
    <p:sldId id="338" r:id="rId16"/>
    <p:sldId id="337" r:id="rId17"/>
    <p:sldId id="331" r:id="rId18"/>
    <p:sldId id="342" r:id="rId19"/>
    <p:sldId id="332" r:id="rId20"/>
    <p:sldId id="343" r:id="rId21"/>
    <p:sldId id="264" r:id="rId22"/>
    <p:sldId id="344" r:id="rId23"/>
    <p:sldId id="346" r:id="rId24"/>
    <p:sldId id="349" r:id="rId25"/>
    <p:sldId id="345" r:id="rId26"/>
    <p:sldId id="303" r:id="rId27"/>
    <p:sldId id="339" r:id="rId28"/>
    <p:sldId id="263" r:id="rId29"/>
    <p:sldId id="350" r:id="rId30"/>
    <p:sldId id="309" r:id="rId31"/>
    <p:sldId id="311" r:id="rId32"/>
    <p:sldId id="271" r:id="rId33"/>
    <p:sldId id="301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33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E5044-70F2-402A-B2F0-E24C9FFA76FA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BF83-9A29-4FBA-B0B8-AC7EEF415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0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3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1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9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LEReC </a:t>
            </a:r>
            <a:r>
              <a:rPr lang="de-DE" dirty="0" smtClean="0"/>
              <a:t>Retreat</a:t>
            </a:r>
            <a:br>
              <a:rPr lang="de-DE" dirty="0" smtClean="0"/>
            </a:br>
            <a:r>
              <a:rPr lang="de-DE" sz="4000" dirty="0" smtClean="0"/>
              <a:t>Laser System </a:t>
            </a:r>
            <a:r>
              <a:rPr lang="de-DE" sz="4000" dirty="0" smtClean="0"/>
              <a:t>Performance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4480668"/>
            <a:ext cx="8338930" cy="737069"/>
          </a:xfrm>
        </p:spPr>
        <p:txBody>
          <a:bodyPr>
            <a:normAutofit/>
          </a:bodyPr>
          <a:lstStyle/>
          <a:p>
            <a:pPr algn="ctr"/>
            <a:r>
              <a:rPr lang="de-DE" sz="1400" dirty="0"/>
              <a:t>b</a:t>
            </a:r>
            <a:r>
              <a:rPr lang="de-DE" sz="1400" dirty="0" smtClean="0"/>
              <a:t>y</a:t>
            </a:r>
          </a:p>
          <a:p>
            <a:pPr algn="ctr"/>
            <a:r>
              <a:rPr lang="de-DE" sz="1400" dirty="0" smtClean="0"/>
              <a:t>Patrick Inacker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New LEReC Laser Cooling </a:t>
            </a:r>
            <a:r>
              <a:rPr lang="de-DE" sz="3600" dirty="0" smtClean="0"/>
              <a:t>System</a:t>
            </a:r>
            <a:br>
              <a:rPr lang="de-DE" sz="3600" dirty="0" smtClean="0"/>
            </a:br>
            <a:r>
              <a:rPr lang="de-DE" sz="2400" dirty="0" smtClean="0"/>
              <a:t>Upgraded last week of May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30837" y="4308051"/>
            <a:ext cx="1729819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Thermotek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T257p</a:t>
            </a:r>
          </a:p>
          <a:p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de-DE" sz="1400" dirty="0" smtClean="0">
                <a:solidFill>
                  <a:srgbClr val="00B050"/>
                </a:solidFill>
              </a:rPr>
              <a:t>1.3</a:t>
            </a:r>
            <a:r>
              <a:rPr lang="de-DE" sz="1400" dirty="0" smtClean="0">
                <a:solidFill>
                  <a:schemeClr val="tx1"/>
                </a:solidFill>
              </a:rPr>
              <a:t> 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29.5°C/30°C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6325" y="4308051"/>
            <a:ext cx="1758100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Polyscience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LS51</a:t>
            </a:r>
          </a:p>
          <a:p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de-DE" sz="1400" dirty="0" smtClean="0">
                <a:solidFill>
                  <a:srgbClr val="00B050"/>
                </a:solidFill>
              </a:rPr>
              <a:t>2</a:t>
            </a:r>
            <a:r>
              <a:rPr lang="de-DE" sz="1400" dirty="0" smtClean="0">
                <a:solidFill>
                  <a:schemeClr val="tx1"/>
                </a:solidFill>
              </a:rPr>
              <a:t> 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18°C/18.5°C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0094" y="4308053"/>
            <a:ext cx="1597844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Thermofischer 1400</a:t>
            </a:r>
          </a:p>
          <a:p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en-US" sz="1400" dirty="0" smtClean="0">
                <a:solidFill>
                  <a:srgbClr val="FF0000"/>
                </a:solidFill>
              </a:rPr>
              <a:t>11 </a:t>
            </a:r>
            <a:r>
              <a:rPr lang="de-DE" sz="1400" dirty="0" smtClean="0">
                <a:solidFill>
                  <a:srgbClr val="FF0000"/>
                </a:solidFill>
              </a:rPr>
              <a:t>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37.5°C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734" y="1842943"/>
            <a:ext cx="1597844" cy="55618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60W Amplifier Pump Diode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453" y="1833516"/>
            <a:ext cx="1597844" cy="119720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Fiber coupling heat sinks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Beam dumps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Main Amplifier Rod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4172" y="1800522"/>
            <a:ext cx="1597844" cy="6363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Main Amplifier Pump laser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336802">
            <a:off x="1865354" y="3035312"/>
            <a:ext cx="1121789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263198" flipH="1">
            <a:off x="5937727" y="3035313"/>
            <a:ext cx="1121789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4086577" y="3262429"/>
            <a:ext cx="777595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 with new Cooling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6" y="1734532"/>
            <a:ext cx="4079314" cy="358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70" y="1734533"/>
            <a:ext cx="4059650" cy="3582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531" y="138561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 Cooling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5014" y="138561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 Cooling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102586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IR Power </a:t>
            </a:r>
            <a:r>
              <a:rPr lang="de-DE" u="sng" dirty="0" smtClean="0"/>
              <a:t>Monitor: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1685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816" y="4284512"/>
            <a:ext cx="6081981" cy="137098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437" y="2377927"/>
            <a:ext cx="6019386" cy="1450047"/>
          </a:xfrm>
        </p:spPr>
      </p:pic>
      <p:sp>
        <p:nvSpPr>
          <p:cNvPr id="11" name="Rectangle 10"/>
          <p:cNvSpPr/>
          <p:nvPr/>
        </p:nvSpPr>
        <p:spPr>
          <a:xfrm>
            <a:off x="6347643" y="1673517"/>
            <a:ext cx="555666" cy="4328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5349" y="1690689"/>
            <a:ext cx="842636" cy="4328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Results with new Cooling System </a:t>
            </a:r>
            <a:r>
              <a:rPr lang="de-DE" sz="3200" dirty="0" smtClean="0"/>
              <a:t>60W Amplifier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9630" y="1772698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Returnline</a:t>
            </a:r>
          </a:p>
          <a:p>
            <a:r>
              <a:rPr lang="de-DE" sz="1400" dirty="0" smtClean="0"/>
              <a:t>Temp.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40334" y="180703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462" y="4218986"/>
            <a:ext cx="17123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60W Amp ON</a:t>
            </a:r>
            <a:br>
              <a:rPr lang="de-DE" dirty="0" smtClean="0"/>
            </a:br>
            <a:r>
              <a:rPr lang="de-DE" sz="1600" dirty="0" smtClean="0"/>
              <a:t>Flow higher after</a:t>
            </a:r>
            <a:br>
              <a:rPr lang="de-DE" sz="1600" dirty="0" smtClean="0"/>
            </a:br>
            <a:r>
              <a:rPr lang="de-DE" sz="1600" dirty="0" smtClean="0"/>
              <a:t>removing algae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859" y="2282891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60W Amp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381208" y="1407717"/>
            <a:ext cx="3344292" cy="2117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Non-Critically PM SHG stage: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12-15% PV Power fluctuations driven by room temperature and IR power fluctuations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2158897">
            <a:off x="5799800" y="2656730"/>
            <a:ext cx="1069282" cy="59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matching Technique comparison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14859" y="1348202"/>
            <a:ext cx="4949083" cy="4413380"/>
            <a:chOff x="1470972" y="780217"/>
            <a:chExt cx="5824285" cy="5193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972" y="1118881"/>
              <a:ext cx="5824285" cy="48551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4109670" y="3490044"/>
              <a:ext cx="2922494" cy="2241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09670" y="1422512"/>
              <a:ext cx="85166" cy="2089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94836" y="1939987"/>
              <a:ext cx="1071281" cy="812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229577" y="1936763"/>
              <a:ext cx="1027140" cy="375859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42953" y="2907338"/>
              <a:ext cx="402729" cy="60511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918887" y="2939741"/>
              <a:ext cx="1024066" cy="11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5088" y="2927320"/>
              <a:ext cx="225524" cy="193432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787811" y="4767516"/>
              <a:ext cx="3352801" cy="3585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95368" y="1163703"/>
              <a:ext cx="839608" cy="36396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23354" y="1358122"/>
              <a:ext cx="1071281" cy="812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366035" y="1362186"/>
              <a:ext cx="221173" cy="102071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61441" y="1237846"/>
              <a:ext cx="2322634" cy="3984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Crititally PM Crystal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8995" y="780217"/>
              <a:ext cx="2845190" cy="3984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Non-Crititally PM Crystal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522917" y="1163703"/>
              <a:ext cx="513560" cy="89198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210315" y="1659214"/>
              <a:ext cx="586919" cy="58984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2525" y="1642228"/>
            <a:ext cx="3489559" cy="4351338"/>
          </a:xfrm>
        </p:spPr>
        <p:txBody>
          <a:bodyPr>
            <a:normAutofit/>
          </a:bodyPr>
          <a:lstStyle/>
          <a:p>
            <a:r>
              <a:rPr lang="de-DE" sz="1600" dirty="0"/>
              <a:t>Experiment to examine the </a:t>
            </a:r>
            <a:r>
              <a:rPr lang="de-DE" sz="1600" dirty="0" smtClean="0"/>
              <a:t>output </a:t>
            </a:r>
            <a:r>
              <a:rPr lang="de-DE" sz="1600" dirty="0"/>
              <a:t>stability of both techniques in an unstable </a:t>
            </a:r>
            <a:r>
              <a:rPr lang="de-DE" sz="1600" dirty="0" smtClean="0"/>
              <a:t>environment</a:t>
            </a:r>
          </a:p>
          <a:p>
            <a:r>
              <a:rPr lang="de-DE" sz="1600" dirty="0" smtClean="0"/>
              <a:t>The IR Beam is Split after the Pockels Cell</a:t>
            </a:r>
          </a:p>
          <a:p>
            <a:r>
              <a:rPr lang="de-DE" sz="1600" dirty="0" smtClean="0"/>
              <a:t>Converted Beam Power is measured individually and simultaneously</a:t>
            </a:r>
          </a:p>
          <a:p>
            <a:r>
              <a:rPr lang="de-DE" sz="1600" dirty="0" smtClean="0"/>
              <a:t>Critically PM Crystal is cut for 1064nm light =</a:t>
            </a:r>
            <a:r>
              <a:rPr lang="en-US" sz="1600" dirty="0" smtClean="0"/>
              <a:t>&gt;</a:t>
            </a:r>
            <a:r>
              <a:rPr lang="de-DE" sz="1600" dirty="0" smtClean="0"/>
              <a:t> low conversion efficiency, but relative power fluctuations for 1030nm cut crystal are equivalent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171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Phasematching Technique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18" y="1737873"/>
            <a:ext cx="5062193" cy="3771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455" y="1750814"/>
            <a:ext cx="2608406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Power Split:</a:t>
            </a:r>
          </a:p>
          <a:p>
            <a:r>
              <a:rPr lang="de-DE" dirty="0" smtClean="0"/>
              <a:t>Total:		49W</a:t>
            </a:r>
          </a:p>
          <a:p>
            <a:r>
              <a:rPr lang="de-DE" dirty="0" smtClean="0"/>
              <a:t>Non-Critical:	41W</a:t>
            </a:r>
          </a:p>
          <a:p>
            <a:r>
              <a:rPr lang="de-DE" dirty="0" smtClean="0"/>
              <a:t>Critical:		8W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Average Powers (W):</a:t>
            </a:r>
          </a:p>
          <a:p>
            <a:endParaRPr lang="de-DE" dirty="0"/>
          </a:p>
          <a:p>
            <a:r>
              <a:rPr lang="de-DE" dirty="0" smtClean="0"/>
              <a:t>Non-Critical:	16.92</a:t>
            </a:r>
          </a:p>
          <a:p>
            <a:r>
              <a:rPr lang="de-DE" dirty="0" smtClean="0"/>
              <a:t>Critical:		0.07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8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Phasematching Technique comparison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72" y="1770867"/>
            <a:ext cx="5062193" cy="3771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09" y="1770867"/>
            <a:ext cx="2557110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Power Split:</a:t>
            </a:r>
          </a:p>
          <a:p>
            <a:r>
              <a:rPr lang="de-DE" dirty="0" smtClean="0"/>
              <a:t>Total:		49W</a:t>
            </a:r>
          </a:p>
          <a:p>
            <a:r>
              <a:rPr lang="de-DE" dirty="0" smtClean="0"/>
              <a:t>Non-Critical:	9W</a:t>
            </a:r>
          </a:p>
          <a:p>
            <a:r>
              <a:rPr lang="de-DE" dirty="0" smtClean="0"/>
              <a:t>Critical:		40W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Average Powers (W):</a:t>
            </a:r>
          </a:p>
          <a:p>
            <a:endParaRPr lang="de-DE" dirty="0"/>
          </a:p>
          <a:p>
            <a:r>
              <a:rPr lang="de-DE" dirty="0" smtClean="0"/>
              <a:t>Non-Critical:	3.41</a:t>
            </a:r>
          </a:p>
          <a:p>
            <a:r>
              <a:rPr lang="de-DE" dirty="0" smtClean="0"/>
              <a:t>Critical:		0.366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8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445194" y="2750954"/>
            <a:ext cx="3344292" cy="2386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Intensity Control EOM: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Insufficient and unstable extinction ratio due to temperature fluctuations induced by room temperature and Laser power fluctuations.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2158897">
            <a:off x="5769176" y="4034202"/>
            <a:ext cx="1069282" cy="59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of the EOM Extinction Ratio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2775" y="1851553"/>
            <a:ext cx="3669349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dirty="0" smtClean="0"/>
              <a:t>Extinction Ratio requirement: </a:t>
            </a:r>
            <a:r>
              <a:rPr lang="en-US" sz="1600" dirty="0" smtClean="0"/>
              <a:t>&gt;</a:t>
            </a:r>
            <a:r>
              <a:rPr lang="de-DE" sz="1600" dirty="0" smtClean="0"/>
              <a:t>100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EOM extinction ratio fluctuates with AC cycle.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Could be room temperature or laser heating related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Further measurements have to be conducted after system improvements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Possible replacement with AOM or regular Pockels Cell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Small Crystal Aperture and long crystal leads to wavefront distortions</a:t>
            </a:r>
          </a:p>
          <a:p>
            <a:endParaRPr lang="en-US" sz="1600" dirty="0"/>
          </a:p>
        </p:txBody>
      </p:sp>
      <p:pic>
        <p:nvPicPr>
          <p:cNvPr id="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8" y="1825625"/>
            <a:ext cx="4749828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588000" y="2018215"/>
            <a:ext cx="3344292" cy="2117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Temporal Shaping: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Small Crystal aperture leads to clipping and beam distortion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High power induces thermal lens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8086269">
            <a:off x="1568265" y="3779931"/>
            <a:ext cx="1069282" cy="59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Parameters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03104"/>
              </p:ext>
            </p:extLst>
          </p:nvPr>
        </p:nvGraphicFramePr>
        <p:xfrm>
          <a:off x="499622" y="1154785"/>
          <a:ext cx="8187178" cy="4439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6580"/>
                <a:gridCol w="2353569"/>
                <a:gridCol w="2077029"/>
              </a:tblGrid>
              <a:tr h="714388">
                <a:tc>
                  <a:txBody>
                    <a:bodyPr/>
                    <a:lstStyle/>
                    <a:p>
                      <a:r>
                        <a:rPr lang="de-DE" dirty="0" smtClean="0"/>
                        <a:t>Parameter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Target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Currently Achieved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Power</a:t>
                      </a:r>
                      <a:r>
                        <a:rPr lang="de-DE" baseline="0" dirty="0" smtClean="0"/>
                        <a:t> on Gun Table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Green Power in Trailer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Stability (Green Power)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5% PV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12% PV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Stability (Pointing)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8% Beam</a:t>
                      </a:r>
                      <a:r>
                        <a:rPr lang="de-DE" baseline="0" dirty="0" smtClean="0"/>
                        <a:t> 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50% Beam 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Beam Profile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Gaussian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Distorted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Temp. Profile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Modulated</a:t>
                      </a:r>
                      <a:r>
                        <a:rPr lang="de-DE" baseline="0" dirty="0" smtClean="0"/>
                        <a:t> Flat 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Extinction Ratio (Pulsed)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de-DE" dirty="0" smtClean="0"/>
                        <a:t>10^6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</a:t>
                      </a:r>
                      <a:r>
                        <a:rPr lang="de-DE" dirty="0" smtClean="0"/>
                        <a:t>^7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MPS Shut</a:t>
                      </a:r>
                      <a:r>
                        <a:rPr lang="de-DE" baseline="0" dirty="0" smtClean="0"/>
                        <a:t> OFF extinction (Pulsed)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&gt;10^7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MPS Shut</a:t>
                      </a:r>
                      <a:r>
                        <a:rPr lang="de-DE" baseline="0" dirty="0" smtClean="0"/>
                        <a:t> OFF extinction (CW)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Quality Degradation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2246" y="1268847"/>
            <a:ext cx="140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Gun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2606" y="1271957"/>
            <a:ext cx="140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Relay 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28" y="4519186"/>
            <a:ext cx="90759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/>
              <a:t>Wavefront distortion and clipping leads to non-uniform laser beam profile on the Gun table.</a:t>
            </a:r>
          </a:p>
          <a:p>
            <a:r>
              <a:rPr lang="de-DE" dirty="0" smtClean="0"/>
              <a:t>Sources need to be identified and removed to achieve the proposed Gaussian Profile.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10791" r="252" b="9553"/>
          <a:stretch/>
        </p:blipFill>
        <p:spPr>
          <a:xfrm>
            <a:off x="1602531" y="1690689"/>
            <a:ext cx="2889367" cy="2521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17642" r="11029" b="10955"/>
          <a:stretch/>
        </p:blipFill>
        <p:spPr>
          <a:xfrm>
            <a:off x="4600255" y="1690688"/>
            <a:ext cx="2925765" cy="25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Remote Control and Diagnostics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11" y="1468106"/>
            <a:ext cx="48395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Pockels Cell  </a:t>
            </a:r>
          </a:p>
          <a:p>
            <a:r>
              <a:rPr lang="de-DE" sz="1400" dirty="0"/>
              <a:t>	- Analog Control through VME, Error Readback</a:t>
            </a:r>
          </a:p>
          <a:p>
            <a:r>
              <a:rPr lang="de-DE" sz="1400" dirty="0"/>
              <a:t>Intensity Control</a:t>
            </a:r>
          </a:p>
          <a:p>
            <a:r>
              <a:rPr lang="de-DE" sz="1400" dirty="0"/>
              <a:t>	- RS232 Control over the rotation of a HWP</a:t>
            </a:r>
          </a:p>
          <a:p>
            <a:r>
              <a:rPr lang="de-DE" sz="1400" dirty="0"/>
              <a:t>Steering</a:t>
            </a:r>
          </a:p>
          <a:p>
            <a:r>
              <a:rPr lang="de-DE" sz="1400" dirty="0"/>
              <a:t>	- Piezo Mirror in Trailer and on Relay Table</a:t>
            </a:r>
          </a:p>
          <a:p>
            <a:r>
              <a:rPr lang="de-DE" sz="1400" dirty="0"/>
              <a:t>	- Zoom Lens to adjust beam size on Gun Table</a:t>
            </a:r>
          </a:p>
          <a:p>
            <a:r>
              <a:rPr lang="de-DE" sz="1400" dirty="0"/>
              <a:t>	- 2 Axis motion for steering on Cathode on Gun</a:t>
            </a:r>
          </a:p>
          <a:p>
            <a:r>
              <a:rPr lang="de-DE" sz="1400" dirty="0"/>
              <a:t>	  </a:t>
            </a:r>
            <a:r>
              <a:rPr lang="de-DE" sz="1400" dirty="0" smtClean="0"/>
              <a:t>Table</a:t>
            </a:r>
          </a:p>
          <a:p>
            <a:r>
              <a:rPr lang="de-DE" sz="1400" dirty="0"/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Position Feedback</a:t>
            </a:r>
          </a:p>
          <a:p>
            <a:r>
              <a:rPr lang="de-DE" sz="1400" dirty="0" smtClean="0"/>
              <a:t>Chillers</a:t>
            </a:r>
          </a:p>
          <a:p>
            <a:r>
              <a:rPr lang="de-DE" sz="1400" dirty="0"/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T257p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Polyscience LS51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ThermoFischer 1400</a:t>
            </a:r>
          </a:p>
          <a:p>
            <a:r>
              <a:rPr lang="de-DE" sz="1400" dirty="0" smtClean="0"/>
              <a:t>Power supplies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Newport (PreAmps)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TDK Lambda (60W Amp)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- Main Amp</a:t>
            </a:r>
            <a:endParaRPr lang="de-DE" sz="1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7841" y="1481720"/>
            <a:ext cx="38707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Sensors and Cameras</a:t>
            </a:r>
          </a:p>
          <a:p>
            <a:r>
              <a:rPr lang="de-DE" sz="1400" dirty="0" smtClean="0"/>
              <a:t>Temp:  	</a:t>
            </a:r>
            <a:r>
              <a:rPr lang="de-DE" sz="1400" dirty="0" smtClean="0">
                <a:solidFill>
                  <a:srgbClr val="00B0F0"/>
                </a:solidFill>
              </a:rPr>
              <a:t>Main Amplifier Coolant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Power Amplifier Coolant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Main Amplifier Surface</a:t>
            </a:r>
            <a:br>
              <a:rPr lang="de-DE" sz="1400" dirty="0" smtClean="0"/>
            </a:br>
            <a:r>
              <a:rPr lang="de-DE" sz="1400" dirty="0" smtClean="0"/>
              <a:t>Flow:  	Main Amplifier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Power Amplifier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Dump Loop</a:t>
            </a:r>
          </a:p>
          <a:p>
            <a:r>
              <a:rPr lang="de-DE" sz="1400" dirty="0" smtClean="0"/>
              <a:t>Power:    	LP on Gun Table (Live)     </a:t>
            </a:r>
            <a:br>
              <a:rPr lang="de-DE" sz="1400" dirty="0" smtClean="0"/>
            </a:br>
            <a:r>
              <a:rPr lang="de-DE" sz="1400" dirty="0" smtClean="0"/>
              <a:t>	(3W Thermal Sensor)</a:t>
            </a:r>
          </a:p>
          <a:p>
            <a:r>
              <a:rPr lang="de-DE" sz="1400" dirty="0" smtClean="0"/>
              <a:t>                	LP on Gun Table (Flipper)</a:t>
            </a:r>
            <a:br>
              <a:rPr lang="de-DE" sz="1400" dirty="0" smtClean="0"/>
            </a:br>
            <a:r>
              <a:rPr lang="de-DE" sz="1400" dirty="0" smtClean="0"/>
              <a:t>	(50W Thermal Sensor)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IR Monitor in Trailer</a:t>
            </a:r>
          </a:p>
          <a:p>
            <a:r>
              <a:rPr lang="de-DE" sz="1400" dirty="0"/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IR Dump Power in Trailer</a:t>
            </a:r>
          </a:p>
          <a:p>
            <a:r>
              <a:rPr lang="de-DE" sz="1400" dirty="0">
                <a:solidFill>
                  <a:srgbClr val="00B0F0"/>
                </a:solidFill>
              </a:rPr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Green Power monitor in Trailer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Diodes:   	IR 9.1MHz Macrobunch Signal</a:t>
            </a:r>
            <a:br>
              <a:rPr lang="de-DE" sz="1400" dirty="0" smtClean="0"/>
            </a:br>
            <a:r>
              <a:rPr lang="de-DE" sz="1400" dirty="0" smtClean="0"/>
              <a:t>                 	SHG Train Signal</a:t>
            </a:r>
          </a:p>
          <a:p>
            <a:r>
              <a:rPr lang="de-DE" sz="1400" dirty="0"/>
              <a:t>	</a:t>
            </a:r>
            <a:r>
              <a:rPr lang="de-DE" sz="1400" dirty="0" smtClean="0">
                <a:solidFill>
                  <a:srgbClr val="00B0F0"/>
                </a:solidFill>
              </a:rPr>
              <a:t>PreAmp signal</a:t>
            </a:r>
            <a:br>
              <a:rPr lang="de-DE" sz="1400" dirty="0" smtClean="0">
                <a:solidFill>
                  <a:srgbClr val="00B0F0"/>
                </a:solidFill>
              </a:rPr>
            </a:br>
            <a:r>
              <a:rPr lang="de-DE" sz="1400" dirty="0" smtClean="0">
                <a:solidFill>
                  <a:srgbClr val="00B0F0"/>
                </a:solidFill>
              </a:rPr>
              <a:t>	60WAmp Signal</a:t>
            </a:r>
          </a:p>
          <a:p>
            <a:r>
              <a:rPr lang="de-DE" sz="1400" dirty="0" smtClean="0"/>
              <a:t>Cameras:	Relay Table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Gun Table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Exit Table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90673" y="1468106"/>
            <a:ext cx="0" cy="398468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143" y="545032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Current		</a:t>
            </a:r>
            <a:r>
              <a:rPr lang="de-DE" sz="1400" dirty="0" smtClean="0">
                <a:solidFill>
                  <a:srgbClr val="00B0F0"/>
                </a:solidFill>
              </a:rPr>
              <a:t>Planned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Open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448553"/>
            <a:ext cx="8328991" cy="392913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Finalizing Laser enclosures in the trailer</a:t>
            </a:r>
          </a:p>
          <a:p>
            <a:pPr lvl="1"/>
            <a:r>
              <a:rPr lang="de-DE" dirty="0" smtClean="0"/>
              <a:t>Shot-to-Shot motion of the Laser beam due to airflow blowing at the beam in the trailer</a:t>
            </a:r>
          </a:p>
          <a:p>
            <a:r>
              <a:rPr lang="de-DE" dirty="0" smtClean="0"/>
              <a:t>Installation of more diagnostics</a:t>
            </a:r>
          </a:p>
          <a:p>
            <a:pPr lvl="1"/>
            <a:r>
              <a:rPr lang="de-DE" dirty="0" smtClean="0"/>
              <a:t>Output power information after every amplification stage</a:t>
            </a:r>
          </a:p>
          <a:p>
            <a:pPr lvl="1"/>
            <a:r>
              <a:rPr lang="de-DE" dirty="0" smtClean="0"/>
              <a:t>Dumped pump laser power</a:t>
            </a:r>
          </a:p>
          <a:p>
            <a:r>
              <a:rPr lang="de-DE" dirty="0" smtClean="0"/>
              <a:t>Upgrade of Cooling loops</a:t>
            </a:r>
          </a:p>
          <a:p>
            <a:pPr lvl="1"/>
            <a:r>
              <a:rPr lang="de-DE" dirty="0" smtClean="0"/>
              <a:t>Separation of beam dumps from sensitive amplifier equipment</a:t>
            </a:r>
          </a:p>
          <a:p>
            <a:pPr lvl="1"/>
            <a:r>
              <a:rPr lang="de-DE" dirty="0" smtClean="0"/>
              <a:t>Rework loops to remove mixed metal configurations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Critical Questions</a:t>
            </a:r>
            <a:br>
              <a:rPr lang="de-DE" dirty="0" smtClean="0"/>
            </a:br>
            <a:r>
              <a:rPr lang="de-DE" sz="1800" dirty="0" smtClean="0"/>
              <a:t>Where are we and where should we be?</a:t>
            </a:r>
            <a:endParaRPr lang="en-US" sz="32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969" y="1465868"/>
            <a:ext cx="6235831" cy="284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0969" y="1715679"/>
            <a:ext cx="6235831" cy="79185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483" y="2086739"/>
            <a:ext cx="21514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Key Parameters affected</a:t>
            </a:r>
            <a:br>
              <a:rPr lang="de-DE" sz="1400" dirty="0" smtClean="0"/>
            </a:br>
            <a:r>
              <a:rPr lang="de-DE" sz="1400" dirty="0" smtClean="0"/>
              <a:t>by laser performance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To be completed by end</a:t>
            </a:r>
            <a:br>
              <a:rPr lang="de-DE" sz="1400" dirty="0" smtClean="0"/>
            </a:br>
            <a:r>
              <a:rPr lang="de-DE" sz="1400" dirty="0" smtClean="0"/>
              <a:t>of LEReC </a:t>
            </a:r>
            <a:br>
              <a:rPr lang="de-DE" sz="1400" dirty="0" smtClean="0"/>
            </a:br>
            <a:r>
              <a:rPr lang="de-DE" sz="1400" dirty="0" smtClean="0"/>
              <a:t>commissioning phase</a:t>
            </a:r>
          </a:p>
          <a:p>
            <a:r>
              <a:rPr lang="de-DE" sz="1400" dirty="0" smtClean="0"/>
              <a:t>(End of 2018)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7809" y="4246775"/>
            <a:ext cx="83289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smtClean="0"/>
              <a:t>Demonstration of 30mA requires sufficient Laser Power.</a:t>
            </a:r>
            <a:br>
              <a:rPr lang="de-DE" sz="1600" dirty="0" smtClean="0"/>
            </a:br>
            <a:r>
              <a:rPr lang="de-DE" sz="1400" dirty="0" smtClean="0"/>
              <a:t>- 8W on the Gun table have been demonstrated without aperture (1%QE 8W Laser = 33mA)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All Hardware Installed.</a:t>
            </a:r>
            <a:br>
              <a:rPr lang="de-DE" sz="1600" dirty="0" smtClean="0"/>
            </a:br>
            <a:r>
              <a:rPr lang="de-DE" sz="1400" dirty="0" smtClean="0"/>
              <a:t>- Beam stabilization through the Transport, as well as other Laser design changes are not yet installed</a:t>
            </a:r>
            <a:endParaRPr lang="en-US" sz="1600" dirty="0" smtClean="0"/>
          </a:p>
          <a:p>
            <a:r>
              <a:rPr lang="de-DE" sz="1600" dirty="0" smtClean="0"/>
              <a:t>4.   Demonstration of Beam parameters suitable for cooling.</a:t>
            </a:r>
            <a:br>
              <a:rPr lang="de-DE" sz="1600" dirty="0" smtClean="0"/>
            </a:br>
            <a:r>
              <a:rPr lang="de-DE" sz="1600" dirty="0" smtClean="0"/>
              <a:t>      </a:t>
            </a:r>
            <a:r>
              <a:rPr lang="de-DE" sz="1400" dirty="0" smtClean="0"/>
              <a:t>- </a:t>
            </a:r>
            <a:r>
              <a:rPr lang="de-DE" sz="1400" dirty="0" smtClean="0"/>
              <a:t>Temporal Laser </a:t>
            </a:r>
            <a:r>
              <a:rPr lang="de-DE" sz="1400" dirty="0" smtClean="0"/>
              <a:t>Pulse shape measurement still </a:t>
            </a:r>
            <a:r>
              <a:rPr lang="de-DE" sz="1400" dirty="0" smtClean="0"/>
              <a:t>outstanding. Electron Pulse shape with</a:t>
            </a:r>
            <a:br>
              <a:rPr lang="de-DE" sz="1400" dirty="0" smtClean="0"/>
            </a:br>
            <a:r>
              <a:rPr lang="de-DE" sz="1400" dirty="0" smtClean="0"/>
              <a:t>         Transverse Deflecting Cavity performed and temp. </a:t>
            </a:r>
            <a:r>
              <a:rPr lang="de-DE" sz="1400" dirty="0"/>
              <a:t>s</a:t>
            </a:r>
            <a:r>
              <a:rPr lang="de-DE" sz="1400" dirty="0" smtClean="0"/>
              <a:t>haping setup optimized.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450969" y="3153266"/>
            <a:ext cx="6235831" cy="584494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3621" y="4270340"/>
            <a:ext cx="849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4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91" y="1097798"/>
            <a:ext cx="8711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smtClean="0"/>
              <a:t>When can we expect stable laser intensity: Both short and long term?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When can we expect the thermal lens issues in the temp. shaping crystals to be resolved?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Should we expect 10W on the gun table or on the cathode as maximum?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What can be done to provide a more uniform laser profile on the gun table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091" y="2459971"/>
            <a:ext cx="865974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600" dirty="0" smtClean="0"/>
              <a:t>Laser intensity stability in IR already incresed (BM: Short term 6% PV Long term 20% PV)</a:t>
            </a:r>
            <a:br>
              <a:rPr lang="de-DE" sz="1600" dirty="0" smtClean="0"/>
            </a:br>
            <a:r>
              <a:rPr lang="de-DE" sz="1600" dirty="0" smtClean="0"/>
              <a:t>				              (AM: Short term 4% PV Long term 18% PV)</a:t>
            </a:r>
            <a:br>
              <a:rPr lang="de-DE" sz="1600" dirty="0" smtClean="0"/>
            </a:br>
            <a:r>
              <a:rPr lang="de-DE" sz="1600" dirty="0" smtClean="0"/>
              <a:t>Main part of power fluctuations originate in SHG stage, not IR. (Still </a:t>
            </a:r>
            <a:r>
              <a:rPr lang="en-US" sz="1600" dirty="0" smtClean="0"/>
              <a:t>&gt;12% PV Short term)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2,3,4: 	All connected to the same stage: Temporal Shaping</a:t>
            </a:r>
            <a:br>
              <a:rPr lang="de-DE" sz="1600" dirty="0" smtClean="0"/>
            </a:br>
            <a:r>
              <a:rPr lang="de-DE" sz="1600" dirty="0" smtClean="0"/>
              <a:t>	Long crystals = Strong thermal lensing</a:t>
            </a:r>
            <a:br>
              <a:rPr lang="de-DE" sz="1600" dirty="0" smtClean="0"/>
            </a:br>
            <a:r>
              <a:rPr lang="de-DE" sz="1600" dirty="0" smtClean="0"/>
              <a:t>	Very Large laser beam diameter = Clipping and beam quality degradation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	Stage is last in system. Improvements happen from the top to bottom of the system</a:t>
            </a:r>
            <a:br>
              <a:rPr lang="de-DE" sz="1600" dirty="0" smtClean="0"/>
            </a:br>
            <a:r>
              <a:rPr lang="de-DE" sz="1600" dirty="0" smtClean="0"/>
              <a:t>Possible solutions:</a:t>
            </a:r>
            <a:br>
              <a:rPr lang="de-DE" sz="1600" dirty="0" smtClean="0"/>
            </a:br>
            <a:r>
              <a:rPr lang="de-DE" sz="1600" dirty="0" smtClean="0"/>
              <a:t>	Larger Aperture Crystals = Less clipping for same beam size</a:t>
            </a:r>
            <a:br>
              <a:rPr lang="de-DE" sz="1600" dirty="0" smtClean="0"/>
            </a:br>
            <a:r>
              <a:rPr lang="de-DE" sz="1600" dirty="0" smtClean="0"/>
              <a:t>		</a:t>
            </a:r>
            <a:r>
              <a:rPr lang="de-DE" sz="1400" dirty="0" smtClean="0"/>
              <a:t>YVO4 Crystals not available with larger aperture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	BBO Available, but twice the crystal thickness necessary 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Use of interferometers to reduce total crystal length </a:t>
            </a:r>
            <a:br>
              <a:rPr lang="de-DE" sz="1600" dirty="0" smtClean="0"/>
            </a:br>
            <a:r>
              <a:rPr lang="de-DE" sz="1600" dirty="0" smtClean="0"/>
              <a:t>		</a:t>
            </a:r>
            <a:r>
              <a:rPr lang="de-DE" sz="1400" dirty="0" smtClean="0"/>
              <a:t>(Misalignment robust interferometer in </a:t>
            </a:r>
            <a:r>
              <a:rPr lang="de-DE" sz="1400" dirty="0" smtClean="0"/>
              <a:t>design </a:t>
            </a:r>
            <a:r>
              <a:rPr lang="de-DE" sz="1400" dirty="0" smtClean="0"/>
              <a:t>stage)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629896" y="35188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BM = Before cooling system modifications</a:t>
            </a:r>
          </a:p>
          <a:p>
            <a:r>
              <a:rPr lang="de-DE" sz="1400" dirty="0" smtClean="0"/>
              <a:t>AM = After cooling system modifications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783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00400"/>
            <a:ext cx="8328991" cy="392913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Many open tasks to reach the originally proposed performance specifications</a:t>
            </a:r>
          </a:p>
          <a:p>
            <a:r>
              <a:rPr lang="de-DE" dirty="0" smtClean="0"/>
              <a:t>Appropriate steps have been taken during Run18 which led to improvements</a:t>
            </a:r>
          </a:p>
          <a:p>
            <a:pPr lvl="1"/>
            <a:r>
              <a:rPr lang="de-DE" dirty="0" smtClean="0"/>
              <a:t>24/7 capability</a:t>
            </a:r>
          </a:p>
          <a:p>
            <a:pPr lvl="1"/>
            <a:r>
              <a:rPr lang="de-DE" dirty="0" smtClean="0"/>
              <a:t>System protection</a:t>
            </a:r>
          </a:p>
          <a:p>
            <a:pPr lvl="1"/>
            <a:r>
              <a:rPr lang="de-DE" dirty="0" smtClean="0"/>
              <a:t>Increased repeatability and reliability</a:t>
            </a:r>
          </a:p>
          <a:p>
            <a:pPr lvl="1"/>
            <a:r>
              <a:rPr lang="de-DE" dirty="0" smtClean="0"/>
              <a:t>Increased power transport to the gun</a:t>
            </a:r>
          </a:p>
          <a:p>
            <a:r>
              <a:rPr lang="de-DE" b="1" dirty="0" smtClean="0"/>
              <a:t>Time remains very tight to enable remote control, performance improvements and diagnostic design, installation and comissioning before the end of LEReC commissioning phase</a:t>
            </a:r>
          </a:p>
        </p:txBody>
      </p:sp>
    </p:spTree>
    <p:extLst>
      <p:ext uri="{BB962C8B-B14F-4D97-AF65-F5344CB8AC3E}">
        <p14:creationId xmlns:p14="http://schemas.microsoft.com/office/powerpoint/2010/main" val="32756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440" y="1937254"/>
            <a:ext cx="7848600" cy="2879843"/>
          </a:xfrm>
        </p:spPr>
        <p:txBody>
          <a:bodyPr>
            <a:normAutofit/>
          </a:bodyPr>
          <a:lstStyle/>
          <a:p>
            <a:r>
              <a:rPr lang="en-US" sz="1800" dirty="0"/>
              <a:t>Laser group: Michiko Minty, Brian </a:t>
            </a:r>
            <a:r>
              <a:rPr lang="en-US" sz="1800" dirty="0" smtClean="0"/>
              <a:t>Sheehy (retired), Zhi Zhao, Patrick Inacker &amp; Linh Nguyen 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LEReC AIP Project Team under the lead of Alexei Fedotov</a:t>
            </a:r>
          </a:p>
          <a:p>
            <a:endParaRPr lang="de-DE" sz="1800" dirty="0"/>
          </a:p>
          <a:p>
            <a:r>
              <a:rPr lang="de-DE" sz="1800" dirty="0" smtClean="0"/>
              <a:t>CAD Support groups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91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of the EOM Extinction Ratio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97955" y="1920969"/>
            <a:ext cx="4883531" cy="3229604"/>
            <a:chOff x="3347781" y="2174350"/>
            <a:chExt cx="5886776" cy="3893076"/>
          </a:xfrm>
        </p:grpSpPr>
        <p:sp>
          <p:nvSpPr>
            <p:cNvPr id="5" name="Rectangle 4"/>
            <p:cNvSpPr/>
            <p:nvPr/>
          </p:nvSpPr>
          <p:spPr>
            <a:xfrm>
              <a:off x="7247684" y="3690657"/>
              <a:ext cx="439271" cy="16181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8314484" y="3789269"/>
              <a:ext cx="340659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7325566" y="2547651"/>
              <a:ext cx="340659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507127" y="2547653"/>
              <a:ext cx="340659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616106" y="3659280"/>
              <a:ext cx="170330" cy="3003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6106" y="4080622"/>
              <a:ext cx="17033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106" y="4400492"/>
              <a:ext cx="173736" cy="91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106" y="4594208"/>
              <a:ext cx="173736" cy="45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530942" y="5176557"/>
              <a:ext cx="340659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3625101" y="5176557"/>
              <a:ext cx="340659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505339" y="4800600"/>
              <a:ext cx="580182" cy="619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86316" y="2367523"/>
              <a:ext cx="596993" cy="5969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47485" y="3409949"/>
              <a:ext cx="695890" cy="1525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7929858" y="3141514"/>
              <a:ext cx="2201293" cy="4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High Power Meter</a:t>
              </a:r>
              <a:endParaRPr lang="en-US" sz="16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467318" y="2698195"/>
              <a:ext cx="0" cy="336923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705752" y="2698195"/>
              <a:ext cx="0" cy="264869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95430" y="5346886"/>
              <a:ext cx="190584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795430" y="3562490"/>
              <a:ext cx="0" cy="17843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79925" y="3959598"/>
              <a:ext cx="100488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484813" y="2964516"/>
              <a:ext cx="0" cy="9950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47781" y="3036136"/>
              <a:ext cx="2147189" cy="4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Low Power Meter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5121026" y="3925877"/>
              <a:ext cx="1870481" cy="4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Temp. Shaping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7488004" y="4178759"/>
              <a:ext cx="786839" cy="4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EOM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436" y="2572298"/>
              <a:ext cx="251793" cy="25179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677456" y="2704147"/>
              <a:ext cx="178986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70207" y="2174350"/>
              <a:ext cx="2009994" cy="4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Intensity Control</a:t>
              </a: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6611858" y="2695574"/>
              <a:ext cx="0" cy="995083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467318" y="5619750"/>
              <a:ext cx="0" cy="3952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42775" y="1851553"/>
            <a:ext cx="349268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dirty="0" smtClean="0"/>
              <a:t>EOM was set up to dump </a:t>
            </a:r>
            <a:br>
              <a:rPr lang="de-DE" sz="1600" dirty="0" smtClean="0"/>
            </a:br>
            <a:r>
              <a:rPr lang="de-DE" sz="1600" dirty="0" smtClean="0"/>
              <a:t>all light into the High power meter</a:t>
            </a:r>
            <a:br>
              <a:rPr lang="de-DE" sz="1600" dirty="0" smtClean="0"/>
            </a:br>
            <a:r>
              <a:rPr lang="de-DE" sz="1600" dirty="0" smtClean="0"/>
              <a:t>(Simulates Tripped MPS system)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Leaking light intensity was measured and compared to EOM in 100% transmission mode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295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Shaping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72557" y="3725001"/>
            <a:ext cx="914400" cy="452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97615" y="3724998"/>
            <a:ext cx="457200" cy="452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5557" y="3724998"/>
            <a:ext cx="228600" cy="452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24899" y="3724997"/>
            <a:ext cx="118872" cy="452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13404" y="2463504"/>
            <a:ext cx="0" cy="15192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13404" y="3960258"/>
            <a:ext cx="4019898" cy="0"/>
          </a:xfrm>
          <a:prstGeom prst="line">
            <a:avLst/>
          </a:prstGeom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9757" y="3380962"/>
            <a:ext cx="118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YVO4 Crystals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733701" y="4512993"/>
            <a:ext cx="1239329" cy="1063552"/>
            <a:chOff x="8212625" y="983317"/>
            <a:chExt cx="3186895" cy="2554605"/>
          </a:xfrm>
        </p:grpSpPr>
        <p:sp>
          <p:nvSpPr>
            <p:cNvPr id="30" name="Arc 29"/>
            <p:cNvSpPr/>
            <p:nvPr/>
          </p:nvSpPr>
          <p:spPr>
            <a:xfrm>
              <a:off x="8388558" y="137779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8540445" y="137779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8681083" y="138341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8810470" y="137216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8962358" y="137216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9102995" y="137779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9232383" y="136654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9384270" y="136654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9524907" y="137216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9654295" y="136091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9806182" y="1360919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9946820" y="1366544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>
              <a:off x="10080989" y="1364153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10232876" y="1364153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10373514" y="1369778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10502901" y="1358528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10654789" y="1358528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10795426" y="1364153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8212625" y="2441686"/>
              <a:ext cx="3186895" cy="167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8217407" y="983317"/>
              <a:ext cx="0" cy="14679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283484" y="1957163"/>
            <a:ext cx="1222863" cy="978132"/>
            <a:chOff x="6006478" y="737982"/>
            <a:chExt cx="3186895" cy="2549101"/>
          </a:xfrm>
        </p:grpSpPr>
        <p:sp>
          <p:nvSpPr>
            <p:cNvPr id="27" name="Arc 26"/>
            <p:cNvSpPr/>
            <p:nvPr/>
          </p:nvSpPr>
          <p:spPr>
            <a:xfrm>
              <a:off x="7474252" y="1132580"/>
              <a:ext cx="196886" cy="2154503"/>
            </a:xfrm>
            <a:prstGeom prst="arc">
              <a:avLst>
                <a:gd name="adj1" fmla="val 10841063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006478" y="2196351"/>
              <a:ext cx="3186895" cy="167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011260" y="737982"/>
              <a:ext cx="0" cy="14679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814674" y="1492321"/>
            <a:ext cx="4178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dirty="0" smtClean="0"/>
              <a:t>Large beam in Temp. Shaping Crystals clips on the Crystal edges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Small beam in Temp. Shaping Crystals leads to extreme thermal lens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60820"/>
              </p:ext>
            </p:extLst>
          </p:nvPr>
        </p:nvGraphicFramePr>
        <p:xfrm>
          <a:off x="5936461" y="3540962"/>
          <a:ext cx="2879774" cy="2036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90"/>
                <a:gridCol w="1412984"/>
              </a:tblGrid>
              <a:tr h="3881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Crystal Length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Transparency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61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19.68mm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88%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61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9.84mm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61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4.92mm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98%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61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2.46mm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99%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61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82%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V="1">
            <a:off x="4683417" y="3992138"/>
            <a:ext cx="84110" cy="457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5049" y="3687297"/>
            <a:ext cx="546755" cy="5467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Temp. Shaping with interferometers</a:t>
            </a:r>
            <a:endParaRPr lang="en-US" sz="36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2380273" y="2004391"/>
            <a:ext cx="2007909" cy="1736927"/>
            <a:chOff x="956821" y="1388096"/>
            <a:chExt cx="2007909" cy="173692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56821" y="1918354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92493" y="1918354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031477" y="1088795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031477" y="1324465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-2700000">
              <a:off x="2017336" y="1918354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56821" y="2220009"/>
              <a:ext cx="2007909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031477" y="1388096"/>
              <a:ext cx="0" cy="1736927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17977" y="2220009"/>
              <a:ext cx="546753" cy="0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5204015" y="1999014"/>
            <a:ext cx="2009281" cy="1641099"/>
            <a:chOff x="4631905" y="1388097"/>
            <a:chExt cx="2009281" cy="164109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33277" y="1918355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68949" y="1918355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707933" y="1088796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707933" y="1324466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-2700000">
              <a:off x="5693792" y="1918355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018" y="1389473"/>
              <a:ext cx="43458" cy="829213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 rot="180000">
              <a:off x="4633277" y="2220010"/>
              <a:ext cx="2007909" cy="0"/>
              <a:chOff x="4633277" y="2220010"/>
              <a:chExt cx="2007909" cy="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633277" y="2220010"/>
                <a:ext cx="2007909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094433" y="2220010"/>
                <a:ext cx="546753" cy="0"/>
              </a:xfrm>
              <a:prstGeom prst="line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H="1" flipV="1">
              <a:off x="5764961" y="1389474"/>
              <a:ext cx="85934" cy="1639722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631905" y="2109471"/>
              <a:ext cx="944679" cy="4950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5566530" y="2109472"/>
              <a:ext cx="48200" cy="919724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2163920" y="4033270"/>
            <a:ext cx="2186558" cy="1932736"/>
            <a:chOff x="740468" y="3416975"/>
            <a:chExt cx="2186558" cy="1932736"/>
          </a:xfrm>
        </p:grpSpPr>
        <p:grpSp>
          <p:nvGrpSpPr>
            <p:cNvPr id="40" name="Group 39"/>
            <p:cNvGrpSpPr/>
            <p:nvPr/>
          </p:nvGrpSpPr>
          <p:grpSpPr>
            <a:xfrm>
              <a:off x="740468" y="4147794"/>
              <a:ext cx="433174" cy="598602"/>
              <a:chOff x="740468" y="4147794"/>
              <a:chExt cx="433174" cy="59860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173642" y="4147794"/>
                <a:ext cx="0" cy="5986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740468" y="4299767"/>
                <a:ext cx="315333" cy="380641"/>
                <a:chOff x="657520" y="4381107"/>
                <a:chExt cx="598602" cy="722577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rot="2700000">
                  <a:off x="956821" y="4081806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-2700000">
                  <a:off x="956820" y="4505082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 rot="5400000">
              <a:off x="1791325" y="3334261"/>
              <a:ext cx="433174" cy="598602"/>
              <a:chOff x="740468" y="4147794"/>
              <a:chExt cx="433174" cy="59860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173642" y="4147794"/>
                <a:ext cx="0" cy="5986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740468" y="4299767"/>
                <a:ext cx="315333" cy="380641"/>
                <a:chOff x="657520" y="4381107"/>
                <a:chExt cx="598602" cy="722577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2700000">
                  <a:off x="956821" y="4081806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-2700000">
                  <a:off x="956820" y="4505082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6" name="Straight Connector 45"/>
            <p:cNvCxnSpPr/>
            <p:nvPr/>
          </p:nvCxnSpPr>
          <p:spPr>
            <a:xfrm rot="-2700000">
              <a:off x="2017336" y="4100617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19117" y="4522741"/>
              <a:ext cx="2007909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380273" y="4522741"/>
              <a:ext cx="546753" cy="0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919118" y="4299767"/>
              <a:ext cx="100395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923071" y="3596327"/>
              <a:ext cx="0" cy="1753384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164666" y="3596327"/>
              <a:ext cx="0" cy="926414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32266" y="3596327"/>
              <a:ext cx="232400" cy="0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811664" y="4406541"/>
              <a:ext cx="232400" cy="0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019149" y="4051038"/>
            <a:ext cx="2186184" cy="1786595"/>
            <a:chOff x="4482909" y="3416975"/>
            <a:chExt cx="2186184" cy="1786595"/>
          </a:xfrm>
        </p:grpSpPr>
        <p:grpSp>
          <p:nvGrpSpPr>
            <p:cNvPr id="61" name="Group 60"/>
            <p:cNvGrpSpPr/>
            <p:nvPr/>
          </p:nvGrpSpPr>
          <p:grpSpPr>
            <a:xfrm>
              <a:off x="4482909" y="4147794"/>
              <a:ext cx="433174" cy="598602"/>
              <a:chOff x="740468" y="4147794"/>
              <a:chExt cx="433174" cy="59860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173642" y="4147794"/>
                <a:ext cx="0" cy="5986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740468" y="4299767"/>
                <a:ext cx="315333" cy="380641"/>
                <a:chOff x="657520" y="4381107"/>
                <a:chExt cx="598602" cy="722577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2700000">
                  <a:off x="956821" y="4081806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-2700000">
                  <a:off x="956820" y="4505082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65"/>
            <p:cNvGrpSpPr/>
            <p:nvPr/>
          </p:nvGrpSpPr>
          <p:grpSpPr>
            <a:xfrm rot="5400000">
              <a:off x="5533766" y="3334261"/>
              <a:ext cx="433174" cy="598602"/>
              <a:chOff x="740468" y="4147794"/>
              <a:chExt cx="433174" cy="59860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173642" y="4147794"/>
                <a:ext cx="0" cy="5986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740468" y="4299767"/>
                <a:ext cx="315333" cy="380641"/>
                <a:chOff x="657520" y="4381107"/>
                <a:chExt cx="598602" cy="722577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rot="2700000">
                  <a:off x="956821" y="4081806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-2700000">
                  <a:off x="956820" y="4505082"/>
                  <a:ext cx="0" cy="5986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" name="Straight Connector 70"/>
            <p:cNvCxnSpPr/>
            <p:nvPr/>
          </p:nvCxnSpPr>
          <p:spPr>
            <a:xfrm rot="-2700000">
              <a:off x="5759777" y="4100617"/>
              <a:ext cx="0" cy="598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4584424" y="4465554"/>
              <a:ext cx="2083668" cy="1092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6123089" y="4545608"/>
              <a:ext cx="546004" cy="28614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598945" y="3603044"/>
              <a:ext cx="83186" cy="1587293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80000" flipV="1">
              <a:off x="5907107" y="3596327"/>
              <a:ext cx="0" cy="926414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668594" y="3588810"/>
              <a:ext cx="271580" cy="14232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592313" y="4308710"/>
              <a:ext cx="8836" cy="168604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584424" y="4321943"/>
              <a:ext cx="1165929" cy="6110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692063" y="4360397"/>
              <a:ext cx="44189" cy="843173"/>
            </a:xfrm>
            <a:prstGeom prst="line">
              <a:avLst/>
            </a:prstGeom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>
            <a:off x="1597843" y="3880289"/>
            <a:ext cx="6179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687478" y="1480008"/>
            <a:ext cx="0" cy="4643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723645" y="24540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 Robust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935242" y="46934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Robust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151412" y="109744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Angle Misalignment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394980" y="109744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 Misalignment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1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7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Protection System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511" y="1330899"/>
            <a:ext cx="8408573" cy="4153213"/>
            <a:chOff x="906931" y="1364540"/>
            <a:chExt cx="10704574" cy="5287268"/>
          </a:xfrm>
        </p:grpSpPr>
        <p:sp>
          <p:nvSpPr>
            <p:cNvPr id="5" name="Rectangle 4"/>
            <p:cNvSpPr/>
            <p:nvPr/>
          </p:nvSpPr>
          <p:spPr>
            <a:xfrm>
              <a:off x="906931" y="5647760"/>
              <a:ext cx="1470212" cy="9995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Laser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70794" y="5652243"/>
              <a:ext cx="1470212" cy="9995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Chiller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6626" y="3965347"/>
              <a:ext cx="1470212" cy="848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Sensor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84285" y="1769130"/>
              <a:ext cx="3074895" cy="4097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Room Interlock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flipH="1">
              <a:off x="1642037" y="1973987"/>
              <a:ext cx="18422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42037" y="1973988"/>
              <a:ext cx="0" cy="12816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559180" y="1973987"/>
              <a:ext cx="18422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8401428" y="1973988"/>
              <a:ext cx="11429" cy="12827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462802" y="5840501"/>
              <a:ext cx="22079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188405" y="6217019"/>
              <a:ext cx="24823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377144" y="5818089"/>
              <a:ext cx="22456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6266" y="5511066"/>
              <a:ext cx="1511759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Temperature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0768" y="5913108"/>
              <a:ext cx="716698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Flow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1636" y="5483284"/>
              <a:ext cx="2312533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Power/Fluorescence</a:t>
              </a:r>
              <a:endParaRPr lang="en-US" sz="1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5188405" y="4814043"/>
              <a:ext cx="0" cy="1402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462802" y="4814043"/>
              <a:ext cx="0" cy="1038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622812" y="4806423"/>
              <a:ext cx="0" cy="10264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745411" y="3256690"/>
              <a:ext cx="2644589" cy="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0"/>
            </p:cNvCxnSpPr>
            <p:nvPr/>
          </p:nvCxnSpPr>
          <p:spPr>
            <a:xfrm flipV="1">
              <a:off x="8405900" y="3635188"/>
              <a:ext cx="0" cy="2017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0"/>
            </p:cNvCxnSpPr>
            <p:nvPr/>
          </p:nvCxnSpPr>
          <p:spPr>
            <a:xfrm flipV="1">
              <a:off x="1642037" y="3551250"/>
              <a:ext cx="0" cy="20965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13810" y="3224592"/>
              <a:ext cx="198794" cy="29561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222487" y="3255637"/>
              <a:ext cx="198794" cy="29561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186179" y="1364540"/>
              <a:ext cx="10425326" cy="12369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86179" y="2601530"/>
              <a:ext cx="10425326" cy="23918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79610" y="1819371"/>
              <a:ext cx="2388041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Personal Protection</a:t>
              </a:r>
              <a:endParaRPr 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3831" y="2847603"/>
              <a:ext cx="2334981" cy="666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Machine Protection</a:t>
              </a:r>
              <a:br>
                <a:rPr lang="de-DE" sz="1400" b="1" dirty="0" smtClean="0"/>
              </a:br>
              <a:r>
                <a:rPr lang="de-DE" sz="1400" b="1" dirty="0" smtClean="0"/>
                <a:t>(Laser MPS)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54428" y="3559427"/>
              <a:ext cx="2857077" cy="121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sz="1400" dirty="0" smtClean="0"/>
                <a:t>Independent systems</a:t>
              </a:r>
              <a:br>
                <a:rPr lang="de-DE" sz="1400" dirty="0" smtClean="0"/>
              </a:br>
              <a:endParaRPr lang="de-DE" sz="1400" dirty="0" smtClean="0"/>
            </a:p>
            <a:p>
              <a:pPr marL="285750" indent="-285750">
                <a:buFontTx/>
                <a:buChar char="-"/>
              </a:pPr>
              <a:r>
                <a:rPr lang="de-DE" sz="1400" dirty="0" smtClean="0"/>
                <a:t>Both have to agree to </a:t>
              </a:r>
              <a:br>
                <a:rPr lang="de-DE" sz="1400" dirty="0" smtClean="0"/>
              </a:br>
              <a:r>
                <a:rPr lang="de-DE" sz="1400" dirty="0" smtClean="0"/>
                <a:t>enable the Laser</a:t>
              </a:r>
              <a:endParaRPr lang="en-US" sz="14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2377143" y="6212537"/>
              <a:ext cx="25109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888087" y="4814043"/>
              <a:ext cx="0" cy="1402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87053" y="5913108"/>
              <a:ext cx="1511759" cy="3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Temperature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85684" y="2834326"/>
              <a:ext cx="1470212" cy="848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Interlock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1645091" y="3243401"/>
              <a:ext cx="2644589" cy="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2"/>
              <a:endCxn id="7" idx="0"/>
            </p:cNvCxnSpPr>
            <p:nvPr/>
          </p:nvCxnSpPr>
          <p:spPr>
            <a:xfrm>
              <a:off x="5020790" y="3683022"/>
              <a:ext cx="942" cy="28232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8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Laser Protection System Flow Chart</a:t>
            </a:r>
            <a:endParaRPr lang="en-US" sz="3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0465" y="1611050"/>
            <a:ext cx="8723680" cy="4013004"/>
            <a:chOff x="160465" y="1611050"/>
            <a:chExt cx="8723680" cy="4013004"/>
          </a:xfrm>
        </p:grpSpPr>
        <p:sp>
          <p:nvSpPr>
            <p:cNvPr id="5" name="Rectangle 4"/>
            <p:cNvSpPr/>
            <p:nvPr/>
          </p:nvSpPr>
          <p:spPr>
            <a:xfrm>
              <a:off x="160465" y="1611050"/>
              <a:ext cx="4591843" cy="3800483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3192" y="2668640"/>
              <a:ext cx="1247806" cy="2571699"/>
              <a:chOff x="1201270" y="2227728"/>
              <a:chExt cx="1470212" cy="303007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201270" y="2227728"/>
                <a:ext cx="1470212" cy="3030072"/>
                <a:chOff x="1201270" y="2227728"/>
                <a:chExt cx="1470212" cy="3030072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201271" y="2227729"/>
                  <a:ext cx="1470211" cy="30300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1201270" y="2227728"/>
                  <a:ext cx="1470211" cy="654425"/>
                </a:xfrm>
                <a:prstGeom prst="roundRect">
                  <a:avLst>
                    <a:gd name="adj" fmla="val 35763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smtClean="0">
                      <a:solidFill>
                        <a:schemeClr val="tx1"/>
                      </a:solidFill>
                    </a:rPr>
                    <a:t>Monitored Parameters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243942" y="2943141"/>
                <a:ext cx="1279041" cy="19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dirty="0" smtClean="0"/>
                  <a:t>Chiller Temp.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Chiller Flow</a:t>
                </a:r>
              </a:p>
              <a:p>
                <a:endParaRPr lang="de-DE" sz="1100" dirty="0"/>
              </a:p>
              <a:p>
                <a:r>
                  <a:rPr lang="de-DE" sz="1100" dirty="0" smtClean="0"/>
                  <a:t>Module Temp.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Power</a:t>
                </a:r>
              </a:p>
              <a:p>
                <a:endParaRPr lang="de-DE" sz="1100" dirty="0" smtClean="0"/>
              </a:p>
              <a:p>
                <a:r>
                  <a:rPr lang="de-DE" sz="1100" dirty="0" smtClean="0"/>
                  <a:t>...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2251909" y="2668640"/>
              <a:ext cx="1192568" cy="246533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In Range to SetPoints?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406367" y="2128281"/>
              <a:ext cx="0" cy="17513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9677" y="2156737"/>
              <a:ext cx="0" cy="18211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33" idx="1"/>
            </p:cNvCxnSpPr>
            <p:nvPr/>
          </p:nvCxnSpPr>
          <p:spPr>
            <a:xfrm flipV="1">
              <a:off x="399677" y="3954491"/>
              <a:ext cx="393516" cy="2739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036758" y="2716118"/>
              <a:ext cx="714134" cy="4604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YES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57501" y="2668640"/>
              <a:ext cx="1678907" cy="2571699"/>
              <a:chOff x="1201270" y="2227728"/>
              <a:chExt cx="1978151" cy="303007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01270" y="2227728"/>
                <a:ext cx="1978151" cy="3030072"/>
                <a:chOff x="1201270" y="2227728"/>
                <a:chExt cx="1978151" cy="3030072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1201271" y="2227729"/>
                  <a:ext cx="1978150" cy="303007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1201270" y="2227728"/>
                  <a:ext cx="1978151" cy="654425"/>
                </a:xfrm>
                <a:prstGeom prst="roundRect">
                  <a:avLst>
                    <a:gd name="adj" fmla="val 4880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100" dirty="0" smtClean="0">
                      <a:solidFill>
                        <a:schemeClr val="tx1"/>
                      </a:solidFill>
                    </a:rPr>
                    <a:t>Look up Failure Mode</a:t>
                  </a:r>
                  <a:endParaRPr 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243942" y="2943140"/>
                <a:ext cx="1900428" cy="141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 smtClean="0"/>
                  <a:t>if Main_Amp_Chiller_Flow == 0</a:t>
                </a:r>
                <a:br>
                  <a:rPr lang="de-DE" sz="800" dirty="0" smtClean="0"/>
                </a:br>
                <a:r>
                  <a:rPr lang="de-DE" sz="800" dirty="0" smtClean="0"/>
                  <a:t>Interlock_Main_Amp;</a:t>
                </a:r>
              </a:p>
              <a:p>
                <a:r>
                  <a:rPr lang="de-DE" sz="800" dirty="0" smtClean="0"/>
                  <a:t>Alert_Operators;</a:t>
                </a:r>
              </a:p>
              <a:p>
                <a:endParaRPr lang="de-DE" sz="800" dirty="0"/>
              </a:p>
              <a:p>
                <a:r>
                  <a:rPr lang="de-DE" sz="800" dirty="0" smtClean="0"/>
                  <a:t>If Chiller_Pre_Amp_Flow == 0</a:t>
                </a:r>
              </a:p>
              <a:p>
                <a:r>
                  <a:rPr lang="de-DE" sz="800" dirty="0" smtClean="0"/>
                  <a:t>Interlock_Entire_System;</a:t>
                </a:r>
              </a:p>
              <a:p>
                <a:r>
                  <a:rPr lang="de-DE" sz="800" dirty="0" smtClean="0"/>
                  <a:t>Alert_Operators;</a:t>
                </a:r>
              </a:p>
              <a:p>
                <a:endParaRPr lang="de-DE" sz="800" dirty="0"/>
              </a:p>
              <a:p>
                <a:r>
                  <a:rPr lang="de-DE" sz="800" dirty="0" smtClean="0"/>
                  <a:t>...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7360450" y="3879622"/>
              <a:ext cx="15236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461493" y="3527802"/>
              <a:ext cx="1317271" cy="7004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tx1"/>
                  </a:solidFill>
                </a:rPr>
                <a:t>When Interlocked: Wait for RESET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8863448" y="3872712"/>
              <a:ext cx="0" cy="17513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3491918" y="1868620"/>
              <a:ext cx="601437" cy="601437"/>
            </a:xfrm>
            <a:prstGeom prst="arc">
              <a:avLst>
                <a:gd name="adj1" fmla="val 17420686"/>
                <a:gd name="adj2" fmla="val 2859079"/>
              </a:avLst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899" y="1646471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Monitoring Loop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591931" y="3879622"/>
              <a:ext cx="206557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787908" y="3649387"/>
              <a:ext cx="607925" cy="4604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NO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68634" y="2146389"/>
              <a:ext cx="40581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 flipH="1" flipV="1">
              <a:off x="3548983" y="1830583"/>
              <a:ext cx="601437" cy="601437"/>
            </a:xfrm>
            <a:prstGeom prst="arc">
              <a:avLst>
                <a:gd name="adj1" fmla="val 17420686"/>
                <a:gd name="adj2" fmla="val 2859079"/>
              </a:avLst>
            </a:prstGeom>
            <a:ln w="38100">
              <a:solidFill>
                <a:schemeClr val="bg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68634" y="5624054"/>
              <a:ext cx="851551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883676" y="1744596"/>
              <a:ext cx="956172" cy="774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If YES</a:t>
              </a:r>
              <a:br>
                <a:rPr lang="de-DE" sz="1100" dirty="0" smtClean="0">
                  <a:solidFill>
                    <a:schemeClr val="tx1"/>
                  </a:solidFill>
                </a:rPr>
              </a:br>
              <a:r>
                <a:rPr lang="de-DE" sz="1100" dirty="0" smtClean="0">
                  <a:solidFill>
                    <a:schemeClr val="tx1"/>
                  </a:solidFill>
                </a:rPr>
                <a:t>Enable System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99677" y="4109858"/>
              <a:ext cx="0" cy="151419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3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" y="1912619"/>
            <a:ext cx="8827800" cy="2533863"/>
          </a:xfrm>
        </p:spPr>
      </p:pic>
    </p:spTree>
    <p:extLst>
      <p:ext uri="{BB962C8B-B14F-4D97-AF65-F5344CB8AC3E}">
        <p14:creationId xmlns:p14="http://schemas.microsoft.com/office/powerpoint/2010/main" val="13805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Relay Table Layout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17528" y="1892063"/>
            <a:ext cx="3651343" cy="3281078"/>
            <a:chOff x="436712" y="2280389"/>
            <a:chExt cx="4510662" cy="4053258"/>
          </a:xfrm>
        </p:grpSpPr>
        <p:grpSp>
          <p:nvGrpSpPr>
            <p:cNvPr id="5" name="Group 4"/>
            <p:cNvGrpSpPr/>
            <p:nvPr/>
          </p:nvGrpSpPr>
          <p:grpSpPr>
            <a:xfrm>
              <a:off x="4088055" y="4394620"/>
              <a:ext cx="272202" cy="276225"/>
              <a:chOff x="5153025" y="2119313"/>
              <a:chExt cx="966787" cy="981075"/>
            </a:xfrm>
          </p:grpSpPr>
          <p:sp>
            <p:nvSpPr>
              <p:cNvPr id="40" name="Arc 39"/>
              <p:cNvSpPr/>
              <p:nvPr/>
            </p:nvSpPr>
            <p:spPr>
              <a:xfrm>
                <a:off x="5153025" y="2128838"/>
                <a:ext cx="966787" cy="966787"/>
              </a:xfrm>
              <a:prstGeom prst="arc">
                <a:avLst>
                  <a:gd name="adj1" fmla="val 16200000"/>
                  <a:gd name="adj2" fmla="val 538196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629277" y="2119313"/>
                <a:ext cx="14287" cy="981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1845714" y="5847201"/>
              <a:ext cx="272202" cy="276225"/>
              <a:chOff x="5153025" y="2119313"/>
              <a:chExt cx="966787" cy="981075"/>
            </a:xfrm>
          </p:grpSpPr>
          <p:sp>
            <p:nvSpPr>
              <p:cNvPr id="38" name="Arc 37"/>
              <p:cNvSpPr/>
              <p:nvPr/>
            </p:nvSpPr>
            <p:spPr>
              <a:xfrm>
                <a:off x="5153025" y="2128838"/>
                <a:ext cx="966787" cy="966787"/>
              </a:xfrm>
              <a:prstGeom prst="arc">
                <a:avLst>
                  <a:gd name="adj1" fmla="val 16200000"/>
                  <a:gd name="adj2" fmla="val 538196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5629277" y="2119313"/>
                <a:ext cx="14287" cy="981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592922" y="2601699"/>
              <a:ext cx="2355216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92923" y="2816646"/>
              <a:ext cx="141209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981816" y="5507459"/>
              <a:ext cx="1708258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4730" y="2705199"/>
              <a:ext cx="1322644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624730" y="2704947"/>
              <a:ext cx="0" cy="1827787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939080" y="4532733"/>
              <a:ext cx="68565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690074" y="5501426"/>
              <a:ext cx="0" cy="754697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1565616" y="5566353"/>
              <a:ext cx="831057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596279" y="4532732"/>
              <a:ext cx="596503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62293" y="4354397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81319" y="5320451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443755" y="2524224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453915" y="4342233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10432" y="5324580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684648" y="3860905"/>
              <a:ext cx="591982" cy="943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28964" y="3888742"/>
              <a:ext cx="54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f = 7m</a:t>
              </a:r>
              <a:endParaRPr lang="en-US" sz="10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68727" y="4656800"/>
              <a:ext cx="6062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Camera</a:t>
              </a:r>
              <a:endParaRPr 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72355" y="3548180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+35“</a:t>
              </a:r>
              <a:endParaRPr lang="en-US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5661" y="5250527"/>
              <a:ext cx="4459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+12“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336" y="2454631"/>
              <a:ext cx="6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To LEReC</a:t>
              </a:r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3300187" y="5858356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To CEC</a:t>
              </a:r>
              <a:endParaRPr lang="en-US" sz="105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862" y="2493749"/>
              <a:ext cx="1007233" cy="43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01095" y="2402309"/>
              <a:ext cx="67187" cy="621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6712" y="2280389"/>
              <a:ext cx="156210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642514" y="3852580"/>
              <a:ext cx="591982" cy="943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V="1">
              <a:off x="1887263" y="2721186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V="1">
              <a:off x="2767163" y="2419292"/>
              <a:ext cx="361950" cy="361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939080" y="2590287"/>
              <a:ext cx="0" cy="1916507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81816" y="2797203"/>
              <a:ext cx="0" cy="2704223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77511" y="6079731"/>
              <a:ext cx="6062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Camera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0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Gun Table Layout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793132" y="1643985"/>
            <a:ext cx="5458344" cy="3684730"/>
            <a:chOff x="1416371" y="1977642"/>
            <a:chExt cx="5458344" cy="3684730"/>
          </a:xfrm>
        </p:grpSpPr>
        <p:grpSp>
          <p:nvGrpSpPr>
            <p:cNvPr id="5" name="Group 4"/>
            <p:cNvGrpSpPr/>
            <p:nvPr/>
          </p:nvGrpSpPr>
          <p:grpSpPr>
            <a:xfrm>
              <a:off x="4787209" y="2953998"/>
              <a:ext cx="189384" cy="428323"/>
              <a:chOff x="9456345" y="3843067"/>
              <a:chExt cx="210820" cy="4768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9505173" y="3843067"/>
                <a:ext cx="113164" cy="4768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9456345" y="3843069"/>
                <a:ext cx="210820" cy="476802"/>
                <a:chOff x="9194800" y="3680460"/>
                <a:chExt cx="185420" cy="312420"/>
              </a:xfrm>
              <a:solidFill>
                <a:schemeClr val="bg1"/>
              </a:solidFill>
            </p:grpSpPr>
            <p:sp>
              <p:nvSpPr>
                <p:cNvPr id="65" name="Arc 64"/>
                <p:cNvSpPr/>
                <p:nvPr/>
              </p:nvSpPr>
              <p:spPr>
                <a:xfrm>
                  <a:off x="9194800" y="3680460"/>
                  <a:ext cx="71120" cy="31242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flipH="1">
                  <a:off x="9309100" y="3680460"/>
                  <a:ext cx="71120" cy="312420"/>
                </a:xfrm>
                <a:prstGeom prst="arc">
                  <a:avLst>
                    <a:gd name="adj1" fmla="val 16200000"/>
                    <a:gd name="adj2" fmla="val 5400000"/>
                  </a:avLst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>
                <a:xfrm>
                  <a:off x="9230360" y="3680460"/>
                  <a:ext cx="114300" cy="0"/>
                </a:xfrm>
                <a:prstGeom prst="line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5" idx="2"/>
                  <a:endCxn id="66" idx="2"/>
                </p:cNvCxnSpPr>
                <p:nvPr/>
              </p:nvCxnSpPr>
              <p:spPr>
                <a:xfrm>
                  <a:off x="9230360" y="3992880"/>
                  <a:ext cx="114300" cy="0"/>
                </a:xfrm>
                <a:prstGeom prst="line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/>
            <p:cNvCxnSpPr/>
            <p:nvPr/>
          </p:nvCxnSpPr>
          <p:spPr>
            <a:xfrm flipH="1">
              <a:off x="1513880" y="2203432"/>
              <a:ext cx="4375473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4516274" y="3963564"/>
              <a:ext cx="325147" cy="3251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40945" y="2030223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40945" y="3003725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691376" y="2890751"/>
              <a:ext cx="3764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57074" y="2907947"/>
              <a:ext cx="0" cy="2327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57074" y="3211540"/>
              <a:ext cx="0" cy="2327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33622" y="2998012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33622" y="3971514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49507" y="3959129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49507" y="4601223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998168" y="3899962"/>
              <a:ext cx="3764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4808133" y="4775634"/>
              <a:ext cx="3764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200000">
              <a:off x="3949961" y="3962551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889353" y="2203434"/>
              <a:ext cx="0" cy="97413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91757" y="3175450"/>
              <a:ext cx="0" cy="95017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891757" y="3175450"/>
              <a:ext cx="3997596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879678" y="4125625"/>
              <a:ext cx="3332403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212081" y="4126136"/>
              <a:ext cx="0" cy="65235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78848" y="3774418"/>
              <a:ext cx="0" cy="35171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237356" y="4125628"/>
              <a:ext cx="1875179" cy="713219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3900000">
              <a:off x="2070555" y="4825899"/>
              <a:ext cx="205356" cy="1095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35576" y="2958983"/>
              <a:ext cx="76505" cy="4283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41453" y="2953999"/>
              <a:ext cx="76505" cy="4283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6200000">
              <a:off x="2332188" y="4069618"/>
              <a:ext cx="701633" cy="1112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771173" y="4601223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5771173" y="4563575"/>
              <a:ext cx="373987" cy="373987"/>
            </a:xfrm>
            <a:prstGeom prst="arc">
              <a:avLst>
                <a:gd name="adj1" fmla="val 14024722"/>
                <a:gd name="adj2" fmla="val 1881034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212081" y="4765508"/>
              <a:ext cx="71019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370151" y="2016823"/>
              <a:ext cx="180316" cy="368924"/>
              <a:chOff x="11077831" y="2765999"/>
              <a:chExt cx="200726" cy="41068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1170920" y="2765999"/>
                <a:ext cx="99060" cy="410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flipH="1" flipV="1">
                <a:off x="11077831" y="2869410"/>
                <a:ext cx="200726" cy="200726"/>
              </a:xfrm>
              <a:prstGeom prst="arc">
                <a:avLst>
                  <a:gd name="adj1" fmla="val 16200000"/>
                  <a:gd name="adj2" fmla="val 535910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881630" y="2203432"/>
              <a:ext cx="49030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61524" y="5393069"/>
              <a:ext cx="544612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Camera</a:t>
              </a:r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231" y="4959774"/>
              <a:ext cx="806694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Power meter</a:t>
              </a:r>
              <a:endParaRPr lang="en-US" sz="105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38582" y="2364312"/>
              <a:ext cx="736133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Photodiode</a:t>
              </a:r>
              <a:endParaRPr lang="en-US" sz="105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09205" y="2695609"/>
              <a:ext cx="880133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Pinhole Wheel</a:t>
              </a:r>
              <a:endParaRPr lang="en-US" sz="105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46041" y="4592852"/>
              <a:ext cx="704453" cy="37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Motorized </a:t>
              </a:r>
            </a:p>
            <a:p>
              <a:r>
                <a:rPr lang="de-DE" sz="1050" dirty="0" smtClean="0"/>
                <a:t>tilt-mirror</a:t>
              </a:r>
              <a:endParaRPr lang="en-US" sz="105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6476" y="3643582"/>
              <a:ext cx="628132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X-Motion</a:t>
              </a:r>
              <a:endParaRPr lang="en-US" sz="105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4543398" y="4801819"/>
              <a:ext cx="623812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/>
                <a:t>Y</a:t>
              </a:r>
              <a:r>
                <a:rPr lang="de-DE" sz="1050" dirty="0" smtClean="0"/>
                <a:t>-Motion</a:t>
              </a:r>
              <a:endParaRPr lang="en-US" sz="105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5933746" y="4774373"/>
              <a:ext cx="0" cy="88799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193651" y="3788786"/>
              <a:ext cx="476932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f = 1m</a:t>
              </a:r>
              <a:endParaRPr lang="en-US" sz="10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41073" y="2533993"/>
              <a:ext cx="677092" cy="37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Motorized</a:t>
              </a:r>
            </a:p>
            <a:p>
              <a:r>
                <a:rPr lang="de-DE" sz="1050" dirty="0" smtClean="0"/>
                <a:t>Zoom lens</a:t>
              </a:r>
              <a:endParaRPr lang="en-US" sz="1050" dirty="0"/>
            </a:p>
          </p:txBody>
        </p:sp>
        <p:grpSp>
          <p:nvGrpSpPr>
            <p:cNvPr id="46" name="Group 45"/>
            <p:cNvGrpSpPr/>
            <p:nvPr/>
          </p:nvGrpSpPr>
          <p:grpSpPr>
            <a:xfrm rot="14100000">
              <a:off x="3343920" y="4922169"/>
              <a:ext cx="333630" cy="483442"/>
              <a:chOff x="6853400" y="5402802"/>
              <a:chExt cx="371393" cy="538162"/>
            </a:xfrm>
          </p:grpSpPr>
          <p:grpSp>
            <p:nvGrpSpPr>
              <p:cNvPr id="57" name="Group 56"/>
              <p:cNvGrpSpPr/>
              <p:nvPr/>
            </p:nvGrpSpPr>
            <p:grpSpPr>
              <a:xfrm rot="9341364">
                <a:off x="6853400" y="5497980"/>
                <a:ext cx="272202" cy="276225"/>
                <a:chOff x="5153025" y="2119313"/>
                <a:chExt cx="966787" cy="981075"/>
              </a:xfrm>
            </p:grpSpPr>
            <p:sp>
              <p:nvSpPr>
                <p:cNvPr id="59" name="Arc 58"/>
                <p:cNvSpPr/>
                <p:nvPr/>
              </p:nvSpPr>
              <p:spPr>
                <a:xfrm>
                  <a:off x="5153025" y="2128838"/>
                  <a:ext cx="966787" cy="966787"/>
                </a:xfrm>
                <a:prstGeom prst="arc">
                  <a:avLst>
                    <a:gd name="adj1" fmla="val 16200000"/>
                    <a:gd name="adj2" fmla="val 5381961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29277" y="2119313"/>
                  <a:ext cx="14287" cy="9810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Rectangle 57"/>
              <p:cNvSpPr/>
              <p:nvPr/>
            </p:nvSpPr>
            <p:spPr>
              <a:xfrm rot="20400000">
                <a:off x="7171005" y="5402802"/>
                <a:ext cx="53788" cy="53816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42808" y="3710326"/>
              <a:ext cx="569092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Sampler</a:t>
              </a:r>
              <a:endParaRPr 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22191" y="4259075"/>
              <a:ext cx="697253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Flip-Mirror</a:t>
              </a:r>
              <a:endParaRPr lang="en-US" sz="105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2189" y="3450414"/>
              <a:ext cx="813893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Power Meter</a:t>
              </a:r>
              <a:endParaRPr lang="en-US" sz="105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16371" y="1977642"/>
              <a:ext cx="1012615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From Relay Table</a:t>
              </a:r>
              <a:endParaRPr lang="en-US" sz="105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5498431" y="5176458"/>
              <a:ext cx="695813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To DC-Gun</a:t>
              </a:r>
              <a:endParaRPr lang="en-US" sz="105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343" y="3669516"/>
              <a:ext cx="205356" cy="1095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20125" y="4659621"/>
              <a:ext cx="766374" cy="228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Filter Wheel</a:t>
              </a:r>
              <a:endParaRPr lang="en-US" sz="105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3600000">
              <a:off x="2601463" y="4479579"/>
              <a:ext cx="325147" cy="32514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64037" y="4642153"/>
              <a:ext cx="769793" cy="595223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7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362864" y="3251375"/>
            <a:ext cx="3100646" cy="2117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Oscillator: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Has shown sensitivities to humidity fluctuations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Source (?) of 30-50Hz power modulations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ight Arrow 79"/>
          <p:cNvSpPr/>
          <p:nvPr/>
        </p:nvSpPr>
        <p:spPr>
          <a:xfrm rot="19125762">
            <a:off x="6412099" y="2843756"/>
            <a:ext cx="1069282" cy="59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LEReC IR Power Monitor before and after Shielding of the Oscillator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8" y="2075624"/>
            <a:ext cx="3940813" cy="3544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809" y="172372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Before Shielding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9108" y="169764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After Shielding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9" y="2075624"/>
            <a:ext cx="3940813" cy="3582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809" y="13638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IR Power </a:t>
            </a:r>
            <a:r>
              <a:rPr lang="de-DE" u="sng" dirty="0" smtClean="0"/>
              <a:t>Monitor: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7470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400667" y="1059000"/>
            <a:ext cx="3100646" cy="2117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60W Amp. Pump: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Inappropriate cooling water flow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Required daily current adjustments to reach nominal output power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9745952">
            <a:off x="1340219" y="1955378"/>
            <a:ext cx="1069282" cy="592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437" y="2377927"/>
            <a:ext cx="6019386" cy="14847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6394" y="4324562"/>
            <a:ext cx="5984224" cy="1495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7643" y="1737823"/>
            <a:ext cx="555666" cy="4328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4176" y="1690689"/>
            <a:ext cx="989815" cy="4328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60W Amplifier effects of </a:t>
            </a:r>
            <a:r>
              <a:rPr lang="de-DE" dirty="0" smtClean="0"/>
              <a:t>insufficient </a:t>
            </a:r>
            <a:r>
              <a:rPr lang="de-DE" dirty="0" smtClean="0"/>
              <a:t>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047" y="1772698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Returnline</a:t>
            </a:r>
          </a:p>
          <a:p>
            <a:r>
              <a:rPr lang="de-DE" sz="1400" dirty="0" smtClean="0"/>
              <a:t>Temp.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40334" y="187133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462" y="4218986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60W Amp 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859" y="2282891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60W Amp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7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4280" y="1238001"/>
            <a:ext cx="8635365" cy="4175977"/>
            <a:chOff x="154280" y="1238001"/>
            <a:chExt cx="8635365" cy="4175977"/>
          </a:xfrm>
        </p:grpSpPr>
        <p:grpSp>
          <p:nvGrpSpPr>
            <p:cNvPr id="5" name="Group 4"/>
            <p:cNvGrpSpPr/>
            <p:nvPr/>
          </p:nvGrpSpPr>
          <p:grpSpPr>
            <a:xfrm>
              <a:off x="5877635" y="3776029"/>
              <a:ext cx="385201" cy="385201"/>
              <a:chOff x="8994275" y="5730240"/>
              <a:chExt cx="470647" cy="470647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5400000">
              <a:off x="4014617" y="3776030"/>
              <a:ext cx="385201" cy="385201"/>
              <a:chOff x="8994275" y="5730240"/>
              <a:chExt cx="470647" cy="47064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12" idx="1"/>
            </p:cNvCxnSpPr>
            <p:nvPr/>
          </p:nvCxnSpPr>
          <p:spPr>
            <a:xfrm flipH="1" flipV="1">
              <a:off x="1516120" y="2417697"/>
              <a:ext cx="5392169" cy="6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517226" y="3236832"/>
              <a:ext cx="269608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213312" y="3968020"/>
              <a:ext cx="4391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16120" y="2413074"/>
              <a:ext cx="11746" cy="808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08475" y="3231374"/>
              <a:ext cx="10709" cy="7366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908289" y="2089968"/>
              <a:ext cx="1577492" cy="6566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704 MHz High-Order-Modelocked Oscillator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5768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68077" y="1862441"/>
              <a:ext cx="546619" cy="555909"/>
              <a:chOff x="6889376" y="1472363"/>
              <a:chExt cx="667871" cy="67922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74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65843" y="1862441"/>
              <a:ext cx="546619" cy="555909"/>
              <a:chOff x="6889376" y="1472363"/>
              <a:chExt cx="667871" cy="6792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29203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9136" y="1862441"/>
              <a:ext cx="546619" cy="555909"/>
              <a:chOff x="6889376" y="1472363"/>
              <a:chExt cx="667871" cy="67922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89376" y="1472363"/>
                <a:ext cx="667871" cy="66787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7053072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6991485" y="2100072"/>
                <a:ext cx="387096" cy="51512"/>
              </a:xfrm>
              <a:custGeom>
                <a:avLst/>
                <a:gdLst>
                  <a:gd name="connsiteX0" fmla="*/ 0 w 387096"/>
                  <a:gd name="connsiteY0" fmla="*/ 0 h 51512"/>
                  <a:gd name="connsiteX1" fmla="*/ 140208 w 387096"/>
                  <a:gd name="connsiteY1" fmla="*/ 48768 h 51512"/>
                  <a:gd name="connsiteX2" fmla="*/ 387096 w 387096"/>
                  <a:gd name="connsiteY2" fmla="*/ 45720 h 51512"/>
                  <a:gd name="connsiteX3" fmla="*/ 387096 w 387096"/>
                  <a:gd name="connsiteY3" fmla="*/ 45720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096" h="51512">
                    <a:moveTo>
                      <a:pt x="0" y="0"/>
                    </a:moveTo>
                    <a:cubicBezTo>
                      <a:pt x="37846" y="20574"/>
                      <a:pt x="75692" y="41148"/>
                      <a:pt x="140208" y="48768"/>
                    </a:cubicBezTo>
                    <a:cubicBezTo>
                      <a:pt x="204724" y="56388"/>
                      <a:pt x="387096" y="45720"/>
                      <a:pt x="387096" y="45720"/>
                    </a:cubicBezTo>
                    <a:lnTo>
                      <a:pt x="387096" y="45720"/>
                    </a:ln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5400000">
              <a:off x="1333472" y="2675263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49788" y="3148447"/>
              <a:ext cx="1365314" cy="173689"/>
              <a:chOff x="3391511" y="2737484"/>
              <a:chExt cx="1668169" cy="21221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468624" y="2804160"/>
                <a:ext cx="1544486" cy="8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74832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1511" y="2737484"/>
                <a:ext cx="84848" cy="2122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44751" y="223751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344751" y="3071011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303816" y="2293575"/>
              <a:ext cx="385201" cy="249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70241" y="2231219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11065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814426" y="1508852"/>
              <a:ext cx="486454" cy="905653"/>
            </a:xfrm>
            <a:custGeom>
              <a:avLst/>
              <a:gdLst>
                <a:gd name="connsiteX0" fmla="*/ 594360 w 594360"/>
                <a:gd name="connsiteY0" fmla="*/ 804672 h 805765"/>
                <a:gd name="connsiteX1" fmla="*/ 530352 w 594360"/>
                <a:gd name="connsiteY1" fmla="*/ 801624 h 805765"/>
                <a:gd name="connsiteX2" fmla="*/ 466344 w 594360"/>
                <a:gd name="connsiteY2" fmla="*/ 771144 h 805765"/>
                <a:gd name="connsiteX3" fmla="*/ 411480 w 594360"/>
                <a:gd name="connsiteY3" fmla="*/ 667512 h 805765"/>
                <a:gd name="connsiteX4" fmla="*/ 374904 w 594360"/>
                <a:gd name="connsiteY4" fmla="*/ 271272 h 805765"/>
                <a:gd name="connsiteX5" fmla="*/ 216408 w 594360"/>
                <a:gd name="connsiteY5" fmla="*/ 64008 h 805765"/>
                <a:gd name="connsiteX6" fmla="*/ 0 w 594360"/>
                <a:gd name="connsiteY6" fmla="*/ 0 h 80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360" h="805765">
                  <a:moveTo>
                    <a:pt x="594360" y="804672"/>
                  </a:moveTo>
                  <a:cubicBezTo>
                    <a:pt x="573024" y="805942"/>
                    <a:pt x="551688" y="807212"/>
                    <a:pt x="530352" y="801624"/>
                  </a:cubicBezTo>
                  <a:cubicBezTo>
                    <a:pt x="509016" y="796036"/>
                    <a:pt x="486156" y="793496"/>
                    <a:pt x="466344" y="771144"/>
                  </a:cubicBezTo>
                  <a:cubicBezTo>
                    <a:pt x="446532" y="748792"/>
                    <a:pt x="426720" y="750824"/>
                    <a:pt x="411480" y="667512"/>
                  </a:cubicBezTo>
                  <a:cubicBezTo>
                    <a:pt x="396240" y="584200"/>
                    <a:pt x="407416" y="371856"/>
                    <a:pt x="374904" y="271272"/>
                  </a:cubicBezTo>
                  <a:cubicBezTo>
                    <a:pt x="342392" y="170688"/>
                    <a:pt x="278892" y="109220"/>
                    <a:pt x="216408" y="64008"/>
                  </a:cubicBezTo>
                  <a:cubicBezTo>
                    <a:pt x="153924" y="18796"/>
                    <a:pt x="76962" y="9398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4041942" y="3060005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30089" y="3773328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PC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18006" y="3782150"/>
              <a:ext cx="614305" cy="3729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SHG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917619" y="3773328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77635" y="4595558"/>
              <a:ext cx="385201" cy="385201"/>
              <a:chOff x="8994275" y="5730240"/>
              <a:chExt cx="470647" cy="47064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8994275" y="5730240"/>
                <a:ext cx="470647" cy="4706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8994275" y="5730240"/>
                <a:ext cx="470647" cy="470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504294" y="123800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500" y="243570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60W</a:t>
              </a:r>
              <a:endParaRPr lang="en-US" sz="1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9115" y="2273227"/>
              <a:ext cx="1146263" cy="2187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443130" y="282857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373685" y="3070971"/>
              <a:ext cx="1171480" cy="28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0397" y="1952161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Mach-Zehnder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4882" y="1466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</a:t>
              </a:r>
              <a:r>
                <a:rPr lang="de-DE" sz="1400" dirty="0" smtClean="0"/>
                <a:t>W</a:t>
              </a:r>
              <a:endParaRPr lang="en-US" sz="14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2562605" y="1508852"/>
              <a:ext cx="125182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41386" y="3287812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160-200W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04765" y="378215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9255" y="3060675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8087670" y="3977626"/>
              <a:ext cx="12026" cy="827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56181" y="4804922"/>
              <a:ext cx="7543515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32311" y="3986730"/>
              <a:ext cx="655359" cy="60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70235" y="3525365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207217" y="3959806"/>
              <a:ext cx="0" cy="4344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064951" y="4804922"/>
              <a:ext cx="0" cy="4344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5400000">
              <a:off x="5981471" y="3250473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114282" y="4286400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5977552" y="5130771"/>
              <a:ext cx="184880" cy="381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8006" y="4618444"/>
              <a:ext cx="614305" cy="3729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EOM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917619" y="4633553"/>
              <a:ext cx="342738" cy="34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612845" y="4819868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20-30W cw 9.1&amp;704MHz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8137" y="3471048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85µm, 80cm fiber rod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61743" y="18851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69334" y="188279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SC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59863" y="186142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D</a:t>
              </a:r>
              <a:r>
                <a:rPr lang="de-DE" sz="1400" dirty="0" smtClean="0"/>
                <a:t>C</a:t>
              </a:r>
            </a:p>
            <a:p>
              <a:pPr algn="ctr"/>
              <a:r>
                <a:rPr lang="de-DE" sz="1400" dirty="0" smtClean="0"/>
                <a:t>YDF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5168" y="3271452"/>
              <a:ext cx="1569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Non-Critically PM</a:t>
              </a:r>
              <a:br>
                <a:rPr lang="de-DE" sz="1400" dirty="0" smtClean="0"/>
              </a:br>
              <a:r>
                <a:rPr lang="de-DE" sz="1400" dirty="0" smtClean="0"/>
                <a:t>LBO Crystal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9393" y="2267166"/>
              <a:ext cx="494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ISO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9155" y="420814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Polarizer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7097" y="1996147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976nm Pump</a:t>
              </a:r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32543" y="4458313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Intensity Control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76408" y="4469827"/>
              <a:ext cx="955579" cy="6326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Temporal Shaping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4280" y="4872029"/>
              <a:ext cx="21659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Output</a:t>
              </a:r>
            </a:p>
            <a:p>
              <a:r>
                <a:rPr lang="de-DE" sz="1400" dirty="0" smtClean="0"/>
                <a:t>12-18W cw 9.1&amp;704MHz</a:t>
              </a:r>
              <a:endParaRPr lang="en-US" sz="14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975892" y="1059453"/>
            <a:ext cx="3228308" cy="1870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u="sng" dirty="0" smtClean="0">
                <a:solidFill>
                  <a:schemeClr val="tx1"/>
                </a:solidFill>
              </a:rPr>
              <a:t>Optics and Rod cooling loop:</a:t>
            </a:r>
          </a:p>
          <a:p>
            <a:endParaRPr lang="de-DE" u="sng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Inappropriate cooling water flow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Room temperature related power fluctuations</a:t>
            </a:r>
          </a:p>
        </p:txBody>
      </p:sp>
      <p:sp>
        <p:nvSpPr>
          <p:cNvPr id="85" name="Right Arrow 84"/>
          <p:cNvSpPr/>
          <p:nvPr/>
        </p:nvSpPr>
        <p:spPr>
          <a:xfrm rot="9301060">
            <a:off x="3257059" y="2712777"/>
            <a:ext cx="1457786" cy="2323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0029358">
            <a:off x="1369303" y="2664869"/>
            <a:ext cx="3209555" cy="2114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ight Arrow 86"/>
          <p:cNvSpPr/>
          <p:nvPr/>
        </p:nvSpPr>
        <p:spPr>
          <a:xfrm rot="6789493">
            <a:off x="6106185" y="3031395"/>
            <a:ext cx="404538" cy="2014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3031473">
            <a:off x="7904405" y="3263829"/>
            <a:ext cx="812642" cy="1997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Old LEReC Laser Cooling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2812" y="4308051"/>
            <a:ext cx="1597844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Thermotek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T255</a:t>
            </a:r>
          </a:p>
          <a:p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en-US" sz="1400" dirty="0" smtClean="0">
                <a:solidFill>
                  <a:srgbClr val="FF0000"/>
                </a:solidFill>
              </a:rPr>
              <a:t>&lt;</a:t>
            </a:r>
            <a:r>
              <a:rPr lang="de-DE" sz="1400" dirty="0" smtClean="0">
                <a:solidFill>
                  <a:srgbClr val="FF0000"/>
                </a:solidFill>
              </a:rPr>
              <a:t>0.5 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24°C/</a:t>
            </a:r>
            <a:r>
              <a:rPr lang="de-DE" sz="1400" dirty="0" smtClean="0">
                <a:solidFill>
                  <a:srgbClr val="FF0000"/>
                </a:solidFill>
              </a:rPr>
              <a:t>31°C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6453" y="4308051"/>
            <a:ext cx="1597844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Thermofischer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AC125A50 Circulating Bath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en-US" sz="1400" dirty="0" smtClean="0">
                <a:solidFill>
                  <a:srgbClr val="FF0000"/>
                </a:solidFill>
              </a:rPr>
              <a:t>&lt;</a:t>
            </a:r>
            <a:r>
              <a:rPr lang="de-DE" sz="1400" dirty="0" smtClean="0">
                <a:solidFill>
                  <a:srgbClr val="FF0000"/>
                </a:solidFill>
              </a:rPr>
              <a:t>0.5 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16°C/18°C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0094" y="4308053"/>
            <a:ext cx="1597844" cy="12113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Thermofischer 1400</a:t>
            </a:r>
          </a:p>
          <a:p>
            <a:endParaRPr lang="de-DE" sz="1400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Flow: </a:t>
            </a:r>
            <a:r>
              <a:rPr lang="en-US" sz="1400" dirty="0" smtClean="0">
                <a:solidFill>
                  <a:srgbClr val="FF0000"/>
                </a:solidFill>
              </a:rPr>
              <a:t>11 </a:t>
            </a:r>
            <a:r>
              <a:rPr lang="de-DE" sz="1400" dirty="0" smtClean="0">
                <a:solidFill>
                  <a:srgbClr val="FF0000"/>
                </a:solidFill>
              </a:rPr>
              <a:t>l/min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Temp: 37.5°C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734" y="1842943"/>
            <a:ext cx="1597844" cy="55618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</a:rPr>
              <a:t>60W Amplifier Pump Diode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453" y="1833516"/>
            <a:ext cx="1597844" cy="119720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Fiber coupling heat sinks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Beam dumps</a:t>
            </a:r>
          </a:p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Main Amplifier Rod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4172" y="1800522"/>
            <a:ext cx="1597844" cy="6363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de-DE" sz="1400" dirty="0" smtClean="0">
                <a:solidFill>
                  <a:schemeClr val="tx1"/>
                </a:solidFill>
              </a:rPr>
              <a:t>Main Amplifier Pump laser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336802">
            <a:off x="1865354" y="3035312"/>
            <a:ext cx="1121789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263198" flipH="1">
            <a:off x="5937727" y="3035313"/>
            <a:ext cx="1121789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 flipH="1">
            <a:off x="4086577" y="3262429"/>
            <a:ext cx="777595" cy="58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PPT_Template [Read-Only]" id="{C25E3AE6-2A9A-46C5-A1AA-55655EFC424C}" vid="{822D71C9-E4C6-4D38-9925-9561A7110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1366</Words>
  <Application>Microsoft Office PowerPoint</Application>
  <PresentationFormat>On-screen Show (4:3)</PresentationFormat>
  <Paragraphs>552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LEReC Retreat Laser System Performance</vt:lpstr>
      <vt:lpstr>LEReC Laser Parameters</vt:lpstr>
      <vt:lpstr>LEReC Laser Overview</vt:lpstr>
      <vt:lpstr>LEReC Laser Overview</vt:lpstr>
      <vt:lpstr>LEReC IR Power Monitor before and after Shielding of the Oscillator</vt:lpstr>
      <vt:lpstr>LEReC Laser Overview</vt:lpstr>
      <vt:lpstr>60W Amplifier effects of insufficient Flow</vt:lpstr>
      <vt:lpstr>LEReC Laser Overview</vt:lpstr>
      <vt:lpstr>Old LEReC Laser Cooling System</vt:lpstr>
      <vt:lpstr>New LEReC Laser Cooling System Upgraded last week of May</vt:lpstr>
      <vt:lpstr>Results with new Cooling System</vt:lpstr>
      <vt:lpstr>Results with new Cooling System 60W Amplifier</vt:lpstr>
      <vt:lpstr>LEReC Laser Overview</vt:lpstr>
      <vt:lpstr>Phase matching Technique comparison</vt:lpstr>
      <vt:lpstr>Phasematching Technique comparison</vt:lpstr>
      <vt:lpstr>Phasematching Technique comparison</vt:lpstr>
      <vt:lpstr>LEReC Laser Overview</vt:lpstr>
      <vt:lpstr>Measurement of the EOM Extinction Ratio</vt:lpstr>
      <vt:lpstr>LEReC Laser Overview</vt:lpstr>
      <vt:lpstr>Beam Quality Degradation</vt:lpstr>
      <vt:lpstr>Remote Control and Diagnostics</vt:lpstr>
      <vt:lpstr>General Open Tasks</vt:lpstr>
      <vt:lpstr>Critical Questions Where are we and where should we be?</vt:lpstr>
      <vt:lpstr>Critical Questions</vt:lpstr>
      <vt:lpstr>Conclusion</vt:lpstr>
      <vt:lpstr>Acknowledgements</vt:lpstr>
      <vt:lpstr>Measurement of the EOM Extinction Ratio</vt:lpstr>
      <vt:lpstr>Temporal Shaping</vt:lpstr>
      <vt:lpstr>Temp. Shaping with interferometers</vt:lpstr>
      <vt:lpstr>Laser Protection System </vt:lpstr>
      <vt:lpstr>Laser Protection System Flow Chart</vt:lpstr>
      <vt:lpstr>LEReC Laser Transport</vt:lpstr>
      <vt:lpstr>Relay Table Layout</vt:lpstr>
      <vt:lpstr>Gun Table Layout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Graphic Design</dc:creator>
  <cp:keywords/>
  <dc:description/>
  <cp:lastModifiedBy>Inacker, Patrick</cp:lastModifiedBy>
  <cp:revision>97</cp:revision>
  <dcterms:created xsi:type="dcterms:W3CDTF">2017-01-09T19:35:35Z</dcterms:created>
  <dcterms:modified xsi:type="dcterms:W3CDTF">2018-07-02T00:07:39Z</dcterms:modified>
  <cp:category/>
</cp:coreProperties>
</file>