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708" r:id="rId2"/>
    <p:sldMasterId id="2147483713" r:id="rId3"/>
    <p:sldMasterId id="2147483718" r:id="rId4"/>
    <p:sldMasterId id="2147483723" r:id="rId5"/>
    <p:sldMasterId id="2147483728" r:id="rId6"/>
    <p:sldMasterId id="2147483733" r:id="rId7"/>
  </p:sldMasterIdLst>
  <p:notesMasterIdLst>
    <p:notesMasterId r:id="rId17"/>
  </p:notesMasterIdLst>
  <p:handoutMasterIdLst>
    <p:handoutMasterId r:id="rId18"/>
  </p:handoutMasterIdLst>
  <p:sldIdLst>
    <p:sldId id="260" r:id="rId8"/>
    <p:sldId id="269" r:id="rId9"/>
    <p:sldId id="270" r:id="rId10"/>
    <p:sldId id="271" r:id="rId11"/>
    <p:sldId id="272" r:id="rId12"/>
    <p:sldId id="278" r:id="rId13"/>
    <p:sldId id="275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ton, Diane" initials="H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A6C0F"/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"/>
    </p:cViewPr>
  </p:sorterViewPr>
  <p:notesViewPr>
    <p:cSldViewPr>
      <p:cViewPr varScale="1">
        <p:scale>
          <a:sx n="69" d="100"/>
          <a:sy n="69" d="100"/>
        </p:scale>
        <p:origin x="244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8F165-D13F-4EB3-8DB4-B2E041C5C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4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2534B-6A3C-4AED-B31F-CD5EC1AA0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0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4405337"/>
            <a:ext cx="2736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DOE Review</a:t>
            </a:r>
          </a:p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November 14-15,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587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8151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9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4405337"/>
            <a:ext cx="2736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DOE Review</a:t>
            </a:r>
          </a:p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November 14-15,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9571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9914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0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91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4405337"/>
            <a:ext cx="2736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DOE Review</a:t>
            </a:r>
          </a:p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November 14-15,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5538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54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9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51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4405337"/>
            <a:ext cx="2736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DOE Review</a:t>
            </a:r>
          </a:p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November 14-15,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7965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1327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4405337"/>
            <a:ext cx="2736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DOE Review</a:t>
            </a:r>
          </a:p>
          <a:p>
            <a:pPr marL="57150" eaLnBrk="1" hangingPunct="1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  <a:ea typeface="ＭＳ Ｐゴシック" pitchFamily="34" charset="-128"/>
              </a:rPr>
              <a:t>November 14-15,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3327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6848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39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976B-4C5B-4CD9-BE53-CFB91A837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C64-46AB-4936-B0E3-EA563EE5E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1527-C600-461D-8FD6-5E54FB8A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8506-B300-423A-9966-30E5FEBDE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361F-384A-4E57-9359-27F603A80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C9D-5BE1-4DFB-B1AF-E1BFB89C0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D019-05DA-41CE-ACD8-0CEF3B96E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7FB1-A335-4AA9-AA98-B13B6CF32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Jen\BNL PPT Template\ppt_BG_BodySlide_BNL_blue_NO_GRAPHIC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9AFB4413-069C-4E6B-9C35-9E4E3A209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5117" y="6497479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1" hangingPunct="1">
              <a:defRPr/>
            </a:pPr>
            <a:fld id="{999DC147-8904-44A6-92E7-0C14631ABD77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99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 dirty="0">
                <a:solidFill>
                  <a:srgbClr val="000000"/>
                </a:solidFill>
              </a:rPr>
              <a:t>March  2018</a:t>
            </a:r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1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6019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" y="6096000"/>
            <a:ext cx="2658269" cy="4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5117" y="6497479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1" hangingPunct="1">
              <a:defRPr/>
            </a:pPr>
            <a:fld id="{999DC147-8904-44A6-92E7-0C14631ABD77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99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 dirty="0">
                <a:solidFill>
                  <a:srgbClr val="000000"/>
                </a:solidFill>
              </a:rPr>
              <a:t>March  2018</a:t>
            </a:r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1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6019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" y="6096000"/>
            <a:ext cx="2658269" cy="4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3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5117" y="6497479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1" hangingPunct="1">
              <a:defRPr/>
            </a:pPr>
            <a:fld id="{999DC147-8904-44A6-92E7-0C14631ABD77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99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 dirty="0">
                <a:solidFill>
                  <a:srgbClr val="000000"/>
                </a:solidFill>
              </a:rPr>
              <a:t>March  2018</a:t>
            </a:r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1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6019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" y="6096000"/>
            <a:ext cx="2658269" cy="4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1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5117" y="6497479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1" hangingPunct="1">
              <a:defRPr/>
            </a:pPr>
            <a:fld id="{999DC147-8904-44A6-92E7-0C14631ABD77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99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 dirty="0">
                <a:solidFill>
                  <a:srgbClr val="000000"/>
                </a:solidFill>
              </a:rPr>
              <a:t>June 2018</a:t>
            </a:r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1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6019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" y="6096000"/>
            <a:ext cx="2658269" cy="4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9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5117" y="6497479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1" hangingPunct="1">
              <a:defRPr/>
            </a:pPr>
            <a:fld id="{999DC147-8904-44A6-92E7-0C14631ABD77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7315200" y="6416699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 dirty="0">
                <a:solidFill>
                  <a:srgbClr val="000000"/>
                </a:solidFill>
              </a:rPr>
              <a:t>April  2018</a:t>
            </a:r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1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6019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" y="6096000"/>
            <a:ext cx="2658269" cy="4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413-069C-4E6B-9C35-9E4E3A209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560" y="1600200"/>
            <a:ext cx="7696200" cy="16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Laser for Low-Energy RHIC </a:t>
            </a:r>
            <a:b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electron Cooling (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LEReC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8338930" cy="990600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Zhi Zhao</a:t>
            </a:r>
          </a:p>
          <a:p>
            <a:pPr algn="ctr">
              <a:lnSpc>
                <a:spcPct val="125000"/>
              </a:lnSpc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July 2, 2018</a:t>
            </a:r>
          </a:p>
        </p:txBody>
      </p:sp>
    </p:spTree>
    <p:extLst>
      <p:ext uri="{BB962C8B-B14F-4D97-AF65-F5344CB8AC3E}">
        <p14:creationId xmlns:p14="http://schemas.microsoft.com/office/powerpoint/2010/main" val="226479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10906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9" y="1143000"/>
            <a:ext cx="8328991" cy="392913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Average green power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Spatiotemporal profile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Short-term &amp; long-term stability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8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7858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Green Power (I): EOM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9" y="1143000"/>
            <a:ext cx="8100391" cy="3733800"/>
          </a:xfrm>
        </p:spPr>
        <p:txBody>
          <a:bodyPr>
            <a:normAutofit/>
          </a:bodyPr>
          <a:lstStyle/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Delivery power: 40 W</a:t>
            </a:r>
          </a:p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Operation value: 25 W</a:t>
            </a:r>
          </a:p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Damage threshold: 20 W (specification)</a:t>
            </a:r>
          </a:p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Heat sink for EOM: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  (1) raising the damage threshold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  (2) stabilizing the bias voltage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82E3E-0148-4C19-AC57-D76C857CFF6C}"/>
              </a:ext>
            </a:extLst>
          </p:cNvPr>
          <p:cNvGrpSpPr/>
          <p:nvPr/>
        </p:nvGrpSpPr>
        <p:grpSpPr>
          <a:xfrm>
            <a:off x="5944159" y="3048000"/>
            <a:ext cx="2742641" cy="2791599"/>
            <a:chOff x="5791200" y="3200400"/>
            <a:chExt cx="2742641" cy="2791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EA74BB-96C6-480E-A5B9-0B4D36C70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200" y="3200400"/>
              <a:ext cx="2742641" cy="2438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CD2FCA-8BD8-4169-B7A1-1931BA260303}"/>
                </a:ext>
              </a:extLst>
            </p:cNvPr>
            <p:cNvSpPr txBox="1"/>
            <p:nvPr/>
          </p:nvSpPr>
          <p:spPr>
            <a:xfrm>
              <a:off x="6246286" y="5715000"/>
              <a:ext cx="228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Drawing by Steven </a:t>
              </a:r>
              <a:r>
                <a:rPr lang="en-US" sz="1200" b="1" dirty="0" err="1">
                  <a:solidFill>
                    <a:srgbClr val="C00000"/>
                  </a:solidFill>
                  <a:latin typeface="Comic Sans MS" panose="030F0702030302020204" pitchFamily="66" charset="0"/>
                </a:rPr>
                <a:t>Bellavia</a:t>
              </a:r>
              <a:endParaRPr lang="en-US" sz="12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4C26A90-7FE0-4EA5-8983-7632A282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66800"/>
            <a:ext cx="137353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9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7858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Green Power (II): Shaping Crystals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F5272-8D38-45B6-BA73-B5A8F668E185}"/>
              </a:ext>
            </a:extLst>
          </p:cNvPr>
          <p:cNvSpPr/>
          <p:nvPr/>
        </p:nvSpPr>
        <p:spPr>
          <a:xfrm>
            <a:off x="1295400" y="5715000"/>
            <a:ext cx="2560316" cy="408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Small thermal lensing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080FC-FCCA-45BC-8E8E-C306BE1631CA}"/>
              </a:ext>
            </a:extLst>
          </p:cNvPr>
          <p:cNvSpPr/>
          <p:nvPr/>
        </p:nvSpPr>
        <p:spPr>
          <a:xfrm>
            <a:off x="4732476" y="5778448"/>
            <a:ext cx="2779928" cy="408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Modest thermal lensing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86138-3D1B-4E6C-8105-BD7BC4CB7379}"/>
              </a:ext>
            </a:extLst>
          </p:cNvPr>
          <p:cNvSpPr txBox="1"/>
          <p:nvPr/>
        </p:nvSpPr>
        <p:spPr>
          <a:xfrm>
            <a:off x="4953000" y="537644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W, 4.2 mm/4.5 mm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33F53-015E-4794-9E48-236AB489A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59254"/>
            <a:ext cx="1871256" cy="1689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0B47D1-EF80-43EB-A32D-49DC25E3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723" y="3557940"/>
            <a:ext cx="1824477" cy="15672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870D5D-F224-4F9D-95AE-8F3E63E061E3}"/>
              </a:ext>
            </a:extLst>
          </p:cNvPr>
          <p:cNvSpPr txBox="1"/>
          <p:nvPr/>
        </p:nvSpPr>
        <p:spPr>
          <a:xfrm>
            <a:off x="1379374" y="525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W, 4.5 mm/5.1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072275-AAE1-4171-B4B6-D773FB17A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86" y="1046580"/>
            <a:ext cx="2038825" cy="19162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EE7AE0-6DC3-43ED-90A8-019C39F8A7DA}"/>
              </a:ext>
            </a:extLst>
          </p:cNvPr>
          <p:cNvSpPr txBox="1"/>
          <p:nvPr/>
        </p:nvSpPr>
        <p:spPr>
          <a:xfrm>
            <a:off x="965372" y="2151667"/>
            <a:ext cx="2191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W: 6.2 mm/6.2 mm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32A4A-08E9-4B0B-9B71-9D6F8344117C}"/>
              </a:ext>
            </a:extLst>
          </p:cNvPr>
          <p:cNvSpPr/>
          <p:nvPr/>
        </p:nvSpPr>
        <p:spPr>
          <a:xfrm>
            <a:off x="1673052" y="1526747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Input 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F2137F-59D3-46A1-A765-DA10CD922653}"/>
              </a:ext>
            </a:extLst>
          </p:cNvPr>
          <p:cNvSpPr/>
          <p:nvPr/>
        </p:nvSpPr>
        <p:spPr>
          <a:xfrm>
            <a:off x="423423" y="41148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Output </a:t>
            </a:r>
            <a:endParaRPr lang="en-US" sz="2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ED52BF-E8F6-4343-AE94-C8A63CF0B2C9}"/>
              </a:ext>
            </a:extLst>
          </p:cNvPr>
          <p:cNvCxnSpPr>
            <a:cxnSpLocks/>
          </p:cNvCxnSpPr>
          <p:nvPr/>
        </p:nvCxnSpPr>
        <p:spPr>
          <a:xfrm>
            <a:off x="4763280" y="3057988"/>
            <a:ext cx="1104120" cy="4378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D458B4-E857-4DCE-B256-381D499C0956}"/>
              </a:ext>
            </a:extLst>
          </p:cNvPr>
          <p:cNvCxnSpPr>
            <a:cxnSpLocks/>
          </p:cNvCxnSpPr>
          <p:nvPr/>
        </p:nvCxnSpPr>
        <p:spPr>
          <a:xfrm flipH="1">
            <a:off x="2895600" y="3010657"/>
            <a:ext cx="1104120" cy="4378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B475167-20F0-4F0B-A3FC-AEAAEF702007}"/>
              </a:ext>
            </a:extLst>
          </p:cNvPr>
          <p:cNvSpPr/>
          <p:nvPr/>
        </p:nvSpPr>
        <p:spPr>
          <a:xfrm>
            <a:off x="1490223" y="3030402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crystals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EF48-6203-42C3-A536-0D4E533F944E}"/>
              </a:ext>
            </a:extLst>
          </p:cNvPr>
          <p:cNvSpPr/>
          <p:nvPr/>
        </p:nvSpPr>
        <p:spPr>
          <a:xfrm>
            <a:off x="5879840" y="3074411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crystals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2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7858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Green Power (III):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9" y="1143000"/>
            <a:ext cx="8100391" cy="2971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Big beam size!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   Efficiency is not reduced from low to high power.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Clipping in mirrors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Aperture in the pipe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2"/>
            </a:pP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Pipe replacement?</a:t>
            </a: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852B7-5F84-4981-B58B-60FC8DC5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362200"/>
            <a:ext cx="2438400" cy="2103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419C0F-C354-453C-B4D0-8774C133D448}"/>
              </a:ext>
            </a:extLst>
          </p:cNvPr>
          <p:cNvSpPr/>
          <p:nvPr/>
        </p:nvSpPr>
        <p:spPr>
          <a:xfrm>
            <a:off x="523695" y="4712888"/>
            <a:ext cx="81957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80% transport efficiency:</a:t>
            </a: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20 W (4 crystals) and 16 W (6 crystals) at the DC gun table and &gt; 10 W at the cathode.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Alignment in EOM, crystals, and transport: excellent spatial mode.</a:t>
            </a:r>
          </a:p>
        </p:txBody>
      </p:sp>
    </p:spTree>
    <p:extLst>
      <p:ext uri="{BB962C8B-B14F-4D97-AF65-F5344CB8AC3E}">
        <p14:creationId xmlns:p14="http://schemas.microsoft.com/office/powerpoint/2010/main" val="17928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7858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Green Power (IV): Stabilization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3A378-14C4-4145-9BEA-B2662480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038600" cy="206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7A29D-2CC7-4478-85DE-0FA3F4E9D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00" y="3059011"/>
            <a:ext cx="43434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b="1" dirty="0">
                <a:solidFill>
                  <a:srgbClr val="009900"/>
                </a:solidFill>
                <a:latin typeface="Comic Sans MS" pitchFamily="66" charset="0"/>
              </a:rPr>
              <a:t>Feedback functions: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FF"/>
                </a:solidFill>
                <a:latin typeface="Comic Sans MS" pitchFamily="66" charset="0"/>
              </a:rPr>
              <a:t>Stabilizing light intensity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FF"/>
                </a:solidFill>
                <a:latin typeface="Comic Sans MS" pitchFamily="66" charset="0"/>
              </a:rPr>
              <a:t>Stabilizing beam current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BC3100-3422-4F86-B9E1-1108E7F2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00" y="3271247"/>
            <a:ext cx="3391636" cy="24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0CE6DE-F308-4250-984C-D190415CA858}"/>
              </a:ext>
            </a:extLst>
          </p:cNvPr>
          <p:cNvSpPr/>
          <p:nvPr/>
        </p:nvSpPr>
        <p:spPr>
          <a:xfrm>
            <a:off x="685800" y="4648200"/>
            <a:ext cx="46482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Remote control by Michael Costanzo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Enabling/disabling feedback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Optimizing the bias voltage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F8BE59-7D74-4555-9909-3ED66A270659}"/>
              </a:ext>
            </a:extLst>
          </p:cNvPr>
          <p:cNvSpPr/>
          <p:nvPr/>
        </p:nvSpPr>
        <p:spPr>
          <a:xfrm>
            <a:off x="5486400" y="5688641"/>
            <a:ext cx="33519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Stability limited by meter accuracy</a:t>
            </a:r>
          </a:p>
        </p:txBody>
      </p:sp>
    </p:spTree>
    <p:extLst>
      <p:ext uri="{BB962C8B-B14F-4D97-AF65-F5344CB8AC3E}">
        <p14:creationId xmlns:p14="http://schemas.microsoft.com/office/powerpoint/2010/main" val="186013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7858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Temporal Profile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D07E1F-B988-401C-A362-BCDBF743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75" y="1210680"/>
            <a:ext cx="1767625" cy="1538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F8AE17-C65C-46C6-AAA8-649A502634CD}"/>
              </a:ext>
            </a:extLst>
          </p:cNvPr>
          <p:cNvSpPr/>
          <p:nvPr/>
        </p:nvSpPr>
        <p:spPr>
          <a:xfrm>
            <a:off x="6905828" y="2737227"/>
            <a:ext cx="1095172" cy="42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 b="1" dirty="0">
                <a:solidFill>
                  <a:srgbClr val="009900"/>
                </a:solidFill>
                <a:latin typeface="Comic Sans MS" pitchFamily="66" charset="0"/>
              </a:rPr>
              <a:t>AC signal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58D124-65FD-4454-B202-9968C9980242}"/>
              </a:ext>
            </a:extLst>
          </p:cNvPr>
          <p:cNvSpPr/>
          <p:nvPr/>
        </p:nvSpPr>
        <p:spPr>
          <a:xfrm>
            <a:off x="838200" y="5410200"/>
            <a:ext cx="5178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b="1" dirty="0">
                <a:solidFill>
                  <a:srgbClr val="0000FF"/>
                </a:solidFill>
                <a:latin typeface="Comic Sans MS" pitchFamily="66" charset="0"/>
              </a:rPr>
              <a:t>Cross-correlation measurement is underway.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AFB5B-303A-4E57-89E6-4B29CE6BA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5440093" cy="4038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A0D6B5-847C-4FBB-901B-BA7CED7A27E0}"/>
              </a:ext>
            </a:extLst>
          </p:cNvPr>
          <p:cNvSpPr/>
          <p:nvPr/>
        </p:nvSpPr>
        <p:spPr>
          <a:xfrm>
            <a:off x="6917850" y="4989379"/>
            <a:ext cx="1071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9900"/>
                </a:solidFill>
                <a:latin typeface="Comic Sans MS" pitchFamily="66" charset="0"/>
              </a:rPr>
              <a:t>CC signal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2E034-AD20-427D-8B2E-E2B906A93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87" y="3276600"/>
            <a:ext cx="1828800" cy="15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7858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Beam Point Stability: Active Feedback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D6D180-3636-441B-9EFE-56D9FB95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4887"/>
            <a:ext cx="546652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6F2769-6094-4A0B-B2A9-F68E03C3B7FF}"/>
              </a:ext>
            </a:extLst>
          </p:cNvPr>
          <p:cNvSpPr/>
          <p:nvPr/>
        </p:nvSpPr>
        <p:spPr>
          <a:xfrm>
            <a:off x="838200" y="3468975"/>
            <a:ext cx="5638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Target: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Correcting range:   </a:t>
            </a:r>
            <a:r>
              <a:rPr lang="en-US" sz="18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&lt;2 mm</a:t>
            </a:r>
          </a:p>
          <a:p>
            <a:pPr marL="29718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Vibration</a:t>
            </a:r>
            <a:r>
              <a:rPr lang="en-US" sz="18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freq.:     </a:t>
            </a:r>
            <a:r>
              <a:rPr lang="en-US" sz="18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&lt;100 Hz</a:t>
            </a:r>
          </a:p>
          <a:p>
            <a:pPr marL="29718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Operation mode:    </a:t>
            </a:r>
            <a:r>
              <a:rPr lang="en-US" sz="1800" b="1" dirty="0" err="1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cw</a:t>
            </a:r>
            <a:r>
              <a:rPr lang="en-US" sz="18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&amp; pulsed</a:t>
            </a:r>
          </a:p>
          <a:p>
            <a:pPr marL="29718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Point instability:    </a:t>
            </a:r>
            <a:r>
              <a:rPr lang="en-US" sz="18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sym typeface="Symbol"/>
              </a:rPr>
              <a:t>&lt;4</a:t>
            </a:r>
            <a:r>
              <a:rPr lang="en-US" sz="18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0 µm &amp; 10% beam size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31B077-7163-4AF7-BFF6-D2F971D90417}"/>
              </a:ext>
            </a:extLst>
          </p:cNvPr>
          <p:cNvSpPr/>
          <p:nvPr/>
        </p:nvSpPr>
        <p:spPr>
          <a:xfrm>
            <a:off x="1405107" y="5791200"/>
            <a:ext cx="605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b="1" dirty="0">
                <a:solidFill>
                  <a:srgbClr val="C00000"/>
                </a:solidFill>
                <a:latin typeface="Comic Sans MS" pitchFamily="66" charset="0"/>
              </a:rPr>
              <a:t>It is very likely two feedback systems will be used.</a:t>
            </a:r>
          </a:p>
        </p:txBody>
      </p:sp>
    </p:spTree>
    <p:extLst>
      <p:ext uri="{BB962C8B-B14F-4D97-AF65-F5344CB8AC3E}">
        <p14:creationId xmlns:p14="http://schemas.microsoft.com/office/powerpoint/2010/main" val="26975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987"/>
            <a:ext cx="8382000" cy="7858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29500B-4C34-4CC4-98CF-BA634EF0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1" y="914400"/>
            <a:ext cx="8367869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Average green power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for &gt;10 W @ cathode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(1) heat sink for EOM; (2) transport improvement.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Uniform spatiotemporal profile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(1) transport improvement; (2) cross-correlation measurement.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Short-term &amp; long-term stability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(1) remote EOM feedback for light intensity and beam current;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(2) position feedback for beam point stability.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12522"/>
      </p:ext>
    </p:extLst>
  </p:cSld>
  <p:clrMapOvr>
    <a:masterClrMapping/>
  </p:clrMapOvr>
</p:sld>
</file>

<file path=ppt/theme/theme1.xml><?xml version="1.0" encoding="utf-8"?>
<a:theme xmlns:a="http://schemas.openxmlformats.org/drawingml/2006/main" name="BNL_rev12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18_Gray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350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ＭＳ Ｐゴシック</vt:lpstr>
      <vt:lpstr>Arial</vt:lpstr>
      <vt:lpstr>Calibri</vt:lpstr>
      <vt:lpstr>Comic Sans MS</vt:lpstr>
      <vt:lpstr>Helvetica</vt:lpstr>
      <vt:lpstr>Symbol</vt:lpstr>
      <vt:lpstr>Times</vt:lpstr>
      <vt:lpstr>Times New Roman</vt:lpstr>
      <vt:lpstr>Wingdings</vt:lpstr>
      <vt:lpstr>BNL_rev1212</vt:lpstr>
      <vt:lpstr>SNS-review-TEMPLATE</vt:lpstr>
      <vt:lpstr>1_SNS-review-TEMPLATE</vt:lpstr>
      <vt:lpstr>2_SNS-review-TEMPLATE</vt:lpstr>
      <vt:lpstr>3_SNS-review-TEMPLATE</vt:lpstr>
      <vt:lpstr>4_SNS-review-TEMPLATE</vt:lpstr>
      <vt:lpstr>2018_Gray_Theme</vt:lpstr>
      <vt:lpstr>Laser for Low-Energy RHIC  electron Cooling (LEReC)</vt:lpstr>
      <vt:lpstr>Topics</vt:lpstr>
      <vt:lpstr>Green Power (I): EOM</vt:lpstr>
      <vt:lpstr>Green Power (II): Shaping Crystals</vt:lpstr>
      <vt:lpstr>Green Power (III): Transport</vt:lpstr>
      <vt:lpstr>Green Power (IV): Stabilization</vt:lpstr>
      <vt:lpstr>Temporal Profile</vt:lpstr>
      <vt:lpstr>Beam Point Stability: Active Feedback</vt:lpstr>
      <vt:lpstr>Summary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Zhao, Zhi</cp:lastModifiedBy>
  <cp:revision>316</cp:revision>
  <cp:lastPrinted>2007-07-02T19:06:14Z</cp:lastPrinted>
  <dcterms:created xsi:type="dcterms:W3CDTF">2007-06-28T20:22:43Z</dcterms:created>
  <dcterms:modified xsi:type="dcterms:W3CDTF">2018-07-02T00:06:40Z</dcterms:modified>
</cp:coreProperties>
</file>