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6" r:id="rId8"/>
    <p:sldId id="262" r:id="rId9"/>
    <p:sldId id="263" r:id="rId10"/>
    <p:sldId id="267" r:id="rId11"/>
    <p:sldId id="265" r:id="rId12"/>
    <p:sldId id="269" r:id="rId13"/>
    <p:sldId id="270" r:id="rId14"/>
    <p:sldId id="271" r:id="rId15"/>
    <p:sldId id="272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57"/>
    <p:restoredTop sz="94694"/>
  </p:normalViewPr>
  <p:slideViewPr>
    <p:cSldViewPr snapToGrid="0" snapToObjects="1">
      <p:cViewPr varScale="1">
        <p:scale>
          <a:sx n="127" d="100"/>
          <a:sy n="127" d="100"/>
        </p:scale>
        <p:origin x="7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Photocathode production, transport and 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Erdong Wang on behalf of photocathode team</a:t>
            </a:r>
          </a:p>
          <a:p>
            <a:r>
              <a:rPr lang="en-US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we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024" y="1275348"/>
            <a:ext cx="6815108" cy="812621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Not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well bake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: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leaking, </a:t>
            </a:r>
            <a:r>
              <a:rPr lang="en-US" sz="2400" dirty="0" err="1">
                <a:solidFill>
                  <a:srgbClr val="000000"/>
                </a:solidFill>
              </a:rPr>
              <a:t>virture</a:t>
            </a:r>
            <a:r>
              <a:rPr lang="en-US" sz="2400" dirty="0">
                <a:solidFill>
                  <a:srgbClr val="000000"/>
                </a:solidFill>
              </a:rPr>
              <a:t> leak</a:t>
            </a:r>
            <a:r>
              <a:rPr lang="en-US" altLang="zh-CN" sz="2400" dirty="0">
                <a:solidFill>
                  <a:srgbClr val="000000"/>
                </a:solidFill>
              </a:rPr>
              <a:t>,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spray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seal</a:t>
            </a:r>
            <a:r>
              <a:rPr lang="mr-IN" altLang="zh-CN" sz="2400" dirty="0">
                <a:solidFill>
                  <a:srgbClr val="000000"/>
                </a:solidFill>
              </a:rPr>
              <a:t>…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altLang="zh-CN" sz="2400" dirty="0">
                <a:solidFill>
                  <a:srgbClr val="000000"/>
                </a:solidFill>
              </a:rPr>
              <a:t>Pucks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exposed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to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bad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vacuum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for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long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time.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2179674"/>
            <a:ext cx="7594841" cy="3885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2732" y="2561090"/>
            <a:ext cx="4893061" cy="369332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Not only bad initial QE, also very short lifetime</a:t>
            </a:r>
          </a:p>
        </p:txBody>
      </p:sp>
    </p:spTree>
    <p:extLst>
      <p:ext uri="{BB962C8B-B14F-4D97-AF65-F5344CB8AC3E}">
        <p14:creationId xmlns:p14="http://schemas.microsoft.com/office/powerpoint/2010/main" val="165153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2" y="1160095"/>
            <a:ext cx="8340969" cy="1311520"/>
          </a:xfrm>
        </p:spPr>
        <p:txBody>
          <a:bodyPr>
            <a:normAutofit/>
          </a:bodyPr>
          <a:lstStyle/>
          <a:p>
            <a:r>
              <a:rPr lang="en-US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second</a:t>
            </a:r>
            <a:r>
              <a:rPr lang="zh-CN" altLang="en-US" sz="2000" dirty="0"/>
              <a:t> </a:t>
            </a:r>
            <a:r>
              <a:rPr lang="en-US" altLang="zh-CN" sz="2000" dirty="0"/>
              <a:t>cathode</a:t>
            </a:r>
            <a:r>
              <a:rPr lang="zh-CN" altLang="en-US" sz="2000" dirty="0"/>
              <a:t> </a:t>
            </a:r>
            <a:r>
              <a:rPr lang="en-US" altLang="zh-CN" sz="2000" dirty="0"/>
              <a:t>deposition</a:t>
            </a:r>
            <a:r>
              <a:rPr lang="zh-CN" altLang="en-US" sz="2000" dirty="0"/>
              <a:t> </a:t>
            </a:r>
            <a:r>
              <a:rPr lang="en-US" altLang="zh-CN" sz="2000" dirty="0"/>
              <a:t>chamber</a:t>
            </a:r>
            <a:r>
              <a:rPr lang="zh-CN" altLang="en-US" sz="2000" dirty="0"/>
              <a:t> </a:t>
            </a:r>
            <a:r>
              <a:rPr lang="en-US" altLang="zh-CN" sz="2000" dirty="0"/>
              <a:t>has</a:t>
            </a:r>
            <a:r>
              <a:rPr lang="zh-CN" altLang="en-US" sz="2000" dirty="0"/>
              <a:t> </a:t>
            </a:r>
            <a:r>
              <a:rPr lang="en-US" altLang="zh-CN" sz="2000" dirty="0"/>
              <a:t>been</a:t>
            </a:r>
            <a:r>
              <a:rPr lang="zh-CN" altLang="en-US" sz="2000" dirty="0"/>
              <a:t> </a:t>
            </a:r>
            <a:r>
              <a:rPr lang="en-US" altLang="zh-CN" sz="2000" dirty="0"/>
              <a:t>designed and in fabrication.(schedule</a:t>
            </a:r>
            <a:r>
              <a:rPr lang="zh-CN" altLang="en-US" sz="2000" dirty="0"/>
              <a:t> </a:t>
            </a:r>
            <a:r>
              <a:rPr lang="en-US" altLang="zh-CN" sz="2000" dirty="0"/>
              <a:t>into</a:t>
            </a:r>
            <a:r>
              <a:rPr lang="zh-CN" altLang="en-US" sz="2000" dirty="0"/>
              <a:t> </a:t>
            </a:r>
            <a:r>
              <a:rPr lang="en-US" altLang="zh-CN" sz="2000" dirty="0"/>
              <a:t>production</a:t>
            </a:r>
            <a:r>
              <a:rPr lang="zh-CN" altLang="en-US" sz="2000" dirty="0"/>
              <a:t> </a:t>
            </a:r>
            <a:r>
              <a:rPr lang="en-US" altLang="zh-CN" sz="2000" dirty="0"/>
              <a:t>mode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mid-Nov.)</a:t>
            </a:r>
          </a:p>
          <a:p>
            <a:pPr lvl="1">
              <a:buFont typeface="Lucida Grande"/>
              <a:buChar char="-"/>
            </a:pPr>
            <a:r>
              <a:rPr lang="en-US" altLang="zh-CN" sz="1600" dirty="0"/>
              <a:t>Movable</a:t>
            </a:r>
            <a:r>
              <a:rPr lang="zh-CN" altLang="en-US" sz="1600" dirty="0"/>
              <a:t> </a:t>
            </a:r>
            <a:r>
              <a:rPr lang="en-US" altLang="zh-CN" sz="1600" dirty="0"/>
              <a:t>off-center</a:t>
            </a:r>
            <a:r>
              <a:rPr lang="zh-CN" altLang="en-US" sz="1600" dirty="0"/>
              <a:t> </a:t>
            </a:r>
            <a:r>
              <a:rPr lang="en-US" altLang="zh-CN" sz="1600" dirty="0"/>
              <a:t>mask</a:t>
            </a:r>
          </a:p>
          <a:p>
            <a:pPr lvl="1">
              <a:buFont typeface="Lucida Grande"/>
              <a:buChar char="-"/>
            </a:pPr>
            <a:r>
              <a:rPr lang="en-US" altLang="zh-CN" sz="1600" dirty="0"/>
              <a:t>Evaporation</a:t>
            </a:r>
            <a:r>
              <a:rPr lang="zh-CN" altLang="en-US" sz="1600" dirty="0"/>
              <a:t> </a:t>
            </a:r>
            <a:r>
              <a:rPr lang="en-US" altLang="zh-CN" sz="1600" dirty="0"/>
              <a:t>efficiency</a:t>
            </a:r>
            <a:r>
              <a:rPr lang="zh-CN" altLang="en-US" sz="1600" dirty="0"/>
              <a:t> </a:t>
            </a:r>
            <a:r>
              <a:rPr lang="en-US" altLang="zh-CN" sz="1600" dirty="0"/>
              <a:t>design,</a:t>
            </a:r>
            <a:r>
              <a:rPr lang="zh-CN" altLang="en-US" sz="1600" dirty="0"/>
              <a:t> </a:t>
            </a:r>
            <a:r>
              <a:rPr lang="en-US" altLang="zh-CN" sz="1600" dirty="0"/>
              <a:t>could</a:t>
            </a:r>
            <a:r>
              <a:rPr lang="zh-CN" altLang="en-US" sz="1600" dirty="0"/>
              <a:t> </a:t>
            </a:r>
            <a:r>
              <a:rPr lang="en-US" altLang="zh-CN" sz="1600" dirty="0"/>
              <a:t>grow</a:t>
            </a:r>
            <a:r>
              <a:rPr lang="zh-CN" altLang="en-US" sz="1600" dirty="0"/>
              <a:t> </a:t>
            </a:r>
            <a:r>
              <a:rPr lang="en-US" altLang="zh-CN" sz="1600" dirty="0"/>
              <a:t>more</a:t>
            </a:r>
            <a:r>
              <a:rPr lang="zh-CN" altLang="en-US" sz="1600" dirty="0"/>
              <a:t> </a:t>
            </a:r>
            <a:r>
              <a:rPr lang="en-US" altLang="zh-CN" sz="1600" dirty="0"/>
              <a:t>cathodes and quickly.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lvl="1">
              <a:buFont typeface="Lucida Grande"/>
              <a:buChar char="-"/>
            </a:pPr>
            <a:endParaRPr lang="en-US" altLang="zh-CN" sz="1600" dirty="0"/>
          </a:p>
          <a:p>
            <a:pPr lvl="1">
              <a:buFont typeface="Lucida Grande"/>
              <a:buChar char="-"/>
            </a:pPr>
            <a:endParaRPr lang="en-US" altLang="zh-CN" sz="1600" dirty="0"/>
          </a:p>
          <a:p>
            <a:pPr lvl="1">
              <a:buFont typeface="Lucida Grande"/>
              <a:buChar char="-"/>
            </a:pPr>
            <a:endParaRPr lang="en-US" altLang="zh-CN" sz="1600" dirty="0"/>
          </a:p>
          <a:p>
            <a:pPr lvl="1">
              <a:buFont typeface="Lucida Grande"/>
              <a:buChar char="-"/>
            </a:pPr>
            <a:endParaRPr lang="en-US" altLang="zh-CN" sz="1600" dirty="0"/>
          </a:p>
        </p:txBody>
      </p:sp>
      <p:sp>
        <p:nvSpPr>
          <p:cNvPr id="15" name="Rounded Rectangle 14"/>
          <p:cNvSpPr/>
          <p:nvPr/>
        </p:nvSpPr>
        <p:spPr>
          <a:xfrm>
            <a:off x="273538" y="2022231"/>
            <a:ext cx="7805616" cy="3269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4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4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47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28988" y="3333751"/>
            <a:ext cx="3724243" cy="2792245"/>
            <a:chOff x="4838318" y="1329290"/>
            <a:chExt cx="5279385" cy="42796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8318" y="1329290"/>
              <a:ext cx="4086379" cy="427965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11428" y="1371276"/>
              <a:ext cx="1597275" cy="42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Ferris wheel</a:t>
              </a:r>
              <a:r>
                <a:rPr lang="zh-CN" altLang="en-US" sz="1400" dirty="0"/>
                <a:t> </a:t>
              </a:r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31690" y="4936043"/>
              <a:ext cx="2386013" cy="42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Exchange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chamber</a:t>
              </a:r>
              <a:endParaRPr lang="en-US" sz="1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262724" y="1740607"/>
              <a:ext cx="293867" cy="3271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7556590" y="3432280"/>
              <a:ext cx="1157757" cy="14479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58262" y="3317153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Puck</a:t>
            </a:r>
            <a:r>
              <a:rPr lang="zh-CN" altLang="en-US" sz="2000" dirty="0"/>
              <a:t> </a:t>
            </a:r>
            <a:r>
              <a:rPr lang="en-US" altLang="zh-CN" sz="2000" dirty="0"/>
              <a:t>exchange</a:t>
            </a:r>
            <a:r>
              <a:rPr lang="zh-CN" altLang="en-US" sz="2000" dirty="0"/>
              <a:t> </a:t>
            </a:r>
            <a:r>
              <a:rPr lang="en-US" altLang="zh-CN" sz="2000" dirty="0"/>
              <a:t>equipment</a:t>
            </a:r>
            <a:r>
              <a:rPr lang="zh-CN" altLang="en-US" sz="2000" dirty="0"/>
              <a:t> </a:t>
            </a:r>
            <a:r>
              <a:rPr lang="en-US" altLang="zh-CN" sz="2000" dirty="0"/>
              <a:t>has</a:t>
            </a:r>
            <a:r>
              <a:rPr lang="zh-CN" altLang="en-US" sz="2000" dirty="0"/>
              <a:t> </a:t>
            </a:r>
            <a:r>
              <a:rPr lang="en-US" altLang="zh-CN" sz="2000" dirty="0"/>
              <a:t>been</a:t>
            </a:r>
            <a:r>
              <a:rPr lang="zh-CN" altLang="en-US" sz="2000" dirty="0"/>
              <a:t> </a:t>
            </a:r>
            <a:r>
              <a:rPr lang="en-US" altLang="zh-CN" sz="2000" dirty="0"/>
              <a:t>designed and will be available next year.</a:t>
            </a:r>
          </a:p>
          <a:p>
            <a:pPr lvl="1">
              <a:buFont typeface="Lucida Grande"/>
              <a:buChar char="-"/>
            </a:pPr>
            <a:r>
              <a:rPr lang="en-US" sz="1600" dirty="0"/>
              <a:t> Avoid multiple bakes on FW</a:t>
            </a:r>
          </a:p>
          <a:p>
            <a:pPr lvl="1">
              <a:buFont typeface="Lucida Grande"/>
              <a:buChar char="-"/>
            </a:pPr>
            <a:r>
              <a:rPr lang="en-US" sz="1600" dirty="0"/>
              <a:t> Quick turn around, save weeks.</a:t>
            </a:r>
          </a:p>
          <a:p>
            <a:pPr lvl="1">
              <a:buFont typeface="Lucida Grande"/>
              <a:buChar char="-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Study NaK</a:t>
            </a:r>
            <a:r>
              <a:rPr lang="en-US" sz="2000" baseline="-25000" dirty="0"/>
              <a:t>2</a:t>
            </a:r>
            <a:r>
              <a:rPr lang="en-US" sz="2000" dirty="0"/>
              <a:t>Sb recipe in shutdown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1600" dirty="0"/>
              <a:t>May increase lifetime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Clean</a:t>
            </a:r>
            <a:r>
              <a:rPr lang="zh-CN" altLang="en-US" sz="2000" dirty="0"/>
              <a:t> </a:t>
            </a:r>
            <a:r>
              <a:rPr lang="en-US" altLang="zh-CN" sz="2000" dirty="0"/>
              <a:t>room</a:t>
            </a:r>
            <a:r>
              <a:rPr lang="zh-CN" altLang="en-US" sz="2000" dirty="0"/>
              <a:t> </a:t>
            </a:r>
            <a:r>
              <a:rPr lang="en-US" altLang="zh-CN" sz="2000" dirty="0"/>
              <a:t>setup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 err="1"/>
              <a:t>Bldg</a:t>
            </a:r>
            <a:r>
              <a:rPr lang="zh-CN" altLang="en-US" sz="2000" dirty="0"/>
              <a:t> </a:t>
            </a:r>
            <a:r>
              <a:rPr lang="en-US" altLang="zh-CN" sz="2000" dirty="0"/>
              <a:t>535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9160"/>
            <a:ext cx="9144000" cy="82949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8948615" y="3145058"/>
            <a:ext cx="0" cy="2789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2032000"/>
            <a:ext cx="9144000" cy="13234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Puck cooling device: </a:t>
            </a:r>
            <a:r>
              <a:rPr lang="en-US" sz="1600" b="1" dirty="0"/>
              <a:t>Shorten</a:t>
            </a:r>
            <a:r>
              <a:rPr lang="en-US" sz="1600" dirty="0"/>
              <a:t> the time for growing cathodes.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Dual puck pre-heating chamber-manipulator design: </a:t>
            </a:r>
            <a:r>
              <a:rPr lang="en-US" sz="1600" b="1" dirty="0"/>
              <a:t>Convince</a:t>
            </a:r>
            <a:r>
              <a:rPr lang="en-US" sz="1600" dirty="0"/>
              <a:t> to transfer puck.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Providing capability to hold two pucks in the deposition chamber.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Providing short evaporation distance for the sources on the cathode deposition chambers: </a:t>
            </a:r>
            <a:r>
              <a:rPr lang="en-US" sz="1600" b="1" dirty="0"/>
              <a:t>Save</a:t>
            </a:r>
            <a:r>
              <a:rPr lang="en-US" sz="1600" dirty="0"/>
              <a:t> alkali material.</a:t>
            </a:r>
          </a:p>
        </p:txBody>
      </p:sp>
    </p:spTree>
    <p:extLst>
      <p:ext uri="{BB962C8B-B14F-4D97-AF65-F5344CB8AC3E}">
        <p14:creationId xmlns:p14="http://schemas.microsoft.com/office/powerpoint/2010/main" val="37760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222" y="1228064"/>
            <a:ext cx="5123179" cy="193031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Will off cathode area help with constant requirement to re-condition the Gun after CW running?</a:t>
            </a:r>
          </a:p>
          <a:p>
            <a:pPr marL="0" indent="0">
              <a:buNone/>
            </a:pPr>
            <a:r>
              <a:rPr lang="en-US" sz="1600" dirty="0"/>
              <a:t>Answer</a:t>
            </a:r>
            <a:r>
              <a:rPr lang="en-US" altLang="zh-CN" sz="1600" dirty="0"/>
              <a:t>: </a:t>
            </a:r>
            <a:r>
              <a:rPr lang="en-US" sz="1600" dirty="0"/>
              <a:t>Yes and no. Cathode</a:t>
            </a:r>
            <a:r>
              <a:rPr lang="zh-CN" altLang="en-US" sz="1600" dirty="0"/>
              <a:t> </a:t>
            </a:r>
            <a:r>
              <a:rPr lang="en-US" altLang="zh-CN" sz="1600" dirty="0"/>
              <a:t>material</a:t>
            </a:r>
            <a:r>
              <a:rPr lang="zh-CN" altLang="en-US" sz="1600" dirty="0"/>
              <a:t> </a:t>
            </a:r>
            <a:r>
              <a:rPr lang="en-US" altLang="zh-CN" sz="1600" dirty="0"/>
              <a:t>may</a:t>
            </a:r>
            <a:r>
              <a:rPr lang="zh-CN" altLang="en-US" sz="1600" dirty="0"/>
              <a:t> </a:t>
            </a:r>
            <a:r>
              <a:rPr lang="en-US" altLang="zh-CN" sz="1600" dirty="0"/>
              <a:t>drop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electrodes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reduce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work</a:t>
            </a:r>
            <a:r>
              <a:rPr lang="zh-CN" altLang="en-US" sz="1600" dirty="0"/>
              <a:t> </a:t>
            </a:r>
            <a:r>
              <a:rPr lang="en-US" altLang="zh-CN" sz="1600" dirty="0"/>
              <a:t>function</a:t>
            </a:r>
            <a:r>
              <a:rPr lang="mr-IN" altLang="zh-CN" sz="1600" dirty="0"/>
              <a:t>…</a:t>
            </a:r>
            <a:endParaRPr lang="en-US" altLang="zh-CN" sz="1600" dirty="0"/>
          </a:p>
          <a:p>
            <a:pPr marL="0" indent="0">
              <a:buNone/>
            </a:pPr>
            <a:r>
              <a:rPr lang="en-US" altLang="zh-CN" sz="1600" dirty="0"/>
              <a:t>However, </a:t>
            </a:r>
            <a:r>
              <a:rPr lang="zh-CN" altLang="en-US" sz="1600" dirty="0"/>
              <a:t> </a:t>
            </a:r>
            <a:r>
              <a:rPr lang="en-US" altLang="zh-CN" sz="1600" dirty="0"/>
              <a:t>both</a:t>
            </a:r>
            <a:r>
              <a:rPr lang="zh-CN" altLang="en-US" sz="1600" dirty="0"/>
              <a:t> </a:t>
            </a:r>
            <a:r>
              <a:rPr lang="en-US" altLang="zh-CN" sz="1600" dirty="0" err="1"/>
              <a:t>JLab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Cornell</a:t>
            </a:r>
            <a:r>
              <a:rPr lang="zh-CN" altLang="en-US" sz="1600" dirty="0"/>
              <a:t> </a:t>
            </a:r>
            <a:r>
              <a:rPr lang="en-US" altLang="zh-CN" sz="1600" dirty="0"/>
              <a:t>don’t</a:t>
            </a:r>
            <a:r>
              <a:rPr lang="zh-CN" altLang="en-US" sz="1600" dirty="0"/>
              <a:t> </a:t>
            </a:r>
            <a:r>
              <a:rPr lang="en-US" altLang="zh-CN" sz="1600" dirty="0"/>
              <a:t>need</a:t>
            </a:r>
            <a:r>
              <a:rPr lang="zh-CN" altLang="en-US" sz="1600" dirty="0"/>
              <a:t> </a:t>
            </a:r>
            <a:r>
              <a:rPr lang="en-US" altLang="zh-CN" sz="1600" dirty="0"/>
              <a:t>re-conditioning; QE increasing on discolor spots also not support cathode material peel off, it may be</a:t>
            </a:r>
            <a:r>
              <a:rPr lang="zh-CN" altLang="en-US" sz="1600" dirty="0"/>
              <a:t> </a:t>
            </a:r>
            <a:r>
              <a:rPr lang="en-US" altLang="zh-CN" sz="1600" dirty="0"/>
              <a:t>caused by crystal annealing.</a:t>
            </a:r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482042" y="5859467"/>
            <a:ext cx="341817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Go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to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higher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voltage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and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stay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there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for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more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than</a:t>
            </a:r>
            <a:r>
              <a:rPr lang="zh-CN" altLang="en-US" dirty="0">
                <a:solidFill>
                  <a:srgbClr val="000000"/>
                </a:solidFill>
              </a:rPr>
              <a:t>  </a:t>
            </a:r>
            <a:r>
              <a:rPr lang="en-US" altLang="zh-CN" dirty="0">
                <a:solidFill>
                  <a:srgbClr val="000000"/>
                </a:solidFill>
              </a:rPr>
              <a:t>24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hrs.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612F4F-F0CA-6449-ACDF-59F5C4BCF958}"/>
              </a:ext>
            </a:extLst>
          </p:cNvPr>
          <p:cNvGrpSpPr/>
          <p:nvPr/>
        </p:nvGrpSpPr>
        <p:grpSpPr>
          <a:xfrm>
            <a:off x="2052232" y="4430377"/>
            <a:ext cx="4277796" cy="1388198"/>
            <a:chOff x="2075442" y="4086822"/>
            <a:chExt cx="4277796" cy="1388198"/>
          </a:xfrm>
        </p:grpSpPr>
        <p:grpSp>
          <p:nvGrpSpPr>
            <p:cNvPr id="10" name="Group 9"/>
            <p:cNvGrpSpPr/>
            <p:nvPr/>
          </p:nvGrpSpPr>
          <p:grpSpPr>
            <a:xfrm>
              <a:off x="2075442" y="4198288"/>
              <a:ext cx="1281719" cy="1222858"/>
              <a:chOff x="1140611" y="4825800"/>
              <a:chExt cx="1281719" cy="1222858"/>
            </a:xfrm>
            <a:solidFill>
              <a:srgbClr val="7F7F7F"/>
            </a:solidFill>
          </p:grpSpPr>
          <p:sp>
            <p:nvSpPr>
              <p:cNvPr id="4" name="Oval 3"/>
              <p:cNvSpPr/>
              <p:nvPr/>
            </p:nvSpPr>
            <p:spPr>
              <a:xfrm>
                <a:off x="1140611" y="4825800"/>
                <a:ext cx="1281719" cy="122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055346" y="4899770"/>
                <a:ext cx="176383" cy="1881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>
              <a:off x="3401764" y="4572160"/>
              <a:ext cx="1547436" cy="376264"/>
            </a:xfrm>
            <a:prstGeom prst="right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91180" y="4252162"/>
              <a:ext cx="1281719" cy="1222858"/>
              <a:chOff x="3709461" y="4785608"/>
              <a:chExt cx="1281719" cy="1222858"/>
            </a:xfrm>
            <a:solidFill>
              <a:srgbClr val="7F7F7F"/>
            </a:solidFill>
          </p:grpSpPr>
          <p:sp>
            <p:nvSpPr>
              <p:cNvPr id="6" name="Oval 5"/>
              <p:cNvSpPr/>
              <p:nvPr/>
            </p:nvSpPr>
            <p:spPr>
              <a:xfrm>
                <a:off x="3709461" y="4785608"/>
                <a:ext cx="1281719" cy="122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 rot="1662827">
                <a:off x="4648923" y="4862736"/>
                <a:ext cx="175769" cy="17419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443744" y="4223820"/>
              <a:ext cx="1390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Many</a:t>
              </a:r>
              <a:r>
                <a:rPr lang="zh-CN" altLang="en-US" dirty="0"/>
                <a:t> </a:t>
              </a:r>
              <a:r>
                <a:rPr lang="en-US" altLang="zh-CN" dirty="0"/>
                <a:t>hours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3156512" y="4086822"/>
              <a:ext cx="257088" cy="1570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096150" y="4158096"/>
              <a:ext cx="257088" cy="1570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019C314-EFAC-9844-BFF6-572205252F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1" y="1348561"/>
            <a:ext cx="3420534" cy="14359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C93044A-56B2-6847-824C-EE4945268A9D}"/>
              </a:ext>
            </a:extLst>
          </p:cNvPr>
          <p:cNvSpPr/>
          <p:nvPr/>
        </p:nvSpPr>
        <p:spPr>
          <a:xfrm>
            <a:off x="357809" y="3581087"/>
            <a:ext cx="8449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My opinion: The gun may not be fully conditioned. The radiation must</a:t>
            </a:r>
            <a:r>
              <a:rPr lang="zh-CN" altLang="en-US" dirty="0"/>
              <a:t> </a:t>
            </a:r>
            <a:r>
              <a:rPr lang="en-US" dirty="0"/>
              <a:t>be exactly </a:t>
            </a:r>
            <a:r>
              <a:rPr lang="en-US" dirty="0">
                <a:solidFill>
                  <a:srgbClr val="FF0000"/>
                </a:solidFill>
              </a:rPr>
              <a:t>zero</a:t>
            </a:r>
            <a:r>
              <a:rPr lang="en-US" dirty="0"/>
              <a:t> after</a:t>
            </a:r>
            <a:r>
              <a:rPr lang="zh-CN" altLang="en-US" dirty="0"/>
              <a:t> </a:t>
            </a:r>
            <a:r>
              <a:rPr lang="en-US" altLang="zh-CN" dirty="0"/>
              <a:t>HV</a:t>
            </a:r>
            <a:r>
              <a:rPr lang="en-US" dirty="0"/>
              <a:t> conditioning.</a:t>
            </a:r>
          </a:p>
        </p:txBody>
      </p:sp>
    </p:spTree>
    <p:extLst>
      <p:ext uri="{BB962C8B-B14F-4D97-AF65-F5344CB8AC3E}">
        <p14:creationId xmlns:p14="http://schemas.microsoft.com/office/powerpoint/2010/main" val="110257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 algn="just">
              <a:lnSpc>
                <a:spcPct val="110000"/>
              </a:lnSpc>
              <a:buFont typeface="Arial"/>
              <a:buChar char="•"/>
            </a:pPr>
            <a:r>
              <a:rPr lang="en-GB" dirty="0"/>
              <a:t>The cathode deposition system has been commissioned and demonstrated its capability of producing high QE and uniform bi-alkali antimonide photocathodes repeatedly.</a:t>
            </a:r>
          </a:p>
          <a:p>
            <a:pPr marL="457200" indent="-457200" algn="just">
              <a:lnSpc>
                <a:spcPct val="110000"/>
              </a:lnSpc>
              <a:buFont typeface="Arial"/>
              <a:buChar char="•"/>
            </a:pPr>
            <a:r>
              <a:rPr lang="en-GB" dirty="0"/>
              <a:t>We will provide </a:t>
            </a:r>
            <a:r>
              <a:rPr lang="en-GB" dirty="0" err="1"/>
              <a:t>off-center</a:t>
            </a:r>
            <a:r>
              <a:rPr lang="en-GB" dirty="0"/>
              <a:t> and small area cathode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deposition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en-GB" dirty="0"/>
              <a:t>.</a:t>
            </a:r>
          </a:p>
          <a:p>
            <a:pPr marL="457200" indent="-457200" algn="just">
              <a:lnSpc>
                <a:spcPct val="110000"/>
              </a:lnSpc>
              <a:buFont typeface="Arial"/>
              <a:buChar char="•"/>
            </a:pPr>
            <a:r>
              <a:rPr lang="en-GB" dirty="0"/>
              <a:t>The cathode transportation and storage system works very well. Recent results show that all 8 cathodes has no QE decay in cathode transport, load-lock bake and cathode transferring.</a:t>
            </a:r>
          </a:p>
          <a:p>
            <a:pPr marL="457200" indent="-457200" algn="just">
              <a:lnSpc>
                <a:spcPct val="110000"/>
              </a:lnSpc>
              <a:buFont typeface="Arial"/>
              <a:buChar char="•"/>
            </a:pPr>
            <a:r>
              <a:rPr lang="en-GB" dirty="0"/>
              <a:t>Second deposition system, puck exchange chamber, third Ferris wheel will be ready for next year run.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47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Photocathode</a:t>
            </a:r>
            <a:r>
              <a:rPr lang="zh-CN" altLang="en-US" dirty="0"/>
              <a:t> </a:t>
            </a:r>
            <a:r>
              <a:rPr lang="en-US" altLang="zh-CN" dirty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2521" y="1473932"/>
            <a:ext cx="5782356" cy="39291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Joe</a:t>
            </a:r>
            <a:r>
              <a:rPr lang="zh-CN" altLang="en-US" dirty="0"/>
              <a:t> </a:t>
            </a:r>
            <a:r>
              <a:rPr lang="en-US" altLang="zh-CN" dirty="0" err="1"/>
              <a:t>Tuozzolo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dirty="0" err="1"/>
              <a:t>Mengjia</a:t>
            </a:r>
            <a:r>
              <a:rPr lang="zh-CN" altLang="en-US" dirty="0"/>
              <a:t> </a:t>
            </a:r>
            <a:r>
              <a:rPr lang="en-US" altLang="zh-CN" dirty="0" err="1"/>
              <a:t>Gaowei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CJ</a:t>
            </a:r>
            <a:r>
              <a:rPr lang="zh-CN" altLang="en-US" dirty="0"/>
              <a:t> </a:t>
            </a:r>
            <a:r>
              <a:rPr lang="en-US" altLang="zh-CN" dirty="0" err="1"/>
              <a:t>Liaw</a:t>
            </a:r>
            <a:r>
              <a:rPr lang="en-US" altLang="zh-CN" dirty="0"/>
              <a:t> (with all designer support)</a:t>
            </a:r>
          </a:p>
          <a:p>
            <a:pPr marL="0" indent="0">
              <a:buNone/>
            </a:pPr>
            <a:r>
              <a:rPr lang="en-US" dirty="0"/>
              <a:t>John</a:t>
            </a:r>
            <a:r>
              <a:rPr lang="zh-CN" altLang="en-US" dirty="0"/>
              <a:t> </a:t>
            </a:r>
            <a:r>
              <a:rPr lang="en-US" altLang="zh-CN" dirty="0"/>
              <a:t>Walsh</a:t>
            </a:r>
          </a:p>
          <a:p>
            <a:pPr marL="0" indent="0">
              <a:buNone/>
            </a:pPr>
            <a:r>
              <a:rPr lang="en-US" dirty="0"/>
              <a:t>Robert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Lehn</a:t>
            </a:r>
          </a:p>
          <a:p>
            <a:pPr marL="0" indent="0">
              <a:buNone/>
            </a:pPr>
            <a:r>
              <a:rPr lang="en-US" dirty="0"/>
              <a:t>Donald</a:t>
            </a:r>
            <a:r>
              <a:rPr lang="zh-CN" altLang="en-US" dirty="0"/>
              <a:t> </a:t>
            </a:r>
            <a:r>
              <a:rPr lang="en-US" altLang="zh-CN" dirty="0" err="1"/>
              <a:t>Vonlintig</a:t>
            </a:r>
            <a:endParaRPr lang="en-US" altLang="zh-CN" dirty="0"/>
          </a:p>
          <a:p>
            <a:pPr marL="0" indent="0">
              <a:buNone/>
            </a:pPr>
            <a:r>
              <a:rPr lang="en-US" dirty="0"/>
              <a:t>Mike</a:t>
            </a:r>
            <a:r>
              <a:rPr lang="zh-CN" altLang="en-US" dirty="0"/>
              <a:t> </a:t>
            </a:r>
            <a:r>
              <a:rPr lang="en-US" altLang="zh-CN" dirty="0" err="1"/>
              <a:t>Mapes</a:t>
            </a:r>
            <a:r>
              <a:rPr lang="zh-CN" altLang="en-US" dirty="0"/>
              <a:t> </a:t>
            </a:r>
            <a:r>
              <a:rPr lang="en-US" altLang="zh-CN" dirty="0"/>
              <a:t>(all</a:t>
            </a:r>
            <a:r>
              <a:rPr lang="zh-CN" altLang="en-US" dirty="0"/>
              <a:t> </a:t>
            </a:r>
            <a:r>
              <a:rPr lang="en-US" altLang="zh-CN" dirty="0"/>
              <a:t>techs</a:t>
            </a:r>
            <a:r>
              <a:rPr lang="zh-CN" altLang="en-US" dirty="0"/>
              <a:t> </a:t>
            </a:r>
            <a:r>
              <a:rPr lang="en-US" altLang="zh-CN" dirty="0"/>
              <a:t>support)</a:t>
            </a:r>
          </a:p>
          <a:p>
            <a:pPr marL="0" indent="0">
              <a:buNone/>
            </a:pPr>
            <a:r>
              <a:rPr lang="en-US" altLang="zh-CN" dirty="0"/>
              <a:t>John</a:t>
            </a:r>
            <a:r>
              <a:rPr lang="zh-CN" altLang="en-US" dirty="0"/>
              <a:t> </a:t>
            </a:r>
            <a:r>
              <a:rPr lang="en-US" altLang="zh-CN" dirty="0" err="1"/>
              <a:t>Smedley</a:t>
            </a:r>
            <a:endParaRPr lang="en-US" altLang="zh-CN" dirty="0"/>
          </a:p>
          <a:p>
            <a:pPr marL="0" indent="0">
              <a:buNone/>
            </a:pPr>
            <a:r>
              <a:rPr lang="en-US" dirty="0" err="1"/>
              <a:t>Zenggong</a:t>
            </a:r>
            <a:r>
              <a:rPr lang="zh-CN" altLang="en-US" dirty="0"/>
              <a:t> </a:t>
            </a:r>
            <a:r>
              <a:rPr lang="en-US" altLang="zh-CN" dirty="0"/>
              <a:t>Jiang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92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3280552"/>
            <a:ext cx="8328991" cy="6702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47635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0987"/>
            <a:ext cx="8382000" cy="1090613"/>
          </a:xfrm>
        </p:spPr>
        <p:txBody>
          <a:bodyPr/>
          <a:lstStyle/>
          <a:p>
            <a:r>
              <a:rPr lang="en-US" dirty="0"/>
              <a:t>Cathodes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28991" cy="3929132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/>
              <a:t>Second cathode production system, timeline?</a:t>
            </a:r>
          </a:p>
          <a:p>
            <a:pPr marL="514350" indent="-514350">
              <a:buAutoNum type="arabicPeriod"/>
            </a:pPr>
            <a:r>
              <a:rPr lang="en-US" dirty="0"/>
              <a:t>Production of cathode with off center active area.</a:t>
            </a:r>
          </a:p>
          <a:p>
            <a:pPr marL="514350" indent="-514350">
              <a:buAutoNum type="arabicPeriod"/>
            </a:pPr>
            <a:r>
              <a:rPr lang="en-US" dirty="0"/>
              <a:t>Looks like we have established reliable cathode production with very good QE. </a:t>
            </a:r>
          </a:p>
          <a:p>
            <a:pPr marL="514350" indent="-514350">
              <a:buAutoNum type="arabicPeriod"/>
            </a:pPr>
            <a:r>
              <a:rPr lang="en-US" dirty="0"/>
              <a:t>Cathode delivery and baking procedure is also established.</a:t>
            </a:r>
          </a:p>
          <a:p>
            <a:pPr marL="514350" indent="-514350">
              <a:buAutoNum type="arabicPeriod"/>
            </a:pPr>
            <a:r>
              <a:rPr lang="en-US" dirty="0"/>
              <a:t>Will off cathode area help with constant requirement to re-condition the Gun after CW running?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0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photocathode systems for </a:t>
            </a:r>
            <a:r>
              <a:rPr lang="en-US" dirty="0" err="1"/>
              <a:t>LEReC</a:t>
            </a:r>
            <a:endParaRPr lang="en-US" dirty="0"/>
          </a:p>
          <a:p>
            <a:r>
              <a:rPr lang="en-US" dirty="0"/>
              <a:t>Achievements </a:t>
            </a:r>
          </a:p>
          <a:p>
            <a:r>
              <a:rPr lang="en-US" dirty="0"/>
              <a:t>Upgrades of cathode growth system and cathode transport</a:t>
            </a:r>
          </a:p>
          <a:p>
            <a:r>
              <a:rPr lang="en-US" dirty="0"/>
              <a:t>To do list</a:t>
            </a:r>
          </a:p>
          <a:p>
            <a:r>
              <a:rPr lang="en-US" dirty="0"/>
              <a:t>Questions and answers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Photocathode growth system</a:t>
            </a:r>
            <a:r>
              <a:rPr lang="en-US" altLang="zh-CN" dirty="0"/>
              <a:t>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499"/>
            <a:ext cx="63500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6410" y="2567240"/>
            <a:ext cx="16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K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60172" y="3079415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64972" y="2607790"/>
            <a:ext cx="1295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dirty="0">
                <a:solidFill>
                  <a:srgbClr val="FFFFFF"/>
                </a:solidFill>
                <a:cs typeface="Helvetica" pitchFamily="-84" charset="0"/>
              </a:rPr>
              <a:t>K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64972" y="2532407"/>
            <a:ext cx="12954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  <a:cs typeface="Helvetica" pitchFamily="-8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722172" y="1008407"/>
            <a:ext cx="304800" cy="13716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  <a:cs typeface="Helvetica" pitchFamily="-84" charset="0"/>
            </a:endParaRP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7379272" y="1237007"/>
            <a:ext cx="1066800" cy="1143000"/>
            <a:chOff x="7239000" y="1828800"/>
            <a:chExt cx="1066800" cy="114300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7467600" y="2209800"/>
              <a:ext cx="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077200" y="2209800"/>
              <a:ext cx="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7239000" y="1828800"/>
              <a:ext cx="1066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cs typeface="Helvetica" pitchFamily="-84" charset="0"/>
                </a:rPr>
                <a:t>e       e 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2395" y="3250473"/>
            <a:ext cx="2182833" cy="240383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56421" y="2711830"/>
            <a:ext cx="2107325" cy="369332"/>
            <a:chOff x="6723993" y="3125913"/>
            <a:chExt cx="2107325" cy="369332"/>
          </a:xfrm>
        </p:grpSpPr>
        <p:sp>
          <p:nvSpPr>
            <p:cNvPr id="18" name="Rectangle 17"/>
            <p:cNvSpPr/>
            <p:nvPr/>
          </p:nvSpPr>
          <p:spPr>
            <a:xfrm>
              <a:off x="7535918" y="3251290"/>
              <a:ext cx="1295400" cy="228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>
                <a:solidFill>
                  <a:srgbClr val="FFFFFF"/>
                </a:solidFill>
                <a:cs typeface="Helvetica" pitchFamily="-8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3993" y="3125913"/>
              <a:ext cx="503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10044" y="2745969"/>
            <a:ext cx="41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Sb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268346" y="2612055"/>
            <a:ext cx="1295400" cy="457200"/>
            <a:chOff x="7085693" y="2925892"/>
            <a:chExt cx="1295400" cy="457200"/>
          </a:xfrm>
        </p:grpSpPr>
        <p:sp>
          <p:nvSpPr>
            <p:cNvPr id="22" name="Rectangle 21"/>
            <p:cNvSpPr/>
            <p:nvPr/>
          </p:nvSpPr>
          <p:spPr>
            <a:xfrm>
              <a:off x="7085693" y="2925892"/>
              <a:ext cx="1295400" cy="457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dirty="0">
                <a:solidFill>
                  <a:srgbClr val="FFFFFF"/>
                </a:solidFill>
                <a:cs typeface="Helvetica" pitchFamily="-8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78621" y="2946846"/>
              <a:ext cx="598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</a:rPr>
                <a:t>K</a:t>
              </a:r>
              <a:r>
                <a:rPr lang="en-US" baseline="-25000" dirty="0" err="1">
                  <a:solidFill>
                    <a:srgbClr val="FFFFFF"/>
                  </a:solidFill>
                </a:rPr>
                <a:t>x</a:t>
              </a:r>
              <a:r>
                <a:rPr lang="en-US" dirty="0" err="1">
                  <a:solidFill>
                    <a:srgbClr val="FFFFFF"/>
                  </a:solidFill>
                </a:rPr>
                <a:t>Sb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60434" y="2546015"/>
            <a:ext cx="1295400" cy="533400"/>
            <a:chOff x="7239000" y="2413090"/>
            <a:chExt cx="1295400" cy="533400"/>
          </a:xfrm>
        </p:grpSpPr>
        <p:sp>
          <p:nvSpPr>
            <p:cNvPr id="25" name="Rectangle 24"/>
            <p:cNvSpPr/>
            <p:nvPr/>
          </p:nvSpPr>
          <p:spPr>
            <a:xfrm>
              <a:off x="7239000" y="2413090"/>
              <a:ext cx="1295400" cy="533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61449" y="2505735"/>
              <a:ext cx="823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CsK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r>
                <a:rPr lang="en-US" dirty="0">
                  <a:solidFill>
                    <a:schemeClr val="bg1"/>
                  </a:solidFill>
                </a:rPr>
                <a:t>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5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 transport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97" y="1612344"/>
            <a:ext cx="4470976" cy="3353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614" y="1612345"/>
            <a:ext cx="3845051" cy="4391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1251" y="4962472"/>
            <a:ext cx="289164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 Ferris wheels are in use.</a:t>
            </a:r>
          </a:p>
          <a:p>
            <a:r>
              <a:rPr lang="en-US" dirty="0"/>
              <a:t> Third one is in assembly.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615" y="1612344"/>
            <a:ext cx="2049366" cy="25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/>
          <p:cNvSpPr/>
          <p:nvPr/>
        </p:nvSpPr>
        <p:spPr>
          <a:xfrm rot="20452184">
            <a:off x="493964" y="4610701"/>
            <a:ext cx="4016414" cy="180175"/>
          </a:xfrm>
          <a:prstGeom prst="rightArrow">
            <a:avLst/>
          </a:prstGeom>
          <a:solidFill>
            <a:srgbClr val="660066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this </a:t>
            </a:r>
            <a:r>
              <a:rPr lang="en-US" dirty="0" err="1"/>
              <a:t>run_cathode</a:t>
            </a:r>
            <a:r>
              <a:rPr lang="en-US" dirty="0"/>
              <a:t> growth 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513" y="3724506"/>
            <a:ext cx="2392487" cy="171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073" y="3724506"/>
            <a:ext cx="2134440" cy="2287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9068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switched</a:t>
            </a:r>
            <a:r>
              <a:rPr lang="zh-CN" altLang="en-US" dirty="0"/>
              <a:t> </a:t>
            </a:r>
            <a:r>
              <a:rPr lang="en-US" altLang="zh-CN" dirty="0"/>
              <a:t>Na</a:t>
            </a:r>
            <a:r>
              <a:rPr lang="en-US" altLang="zh-CN" baseline="-25000" dirty="0"/>
              <a:t>2</a:t>
            </a:r>
            <a:r>
              <a:rPr lang="en-US" altLang="zh-CN" dirty="0"/>
              <a:t>KSb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CsK</a:t>
            </a:r>
            <a:r>
              <a:rPr lang="en-US" altLang="zh-CN" baseline="-25000" dirty="0"/>
              <a:t>2</a:t>
            </a:r>
            <a:r>
              <a:rPr lang="en-US" altLang="zh-CN" dirty="0"/>
              <a:t>Sb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experience.</a:t>
            </a:r>
          </a:p>
          <a:p>
            <a:r>
              <a:rPr lang="en-US" altLang="zh-CN" dirty="0"/>
              <a:t>	- Quickly get into production mode.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The homemade</a:t>
            </a:r>
            <a:r>
              <a:rPr lang="zh-CN" altLang="en-US" dirty="0"/>
              <a:t> </a:t>
            </a:r>
            <a:r>
              <a:rPr lang="en-US" altLang="zh-CN" dirty="0"/>
              <a:t>Effusion</a:t>
            </a:r>
            <a:r>
              <a:rPr lang="zh-CN" altLang="en-US" dirty="0"/>
              <a:t> </a:t>
            </a:r>
            <a:r>
              <a:rPr lang="en-US" altLang="zh-CN" dirty="0"/>
              <a:t>cells</a:t>
            </a:r>
            <a:r>
              <a:rPr lang="zh-CN" altLang="en-US" dirty="0"/>
              <a:t> </a:t>
            </a:r>
            <a:r>
              <a:rPr lang="en-US" altLang="zh-CN" dirty="0"/>
              <a:t>have been changed to </a:t>
            </a:r>
            <a:r>
              <a:rPr lang="zh-CN" altLang="en-US" dirty="0"/>
              <a:t> </a:t>
            </a:r>
            <a:r>
              <a:rPr lang="en-US" altLang="zh-CN" dirty="0"/>
              <a:t>Commercial</a:t>
            </a:r>
            <a:r>
              <a:rPr lang="zh-CN" altLang="en-US" dirty="0"/>
              <a:t> </a:t>
            </a:r>
            <a:r>
              <a:rPr lang="en-US" altLang="zh-CN" dirty="0"/>
              <a:t>SAES</a:t>
            </a:r>
            <a:r>
              <a:rPr lang="zh-CN" altLang="en-US" dirty="0"/>
              <a:t> </a:t>
            </a:r>
            <a:r>
              <a:rPr lang="en-US" altLang="zh-CN" dirty="0"/>
              <a:t>alkali</a:t>
            </a:r>
            <a:r>
              <a:rPr lang="zh-CN" altLang="en-US" dirty="0"/>
              <a:t> </a:t>
            </a:r>
            <a:r>
              <a:rPr lang="en-US" altLang="zh-CN" dirty="0"/>
              <a:t>source.</a:t>
            </a:r>
          </a:p>
          <a:p>
            <a:pPr lvl="2"/>
            <a:r>
              <a:rPr lang="en-US" altLang="zh-CN" dirty="0"/>
              <a:t>- Reliable and sufficient for growing 12 cathodes.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co-evaporation has been changed to sequential evaporation.</a:t>
            </a:r>
          </a:p>
          <a:p>
            <a:pPr lvl="2"/>
            <a:r>
              <a:rPr lang="en-US" altLang="zh-CN" dirty="0"/>
              <a:t>- Controllable and simplified recipe; Better uniform.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5385"/>
            <a:ext cx="4596708" cy="24468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4695" y="3743829"/>
            <a:ext cx="1593885" cy="52322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Total: 31</a:t>
            </a:r>
          </a:p>
          <a:p>
            <a:r>
              <a:rPr lang="en-US" sz="1400" dirty="0"/>
              <a:t>Tested in gun:10</a:t>
            </a:r>
          </a:p>
        </p:txBody>
      </p:sp>
    </p:spTree>
    <p:extLst>
      <p:ext uri="{BB962C8B-B14F-4D97-AF65-F5344CB8AC3E}">
        <p14:creationId xmlns:p14="http://schemas.microsoft.com/office/powerpoint/2010/main" val="153898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this </a:t>
            </a:r>
            <a:r>
              <a:rPr lang="en-US" dirty="0" err="1"/>
              <a:t>run_cathode</a:t>
            </a:r>
            <a:r>
              <a:rPr lang="en-US" dirty="0"/>
              <a:t> growth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590460"/>
            <a:ext cx="8328991" cy="25954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X-Y stage for cathode uniformity measurement are</a:t>
            </a:r>
            <a:r>
              <a:rPr lang="zh-CN" altLang="en-US" sz="1800" dirty="0"/>
              <a:t> </a:t>
            </a:r>
            <a:r>
              <a:rPr lang="en-US" altLang="zh-CN" sz="1800" dirty="0"/>
              <a:t>available.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/>
              <a:t>	</a:t>
            </a:r>
            <a:r>
              <a:rPr lang="zh-CN" altLang="zh-CN" sz="1800" dirty="0"/>
              <a:t>-</a:t>
            </a:r>
            <a:r>
              <a:rPr lang="en-US" altLang="zh-CN" sz="1800" dirty="0"/>
              <a:t>Fast</a:t>
            </a:r>
            <a:r>
              <a:rPr lang="zh-CN" altLang="en-US" sz="1800" dirty="0"/>
              <a:t> </a:t>
            </a:r>
            <a:r>
              <a:rPr lang="en-US" altLang="zh-CN" sz="1800" dirty="0"/>
              <a:t>QE</a:t>
            </a:r>
            <a:r>
              <a:rPr lang="zh-CN" altLang="en-US" sz="1800" dirty="0"/>
              <a:t> </a:t>
            </a:r>
            <a:r>
              <a:rPr lang="en-US" altLang="zh-CN" sz="1800" dirty="0"/>
              <a:t>scan,</a:t>
            </a:r>
            <a:r>
              <a:rPr lang="zh-CN" altLang="en-US" sz="1800" dirty="0"/>
              <a:t> </a:t>
            </a:r>
            <a:r>
              <a:rPr lang="en-US" altLang="zh-CN" sz="1800" dirty="0"/>
              <a:t>save</a:t>
            </a:r>
            <a:r>
              <a:rPr lang="zh-CN" altLang="en-US" sz="1800" dirty="0"/>
              <a:t> </a:t>
            </a:r>
            <a:r>
              <a:rPr lang="en-US" altLang="zh-CN" sz="1800" dirty="0"/>
              <a:t>couple</a:t>
            </a:r>
            <a:r>
              <a:rPr lang="zh-CN" altLang="en-US" sz="1800" dirty="0"/>
              <a:t> </a:t>
            </a:r>
            <a:r>
              <a:rPr lang="en-US" altLang="zh-CN" sz="1800" dirty="0"/>
              <a:t>hours.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Pre</a:t>
            </a:r>
            <a:r>
              <a:rPr lang="en-US" altLang="zh-CN" sz="1800" dirty="0"/>
              <a:t>-heating</a:t>
            </a:r>
            <a:r>
              <a:rPr lang="zh-CN" altLang="en-US" sz="1800" dirty="0"/>
              <a:t> </a:t>
            </a:r>
            <a:r>
              <a:rPr lang="en-US" altLang="zh-CN" sz="1800" dirty="0"/>
              <a:t>chamber</a:t>
            </a:r>
            <a:r>
              <a:rPr lang="zh-CN" altLang="en-US" sz="1800" dirty="0"/>
              <a:t> </a:t>
            </a:r>
            <a:r>
              <a:rPr lang="en-US" altLang="zh-CN" sz="1800" dirty="0"/>
              <a:t>has</a:t>
            </a:r>
            <a:r>
              <a:rPr lang="zh-CN" altLang="en-US" sz="1800" dirty="0"/>
              <a:t> </a:t>
            </a:r>
            <a:r>
              <a:rPr lang="en-US" altLang="zh-CN" sz="1800" dirty="0"/>
              <a:t>been</a:t>
            </a:r>
            <a:r>
              <a:rPr lang="zh-CN" altLang="en-US" sz="1800" dirty="0"/>
              <a:t> </a:t>
            </a:r>
            <a:r>
              <a:rPr lang="en-US" altLang="zh-CN" sz="1800" dirty="0"/>
              <a:t>installed.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/>
              <a:t>	-Heat</a:t>
            </a:r>
            <a:r>
              <a:rPr lang="zh-CN" altLang="en-US" sz="1800" dirty="0"/>
              <a:t> </a:t>
            </a:r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/>
              <a:t>pucks</a:t>
            </a:r>
            <a:r>
              <a:rPr lang="zh-CN" altLang="en-US" sz="1800" dirty="0"/>
              <a:t> </a:t>
            </a:r>
            <a:r>
              <a:rPr lang="en-US" altLang="zh-CN" sz="1800" dirty="0"/>
              <a:t>together,</a:t>
            </a:r>
            <a:r>
              <a:rPr lang="zh-CN" altLang="en-US" sz="1800" dirty="0"/>
              <a:t> </a:t>
            </a:r>
            <a:r>
              <a:rPr lang="en-US" altLang="zh-CN" sz="1800" dirty="0"/>
              <a:t>save</a:t>
            </a:r>
            <a:r>
              <a:rPr lang="zh-CN" altLang="en-US" sz="1800" dirty="0"/>
              <a:t> </a:t>
            </a:r>
            <a:r>
              <a:rPr lang="en-US" altLang="zh-CN" sz="1800" dirty="0"/>
              <a:t>a half</a:t>
            </a:r>
            <a:r>
              <a:rPr lang="zh-CN" altLang="en-US" sz="1800" dirty="0"/>
              <a:t> </a:t>
            </a:r>
            <a:r>
              <a:rPr lang="en-US" altLang="zh-CN" sz="1800" dirty="0"/>
              <a:t>day.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Developed</a:t>
            </a:r>
            <a:r>
              <a:rPr lang="zh-CN" altLang="en-US" sz="1800" dirty="0"/>
              <a:t> </a:t>
            </a: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detail</a:t>
            </a:r>
            <a:r>
              <a:rPr lang="zh-CN" altLang="en-US" sz="1800" dirty="0"/>
              <a:t> </a:t>
            </a:r>
            <a:r>
              <a:rPr lang="en-US" altLang="zh-CN" sz="1800" dirty="0"/>
              <a:t>procedure.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/>
              <a:t>	-Reproducible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reliable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LEDs replace lasers in cathode preparation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/>
              <a:t>	-For small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off-center cathode preparation avoid time consuming 	laser alignment</a:t>
            </a:r>
          </a:p>
        </p:txBody>
      </p:sp>
      <p:pic>
        <p:nvPicPr>
          <p:cNvPr id="4" name="Picture 5" descr="C:\Users\gaowe\Google Drive\Photocathode\LEReC cathode 2018\Documents\Temp pics\POS7QE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864" y="4185937"/>
            <a:ext cx="2694587" cy="1983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58203" y="4360527"/>
            <a:ext cx="2077638" cy="17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5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1st</a:t>
            </a:r>
            <a:r>
              <a:rPr lang="zh-CN" altLang="en-US" dirty="0"/>
              <a:t> </a:t>
            </a:r>
            <a:r>
              <a:rPr lang="en-US" altLang="zh-CN" dirty="0"/>
              <a:t>deposition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3506480"/>
          </a:xfrm>
        </p:spPr>
        <p:txBody>
          <a:bodyPr>
            <a:normAutofit/>
          </a:bodyPr>
          <a:lstStyle/>
          <a:p>
            <a:r>
              <a:rPr lang="en-US" sz="2400" dirty="0"/>
              <a:t>Fix</a:t>
            </a:r>
            <a:r>
              <a:rPr lang="zh-CN" altLang="en-US" sz="2400" dirty="0"/>
              <a:t> </a:t>
            </a:r>
            <a:r>
              <a:rPr lang="en-US" altLang="zh-CN" sz="2400" dirty="0"/>
              <a:t>damaged</a:t>
            </a:r>
            <a:r>
              <a:rPr lang="zh-CN" altLang="en-US" sz="2400" dirty="0"/>
              <a:t> </a:t>
            </a:r>
            <a:r>
              <a:rPr lang="en-US" altLang="zh-CN" sz="2400" dirty="0"/>
              <a:t>parts</a:t>
            </a:r>
          </a:p>
          <a:p>
            <a:pPr marL="0" indent="0">
              <a:buNone/>
            </a:pPr>
            <a:r>
              <a:rPr lang="en-US" altLang="zh-CN" sz="1800" dirty="0"/>
              <a:t>	-Two</a:t>
            </a:r>
            <a:r>
              <a:rPr lang="zh-CN" altLang="en-US" sz="1800" dirty="0"/>
              <a:t> </a:t>
            </a:r>
            <a:r>
              <a:rPr lang="en-US" altLang="zh-CN" sz="1800" dirty="0"/>
              <a:t>30</a:t>
            </a:r>
            <a:r>
              <a:rPr lang="zh-CN" altLang="en-US" sz="1800" dirty="0"/>
              <a:t> </a:t>
            </a:r>
            <a:r>
              <a:rPr lang="en-US" altLang="zh-CN" sz="1800" dirty="0"/>
              <a:t>years</a:t>
            </a:r>
            <a:r>
              <a:rPr lang="zh-CN" altLang="en-US" sz="1800" dirty="0"/>
              <a:t> </a:t>
            </a:r>
            <a:r>
              <a:rPr lang="en-US" altLang="zh-CN" sz="1800" dirty="0"/>
              <a:t>valves;</a:t>
            </a:r>
            <a:r>
              <a:rPr lang="zh-CN" altLang="en-US" sz="1800" dirty="0"/>
              <a:t> </a:t>
            </a:r>
            <a:r>
              <a:rPr lang="en-US" altLang="zh-CN" sz="1800" dirty="0"/>
              <a:t>leaked</a:t>
            </a:r>
            <a:r>
              <a:rPr lang="zh-CN" altLang="en-US" sz="1800" dirty="0"/>
              <a:t> </a:t>
            </a:r>
            <a:r>
              <a:rPr lang="en-US" altLang="zh-CN" sz="1800" dirty="0"/>
              <a:t>wobble</a:t>
            </a:r>
            <a:r>
              <a:rPr lang="zh-CN" altLang="en-US" sz="1800" dirty="0"/>
              <a:t> </a:t>
            </a:r>
            <a:r>
              <a:rPr lang="en-US" altLang="zh-CN" sz="1800" dirty="0"/>
              <a:t>stick;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r>
              <a:rPr lang="en-US" altLang="zh-CN" sz="2400" dirty="0"/>
              <a:t>Off-center</a:t>
            </a:r>
            <a:r>
              <a:rPr lang="zh-CN" altLang="en-US" sz="2400" dirty="0"/>
              <a:t> </a:t>
            </a:r>
            <a:r>
              <a:rPr lang="en-US" altLang="zh-CN" sz="2400" dirty="0"/>
              <a:t>mask</a:t>
            </a:r>
            <a:r>
              <a:rPr lang="zh-CN" altLang="en-US" sz="2400" dirty="0"/>
              <a:t> </a:t>
            </a:r>
            <a:r>
              <a:rPr lang="en-US" altLang="zh-CN" sz="2400" dirty="0"/>
              <a:t>installation</a:t>
            </a:r>
          </a:p>
          <a:p>
            <a:pPr marL="0" indent="0">
              <a:buNone/>
            </a:pPr>
            <a:r>
              <a:rPr lang="en-US" altLang="zh-CN" sz="1800" dirty="0"/>
              <a:t>	-</a:t>
            </a:r>
            <a:r>
              <a:rPr lang="zh-CN" altLang="en-US" sz="1800" dirty="0"/>
              <a:t> </a:t>
            </a:r>
            <a:r>
              <a:rPr lang="en-US" altLang="zh-CN" sz="1800" dirty="0"/>
              <a:t>Fixed 6 mm</a:t>
            </a:r>
            <a:r>
              <a:rPr lang="zh-CN" altLang="en-US" sz="1800" dirty="0"/>
              <a:t> </a:t>
            </a:r>
            <a:r>
              <a:rPr lang="en-US" altLang="zh-CN" sz="1800" dirty="0"/>
              <a:t>diameter</a:t>
            </a:r>
            <a:r>
              <a:rPr lang="zh-CN" altLang="en-US" sz="1800" dirty="0"/>
              <a:t> </a:t>
            </a:r>
            <a:r>
              <a:rPr lang="en-US" altLang="zh-CN" sz="1800" dirty="0"/>
              <a:t>,off-center</a:t>
            </a:r>
            <a:r>
              <a:rPr lang="zh-CN" altLang="en-US" sz="1800" dirty="0"/>
              <a:t> </a:t>
            </a:r>
            <a:r>
              <a:rPr lang="en-US" altLang="zh-CN" sz="1800" dirty="0"/>
              <a:t>4mm, Ti mask</a:t>
            </a:r>
          </a:p>
          <a:p>
            <a:r>
              <a:rPr lang="en-US" altLang="zh-CN" sz="2400" dirty="0"/>
              <a:t>Improve the vacuum</a:t>
            </a:r>
          </a:p>
          <a:p>
            <a:pPr marL="0" indent="0">
              <a:buNone/>
            </a:pPr>
            <a:r>
              <a:rPr lang="en-US" altLang="zh-CN" sz="1800" dirty="0"/>
              <a:t>	-Install a NEG cartridge in growth chamber.</a:t>
            </a:r>
          </a:p>
          <a:p>
            <a:r>
              <a:rPr lang="en-US" altLang="zh-CN" sz="2400" dirty="0"/>
              <a:t>Replace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borrowed</a:t>
            </a:r>
            <a:r>
              <a:rPr lang="zh-CN" altLang="en-US" sz="2400" dirty="0"/>
              <a:t> </a:t>
            </a:r>
            <a:r>
              <a:rPr lang="en-US" altLang="zh-CN" sz="2400" dirty="0"/>
              <a:t>RGA.</a:t>
            </a:r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59402" y="5332105"/>
            <a:ext cx="44807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Three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dirty="0"/>
              <a:t>weeks upgrade.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progress.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8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 transport at 2017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668496"/>
              </p:ext>
            </p:extLst>
          </p:nvPr>
        </p:nvGraphicFramePr>
        <p:xfrm>
          <a:off x="4604547" y="1367321"/>
          <a:ext cx="4082253" cy="224790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6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13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Material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Suitcase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Lab QE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 Gun QE (</a:t>
                      </a:r>
                      <a:r>
                        <a:rPr lang="en-US" sz="1200" dirty="0" err="1"/>
                        <a:t>est</a:t>
                      </a:r>
                      <a:r>
                        <a:rPr lang="en-US" sz="1200" dirty="0"/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50">
                <a:tc>
                  <a:txBody>
                    <a:bodyPr/>
                    <a:lstStyle/>
                    <a:p>
                      <a:r>
                        <a:rPr lang="en-US" sz="1200" dirty="0"/>
                        <a:t>Cath#1</a:t>
                      </a:r>
                      <a:endParaRPr lang="en-US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Na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KSb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#2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1.7%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0.1%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265">
                <a:tc>
                  <a:txBody>
                    <a:bodyPr/>
                    <a:lstStyle/>
                    <a:p>
                      <a:r>
                        <a:rPr lang="en-US" sz="1200" dirty="0"/>
                        <a:t>Cath#2</a:t>
                      </a:r>
                      <a:endParaRPr lang="en-US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Na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KSb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#1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7%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0.3%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427">
                <a:tc>
                  <a:txBody>
                    <a:bodyPr/>
                    <a:lstStyle/>
                    <a:p>
                      <a:r>
                        <a:rPr lang="en-US" sz="1200" dirty="0"/>
                        <a:t>Cath#3</a:t>
                      </a:r>
                      <a:endParaRPr lang="en-US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Na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KSb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#2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4%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1.2 %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427">
                <a:tc>
                  <a:txBody>
                    <a:bodyPr/>
                    <a:lstStyle/>
                    <a:p>
                      <a:r>
                        <a:rPr lang="en-US" sz="1200" dirty="0"/>
                        <a:t>Cath#4 </a:t>
                      </a:r>
                      <a:endParaRPr lang="en-US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CsK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Sb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#1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5% 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0.7%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2" descr="C:\Users\dkayran\Google Drive\conferences\MAC2017\Cathode#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67321"/>
            <a:ext cx="4556836" cy="26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24566" y="4838333"/>
            <a:ext cx="6959962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Single cathode transport is not work due to cathode cold gas trap</a:t>
            </a:r>
            <a:r>
              <a:rPr lang="mr-IN" dirty="0"/>
              <a:t>…</a:t>
            </a:r>
            <a:endParaRPr lang="en-US" dirty="0"/>
          </a:p>
          <a:p>
            <a:pPr algn="ctr"/>
            <a:r>
              <a:rPr lang="en-US" dirty="0"/>
              <a:t>We were in trouble at 2017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19" y="2561090"/>
            <a:ext cx="3174889" cy="21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24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cathode transport</a:t>
            </a:r>
            <a:r>
              <a:rPr lang="zh-CN" altLang="en-US" dirty="0"/>
              <a:t> </a:t>
            </a:r>
            <a:r>
              <a:rPr lang="en-US" altLang="zh-CN" dirty="0"/>
              <a:t>at 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164" y="1690689"/>
            <a:ext cx="5079836" cy="3477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8474" y="5167751"/>
            <a:ext cx="4585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Load lock has been baked for 52 </a:t>
            </a:r>
            <a:r>
              <a:rPr lang="en-US" sz="1600" dirty="0" err="1"/>
              <a:t>hrs</a:t>
            </a:r>
            <a:r>
              <a:rPr lang="en-US" sz="1600" dirty="0"/>
              <a:t>, no QE drops!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Change valve and seal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Very well bake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289"/>
            <a:ext cx="4268474" cy="2153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662" y="4244421"/>
            <a:ext cx="3974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8 Cathodes were</a:t>
            </a:r>
            <a:r>
              <a:rPr lang="zh-CN" altLang="en-US" dirty="0"/>
              <a:t> </a:t>
            </a:r>
            <a:r>
              <a:rPr lang="en-US" dirty="0"/>
              <a:t>prepared in 10 days.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survive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QE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transport.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2741" y="5363146"/>
            <a:ext cx="1903849" cy="369332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solved</a:t>
            </a:r>
            <a:r>
              <a:rPr lang="zh-CN" altLang="en-US" dirty="0"/>
              <a:t> </a:t>
            </a:r>
            <a:r>
              <a:rPr lang="en-US" altLang="zh-CN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8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Update_2018" id="{46157873-5E33-154A-842E-91B7BD99CC32}" vid="{319E15CB-F710-7D41-B73E-697C834693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2773</TotalTime>
  <Words>695</Words>
  <Application>Microsoft Macintosh PowerPoint</Application>
  <PresentationFormat>On-screen Show (4:3)</PresentationFormat>
  <Paragraphs>142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黑体</vt:lpstr>
      <vt:lpstr>Arial</vt:lpstr>
      <vt:lpstr>Helvetica</vt:lpstr>
      <vt:lpstr>Lucida Grande</vt:lpstr>
      <vt:lpstr>Mangal</vt:lpstr>
      <vt:lpstr>Office Theme</vt:lpstr>
      <vt:lpstr>Photocathode production, transport and use</vt:lpstr>
      <vt:lpstr>Outline</vt:lpstr>
      <vt:lpstr>Photocathode growth systems</vt:lpstr>
      <vt:lpstr>Cathode transport system</vt:lpstr>
      <vt:lpstr>Progress in this run_cathode growth I</vt:lpstr>
      <vt:lpstr>Progress in this run_cathode growth II</vt:lpstr>
      <vt:lpstr>Upgrade on 1st deposition system</vt:lpstr>
      <vt:lpstr>Cathode transport at 2017</vt:lpstr>
      <vt:lpstr>Progress in cathode transport at 2018</vt:lpstr>
      <vt:lpstr>Lessons we learned</vt:lpstr>
      <vt:lpstr>Next step</vt:lpstr>
      <vt:lpstr>Questions and answers </vt:lpstr>
      <vt:lpstr>Summary</vt:lpstr>
      <vt:lpstr>Photocathode team</vt:lpstr>
      <vt:lpstr>PowerPoint Presentation</vt:lpstr>
      <vt:lpstr>Cathodes</vt:lpstr>
    </vt:vector>
  </TitlesOfParts>
  <Manager/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Jen Abramowitz</dc:creator>
  <cp:keywords/>
  <dc:description/>
  <cp:lastModifiedBy>Erdong Wang</cp:lastModifiedBy>
  <cp:revision>88</cp:revision>
  <dcterms:created xsi:type="dcterms:W3CDTF">2018-01-31T21:41:27Z</dcterms:created>
  <dcterms:modified xsi:type="dcterms:W3CDTF">2018-06-29T18:27:37Z</dcterms:modified>
  <cp:category/>
</cp:coreProperties>
</file>