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 id="2147483708" r:id="rId2"/>
    <p:sldMasterId id="2147483713" r:id="rId3"/>
    <p:sldMasterId id="2147483718" r:id="rId4"/>
    <p:sldMasterId id="2147483723" r:id="rId5"/>
    <p:sldMasterId id="2147483728" r:id="rId6"/>
    <p:sldMasterId id="2147483733" r:id="rId7"/>
  </p:sldMasterIdLst>
  <p:notesMasterIdLst>
    <p:notesMasterId r:id="rId19"/>
  </p:notesMasterIdLst>
  <p:handoutMasterIdLst>
    <p:handoutMasterId r:id="rId20"/>
  </p:handoutMasterIdLst>
  <p:sldIdLst>
    <p:sldId id="260" r:id="rId8"/>
    <p:sldId id="263" r:id="rId9"/>
    <p:sldId id="268" r:id="rId10"/>
    <p:sldId id="269" r:id="rId11"/>
    <p:sldId id="270" r:id="rId12"/>
    <p:sldId id="271" r:id="rId13"/>
    <p:sldId id="272" r:id="rId14"/>
    <p:sldId id="273" r:id="rId15"/>
    <p:sldId id="274" r:id="rId16"/>
    <p:sldId id="275" r:id="rId17"/>
    <p:sldId id="267" r:id="rId18"/>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5pPr>
    <a:lvl6pPr marL="2286000" algn="l" defTabSz="914400" rtl="0" eaLnBrk="1" latinLnBrk="0" hangingPunct="1">
      <a:defRPr sz="2800" kern="1200">
        <a:solidFill>
          <a:schemeClr val="tx1"/>
        </a:solidFill>
        <a:latin typeface="Arial" pitchFamily="34" charset="0"/>
        <a:ea typeface="ＭＳ Ｐゴシック" charset="-128"/>
        <a:cs typeface="+mn-cs"/>
      </a:defRPr>
    </a:lvl6pPr>
    <a:lvl7pPr marL="2743200" algn="l" defTabSz="914400" rtl="0" eaLnBrk="1" latinLnBrk="0" hangingPunct="1">
      <a:defRPr sz="2800" kern="1200">
        <a:solidFill>
          <a:schemeClr val="tx1"/>
        </a:solidFill>
        <a:latin typeface="Arial" pitchFamily="34" charset="0"/>
        <a:ea typeface="ＭＳ Ｐゴシック" charset="-128"/>
        <a:cs typeface="+mn-cs"/>
      </a:defRPr>
    </a:lvl7pPr>
    <a:lvl8pPr marL="3200400" algn="l" defTabSz="914400" rtl="0" eaLnBrk="1" latinLnBrk="0" hangingPunct="1">
      <a:defRPr sz="2800" kern="1200">
        <a:solidFill>
          <a:schemeClr val="tx1"/>
        </a:solidFill>
        <a:latin typeface="Arial" pitchFamily="34" charset="0"/>
        <a:ea typeface="ＭＳ Ｐゴシック" charset="-128"/>
        <a:cs typeface="+mn-cs"/>
      </a:defRPr>
    </a:lvl8pPr>
    <a:lvl9pPr marL="3657600" algn="l" defTabSz="914400" rtl="0" eaLnBrk="1" latinLnBrk="0" hangingPunct="1">
      <a:defRPr sz="28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ton, Diane" initials="H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C0F"/>
    <a:srgbClr val="0000FF"/>
    <a:srgbClr val="042B7F"/>
    <a:srgbClr val="594E7F"/>
    <a:srgbClr val="D2C4F5"/>
    <a:srgbClr val="000000"/>
    <a:srgbClr val="ACA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0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4"/>
    </p:cViewPr>
  </p:sorterViewPr>
  <p:notesViewPr>
    <p:cSldViewPr>
      <p:cViewPr varScale="1">
        <p:scale>
          <a:sx n="69" d="100"/>
          <a:sy n="69" d="100"/>
        </p:scale>
        <p:origin x="2444"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888F165-D13F-4EB3-8DB4-B2E041C5C6EE}" type="slidenum">
              <a:rPr lang="en-US"/>
              <a:pPr/>
              <a:t>‹#›</a:t>
            </a:fld>
            <a:endParaRPr lang="en-US"/>
          </a:p>
        </p:txBody>
      </p:sp>
    </p:spTree>
    <p:extLst>
      <p:ext uri="{BB962C8B-B14F-4D97-AF65-F5344CB8AC3E}">
        <p14:creationId xmlns:p14="http://schemas.microsoft.com/office/powerpoint/2010/main" val="3062704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062534B-6A3C-4AED-B31F-CD5EC1AA0754}" type="slidenum">
              <a:rPr lang="en-US"/>
              <a:pPr/>
              <a:t>‹#›</a:t>
            </a:fld>
            <a:endParaRPr lang="en-US"/>
          </a:p>
        </p:txBody>
      </p:sp>
    </p:spTree>
    <p:extLst>
      <p:ext uri="{BB962C8B-B14F-4D97-AF65-F5344CB8AC3E}">
        <p14:creationId xmlns:p14="http://schemas.microsoft.com/office/powerpoint/2010/main" val="638852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NLppt_BG_Title_NewDOElogo_OffSci.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112" charset="2"/>
              <a:buNone/>
              <a:defRPr sz="1900" i="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16D019-05DA-41CE-ACD8-0CEF3B96EF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0B7FB1-A335-4AA9-AA98-B13B6CF32A0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60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365876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4248151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196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791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2039571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9219914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060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6174C5-6044-42D1-B178-7EA7F4E8CD1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8791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1035538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4154541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39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951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35979655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0713272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0693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8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5693327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A3976B-4C5B-4CD9-BE53-CFB91A837C45}"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7346848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239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96174C5-6044-42D1-B178-7EA7F4E8CD18}"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BA3976B-4C5B-4CD9-BE53-CFB91A837C4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EE8CC64-46AB-4936-B0E3-EA563EE5EAF5}"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FE81527-C600-461D-8FD6-5E54FB8A069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B138506-B300-423A-9966-30E5FEBDE30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A79599-1F05-41A9-83BD-1B45EFED4681}"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90E361F-384A-4E57-9359-27F603A800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E8CC64-46AB-4936-B0E3-EA563EE5EAF5}"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0FB0BC9D-5BE1-4DFB-B1AF-E1BFB89C0DC9}" type="slidenum">
              <a:rPr lang="en-US" smtClean="0"/>
              <a:pPr/>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716D019-05DA-41CE-ACD8-0CEF3B96EF88}"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E0B7FB1-A335-4AA9-AA98-B13B6CF32A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FE81527-C600-461D-8FD6-5E54FB8A069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B138506-B300-423A-9966-30E5FEBDE30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CA79599-1F05-41A9-83BD-1B45EFED468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0E361F-384A-4E57-9359-27F603A800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B0BC9D-5BE1-4DFB-B1AF-E1BFB89C0D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jpeg"/><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4.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jpeg"/><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7.jp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2" descr="Y:\Jen\BNL PPT Template\ppt_BG_BodySlide_BNL_blue_NO_GRAPHIC.jpg"/>
          <p:cNvPicPr>
            <a:picLocks noChangeAspect="1" noChangeArrowheads="1"/>
          </p:cNvPicPr>
          <p:nvPr userDrawn="1"/>
        </p:nvPicPr>
        <p:blipFill>
          <a:blip r:embed="rId13"/>
          <a:srcRect/>
          <a:stretch>
            <a:fillRect/>
          </a:stretch>
        </p:blipFill>
        <p:spPr bwMode="auto">
          <a:xfrm>
            <a:off x="-1" y="0"/>
            <a:ext cx="9144001" cy="6858000"/>
          </a:xfrm>
          <a:prstGeom prst="rect">
            <a:avLst/>
          </a:prstGeom>
          <a:noFill/>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9812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chemeClr val="accent1"/>
                </a:solidFill>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051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2484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rgbClr val="042B7F"/>
                </a:solidFill>
              </a:defRPr>
            </a:lvl1pPr>
          </a:lstStyle>
          <a:p>
            <a:fld id="{9AFB4413-069C-4E6B-9C35-9E4E3A20910D}" type="slidenum">
              <a:rPr lang="en-US"/>
              <a:pPr/>
              <a:t>‹#›</a:t>
            </a:fld>
            <a:endParaRPr lang="en-US"/>
          </a:p>
        </p:txBody>
      </p:sp>
      <p:sp>
        <p:nvSpPr>
          <p:cNvPr id="1031" name="Rectangle 2"/>
          <p:cNvSpPr>
            <a:spLocks noGrp="1" noChangeArrowheads="1"/>
          </p:cNvSpPr>
          <p:nvPr>
            <p:ph type="title"/>
          </p:nvPr>
        </p:nvSpPr>
        <p:spPr bwMode="auto">
          <a:xfrm>
            <a:off x="381000" y="304800"/>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lnSpc>
          <a:spcPct val="80000"/>
        </a:lnSpc>
        <a:spcBef>
          <a:spcPct val="0"/>
        </a:spcBef>
        <a:spcAft>
          <a:spcPct val="0"/>
        </a:spcAft>
        <a:defRPr sz="3600" b="1">
          <a:solidFill>
            <a:srgbClr val="042B7F"/>
          </a:solidFill>
          <a:latin typeface="+mj-lt"/>
          <a:ea typeface="+mj-ea"/>
          <a:cs typeface="+mj-cs"/>
        </a:defRPr>
      </a:lvl1pPr>
      <a:lvl2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p:titleStyle>
    <p:bodyStyle>
      <a:lvl1pPr marL="342900" indent="-342900" algn="l" rtl="0" fontAlgn="base">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March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621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March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3373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March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1031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June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39986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April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20961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AFB4413-069C-4E6B-9C35-9E4E3A20910D}"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6858000" cy="3118337"/>
          </a:xfrm>
        </p:spPr>
        <p:txBody>
          <a:bodyPr>
            <a:normAutofit fontScale="90000"/>
          </a:bodyPr>
          <a:lstStyle/>
          <a:p>
            <a:pPr algn="ctr"/>
            <a:r>
              <a:rPr lang="en-US" dirty="0"/>
              <a:t>Low-Energy RHIC electron Cooling (</a:t>
            </a:r>
            <a:r>
              <a:rPr lang="en-US" dirty="0" err="1"/>
              <a:t>LEReC</a:t>
            </a:r>
            <a:r>
              <a:rPr lang="en-US" dirty="0"/>
              <a:t>)</a:t>
            </a:r>
            <a:br>
              <a:rPr lang="en-US" dirty="0"/>
            </a:br>
            <a:br>
              <a:rPr lang="en-US" dirty="0"/>
            </a:br>
            <a:r>
              <a:rPr lang="en-US" dirty="0"/>
              <a:t>RF To-Do Items for Summer/Shutdown 2018</a:t>
            </a:r>
          </a:p>
        </p:txBody>
      </p:sp>
      <p:sp>
        <p:nvSpPr>
          <p:cNvPr id="6" name="Subtitle 5">
            <a:extLst>
              <a:ext uri="{FF2B5EF4-FFF2-40B4-BE49-F238E27FC236}">
                <a16:creationId xmlns:a16="http://schemas.microsoft.com/office/drawing/2014/main" id="{F5762329-9AFB-499B-9553-6B0BAB6053A3}"/>
              </a:ext>
            </a:extLst>
          </p:cNvPr>
          <p:cNvSpPr>
            <a:spLocks noGrp="1"/>
          </p:cNvSpPr>
          <p:nvPr>
            <p:ph type="subTitle" idx="1"/>
          </p:nvPr>
        </p:nvSpPr>
        <p:spPr>
          <a:xfrm>
            <a:off x="347870" y="4745038"/>
            <a:ext cx="8338930" cy="1655762"/>
          </a:xfrm>
        </p:spPr>
        <p:txBody>
          <a:bodyPr/>
          <a:lstStyle/>
          <a:p>
            <a:pPr algn="ctr"/>
            <a:r>
              <a:rPr lang="en-US" dirty="0"/>
              <a:t>K. Mernick</a:t>
            </a:r>
          </a:p>
          <a:p>
            <a:pPr algn="ctr"/>
            <a:r>
              <a:rPr lang="en-US" dirty="0"/>
              <a:t>2 July 2018</a:t>
            </a:r>
          </a:p>
        </p:txBody>
      </p:sp>
    </p:spTree>
    <p:extLst>
      <p:ext uri="{BB962C8B-B14F-4D97-AF65-F5344CB8AC3E}">
        <p14:creationId xmlns:p14="http://schemas.microsoft.com/office/powerpoint/2010/main" val="226479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Master Clock</a:t>
            </a:r>
          </a:p>
        </p:txBody>
      </p:sp>
      <p:sp>
        <p:nvSpPr>
          <p:cNvPr id="3" name="Content Placeholder 2"/>
          <p:cNvSpPr>
            <a:spLocks noGrp="1"/>
          </p:cNvSpPr>
          <p:nvPr>
            <p:ph idx="1"/>
          </p:nvPr>
        </p:nvSpPr>
        <p:spPr>
          <a:xfrm>
            <a:off x="381000" y="1156855"/>
            <a:ext cx="8328991" cy="4849091"/>
          </a:xfrm>
        </p:spPr>
        <p:txBody>
          <a:bodyPr>
            <a:normAutofit/>
          </a:bodyPr>
          <a:lstStyle/>
          <a:p>
            <a:r>
              <a:rPr lang="en-US" sz="2000" dirty="0"/>
              <a:t>The </a:t>
            </a:r>
            <a:r>
              <a:rPr lang="en-US" sz="2000" dirty="0" err="1"/>
              <a:t>LEReC</a:t>
            </a:r>
            <a:r>
              <a:rPr lang="en-US" sz="2000" dirty="0"/>
              <a:t> LLRF runs on a separate master clock from the RHIC LLRF now. This is an insignificant detail almost all the time. When it becomes relevant, it is a big deal. Switching the clock will have no impact on </a:t>
            </a:r>
            <a:r>
              <a:rPr lang="en-US" sz="2000" dirty="0" err="1"/>
              <a:t>LEReC</a:t>
            </a:r>
            <a:r>
              <a:rPr lang="en-US" sz="2000" dirty="0"/>
              <a:t> as currently operating except for the downtime it requires. Synchronization to RHIC is a trivial operation.</a:t>
            </a:r>
          </a:p>
          <a:p>
            <a:r>
              <a:rPr lang="en-US" sz="2000" dirty="0"/>
              <a:t>We had a plan for installing a new master clock in the </a:t>
            </a:r>
            <a:r>
              <a:rPr lang="en-US" sz="2000" dirty="0" err="1"/>
              <a:t>LEReC</a:t>
            </a:r>
            <a:r>
              <a:rPr lang="en-US" sz="2000" dirty="0"/>
              <a:t> system and using it as the master for RHIC, </a:t>
            </a:r>
            <a:r>
              <a:rPr lang="en-US" sz="2000" dirty="0" err="1"/>
              <a:t>LEReC</a:t>
            </a:r>
            <a:r>
              <a:rPr lang="en-US" sz="2000" dirty="0"/>
              <a:t>, AGS, Booster, </a:t>
            </a:r>
            <a:r>
              <a:rPr lang="en-US" sz="2000" dirty="0" err="1"/>
              <a:t>CeC</a:t>
            </a:r>
            <a:r>
              <a:rPr lang="en-US" sz="2000" dirty="0"/>
              <a:t>, etc.</a:t>
            </a:r>
          </a:p>
          <a:p>
            <a:r>
              <a:rPr lang="en-US" sz="2000" dirty="0"/>
              <a:t>Some of our testing has made us question whether that is the best approach. Basically, it comes down to a trade off between close-in phase noise (bad for RHIC ions) and broadband phase noise (bad for </a:t>
            </a:r>
            <a:r>
              <a:rPr lang="en-US" sz="2000" dirty="0" err="1"/>
              <a:t>LEReC</a:t>
            </a:r>
            <a:r>
              <a:rPr lang="en-US" sz="2000" dirty="0"/>
              <a:t> electrons).</a:t>
            </a:r>
          </a:p>
          <a:p>
            <a:r>
              <a:rPr lang="en-US" sz="2000" dirty="0"/>
              <a:t>Tom and I will figure out what we’re going to do and make sure it’s ready for September/October.</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06739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r>
              <a:rPr lang="en-US" dirty="0"/>
              <a:t>RF</a:t>
            </a:r>
          </a:p>
        </p:txBody>
      </p:sp>
      <p:sp>
        <p:nvSpPr>
          <p:cNvPr id="3" name="Content Placeholder 2"/>
          <p:cNvSpPr>
            <a:spLocks noGrp="1"/>
          </p:cNvSpPr>
          <p:nvPr>
            <p:ph idx="1"/>
          </p:nvPr>
        </p:nvSpPr>
        <p:spPr>
          <a:xfrm>
            <a:off x="381000" y="1143000"/>
            <a:ext cx="8328991" cy="3929132"/>
          </a:xfrm>
        </p:spPr>
        <p:txBody>
          <a:bodyPr>
            <a:normAutofit/>
          </a:bodyPr>
          <a:lstStyle/>
          <a:p>
            <a:pPr marL="0" indent="0">
              <a:buNone/>
            </a:pPr>
            <a:endParaRPr lang="en-US" dirty="0"/>
          </a:p>
          <a:p>
            <a:pPr marL="0" indent="0">
              <a:buNone/>
            </a:pPr>
            <a:r>
              <a:rPr lang="en-US" dirty="0"/>
              <a:t>1. 2.1 GHz PA: When we expect permanent fix to allow up to 250kV operation?</a:t>
            </a:r>
          </a:p>
          <a:p>
            <a:pPr marL="0" indent="0">
              <a:buNone/>
            </a:pPr>
            <a:r>
              <a:rPr lang="en-US" dirty="0"/>
              <a:t>2. </a:t>
            </a:r>
            <a:r>
              <a:rPr lang="en-US" dirty="0" err="1"/>
              <a:t>Beamloading</a:t>
            </a:r>
            <a:r>
              <a:rPr lang="en-US" dirty="0"/>
              <a:t> feedback development</a:t>
            </a:r>
          </a:p>
          <a:p>
            <a:pPr marL="0" indent="0">
              <a:buNone/>
            </a:pPr>
            <a:r>
              <a:rPr lang="en-US" dirty="0"/>
              <a:t>3. Achieving design specs on amplitude and phase.</a:t>
            </a:r>
          </a:p>
          <a:p>
            <a:pPr marL="0" indent="0">
              <a:buNone/>
            </a:pPr>
            <a:r>
              <a:rPr lang="en-US" dirty="0"/>
              <a:t>4. Stability of energy to 1e-4 level. Feedback from hybrid  BPM</a:t>
            </a:r>
          </a:p>
          <a:p>
            <a:pPr marL="0" indent="0">
              <a:buNone/>
            </a:pPr>
            <a:r>
              <a:rPr lang="en-US" dirty="0"/>
              <a:t>5. RF clock timing. When can we expect it?</a:t>
            </a:r>
          </a:p>
          <a:p>
            <a:pPr marL="0" indent="0">
              <a:buNone/>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D23DB63C-0ED2-4E3C-AFF2-18491CB0E4E8}"/>
              </a:ext>
            </a:extLst>
          </p:cNvPr>
          <p:cNvSpPr txBox="1"/>
          <p:nvPr/>
        </p:nvSpPr>
        <p:spPr>
          <a:xfrm>
            <a:off x="1524000" y="228600"/>
            <a:ext cx="6572568" cy="584775"/>
          </a:xfrm>
          <a:prstGeom prst="rect">
            <a:avLst/>
          </a:prstGeom>
          <a:noFill/>
        </p:spPr>
        <p:txBody>
          <a:bodyPr wrap="none" rtlCol="0">
            <a:spAutoFit/>
          </a:bodyPr>
          <a:lstStyle/>
          <a:p>
            <a:r>
              <a:rPr lang="en-US" sz="3200" b="1" dirty="0">
                <a:solidFill>
                  <a:srgbClr val="FF0000"/>
                </a:solidFill>
              </a:rPr>
              <a:t>Backup Slide: Alexei’s questions</a:t>
            </a:r>
          </a:p>
        </p:txBody>
      </p:sp>
    </p:spTree>
    <p:extLst>
      <p:ext uri="{BB962C8B-B14F-4D97-AF65-F5344CB8AC3E}">
        <p14:creationId xmlns:p14="http://schemas.microsoft.com/office/powerpoint/2010/main" val="312122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2.1 GHz Cavity</a:t>
            </a:r>
          </a:p>
        </p:txBody>
      </p:sp>
      <p:sp>
        <p:nvSpPr>
          <p:cNvPr id="3" name="Content Placeholder 2"/>
          <p:cNvSpPr>
            <a:spLocks noGrp="1"/>
          </p:cNvSpPr>
          <p:nvPr>
            <p:ph idx="1"/>
          </p:nvPr>
        </p:nvSpPr>
        <p:spPr>
          <a:xfrm>
            <a:off x="381000" y="1143000"/>
            <a:ext cx="8328991" cy="3929132"/>
          </a:xfrm>
        </p:spPr>
        <p:txBody>
          <a:bodyPr>
            <a:normAutofit/>
          </a:bodyPr>
          <a:lstStyle/>
          <a:p>
            <a:r>
              <a:rPr lang="en-US" dirty="0"/>
              <a:t>Getting more power delivered to the cavity</a:t>
            </a:r>
          </a:p>
          <a:p>
            <a:pPr lvl="1"/>
            <a:r>
              <a:rPr lang="en-US" sz="1800" dirty="0"/>
              <a:t>New 20 kW circulator – delivered last week, install this week</a:t>
            </a:r>
          </a:p>
          <a:p>
            <a:pPr lvl="1"/>
            <a:r>
              <a:rPr lang="en-US" sz="1800" dirty="0"/>
              <a:t>Improved 12-way combiner – install week of 7/9</a:t>
            </a:r>
          </a:p>
          <a:p>
            <a:pPr lvl="1"/>
            <a:r>
              <a:rPr lang="en-US" sz="1800" dirty="0"/>
              <a:t>Second 12-way combiner plus 2-way combiner – week of 7/26</a:t>
            </a:r>
          </a:p>
          <a:p>
            <a:r>
              <a:rPr lang="en-US" dirty="0"/>
              <a:t>Cavity trips </a:t>
            </a:r>
          </a:p>
          <a:p>
            <a:pPr lvl="1"/>
            <a:r>
              <a:rPr lang="en-US" sz="1800" dirty="0"/>
              <a:t>Hopefully cavity conditions better once more power is available</a:t>
            </a:r>
          </a:p>
          <a:p>
            <a:pPr lvl="1"/>
            <a:r>
              <a:rPr lang="en-US" sz="1800" dirty="0"/>
              <a:t>Source of trips seems to be </a:t>
            </a:r>
            <a:r>
              <a:rPr lang="en-US" sz="1800" dirty="0" err="1"/>
              <a:t>multipactoring</a:t>
            </a:r>
            <a:r>
              <a:rPr lang="en-US" sz="1800" dirty="0"/>
              <a:t> when tuner moves, but the tuner behavior is not totally understood</a:t>
            </a:r>
          </a:p>
          <a:p>
            <a:pPr lvl="1"/>
            <a:r>
              <a:rPr lang="en-US" sz="1800" dirty="0"/>
              <a:t>If this continues to be a problem, might have to address during shutdown (maybe open cavity to inspect/replace tuner, maybe try to figure out a way to work around it with some combination of LLRF and cavity temperature)</a:t>
            </a:r>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79038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Cavity Field Regulation</a:t>
            </a:r>
          </a:p>
        </p:txBody>
      </p:sp>
      <p:sp>
        <p:nvSpPr>
          <p:cNvPr id="3" name="Content Placeholder 2"/>
          <p:cNvSpPr>
            <a:spLocks noGrp="1"/>
          </p:cNvSpPr>
          <p:nvPr>
            <p:ph idx="1"/>
          </p:nvPr>
        </p:nvSpPr>
        <p:spPr>
          <a:xfrm>
            <a:off x="381000" y="1143000"/>
            <a:ext cx="8328991" cy="3929132"/>
          </a:xfrm>
        </p:spPr>
        <p:txBody>
          <a:bodyPr>
            <a:normAutofit/>
          </a:bodyPr>
          <a:lstStyle/>
          <a:p>
            <a:r>
              <a:rPr lang="en-US" dirty="0"/>
              <a:t>Multiple inter-related items are required to meet energy specification</a:t>
            </a:r>
          </a:p>
          <a:p>
            <a:pPr lvl="1"/>
            <a:r>
              <a:rPr lang="en-US" sz="1800" dirty="0"/>
              <a:t>Long term drift (t &gt; seconds, minutes, hours, days) performance needs to be investigated – some data from </a:t>
            </a:r>
            <a:r>
              <a:rPr lang="en-US" sz="1800" dirty="0" err="1"/>
              <a:t>CeC</a:t>
            </a:r>
            <a:r>
              <a:rPr lang="en-US" sz="1800" dirty="0"/>
              <a:t> is surprising, need to collect similar data on </a:t>
            </a:r>
            <a:r>
              <a:rPr lang="en-US" sz="1800" dirty="0" err="1"/>
              <a:t>LEReC</a:t>
            </a:r>
            <a:r>
              <a:rPr lang="en-US" sz="1800" dirty="0"/>
              <a:t> systems and then correlate with beam based measurements</a:t>
            </a:r>
          </a:p>
          <a:p>
            <a:pPr lvl="1"/>
            <a:r>
              <a:rPr lang="en-US" sz="1800" dirty="0"/>
              <a:t>Feedback loop performance for medium range time scales (~10 s &gt; t &gt; ~100s </a:t>
            </a:r>
            <a:r>
              <a:rPr lang="el-GR" sz="1800" dirty="0"/>
              <a:t>μ</a:t>
            </a:r>
            <a:r>
              <a:rPr lang="en-US" sz="1800" dirty="0"/>
              <a:t>s) looks to be close to meeting requirements</a:t>
            </a:r>
          </a:p>
          <a:p>
            <a:pPr lvl="1"/>
            <a:r>
              <a:rPr lang="en-US" sz="1800" dirty="0"/>
              <a:t>Very short term performance for pulsed beam (t &lt; ~100s us) addressed with feedforward – firmware/software support for this was loaded about a week ago and first beam tests on Thursday 6/28</a:t>
            </a: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90196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A65F77-AB48-4DE7-9094-E83700DC091D}"/>
              </a:ext>
            </a:extLst>
          </p:cNvPr>
          <p:cNvPicPr>
            <a:picLocks noChangeAspect="1"/>
          </p:cNvPicPr>
          <p:nvPr/>
        </p:nvPicPr>
        <p:blipFill rotWithShape="1">
          <a:blip r:embed="rId2"/>
          <a:srcRect l="971" t="9777" r="5755" b="8287"/>
          <a:stretch/>
        </p:blipFill>
        <p:spPr>
          <a:xfrm>
            <a:off x="3566134" y="1219200"/>
            <a:ext cx="5349266" cy="3771869"/>
          </a:xfrm>
          <a:prstGeom prst="rect">
            <a:avLst/>
          </a:prstGeom>
        </p:spPr>
      </p:pic>
      <p:sp>
        <p:nvSpPr>
          <p:cNvPr id="2" name="Title 1"/>
          <p:cNvSpPr>
            <a:spLocks noGrp="1"/>
          </p:cNvSpPr>
          <p:nvPr>
            <p:ph type="title"/>
          </p:nvPr>
        </p:nvSpPr>
        <p:spPr>
          <a:xfrm>
            <a:off x="381000" y="152400"/>
            <a:ext cx="8382000" cy="1090613"/>
          </a:xfrm>
        </p:spPr>
        <p:txBody>
          <a:bodyPr>
            <a:normAutofit fontScale="90000"/>
          </a:bodyPr>
          <a:lstStyle/>
          <a:p>
            <a:pPr algn="ctr"/>
            <a:r>
              <a:rPr lang="en-US" dirty="0"/>
              <a:t>Feedforward Beam Loading Compensation</a:t>
            </a:r>
          </a:p>
        </p:txBody>
      </p:sp>
      <p:sp>
        <p:nvSpPr>
          <p:cNvPr id="3" name="Content Placeholder 2"/>
          <p:cNvSpPr>
            <a:spLocks noGrp="1"/>
          </p:cNvSpPr>
          <p:nvPr>
            <p:ph idx="1"/>
          </p:nvPr>
        </p:nvSpPr>
        <p:spPr>
          <a:xfrm>
            <a:off x="381000" y="4876800"/>
            <a:ext cx="8328991" cy="1251942"/>
          </a:xfrm>
        </p:spPr>
        <p:txBody>
          <a:bodyPr>
            <a:normAutofit/>
          </a:bodyPr>
          <a:lstStyle/>
          <a:p>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6BD688C2-4104-49F3-A2FE-BE366D60FD41}"/>
              </a:ext>
            </a:extLst>
          </p:cNvPr>
          <p:cNvPicPr>
            <a:picLocks noChangeAspect="1"/>
          </p:cNvPicPr>
          <p:nvPr/>
        </p:nvPicPr>
        <p:blipFill>
          <a:blip r:embed="rId3"/>
          <a:stretch>
            <a:fillRect/>
          </a:stretch>
        </p:blipFill>
        <p:spPr>
          <a:xfrm>
            <a:off x="141160" y="1905000"/>
            <a:ext cx="3503295" cy="2045970"/>
          </a:xfrm>
          <a:prstGeom prst="rect">
            <a:avLst/>
          </a:prstGeom>
        </p:spPr>
      </p:pic>
      <p:sp>
        <p:nvSpPr>
          <p:cNvPr id="8" name="TextBox 7">
            <a:extLst>
              <a:ext uri="{FF2B5EF4-FFF2-40B4-BE49-F238E27FC236}">
                <a16:creationId xmlns:a16="http://schemas.microsoft.com/office/drawing/2014/main" id="{6BF3368D-7484-42C4-ACBA-DAA056EF1BDC}"/>
              </a:ext>
            </a:extLst>
          </p:cNvPr>
          <p:cNvSpPr txBox="1"/>
          <p:nvPr/>
        </p:nvSpPr>
        <p:spPr>
          <a:xfrm>
            <a:off x="228600" y="3962400"/>
            <a:ext cx="3231975" cy="523220"/>
          </a:xfrm>
          <a:prstGeom prst="rect">
            <a:avLst/>
          </a:prstGeom>
          <a:noFill/>
        </p:spPr>
        <p:txBody>
          <a:bodyPr wrap="none" rtlCol="0">
            <a:spAutoFit/>
          </a:bodyPr>
          <a:lstStyle/>
          <a:p>
            <a:r>
              <a:rPr lang="en-US" dirty="0"/>
              <a:t>500 </a:t>
            </a:r>
            <a:r>
              <a:rPr lang="el-GR" dirty="0"/>
              <a:t>μ</a:t>
            </a:r>
            <a:r>
              <a:rPr lang="en-US" dirty="0"/>
              <a:t>s beam pulse</a:t>
            </a:r>
          </a:p>
        </p:txBody>
      </p:sp>
      <p:sp>
        <p:nvSpPr>
          <p:cNvPr id="9" name="TextBox 8">
            <a:extLst>
              <a:ext uri="{FF2B5EF4-FFF2-40B4-BE49-F238E27FC236}">
                <a16:creationId xmlns:a16="http://schemas.microsoft.com/office/drawing/2014/main" id="{14FC4E40-1286-4C39-8AFA-B95BC4E5E9FA}"/>
              </a:ext>
            </a:extLst>
          </p:cNvPr>
          <p:cNvSpPr txBox="1"/>
          <p:nvPr/>
        </p:nvSpPr>
        <p:spPr>
          <a:xfrm>
            <a:off x="5029200" y="1534180"/>
            <a:ext cx="3098925" cy="523220"/>
          </a:xfrm>
          <a:prstGeom prst="rect">
            <a:avLst/>
          </a:prstGeom>
          <a:noFill/>
        </p:spPr>
        <p:txBody>
          <a:bodyPr wrap="none" rtlCol="0">
            <a:spAutoFit/>
          </a:bodyPr>
          <a:lstStyle/>
          <a:p>
            <a:r>
              <a:rPr lang="en-US" dirty="0"/>
              <a:t>~100 </a:t>
            </a:r>
            <a:r>
              <a:rPr lang="el-GR" dirty="0"/>
              <a:t>μ</a:t>
            </a:r>
            <a:r>
              <a:rPr lang="en-US" dirty="0"/>
              <a:t>s, 20 </a:t>
            </a:r>
            <a:r>
              <a:rPr lang="en-US" dirty="0" err="1"/>
              <a:t>MSps</a:t>
            </a:r>
            <a:endParaRPr lang="en-US" dirty="0"/>
          </a:p>
        </p:txBody>
      </p:sp>
      <p:sp>
        <p:nvSpPr>
          <p:cNvPr id="11" name="Content Placeholder 2">
            <a:extLst>
              <a:ext uri="{FF2B5EF4-FFF2-40B4-BE49-F238E27FC236}">
                <a16:creationId xmlns:a16="http://schemas.microsoft.com/office/drawing/2014/main" id="{217B0A54-6885-49FB-8E89-9A59AA6828F0}"/>
              </a:ext>
            </a:extLst>
          </p:cNvPr>
          <p:cNvSpPr txBox="1">
            <a:spLocks/>
          </p:cNvSpPr>
          <p:nvPr/>
        </p:nvSpPr>
        <p:spPr>
          <a:xfrm>
            <a:off x="381000" y="4955630"/>
            <a:ext cx="8328991" cy="152137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Feedforward compensation of cavity worked (in non-automated test) – but it doesn’t stop the beam loss by itself</a:t>
            </a:r>
          </a:p>
          <a:p>
            <a:pPr lvl="1" fontAlgn="auto">
              <a:spcAft>
                <a:spcPts val="0"/>
              </a:spcAft>
            </a:pPr>
            <a:r>
              <a:rPr lang="en-US" dirty="0"/>
              <a:t>Looks like energy loss from gun is still dominant effect</a:t>
            </a:r>
          </a:p>
          <a:p>
            <a:pPr lvl="1" fontAlgn="auto">
              <a:spcAft>
                <a:spcPts val="0"/>
              </a:spcAft>
            </a:pPr>
            <a:r>
              <a:rPr lang="en-US" dirty="0"/>
              <a:t>Arrival phase of beam at cavities looks like it’s changing</a:t>
            </a:r>
          </a:p>
          <a:p>
            <a:pPr lvl="1" fontAlgn="auto">
              <a:spcAft>
                <a:spcPts val="0"/>
              </a:spcAft>
            </a:pPr>
            <a:r>
              <a:rPr lang="en-US" dirty="0"/>
              <a:t>Feedforward is basically irrelevant at time scales &gt; time constant of RF feedback loops</a:t>
            </a:r>
          </a:p>
          <a:p>
            <a:pPr fontAlgn="auto">
              <a:spcAft>
                <a:spcPts val="0"/>
              </a:spcAft>
              <a:buFontTx/>
              <a:buChar char="-"/>
            </a:pPr>
            <a:endParaRPr lang="en-US" dirty="0"/>
          </a:p>
          <a:p>
            <a:pPr fontAlgn="auto">
              <a:spcAft>
                <a:spcPts val="0"/>
              </a:spcAft>
              <a:buFontTx/>
              <a:buChar char="-"/>
            </a:pPr>
            <a:endParaRPr lang="en-US" dirty="0"/>
          </a:p>
          <a:p>
            <a:pPr fontAlgn="auto">
              <a:spcAft>
                <a:spcPts val="0"/>
              </a:spcAft>
            </a:pPr>
            <a:endParaRPr lang="en-US" dirty="0"/>
          </a:p>
          <a:p>
            <a:pPr marL="0" indent="0" fontAlgn="auto">
              <a:spcAft>
                <a:spcPts val="0"/>
              </a:spcAft>
              <a:buFont typeface="Arial" panose="020B0604020202020204" pitchFamily="34" charset="0"/>
              <a:buNone/>
            </a:pPr>
            <a:endParaRPr lang="en-US" dirty="0"/>
          </a:p>
          <a:p>
            <a:pPr fontAlgn="auto">
              <a:spcAft>
                <a:spcPts val="0"/>
              </a:spcAft>
            </a:pPr>
            <a:endParaRPr lang="en-US" dirty="0"/>
          </a:p>
          <a:p>
            <a:pPr fontAlgn="auto">
              <a:spcAft>
                <a:spcPts val="0"/>
              </a:spcAft>
            </a:pPr>
            <a:endParaRPr lang="en-US" dirty="0"/>
          </a:p>
          <a:p>
            <a:pPr fontAlgn="auto">
              <a:spcAft>
                <a:spcPts val="0"/>
              </a:spcAft>
            </a:pPr>
            <a:endParaRPr lang="en-US" dirty="0"/>
          </a:p>
        </p:txBody>
      </p:sp>
      <p:sp>
        <p:nvSpPr>
          <p:cNvPr id="12" name="TextBox 11">
            <a:extLst>
              <a:ext uri="{FF2B5EF4-FFF2-40B4-BE49-F238E27FC236}">
                <a16:creationId xmlns:a16="http://schemas.microsoft.com/office/drawing/2014/main" id="{45804A8C-8982-46BA-8398-EF3147E01522}"/>
              </a:ext>
            </a:extLst>
          </p:cNvPr>
          <p:cNvSpPr txBox="1"/>
          <p:nvPr/>
        </p:nvSpPr>
        <p:spPr>
          <a:xfrm>
            <a:off x="5181600" y="3439180"/>
            <a:ext cx="3071675" cy="523220"/>
          </a:xfrm>
          <a:prstGeom prst="rect">
            <a:avLst/>
          </a:prstGeom>
          <a:noFill/>
        </p:spPr>
        <p:txBody>
          <a:bodyPr wrap="none" rtlCol="0">
            <a:spAutoFit/>
          </a:bodyPr>
          <a:lstStyle/>
          <a:p>
            <a:r>
              <a:rPr lang="en-US" dirty="0"/>
              <a:t>1 kV ≈ 172 counts</a:t>
            </a:r>
          </a:p>
        </p:txBody>
      </p:sp>
    </p:spTree>
    <p:extLst>
      <p:ext uri="{BB962C8B-B14F-4D97-AF65-F5344CB8AC3E}">
        <p14:creationId xmlns:p14="http://schemas.microsoft.com/office/powerpoint/2010/main" val="240150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normAutofit fontScale="90000"/>
          </a:bodyPr>
          <a:lstStyle/>
          <a:p>
            <a:pPr algn="ctr"/>
            <a:r>
              <a:rPr lang="en-US" dirty="0"/>
              <a:t>Feedback / Short Term Regulation</a:t>
            </a:r>
          </a:p>
        </p:txBody>
      </p:sp>
      <p:sp>
        <p:nvSpPr>
          <p:cNvPr id="3" name="Content Placeholder 2"/>
          <p:cNvSpPr>
            <a:spLocks noGrp="1"/>
          </p:cNvSpPr>
          <p:nvPr>
            <p:ph idx="1"/>
          </p:nvPr>
        </p:nvSpPr>
        <p:spPr>
          <a:xfrm>
            <a:off x="381000" y="1143000"/>
            <a:ext cx="8328991" cy="3929132"/>
          </a:xfrm>
        </p:spPr>
        <p:txBody>
          <a:bodyPr>
            <a:normAutofit/>
          </a:bodyPr>
          <a:lstStyle/>
          <a:p>
            <a:r>
              <a:rPr lang="en-US" dirty="0"/>
              <a:t>“In loop” measurements of amplitude and phase regulation of cavities meet the requirements when there is no beam*</a:t>
            </a:r>
          </a:p>
          <a:p>
            <a:pPr lvl="1"/>
            <a:r>
              <a:rPr lang="en-US" sz="1800" dirty="0"/>
              <a:t>Need more tests with significant amounts of beam in the expected operating conditions (i.e. not CW tests with 100-200 kV on booster)</a:t>
            </a:r>
          </a:p>
          <a:p>
            <a:pPr lvl="1"/>
            <a:r>
              <a:rPr lang="en-US" sz="1800" dirty="0"/>
              <a:t>Need “out of loop” measurements to verify (and compare all cavities to each other</a:t>
            </a:r>
          </a:p>
          <a:p>
            <a:pPr lvl="1"/>
            <a:r>
              <a:rPr lang="en-US" sz="1800" dirty="0"/>
              <a:t>Need more development of laser and beam pickup measurements</a:t>
            </a: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C53AD719-3FF1-469E-B0B7-17F375D5E1EF}"/>
              </a:ext>
            </a:extLst>
          </p:cNvPr>
          <p:cNvPicPr>
            <a:picLocks noChangeAspect="1"/>
          </p:cNvPicPr>
          <p:nvPr/>
        </p:nvPicPr>
        <p:blipFill rotWithShape="1">
          <a:blip r:embed="rId2"/>
          <a:srcRect l="4423" t="10951" r="4920" b="9651"/>
          <a:stretch/>
        </p:blipFill>
        <p:spPr>
          <a:xfrm>
            <a:off x="990600" y="3886200"/>
            <a:ext cx="3124200" cy="2209800"/>
          </a:xfrm>
          <a:prstGeom prst="rect">
            <a:avLst/>
          </a:prstGeom>
        </p:spPr>
      </p:pic>
      <p:pic>
        <p:nvPicPr>
          <p:cNvPr id="7" name="Picture 6">
            <a:extLst>
              <a:ext uri="{FF2B5EF4-FFF2-40B4-BE49-F238E27FC236}">
                <a16:creationId xmlns:a16="http://schemas.microsoft.com/office/drawing/2014/main" id="{CC2621CD-19EF-4C07-82DB-2A8D36C788DD}"/>
              </a:ext>
            </a:extLst>
          </p:cNvPr>
          <p:cNvPicPr>
            <a:picLocks noChangeAspect="1"/>
          </p:cNvPicPr>
          <p:nvPr/>
        </p:nvPicPr>
        <p:blipFill rotWithShape="1">
          <a:blip r:embed="rId3"/>
          <a:srcRect l="3967" t="14005" r="10832" b="12626"/>
          <a:stretch/>
        </p:blipFill>
        <p:spPr>
          <a:xfrm>
            <a:off x="4267200" y="4038600"/>
            <a:ext cx="4343401" cy="2057401"/>
          </a:xfrm>
          <a:prstGeom prst="rect">
            <a:avLst/>
          </a:prstGeom>
        </p:spPr>
      </p:pic>
      <p:sp>
        <p:nvSpPr>
          <p:cNvPr id="8" name="Rectangle 7">
            <a:extLst>
              <a:ext uri="{FF2B5EF4-FFF2-40B4-BE49-F238E27FC236}">
                <a16:creationId xmlns:a16="http://schemas.microsoft.com/office/drawing/2014/main" id="{CA5DEEA2-FE75-4F83-962A-D33192A8FF16}"/>
              </a:ext>
            </a:extLst>
          </p:cNvPr>
          <p:cNvSpPr/>
          <p:nvPr/>
        </p:nvSpPr>
        <p:spPr>
          <a:xfrm>
            <a:off x="1600200" y="6106180"/>
            <a:ext cx="5715000" cy="584775"/>
          </a:xfrm>
          <a:prstGeom prst="rect">
            <a:avLst/>
          </a:prstGeom>
        </p:spPr>
        <p:txBody>
          <a:bodyPr wrap="square">
            <a:spAutoFit/>
          </a:bodyPr>
          <a:lstStyle/>
          <a:p>
            <a:r>
              <a:rPr lang="en-US" sz="1600" dirty="0"/>
              <a:t>*when </a:t>
            </a:r>
            <a:r>
              <a:rPr lang="en-US" sz="1600" dirty="0" err="1"/>
              <a:t>cryo</a:t>
            </a:r>
            <a:r>
              <a:rPr lang="en-US" sz="1600" dirty="0"/>
              <a:t> noise is not too bad</a:t>
            </a:r>
          </a:p>
          <a:p>
            <a:r>
              <a:rPr lang="en-US" sz="1600" dirty="0"/>
              <a:t> and assuming pickup measures cavity field seen by beam</a:t>
            </a:r>
          </a:p>
        </p:txBody>
      </p:sp>
    </p:spTree>
    <p:extLst>
      <p:ext uri="{BB962C8B-B14F-4D97-AF65-F5344CB8AC3E}">
        <p14:creationId xmlns:p14="http://schemas.microsoft.com/office/powerpoint/2010/main" val="394355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Long Term Energy Stability</a:t>
            </a:r>
          </a:p>
        </p:txBody>
      </p:sp>
      <p:sp>
        <p:nvSpPr>
          <p:cNvPr id="3" name="Content Placeholder 2"/>
          <p:cNvSpPr>
            <a:spLocks noGrp="1"/>
          </p:cNvSpPr>
          <p:nvPr>
            <p:ph idx="1"/>
          </p:nvPr>
        </p:nvSpPr>
        <p:spPr>
          <a:xfrm>
            <a:off x="381000" y="914400"/>
            <a:ext cx="8328991" cy="5334000"/>
          </a:xfrm>
        </p:spPr>
        <p:txBody>
          <a:bodyPr>
            <a:normAutofit fontScale="85000" lnSpcReduction="10000"/>
          </a:bodyPr>
          <a:lstStyle/>
          <a:p>
            <a:r>
              <a:rPr lang="en-US" dirty="0"/>
              <a:t>We have several efforts for “open loop” long term stability – rack temperature stabilization, cable temperature stabilization, loopback cable measurements – which all need development time</a:t>
            </a:r>
          </a:p>
          <a:p>
            <a:r>
              <a:rPr lang="en-US" dirty="0"/>
              <a:t>But beam based measurements are the only answer that matters</a:t>
            </a:r>
          </a:p>
          <a:p>
            <a:pPr lvl="1"/>
            <a:r>
              <a:rPr lang="en-US" dirty="0"/>
              <a:t>Diagnostic line could be used at some level, but relies on stability of magnets, etc. – shot to shot variation at this point is probably too much to get a useful long term measurement</a:t>
            </a:r>
          </a:p>
          <a:p>
            <a:pPr lvl="1"/>
            <a:r>
              <a:rPr lang="en-US" dirty="0"/>
              <a:t>180 degree bend spectrometer – as soon as possible we should start collecting long term data, hopefully leaving beam running through cooling section for entire night shifts with no changes (i.e. needs dedicated time, not parasitic to other commissioning efforts)</a:t>
            </a:r>
          </a:p>
          <a:p>
            <a:pPr lvl="1"/>
            <a:r>
              <a:rPr lang="en-US" dirty="0"/>
              <a:t>We can start collecting data for analysis using standard BPM logs. Energy feedback has some technical issues TBD (how to get necessary data from BPMs to RF). Rob H and LLRF have discussed this previously, but work remains. The technical solution depends on necessary bandwidth of energy correction.</a:t>
            </a:r>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86588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Timing</a:t>
            </a:r>
          </a:p>
        </p:txBody>
      </p:sp>
      <p:sp>
        <p:nvSpPr>
          <p:cNvPr id="3" name="Content Placeholder 2"/>
          <p:cNvSpPr>
            <a:spLocks noGrp="1"/>
          </p:cNvSpPr>
          <p:nvPr>
            <p:ph idx="1"/>
          </p:nvPr>
        </p:nvSpPr>
        <p:spPr>
          <a:xfrm>
            <a:off x="381000" y="914400"/>
            <a:ext cx="8328991" cy="5334000"/>
          </a:xfrm>
        </p:spPr>
        <p:txBody>
          <a:bodyPr>
            <a:normAutofit/>
          </a:bodyPr>
          <a:lstStyle/>
          <a:p>
            <a:pPr marL="0" indent="0">
              <a:buNone/>
            </a:pPr>
            <a:r>
              <a:rPr lang="en-US" dirty="0"/>
              <a:t>It’s clear that “timing” means different things to different people in discussions. In general for </a:t>
            </a:r>
            <a:r>
              <a:rPr lang="en-US" dirty="0" err="1"/>
              <a:t>LEReC</a:t>
            </a:r>
            <a:r>
              <a:rPr lang="en-US" dirty="0"/>
              <a:t>, I consider it to include:</a:t>
            </a:r>
          </a:p>
          <a:p>
            <a:r>
              <a:rPr lang="en-US" sz="2000" dirty="0"/>
              <a:t>Generation and control of signals necessary to create the required laser pulse structure at the cathode (704 MHz reference to seed, 9 MHz gating to “fast” EOM, </a:t>
            </a:r>
            <a:r>
              <a:rPr lang="en-US" sz="2000" dirty="0" err="1"/>
              <a:t>Pockels</a:t>
            </a:r>
            <a:r>
              <a:rPr lang="en-US" sz="2000" dirty="0"/>
              <a:t> cell gate, fast shutter control)</a:t>
            </a:r>
          </a:p>
          <a:p>
            <a:r>
              <a:rPr lang="en-US" sz="2000" dirty="0"/>
              <a:t>Generation of required timing signals for instrumentation and other systems (much of this is handled by Controls with their standard hardware, but the initial source of the clock, “rev tick,” and “master event” come from LLRF)</a:t>
            </a:r>
          </a:p>
          <a:p>
            <a:r>
              <a:rPr lang="en-US" sz="2000" dirty="0"/>
              <a:t>Synchronization of </a:t>
            </a:r>
            <a:r>
              <a:rPr lang="en-US" sz="2000" dirty="0" err="1"/>
              <a:t>LEReC</a:t>
            </a:r>
            <a:r>
              <a:rPr lang="en-US" sz="2000" dirty="0"/>
              <a:t> systems to RHIC</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37092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Laser Timing</a:t>
            </a:r>
          </a:p>
        </p:txBody>
      </p:sp>
      <p:sp>
        <p:nvSpPr>
          <p:cNvPr id="3" name="Content Placeholder 2"/>
          <p:cNvSpPr>
            <a:spLocks noGrp="1"/>
          </p:cNvSpPr>
          <p:nvPr>
            <p:ph idx="1"/>
          </p:nvPr>
        </p:nvSpPr>
        <p:spPr>
          <a:xfrm>
            <a:off x="381000" y="1156855"/>
            <a:ext cx="8328991" cy="4849091"/>
          </a:xfrm>
        </p:spPr>
        <p:txBody>
          <a:bodyPr>
            <a:normAutofit fontScale="92500" lnSpcReduction="20000"/>
          </a:bodyPr>
          <a:lstStyle/>
          <a:p>
            <a:r>
              <a:rPr lang="en-US" sz="2000" dirty="0"/>
              <a:t>The constraints on RF development from having to provide the 704 MHz oscillator signal and EOM gate without interruption are significant. We have generally worked around this, but need better communication and an ability to switch the laser to a local 704 MHz reference sometimes (obviously only during no-beam times).</a:t>
            </a:r>
          </a:p>
          <a:p>
            <a:r>
              <a:rPr lang="en-US" sz="2000" dirty="0"/>
              <a:t>We have been running with what was initially called the “interim timing system” for about 18 months. This does not support the various configurations of harmonic numbers required for synchronizing to RHIC at any of the BES-II beam energies.</a:t>
            </a:r>
          </a:p>
          <a:p>
            <a:r>
              <a:rPr lang="en-US" sz="2000" dirty="0"/>
              <a:t>Various pieces of the “full” timing system were demonstrated to work about 2 years ago, but it requires significant engineering work to integrate and test the pieces. Mainly Mike C and LLRF (Tom, Geetha, me, probably Freddy at some point too), but also some Controls software support may be required. When it is far enough along to test integration with the laser, it would be very helpful to have a setup with just the laser oscillator and EOM (I believe there are spares of both) that we could work on without bring down the entire laser system. This would probably be in the October-December time frame.</a:t>
            </a:r>
          </a:p>
          <a:p>
            <a:r>
              <a:rPr lang="en-US" sz="2000" dirty="0"/>
              <a:t>We have no phase measurement from any laser signals now. This needs to be addressed. (I’m not trying to point fingers, this is as much my fault as anyone’s.)</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97238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1090613"/>
          </a:xfrm>
        </p:spPr>
        <p:txBody>
          <a:bodyPr/>
          <a:lstStyle/>
          <a:p>
            <a:pPr algn="ctr"/>
            <a:r>
              <a:rPr lang="en-US" dirty="0"/>
              <a:t>“78 kHz” Mode</a:t>
            </a:r>
          </a:p>
        </p:txBody>
      </p:sp>
      <p:sp>
        <p:nvSpPr>
          <p:cNvPr id="3" name="Content Placeholder 2"/>
          <p:cNvSpPr>
            <a:spLocks noGrp="1"/>
          </p:cNvSpPr>
          <p:nvPr>
            <p:ph idx="1"/>
          </p:nvPr>
        </p:nvSpPr>
        <p:spPr>
          <a:xfrm>
            <a:off x="381000" y="1156855"/>
            <a:ext cx="8328991" cy="4849091"/>
          </a:xfrm>
        </p:spPr>
        <p:txBody>
          <a:bodyPr>
            <a:normAutofit/>
          </a:bodyPr>
          <a:lstStyle/>
          <a:p>
            <a:pPr>
              <a:lnSpc>
                <a:spcPct val="100000"/>
              </a:lnSpc>
            </a:pPr>
            <a:r>
              <a:rPr lang="en-US" sz="2400" dirty="0"/>
              <a:t>Is this required?</a:t>
            </a:r>
          </a:p>
          <a:p>
            <a:pPr>
              <a:lnSpc>
                <a:spcPct val="100000"/>
              </a:lnSpc>
            </a:pPr>
            <a:r>
              <a:rPr lang="en-US" sz="2400" dirty="0"/>
              <a:t>Is this going to happen?</a:t>
            </a:r>
          </a:p>
          <a:p>
            <a:pPr>
              <a:lnSpc>
                <a:spcPct val="100000"/>
              </a:lnSpc>
            </a:pPr>
            <a:r>
              <a:rPr lang="en-US" sz="2400" dirty="0"/>
              <a:t>What does it really mean?</a:t>
            </a:r>
          </a:p>
          <a:p>
            <a:pPr>
              <a:lnSpc>
                <a:spcPct val="100000"/>
              </a:lnSpc>
            </a:pPr>
            <a:r>
              <a:rPr lang="en-US" sz="2400" dirty="0"/>
              <a:t>Who does it affect?</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6821965"/>
      </p:ext>
    </p:extLst>
  </p:cSld>
  <p:clrMapOvr>
    <a:masterClrMapping/>
  </p:clrMapOvr>
</p:sld>
</file>

<file path=ppt/theme/theme1.xml><?xml version="1.0" encoding="utf-8"?>
<a:theme xmlns:a="http://schemas.openxmlformats.org/drawingml/2006/main" name="BNL_rev1212">
  <a:themeElements>
    <a:clrScheme name="BNL Blue 2">
      <a:dk1>
        <a:srgbClr val="141313"/>
      </a:dk1>
      <a:lt1>
        <a:srgbClr val="FFFFFF"/>
      </a:lt1>
      <a:dk2>
        <a:srgbClr val="082957"/>
      </a:dk2>
      <a:lt2>
        <a:srgbClr val="8DABCC"/>
      </a:lt2>
      <a:accent1>
        <a:srgbClr val="C9DBE8"/>
      </a:accent1>
      <a:accent2>
        <a:srgbClr val="8DABCC"/>
      </a:accent2>
      <a:accent3>
        <a:srgbClr val="3A75AB"/>
      </a:accent3>
      <a:accent4>
        <a:srgbClr val="2D4D7B"/>
      </a:accent4>
      <a:accent5>
        <a:srgbClr val="082957"/>
      </a:accent5>
      <a:accent6>
        <a:srgbClr val="141313"/>
      </a:accent6>
      <a:hlink>
        <a:srgbClr val="3A75AB"/>
      </a:hlink>
      <a:folHlink>
        <a:srgbClr val="2D4D7B"/>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18_Gray_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Update_2018" id="{46157873-5E33-154A-842E-91B7BD99CC32}" vid="{319E15CB-F710-7D41-B73E-697C834693F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2509</TotalTime>
  <Words>1222</Words>
  <Application>Microsoft Office PowerPoint</Application>
  <PresentationFormat>On-screen Show (4:3)</PresentationFormat>
  <Paragraphs>118</Paragraphs>
  <Slides>11</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11</vt:i4>
      </vt:variant>
    </vt:vector>
  </HeadingPairs>
  <TitlesOfParts>
    <vt:vector size="23" baseType="lpstr">
      <vt:lpstr>ＭＳ Ｐゴシック</vt:lpstr>
      <vt:lpstr>Arial</vt:lpstr>
      <vt:lpstr>Helvetica</vt:lpstr>
      <vt:lpstr>Times</vt:lpstr>
      <vt:lpstr>Wingdings</vt:lpstr>
      <vt:lpstr>BNL_rev1212</vt:lpstr>
      <vt:lpstr>SNS-review-TEMPLATE</vt:lpstr>
      <vt:lpstr>1_SNS-review-TEMPLATE</vt:lpstr>
      <vt:lpstr>2_SNS-review-TEMPLATE</vt:lpstr>
      <vt:lpstr>3_SNS-review-TEMPLATE</vt:lpstr>
      <vt:lpstr>4_SNS-review-TEMPLATE</vt:lpstr>
      <vt:lpstr>2018_Gray_Theme</vt:lpstr>
      <vt:lpstr>Low-Energy RHIC electron Cooling (LEReC)  RF To-Do Items for Summer/Shutdown 2018</vt:lpstr>
      <vt:lpstr>2.1 GHz Cavity</vt:lpstr>
      <vt:lpstr>Cavity Field Regulation</vt:lpstr>
      <vt:lpstr>Feedforward Beam Loading Compensation</vt:lpstr>
      <vt:lpstr>Feedback / Short Term Regulation</vt:lpstr>
      <vt:lpstr>Long Term Energy Stability</vt:lpstr>
      <vt:lpstr>Timing</vt:lpstr>
      <vt:lpstr>Laser Timing</vt:lpstr>
      <vt:lpstr>“78 kHz” Mode</vt:lpstr>
      <vt:lpstr>Master Clock</vt:lpstr>
      <vt:lpstr>RF</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Mernick, Kevin</cp:lastModifiedBy>
  <cp:revision>155</cp:revision>
  <cp:lastPrinted>2007-07-02T19:06:14Z</cp:lastPrinted>
  <dcterms:created xsi:type="dcterms:W3CDTF">2007-06-28T20:22:43Z</dcterms:created>
  <dcterms:modified xsi:type="dcterms:W3CDTF">2018-06-29T16:38:03Z</dcterms:modified>
</cp:coreProperties>
</file>