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4" r:id="rId3"/>
    <p:sldId id="268" r:id="rId4"/>
    <p:sldId id="263" r:id="rId5"/>
    <p:sldId id="271" r:id="rId6"/>
    <p:sldId id="269" r:id="rId7"/>
    <p:sldId id="270" r:id="rId8"/>
    <p:sldId id="272" r:id="rId9"/>
    <p:sldId id="289" r:id="rId10"/>
    <p:sldId id="282" r:id="rId11"/>
    <p:sldId id="284" r:id="rId12"/>
    <p:sldId id="287" r:id="rId13"/>
    <p:sldId id="290" r:id="rId14"/>
    <p:sldId id="273" r:id="rId15"/>
    <p:sldId id="261" r:id="rId16"/>
    <p:sldId id="262" r:id="rId17"/>
    <p:sldId id="266" r:id="rId18"/>
    <p:sldId id="260" r:id="rId19"/>
    <p:sldId id="267" r:id="rId20"/>
    <p:sldId id="258" r:id="rId21"/>
    <p:sldId id="293" r:id="rId22"/>
    <p:sldId id="292" r:id="rId23"/>
    <p:sldId id="275" r:id="rId24"/>
    <p:sldId id="281" r:id="rId25"/>
    <p:sldId id="283" r:id="rId26"/>
    <p:sldId id="285" r:id="rId27"/>
    <p:sldId id="257" r:id="rId28"/>
    <p:sldId id="276" r:id="rId29"/>
    <p:sldId id="279" r:id="rId30"/>
    <p:sldId id="259" r:id="rId31"/>
    <p:sldId id="265" r:id="rId32"/>
    <p:sldId id="274" r:id="rId33"/>
    <p:sldId id="29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77"/>
    <p:restoredTop sz="94694"/>
  </p:normalViewPr>
  <p:slideViewPr>
    <p:cSldViewPr snapToGrid="0" snapToObjects="1">
      <p:cViewPr>
        <p:scale>
          <a:sx n="139" d="100"/>
          <a:sy n="139" d="100"/>
        </p:scale>
        <p:origin x="824"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Sheet1!$B$1</c:f>
              <c:strCache>
                <c:ptCount val="1"/>
                <c:pt idx="0">
                  <c:v>Defined</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Differential 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(6)</c:v>
                </c:pt>
              </c:strCache>
            </c:strRef>
          </c:cat>
          <c:val>
            <c:numRef>
              <c:f>Sheet1!$B$2:$B$20</c:f>
              <c:numCache>
                <c:formatCode>0%</c:formatCode>
                <c:ptCount val="19"/>
              </c:numCache>
            </c:numRef>
          </c:val>
          <c:extLst>
            <c:ext xmlns:c16="http://schemas.microsoft.com/office/drawing/2014/chart" uri="{C3380CC4-5D6E-409C-BE32-E72D297353CC}">
              <c16:uniqueId val="{00000000-379B-A641-B621-E76CD0FA36BB}"/>
            </c:ext>
          </c:extLst>
        </c:ser>
        <c:ser>
          <c:idx val="1"/>
          <c:order val="1"/>
          <c:tx>
            <c:strRef>
              <c:f>Sheet1!$C$1</c:f>
              <c:strCache>
                <c:ptCount val="1"/>
                <c:pt idx="0">
                  <c:v>Design</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Differential 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(6)</c:v>
                </c:pt>
              </c:strCache>
            </c:strRef>
          </c:cat>
          <c:val>
            <c:numRef>
              <c:f>Sheet1!$C$2:$C$20</c:f>
              <c:numCache>
                <c:formatCode>0%</c:formatCode>
                <c:ptCount val="19"/>
              </c:numCache>
            </c:numRef>
          </c:val>
          <c:extLst>
            <c:ext xmlns:c16="http://schemas.microsoft.com/office/drawing/2014/chart" uri="{C3380CC4-5D6E-409C-BE32-E72D297353CC}">
              <c16:uniqueId val="{00000001-379B-A641-B621-E76CD0FA36BB}"/>
            </c:ext>
          </c:extLst>
        </c:ser>
        <c:ser>
          <c:idx val="2"/>
          <c:order val="2"/>
          <c:tx>
            <c:strRef>
              <c:f>Sheet1!$D$1</c:f>
              <c:strCache>
                <c:ptCount val="1"/>
                <c:pt idx="0">
                  <c:v>Construction</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Differential 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(6)</c:v>
                </c:pt>
              </c:strCache>
            </c:strRef>
          </c:cat>
          <c:val>
            <c:numRef>
              <c:f>Sheet1!$D$2:$D$20</c:f>
              <c:numCache>
                <c:formatCode>0%</c:formatCode>
                <c:ptCount val="19"/>
              </c:numCache>
            </c:numRef>
          </c:val>
          <c:extLst>
            <c:ext xmlns:c16="http://schemas.microsoft.com/office/drawing/2014/chart" uri="{C3380CC4-5D6E-409C-BE32-E72D297353CC}">
              <c16:uniqueId val="{00000002-379B-A641-B621-E76CD0FA36BB}"/>
            </c:ext>
          </c:extLst>
        </c:ser>
        <c:ser>
          <c:idx val="3"/>
          <c:order val="3"/>
          <c:tx>
            <c:strRef>
              <c:f>Sheet1!$E$1</c:f>
              <c:strCache>
                <c:ptCount val="1"/>
                <c:pt idx="0">
                  <c:v>Testing</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Differential 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(6)</c:v>
                </c:pt>
              </c:strCache>
            </c:strRef>
          </c:cat>
          <c:val>
            <c:numRef>
              <c:f>Sheet1!$E$2:$E$20</c:f>
              <c:numCache>
                <c:formatCode>0%</c:formatCode>
                <c:ptCount val="19"/>
              </c:numCache>
            </c:numRef>
          </c:val>
          <c:extLst>
            <c:ext xmlns:c16="http://schemas.microsoft.com/office/drawing/2014/chart" uri="{C3380CC4-5D6E-409C-BE32-E72D297353CC}">
              <c16:uniqueId val="{00000003-379B-A641-B621-E76CD0FA36BB}"/>
            </c:ext>
          </c:extLst>
        </c:ser>
        <c:dLbls>
          <c:showLegendKey val="0"/>
          <c:showVal val="0"/>
          <c:showCatName val="0"/>
          <c:showSerName val="0"/>
          <c:showPercent val="0"/>
          <c:showBubbleSize val="0"/>
        </c:dLbls>
        <c:gapWidth val="150"/>
        <c:overlap val="100"/>
        <c:axId val="-2011926920"/>
        <c:axId val="-2029878120"/>
      </c:barChart>
      <c:catAx>
        <c:axId val="-2011926920"/>
        <c:scaling>
          <c:orientation val="minMax"/>
        </c:scaling>
        <c:delete val="0"/>
        <c:axPos val="l"/>
        <c:numFmt formatCode="General" sourceLinked="0"/>
        <c:majorTickMark val="out"/>
        <c:minorTickMark val="none"/>
        <c:tickLblPos val="nextTo"/>
        <c:crossAx val="-2029878120"/>
        <c:crosses val="autoZero"/>
        <c:auto val="1"/>
        <c:lblAlgn val="ctr"/>
        <c:lblOffset val="100"/>
        <c:noMultiLvlLbl val="0"/>
      </c:catAx>
      <c:valAx>
        <c:axId val="-2029878120"/>
        <c:scaling>
          <c:orientation val="minMax"/>
          <c:max val="4"/>
        </c:scaling>
        <c:delete val="1"/>
        <c:axPos val="b"/>
        <c:majorGridlines/>
        <c:numFmt formatCode="0%" sourceLinked="1"/>
        <c:majorTickMark val="out"/>
        <c:minorTickMark val="none"/>
        <c:tickLblPos val="nextTo"/>
        <c:crossAx val="-20119269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37615701824028841"/>
          <c:y val="2.1220160762844272E-2"/>
          <c:w val="0.62363571716060551"/>
          <c:h val="0.95755967847431145"/>
        </c:manualLayout>
      </c:layout>
      <c:barChart>
        <c:barDir val="bar"/>
        <c:grouping val="stacked"/>
        <c:varyColors val="0"/>
        <c:ser>
          <c:idx val="0"/>
          <c:order val="0"/>
          <c:tx>
            <c:strRef>
              <c:f>Sheet1!$B$1</c:f>
              <c:strCache>
                <c:ptCount val="1"/>
                <c:pt idx="0">
                  <c:v>Commissioned</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(2)</c:v>
                </c:pt>
              </c:strCache>
            </c:strRef>
          </c:cat>
          <c:val>
            <c:numRef>
              <c:f>Sheet1!$B$2:$B$20</c:f>
              <c:numCache>
                <c:formatCode>0%</c:formatCode>
                <c:ptCount val="19"/>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numCache>
            </c:numRef>
          </c:val>
          <c:extLst>
            <c:ext xmlns:c16="http://schemas.microsoft.com/office/drawing/2014/chart" uri="{C3380CC4-5D6E-409C-BE32-E72D297353CC}">
              <c16:uniqueId val="{00000000-379B-A641-B621-E76CD0FA36BB}"/>
            </c:ext>
          </c:extLst>
        </c:ser>
        <c:ser>
          <c:idx val="1"/>
          <c:order val="1"/>
          <c:tx>
            <c:strRef>
              <c:f>Sheet1!$C$1</c:f>
              <c:strCache>
                <c:ptCount val="1"/>
                <c:pt idx="0">
                  <c:v>Rework</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(2)</c:v>
                </c:pt>
              </c:strCache>
            </c:strRef>
          </c:cat>
          <c:val>
            <c:numRef>
              <c:f>Sheet1!$C$2:$C$20</c:f>
              <c:numCache>
                <c:formatCode>0%</c:formatCode>
                <c:ptCount val="19"/>
                <c:pt idx="0">
                  <c:v>0</c:v>
                </c:pt>
                <c:pt idx="1">
                  <c:v>0.1</c:v>
                </c:pt>
                <c:pt idx="2">
                  <c:v>0</c:v>
                </c:pt>
                <c:pt idx="3">
                  <c:v>0</c:v>
                </c:pt>
                <c:pt idx="4">
                  <c:v>0.4</c:v>
                </c:pt>
                <c:pt idx="5">
                  <c:v>0</c:v>
                </c:pt>
                <c:pt idx="6">
                  <c:v>0</c:v>
                </c:pt>
                <c:pt idx="7">
                  <c:v>0</c:v>
                </c:pt>
                <c:pt idx="8">
                  <c:v>0</c:v>
                </c:pt>
                <c:pt idx="9">
                  <c:v>0</c:v>
                </c:pt>
                <c:pt idx="10">
                  <c:v>0</c:v>
                </c:pt>
                <c:pt idx="11">
                  <c:v>0</c:v>
                </c:pt>
                <c:pt idx="12">
                  <c:v>0.6</c:v>
                </c:pt>
                <c:pt idx="13">
                  <c:v>0.4</c:v>
                </c:pt>
                <c:pt idx="14">
                  <c:v>0</c:v>
                </c:pt>
                <c:pt idx="15">
                  <c:v>0.2</c:v>
                </c:pt>
                <c:pt idx="16">
                  <c:v>0</c:v>
                </c:pt>
                <c:pt idx="17">
                  <c:v>0.1</c:v>
                </c:pt>
                <c:pt idx="18">
                  <c:v>0</c:v>
                </c:pt>
              </c:numCache>
            </c:numRef>
          </c:val>
          <c:extLst>
            <c:ext xmlns:c16="http://schemas.microsoft.com/office/drawing/2014/chart" uri="{C3380CC4-5D6E-409C-BE32-E72D297353CC}">
              <c16:uniqueId val="{00000001-379B-A641-B621-E76CD0FA36BB}"/>
            </c:ext>
          </c:extLst>
        </c:ser>
        <c:ser>
          <c:idx val="2"/>
          <c:order val="2"/>
          <c:tx>
            <c:strRef>
              <c:f>Sheet1!$D$1</c:f>
              <c:strCache>
                <c:ptCount val="1"/>
                <c:pt idx="0">
                  <c:v>Testing incl w/ beam</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(2)</c:v>
                </c:pt>
              </c:strCache>
            </c:strRef>
          </c:cat>
          <c:val>
            <c:numRef>
              <c:f>Sheet1!$D$2:$D$20</c:f>
              <c:numCache>
                <c:formatCode>0%</c:formatCode>
                <c:ptCount val="19"/>
                <c:pt idx="0">
                  <c:v>0</c:v>
                </c:pt>
                <c:pt idx="1">
                  <c:v>0</c:v>
                </c:pt>
                <c:pt idx="2">
                  <c:v>0</c:v>
                </c:pt>
                <c:pt idx="3">
                  <c:v>0</c:v>
                </c:pt>
                <c:pt idx="4">
                  <c:v>3</c:v>
                </c:pt>
                <c:pt idx="5">
                  <c:v>0.4</c:v>
                </c:pt>
                <c:pt idx="6">
                  <c:v>1</c:v>
                </c:pt>
                <c:pt idx="7">
                  <c:v>0.6</c:v>
                </c:pt>
                <c:pt idx="8">
                  <c:v>0</c:v>
                </c:pt>
                <c:pt idx="9">
                  <c:v>0.8</c:v>
                </c:pt>
                <c:pt idx="10">
                  <c:v>0</c:v>
                </c:pt>
                <c:pt idx="11">
                  <c:v>0.6</c:v>
                </c:pt>
                <c:pt idx="12">
                  <c:v>0.5</c:v>
                </c:pt>
                <c:pt idx="13">
                  <c:v>0.1</c:v>
                </c:pt>
                <c:pt idx="14">
                  <c:v>0.4</c:v>
                </c:pt>
                <c:pt idx="15">
                  <c:v>0.2</c:v>
                </c:pt>
                <c:pt idx="16">
                  <c:v>0.4</c:v>
                </c:pt>
                <c:pt idx="17">
                  <c:v>0.1</c:v>
                </c:pt>
                <c:pt idx="18">
                  <c:v>0</c:v>
                </c:pt>
              </c:numCache>
            </c:numRef>
          </c:val>
          <c:extLst>
            <c:ext xmlns:c16="http://schemas.microsoft.com/office/drawing/2014/chart" uri="{C3380CC4-5D6E-409C-BE32-E72D297353CC}">
              <c16:uniqueId val="{00000002-379B-A641-B621-E76CD0FA36BB}"/>
            </c:ext>
          </c:extLst>
        </c:ser>
        <c:ser>
          <c:idx val="3"/>
          <c:order val="3"/>
          <c:tx>
            <c:strRef>
              <c:f>Sheet1!$E$1</c:f>
              <c:strCache>
                <c:ptCount val="1"/>
                <c:pt idx="0">
                  <c:v>Controls</c:v>
                </c:pt>
              </c:strCache>
            </c:strRef>
          </c:tx>
          <c:invertIfNegative val="0"/>
          <c:cat>
            <c:strRef>
              <c:f>Sheet1!$A$2:$A$20</c:f>
              <c:strCache>
                <c:ptCount val="19"/>
                <c:pt idx="0">
                  <c:v>Subsystems</c:v>
                </c:pt>
                <c:pt idx="1">
                  <c:v>Recombination Mon (2)</c:v>
                </c:pt>
                <c:pt idx="2">
                  <c:v>Energy (NMR Mag Spect)</c:v>
                </c:pt>
                <c:pt idx="3">
                  <c:v>Temperature Mon (32)</c:v>
                </c:pt>
                <c:pt idx="4">
                  <c:v>Beam Loss (16+8+8)</c:v>
                </c:pt>
                <c:pt idx="5">
                  <c:v>Emittance Slit (3)</c:v>
                </c:pt>
                <c:pt idx="6">
                  <c:v>Faraday Cups (5)</c:v>
                </c:pt>
                <c:pt idx="7">
                  <c:v>ICT (1)</c:v>
                </c:pt>
                <c:pt idx="8">
                  <c:v>DCCT (1)</c:v>
                </c:pt>
                <c:pt idx="9">
                  <c:v>FCTs (4)</c:v>
                </c:pt>
                <c:pt idx="10">
                  <c:v>Halo Monitors (4)</c:v>
                </c:pt>
                <c:pt idx="11">
                  <c:v>Energy (phase/ToF) (3)</c:v>
                </c:pt>
                <c:pt idx="12">
                  <c:v>Beam Position Mon (41)</c:v>
                </c:pt>
                <c:pt idx="13">
                  <c:v>Profile Monitors (15)</c:v>
                </c:pt>
                <c:pt idx="14">
                  <c:v>Gun Ripple (C-Pu)</c:v>
                </c:pt>
                <c:pt idx="15">
                  <c:v>Cathode Imaging</c:v>
                </c:pt>
                <c:pt idx="16">
                  <c:v>Ion Clearing Electrodes (2)</c:v>
                </c:pt>
                <c:pt idx="17">
                  <c:v>Gun I, V, Anode Inst.</c:v>
                </c:pt>
                <c:pt idx="18">
                  <c:v>Gun X-Ray Det (2)</c:v>
                </c:pt>
              </c:strCache>
            </c:strRef>
          </c:cat>
          <c:val>
            <c:numRef>
              <c:f>Sheet1!$E$2:$E$20</c:f>
              <c:numCache>
                <c:formatCode>0%</c:formatCode>
                <c:ptCount val="19"/>
                <c:pt idx="0">
                  <c:v>0.4</c:v>
                </c:pt>
                <c:pt idx="1">
                  <c:v>0.5</c:v>
                </c:pt>
                <c:pt idx="2">
                  <c:v>0</c:v>
                </c:pt>
                <c:pt idx="3">
                  <c:v>0</c:v>
                </c:pt>
                <c:pt idx="4">
                  <c:v>0</c:v>
                </c:pt>
                <c:pt idx="5">
                  <c:v>0</c:v>
                </c:pt>
                <c:pt idx="6">
                  <c:v>0</c:v>
                </c:pt>
                <c:pt idx="7">
                  <c:v>0</c:v>
                </c:pt>
                <c:pt idx="8">
                  <c:v>0.2</c:v>
                </c:pt>
                <c:pt idx="9">
                  <c:v>0</c:v>
                </c:pt>
                <c:pt idx="10">
                  <c:v>0</c:v>
                </c:pt>
                <c:pt idx="11">
                  <c:v>0</c:v>
                </c:pt>
                <c:pt idx="12">
                  <c:v>0.6</c:v>
                </c:pt>
                <c:pt idx="13">
                  <c:v>0.1</c:v>
                </c:pt>
                <c:pt idx="14">
                  <c:v>0</c:v>
                </c:pt>
                <c:pt idx="15">
                  <c:v>0</c:v>
                </c:pt>
                <c:pt idx="16">
                  <c:v>0</c:v>
                </c:pt>
                <c:pt idx="17">
                  <c:v>0</c:v>
                </c:pt>
                <c:pt idx="18">
                  <c:v>0</c:v>
                </c:pt>
              </c:numCache>
            </c:numRef>
          </c:val>
          <c:extLst>
            <c:ext xmlns:c16="http://schemas.microsoft.com/office/drawing/2014/chart" uri="{C3380CC4-5D6E-409C-BE32-E72D297353CC}">
              <c16:uniqueId val="{00000003-379B-A641-B621-E76CD0FA36BB}"/>
            </c:ext>
          </c:extLst>
        </c:ser>
        <c:dLbls>
          <c:showLegendKey val="0"/>
          <c:showVal val="0"/>
          <c:showCatName val="0"/>
          <c:showSerName val="0"/>
          <c:showPercent val="0"/>
          <c:showBubbleSize val="0"/>
        </c:dLbls>
        <c:gapWidth val="150"/>
        <c:overlap val="100"/>
        <c:axId val="-2011926920"/>
        <c:axId val="-2029878120"/>
      </c:barChart>
      <c:catAx>
        <c:axId val="-2011926920"/>
        <c:scaling>
          <c:orientation val="minMax"/>
        </c:scaling>
        <c:delete val="0"/>
        <c:axPos val="l"/>
        <c:numFmt formatCode="General" sourceLinked="0"/>
        <c:majorTickMark val="out"/>
        <c:minorTickMark val="none"/>
        <c:tickLblPos val="nextTo"/>
        <c:crossAx val="-2029878120"/>
        <c:crosses val="autoZero"/>
        <c:auto val="1"/>
        <c:lblAlgn val="ctr"/>
        <c:lblOffset val="100"/>
        <c:noMultiLvlLbl val="0"/>
      </c:catAx>
      <c:valAx>
        <c:axId val="-2029878120"/>
        <c:scaling>
          <c:orientation val="minMax"/>
          <c:max val="4"/>
        </c:scaling>
        <c:delete val="1"/>
        <c:axPos val="b"/>
        <c:majorGridlines/>
        <c:numFmt formatCode="0%" sourceLinked="1"/>
        <c:majorTickMark val="out"/>
        <c:minorTickMark val="none"/>
        <c:tickLblPos val="nextTo"/>
        <c:crossAx val="-2011926920"/>
        <c:crosses val="autoZero"/>
        <c:crossBetween val="between"/>
      </c:valAx>
    </c:plotArea>
    <c:legend>
      <c:legendPos val="r"/>
      <c:layout>
        <c:manualLayout>
          <c:xMode val="edge"/>
          <c:yMode val="edge"/>
          <c:x val="0.70495414029505454"/>
          <c:y val="5.5359100714801927E-2"/>
          <c:w val="0.29377951795191048"/>
          <c:h val="0.22952770939832901"/>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E3738-D097-474A-AF43-D36CAE7E30D3}" type="doc">
      <dgm:prSet loTypeId="urn:microsoft.com/office/officeart/2005/8/layout/process1" loCatId="process" qsTypeId="urn:microsoft.com/office/officeart/2005/8/quickstyle/simple1" qsCatId="simple" csTypeId="urn:microsoft.com/office/officeart/2005/8/colors/accent1_2" csCatId="accent1" phldr="1"/>
      <dgm:spPr/>
    </dgm:pt>
    <dgm:pt modelId="{90CEC1C1-A136-4970-92A2-9D59FCCA413E}">
      <dgm:prSet phldrT="[Text]"/>
      <dgm:spPr/>
      <dgm:t>
        <a:bodyPr/>
        <a:lstStyle/>
        <a:p>
          <a:pPr algn="ctr"/>
          <a:r>
            <a:rPr lang="en-US" dirty="0"/>
            <a:t>CIC Decimator</a:t>
          </a:r>
        </a:p>
        <a:p>
          <a:pPr algn="ctr"/>
          <a:r>
            <a:rPr lang="en-US" dirty="0"/>
            <a:t>N = 4</a:t>
          </a:r>
        </a:p>
      </dgm:t>
    </dgm:pt>
    <dgm:pt modelId="{19BBFB5E-580F-4F1A-B4AB-772D0C0AAD47}" type="parTrans" cxnId="{EBD32FD5-B192-4B07-A0EA-08C135E86873}">
      <dgm:prSet/>
      <dgm:spPr/>
      <dgm:t>
        <a:bodyPr/>
        <a:lstStyle/>
        <a:p>
          <a:pPr algn="ctr"/>
          <a:endParaRPr lang="en-US"/>
        </a:p>
      </dgm:t>
    </dgm:pt>
    <dgm:pt modelId="{63BEACD4-3F9B-4AF3-A533-FF8C1487ADF2}" type="sibTrans" cxnId="{EBD32FD5-B192-4B07-A0EA-08C135E86873}">
      <dgm:prSet/>
      <dgm:spPr/>
      <dgm:t>
        <a:bodyPr/>
        <a:lstStyle/>
        <a:p>
          <a:pPr algn="ctr"/>
          <a:endParaRPr lang="en-US"/>
        </a:p>
      </dgm:t>
    </dgm:pt>
    <dgm:pt modelId="{346D2158-969D-4845-821F-8AD85100B5FE}">
      <dgm:prSet phldrT="[Text]"/>
      <dgm:spPr/>
      <dgm:t>
        <a:bodyPr/>
        <a:lstStyle/>
        <a:p>
          <a:pPr algn="ctr"/>
          <a:r>
            <a:rPr lang="en-US" dirty="0"/>
            <a:t>FIR High Pass</a:t>
          </a:r>
        </a:p>
        <a:p>
          <a:pPr algn="ctr"/>
          <a:r>
            <a:rPr lang="en-US" dirty="0"/>
            <a:t>Number of Taps = 41</a:t>
          </a:r>
        </a:p>
        <a:p>
          <a:pPr algn="ctr"/>
          <a:r>
            <a:rPr lang="en-US" dirty="0"/>
            <a:t>Cutoff = π/10</a:t>
          </a:r>
        </a:p>
      </dgm:t>
    </dgm:pt>
    <dgm:pt modelId="{F1642D1B-BECF-4D33-B0EF-275F1050A0F6}" type="parTrans" cxnId="{EE08E9B9-BC18-41EC-813A-2E941F2BE573}">
      <dgm:prSet/>
      <dgm:spPr/>
      <dgm:t>
        <a:bodyPr/>
        <a:lstStyle/>
        <a:p>
          <a:pPr algn="ctr"/>
          <a:endParaRPr lang="en-US"/>
        </a:p>
      </dgm:t>
    </dgm:pt>
    <dgm:pt modelId="{86180BB5-4662-42FD-A071-7C85AC9AF38B}" type="sibTrans" cxnId="{EE08E9B9-BC18-41EC-813A-2E941F2BE573}">
      <dgm:prSet/>
      <dgm:spPr/>
      <dgm:t>
        <a:bodyPr/>
        <a:lstStyle/>
        <a:p>
          <a:pPr algn="ctr"/>
          <a:endParaRPr lang="en-US"/>
        </a:p>
      </dgm:t>
    </dgm:pt>
    <dgm:pt modelId="{19294E7F-D0BA-4A2B-B1B7-9CB8FFF94D0C}">
      <dgm:prSet phldrT="[Text]"/>
      <dgm:spPr/>
      <dgm:t>
        <a:bodyPr/>
        <a:lstStyle/>
        <a:p>
          <a:pPr algn="ctr"/>
          <a:r>
            <a:rPr lang="en-US"/>
            <a:t>CIC Interpolator</a:t>
          </a:r>
        </a:p>
        <a:p>
          <a:pPr algn="ctr"/>
          <a:r>
            <a:rPr lang="en-US"/>
            <a:t>N = 4</a:t>
          </a:r>
        </a:p>
      </dgm:t>
    </dgm:pt>
    <dgm:pt modelId="{F07F7FA8-EA3E-4188-B8A2-9B4766225E06}" type="parTrans" cxnId="{D0739C6D-7F18-4A97-93A4-042CC0DDA604}">
      <dgm:prSet/>
      <dgm:spPr/>
      <dgm:t>
        <a:bodyPr/>
        <a:lstStyle/>
        <a:p>
          <a:pPr algn="ctr"/>
          <a:endParaRPr lang="en-US"/>
        </a:p>
      </dgm:t>
    </dgm:pt>
    <dgm:pt modelId="{241B71C9-7E58-4CE0-B098-3ED975DB0D55}" type="sibTrans" cxnId="{D0739C6D-7F18-4A97-93A4-042CC0DDA604}">
      <dgm:prSet/>
      <dgm:spPr/>
      <dgm:t>
        <a:bodyPr/>
        <a:lstStyle/>
        <a:p>
          <a:pPr algn="ctr"/>
          <a:endParaRPr lang="en-US"/>
        </a:p>
      </dgm:t>
    </dgm:pt>
    <dgm:pt modelId="{734DE284-AF18-444C-89F5-CA7B263C2FB0}" type="pres">
      <dgm:prSet presAssocID="{874E3738-D097-474A-AF43-D36CAE7E30D3}" presName="Name0" presStyleCnt="0">
        <dgm:presLayoutVars>
          <dgm:dir/>
          <dgm:resizeHandles val="exact"/>
        </dgm:presLayoutVars>
      </dgm:prSet>
      <dgm:spPr/>
    </dgm:pt>
    <dgm:pt modelId="{4EB40659-2329-4929-AE28-F77C3E9FBDAE}" type="pres">
      <dgm:prSet presAssocID="{90CEC1C1-A136-4970-92A2-9D59FCCA413E}" presName="node" presStyleLbl="node1" presStyleIdx="0" presStyleCnt="3">
        <dgm:presLayoutVars>
          <dgm:bulletEnabled val="1"/>
        </dgm:presLayoutVars>
      </dgm:prSet>
      <dgm:spPr/>
    </dgm:pt>
    <dgm:pt modelId="{37898BDF-9144-4575-A0BA-A31C44BF5726}" type="pres">
      <dgm:prSet presAssocID="{63BEACD4-3F9B-4AF3-A533-FF8C1487ADF2}" presName="sibTrans" presStyleLbl="sibTrans2D1" presStyleIdx="0" presStyleCnt="2"/>
      <dgm:spPr/>
    </dgm:pt>
    <dgm:pt modelId="{FB94531F-2837-4462-B195-ADEB488D37C9}" type="pres">
      <dgm:prSet presAssocID="{63BEACD4-3F9B-4AF3-A533-FF8C1487ADF2}" presName="connectorText" presStyleLbl="sibTrans2D1" presStyleIdx="0" presStyleCnt="2"/>
      <dgm:spPr/>
    </dgm:pt>
    <dgm:pt modelId="{2261AB61-7108-4117-A805-C698335BF5A6}" type="pres">
      <dgm:prSet presAssocID="{346D2158-969D-4845-821F-8AD85100B5FE}" presName="node" presStyleLbl="node1" presStyleIdx="1" presStyleCnt="3">
        <dgm:presLayoutVars>
          <dgm:bulletEnabled val="1"/>
        </dgm:presLayoutVars>
      </dgm:prSet>
      <dgm:spPr/>
    </dgm:pt>
    <dgm:pt modelId="{BA9BEB9A-6BB1-46ED-B63F-F88228C67559}" type="pres">
      <dgm:prSet presAssocID="{86180BB5-4662-42FD-A071-7C85AC9AF38B}" presName="sibTrans" presStyleLbl="sibTrans2D1" presStyleIdx="1" presStyleCnt="2" custLinFactNeighborY="0"/>
      <dgm:spPr/>
    </dgm:pt>
    <dgm:pt modelId="{06866700-D15A-4C98-ABA5-3069B25E8EB6}" type="pres">
      <dgm:prSet presAssocID="{86180BB5-4662-42FD-A071-7C85AC9AF38B}" presName="connectorText" presStyleLbl="sibTrans2D1" presStyleIdx="1" presStyleCnt="2"/>
      <dgm:spPr/>
    </dgm:pt>
    <dgm:pt modelId="{BB390BA4-7AFD-4B55-93A5-285D9BE7E84F}" type="pres">
      <dgm:prSet presAssocID="{19294E7F-D0BA-4A2B-B1B7-9CB8FFF94D0C}" presName="node" presStyleLbl="node1" presStyleIdx="2" presStyleCnt="3">
        <dgm:presLayoutVars>
          <dgm:bulletEnabled val="1"/>
        </dgm:presLayoutVars>
      </dgm:prSet>
      <dgm:spPr/>
    </dgm:pt>
  </dgm:ptLst>
  <dgm:cxnLst>
    <dgm:cxn modelId="{94CCD01B-EFD4-4A00-83BF-61432EA74FF1}" type="presOf" srcId="{19294E7F-D0BA-4A2B-B1B7-9CB8FFF94D0C}" destId="{BB390BA4-7AFD-4B55-93A5-285D9BE7E84F}" srcOrd="0" destOrd="0" presId="urn:microsoft.com/office/officeart/2005/8/layout/process1"/>
    <dgm:cxn modelId="{D0B8751E-8F91-413E-AD34-8DB876A7AB32}" type="presOf" srcId="{346D2158-969D-4845-821F-8AD85100B5FE}" destId="{2261AB61-7108-4117-A805-C698335BF5A6}" srcOrd="0" destOrd="0" presId="urn:microsoft.com/office/officeart/2005/8/layout/process1"/>
    <dgm:cxn modelId="{8F12412F-02A7-4F9B-9227-6E078C9D8C64}" type="presOf" srcId="{86180BB5-4662-42FD-A071-7C85AC9AF38B}" destId="{06866700-D15A-4C98-ABA5-3069B25E8EB6}" srcOrd="1" destOrd="0" presId="urn:microsoft.com/office/officeart/2005/8/layout/process1"/>
    <dgm:cxn modelId="{75B20244-02AD-4157-9B82-961EB8CA9B70}" type="presOf" srcId="{874E3738-D097-474A-AF43-D36CAE7E30D3}" destId="{734DE284-AF18-444C-89F5-CA7B263C2FB0}" srcOrd="0" destOrd="0" presId="urn:microsoft.com/office/officeart/2005/8/layout/process1"/>
    <dgm:cxn modelId="{D0739C6D-7F18-4A97-93A4-042CC0DDA604}" srcId="{874E3738-D097-474A-AF43-D36CAE7E30D3}" destId="{19294E7F-D0BA-4A2B-B1B7-9CB8FFF94D0C}" srcOrd="2" destOrd="0" parTransId="{F07F7FA8-EA3E-4188-B8A2-9B4766225E06}" sibTransId="{241B71C9-7E58-4CE0-B098-3ED975DB0D55}"/>
    <dgm:cxn modelId="{37BDB17A-49C4-4DC9-9E3A-105ECB6816A7}" type="presOf" srcId="{90CEC1C1-A136-4970-92A2-9D59FCCA413E}" destId="{4EB40659-2329-4929-AE28-F77C3E9FBDAE}" srcOrd="0" destOrd="0" presId="urn:microsoft.com/office/officeart/2005/8/layout/process1"/>
    <dgm:cxn modelId="{711C9796-4DEA-4E72-92F7-B7B2768EB2B1}" type="presOf" srcId="{86180BB5-4662-42FD-A071-7C85AC9AF38B}" destId="{BA9BEB9A-6BB1-46ED-B63F-F88228C67559}" srcOrd="0" destOrd="0" presId="urn:microsoft.com/office/officeart/2005/8/layout/process1"/>
    <dgm:cxn modelId="{EE08E9B9-BC18-41EC-813A-2E941F2BE573}" srcId="{874E3738-D097-474A-AF43-D36CAE7E30D3}" destId="{346D2158-969D-4845-821F-8AD85100B5FE}" srcOrd="1" destOrd="0" parTransId="{F1642D1B-BECF-4D33-B0EF-275F1050A0F6}" sibTransId="{86180BB5-4662-42FD-A071-7C85AC9AF38B}"/>
    <dgm:cxn modelId="{6E6237CA-9946-4765-AE7B-8F381EBDE462}" type="presOf" srcId="{63BEACD4-3F9B-4AF3-A533-FF8C1487ADF2}" destId="{37898BDF-9144-4575-A0BA-A31C44BF5726}" srcOrd="0" destOrd="0" presId="urn:microsoft.com/office/officeart/2005/8/layout/process1"/>
    <dgm:cxn modelId="{EBD32FD5-B192-4B07-A0EA-08C135E86873}" srcId="{874E3738-D097-474A-AF43-D36CAE7E30D3}" destId="{90CEC1C1-A136-4970-92A2-9D59FCCA413E}" srcOrd="0" destOrd="0" parTransId="{19BBFB5E-580F-4F1A-B4AB-772D0C0AAD47}" sibTransId="{63BEACD4-3F9B-4AF3-A533-FF8C1487ADF2}"/>
    <dgm:cxn modelId="{23338CD6-934A-4CE4-A8FD-4EC8343193F2}" type="presOf" srcId="{63BEACD4-3F9B-4AF3-A533-FF8C1487ADF2}" destId="{FB94531F-2837-4462-B195-ADEB488D37C9}" srcOrd="1" destOrd="0" presId="urn:microsoft.com/office/officeart/2005/8/layout/process1"/>
    <dgm:cxn modelId="{608E741E-1B67-44BE-B01F-3BFFB9B9DC23}" type="presParOf" srcId="{734DE284-AF18-444C-89F5-CA7B263C2FB0}" destId="{4EB40659-2329-4929-AE28-F77C3E9FBDAE}" srcOrd="0" destOrd="0" presId="urn:microsoft.com/office/officeart/2005/8/layout/process1"/>
    <dgm:cxn modelId="{1C1BA70D-9EB7-464E-ADAA-86C7DFAFAFC8}" type="presParOf" srcId="{734DE284-AF18-444C-89F5-CA7B263C2FB0}" destId="{37898BDF-9144-4575-A0BA-A31C44BF5726}" srcOrd="1" destOrd="0" presId="urn:microsoft.com/office/officeart/2005/8/layout/process1"/>
    <dgm:cxn modelId="{44F86A45-3870-4383-8BEC-DF9ACDF70DD5}" type="presParOf" srcId="{37898BDF-9144-4575-A0BA-A31C44BF5726}" destId="{FB94531F-2837-4462-B195-ADEB488D37C9}" srcOrd="0" destOrd="0" presId="urn:microsoft.com/office/officeart/2005/8/layout/process1"/>
    <dgm:cxn modelId="{F36F7FE3-E202-449E-ACD8-585C43922F39}" type="presParOf" srcId="{734DE284-AF18-444C-89F5-CA7B263C2FB0}" destId="{2261AB61-7108-4117-A805-C698335BF5A6}" srcOrd="2" destOrd="0" presId="urn:microsoft.com/office/officeart/2005/8/layout/process1"/>
    <dgm:cxn modelId="{38A7F02D-DFA9-41EE-9C98-890EED783465}" type="presParOf" srcId="{734DE284-AF18-444C-89F5-CA7B263C2FB0}" destId="{BA9BEB9A-6BB1-46ED-B63F-F88228C67559}" srcOrd="3" destOrd="0" presId="urn:microsoft.com/office/officeart/2005/8/layout/process1"/>
    <dgm:cxn modelId="{82CA97E2-98A7-436B-B4C7-BC023E828A8F}" type="presParOf" srcId="{BA9BEB9A-6BB1-46ED-B63F-F88228C67559}" destId="{06866700-D15A-4C98-ABA5-3069B25E8EB6}" srcOrd="0" destOrd="0" presId="urn:microsoft.com/office/officeart/2005/8/layout/process1"/>
    <dgm:cxn modelId="{1FFB1774-34E1-4FE9-9D84-AEE36B0E87F9}" type="presParOf" srcId="{734DE284-AF18-444C-89F5-CA7B263C2FB0}" destId="{BB390BA4-7AFD-4B55-93A5-285D9BE7E84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40659-2329-4929-AE28-F77C3E9FBDAE}">
      <dsp:nvSpPr>
        <dsp:cNvPr id="0" name=""/>
        <dsp:cNvSpPr/>
      </dsp:nvSpPr>
      <dsp:spPr>
        <a:xfrm>
          <a:off x="3977" y="0"/>
          <a:ext cx="1188757" cy="433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CIC Decimator</a:t>
          </a:r>
        </a:p>
        <a:p>
          <a:pPr marL="0" lvl="0" indent="0" algn="ctr" defTabSz="311150">
            <a:lnSpc>
              <a:spcPct val="90000"/>
            </a:lnSpc>
            <a:spcBef>
              <a:spcPct val="0"/>
            </a:spcBef>
            <a:spcAft>
              <a:spcPct val="35000"/>
            </a:spcAft>
            <a:buNone/>
          </a:pPr>
          <a:r>
            <a:rPr lang="en-US" sz="700" kern="1200" dirty="0"/>
            <a:t>N = 4</a:t>
          </a:r>
        </a:p>
      </dsp:txBody>
      <dsp:txXfrm>
        <a:off x="16672" y="12695"/>
        <a:ext cx="1163367" cy="408048"/>
      </dsp:txXfrm>
    </dsp:sp>
    <dsp:sp modelId="{37898BDF-9144-4575-A0BA-A31C44BF5726}">
      <dsp:nvSpPr>
        <dsp:cNvPr id="0" name=""/>
        <dsp:cNvSpPr/>
      </dsp:nvSpPr>
      <dsp:spPr>
        <a:xfrm>
          <a:off x="1311610" y="69313"/>
          <a:ext cx="252016" cy="2948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11610" y="128275"/>
        <a:ext cx="176411" cy="176887"/>
      </dsp:txXfrm>
    </dsp:sp>
    <dsp:sp modelId="{2261AB61-7108-4117-A805-C698335BF5A6}">
      <dsp:nvSpPr>
        <dsp:cNvPr id="0" name=""/>
        <dsp:cNvSpPr/>
      </dsp:nvSpPr>
      <dsp:spPr>
        <a:xfrm>
          <a:off x="1668237" y="0"/>
          <a:ext cx="1188757" cy="433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FIR High Pass</a:t>
          </a:r>
        </a:p>
        <a:p>
          <a:pPr marL="0" lvl="0" indent="0" algn="ctr" defTabSz="311150">
            <a:lnSpc>
              <a:spcPct val="90000"/>
            </a:lnSpc>
            <a:spcBef>
              <a:spcPct val="0"/>
            </a:spcBef>
            <a:spcAft>
              <a:spcPct val="35000"/>
            </a:spcAft>
            <a:buNone/>
          </a:pPr>
          <a:r>
            <a:rPr lang="en-US" sz="700" kern="1200" dirty="0"/>
            <a:t>Number of Taps = 41</a:t>
          </a:r>
        </a:p>
        <a:p>
          <a:pPr marL="0" lvl="0" indent="0" algn="ctr" defTabSz="311150">
            <a:lnSpc>
              <a:spcPct val="90000"/>
            </a:lnSpc>
            <a:spcBef>
              <a:spcPct val="0"/>
            </a:spcBef>
            <a:spcAft>
              <a:spcPct val="35000"/>
            </a:spcAft>
            <a:buNone/>
          </a:pPr>
          <a:r>
            <a:rPr lang="en-US" sz="700" kern="1200" dirty="0"/>
            <a:t>Cutoff = π/10</a:t>
          </a:r>
        </a:p>
      </dsp:txBody>
      <dsp:txXfrm>
        <a:off x="1680932" y="12695"/>
        <a:ext cx="1163367" cy="408048"/>
      </dsp:txXfrm>
    </dsp:sp>
    <dsp:sp modelId="{BA9BEB9A-6BB1-46ED-B63F-F88228C67559}">
      <dsp:nvSpPr>
        <dsp:cNvPr id="0" name=""/>
        <dsp:cNvSpPr/>
      </dsp:nvSpPr>
      <dsp:spPr>
        <a:xfrm>
          <a:off x="2975870" y="69313"/>
          <a:ext cx="252016" cy="2948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975870" y="128275"/>
        <a:ext cx="176411" cy="176887"/>
      </dsp:txXfrm>
    </dsp:sp>
    <dsp:sp modelId="{BB390BA4-7AFD-4B55-93A5-285D9BE7E84F}">
      <dsp:nvSpPr>
        <dsp:cNvPr id="0" name=""/>
        <dsp:cNvSpPr/>
      </dsp:nvSpPr>
      <dsp:spPr>
        <a:xfrm>
          <a:off x="3332497" y="0"/>
          <a:ext cx="1188757" cy="433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CIC Interpolator</a:t>
          </a:r>
        </a:p>
        <a:p>
          <a:pPr marL="0" lvl="0" indent="0" algn="ctr" defTabSz="311150">
            <a:lnSpc>
              <a:spcPct val="90000"/>
            </a:lnSpc>
            <a:spcBef>
              <a:spcPct val="0"/>
            </a:spcBef>
            <a:spcAft>
              <a:spcPct val="35000"/>
            </a:spcAft>
            <a:buNone/>
          </a:pPr>
          <a:r>
            <a:rPr lang="en-US" sz="700" kern="1200"/>
            <a:t>N = 4</a:t>
          </a:r>
        </a:p>
      </dsp:txBody>
      <dsp:txXfrm>
        <a:off x="3345192" y="12695"/>
        <a:ext cx="1163367" cy="4080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0.89236</cdr:x>
      <cdr:y>0.59504</cdr:y>
    </cdr:from>
    <cdr:to>
      <cdr:x>0.94781</cdr:x>
      <cdr:y>0.74769</cdr:y>
    </cdr:to>
    <cdr:sp macro="" textlink="">
      <cdr:nvSpPr>
        <cdr:cNvPr id="2" name="TextBox 1">
          <a:extLst xmlns:a="http://schemas.openxmlformats.org/drawingml/2006/main">
            <a:ext uri="{FF2B5EF4-FFF2-40B4-BE49-F238E27FC236}">
              <a16:creationId xmlns:a16="http://schemas.microsoft.com/office/drawing/2014/main" id="{BDE7E939-6676-8944-8B64-BCB774CBB45F}"/>
            </a:ext>
          </a:extLst>
        </cdr:cNvPr>
        <cdr:cNvSpPr txBox="1"/>
      </cdr:nvSpPr>
      <cdr:spPr>
        <a:xfrm xmlns:a="http://schemas.openxmlformats.org/drawingml/2006/main" rot="16200000">
          <a:off x="7159239" y="4188976"/>
          <a:ext cx="1004935" cy="4617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Dec 2019</a:t>
          </a:r>
        </a:p>
      </cdr:txBody>
    </cdr:sp>
  </cdr:relSizeAnchor>
  <cdr:relSizeAnchor xmlns:cdr="http://schemas.openxmlformats.org/drawingml/2006/chartDrawing">
    <cdr:from>
      <cdr:x>0.66145</cdr:x>
      <cdr:y>0.3731</cdr:y>
    </cdr:from>
    <cdr:to>
      <cdr:x>0.7169</cdr:x>
      <cdr:y>0.52575</cdr:y>
    </cdr:to>
    <cdr:sp macro="" textlink="">
      <cdr:nvSpPr>
        <cdr:cNvPr id="3" name="TextBox 1">
          <a:extLst xmlns:a="http://schemas.openxmlformats.org/drawingml/2006/main">
            <a:ext uri="{FF2B5EF4-FFF2-40B4-BE49-F238E27FC236}">
              <a16:creationId xmlns:a16="http://schemas.microsoft.com/office/drawing/2014/main" id="{ECDE106C-D684-794E-A7EC-D972AF30ED90}"/>
            </a:ext>
          </a:extLst>
        </cdr:cNvPr>
        <cdr:cNvSpPr txBox="1"/>
      </cdr:nvSpPr>
      <cdr:spPr>
        <a:xfrm xmlns:a="http://schemas.openxmlformats.org/drawingml/2006/main" rot="16200000">
          <a:off x="5236383" y="2727847"/>
          <a:ext cx="1004935" cy="4617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Sept 2019</a:t>
          </a: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tiff"/><Relationship Id="rId7" Type="http://schemas.openxmlformats.org/officeDocument/2006/relationships/image" Target="../media/image53.png"/><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hyperlink" Target="http://www.cadops.bnl.gov/Instrumentation/InstWiki/index.php/Fast_Current_Transformers_(FCT),_LEReC"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cadops.bnl.gov/Instrumentation/InstWiki/index.php/Integrating_Current_Transformer_(ICT),_LEReC" TargetMode="Externa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1.xml"/><Relationship Id="rId7" Type="http://schemas.openxmlformats.org/officeDocument/2006/relationships/image" Target="../media/image65.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image" Target="../media/image69.png"/><Relationship Id="rId5" Type="http://schemas.openxmlformats.org/officeDocument/2006/relationships/diagramColors" Target="../diagrams/colors1.xml"/><Relationship Id="rId10" Type="http://schemas.openxmlformats.org/officeDocument/2006/relationships/image" Target="../media/image68.png"/><Relationship Id="rId4" Type="http://schemas.openxmlformats.org/officeDocument/2006/relationships/diagramQuickStyle" Target="../diagrams/quickStyle1.xml"/><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LEReC</a:t>
            </a:r>
            <a:r>
              <a:rPr lang="en-US" dirty="0"/>
              <a:t> Status Review Retreat</a:t>
            </a:r>
          </a:p>
        </p:txBody>
      </p:sp>
      <p:sp>
        <p:nvSpPr>
          <p:cNvPr id="3" name="Subtitle 2"/>
          <p:cNvSpPr>
            <a:spLocks noGrp="1"/>
          </p:cNvSpPr>
          <p:nvPr>
            <p:ph type="subTitle" idx="1"/>
          </p:nvPr>
        </p:nvSpPr>
        <p:spPr/>
        <p:txBody>
          <a:bodyPr/>
          <a:lstStyle/>
          <a:p>
            <a:r>
              <a:rPr lang="en-US" dirty="0"/>
              <a:t>Instrumentation Systems</a:t>
            </a:r>
          </a:p>
          <a:p>
            <a:r>
              <a:rPr lang="en-US" dirty="0"/>
              <a:t>Toby Miller</a:t>
            </a:r>
          </a:p>
          <a:p>
            <a:r>
              <a:rPr lang="en-US" dirty="0"/>
              <a:t>July 2, 2018</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73" y="71959"/>
            <a:ext cx="5461968" cy="845109"/>
          </a:xfrm>
        </p:spPr>
        <p:txBody>
          <a:bodyPr>
            <a:normAutofit fontScale="90000"/>
          </a:bodyPr>
          <a:lstStyle/>
          <a:p>
            <a:r>
              <a:rPr lang="en-US" sz="3600" dirty="0"/>
              <a:t>Charge &amp; Current Monitors</a:t>
            </a:r>
            <a:br>
              <a:rPr lang="en-US" sz="3600" dirty="0"/>
            </a:br>
            <a:r>
              <a:rPr lang="en-US" sz="3600" dirty="0"/>
              <a:t> – FCTs (4)</a:t>
            </a:r>
            <a:endParaRPr lang="en-US" sz="3600" b="0" dirty="0"/>
          </a:p>
        </p:txBody>
      </p:sp>
      <p:sp>
        <p:nvSpPr>
          <p:cNvPr id="14" name="Content Placeholder 13">
            <a:extLst>
              <a:ext uri="{FF2B5EF4-FFF2-40B4-BE49-F238E27FC236}">
                <a16:creationId xmlns:a16="http://schemas.microsoft.com/office/drawing/2014/main" id="{B404070A-600F-4A37-90A3-5D9C1D9A3599}"/>
              </a:ext>
            </a:extLst>
          </p:cNvPr>
          <p:cNvSpPr>
            <a:spLocks noGrp="1"/>
          </p:cNvSpPr>
          <p:nvPr>
            <p:ph idx="1"/>
          </p:nvPr>
        </p:nvSpPr>
        <p:spPr>
          <a:xfrm>
            <a:off x="80273" y="1066939"/>
            <a:ext cx="4890607" cy="4455939"/>
          </a:xfrm>
        </p:spPr>
        <p:txBody>
          <a:bodyPr>
            <a:normAutofit fontScale="55000" lnSpcReduction="20000"/>
          </a:bodyPr>
          <a:lstStyle/>
          <a:p>
            <a:pPr>
              <a:spcBef>
                <a:spcPts val="300"/>
              </a:spcBef>
              <a:spcAft>
                <a:spcPts val="300"/>
              </a:spcAft>
            </a:pPr>
            <a:r>
              <a:rPr lang="en-US" b="1" u="sng" dirty="0"/>
              <a:t>Status</a:t>
            </a:r>
          </a:p>
          <a:p>
            <a:pPr lvl="1">
              <a:spcBef>
                <a:spcPts val="300"/>
              </a:spcBef>
              <a:spcAft>
                <a:spcPts val="300"/>
              </a:spcAft>
            </a:pPr>
            <a:r>
              <a:rPr lang="en-US" dirty="0"/>
              <a:t>MPS Level Detection – </a:t>
            </a:r>
            <a:r>
              <a:rPr lang="en-US" dirty="0">
                <a:solidFill>
                  <a:schemeClr val="accent6">
                    <a:lumMod val="75000"/>
                  </a:schemeClr>
                </a:solidFill>
              </a:rPr>
              <a:t>Operational</a:t>
            </a:r>
          </a:p>
          <a:p>
            <a:pPr lvl="2">
              <a:spcBef>
                <a:spcPts val="300"/>
              </a:spcBef>
              <a:spcAft>
                <a:spcPts val="300"/>
              </a:spcAft>
            </a:pPr>
            <a:r>
              <a:rPr lang="en-US" dirty="0">
                <a:solidFill>
                  <a:prstClr val="black"/>
                </a:solidFill>
                <a:latin typeface="Calibri"/>
              </a:rPr>
              <a:t>1-sec sliding average charge reading determines the MPS level &amp; updates every 200ns.</a:t>
            </a:r>
            <a:endParaRPr lang="en-US" dirty="0">
              <a:solidFill>
                <a:schemeClr val="accent6">
                  <a:lumMod val="75000"/>
                </a:schemeClr>
              </a:solidFill>
            </a:endParaRPr>
          </a:p>
          <a:p>
            <a:pPr lvl="1">
              <a:spcBef>
                <a:spcPts val="300"/>
              </a:spcBef>
              <a:spcAft>
                <a:spcPts val="300"/>
              </a:spcAft>
            </a:pPr>
            <a:r>
              <a:rPr lang="en-US" dirty="0"/>
              <a:t>Gun FCT – </a:t>
            </a:r>
            <a:r>
              <a:rPr lang="en-US" dirty="0">
                <a:solidFill>
                  <a:schemeClr val="accent6">
                    <a:lumMod val="75000"/>
                  </a:schemeClr>
                </a:solidFill>
              </a:rPr>
              <a:t>Operational</a:t>
            </a:r>
          </a:p>
          <a:p>
            <a:pPr lvl="1">
              <a:spcBef>
                <a:spcPts val="300"/>
              </a:spcBef>
              <a:spcAft>
                <a:spcPts val="300"/>
              </a:spcAft>
            </a:pPr>
            <a:r>
              <a:rPr lang="en-US" dirty="0"/>
              <a:t>MPS Photodiode – </a:t>
            </a:r>
            <a:r>
              <a:rPr lang="en-US" dirty="0">
                <a:solidFill>
                  <a:schemeClr val="accent6">
                    <a:lumMod val="75000"/>
                  </a:schemeClr>
                </a:solidFill>
              </a:rPr>
              <a:t>Operational</a:t>
            </a:r>
          </a:p>
          <a:p>
            <a:pPr lvl="1">
              <a:spcBef>
                <a:spcPts val="300"/>
              </a:spcBef>
              <a:spcAft>
                <a:spcPts val="300"/>
              </a:spcAft>
            </a:pPr>
            <a:r>
              <a:rPr lang="en-US" dirty="0"/>
              <a:t>Low level detector – </a:t>
            </a:r>
            <a:r>
              <a:rPr lang="en-US" dirty="0">
                <a:solidFill>
                  <a:schemeClr val="accent1"/>
                </a:solidFill>
              </a:rPr>
              <a:t>Adjustment needed</a:t>
            </a:r>
          </a:p>
          <a:p>
            <a:pPr lvl="1">
              <a:spcBef>
                <a:spcPts val="300"/>
              </a:spcBef>
              <a:spcAft>
                <a:spcPts val="300"/>
              </a:spcAft>
            </a:pPr>
            <a:r>
              <a:rPr lang="en-US" dirty="0"/>
              <a:t>MPS Difference Measurements – </a:t>
            </a:r>
            <a:r>
              <a:rPr lang="en-US" dirty="0">
                <a:solidFill>
                  <a:srgbClr val="FF0000"/>
                </a:solidFill>
              </a:rPr>
              <a:t>Not Operational</a:t>
            </a:r>
          </a:p>
          <a:p>
            <a:pPr lvl="2">
              <a:spcBef>
                <a:spcPts val="300"/>
              </a:spcBef>
              <a:spcAft>
                <a:spcPts val="300"/>
              </a:spcAft>
            </a:pPr>
            <a:r>
              <a:rPr lang="en-US" dirty="0"/>
              <a:t>Bug in the difference calculation has been fixed</a:t>
            </a:r>
          </a:p>
          <a:p>
            <a:pPr lvl="2">
              <a:spcBef>
                <a:spcPts val="300"/>
              </a:spcBef>
              <a:spcAft>
                <a:spcPts val="300"/>
              </a:spcAft>
            </a:pPr>
            <a:r>
              <a:rPr lang="en-US" dirty="0">
                <a:solidFill>
                  <a:schemeClr val="accent1"/>
                </a:solidFill>
              </a:rPr>
              <a:t>Requires beam time to recalibrate each FCT and test</a:t>
            </a:r>
          </a:p>
          <a:p>
            <a:pPr>
              <a:spcBef>
                <a:spcPts val="300"/>
              </a:spcBef>
              <a:spcAft>
                <a:spcPts val="300"/>
              </a:spcAft>
            </a:pPr>
            <a:endParaRPr lang="en-US" b="1" u="sng" dirty="0"/>
          </a:p>
          <a:p>
            <a:pPr>
              <a:spcBef>
                <a:spcPts val="300"/>
              </a:spcBef>
              <a:spcAft>
                <a:spcPts val="300"/>
              </a:spcAft>
            </a:pPr>
            <a:r>
              <a:rPr lang="en-US" b="1" u="sng" dirty="0"/>
              <a:t>Issues</a:t>
            </a:r>
          </a:p>
          <a:p>
            <a:pPr lvl="1">
              <a:spcBef>
                <a:spcPts val="300"/>
              </a:spcBef>
              <a:spcAft>
                <a:spcPts val="300"/>
              </a:spcAft>
            </a:pPr>
            <a:r>
              <a:rPr lang="en-US" dirty="0">
                <a:solidFill>
                  <a:schemeClr val="accent1"/>
                </a:solidFill>
              </a:rPr>
              <a:t>Detector baseline shifts cause MPS trips</a:t>
            </a:r>
          </a:p>
          <a:p>
            <a:pPr lvl="2">
              <a:spcBef>
                <a:spcPts val="300"/>
              </a:spcBef>
              <a:spcAft>
                <a:spcPts val="300"/>
              </a:spcAft>
            </a:pPr>
            <a:r>
              <a:rPr lang="en-US" dirty="0">
                <a:solidFill>
                  <a:schemeClr val="accent1"/>
                </a:solidFill>
              </a:rPr>
              <a:t>Gun FCT trips believed to be related to Booster RF cavity</a:t>
            </a:r>
          </a:p>
          <a:p>
            <a:pPr lvl="3">
              <a:spcBef>
                <a:spcPts val="300"/>
              </a:spcBef>
              <a:spcAft>
                <a:spcPts val="300"/>
              </a:spcAft>
            </a:pPr>
            <a:r>
              <a:rPr lang="en-US" dirty="0">
                <a:solidFill>
                  <a:schemeClr val="accent1"/>
                </a:solidFill>
              </a:rPr>
              <a:t>Need time to run cavity and access the tunnel to try different shielding techniques</a:t>
            </a:r>
          </a:p>
          <a:p>
            <a:pPr lvl="2">
              <a:spcBef>
                <a:spcPts val="300"/>
              </a:spcBef>
              <a:spcAft>
                <a:spcPts val="300"/>
              </a:spcAft>
            </a:pPr>
            <a:r>
              <a:rPr lang="en-US" dirty="0">
                <a:solidFill>
                  <a:schemeClr val="accent1"/>
                </a:solidFill>
              </a:rPr>
              <a:t>MPS Photodiode trips while people are in 1002F, need to investigate cause </a:t>
            </a:r>
          </a:p>
          <a:p>
            <a:pPr lvl="1">
              <a:spcBef>
                <a:spcPts val="300"/>
              </a:spcBef>
              <a:spcAft>
                <a:spcPts val="300"/>
              </a:spcAft>
            </a:pPr>
            <a:r>
              <a:rPr lang="en-US" dirty="0">
                <a:solidFill>
                  <a:schemeClr val="accent1"/>
                </a:solidFill>
              </a:rPr>
              <a:t>Nonlinearity in current measurements</a:t>
            </a:r>
          </a:p>
          <a:p>
            <a:pPr lvl="2">
              <a:spcBef>
                <a:spcPts val="300"/>
              </a:spcBef>
              <a:spcAft>
                <a:spcPts val="300"/>
              </a:spcAft>
            </a:pPr>
            <a:r>
              <a:rPr lang="en-US" dirty="0">
                <a:solidFill>
                  <a:schemeClr val="accent1"/>
                </a:solidFill>
              </a:rPr>
              <a:t>Requires beam time to recalibrate each FCT </a:t>
            </a:r>
          </a:p>
          <a:p>
            <a:pPr lvl="1">
              <a:spcBef>
                <a:spcPts val="300"/>
              </a:spcBef>
              <a:spcAft>
                <a:spcPts val="300"/>
              </a:spcAft>
            </a:pPr>
            <a:r>
              <a:rPr lang="en-US" dirty="0">
                <a:solidFill>
                  <a:schemeClr val="accent1"/>
                </a:solidFill>
              </a:rPr>
              <a:t>Small reflection pulses</a:t>
            </a:r>
          </a:p>
          <a:p>
            <a:pPr lvl="2">
              <a:spcBef>
                <a:spcPts val="300"/>
              </a:spcBef>
              <a:spcAft>
                <a:spcPts val="300"/>
              </a:spcAft>
            </a:pPr>
            <a:r>
              <a:rPr lang="en-US" dirty="0">
                <a:solidFill>
                  <a:schemeClr val="accent1"/>
                </a:solidFill>
              </a:rPr>
              <a:t>Believed to be in the receiver chassis, will be addressed during shut down</a:t>
            </a:r>
          </a:p>
        </p:txBody>
      </p:sp>
      <p:pic>
        <p:nvPicPr>
          <p:cNvPr id="4" name="Content Placeholder 7">
            <a:extLst>
              <a:ext uri="{FF2B5EF4-FFF2-40B4-BE49-F238E27FC236}">
                <a16:creationId xmlns:a16="http://schemas.microsoft.com/office/drawing/2014/main" id="{79501445-3FF2-6148-B53B-D21ED321E2BE}"/>
              </a:ext>
            </a:extLst>
          </p:cNvPr>
          <p:cNvPicPr>
            <a:picLocks noChangeAspect="1"/>
          </p:cNvPicPr>
          <p:nvPr/>
        </p:nvPicPr>
        <p:blipFill>
          <a:blip r:embed="rId2"/>
          <a:stretch>
            <a:fillRect/>
          </a:stretch>
        </p:blipFill>
        <p:spPr>
          <a:xfrm>
            <a:off x="6299094" y="2103112"/>
            <a:ext cx="2743959" cy="1989961"/>
          </a:xfrm>
          <a:prstGeom prst="rect">
            <a:avLst/>
          </a:prstGeom>
        </p:spPr>
      </p:pic>
      <p:pic>
        <p:nvPicPr>
          <p:cNvPr id="5" name="Content Placeholder 8">
            <a:extLst>
              <a:ext uri="{FF2B5EF4-FFF2-40B4-BE49-F238E27FC236}">
                <a16:creationId xmlns:a16="http://schemas.microsoft.com/office/drawing/2014/main" id="{D35AC7C6-A34B-A643-83ED-77919B8FA914}"/>
              </a:ext>
            </a:extLst>
          </p:cNvPr>
          <p:cNvPicPr>
            <a:picLocks noChangeAspect="1"/>
          </p:cNvPicPr>
          <p:nvPr/>
        </p:nvPicPr>
        <p:blipFill>
          <a:blip r:embed="rId3"/>
          <a:stretch>
            <a:fillRect/>
          </a:stretch>
        </p:blipFill>
        <p:spPr>
          <a:xfrm>
            <a:off x="5542241" y="71959"/>
            <a:ext cx="3500812" cy="1989960"/>
          </a:xfrm>
          <a:prstGeom prst="rect">
            <a:avLst/>
          </a:prstGeom>
        </p:spPr>
      </p:pic>
      <p:pic>
        <p:nvPicPr>
          <p:cNvPr id="6" name="Picture 5">
            <a:extLst>
              <a:ext uri="{FF2B5EF4-FFF2-40B4-BE49-F238E27FC236}">
                <a16:creationId xmlns:a16="http://schemas.microsoft.com/office/drawing/2014/main" id="{44E8BA70-7C05-C549-A6B7-3435332F2847}"/>
              </a:ext>
            </a:extLst>
          </p:cNvPr>
          <p:cNvPicPr>
            <a:picLocks noChangeAspect="1"/>
          </p:cNvPicPr>
          <p:nvPr/>
        </p:nvPicPr>
        <p:blipFill>
          <a:blip r:embed="rId4"/>
          <a:stretch>
            <a:fillRect/>
          </a:stretch>
        </p:blipFill>
        <p:spPr>
          <a:xfrm>
            <a:off x="5078326" y="4134266"/>
            <a:ext cx="3964727" cy="2093998"/>
          </a:xfrm>
          <a:prstGeom prst="rect">
            <a:avLst/>
          </a:prstGeom>
        </p:spPr>
      </p:pic>
    </p:spTree>
    <p:extLst>
      <p:ext uri="{BB962C8B-B14F-4D97-AF65-F5344CB8AC3E}">
        <p14:creationId xmlns:p14="http://schemas.microsoft.com/office/powerpoint/2010/main" val="180960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75"/>
            <a:ext cx="5770765" cy="845109"/>
          </a:xfrm>
        </p:spPr>
        <p:txBody>
          <a:bodyPr>
            <a:normAutofit fontScale="90000"/>
          </a:bodyPr>
          <a:lstStyle/>
          <a:p>
            <a:r>
              <a:rPr lang="en-US" sz="3600" dirty="0"/>
              <a:t>Charge &amp; Current Monitors – ICT (1) &amp; DCCT (1)</a:t>
            </a:r>
            <a:endParaRPr lang="en-US" sz="3600" b="0" dirty="0"/>
          </a:p>
        </p:txBody>
      </p:sp>
      <p:sp>
        <p:nvSpPr>
          <p:cNvPr id="14" name="Content Placeholder 13">
            <a:extLst>
              <a:ext uri="{FF2B5EF4-FFF2-40B4-BE49-F238E27FC236}">
                <a16:creationId xmlns:a16="http://schemas.microsoft.com/office/drawing/2014/main" id="{B404070A-600F-4A37-90A3-5D9C1D9A3599}"/>
              </a:ext>
            </a:extLst>
          </p:cNvPr>
          <p:cNvSpPr>
            <a:spLocks noGrp="1"/>
          </p:cNvSpPr>
          <p:nvPr>
            <p:ph idx="1"/>
          </p:nvPr>
        </p:nvSpPr>
        <p:spPr>
          <a:xfrm>
            <a:off x="80271" y="1463243"/>
            <a:ext cx="5413109" cy="2466595"/>
          </a:xfrm>
        </p:spPr>
        <p:txBody>
          <a:bodyPr>
            <a:normAutofit fontScale="62500" lnSpcReduction="20000"/>
          </a:bodyPr>
          <a:lstStyle/>
          <a:p>
            <a:pPr>
              <a:spcBef>
                <a:spcPts val="300"/>
              </a:spcBef>
              <a:spcAft>
                <a:spcPts val="300"/>
              </a:spcAft>
            </a:pPr>
            <a:r>
              <a:rPr lang="en-US" b="1" u="sng" dirty="0"/>
              <a:t>ICT Status</a:t>
            </a:r>
          </a:p>
          <a:p>
            <a:pPr lvl="1">
              <a:spcBef>
                <a:spcPts val="300"/>
              </a:spcBef>
              <a:spcAft>
                <a:spcPts val="300"/>
              </a:spcAft>
            </a:pPr>
            <a:r>
              <a:rPr lang="en-US" b="1" dirty="0"/>
              <a:t>Pulsed: </a:t>
            </a:r>
            <a:r>
              <a:rPr lang="en-US" dirty="0" err="1"/>
              <a:t>Bergoz</a:t>
            </a:r>
            <a:r>
              <a:rPr lang="en-US" dirty="0"/>
              <a:t> / Zynq measurements - </a:t>
            </a:r>
            <a:r>
              <a:rPr lang="en-US" dirty="0">
                <a:solidFill>
                  <a:schemeClr val="accent6">
                    <a:lumMod val="75000"/>
                  </a:schemeClr>
                </a:solidFill>
              </a:rPr>
              <a:t>Operational</a:t>
            </a:r>
            <a:endParaRPr lang="en-US" dirty="0">
              <a:solidFill>
                <a:schemeClr val="accent2">
                  <a:lumMod val="75000"/>
                </a:schemeClr>
              </a:solidFill>
            </a:endParaRPr>
          </a:p>
          <a:p>
            <a:pPr lvl="1">
              <a:spcBef>
                <a:spcPts val="300"/>
              </a:spcBef>
              <a:spcAft>
                <a:spcPts val="300"/>
              </a:spcAft>
            </a:pPr>
            <a:r>
              <a:rPr lang="en-US" b="1" dirty="0"/>
              <a:t>CW: </a:t>
            </a:r>
            <a:r>
              <a:rPr lang="en-US" dirty="0"/>
              <a:t>Scope Application – </a:t>
            </a:r>
            <a:r>
              <a:rPr lang="en-US" dirty="0">
                <a:solidFill>
                  <a:schemeClr val="accent1"/>
                </a:solidFill>
              </a:rPr>
              <a:t>Adjustments needed</a:t>
            </a:r>
          </a:p>
          <a:p>
            <a:pPr lvl="2">
              <a:spcBef>
                <a:spcPts val="300"/>
              </a:spcBef>
              <a:spcAft>
                <a:spcPts val="300"/>
              </a:spcAft>
            </a:pPr>
            <a:r>
              <a:rPr lang="en-US" dirty="0">
                <a:solidFill>
                  <a:schemeClr val="accent1"/>
                </a:solidFill>
              </a:rPr>
              <a:t>Need to calibrate the integration factor</a:t>
            </a:r>
          </a:p>
          <a:p>
            <a:pPr lvl="2">
              <a:spcBef>
                <a:spcPts val="300"/>
              </a:spcBef>
              <a:spcAft>
                <a:spcPts val="300"/>
              </a:spcAft>
            </a:pPr>
            <a:r>
              <a:rPr lang="en-US" dirty="0">
                <a:solidFill>
                  <a:schemeClr val="accent1"/>
                </a:solidFill>
              </a:rPr>
              <a:t>Needs to resolve connection drop-outs</a:t>
            </a:r>
          </a:p>
          <a:p>
            <a:pPr lvl="1">
              <a:spcBef>
                <a:spcPts val="300"/>
              </a:spcBef>
              <a:spcAft>
                <a:spcPts val="300"/>
              </a:spcAft>
            </a:pPr>
            <a:r>
              <a:rPr lang="en-US" b="1" u="sng" dirty="0"/>
              <a:t>Issues</a:t>
            </a:r>
          </a:p>
          <a:p>
            <a:pPr lvl="2">
              <a:spcBef>
                <a:spcPts val="300"/>
              </a:spcBef>
              <a:spcAft>
                <a:spcPts val="300"/>
              </a:spcAft>
            </a:pPr>
            <a:r>
              <a:rPr lang="en-US" dirty="0">
                <a:solidFill>
                  <a:schemeClr val="accent1"/>
                </a:solidFill>
              </a:rPr>
              <a:t>Bergoz electronics limited to 22 nC instead of 40 nC</a:t>
            </a:r>
          </a:p>
          <a:p>
            <a:pPr lvl="3">
              <a:spcBef>
                <a:spcPts val="300"/>
              </a:spcBef>
              <a:spcAft>
                <a:spcPts val="300"/>
              </a:spcAft>
            </a:pPr>
            <a:r>
              <a:rPr lang="en-US" dirty="0">
                <a:solidFill>
                  <a:schemeClr val="accent1"/>
                </a:solidFill>
              </a:rPr>
              <a:t>Believed to be due to amplifier between output and Zynq</a:t>
            </a:r>
          </a:p>
          <a:p>
            <a:pPr lvl="2">
              <a:spcBef>
                <a:spcPts val="300"/>
              </a:spcBef>
              <a:spcAft>
                <a:spcPts val="300"/>
              </a:spcAft>
            </a:pPr>
            <a:r>
              <a:rPr lang="en-US" dirty="0">
                <a:solidFill>
                  <a:schemeClr val="accent1"/>
                </a:solidFill>
              </a:rPr>
              <a:t>Zynq digitized value offset of 130 pC</a:t>
            </a:r>
          </a:p>
          <a:p>
            <a:pPr lvl="3">
              <a:spcBef>
                <a:spcPts val="300"/>
              </a:spcBef>
              <a:spcAft>
                <a:spcPts val="300"/>
              </a:spcAft>
            </a:pPr>
            <a:r>
              <a:rPr lang="en-US" dirty="0">
                <a:solidFill>
                  <a:schemeClr val="accent1"/>
                </a:solidFill>
              </a:rPr>
              <a:t>Requires time to recalibrate BCM-IHR output to Zynq input</a:t>
            </a:r>
          </a:p>
        </p:txBody>
      </p:sp>
      <p:sp>
        <p:nvSpPr>
          <p:cNvPr id="4" name="Content Placeholder 13">
            <a:extLst>
              <a:ext uri="{FF2B5EF4-FFF2-40B4-BE49-F238E27FC236}">
                <a16:creationId xmlns:a16="http://schemas.microsoft.com/office/drawing/2014/main" id="{CDE2CCB8-D358-1D43-B9C2-B8EB992E36B9}"/>
              </a:ext>
            </a:extLst>
          </p:cNvPr>
          <p:cNvSpPr txBox="1">
            <a:spLocks/>
          </p:cNvSpPr>
          <p:nvPr/>
        </p:nvSpPr>
        <p:spPr>
          <a:xfrm>
            <a:off x="150075" y="3929839"/>
            <a:ext cx="4840734" cy="231739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pPr>
            <a:r>
              <a:rPr lang="en-US" b="1" u="sng" dirty="0"/>
              <a:t>DCCT Status</a:t>
            </a:r>
            <a:r>
              <a:rPr lang="en-US" b="1" dirty="0"/>
              <a:t> </a:t>
            </a:r>
            <a:r>
              <a:rPr lang="en-US" dirty="0"/>
              <a:t>– </a:t>
            </a:r>
            <a:r>
              <a:rPr lang="en-US" dirty="0">
                <a:solidFill>
                  <a:schemeClr val="accent6">
                    <a:lumMod val="75000"/>
                  </a:schemeClr>
                </a:solidFill>
              </a:rPr>
              <a:t>Operational</a:t>
            </a:r>
          </a:p>
          <a:p>
            <a:pPr lvl="1">
              <a:spcBef>
                <a:spcPts val="300"/>
              </a:spcBef>
              <a:spcAft>
                <a:spcPts val="300"/>
              </a:spcAft>
            </a:pPr>
            <a:r>
              <a:rPr lang="en-US" dirty="0">
                <a:solidFill>
                  <a:prstClr val="black"/>
                </a:solidFill>
                <a:latin typeface="Calibri"/>
              </a:rPr>
              <a:t>The DCCT is a </a:t>
            </a:r>
            <a:r>
              <a:rPr lang="en-US" dirty="0" err="1">
                <a:solidFill>
                  <a:prstClr val="black"/>
                </a:solidFill>
                <a:latin typeface="Calibri"/>
              </a:rPr>
              <a:t>Bergoz</a:t>
            </a:r>
            <a:r>
              <a:rPr lang="en-US" dirty="0">
                <a:solidFill>
                  <a:prstClr val="black"/>
                </a:solidFill>
                <a:latin typeface="Calibri"/>
              </a:rPr>
              <a:t> NPCT capable of measuring CW beams down </a:t>
            </a:r>
            <a:r>
              <a:rPr lang="en-US" dirty="0">
                <a:latin typeface="Calibri"/>
              </a:rPr>
              <a:t>to &lt; 5 µA with 1s averaging</a:t>
            </a:r>
          </a:p>
          <a:p>
            <a:pPr lvl="1">
              <a:spcBef>
                <a:spcPts val="300"/>
              </a:spcBef>
              <a:spcAft>
                <a:spcPts val="300"/>
              </a:spcAft>
            </a:pPr>
            <a:r>
              <a:rPr lang="en-US" dirty="0">
                <a:solidFill>
                  <a:prstClr val="black"/>
                </a:solidFill>
                <a:latin typeface="Calibri"/>
              </a:rPr>
              <a:t>The system can be used for CW and with pulse trains &gt;100µs long</a:t>
            </a:r>
          </a:p>
          <a:p>
            <a:pPr lvl="1">
              <a:spcBef>
                <a:spcPts val="300"/>
              </a:spcBef>
              <a:spcAft>
                <a:spcPts val="300"/>
              </a:spcAft>
            </a:pPr>
            <a:r>
              <a:rPr lang="en-US" b="1" u="sng" dirty="0"/>
              <a:t>Issues</a:t>
            </a:r>
          </a:p>
          <a:p>
            <a:pPr lvl="2">
              <a:spcBef>
                <a:spcPts val="300"/>
              </a:spcBef>
              <a:spcAft>
                <a:spcPts val="300"/>
              </a:spcAft>
            </a:pPr>
            <a:r>
              <a:rPr lang="en-US" dirty="0">
                <a:solidFill>
                  <a:schemeClr val="accent1"/>
                </a:solidFill>
              </a:rPr>
              <a:t>Delayed timestamps in logged data needs repair</a:t>
            </a:r>
          </a:p>
          <a:p>
            <a:pPr lvl="2">
              <a:spcBef>
                <a:spcPts val="300"/>
              </a:spcBef>
              <a:spcAft>
                <a:spcPts val="300"/>
              </a:spcAft>
            </a:pPr>
            <a:r>
              <a:rPr lang="en-US" dirty="0">
                <a:solidFill>
                  <a:schemeClr val="accent1"/>
                </a:solidFill>
              </a:rPr>
              <a:t>Possible Redesign of chamber without cooling coils for increased aperture in extraction line.</a:t>
            </a:r>
          </a:p>
          <a:p>
            <a:pPr lvl="3">
              <a:spcBef>
                <a:spcPts val="300"/>
              </a:spcBef>
              <a:spcAft>
                <a:spcPts val="300"/>
              </a:spcAft>
            </a:pPr>
            <a:r>
              <a:rPr lang="en-US" dirty="0">
                <a:solidFill>
                  <a:schemeClr val="accent1"/>
                </a:solidFill>
              </a:rPr>
              <a:t>-&gt; loss of temperature regulation method…</a:t>
            </a:r>
          </a:p>
        </p:txBody>
      </p:sp>
      <p:pic>
        <p:nvPicPr>
          <p:cNvPr id="5" name="Content Placeholder 12">
            <a:extLst>
              <a:ext uri="{FF2B5EF4-FFF2-40B4-BE49-F238E27FC236}">
                <a16:creationId xmlns:a16="http://schemas.microsoft.com/office/drawing/2014/main" id="{47059E16-4408-9D40-B4CA-63BF1F458BD6}"/>
              </a:ext>
            </a:extLst>
          </p:cNvPr>
          <p:cNvPicPr>
            <a:picLocks noChangeAspect="1"/>
          </p:cNvPicPr>
          <p:nvPr/>
        </p:nvPicPr>
        <p:blipFill>
          <a:blip r:embed="rId2"/>
          <a:stretch>
            <a:fillRect/>
          </a:stretch>
        </p:blipFill>
        <p:spPr>
          <a:xfrm>
            <a:off x="5719749" y="0"/>
            <a:ext cx="3424251" cy="3039354"/>
          </a:xfrm>
          <a:prstGeom prst="rect">
            <a:avLst/>
          </a:prstGeom>
        </p:spPr>
      </p:pic>
      <p:pic>
        <p:nvPicPr>
          <p:cNvPr id="6" name="Content Placeholder 7">
            <a:extLst>
              <a:ext uri="{FF2B5EF4-FFF2-40B4-BE49-F238E27FC236}">
                <a16:creationId xmlns:a16="http://schemas.microsoft.com/office/drawing/2014/main" id="{2A09CDD3-4A91-0C49-89C2-80FA7C14E16D}"/>
              </a:ext>
            </a:extLst>
          </p:cNvPr>
          <p:cNvPicPr>
            <a:picLocks noChangeAspect="1"/>
          </p:cNvPicPr>
          <p:nvPr/>
        </p:nvPicPr>
        <p:blipFill>
          <a:blip r:embed="rId3"/>
          <a:stretch>
            <a:fillRect/>
          </a:stretch>
        </p:blipFill>
        <p:spPr>
          <a:xfrm>
            <a:off x="6282042" y="3173413"/>
            <a:ext cx="2861958" cy="3684587"/>
          </a:xfrm>
          <a:prstGeom prst="rect">
            <a:avLst/>
          </a:prstGeom>
        </p:spPr>
      </p:pic>
    </p:spTree>
    <p:extLst>
      <p:ext uri="{BB962C8B-B14F-4D97-AF65-F5344CB8AC3E}">
        <p14:creationId xmlns:p14="http://schemas.microsoft.com/office/powerpoint/2010/main" val="3511239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30" y="81702"/>
            <a:ext cx="5856725" cy="560555"/>
          </a:xfrm>
        </p:spPr>
        <p:txBody>
          <a:bodyPr>
            <a:normAutofit fontScale="90000"/>
          </a:bodyPr>
          <a:lstStyle/>
          <a:p>
            <a:r>
              <a:rPr lang="en-US" sz="3600" dirty="0"/>
              <a:t>Charge &amp; Current Monitors – FCs (5) / Halos (4)</a:t>
            </a:r>
            <a:endParaRPr lang="en-US" sz="3600" b="0" dirty="0"/>
          </a:p>
        </p:txBody>
      </p:sp>
      <p:sp>
        <p:nvSpPr>
          <p:cNvPr id="6" name="Text Placeholder 5">
            <a:extLst>
              <a:ext uri="{FF2B5EF4-FFF2-40B4-BE49-F238E27FC236}">
                <a16:creationId xmlns:a16="http://schemas.microsoft.com/office/drawing/2014/main" id="{45CCA806-75C0-4D1D-9CC8-28596B70015E}"/>
              </a:ext>
            </a:extLst>
          </p:cNvPr>
          <p:cNvSpPr>
            <a:spLocks noGrp="1"/>
          </p:cNvSpPr>
          <p:nvPr>
            <p:ph type="body" sz="quarter" idx="3"/>
          </p:nvPr>
        </p:nvSpPr>
        <p:spPr>
          <a:xfrm>
            <a:off x="263608" y="1165483"/>
            <a:ext cx="5662541" cy="942523"/>
          </a:xfrm>
        </p:spPr>
        <p:txBody>
          <a:bodyPr vert="horz" lIns="91440" tIns="45720" rIns="91440" bIns="45720" rtlCol="0" anchor="t">
            <a:normAutofit/>
          </a:bodyPr>
          <a:lstStyle/>
          <a:p>
            <a:pPr marL="287338" indent="-287338" defTabSz="457200">
              <a:lnSpc>
                <a:spcPct val="100000"/>
              </a:lnSpc>
              <a:spcBef>
                <a:spcPct val="20000"/>
              </a:spcBef>
              <a:buFont typeface="Arial"/>
              <a:buChar char="–"/>
            </a:pPr>
            <a:r>
              <a:rPr lang="en-US" sz="1600" b="0" dirty="0">
                <a:solidFill>
                  <a:prstClr val="black"/>
                </a:solidFill>
                <a:latin typeface="Calibri"/>
              </a:rPr>
              <a:t>All signals can be switched between:</a:t>
            </a:r>
          </a:p>
          <a:p>
            <a:pPr marL="744538" lvl="1" indent="-287338" defTabSz="457200">
              <a:lnSpc>
                <a:spcPct val="100000"/>
              </a:lnSpc>
              <a:spcBef>
                <a:spcPct val="20000"/>
              </a:spcBef>
              <a:buFont typeface="Arial"/>
              <a:buChar char="–"/>
            </a:pPr>
            <a:r>
              <a:rPr lang="en-US" sz="1200" b="0" dirty="0">
                <a:solidFill>
                  <a:prstClr val="black"/>
                </a:solidFill>
                <a:latin typeface="Calibri"/>
              </a:rPr>
              <a:t> Scope for viewing</a:t>
            </a:r>
          </a:p>
          <a:p>
            <a:pPr marL="744538" lvl="1" indent="-287338" defTabSz="457200">
              <a:lnSpc>
                <a:spcPct val="100000"/>
              </a:lnSpc>
              <a:spcBef>
                <a:spcPct val="20000"/>
              </a:spcBef>
              <a:buFont typeface="Arial"/>
              <a:buChar char="–"/>
            </a:pPr>
            <a:r>
              <a:rPr lang="en-US" sz="1200" b="0" dirty="0">
                <a:solidFill>
                  <a:prstClr val="black"/>
                </a:solidFill>
                <a:latin typeface="Calibri"/>
              </a:rPr>
              <a:t>Zynq system to be logged</a:t>
            </a:r>
          </a:p>
        </p:txBody>
      </p:sp>
      <p:sp>
        <p:nvSpPr>
          <p:cNvPr id="12" name="Text Placeholder 5">
            <a:extLst>
              <a:ext uri="{FF2B5EF4-FFF2-40B4-BE49-F238E27FC236}">
                <a16:creationId xmlns:a16="http://schemas.microsoft.com/office/drawing/2014/main" id="{766915B8-893D-4D56-BB66-5DFA8007194F}"/>
              </a:ext>
            </a:extLst>
          </p:cNvPr>
          <p:cNvSpPr txBox="1">
            <a:spLocks/>
          </p:cNvSpPr>
          <p:nvPr/>
        </p:nvSpPr>
        <p:spPr>
          <a:xfrm>
            <a:off x="1912525" y="6258751"/>
            <a:ext cx="3573875" cy="463392"/>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457200">
              <a:lnSpc>
                <a:spcPct val="100000"/>
              </a:lnSpc>
              <a:spcBef>
                <a:spcPct val="20000"/>
              </a:spcBef>
            </a:pPr>
            <a:r>
              <a:rPr lang="en-US" sz="1500" b="0" dirty="0">
                <a:solidFill>
                  <a:prstClr val="black"/>
                </a:solidFill>
                <a:latin typeface="Calibri"/>
              </a:rPr>
              <a:t>Engineers: M. Paniccia, W. Pekrul</a:t>
            </a:r>
          </a:p>
          <a:p>
            <a:pPr defTabSz="457200">
              <a:lnSpc>
                <a:spcPct val="100000"/>
              </a:lnSpc>
              <a:spcBef>
                <a:spcPct val="20000"/>
              </a:spcBef>
            </a:pPr>
            <a:r>
              <a:rPr lang="en-US" sz="1500" b="0" dirty="0">
                <a:solidFill>
                  <a:prstClr val="black"/>
                </a:solidFill>
                <a:latin typeface="Calibri"/>
              </a:rPr>
              <a:t>Wiki page: </a:t>
            </a:r>
            <a:endParaRPr lang="en-US" sz="1500" b="0" dirty="0">
              <a:latin typeface="Calibri"/>
            </a:endParaRPr>
          </a:p>
        </p:txBody>
      </p:sp>
      <p:pic>
        <p:nvPicPr>
          <p:cNvPr id="10" name="Content Placeholder 9">
            <a:extLst>
              <a:ext uri="{FF2B5EF4-FFF2-40B4-BE49-F238E27FC236}">
                <a16:creationId xmlns:a16="http://schemas.microsoft.com/office/drawing/2014/main" id="{8C0151FC-AF4E-47C0-A2E0-83CA0CC9E344}"/>
              </a:ext>
            </a:extLst>
          </p:cNvPr>
          <p:cNvPicPr>
            <a:picLocks noGrp="1" noChangeAspect="1"/>
          </p:cNvPicPr>
          <p:nvPr>
            <p:ph sz="half" idx="2"/>
          </p:nvPr>
        </p:nvPicPr>
        <p:blipFill>
          <a:blip r:embed="rId2"/>
          <a:stretch>
            <a:fillRect/>
          </a:stretch>
        </p:blipFill>
        <p:spPr>
          <a:xfrm>
            <a:off x="4600407" y="4206994"/>
            <a:ext cx="4393126" cy="2051757"/>
          </a:xfrm>
          <a:prstGeom prst="rect">
            <a:avLst/>
          </a:prstGeom>
        </p:spPr>
      </p:pic>
      <p:pic>
        <p:nvPicPr>
          <p:cNvPr id="11" name="Content Placeholder 10">
            <a:extLst>
              <a:ext uri="{FF2B5EF4-FFF2-40B4-BE49-F238E27FC236}">
                <a16:creationId xmlns:a16="http://schemas.microsoft.com/office/drawing/2014/main" id="{F27D0D07-2C35-4005-9A47-058FA8E002BB}"/>
              </a:ext>
            </a:extLst>
          </p:cNvPr>
          <p:cNvPicPr>
            <a:picLocks noGrp="1" noChangeAspect="1"/>
          </p:cNvPicPr>
          <p:nvPr>
            <p:ph sz="quarter" idx="4"/>
          </p:nvPr>
        </p:nvPicPr>
        <p:blipFill>
          <a:blip r:embed="rId3"/>
          <a:stretch>
            <a:fillRect/>
          </a:stretch>
        </p:blipFill>
        <p:spPr>
          <a:xfrm>
            <a:off x="6116980" y="81702"/>
            <a:ext cx="2876553" cy="1889590"/>
          </a:xfrm>
          <a:prstGeom prst="rect">
            <a:avLst/>
          </a:prstGeom>
        </p:spPr>
      </p:pic>
      <p:pic>
        <p:nvPicPr>
          <p:cNvPr id="13" name="Picture 12">
            <a:extLst>
              <a:ext uri="{FF2B5EF4-FFF2-40B4-BE49-F238E27FC236}">
                <a16:creationId xmlns:a16="http://schemas.microsoft.com/office/drawing/2014/main" id="{6F10CBAC-3564-45B9-8B89-9370AA10D6E7}"/>
              </a:ext>
            </a:extLst>
          </p:cNvPr>
          <p:cNvPicPr>
            <a:picLocks noChangeAspect="1"/>
          </p:cNvPicPr>
          <p:nvPr/>
        </p:nvPicPr>
        <p:blipFill>
          <a:blip r:embed="rId4"/>
          <a:stretch>
            <a:fillRect/>
          </a:stretch>
        </p:blipFill>
        <p:spPr>
          <a:xfrm>
            <a:off x="6127478" y="2055868"/>
            <a:ext cx="2866055" cy="2062421"/>
          </a:xfrm>
          <a:prstGeom prst="rect">
            <a:avLst/>
          </a:prstGeom>
        </p:spPr>
      </p:pic>
      <p:sp>
        <p:nvSpPr>
          <p:cNvPr id="8" name="Content Placeholder 13">
            <a:extLst>
              <a:ext uri="{FF2B5EF4-FFF2-40B4-BE49-F238E27FC236}">
                <a16:creationId xmlns:a16="http://schemas.microsoft.com/office/drawing/2014/main" id="{947DB5F5-0617-FB41-91F0-66EB731A3D59}"/>
              </a:ext>
            </a:extLst>
          </p:cNvPr>
          <p:cNvSpPr txBox="1">
            <a:spLocks/>
          </p:cNvSpPr>
          <p:nvPr/>
        </p:nvSpPr>
        <p:spPr>
          <a:xfrm>
            <a:off x="313730" y="1911894"/>
            <a:ext cx="4079899" cy="3320978"/>
          </a:xfrm>
          <a:prstGeom prst="rect">
            <a:avLst/>
          </a:prstGeom>
        </p:spPr>
        <p:txBody>
          <a:bodyPr vert="horz" lIns="91440" tIns="45720" rIns="91440" bIns="45720" rtlCol="0" anchor="b">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300"/>
              </a:spcBef>
              <a:spcAft>
                <a:spcPts val="300"/>
              </a:spcAft>
            </a:pPr>
            <a:r>
              <a:rPr lang="en-US" u="sng" dirty="0"/>
              <a:t>Status – Faraday Cups</a:t>
            </a:r>
            <a:endParaRPr lang="en-US" dirty="0">
              <a:solidFill>
                <a:schemeClr val="accent6">
                  <a:lumMod val="75000"/>
                </a:schemeClr>
              </a:solidFill>
            </a:endParaRPr>
          </a:p>
          <a:p>
            <a:pPr lvl="1">
              <a:spcBef>
                <a:spcPts val="300"/>
              </a:spcBef>
              <a:spcAft>
                <a:spcPts val="300"/>
              </a:spcAft>
            </a:pPr>
            <a:r>
              <a:rPr lang="en-US" dirty="0"/>
              <a:t>Scope Measurements – </a:t>
            </a:r>
            <a:r>
              <a:rPr lang="en-US" dirty="0">
                <a:solidFill>
                  <a:schemeClr val="accent6">
                    <a:lumMod val="75000"/>
                  </a:schemeClr>
                </a:solidFill>
              </a:rPr>
              <a:t>Operational</a:t>
            </a:r>
          </a:p>
          <a:p>
            <a:pPr lvl="1">
              <a:spcBef>
                <a:spcPts val="300"/>
              </a:spcBef>
              <a:spcAft>
                <a:spcPts val="300"/>
              </a:spcAft>
            </a:pPr>
            <a:r>
              <a:rPr lang="en-US" dirty="0">
                <a:solidFill>
                  <a:schemeClr val="accent1"/>
                </a:solidFill>
              </a:rPr>
              <a:t>Zynq Measurements – Not finished testing w/ Beam</a:t>
            </a:r>
          </a:p>
          <a:p>
            <a:pPr lvl="2">
              <a:spcBef>
                <a:spcPts val="300"/>
              </a:spcBef>
              <a:spcAft>
                <a:spcPts val="300"/>
              </a:spcAft>
            </a:pPr>
            <a:r>
              <a:rPr lang="en-US" dirty="0"/>
              <a:t>Last tested with beam: 8/10/17</a:t>
            </a:r>
            <a:endParaRPr lang="en-US" dirty="0">
              <a:solidFill>
                <a:schemeClr val="accent2">
                  <a:lumMod val="75000"/>
                </a:schemeClr>
              </a:solidFill>
            </a:endParaRPr>
          </a:p>
          <a:p>
            <a:pPr lvl="1">
              <a:spcBef>
                <a:spcPts val="300"/>
              </a:spcBef>
              <a:spcAft>
                <a:spcPts val="300"/>
              </a:spcAft>
            </a:pPr>
            <a:r>
              <a:rPr lang="en-US" dirty="0">
                <a:solidFill>
                  <a:schemeClr val="accent1"/>
                </a:solidFill>
              </a:rPr>
              <a:t>DVM Measurements – Not yet tested w/ Beam</a:t>
            </a:r>
          </a:p>
          <a:p>
            <a:pPr>
              <a:spcBef>
                <a:spcPts val="300"/>
              </a:spcBef>
              <a:spcAft>
                <a:spcPts val="300"/>
              </a:spcAft>
            </a:pPr>
            <a:endParaRPr lang="en-US" u="sng" dirty="0"/>
          </a:p>
          <a:p>
            <a:pPr>
              <a:spcBef>
                <a:spcPts val="300"/>
              </a:spcBef>
              <a:spcAft>
                <a:spcPts val="300"/>
              </a:spcAft>
            </a:pPr>
            <a:r>
              <a:rPr lang="en-US" u="sng" dirty="0"/>
              <a:t>Status – Halo Scrapers</a:t>
            </a:r>
            <a:endParaRPr lang="en-US" dirty="0">
              <a:solidFill>
                <a:schemeClr val="accent6">
                  <a:lumMod val="75000"/>
                </a:schemeClr>
              </a:solidFill>
            </a:endParaRPr>
          </a:p>
          <a:p>
            <a:pPr lvl="1">
              <a:spcBef>
                <a:spcPts val="300"/>
              </a:spcBef>
              <a:spcAft>
                <a:spcPts val="300"/>
              </a:spcAft>
            </a:pPr>
            <a:r>
              <a:rPr lang="en-US" dirty="0"/>
              <a:t>Scope Measurements – </a:t>
            </a:r>
            <a:r>
              <a:rPr lang="en-US" dirty="0">
                <a:solidFill>
                  <a:schemeClr val="accent6">
                    <a:lumMod val="75000"/>
                  </a:schemeClr>
                </a:solidFill>
              </a:rPr>
              <a:t>Operational</a:t>
            </a:r>
          </a:p>
          <a:p>
            <a:pPr lvl="1">
              <a:spcBef>
                <a:spcPts val="300"/>
              </a:spcBef>
              <a:spcAft>
                <a:spcPts val="300"/>
              </a:spcAft>
            </a:pPr>
            <a:r>
              <a:rPr lang="en-US" dirty="0">
                <a:solidFill>
                  <a:schemeClr val="accent1"/>
                </a:solidFill>
              </a:rPr>
              <a:t>Zynq Measurements – Not yet tested w/ Beam</a:t>
            </a:r>
          </a:p>
          <a:p>
            <a:pPr>
              <a:spcBef>
                <a:spcPts val="300"/>
              </a:spcBef>
              <a:spcAft>
                <a:spcPts val="300"/>
              </a:spcAft>
            </a:pPr>
            <a:endParaRPr lang="en-US" u="sng" dirty="0"/>
          </a:p>
          <a:p>
            <a:pPr>
              <a:spcBef>
                <a:spcPts val="300"/>
              </a:spcBef>
              <a:spcAft>
                <a:spcPts val="300"/>
              </a:spcAft>
            </a:pPr>
            <a:r>
              <a:rPr lang="en-US" u="sng" dirty="0"/>
              <a:t>Issues</a:t>
            </a:r>
          </a:p>
          <a:p>
            <a:pPr lvl="1">
              <a:spcBef>
                <a:spcPts val="300"/>
              </a:spcBef>
              <a:spcAft>
                <a:spcPts val="300"/>
              </a:spcAft>
            </a:pPr>
            <a:r>
              <a:rPr lang="en-US" dirty="0"/>
              <a:t>Scope/Zynq relay boards distorted waveforms – </a:t>
            </a:r>
            <a:r>
              <a:rPr lang="en-US" dirty="0">
                <a:solidFill>
                  <a:schemeClr val="accent1"/>
                </a:solidFill>
              </a:rPr>
              <a:t>New relays boards are being tested</a:t>
            </a:r>
          </a:p>
          <a:p>
            <a:pPr lvl="1">
              <a:spcBef>
                <a:spcPts val="300"/>
              </a:spcBef>
              <a:spcAft>
                <a:spcPts val="300"/>
              </a:spcAft>
            </a:pPr>
            <a:r>
              <a:rPr lang="en-US" dirty="0">
                <a:solidFill>
                  <a:schemeClr val="accent1"/>
                </a:solidFill>
              </a:rPr>
              <a:t>Need to connect &amp; test RF Diagnostic halo pick-up</a:t>
            </a:r>
          </a:p>
          <a:p>
            <a:pPr lvl="2">
              <a:spcBef>
                <a:spcPts val="300"/>
              </a:spcBef>
              <a:spcAft>
                <a:spcPts val="300"/>
              </a:spcAft>
            </a:pPr>
            <a:r>
              <a:rPr lang="en-US" b="0" dirty="0"/>
              <a:t>Temporarily connected to Gun Fast Detect channel on 2nd scope</a:t>
            </a:r>
          </a:p>
        </p:txBody>
      </p:sp>
    </p:spTree>
    <p:extLst>
      <p:ext uri="{BB962C8B-B14F-4D97-AF65-F5344CB8AC3E}">
        <p14:creationId xmlns:p14="http://schemas.microsoft.com/office/powerpoint/2010/main" val="2463012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A5F0-EF99-8543-B162-762AC9EFB3A4}"/>
              </a:ext>
            </a:extLst>
          </p:cNvPr>
          <p:cNvSpPr>
            <a:spLocks noGrp="1"/>
          </p:cNvSpPr>
          <p:nvPr>
            <p:ph type="title"/>
          </p:nvPr>
        </p:nvSpPr>
        <p:spPr>
          <a:xfrm>
            <a:off x="116196" y="93658"/>
            <a:ext cx="9046896" cy="792035"/>
          </a:xfrm>
        </p:spPr>
        <p:txBody>
          <a:bodyPr>
            <a:normAutofit/>
          </a:bodyPr>
          <a:lstStyle/>
          <a:p>
            <a:r>
              <a:rPr lang="en-US" sz="3600" dirty="0"/>
              <a:t>Injection Emittance Slit Multi-Slit Mask</a:t>
            </a:r>
          </a:p>
        </p:txBody>
      </p:sp>
      <p:sp>
        <p:nvSpPr>
          <p:cNvPr id="3" name="Content Placeholder 2">
            <a:extLst>
              <a:ext uri="{FF2B5EF4-FFF2-40B4-BE49-F238E27FC236}">
                <a16:creationId xmlns:a16="http://schemas.microsoft.com/office/drawing/2014/main" id="{EBA92116-B136-EF44-BFCE-F3E34E911503}"/>
              </a:ext>
            </a:extLst>
          </p:cNvPr>
          <p:cNvSpPr>
            <a:spLocks noGrp="1"/>
          </p:cNvSpPr>
          <p:nvPr>
            <p:ph idx="1"/>
          </p:nvPr>
        </p:nvSpPr>
        <p:spPr>
          <a:xfrm>
            <a:off x="97104" y="860819"/>
            <a:ext cx="5492412" cy="1868931"/>
          </a:xfrm>
        </p:spPr>
        <p:txBody>
          <a:bodyPr>
            <a:normAutofit fontScale="92500"/>
          </a:bodyPr>
          <a:lstStyle/>
          <a:p>
            <a:r>
              <a:rPr lang="en-US" u="sng" dirty="0"/>
              <a:t>Status</a:t>
            </a:r>
            <a:r>
              <a:rPr lang="en-US" dirty="0"/>
              <a:t> - </a:t>
            </a:r>
            <a:r>
              <a:rPr lang="en-US" dirty="0">
                <a:solidFill>
                  <a:schemeClr val="accent6">
                    <a:lumMod val="75000"/>
                  </a:schemeClr>
                </a:solidFill>
              </a:rPr>
              <a:t>Operational</a:t>
            </a:r>
          </a:p>
          <a:p>
            <a:r>
              <a:rPr lang="en-US" dirty="0"/>
              <a:t>Dual Horizontal &amp; Vertical Mask</a:t>
            </a:r>
          </a:p>
          <a:p>
            <a:r>
              <a:rPr lang="en-US" dirty="0"/>
              <a:t>Successful measurements made:</a:t>
            </a:r>
          </a:p>
          <a:p>
            <a:pPr lvl="1"/>
            <a:r>
              <a:rPr lang="en-US" dirty="0">
                <a:sym typeface="Symbol" pitchFamily="2" charset="2"/>
              </a:rPr>
              <a:t> = ~0.56mm*</a:t>
            </a:r>
            <a:r>
              <a:rPr lang="en-US" dirty="0" err="1">
                <a:sym typeface="Symbol" pitchFamily="2" charset="2"/>
              </a:rPr>
              <a:t>mrad</a:t>
            </a:r>
            <a:r>
              <a:rPr lang="en-US" dirty="0">
                <a:sym typeface="Symbol" pitchFamily="2" charset="2"/>
              </a:rPr>
              <a:t> </a:t>
            </a:r>
            <a:r>
              <a:rPr lang="en-US" sz="1800" dirty="0">
                <a:sym typeface="Symbol" pitchFamily="2" charset="2"/>
              </a:rPr>
              <a:t>(@ 60pC/bunch)</a:t>
            </a:r>
          </a:p>
          <a:p>
            <a:pPr lvl="1"/>
            <a:endParaRPr lang="en-US" dirty="0"/>
          </a:p>
        </p:txBody>
      </p:sp>
      <p:pic>
        <p:nvPicPr>
          <p:cNvPr id="5" name="Picture 4">
            <a:extLst>
              <a:ext uri="{FF2B5EF4-FFF2-40B4-BE49-F238E27FC236}">
                <a16:creationId xmlns:a16="http://schemas.microsoft.com/office/drawing/2014/main" id="{0DB347CB-6841-C449-A46C-CC072498EF53}"/>
              </a:ext>
            </a:extLst>
          </p:cNvPr>
          <p:cNvPicPr>
            <a:picLocks noChangeAspect="1"/>
          </p:cNvPicPr>
          <p:nvPr/>
        </p:nvPicPr>
        <p:blipFill>
          <a:blip r:embed="rId2"/>
          <a:stretch>
            <a:fillRect/>
          </a:stretch>
        </p:blipFill>
        <p:spPr>
          <a:xfrm>
            <a:off x="5583504" y="1671988"/>
            <a:ext cx="3255260" cy="2866333"/>
          </a:xfrm>
          <a:prstGeom prst="rect">
            <a:avLst/>
          </a:prstGeom>
        </p:spPr>
      </p:pic>
      <p:pic>
        <p:nvPicPr>
          <p:cNvPr id="6" name="Picture 5">
            <a:extLst>
              <a:ext uri="{FF2B5EF4-FFF2-40B4-BE49-F238E27FC236}">
                <a16:creationId xmlns:a16="http://schemas.microsoft.com/office/drawing/2014/main" id="{F91D28DC-B68B-5640-B6F9-7EF7E6EBE4BC}"/>
              </a:ext>
            </a:extLst>
          </p:cNvPr>
          <p:cNvPicPr>
            <a:picLocks noChangeAspect="1"/>
          </p:cNvPicPr>
          <p:nvPr/>
        </p:nvPicPr>
        <p:blipFill>
          <a:blip r:embed="rId3"/>
          <a:stretch>
            <a:fillRect/>
          </a:stretch>
        </p:blipFill>
        <p:spPr>
          <a:xfrm>
            <a:off x="268201" y="4597697"/>
            <a:ext cx="1606507" cy="1453837"/>
          </a:xfrm>
          <a:prstGeom prst="rect">
            <a:avLst/>
          </a:prstGeom>
        </p:spPr>
      </p:pic>
      <p:pic>
        <p:nvPicPr>
          <p:cNvPr id="7" name="Picture 6">
            <a:extLst>
              <a:ext uri="{FF2B5EF4-FFF2-40B4-BE49-F238E27FC236}">
                <a16:creationId xmlns:a16="http://schemas.microsoft.com/office/drawing/2014/main" id="{D1089089-609D-594A-88A4-939E476CC623}"/>
              </a:ext>
            </a:extLst>
          </p:cNvPr>
          <p:cNvPicPr>
            <a:picLocks noChangeAspect="1"/>
          </p:cNvPicPr>
          <p:nvPr/>
        </p:nvPicPr>
        <p:blipFill>
          <a:blip r:embed="rId4"/>
          <a:stretch>
            <a:fillRect/>
          </a:stretch>
        </p:blipFill>
        <p:spPr>
          <a:xfrm>
            <a:off x="1963721" y="4597697"/>
            <a:ext cx="1706201" cy="1453837"/>
          </a:xfrm>
          <a:prstGeom prst="rect">
            <a:avLst/>
          </a:prstGeom>
        </p:spPr>
      </p:pic>
      <p:pic>
        <p:nvPicPr>
          <p:cNvPr id="8" name="Picture 7">
            <a:extLst>
              <a:ext uri="{FF2B5EF4-FFF2-40B4-BE49-F238E27FC236}">
                <a16:creationId xmlns:a16="http://schemas.microsoft.com/office/drawing/2014/main" id="{7DC71A66-8EFA-3944-9BBA-5C4A919D1E8F}"/>
              </a:ext>
            </a:extLst>
          </p:cNvPr>
          <p:cNvPicPr>
            <a:picLocks noChangeAspect="1"/>
          </p:cNvPicPr>
          <p:nvPr/>
        </p:nvPicPr>
        <p:blipFill>
          <a:blip r:embed="rId5"/>
          <a:stretch>
            <a:fillRect/>
          </a:stretch>
        </p:blipFill>
        <p:spPr>
          <a:xfrm>
            <a:off x="3764946" y="4597697"/>
            <a:ext cx="1723534" cy="1455699"/>
          </a:xfrm>
          <a:prstGeom prst="rect">
            <a:avLst/>
          </a:prstGeom>
        </p:spPr>
      </p:pic>
      <p:pic>
        <p:nvPicPr>
          <p:cNvPr id="9" name="Picture 8">
            <a:extLst>
              <a:ext uri="{FF2B5EF4-FFF2-40B4-BE49-F238E27FC236}">
                <a16:creationId xmlns:a16="http://schemas.microsoft.com/office/drawing/2014/main" id="{D120D477-6971-A040-8154-5472FCC0517A}"/>
              </a:ext>
            </a:extLst>
          </p:cNvPr>
          <p:cNvPicPr>
            <a:picLocks noChangeAspect="1"/>
          </p:cNvPicPr>
          <p:nvPr/>
        </p:nvPicPr>
        <p:blipFill>
          <a:blip r:embed="rId6"/>
          <a:stretch>
            <a:fillRect/>
          </a:stretch>
        </p:blipFill>
        <p:spPr>
          <a:xfrm>
            <a:off x="5583504" y="4597697"/>
            <a:ext cx="1601023" cy="1453837"/>
          </a:xfrm>
          <a:prstGeom prst="rect">
            <a:avLst/>
          </a:prstGeom>
        </p:spPr>
      </p:pic>
      <p:pic>
        <p:nvPicPr>
          <p:cNvPr id="10" name="Picture 9">
            <a:extLst>
              <a:ext uri="{FF2B5EF4-FFF2-40B4-BE49-F238E27FC236}">
                <a16:creationId xmlns:a16="http://schemas.microsoft.com/office/drawing/2014/main" id="{C4CB4F70-8FDA-F64C-99F3-296843200553}"/>
              </a:ext>
            </a:extLst>
          </p:cNvPr>
          <p:cNvPicPr>
            <a:picLocks noChangeAspect="1"/>
          </p:cNvPicPr>
          <p:nvPr/>
        </p:nvPicPr>
        <p:blipFill>
          <a:blip r:embed="rId7"/>
          <a:stretch>
            <a:fillRect/>
          </a:stretch>
        </p:blipFill>
        <p:spPr>
          <a:xfrm>
            <a:off x="268201" y="3085468"/>
            <a:ext cx="1742050" cy="1452853"/>
          </a:xfrm>
          <a:prstGeom prst="rect">
            <a:avLst/>
          </a:prstGeom>
        </p:spPr>
      </p:pic>
      <p:pic>
        <p:nvPicPr>
          <p:cNvPr id="11" name="Picture 10">
            <a:extLst>
              <a:ext uri="{FF2B5EF4-FFF2-40B4-BE49-F238E27FC236}">
                <a16:creationId xmlns:a16="http://schemas.microsoft.com/office/drawing/2014/main" id="{FBB56153-9937-8F4F-991F-E7A2B360AD3D}"/>
              </a:ext>
            </a:extLst>
          </p:cNvPr>
          <p:cNvPicPr>
            <a:picLocks noChangeAspect="1"/>
          </p:cNvPicPr>
          <p:nvPr/>
        </p:nvPicPr>
        <p:blipFill>
          <a:blip r:embed="rId8"/>
          <a:stretch>
            <a:fillRect/>
          </a:stretch>
        </p:blipFill>
        <p:spPr>
          <a:xfrm>
            <a:off x="2092336" y="3085468"/>
            <a:ext cx="1739684" cy="1452853"/>
          </a:xfrm>
          <a:prstGeom prst="rect">
            <a:avLst/>
          </a:prstGeom>
        </p:spPr>
      </p:pic>
      <p:sp>
        <p:nvSpPr>
          <p:cNvPr id="15" name="TextBox 14">
            <a:extLst>
              <a:ext uri="{FF2B5EF4-FFF2-40B4-BE49-F238E27FC236}">
                <a16:creationId xmlns:a16="http://schemas.microsoft.com/office/drawing/2014/main" id="{0F46B4E3-C1F0-2742-8937-5A33E73C3E4E}"/>
              </a:ext>
            </a:extLst>
          </p:cNvPr>
          <p:cNvSpPr txBox="1"/>
          <p:nvPr/>
        </p:nvSpPr>
        <p:spPr>
          <a:xfrm>
            <a:off x="2411426" y="6110910"/>
            <a:ext cx="4240227" cy="307777"/>
          </a:xfrm>
          <a:prstGeom prst="rect">
            <a:avLst/>
          </a:prstGeom>
          <a:noFill/>
        </p:spPr>
        <p:txBody>
          <a:bodyPr wrap="square" rtlCol="0">
            <a:spAutoFit/>
          </a:bodyPr>
          <a:lstStyle/>
          <a:p>
            <a:r>
              <a:rPr lang="en-US" sz="1400" i="1" dirty="0"/>
              <a:t>Data from </a:t>
            </a:r>
            <a:r>
              <a:rPr lang="en-US" sz="1400" i="1" dirty="0" err="1"/>
              <a:t>eLog</a:t>
            </a:r>
            <a:r>
              <a:rPr lang="en-US" sz="1400" i="1" dirty="0"/>
              <a:t>: LEReC_2018 6/11/18 </a:t>
            </a:r>
          </a:p>
        </p:txBody>
      </p:sp>
    </p:spTree>
    <p:extLst>
      <p:ext uri="{BB962C8B-B14F-4D97-AF65-F5344CB8AC3E}">
        <p14:creationId xmlns:p14="http://schemas.microsoft.com/office/powerpoint/2010/main" val="169512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4424-6574-4642-B3C2-C796E787792D}"/>
              </a:ext>
            </a:extLst>
          </p:cNvPr>
          <p:cNvSpPr>
            <a:spLocks noGrp="1"/>
          </p:cNvSpPr>
          <p:nvPr>
            <p:ph type="title"/>
          </p:nvPr>
        </p:nvSpPr>
        <p:spPr>
          <a:xfrm>
            <a:off x="106373" y="199527"/>
            <a:ext cx="6309391" cy="657274"/>
          </a:xfrm>
        </p:spPr>
        <p:txBody>
          <a:bodyPr>
            <a:normAutofit fontScale="90000"/>
          </a:bodyPr>
          <a:lstStyle/>
          <a:p>
            <a:r>
              <a:rPr lang="en-US" dirty="0"/>
              <a:t>Emittance Slit Scanners (2)</a:t>
            </a:r>
          </a:p>
        </p:txBody>
      </p:sp>
      <p:sp>
        <p:nvSpPr>
          <p:cNvPr id="3" name="Content Placeholder 2">
            <a:extLst>
              <a:ext uri="{FF2B5EF4-FFF2-40B4-BE49-F238E27FC236}">
                <a16:creationId xmlns:a16="http://schemas.microsoft.com/office/drawing/2014/main" id="{DA92BBAF-99C0-9044-A8E9-FE2CFAB8E1BF}"/>
              </a:ext>
            </a:extLst>
          </p:cNvPr>
          <p:cNvSpPr>
            <a:spLocks noGrp="1"/>
          </p:cNvSpPr>
          <p:nvPr>
            <p:ph idx="1"/>
          </p:nvPr>
        </p:nvSpPr>
        <p:spPr>
          <a:xfrm>
            <a:off x="1454401" y="1184101"/>
            <a:ext cx="4507199" cy="2516699"/>
          </a:xfrm>
        </p:spPr>
        <p:txBody>
          <a:bodyPr>
            <a:normAutofit fontScale="70000" lnSpcReduction="20000"/>
          </a:bodyPr>
          <a:lstStyle/>
          <a:p>
            <a:pPr lvl="1">
              <a:lnSpc>
                <a:spcPct val="110000"/>
              </a:lnSpc>
            </a:pPr>
            <a:r>
              <a:rPr lang="en-US" b="1" u="sng" dirty="0"/>
              <a:t>Status - </a:t>
            </a:r>
            <a:r>
              <a:rPr lang="en-US" dirty="0">
                <a:solidFill>
                  <a:schemeClr val="accent1"/>
                </a:solidFill>
              </a:rPr>
              <a:t>ready for testing with beam</a:t>
            </a:r>
            <a:endParaRPr lang="en-US" b="1" u="sng" dirty="0">
              <a:solidFill>
                <a:schemeClr val="accent1"/>
              </a:solidFill>
            </a:endParaRPr>
          </a:p>
          <a:p>
            <a:pPr lvl="1">
              <a:lnSpc>
                <a:spcPct val="110000"/>
              </a:lnSpc>
            </a:pPr>
            <a:r>
              <a:rPr lang="en-US" dirty="0"/>
              <a:t>Automated scan with image acquisition &amp; emittance calculation implemented</a:t>
            </a:r>
          </a:p>
          <a:p>
            <a:pPr lvl="2">
              <a:lnSpc>
                <a:spcPct val="110000"/>
              </a:lnSpc>
            </a:pPr>
            <a:r>
              <a:rPr lang="en-US" sz="1800" dirty="0"/>
              <a:t>Save &amp; reply of stored images.</a:t>
            </a:r>
          </a:p>
          <a:p>
            <a:pPr lvl="1">
              <a:lnSpc>
                <a:spcPct val="110000"/>
              </a:lnSpc>
            </a:pPr>
            <a:r>
              <a:rPr lang="en-US" dirty="0"/>
              <a:t>position control</a:t>
            </a:r>
            <a:endParaRPr lang="en-US" sz="3200" dirty="0"/>
          </a:p>
          <a:p>
            <a:pPr lvl="2">
              <a:lnSpc>
                <a:spcPct val="110000"/>
              </a:lnSpc>
            </a:pPr>
            <a:r>
              <a:rPr lang="en-US" dirty="0"/>
              <a:t>control of mm’s for positioning </a:t>
            </a:r>
            <a:endParaRPr lang="en-US" sz="2800" dirty="0"/>
          </a:p>
          <a:p>
            <a:pPr lvl="2">
              <a:lnSpc>
                <a:spcPct val="110000"/>
              </a:lnSpc>
            </a:pPr>
            <a:r>
              <a:rPr lang="en-US" dirty="0"/>
              <a:t>Go To buttons for putting H &amp; V slits at beam center for testing</a:t>
            </a:r>
            <a:endParaRPr lang="en-US" sz="2800" dirty="0"/>
          </a:p>
          <a:p>
            <a:endParaRPr lang="en-US" dirty="0"/>
          </a:p>
        </p:txBody>
      </p:sp>
      <p:pic>
        <p:nvPicPr>
          <p:cNvPr id="5" name="Picture 4">
            <a:extLst>
              <a:ext uri="{FF2B5EF4-FFF2-40B4-BE49-F238E27FC236}">
                <a16:creationId xmlns:a16="http://schemas.microsoft.com/office/drawing/2014/main" id="{40F90550-CCED-D541-B005-4668A446C74B}"/>
              </a:ext>
            </a:extLst>
          </p:cNvPr>
          <p:cNvPicPr>
            <a:picLocks noChangeAspect="1"/>
          </p:cNvPicPr>
          <p:nvPr/>
        </p:nvPicPr>
        <p:blipFill>
          <a:blip r:embed="rId2"/>
          <a:stretch>
            <a:fillRect/>
          </a:stretch>
        </p:blipFill>
        <p:spPr>
          <a:xfrm>
            <a:off x="7337544" y="63692"/>
            <a:ext cx="1635355" cy="5977108"/>
          </a:xfrm>
          <a:prstGeom prst="rect">
            <a:avLst/>
          </a:prstGeom>
        </p:spPr>
      </p:pic>
      <p:pic>
        <p:nvPicPr>
          <p:cNvPr id="6" name="Picture 5">
            <a:extLst>
              <a:ext uri="{FF2B5EF4-FFF2-40B4-BE49-F238E27FC236}">
                <a16:creationId xmlns:a16="http://schemas.microsoft.com/office/drawing/2014/main" id="{1DFFD46E-978A-C447-AF38-6A1DCAFC9844}"/>
              </a:ext>
            </a:extLst>
          </p:cNvPr>
          <p:cNvPicPr>
            <a:picLocks noChangeAspect="1"/>
          </p:cNvPicPr>
          <p:nvPr/>
        </p:nvPicPr>
        <p:blipFill>
          <a:blip r:embed="rId3"/>
          <a:stretch>
            <a:fillRect/>
          </a:stretch>
        </p:blipFill>
        <p:spPr>
          <a:xfrm>
            <a:off x="6261904" y="0"/>
            <a:ext cx="1075640" cy="4845600"/>
          </a:xfrm>
          <a:prstGeom prst="rect">
            <a:avLst/>
          </a:prstGeom>
        </p:spPr>
      </p:pic>
      <p:pic>
        <p:nvPicPr>
          <p:cNvPr id="8" name="Picture 7">
            <a:extLst>
              <a:ext uri="{FF2B5EF4-FFF2-40B4-BE49-F238E27FC236}">
                <a16:creationId xmlns:a16="http://schemas.microsoft.com/office/drawing/2014/main" id="{C928CE7E-7572-B546-9597-22EAB2E93450}"/>
              </a:ext>
            </a:extLst>
          </p:cNvPr>
          <p:cNvPicPr>
            <a:picLocks noChangeAspect="1"/>
          </p:cNvPicPr>
          <p:nvPr/>
        </p:nvPicPr>
        <p:blipFill>
          <a:blip r:embed="rId4"/>
          <a:stretch>
            <a:fillRect/>
          </a:stretch>
        </p:blipFill>
        <p:spPr>
          <a:xfrm>
            <a:off x="2307784" y="4539300"/>
            <a:ext cx="3416300" cy="723900"/>
          </a:xfrm>
          <a:prstGeom prst="rect">
            <a:avLst/>
          </a:prstGeom>
        </p:spPr>
      </p:pic>
      <p:pic>
        <p:nvPicPr>
          <p:cNvPr id="11" name="Picture 10">
            <a:extLst>
              <a:ext uri="{FF2B5EF4-FFF2-40B4-BE49-F238E27FC236}">
                <a16:creationId xmlns:a16="http://schemas.microsoft.com/office/drawing/2014/main" id="{720E2C40-66BB-264F-9718-D46C64355D8F}"/>
              </a:ext>
            </a:extLst>
          </p:cNvPr>
          <p:cNvPicPr>
            <a:picLocks noChangeAspect="1"/>
          </p:cNvPicPr>
          <p:nvPr/>
        </p:nvPicPr>
        <p:blipFill>
          <a:blip r:embed="rId5"/>
          <a:stretch>
            <a:fillRect/>
          </a:stretch>
        </p:blipFill>
        <p:spPr>
          <a:xfrm>
            <a:off x="268881" y="919146"/>
            <a:ext cx="1295400" cy="4597400"/>
          </a:xfrm>
          <a:prstGeom prst="rect">
            <a:avLst/>
          </a:prstGeom>
        </p:spPr>
      </p:pic>
    </p:spTree>
    <p:extLst>
      <p:ext uri="{BB962C8B-B14F-4D97-AF65-F5344CB8AC3E}">
        <p14:creationId xmlns:p14="http://schemas.microsoft.com/office/powerpoint/2010/main" val="151792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2F50-2CFC-AE47-A4B1-CC50AD04A5A8}"/>
              </a:ext>
            </a:extLst>
          </p:cNvPr>
          <p:cNvSpPr>
            <a:spLocks noGrp="1"/>
          </p:cNvSpPr>
          <p:nvPr>
            <p:ph type="title"/>
          </p:nvPr>
        </p:nvSpPr>
        <p:spPr>
          <a:xfrm>
            <a:off x="357809" y="170727"/>
            <a:ext cx="8328991" cy="606874"/>
          </a:xfrm>
        </p:spPr>
        <p:txBody>
          <a:bodyPr>
            <a:normAutofit fontScale="90000"/>
          </a:bodyPr>
          <a:lstStyle/>
          <a:p>
            <a:r>
              <a:rPr lang="en-US" dirty="0"/>
              <a:t>Beam Loss Monitors</a:t>
            </a:r>
          </a:p>
        </p:txBody>
      </p:sp>
      <p:pic>
        <p:nvPicPr>
          <p:cNvPr id="5" name="Content Placeholder 4">
            <a:extLst>
              <a:ext uri="{FF2B5EF4-FFF2-40B4-BE49-F238E27FC236}">
                <a16:creationId xmlns:a16="http://schemas.microsoft.com/office/drawing/2014/main" id="{0A7F529B-3F12-7744-B2FC-2CD8FC4BBF72}"/>
              </a:ext>
            </a:extLst>
          </p:cNvPr>
          <p:cNvPicPr>
            <a:picLocks noGrp="1" noChangeAspect="1"/>
          </p:cNvPicPr>
          <p:nvPr>
            <p:ph idx="1"/>
          </p:nvPr>
        </p:nvPicPr>
        <p:blipFill>
          <a:blip r:embed="rId2"/>
          <a:stretch>
            <a:fillRect/>
          </a:stretch>
        </p:blipFill>
        <p:spPr>
          <a:xfrm>
            <a:off x="357188" y="777601"/>
            <a:ext cx="8329612" cy="1542520"/>
          </a:xfrm>
          <a:prstGeom prst="rect">
            <a:avLst/>
          </a:prstGeom>
        </p:spPr>
      </p:pic>
      <p:sp>
        <p:nvSpPr>
          <p:cNvPr id="6" name="Content Placeholder 2">
            <a:extLst>
              <a:ext uri="{FF2B5EF4-FFF2-40B4-BE49-F238E27FC236}">
                <a16:creationId xmlns:a16="http://schemas.microsoft.com/office/drawing/2014/main" id="{10EF3BB2-0956-3E47-AB73-036AE6704B98}"/>
              </a:ext>
            </a:extLst>
          </p:cNvPr>
          <p:cNvSpPr txBox="1">
            <a:spLocks/>
          </p:cNvSpPr>
          <p:nvPr/>
        </p:nvSpPr>
        <p:spPr>
          <a:xfrm>
            <a:off x="245504" y="2471118"/>
            <a:ext cx="4549860" cy="381102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t>System Status</a:t>
            </a:r>
            <a:endParaRPr lang="en-US" sz="3600" b="1" u="sng" dirty="0"/>
          </a:p>
          <a:p>
            <a:pPr lvl="1"/>
            <a:r>
              <a:rPr lang="en-US" dirty="0"/>
              <a:t>16 PMTs &amp; fibers – </a:t>
            </a:r>
            <a:r>
              <a:rPr lang="en-US" dirty="0">
                <a:solidFill>
                  <a:schemeClr val="accent6">
                    <a:lumMod val="75000"/>
                  </a:schemeClr>
                </a:solidFill>
              </a:rPr>
              <a:t>operational</a:t>
            </a:r>
            <a:r>
              <a:rPr lang="en-US" dirty="0"/>
              <a:t> </a:t>
            </a:r>
          </a:p>
          <a:p>
            <a:pPr lvl="1"/>
            <a:r>
              <a:rPr lang="en-US" dirty="0"/>
              <a:t>8 PIN diode detectors – </a:t>
            </a:r>
            <a:r>
              <a:rPr lang="en-US" dirty="0">
                <a:solidFill>
                  <a:schemeClr val="accent6">
                    <a:lumMod val="75000"/>
                  </a:schemeClr>
                </a:solidFill>
              </a:rPr>
              <a:t>operational</a:t>
            </a:r>
            <a:r>
              <a:rPr lang="en-US" dirty="0"/>
              <a:t> </a:t>
            </a:r>
          </a:p>
          <a:p>
            <a:pPr lvl="1"/>
            <a:r>
              <a:rPr lang="en-US" dirty="0"/>
              <a:t>8 Ion RHIC style ion Chamber detectors</a:t>
            </a:r>
            <a:r>
              <a:rPr lang="en-US" sz="3200" dirty="0"/>
              <a:t> – </a:t>
            </a:r>
            <a:r>
              <a:rPr lang="en-US" sz="2500" dirty="0">
                <a:solidFill>
                  <a:schemeClr val="accent6">
                    <a:lumMod val="75000"/>
                  </a:schemeClr>
                </a:solidFill>
              </a:rPr>
              <a:t>operational</a:t>
            </a:r>
            <a:r>
              <a:rPr lang="en-US" sz="3200" dirty="0"/>
              <a:t> </a:t>
            </a:r>
          </a:p>
          <a:p>
            <a:pPr lvl="1"/>
            <a:r>
              <a:rPr lang="en-US" dirty="0"/>
              <a:t>Beam Dump Distribution LM’s – </a:t>
            </a:r>
            <a:r>
              <a:rPr lang="en-US" dirty="0">
                <a:solidFill>
                  <a:schemeClr val="accent6">
                    <a:lumMod val="75000"/>
                  </a:schemeClr>
                </a:solidFill>
              </a:rPr>
              <a:t>installed</a:t>
            </a:r>
            <a:r>
              <a:rPr lang="en-US" dirty="0"/>
              <a:t> </a:t>
            </a:r>
            <a:r>
              <a:rPr lang="en-US" dirty="0">
                <a:solidFill>
                  <a:schemeClr val="accent1"/>
                </a:solidFill>
              </a:rPr>
              <a:t>&amp; ready to test with CW</a:t>
            </a:r>
          </a:p>
          <a:p>
            <a:pPr lvl="1"/>
            <a:r>
              <a:rPr lang="en-US" dirty="0"/>
              <a:t>Diamond detector –  </a:t>
            </a:r>
            <a:r>
              <a:rPr lang="en-US" dirty="0">
                <a:solidFill>
                  <a:schemeClr val="accent6">
                    <a:lumMod val="75000"/>
                  </a:schemeClr>
                </a:solidFill>
              </a:rPr>
              <a:t>installed</a:t>
            </a:r>
            <a:r>
              <a:rPr lang="en-US" dirty="0"/>
              <a:t> </a:t>
            </a:r>
          </a:p>
          <a:p>
            <a:pPr lvl="2"/>
            <a:r>
              <a:rPr lang="en-US" dirty="0">
                <a:solidFill>
                  <a:schemeClr val="accent1"/>
                </a:solidFill>
              </a:rPr>
              <a:t>experimental hardware from I-Tech being set up.</a:t>
            </a:r>
          </a:p>
          <a:p>
            <a:pPr lvl="2"/>
            <a:r>
              <a:rPr lang="en-US" dirty="0">
                <a:solidFill>
                  <a:schemeClr val="accent1"/>
                </a:solidFill>
              </a:rPr>
              <a:t>Controls interface being set up</a:t>
            </a:r>
          </a:p>
          <a:p>
            <a:r>
              <a:rPr lang="en-US" b="1" u="sng" dirty="0"/>
              <a:t>Issues</a:t>
            </a:r>
          </a:p>
          <a:p>
            <a:pPr lvl="1"/>
            <a:r>
              <a:rPr lang="en-US" dirty="0"/>
              <a:t>PMT BLM work &amp; tests needed</a:t>
            </a:r>
          </a:p>
          <a:p>
            <a:pPr lvl="1"/>
            <a:r>
              <a:rPr lang="en-US" dirty="0"/>
              <a:t>Display interfaces are being developed by the controls group</a:t>
            </a:r>
            <a:endParaRPr lang="en-US" sz="3200" dirty="0"/>
          </a:p>
          <a:p>
            <a:pPr lvl="2"/>
            <a:r>
              <a:rPr lang="en-US" dirty="0">
                <a:solidFill>
                  <a:schemeClr val="accent1"/>
                </a:solidFill>
              </a:rPr>
              <a:t>S-coordinate display with overlays for:</a:t>
            </a:r>
            <a:endParaRPr lang="en-US" sz="2800" dirty="0">
              <a:solidFill>
                <a:schemeClr val="accent1"/>
              </a:solidFill>
            </a:endParaRPr>
          </a:p>
          <a:p>
            <a:pPr lvl="3"/>
            <a:r>
              <a:rPr lang="en-US" dirty="0">
                <a:solidFill>
                  <a:schemeClr val="accent1"/>
                </a:solidFill>
              </a:rPr>
              <a:t>PMTs</a:t>
            </a:r>
            <a:endParaRPr lang="en-US" sz="2400" dirty="0">
              <a:solidFill>
                <a:schemeClr val="accent1"/>
              </a:solidFill>
            </a:endParaRPr>
          </a:p>
          <a:p>
            <a:pPr lvl="3"/>
            <a:r>
              <a:rPr lang="en-US" dirty="0">
                <a:solidFill>
                  <a:schemeClr val="accent1"/>
                </a:solidFill>
              </a:rPr>
              <a:t>PIN Diodes</a:t>
            </a:r>
            <a:endParaRPr lang="en-US" sz="2400" dirty="0">
              <a:solidFill>
                <a:schemeClr val="accent1"/>
              </a:solidFill>
            </a:endParaRPr>
          </a:p>
          <a:p>
            <a:pPr lvl="3"/>
            <a:r>
              <a:rPr lang="en-US" dirty="0">
                <a:solidFill>
                  <a:schemeClr val="accent1"/>
                </a:solidFill>
              </a:rPr>
              <a:t>Ion Chambers</a:t>
            </a:r>
            <a:endParaRPr lang="en-US" sz="2400" dirty="0">
              <a:solidFill>
                <a:schemeClr val="accent1"/>
              </a:solidFill>
            </a:endParaRPr>
          </a:p>
          <a:p>
            <a:pPr lvl="2"/>
            <a:r>
              <a:rPr lang="en-US" dirty="0">
                <a:solidFill>
                  <a:schemeClr val="accent1"/>
                </a:solidFill>
              </a:rPr>
              <a:t>Radial &amp; Longitudinal display charts for long LM’s around dump</a:t>
            </a:r>
          </a:p>
        </p:txBody>
      </p:sp>
      <p:sp>
        <p:nvSpPr>
          <p:cNvPr id="7" name="Content Placeholder 2">
            <a:extLst>
              <a:ext uri="{FF2B5EF4-FFF2-40B4-BE49-F238E27FC236}">
                <a16:creationId xmlns:a16="http://schemas.microsoft.com/office/drawing/2014/main" id="{476D8776-9944-F942-8118-BE6542E0C975}"/>
              </a:ext>
            </a:extLst>
          </p:cNvPr>
          <p:cNvSpPr txBox="1">
            <a:spLocks/>
          </p:cNvSpPr>
          <p:nvPr/>
        </p:nvSpPr>
        <p:spPr>
          <a:xfrm>
            <a:off x="4922828" y="3451830"/>
            <a:ext cx="3986602" cy="1989199"/>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accent1"/>
                </a:solidFill>
              </a:rPr>
              <a:t>PMT BLM Work/Tests</a:t>
            </a:r>
          </a:p>
          <a:p>
            <a:pPr lvl="1"/>
            <a:r>
              <a:rPr lang="en-US" dirty="0">
                <a:solidFill>
                  <a:schemeClr val="accent1"/>
                </a:solidFill>
              </a:rPr>
              <a:t>Fiber End test LED’s installed – driver electronics installation pending</a:t>
            </a:r>
          </a:p>
          <a:p>
            <a:pPr lvl="1"/>
            <a:r>
              <a:rPr lang="en-US" dirty="0">
                <a:solidFill>
                  <a:schemeClr val="accent1"/>
                </a:solidFill>
              </a:rPr>
              <a:t>Repair light leaks in PMT BLM fiber pick-ups</a:t>
            </a:r>
          </a:p>
          <a:p>
            <a:pPr lvl="1"/>
            <a:r>
              <a:rPr lang="en-US" dirty="0">
                <a:solidFill>
                  <a:schemeClr val="accent1"/>
                </a:solidFill>
              </a:rPr>
              <a:t>electronics hardware modifications</a:t>
            </a:r>
          </a:p>
          <a:p>
            <a:pPr lvl="2"/>
            <a:r>
              <a:rPr lang="en-US" dirty="0">
                <a:solidFill>
                  <a:schemeClr val="accent1"/>
                </a:solidFill>
              </a:rPr>
              <a:t>Change front-end OP Amps to reduce nuisance tripping noise</a:t>
            </a:r>
          </a:p>
          <a:p>
            <a:pPr lvl="3"/>
            <a:r>
              <a:rPr lang="en-US" dirty="0">
                <a:solidFill>
                  <a:schemeClr val="accent1"/>
                </a:solidFill>
              </a:rPr>
              <a:t>Work planned during shutdown to be ready for 2019 run</a:t>
            </a:r>
          </a:p>
          <a:p>
            <a:pPr lvl="1"/>
            <a:r>
              <a:rPr lang="en-US" dirty="0">
                <a:solidFill>
                  <a:schemeClr val="accent1"/>
                </a:solidFill>
              </a:rPr>
              <a:t>Response time test</a:t>
            </a:r>
            <a:endParaRPr lang="en-US" sz="4000" dirty="0">
              <a:solidFill>
                <a:schemeClr val="accent1"/>
              </a:solidFill>
            </a:endParaRPr>
          </a:p>
          <a:p>
            <a:pPr lvl="2"/>
            <a:r>
              <a:rPr lang="en-US" dirty="0">
                <a:solidFill>
                  <a:schemeClr val="accent1"/>
                </a:solidFill>
              </a:rPr>
              <a:t>Need to test overall response time through MPS.</a:t>
            </a:r>
            <a:endParaRPr lang="en-US" sz="3400" dirty="0">
              <a:solidFill>
                <a:schemeClr val="accent1"/>
              </a:solidFill>
            </a:endParaRPr>
          </a:p>
          <a:p>
            <a:pPr lvl="2"/>
            <a:r>
              <a:rPr lang="en-US" dirty="0">
                <a:solidFill>
                  <a:schemeClr val="accent1"/>
                </a:solidFill>
              </a:rPr>
              <a:t>Test pending to investigate response time as a function of pulse length. (longer response – up to 60us – with shorter pulses)</a:t>
            </a:r>
            <a:endParaRPr lang="en-US" sz="3400" dirty="0">
              <a:solidFill>
                <a:schemeClr val="accent1"/>
              </a:solidFill>
            </a:endParaRPr>
          </a:p>
        </p:txBody>
      </p:sp>
      <p:sp>
        <p:nvSpPr>
          <p:cNvPr id="8" name="Right Brace 7">
            <a:extLst>
              <a:ext uri="{FF2B5EF4-FFF2-40B4-BE49-F238E27FC236}">
                <a16:creationId xmlns:a16="http://schemas.microsoft.com/office/drawing/2014/main" id="{3341EF70-1768-1C4E-9385-CDA8E5A23CE8}"/>
              </a:ext>
            </a:extLst>
          </p:cNvPr>
          <p:cNvSpPr/>
          <p:nvPr/>
        </p:nvSpPr>
        <p:spPr>
          <a:xfrm>
            <a:off x="2980526" y="4320714"/>
            <a:ext cx="146582" cy="2233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4BCE650-F5A7-4840-B06D-41A958431E1E}"/>
              </a:ext>
            </a:extLst>
          </p:cNvPr>
          <p:cNvCxnSpPr>
            <a:cxnSpLocks/>
          </p:cNvCxnSpPr>
          <p:nvPr/>
        </p:nvCxnSpPr>
        <p:spPr>
          <a:xfrm>
            <a:off x="3175970" y="4439379"/>
            <a:ext cx="15356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Brace 11">
            <a:extLst>
              <a:ext uri="{FF2B5EF4-FFF2-40B4-BE49-F238E27FC236}">
                <a16:creationId xmlns:a16="http://schemas.microsoft.com/office/drawing/2014/main" id="{2F629C35-5944-8F41-ABB3-69D7F4E7DDB4}"/>
              </a:ext>
            </a:extLst>
          </p:cNvPr>
          <p:cNvSpPr/>
          <p:nvPr/>
        </p:nvSpPr>
        <p:spPr>
          <a:xfrm rot="10800000">
            <a:off x="4788381" y="3504182"/>
            <a:ext cx="139604" cy="18705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21155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388-5ED7-3D48-BF47-EE9D5679CE57}"/>
              </a:ext>
            </a:extLst>
          </p:cNvPr>
          <p:cNvSpPr>
            <a:spLocks noGrp="1"/>
          </p:cNvSpPr>
          <p:nvPr>
            <p:ph type="title"/>
          </p:nvPr>
        </p:nvSpPr>
        <p:spPr>
          <a:xfrm>
            <a:off x="259384" y="164671"/>
            <a:ext cx="8328991" cy="602199"/>
          </a:xfrm>
        </p:spPr>
        <p:txBody>
          <a:bodyPr>
            <a:normAutofit fontScale="90000"/>
          </a:bodyPr>
          <a:lstStyle/>
          <a:p>
            <a:r>
              <a:rPr lang="en-US" dirty="0"/>
              <a:t>Temperature Measurement</a:t>
            </a:r>
          </a:p>
        </p:txBody>
      </p:sp>
      <p:sp>
        <p:nvSpPr>
          <p:cNvPr id="3" name="Content Placeholder 2">
            <a:extLst>
              <a:ext uri="{FF2B5EF4-FFF2-40B4-BE49-F238E27FC236}">
                <a16:creationId xmlns:a16="http://schemas.microsoft.com/office/drawing/2014/main" id="{2DD7A3F4-D805-AD4B-946E-225B3EFC9A88}"/>
              </a:ext>
            </a:extLst>
          </p:cNvPr>
          <p:cNvSpPr>
            <a:spLocks noGrp="1"/>
          </p:cNvSpPr>
          <p:nvPr>
            <p:ph idx="1"/>
          </p:nvPr>
        </p:nvSpPr>
        <p:spPr>
          <a:xfrm>
            <a:off x="182635" y="3788518"/>
            <a:ext cx="4814482" cy="2294793"/>
          </a:xfrm>
        </p:spPr>
        <p:txBody>
          <a:bodyPr>
            <a:normAutofit fontScale="40000" lnSpcReduction="20000"/>
          </a:bodyPr>
          <a:lstStyle/>
          <a:p>
            <a:pPr marL="0" indent="0">
              <a:buNone/>
            </a:pPr>
            <a:r>
              <a:rPr lang="en-US" b="1" u="sng" dirty="0"/>
              <a:t>Status - </a:t>
            </a:r>
            <a:r>
              <a:rPr lang="en-US" b="1" dirty="0">
                <a:solidFill>
                  <a:schemeClr val="accent6">
                    <a:lumMod val="75000"/>
                  </a:schemeClr>
                </a:solidFill>
              </a:rPr>
              <a:t>Operational</a:t>
            </a:r>
          </a:p>
          <a:p>
            <a:r>
              <a:rPr lang="en-US" dirty="0"/>
              <a:t>5 Field chassis with transmitters</a:t>
            </a:r>
          </a:p>
          <a:p>
            <a:r>
              <a:rPr lang="en-US" dirty="0"/>
              <a:t>4 House chassis with receivers &amp; alarm modules</a:t>
            </a:r>
          </a:p>
          <a:p>
            <a:r>
              <a:rPr lang="en-US" dirty="0"/>
              <a:t>11 RTDs</a:t>
            </a:r>
          </a:p>
          <a:p>
            <a:r>
              <a:rPr lang="en-US" dirty="0"/>
              <a:t>19 TCs</a:t>
            </a:r>
          </a:p>
          <a:p>
            <a:r>
              <a:rPr lang="en-US" dirty="0"/>
              <a:t>2 spare channels</a:t>
            </a:r>
          </a:p>
          <a:p>
            <a:r>
              <a:rPr lang="en-US" dirty="0"/>
              <a:t>Temp &amp; Humidity Readings:</a:t>
            </a:r>
          </a:p>
          <a:p>
            <a:pPr lvl="1"/>
            <a:r>
              <a:rPr lang="en-US" dirty="0"/>
              <a:t>Laser Trailer (1002F)</a:t>
            </a:r>
          </a:p>
          <a:p>
            <a:pPr lvl="1"/>
            <a:r>
              <a:rPr lang="en-US" dirty="0"/>
              <a:t>Gun Laser Table (IP2)</a:t>
            </a:r>
          </a:p>
          <a:p>
            <a:pPr lvl="1"/>
            <a:r>
              <a:rPr lang="en-US" dirty="0"/>
              <a:t>Relay Table (IP2)</a:t>
            </a:r>
          </a:p>
          <a:p>
            <a:pPr lvl="1"/>
            <a:endParaRPr lang="en-US" dirty="0"/>
          </a:p>
        </p:txBody>
      </p:sp>
      <p:grpSp>
        <p:nvGrpSpPr>
          <p:cNvPr id="4" name="Group 3">
            <a:extLst>
              <a:ext uri="{FF2B5EF4-FFF2-40B4-BE49-F238E27FC236}">
                <a16:creationId xmlns:a16="http://schemas.microsoft.com/office/drawing/2014/main" id="{AB78070C-F230-2841-AEEE-0499CF422032}"/>
              </a:ext>
            </a:extLst>
          </p:cNvPr>
          <p:cNvGrpSpPr/>
          <p:nvPr/>
        </p:nvGrpSpPr>
        <p:grpSpPr>
          <a:xfrm>
            <a:off x="-135474" y="329404"/>
            <a:ext cx="9235894" cy="3348425"/>
            <a:chOff x="-79194" y="1781215"/>
            <a:chExt cx="9235894" cy="3348425"/>
          </a:xfrm>
        </p:grpSpPr>
        <p:pic>
          <p:nvPicPr>
            <p:cNvPr id="5" name="Picture 3">
              <a:extLst>
                <a:ext uri="{FF2B5EF4-FFF2-40B4-BE49-F238E27FC236}">
                  <a16:creationId xmlns:a16="http://schemas.microsoft.com/office/drawing/2014/main" id="{7CBD0A64-42BF-8140-A021-E6B697AD73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2941638"/>
              <a:ext cx="9144000" cy="116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F2D3A435-B23F-D24F-88AD-24BDBC9012C2}"/>
                </a:ext>
              </a:extLst>
            </p:cNvPr>
            <p:cNvCxnSpPr/>
            <p:nvPr/>
          </p:nvCxnSpPr>
          <p:spPr>
            <a:xfrm flipH="1" flipV="1">
              <a:off x="3918569" y="3971926"/>
              <a:ext cx="312119" cy="5359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26">
              <a:extLst>
                <a:ext uri="{FF2B5EF4-FFF2-40B4-BE49-F238E27FC236}">
                  <a16:creationId xmlns:a16="http://schemas.microsoft.com/office/drawing/2014/main" id="{FA9E0AA7-9308-2643-BF72-781108B8A075}"/>
                </a:ext>
              </a:extLst>
            </p:cNvPr>
            <p:cNvSpPr txBox="1">
              <a:spLocks noChangeArrowheads="1"/>
            </p:cNvSpPr>
            <p:nvPr/>
          </p:nvSpPr>
          <p:spPr bwMode="auto">
            <a:xfrm>
              <a:off x="7921625" y="3536950"/>
              <a:ext cx="679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DC </a:t>
              </a:r>
              <a:br>
                <a:rPr lang="en-US" altLang="en-US" sz="1200" b="1"/>
              </a:br>
              <a:r>
                <a:rPr lang="en-US" altLang="en-US" sz="1200" b="1"/>
                <a:t>e</a:t>
              </a:r>
              <a:r>
                <a:rPr lang="en-US" altLang="en-US" sz="1200" b="1" baseline="30000"/>
                <a:t>-</a:t>
              </a:r>
              <a:r>
                <a:rPr lang="en-US" altLang="en-US" sz="1200" b="1"/>
                <a:t> Gun</a:t>
              </a:r>
            </a:p>
          </p:txBody>
        </p:sp>
        <p:cxnSp>
          <p:nvCxnSpPr>
            <p:cNvPr id="8" name="Straight Arrow Connector 7">
              <a:extLst>
                <a:ext uri="{FF2B5EF4-FFF2-40B4-BE49-F238E27FC236}">
                  <a16:creationId xmlns:a16="http://schemas.microsoft.com/office/drawing/2014/main" id="{1A9BBADD-1CC5-CC4F-8831-FC312511F542}"/>
                </a:ext>
              </a:extLst>
            </p:cNvPr>
            <p:cNvCxnSpPr/>
            <p:nvPr/>
          </p:nvCxnSpPr>
          <p:spPr>
            <a:xfrm flipH="1">
              <a:off x="7386638" y="2335213"/>
              <a:ext cx="527050" cy="96758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9" name="Straight Arrow Connector 8">
              <a:extLst>
                <a:ext uri="{FF2B5EF4-FFF2-40B4-BE49-F238E27FC236}">
                  <a16:creationId xmlns:a16="http://schemas.microsoft.com/office/drawing/2014/main" id="{9D8BBA86-4401-374E-B269-F3EE08006160}"/>
                </a:ext>
              </a:extLst>
            </p:cNvPr>
            <p:cNvCxnSpPr/>
            <p:nvPr/>
          </p:nvCxnSpPr>
          <p:spPr>
            <a:xfrm>
              <a:off x="7913688" y="2335213"/>
              <a:ext cx="189871" cy="94419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B8886A6B-2FA4-BB4C-8A03-27FAD0D85510}"/>
                </a:ext>
              </a:extLst>
            </p:cNvPr>
            <p:cNvCxnSpPr>
              <a:stCxn id="32" idx="2"/>
            </p:cNvCxnSpPr>
            <p:nvPr/>
          </p:nvCxnSpPr>
          <p:spPr>
            <a:xfrm>
              <a:off x="5302138" y="2563604"/>
              <a:ext cx="1143112" cy="378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53">
              <a:extLst>
                <a:ext uri="{FF2B5EF4-FFF2-40B4-BE49-F238E27FC236}">
                  <a16:creationId xmlns:a16="http://schemas.microsoft.com/office/drawing/2014/main" id="{02046823-6ECD-1C42-87D6-7D89BA1DE85B}"/>
                </a:ext>
              </a:extLst>
            </p:cNvPr>
            <p:cNvSpPr txBox="1">
              <a:spLocks noChangeArrowheads="1"/>
            </p:cNvSpPr>
            <p:nvPr/>
          </p:nvSpPr>
          <p:spPr bwMode="auto">
            <a:xfrm>
              <a:off x="3406775" y="3521075"/>
              <a:ext cx="1457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RHIC TRIPLET</a:t>
              </a:r>
            </a:p>
          </p:txBody>
        </p:sp>
        <p:sp>
          <p:nvSpPr>
            <p:cNvPr id="12" name="TextBox 54">
              <a:extLst>
                <a:ext uri="{FF2B5EF4-FFF2-40B4-BE49-F238E27FC236}">
                  <a16:creationId xmlns:a16="http://schemas.microsoft.com/office/drawing/2014/main" id="{C6F024E1-0EE8-AA4D-B3AB-EE900131FDA0}"/>
                </a:ext>
              </a:extLst>
            </p:cNvPr>
            <p:cNvSpPr txBox="1">
              <a:spLocks noChangeArrowheads="1"/>
            </p:cNvSpPr>
            <p:nvPr/>
          </p:nvSpPr>
          <p:spPr bwMode="auto">
            <a:xfrm>
              <a:off x="6056313" y="3540125"/>
              <a:ext cx="90328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RHIC  DX</a:t>
              </a:r>
            </a:p>
          </p:txBody>
        </p:sp>
        <p:cxnSp>
          <p:nvCxnSpPr>
            <p:cNvPr id="13" name="Straight Arrow Connector 12">
              <a:extLst>
                <a:ext uri="{FF2B5EF4-FFF2-40B4-BE49-F238E27FC236}">
                  <a16:creationId xmlns:a16="http://schemas.microsoft.com/office/drawing/2014/main" id="{6A6D81C2-6840-B34C-8BA2-85447737E9B6}"/>
                </a:ext>
              </a:extLst>
            </p:cNvPr>
            <p:cNvCxnSpPr>
              <a:cxnSpLocks/>
            </p:cNvCxnSpPr>
            <p:nvPr/>
          </p:nvCxnSpPr>
          <p:spPr>
            <a:xfrm flipH="1" flipV="1">
              <a:off x="559867" y="3809357"/>
              <a:ext cx="259941" cy="4410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ight Arrow 13">
              <a:extLst>
                <a:ext uri="{FF2B5EF4-FFF2-40B4-BE49-F238E27FC236}">
                  <a16:creationId xmlns:a16="http://schemas.microsoft.com/office/drawing/2014/main" id="{45BAC3B6-9AB7-F849-8914-C7A705750A04}"/>
                </a:ext>
              </a:extLst>
            </p:cNvPr>
            <p:cNvSpPr/>
            <p:nvPr/>
          </p:nvSpPr>
          <p:spPr>
            <a:xfrm rot="10800000" flipV="1">
              <a:off x="5715000" y="3086100"/>
              <a:ext cx="430213"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957A060A-48F8-C548-A16E-31481756CC51}"/>
                </a:ext>
              </a:extLst>
            </p:cNvPr>
            <p:cNvSpPr/>
            <p:nvPr/>
          </p:nvSpPr>
          <p:spPr>
            <a:xfrm>
              <a:off x="5791767" y="2761091"/>
              <a:ext cx="34657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16" name="Right Arrow 15">
              <a:extLst>
                <a:ext uri="{FF2B5EF4-FFF2-40B4-BE49-F238E27FC236}">
                  <a16:creationId xmlns:a16="http://schemas.microsoft.com/office/drawing/2014/main" id="{26B52078-CF0B-AC46-AFC8-F6E56C821815}"/>
                </a:ext>
              </a:extLst>
            </p:cNvPr>
            <p:cNvSpPr/>
            <p:nvPr/>
          </p:nvSpPr>
          <p:spPr>
            <a:xfrm rot="10800000" flipV="1">
              <a:off x="5226050" y="3578225"/>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17" name="Right Arrow 16">
              <a:extLst>
                <a:ext uri="{FF2B5EF4-FFF2-40B4-BE49-F238E27FC236}">
                  <a16:creationId xmlns:a16="http://schemas.microsoft.com/office/drawing/2014/main" id="{EDC5C76F-BC27-EB43-BA38-1D67BE344C25}"/>
                </a:ext>
              </a:extLst>
            </p:cNvPr>
            <p:cNvSpPr/>
            <p:nvPr/>
          </p:nvSpPr>
          <p:spPr>
            <a:xfrm rot="10800000" flipV="1">
              <a:off x="2989263" y="3575050"/>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18" name="Right Arrow 17">
              <a:extLst>
                <a:ext uri="{FF2B5EF4-FFF2-40B4-BE49-F238E27FC236}">
                  <a16:creationId xmlns:a16="http://schemas.microsoft.com/office/drawing/2014/main" id="{719E1ADA-05B3-BA4E-BE87-B8B2BA0415F0}"/>
                </a:ext>
              </a:extLst>
            </p:cNvPr>
            <p:cNvSpPr/>
            <p:nvPr/>
          </p:nvSpPr>
          <p:spPr>
            <a:xfrm flipV="1">
              <a:off x="2986088" y="3695700"/>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19" name="Right Arrow 18">
              <a:extLst>
                <a:ext uri="{FF2B5EF4-FFF2-40B4-BE49-F238E27FC236}">
                  <a16:creationId xmlns:a16="http://schemas.microsoft.com/office/drawing/2014/main" id="{515A600B-9E4C-484E-8A2C-F8746E5FB109}"/>
                </a:ext>
              </a:extLst>
            </p:cNvPr>
            <p:cNvSpPr/>
            <p:nvPr/>
          </p:nvSpPr>
          <p:spPr>
            <a:xfrm flipV="1">
              <a:off x="5238750" y="3659188"/>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cxnSp>
          <p:nvCxnSpPr>
            <p:cNvPr id="20" name="Straight Arrow Connector 19">
              <a:extLst>
                <a:ext uri="{FF2B5EF4-FFF2-40B4-BE49-F238E27FC236}">
                  <a16:creationId xmlns:a16="http://schemas.microsoft.com/office/drawing/2014/main" id="{80D14CCF-5818-C840-BDA7-BE088E305AE3}"/>
                </a:ext>
              </a:extLst>
            </p:cNvPr>
            <p:cNvCxnSpPr>
              <a:stCxn id="30" idx="2"/>
            </p:cNvCxnSpPr>
            <p:nvPr/>
          </p:nvCxnSpPr>
          <p:spPr>
            <a:xfrm flipH="1">
              <a:off x="6736283" y="2317383"/>
              <a:ext cx="63738" cy="881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74F8827-2E5F-AD4C-88DE-8BE20DA6E4F4}"/>
                </a:ext>
              </a:extLst>
            </p:cNvPr>
            <p:cNvCxnSpPr/>
            <p:nvPr/>
          </p:nvCxnSpPr>
          <p:spPr>
            <a:xfrm>
              <a:off x="1403302" y="2983633"/>
              <a:ext cx="870521" cy="5914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16193BE-2FD7-B64B-B8E9-FB454D1EC416}"/>
                </a:ext>
              </a:extLst>
            </p:cNvPr>
            <p:cNvCxnSpPr/>
            <p:nvPr/>
          </p:nvCxnSpPr>
          <p:spPr>
            <a:xfrm>
              <a:off x="2771775" y="2555825"/>
              <a:ext cx="47625" cy="746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6D2CFA1-C7E7-8542-A5A2-AB7010FC7750}"/>
                </a:ext>
              </a:extLst>
            </p:cNvPr>
            <p:cNvCxnSpPr/>
            <p:nvPr/>
          </p:nvCxnSpPr>
          <p:spPr>
            <a:xfrm>
              <a:off x="1771766" y="2689225"/>
              <a:ext cx="613181" cy="82354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5598F9D4-929C-6340-833C-7CF540799EF2}"/>
                </a:ext>
              </a:extLst>
            </p:cNvPr>
            <p:cNvCxnSpPr/>
            <p:nvPr/>
          </p:nvCxnSpPr>
          <p:spPr>
            <a:xfrm flipH="1">
              <a:off x="7204075" y="2335213"/>
              <a:ext cx="709613" cy="94932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429BDDC3-00F3-B64A-9950-63650CBB8436}"/>
                </a:ext>
              </a:extLst>
            </p:cNvPr>
            <p:cNvCxnSpPr>
              <a:stCxn id="31" idx="2"/>
            </p:cNvCxnSpPr>
            <p:nvPr/>
          </p:nvCxnSpPr>
          <p:spPr>
            <a:xfrm>
              <a:off x="6298245" y="2555824"/>
              <a:ext cx="306550" cy="528689"/>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C6273806-6783-4047-8225-BB6A105B1B8F}"/>
                </a:ext>
              </a:extLst>
            </p:cNvPr>
            <p:cNvCxnSpPr>
              <a:stCxn id="29" idx="2"/>
            </p:cNvCxnSpPr>
            <p:nvPr/>
          </p:nvCxnSpPr>
          <p:spPr>
            <a:xfrm flipH="1">
              <a:off x="6814093" y="2699512"/>
              <a:ext cx="438038" cy="6469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E1153DC-2BA8-9149-8B67-E63DE02FDD93}"/>
                </a:ext>
              </a:extLst>
            </p:cNvPr>
            <p:cNvCxnSpPr/>
            <p:nvPr/>
          </p:nvCxnSpPr>
          <p:spPr>
            <a:xfrm flipV="1">
              <a:off x="3629769" y="3971926"/>
              <a:ext cx="135568" cy="53598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8" name="TextBox 50">
              <a:extLst>
                <a:ext uri="{FF2B5EF4-FFF2-40B4-BE49-F238E27FC236}">
                  <a16:creationId xmlns:a16="http://schemas.microsoft.com/office/drawing/2014/main" id="{B2C20AB2-4815-694C-925F-827A1679336A}"/>
                </a:ext>
              </a:extLst>
            </p:cNvPr>
            <p:cNvSpPr txBox="1">
              <a:spLocks noChangeArrowheads="1"/>
            </p:cNvSpPr>
            <p:nvPr/>
          </p:nvSpPr>
          <p:spPr bwMode="auto">
            <a:xfrm>
              <a:off x="7467904" y="1781215"/>
              <a:ext cx="87607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DCCT</a:t>
              </a:r>
            </a:p>
            <a:p>
              <a:pPr algn="ctr">
                <a:spcBef>
                  <a:spcPct val="0"/>
                </a:spcBef>
                <a:buClrTx/>
                <a:buNone/>
              </a:pPr>
              <a:r>
                <a:rPr lang="en-US" altLang="en-US" sz="1000" dirty="0"/>
                <a:t>(1) ICT</a:t>
              </a:r>
            </a:p>
            <a:p>
              <a:pPr algn="ctr">
                <a:spcBef>
                  <a:spcPct val="0"/>
                </a:spcBef>
                <a:buClrTx/>
                <a:buNone/>
              </a:pPr>
              <a:r>
                <a:rPr lang="en-US" altLang="en-US" sz="1000" dirty="0"/>
                <a:t>(1) FCT</a:t>
              </a:r>
            </a:p>
          </p:txBody>
        </p:sp>
        <p:sp>
          <p:nvSpPr>
            <p:cNvPr id="29" name="TextBox 50">
              <a:extLst>
                <a:ext uri="{FF2B5EF4-FFF2-40B4-BE49-F238E27FC236}">
                  <a16:creationId xmlns:a16="http://schemas.microsoft.com/office/drawing/2014/main" id="{C08BA24A-6386-8342-81EB-59078CD7EAA6}"/>
                </a:ext>
              </a:extLst>
            </p:cNvPr>
            <p:cNvSpPr txBox="1">
              <a:spLocks noChangeArrowheads="1"/>
            </p:cNvSpPr>
            <p:nvPr/>
          </p:nvSpPr>
          <p:spPr bwMode="auto">
            <a:xfrm>
              <a:off x="6814093" y="2299402"/>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Dipole</a:t>
              </a:r>
            </a:p>
            <a:p>
              <a:pPr algn="ctr">
                <a:spcBef>
                  <a:spcPct val="0"/>
                </a:spcBef>
                <a:buClrTx/>
                <a:buNone/>
              </a:pPr>
              <a:r>
                <a:rPr lang="en-US" altLang="en-US" sz="1000" dirty="0"/>
                <a:t>chamber</a:t>
              </a:r>
            </a:p>
          </p:txBody>
        </p:sp>
        <p:sp>
          <p:nvSpPr>
            <p:cNvPr id="30" name="TextBox 50">
              <a:extLst>
                <a:ext uri="{FF2B5EF4-FFF2-40B4-BE49-F238E27FC236}">
                  <a16:creationId xmlns:a16="http://schemas.microsoft.com/office/drawing/2014/main" id="{F17034C6-946A-E84B-A367-249DDB75F0B7}"/>
                </a:ext>
              </a:extLst>
            </p:cNvPr>
            <p:cNvSpPr txBox="1">
              <a:spLocks noChangeArrowheads="1"/>
            </p:cNvSpPr>
            <p:nvPr/>
          </p:nvSpPr>
          <p:spPr bwMode="auto">
            <a:xfrm>
              <a:off x="6361983" y="1917273"/>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(4) Beam pipe</a:t>
              </a:r>
            </a:p>
          </p:txBody>
        </p:sp>
        <p:sp>
          <p:nvSpPr>
            <p:cNvPr id="31" name="TextBox 50">
              <a:extLst>
                <a:ext uri="{FF2B5EF4-FFF2-40B4-BE49-F238E27FC236}">
                  <a16:creationId xmlns:a16="http://schemas.microsoft.com/office/drawing/2014/main" id="{79E55B90-5C9A-4E4A-A6ED-1A4EA8E7BD65}"/>
                </a:ext>
              </a:extLst>
            </p:cNvPr>
            <p:cNvSpPr txBox="1">
              <a:spLocks noChangeArrowheads="1"/>
            </p:cNvSpPr>
            <p:nvPr/>
          </p:nvSpPr>
          <p:spPr bwMode="auto">
            <a:xfrm>
              <a:off x="5860207" y="2309603"/>
              <a:ext cx="87607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FCT</a:t>
              </a:r>
            </a:p>
          </p:txBody>
        </p:sp>
        <p:sp>
          <p:nvSpPr>
            <p:cNvPr id="32" name="TextBox 50">
              <a:extLst>
                <a:ext uri="{FF2B5EF4-FFF2-40B4-BE49-F238E27FC236}">
                  <a16:creationId xmlns:a16="http://schemas.microsoft.com/office/drawing/2014/main" id="{7D81A05E-5CAE-1E4A-AA34-49BBD498CFF4}"/>
                </a:ext>
              </a:extLst>
            </p:cNvPr>
            <p:cNvSpPr txBox="1">
              <a:spLocks noChangeArrowheads="1"/>
            </p:cNvSpPr>
            <p:nvPr/>
          </p:nvSpPr>
          <p:spPr bwMode="auto">
            <a:xfrm>
              <a:off x="4864100" y="2163494"/>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(2) Beam Dump</a:t>
              </a:r>
            </a:p>
          </p:txBody>
        </p:sp>
        <p:sp>
          <p:nvSpPr>
            <p:cNvPr id="33" name="TextBox 50">
              <a:extLst>
                <a:ext uri="{FF2B5EF4-FFF2-40B4-BE49-F238E27FC236}">
                  <a16:creationId xmlns:a16="http://schemas.microsoft.com/office/drawing/2014/main" id="{E157A17B-E68E-8A42-B8ED-CED6DBD8FF01}"/>
                </a:ext>
              </a:extLst>
            </p:cNvPr>
            <p:cNvSpPr txBox="1">
              <a:spLocks noChangeArrowheads="1"/>
            </p:cNvSpPr>
            <p:nvPr/>
          </p:nvSpPr>
          <p:spPr bwMode="auto">
            <a:xfrm>
              <a:off x="2333737" y="2317383"/>
              <a:ext cx="87607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FC</a:t>
              </a:r>
            </a:p>
          </p:txBody>
        </p:sp>
        <p:sp>
          <p:nvSpPr>
            <p:cNvPr id="34" name="TextBox 50">
              <a:extLst>
                <a:ext uri="{FF2B5EF4-FFF2-40B4-BE49-F238E27FC236}">
                  <a16:creationId xmlns:a16="http://schemas.microsoft.com/office/drawing/2014/main" id="{EF93E570-AB94-F949-BB36-3D51EFA1E5D5}"/>
                </a:ext>
              </a:extLst>
            </p:cNvPr>
            <p:cNvSpPr txBox="1">
              <a:spLocks noChangeArrowheads="1"/>
            </p:cNvSpPr>
            <p:nvPr/>
          </p:nvSpPr>
          <p:spPr bwMode="auto">
            <a:xfrm>
              <a:off x="1333728" y="2432714"/>
              <a:ext cx="87607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FCT</a:t>
              </a:r>
            </a:p>
          </p:txBody>
        </p:sp>
        <p:sp>
          <p:nvSpPr>
            <p:cNvPr id="35" name="TextBox 50">
              <a:extLst>
                <a:ext uri="{FF2B5EF4-FFF2-40B4-BE49-F238E27FC236}">
                  <a16:creationId xmlns:a16="http://schemas.microsoft.com/office/drawing/2014/main" id="{210B2899-5648-3B43-822B-FFF1E9FF29AF}"/>
                </a:ext>
              </a:extLst>
            </p:cNvPr>
            <p:cNvSpPr txBox="1">
              <a:spLocks noChangeArrowheads="1"/>
            </p:cNvSpPr>
            <p:nvPr/>
          </p:nvSpPr>
          <p:spPr bwMode="auto">
            <a:xfrm>
              <a:off x="358844" y="2678935"/>
              <a:ext cx="122305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(2) Beam Dump</a:t>
              </a:r>
            </a:p>
            <a:p>
              <a:pPr algn="ctr">
                <a:spcBef>
                  <a:spcPct val="0"/>
                </a:spcBef>
                <a:buClrTx/>
                <a:buNone/>
              </a:pPr>
              <a:r>
                <a:rPr lang="en-US" altLang="en-US" sz="1000" dirty="0"/>
                <a:t>Cooling water</a:t>
              </a:r>
            </a:p>
            <a:p>
              <a:pPr algn="ctr">
                <a:spcBef>
                  <a:spcPct val="0"/>
                </a:spcBef>
                <a:buClrTx/>
                <a:buNone/>
              </a:pPr>
              <a:r>
                <a:rPr lang="en-US" altLang="en-US" sz="1000" dirty="0"/>
                <a:t>Supply &amp; Return</a:t>
              </a:r>
            </a:p>
          </p:txBody>
        </p:sp>
        <p:sp>
          <p:nvSpPr>
            <p:cNvPr id="36" name="TextBox 50">
              <a:extLst>
                <a:ext uri="{FF2B5EF4-FFF2-40B4-BE49-F238E27FC236}">
                  <a16:creationId xmlns:a16="http://schemas.microsoft.com/office/drawing/2014/main" id="{F6D64429-7CE2-1E46-BA4C-91D6DE90A354}"/>
                </a:ext>
              </a:extLst>
            </p:cNvPr>
            <p:cNvSpPr txBox="1">
              <a:spLocks noChangeArrowheads="1"/>
            </p:cNvSpPr>
            <p:nvPr/>
          </p:nvSpPr>
          <p:spPr bwMode="auto">
            <a:xfrm>
              <a:off x="457652" y="4246328"/>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Dipole Core</a:t>
              </a:r>
            </a:p>
          </p:txBody>
        </p:sp>
        <p:sp>
          <p:nvSpPr>
            <p:cNvPr id="37" name="TextBox 50">
              <a:extLst>
                <a:ext uri="{FF2B5EF4-FFF2-40B4-BE49-F238E27FC236}">
                  <a16:creationId xmlns:a16="http://schemas.microsoft.com/office/drawing/2014/main" id="{1A431C0D-6D6F-8145-A829-64914E9607F1}"/>
                </a:ext>
              </a:extLst>
            </p:cNvPr>
            <p:cNvSpPr txBox="1">
              <a:spLocks noChangeArrowheads="1"/>
            </p:cNvSpPr>
            <p:nvPr/>
          </p:nvSpPr>
          <p:spPr bwMode="auto">
            <a:xfrm>
              <a:off x="3182938" y="4507911"/>
              <a:ext cx="87607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FCT</a:t>
              </a:r>
            </a:p>
          </p:txBody>
        </p:sp>
        <p:sp>
          <p:nvSpPr>
            <p:cNvPr id="38" name="TextBox 50">
              <a:extLst>
                <a:ext uri="{FF2B5EF4-FFF2-40B4-BE49-F238E27FC236}">
                  <a16:creationId xmlns:a16="http://schemas.microsoft.com/office/drawing/2014/main" id="{862C619E-8202-9048-A1CD-621E6C3CC637}"/>
                </a:ext>
              </a:extLst>
            </p:cNvPr>
            <p:cNvSpPr txBox="1">
              <a:spLocks noChangeArrowheads="1"/>
            </p:cNvSpPr>
            <p:nvPr/>
          </p:nvSpPr>
          <p:spPr bwMode="auto">
            <a:xfrm>
              <a:off x="3939206" y="4513834"/>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(4) Beam pipe</a:t>
              </a:r>
            </a:p>
          </p:txBody>
        </p:sp>
        <p:cxnSp>
          <p:nvCxnSpPr>
            <p:cNvPr id="39" name="Straight Arrow Connector 38">
              <a:extLst>
                <a:ext uri="{FF2B5EF4-FFF2-40B4-BE49-F238E27FC236}">
                  <a16:creationId xmlns:a16="http://schemas.microsoft.com/office/drawing/2014/main" id="{B02CB1D5-3CD4-1B47-B1D0-D702C5390963}"/>
                </a:ext>
              </a:extLst>
            </p:cNvPr>
            <p:cNvCxnSpPr>
              <a:cxnSpLocks/>
            </p:cNvCxnSpPr>
            <p:nvPr/>
          </p:nvCxnSpPr>
          <p:spPr>
            <a:xfrm flipV="1">
              <a:off x="7558881" y="3346465"/>
              <a:ext cx="0" cy="4882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50">
              <a:extLst>
                <a:ext uri="{FF2B5EF4-FFF2-40B4-BE49-F238E27FC236}">
                  <a16:creationId xmlns:a16="http://schemas.microsoft.com/office/drawing/2014/main" id="{F260672A-0B6E-E340-A3B8-D5A7AC91F821}"/>
                </a:ext>
              </a:extLst>
            </p:cNvPr>
            <p:cNvSpPr txBox="1">
              <a:spLocks noChangeArrowheads="1"/>
            </p:cNvSpPr>
            <p:nvPr/>
          </p:nvSpPr>
          <p:spPr bwMode="auto">
            <a:xfrm>
              <a:off x="7120843" y="3889258"/>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(4) Beam pipe</a:t>
              </a:r>
            </a:p>
          </p:txBody>
        </p:sp>
        <p:cxnSp>
          <p:nvCxnSpPr>
            <p:cNvPr id="41" name="Straight Arrow Connector 40">
              <a:extLst>
                <a:ext uri="{FF2B5EF4-FFF2-40B4-BE49-F238E27FC236}">
                  <a16:creationId xmlns:a16="http://schemas.microsoft.com/office/drawing/2014/main" id="{BEA4F7BC-8622-8D43-886C-8B3DB711B67D}"/>
                </a:ext>
              </a:extLst>
            </p:cNvPr>
            <p:cNvCxnSpPr/>
            <p:nvPr/>
          </p:nvCxnSpPr>
          <p:spPr>
            <a:xfrm>
              <a:off x="3464467" y="2550487"/>
              <a:ext cx="47625" cy="746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50">
              <a:extLst>
                <a:ext uri="{FF2B5EF4-FFF2-40B4-BE49-F238E27FC236}">
                  <a16:creationId xmlns:a16="http://schemas.microsoft.com/office/drawing/2014/main" id="{D3CC6954-A267-B44D-91BE-94C1ECB00241}"/>
                </a:ext>
              </a:extLst>
            </p:cNvPr>
            <p:cNvSpPr txBox="1">
              <a:spLocks noChangeArrowheads="1"/>
            </p:cNvSpPr>
            <p:nvPr/>
          </p:nvSpPr>
          <p:spPr bwMode="auto">
            <a:xfrm>
              <a:off x="3026429" y="2163494"/>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228600" indent="-228600" algn="ctr">
                <a:spcBef>
                  <a:spcPct val="0"/>
                </a:spcBef>
                <a:buClrTx/>
                <a:buAutoNum type="arabicParenBoth"/>
              </a:pPr>
              <a:r>
                <a:rPr lang="en-US" altLang="en-US" sz="1000" dirty="0"/>
                <a:t>Dipole</a:t>
              </a:r>
            </a:p>
            <a:p>
              <a:pPr algn="ctr">
                <a:spcBef>
                  <a:spcPct val="0"/>
                </a:spcBef>
                <a:buClrTx/>
                <a:buNone/>
              </a:pPr>
              <a:r>
                <a:rPr lang="en-US" altLang="en-US" sz="1000" dirty="0"/>
                <a:t>chamber</a:t>
              </a:r>
            </a:p>
          </p:txBody>
        </p:sp>
        <p:cxnSp>
          <p:nvCxnSpPr>
            <p:cNvPr id="43" name="Straight Arrow Connector 42">
              <a:extLst>
                <a:ext uri="{FF2B5EF4-FFF2-40B4-BE49-F238E27FC236}">
                  <a16:creationId xmlns:a16="http://schemas.microsoft.com/office/drawing/2014/main" id="{FFCF1750-A4A1-8543-B4B8-77DA45DB1031}"/>
                </a:ext>
              </a:extLst>
            </p:cNvPr>
            <p:cNvCxnSpPr>
              <a:cxnSpLocks/>
            </p:cNvCxnSpPr>
            <p:nvPr/>
          </p:nvCxnSpPr>
          <p:spPr>
            <a:xfrm flipV="1">
              <a:off x="317978" y="3664247"/>
              <a:ext cx="134076" cy="10031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50">
              <a:extLst>
                <a:ext uri="{FF2B5EF4-FFF2-40B4-BE49-F238E27FC236}">
                  <a16:creationId xmlns:a16="http://schemas.microsoft.com/office/drawing/2014/main" id="{5513751F-3101-8148-8853-0C872B640B33}"/>
                </a:ext>
              </a:extLst>
            </p:cNvPr>
            <p:cNvSpPr txBox="1">
              <a:spLocks noChangeArrowheads="1"/>
            </p:cNvSpPr>
            <p:nvPr/>
          </p:nvSpPr>
          <p:spPr bwMode="auto">
            <a:xfrm>
              <a:off x="-79194" y="4668953"/>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(1) Beam Pipe</a:t>
              </a:r>
            </a:p>
          </p:txBody>
        </p:sp>
        <p:cxnSp>
          <p:nvCxnSpPr>
            <p:cNvPr id="45" name="Straight Arrow Connector 44">
              <a:extLst>
                <a:ext uri="{FF2B5EF4-FFF2-40B4-BE49-F238E27FC236}">
                  <a16:creationId xmlns:a16="http://schemas.microsoft.com/office/drawing/2014/main" id="{31085AA5-6241-924B-AB16-F0D07D0B4D1D}"/>
                </a:ext>
              </a:extLst>
            </p:cNvPr>
            <p:cNvCxnSpPr>
              <a:cxnSpLocks/>
            </p:cNvCxnSpPr>
            <p:nvPr/>
          </p:nvCxnSpPr>
          <p:spPr>
            <a:xfrm flipV="1">
              <a:off x="2793054" y="3936206"/>
              <a:ext cx="959137" cy="812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D50FD0B1-6503-0645-9B11-5CE1CAB7AD78}"/>
                </a:ext>
              </a:extLst>
            </p:cNvPr>
            <p:cNvCxnSpPr>
              <a:cxnSpLocks/>
            </p:cNvCxnSpPr>
            <p:nvPr/>
          </p:nvCxnSpPr>
          <p:spPr>
            <a:xfrm flipV="1">
              <a:off x="2793054" y="3933963"/>
              <a:ext cx="632546" cy="8201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25E40D64-5961-3549-BBB9-9A71EEDC4BF5}"/>
                </a:ext>
              </a:extLst>
            </p:cNvPr>
            <p:cNvCxnSpPr>
              <a:cxnSpLocks/>
            </p:cNvCxnSpPr>
            <p:nvPr/>
          </p:nvCxnSpPr>
          <p:spPr>
            <a:xfrm flipV="1">
              <a:off x="2793054" y="3875725"/>
              <a:ext cx="358238" cy="8726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50">
              <a:extLst>
                <a:ext uri="{FF2B5EF4-FFF2-40B4-BE49-F238E27FC236}">
                  <a16:creationId xmlns:a16="http://schemas.microsoft.com/office/drawing/2014/main" id="{9BF41A6B-8C1A-EB4F-A3BB-20B2EC1ED48A}"/>
                </a:ext>
              </a:extLst>
            </p:cNvPr>
            <p:cNvSpPr txBox="1">
              <a:spLocks noChangeArrowheads="1"/>
            </p:cNvSpPr>
            <p:nvPr/>
          </p:nvSpPr>
          <p:spPr bwMode="auto">
            <a:xfrm>
              <a:off x="2291039" y="4729530"/>
              <a:ext cx="8760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None/>
              </a:pPr>
              <a:r>
                <a:rPr lang="en-US" altLang="en-US" sz="1000" dirty="0"/>
                <a:t>(3) Beam pipe</a:t>
              </a:r>
            </a:p>
          </p:txBody>
        </p:sp>
      </p:grpSp>
      <p:pic>
        <p:nvPicPr>
          <p:cNvPr id="49" name="Picture 48">
            <a:extLst>
              <a:ext uri="{FF2B5EF4-FFF2-40B4-BE49-F238E27FC236}">
                <a16:creationId xmlns:a16="http://schemas.microsoft.com/office/drawing/2014/main" id="{C458ED2A-800B-5541-8440-289DBFB79718}"/>
              </a:ext>
            </a:extLst>
          </p:cNvPr>
          <p:cNvPicPr>
            <a:picLocks noChangeAspect="1"/>
          </p:cNvPicPr>
          <p:nvPr/>
        </p:nvPicPr>
        <p:blipFill>
          <a:blip r:embed="rId3"/>
          <a:stretch>
            <a:fillRect/>
          </a:stretch>
        </p:blipFill>
        <p:spPr>
          <a:xfrm>
            <a:off x="4876364" y="2531241"/>
            <a:ext cx="2104890" cy="3899382"/>
          </a:xfrm>
          <a:prstGeom prst="rect">
            <a:avLst/>
          </a:prstGeom>
        </p:spPr>
      </p:pic>
      <p:pic>
        <p:nvPicPr>
          <p:cNvPr id="50" name="Picture 49">
            <a:extLst>
              <a:ext uri="{FF2B5EF4-FFF2-40B4-BE49-F238E27FC236}">
                <a16:creationId xmlns:a16="http://schemas.microsoft.com/office/drawing/2014/main" id="{1D515DBE-6E40-0246-953E-9CEECFB04569}"/>
              </a:ext>
            </a:extLst>
          </p:cNvPr>
          <p:cNvPicPr>
            <a:picLocks noChangeAspect="1"/>
          </p:cNvPicPr>
          <p:nvPr/>
        </p:nvPicPr>
        <p:blipFill>
          <a:blip r:embed="rId4"/>
          <a:stretch>
            <a:fillRect/>
          </a:stretch>
        </p:blipFill>
        <p:spPr>
          <a:xfrm>
            <a:off x="7021359" y="2860250"/>
            <a:ext cx="2117713" cy="2247748"/>
          </a:xfrm>
          <a:prstGeom prst="rect">
            <a:avLst/>
          </a:prstGeom>
        </p:spPr>
      </p:pic>
    </p:spTree>
    <p:extLst>
      <p:ext uri="{BB962C8B-B14F-4D97-AF65-F5344CB8AC3E}">
        <p14:creationId xmlns:p14="http://schemas.microsoft.com/office/powerpoint/2010/main" val="4179507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64CC-F52E-5040-A05F-6DC883F5913A}"/>
              </a:ext>
            </a:extLst>
          </p:cNvPr>
          <p:cNvSpPr>
            <a:spLocks noGrp="1"/>
          </p:cNvSpPr>
          <p:nvPr>
            <p:ph type="title"/>
          </p:nvPr>
        </p:nvSpPr>
        <p:spPr>
          <a:xfrm>
            <a:off x="382992" y="135031"/>
            <a:ext cx="5417349" cy="1325563"/>
          </a:xfrm>
        </p:spPr>
        <p:txBody>
          <a:bodyPr/>
          <a:lstStyle/>
          <a:p>
            <a:r>
              <a:rPr lang="en-US" dirty="0"/>
              <a:t>NMR Gaussmeter    for 180º Dipole</a:t>
            </a:r>
          </a:p>
        </p:txBody>
      </p:sp>
      <p:sp>
        <p:nvSpPr>
          <p:cNvPr id="3" name="Content Placeholder 2">
            <a:extLst>
              <a:ext uri="{FF2B5EF4-FFF2-40B4-BE49-F238E27FC236}">
                <a16:creationId xmlns:a16="http://schemas.microsoft.com/office/drawing/2014/main" id="{374DA195-BA77-8249-AC64-E7B9AD77E57E}"/>
              </a:ext>
            </a:extLst>
          </p:cNvPr>
          <p:cNvSpPr>
            <a:spLocks noGrp="1"/>
          </p:cNvSpPr>
          <p:nvPr>
            <p:ph idx="1"/>
          </p:nvPr>
        </p:nvSpPr>
        <p:spPr>
          <a:xfrm>
            <a:off x="301662" y="1430448"/>
            <a:ext cx="5000254" cy="3496008"/>
          </a:xfrm>
        </p:spPr>
        <p:txBody>
          <a:bodyPr>
            <a:normAutofit fontScale="55000" lnSpcReduction="20000"/>
          </a:bodyPr>
          <a:lstStyle/>
          <a:p>
            <a:pPr lvl="0"/>
            <a:r>
              <a:rPr lang="en-US" b="1" dirty="0"/>
              <a:t>NMR probe:</a:t>
            </a:r>
            <a:r>
              <a:rPr lang="en-US" dirty="0"/>
              <a:t> </a:t>
            </a:r>
            <a:r>
              <a:rPr lang="en-US" b="1" dirty="0">
                <a:solidFill>
                  <a:schemeClr val="accent6">
                    <a:lumMod val="75000"/>
                  </a:schemeClr>
                </a:solidFill>
              </a:rPr>
              <a:t>Operational</a:t>
            </a:r>
            <a:endParaRPr lang="en-US" sz="3600" dirty="0">
              <a:solidFill>
                <a:schemeClr val="accent6">
                  <a:lumMod val="75000"/>
                </a:schemeClr>
              </a:solidFill>
            </a:endParaRPr>
          </a:p>
          <a:p>
            <a:pPr lvl="1">
              <a:lnSpc>
                <a:spcPct val="140000"/>
              </a:lnSpc>
            </a:pPr>
            <a:r>
              <a:rPr lang="en-US" dirty="0"/>
              <a:t>15mG measurement stability @ ~200Gauss (0.7x10</a:t>
            </a:r>
            <a:r>
              <a:rPr lang="en-US" baseline="30000" dirty="0"/>
              <a:t>-4</a:t>
            </a:r>
            <a:r>
              <a:rPr lang="en-US" dirty="0"/>
              <a:t>) </a:t>
            </a:r>
            <a:r>
              <a:rPr lang="en-US" i="1" dirty="0"/>
              <a:t>40% better than requirement</a:t>
            </a:r>
            <a:endParaRPr lang="en-US" sz="2800" dirty="0"/>
          </a:p>
          <a:p>
            <a:pPr lvl="1">
              <a:lnSpc>
                <a:spcPct val="140000"/>
              </a:lnSpc>
            </a:pPr>
            <a:r>
              <a:rPr lang="en-US" dirty="0"/>
              <a:t>Spare probe repaired – due mid July</a:t>
            </a:r>
            <a:endParaRPr lang="en-US" sz="2800" dirty="0"/>
          </a:p>
          <a:p>
            <a:pPr lvl="1">
              <a:lnSpc>
                <a:spcPct val="140000"/>
              </a:lnSpc>
            </a:pPr>
            <a:r>
              <a:rPr lang="en-US" dirty="0"/>
              <a:t>Recommend to buy spare chassis for ~$15K</a:t>
            </a:r>
            <a:endParaRPr lang="en-US" sz="2800" dirty="0"/>
          </a:p>
          <a:p>
            <a:pPr lvl="1">
              <a:lnSpc>
                <a:spcPct val="140000"/>
              </a:lnSpc>
            </a:pPr>
            <a:r>
              <a:rPr lang="en-US" dirty="0"/>
              <a:t>Permanent magnet test chamber built &amp; measured for bench testing the NMR probe with a suitable filed uniformity</a:t>
            </a:r>
            <a:endParaRPr lang="en-US" sz="3200" dirty="0"/>
          </a:p>
          <a:p>
            <a:pPr lvl="1">
              <a:lnSpc>
                <a:spcPct val="140000"/>
              </a:lnSpc>
            </a:pPr>
            <a:r>
              <a:rPr lang="en-US" dirty="0"/>
              <a:t>Hysteresis Cycle generator implemented – magnet tests pending</a:t>
            </a:r>
          </a:p>
          <a:p>
            <a:pPr marL="457200" lvl="1" indent="0">
              <a:lnSpc>
                <a:spcPct val="140000"/>
              </a:lnSpc>
              <a:buNone/>
            </a:pPr>
            <a:r>
              <a:rPr lang="en-US" b="1" u="sng" dirty="0"/>
              <a:t>Issues</a:t>
            </a:r>
            <a:r>
              <a:rPr lang="en-US" dirty="0"/>
              <a:t>:</a:t>
            </a:r>
          </a:p>
          <a:p>
            <a:pPr lvl="1">
              <a:lnSpc>
                <a:spcPct val="140000"/>
              </a:lnSpc>
            </a:pPr>
            <a:r>
              <a:rPr lang="en-US" dirty="0"/>
              <a:t>Waiting on repaired spare probe</a:t>
            </a:r>
          </a:p>
        </p:txBody>
      </p:sp>
      <p:pic>
        <p:nvPicPr>
          <p:cNvPr id="4" name="Picture 3">
            <a:extLst>
              <a:ext uri="{FF2B5EF4-FFF2-40B4-BE49-F238E27FC236}">
                <a16:creationId xmlns:a16="http://schemas.microsoft.com/office/drawing/2014/main" id="{BF8D36EE-D3D4-5E4C-8089-6BC9214250E8}"/>
              </a:ext>
            </a:extLst>
          </p:cNvPr>
          <p:cNvPicPr>
            <a:picLocks noChangeAspect="1"/>
          </p:cNvPicPr>
          <p:nvPr/>
        </p:nvPicPr>
        <p:blipFill>
          <a:blip r:embed="rId2"/>
          <a:stretch>
            <a:fillRect/>
          </a:stretch>
        </p:blipFill>
        <p:spPr>
          <a:xfrm>
            <a:off x="1748675" y="4926458"/>
            <a:ext cx="1701646" cy="1022848"/>
          </a:xfrm>
          <a:prstGeom prst="rect">
            <a:avLst/>
          </a:prstGeom>
        </p:spPr>
      </p:pic>
      <p:pic>
        <p:nvPicPr>
          <p:cNvPr id="5" name="Picture 4">
            <a:extLst>
              <a:ext uri="{FF2B5EF4-FFF2-40B4-BE49-F238E27FC236}">
                <a16:creationId xmlns:a16="http://schemas.microsoft.com/office/drawing/2014/main" id="{C994024E-C1C1-724C-B02E-1716189D7EFC}"/>
              </a:ext>
            </a:extLst>
          </p:cNvPr>
          <p:cNvPicPr>
            <a:picLocks noChangeAspect="1"/>
          </p:cNvPicPr>
          <p:nvPr/>
        </p:nvPicPr>
        <p:blipFill>
          <a:blip r:embed="rId3"/>
          <a:stretch>
            <a:fillRect/>
          </a:stretch>
        </p:blipFill>
        <p:spPr>
          <a:xfrm>
            <a:off x="63475" y="4926458"/>
            <a:ext cx="1689007" cy="1161775"/>
          </a:xfrm>
          <a:prstGeom prst="rect">
            <a:avLst/>
          </a:prstGeom>
        </p:spPr>
      </p:pic>
      <p:pic>
        <p:nvPicPr>
          <p:cNvPr id="6" name="Picture 5">
            <a:extLst>
              <a:ext uri="{FF2B5EF4-FFF2-40B4-BE49-F238E27FC236}">
                <a16:creationId xmlns:a16="http://schemas.microsoft.com/office/drawing/2014/main" id="{6F919CD8-C943-0543-BF98-8A91C269A805}"/>
              </a:ext>
            </a:extLst>
          </p:cNvPr>
          <p:cNvPicPr>
            <a:picLocks noChangeAspect="1"/>
          </p:cNvPicPr>
          <p:nvPr/>
        </p:nvPicPr>
        <p:blipFill>
          <a:blip r:embed="rId4"/>
          <a:stretch>
            <a:fillRect/>
          </a:stretch>
        </p:blipFill>
        <p:spPr>
          <a:xfrm>
            <a:off x="3450321" y="4926457"/>
            <a:ext cx="1971360" cy="1161775"/>
          </a:xfrm>
          <a:prstGeom prst="rect">
            <a:avLst/>
          </a:prstGeom>
        </p:spPr>
      </p:pic>
      <p:pic>
        <p:nvPicPr>
          <p:cNvPr id="7" name="Picture 6">
            <a:extLst>
              <a:ext uri="{FF2B5EF4-FFF2-40B4-BE49-F238E27FC236}">
                <a16:creationId xmlns:a16="http://schemas.microsoft.com/office/drawing/2014/main" id="{A09B992F-BC75-0E45-A24C-CC7158B88F95}"/>
              </a:ext>
            </a:extLst>
          </p:cNvPr>
          <p:cNvPicPr>
            <a:picLocks noChangeAspect="1"/>
          </p:cNvPicPr>
          <p:nvPr/>
        </p:nvPicPr>
        <p:blipFill>
          <a:blip r:embed="rId5"/>
          <a:stretch>
            <a:fillRect/>
          </a:stretch>
        </p:blipFill>
        <p:spPr>
          <a:xfrm>
            <a:off x="6090228" y="4030736"/>
            <a:ext cx="1685001" cy="1039682"/>
          </a:xfrm>
          <a:prstGeom prst="rect">
            <a:avLst/>
          </a:prstGeom>
        </p:spPr>
      </p:pic>
      <p:pic>
        <p:nvPicPr>
          <p:cNvPr id="8" name="Picture 7">
            <a:extLst>
              <a:ext uri="{FF2B5EF4-FFF2-40B4-BE49-F238E27FC236}">
                <a16:creationId xmlns:a16="http://schemas.microsoft.com/office/drawing/2014/main" id="{30D5E864-9A22-7A4C-8F75-7A51BD6AAAE4}"/>
              </a:ext>
            </a:extLst>
          </p:cNvPr>
          <p:cNvPicPr>
            <a:picLocks noChangeAspect="1"/>
          </p:cNvPicPr>
          <p:nvPr/>
        </p:nvPicPr>
        <p:blipFill>
          <a:blip r:embed="rId6"/>
          <a:stretch>
            <a:fillRect/>
          </a:stretch>
        </p:blipFill>
        <p:spPr>
          <a:xfrm>
            <a:off x="6090228" y="2992775"/>
            <a:ext cx="1685001" cy="1037961"/>
          </a:xfrm>
          <a:prstGeom prst="rect">
            <a:avLst/>
          </a:prstGeom>
        </p:spPr>
      </p:pic>
      <p:pic>
        <p:nvPicPr>
          <p:cNvPr id="9" name="Picture 8">
            <a:extLst>
              <a:ext uri="{FF2B5EF4-FFF2-40B4-BE49-F238E27FC236}">
                <a16:creationId xmlns:a16="http://schemas.microsoft.com/office/drawing/2014/main" id="{1DC645CE-2DFA-B844-877B-C660F352EA11}"/>
              </a:ext>
            </a:extLst>
          </p:cNvPr>
          <p:cNvPicPr>
            <a:picLocks noChangeAspect="1"/>
          </p:cNvPicPr>
          <p:nvPr/>
        </p:nvPicPr>
        <p:blipFill>
          <a:blip r:embed="rId7"/>
          <a:stretch>
            <a:fillRect/>
          </a:stretch>
        </p:blipFill>
        <p:spPr>
          <a:xfrm>
            <a:off x="6090228" y="1690689"/>
            <a:ext cx="2981511" cy="1184003"/>
          </a:xfrm>
          <a:prstGeom prst="rect">
            <a:avLst/>
          </a:prstGeom>
        </p:spPr>
      </p:pic>
      <p:pic>
        <p:nvPicPr>
          <p:cNvPr id="10" name="Picture 9">
            <a:extLst>
              <a:ext uri="{FF2B5EF4-FFF2-40B4-BE49-F238E27FC236}">
                <a16:creationId xmlns:a16="http://schemas.microsoft.com/office/drawing/2014/main" id="{C5D89B2F-4A67-4A42-B5F5-2F1659D546F4}"/>
              </a:ext>
            </a:extLst>
          </p:cNvPr>
          <p:cNvPicPr>
            <a:picLocks noChangeAspect="1"/>
          </p:cNvPicPr>
          <p:nvPr/>
        </p:nvPicPr>
        <p:blipFill>
          <a:blip r:embed="rId8"/>
          <a:stretch>
            <a:fillRect/>
          </a:stretch>
        </p:blipFill>
        <p:spPr>
          <a:xfrm>
            <a:off x="5800341" y="365126"/>
            <a:ext cx="3343659" cy="1143964"/>
          </a:xfrm>
          <a:prstGeom prst="rect">
            <a:avLst/>
          </a:prstGeom>
        </p:spPr>
      </p:pic>
      <p:pic>
        <p:nvPicPr>
          <p:cNvPr id="11" name="Picture 10">
            <a:extLst>
              <a:ext uri="{FF2B5EF4-FFF2-40B4-BE49-F238E27FC236}">
                <a16:creationId xmlns:a16="http://schemas.microsoft.com/office/drawing/2014/main" id="{E79FD1F1-6CC4-F348-B724-6520B35C83C4}"/>
              </a:ext>
            </a:extLst>
          </p:cNvPr>
          <p:cNvPicPr>
            <a:picLocks noChangeAspect="1"/>
          </p:cNvPicPr>
          <p:nvPr/>
        </p:nvPicPr>
        <p:blipFill>
          <a:blip r:embed="rId9"/>
          <a:stretch>
            <a:fillRect/>
          </a:stretch>
        </p:blipFill>
        <p:spPr>
          <a:xfrm>
            <a:off x="8079479" y="2992775"/>
            <a:ext cx="992260" cy="2956531"/>
          </a:xfrm>
          <a:prstGeom prst="rect">
            <a:avLst/>
          </a:prstGeom>
        </p:spPr>
      </p:pic>
    </p:spTree>
    <p:extLst>
      <p:ext uri="{BB962C8B-B14F-4D97-AF65-F5344CB8AC3E}">
        <p14:creationId xmlns:p14="http://schemas.microsoft.com/office/powerpoint/2010/main" val="342901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527A1-1209-0049-9C49-FC79070BD68B}"/>
              </a:ext>
            </a:extLst>
          </p:cNvPr>
          <p:cNvSpPr>
            <a:spLocks noGrp="1"/>
          </p:cNvSpPr>
          <p:nvPr>
            <p:ph type="title"/>
          </p:nvPr>
        </p:nvSpPr>
        <p:spPr>
          <a:xfrm>
            <a:off x="357809" y="365127"/>
            <a:ext cx="8328991" cy="714874"/>
          </a:xfrm>
        </p:spPr>
        <p:txBody>
          <a:bodyPr/>
          <a:lstStyle/>
          <a:p>
            <a:r>
              <a:rPr lang="en-US" dirty="0"/>
              <a:t>Recombination </a:t>
            </a:r>
            <a:r>
              <a:rPr lang="en-US" dirty="0" err="1"/>
              <a:t>Montior</a:t>
            </a:r>
            <a:r>
              <a:rPr lang="en-US" dirty="0"/>
              <a:t> (2)</a:t>
            </a:r>
          </a:p>
        </p:txBody>
      </p:sp>
      <p:sp>
        <p:nvSpPr>
          <p:cNvPr id="3" name="Content Placeholder 2">
            <a:extLst>
              <a:ext uri="{FF2B5EF4-FFF2-40B4-BE49-F238E27FC236}">
                <a16:creationId xmlns:a16="http://schemas.microsoft.com/office/drawing/2014/main" id="{E64D89BA-17F1-2F4F-BE45-5EEBD51CD8AA}"/>
              </a:ext>
            </a:extLst>
          </p:cNvPr>
          <p:cNvSpPr>
            <a:spLocks noGrp="1"/>
          </p:cNvSpPr>
          <p:nvPr>
            <p:ph idx="1"/>
          </p:nvPr>
        </p:nvSpPr>
        <p:spPr>
          <a:xfrm>
            <a:off x="-242658" y="1015864"/>
            <a:ext cx="5064741" cy="3451436"/>
          </a:xfrm>
        </p:spPr>
        <p:txBody>
          <a:bodyPr>
            <a:normAutofit fontScale="62500" lnSpcReduction="20000"/>
          </a:bodyPr>
          <a:lstStyle/>
          <a:p>
            <a:pPr lvl="1">
              <a:lnSpc>
                <a:spcPct val="110000"/>
              </a:lnSpc>
            </a:pPr>
            <a:r>
              <a:rPr lang="en-US" dirty="0"/>
              <a:t>New high gain scintillators + PMTs</a:t>
            </a:r>
          </a:p>
          <a:p>
            <a:pPr lvl="2">
              <a:lnSpc>
                <a:spcPct val="110000"/>
              </a:lnSpc>
            </a:pPr>
            <a:r>
              <a:rPr lang="en-US" dirty="0"/>
              <a:t>1 cm L upgraded to ~30 cm L</a:t>
            </a:r>
          </a:p>
          <a:p>
            <a:pPr lvl="2">
              <a:lnSpc>
                <a:spcPct val="110000"/>
              </a:lnSpc>
            </a:pPr>
            <a:r>
              <a:rPr lang="en-US" dirty="0"/>
              <a:t>Time digitizer installed for measuring arrival time histogram </a:t>
            </a:r>
          </a:p>
          <a:p>
            <a:pPr lvl="3">
              <a:lnSpc>
                <a:spcPct val="110000"/>
              </a:lnSpc>
            </a:pPr>
            <a:r>
              <a:rPr lang="en-US" dirty="0"/>
              <a:t>Losses sync’d with ion bunches should grow with increased overlap &amp; energy matching.</a:t>
            </a:r>
          </a:p>
          <a:p>
            <a:pPr lvl="1">
              <a:lnSpc>
                <a:spcPct val="110000"/>
              </a:lnSpc>
            </a:pPr>
            <a:r>
              <a:rPr lang="en-US" u="sng" dirty="0"/>
              <a:t>Status</a:t>
            </a:r>
          </a:p>
          <a:p>
            <a:pPr lvl="2">
              <a:lnSpc>
                <a:spcPct val="110000"/>
              </a:lnSpc>
            </a:pPr>
            <a:r>
              <a:rPr lang="en-US" dirty="0"/>
              <a:t>1 of 2 </a:t>
            </a:r>
            <a:r>
              <a:rPr lang="en-US" dirty="0">
                <a:solidFill>
                  <a:schemeClr val="accent6">
                    <a:lumMod val="75000"/>
                  </a:schemeClr>
                </a:solidFill>
              </a:rPr>
              <a:t>installed</a:t>
            </a:r>
            <a:r>
              <a:rPr lang="en-US" dirty="0"/>
              <a:t> (+1 spare), </a:t>
            </a:r>
            <a:r>
              <a:rPr lang="en-US" dirty="0">
                <a:solidFill>
                  <a:schemeClr val="accent1"/>
                </a:solidFill>
              </a:rPr>
              <a:t>2</a:t>
            </a:r>
            <a:r>
              <a:rPr lang="en-US" baseline="30000" dirty="0">
                <a:solidFill>
                  <a:schemeClr val="accent1"/>
                </a:solidFill>
              </a:rPr>
              <a:t>nd</a:t>
            </a:r>
            <a:r>
              <a:rPr lang="en-US" dirty="0">
                <a:solidFill>
                  <a:schemeClr val="accent1"/>
                </a:solidFill>
              </a:rPr>
              <a:t> installation pending</a:t>
            </a:r>
          </a:p>
          <a:p>
            <a:pPr lvl="2">
              <a:lnSpc>
                <a:spcPct val="110000"/>
              </a:lnSpc>
            </a:pPr>
            <a:r>
              <a:rPr lang="en-US" dirty="0"/>
              <a:t>Synchronous Data – </a:t>
            </a:r>
            <a:r>
              <a:rPr lang="en-US" dirty="0">
                <a:solidFill>
                  <a:schemeClr val="accent6">
                    <a:lumMod val="75000"/>
                  </a:schemeClr>
                </a:solidFill>
              </a:rPr>
              <a:t>RHIC bunch pattern observed </a:t>
            </a:r>
          </a:p>
          <a:p>
            <a:pPr lvl="2">
              <a:lnSpc>
                <a:spcPct val="110000"/>
              </a:lnSpc>
            </a:pPr>
            <a:r>
              <a:rPr lang="en-US" dirty="0"/>
              <a:t>Controls interface </a:t>
            </a:r>
          </a:p>
          <a:p>
            <a:pPr lvl="3">
              <a:lnSpc>
                <a:spcPct val="110000"/>
              </a:lnSpc>
            </a:pPr>
            <a:r>
              <a:rPr lang="en-US" dirty="0"/>
              <a:t>Temporary LabView GUI</a:t>
            </a:r>
          </a:p>
          <a:p>
            <a:pPr lvl="3">
              <a:lnSpc>
                <a:spcPct val="110000"/>
              </a:lnSpc>
            </a:pPr>
            <a:r>
              <a:rPr lang="en-US" dirty="0">
                <a:solidFill>
                  <a:schemeClr val="accent1"/>
                </a:solidFill>
              </a:rPr>
              <a:t>Integration into controls system under development</a:t>
            </a:r>
          </a:p>
        </p:txBody>
      </p:sp>
      <p:pic>
        <p:nvPicPr>
          <p:cNvPr id="4" name="Picture 3">
            <a:extLst>
              <a:ext uri="{FF2B5EF4-FFF2-40B4-BE49-F238E27FC236}">
                <a16:creationId xmlns:a16="http://schemas.microsoft.com/office/drawing/2014/main" id="{AC5FE379-D513-5642-A753-FEA58F590A12}"/>
              </a:ext>
            </a:extLst>
          </p:cNvPr>
          <p:cNvPicPr>
            <a:picLocks noChangeAspect="1"/>
          </p:cNvPicPr>
          <p:nvPr/>
        </p:nvPicPr>
        <p:blipFill>
          <a:blip r:embed="rId2"/>
          <a:stretch>
            <a:fillRect/>
          </a:stretch>
        </p:blipFill>
        <p:spPr>
          <a:xfrm>
            <a:off x="5602927" y="1188335"/>
            <a:ext cx="3541073" cy="1318942"/>
          </a:xfrm>
          <a:prstGeom prst="rect">
            <a:avLst/>
          </a:prstGeom>
        </p:spPr>
      </p:pic>
      <p:pic>
        <p:nvPicPr>
          <p:cNvPr id="5" name="Picture 4">
            <a:extLst>
              <a:ext uri="{FF2B5EF4-FFF2-40B4-BE49-F238E27FC236}">
                <a16:creationId xmlns:a16="http://schemas.microsoft.com/office/drawing/2014/main" id="{42C37853-C6F6-2149-8994-F942B2B4DCB3}"/>
              </a:ext>
            </a:extLst>
          </p:cNvPr>
          <p:cNvPicPr>
            <a:picLocks noChangeAspect="1"/>
          </p:cNvPicPr>
          <p:nvPr/>
        </p:nvPicPr>
        <p:blipFill>
          <a:blip r:embed="rId3"/>
          <a:stretch>
            <a:fillRect/>
          </a:stretch>
        </p:blipFill>
        <p:spPr>
          <a:xfrm>
            <a:off x="6423102" y="3967438"/>
            <a:ext cx="2720898" cy="1303876"/>
          </a:xfrm>
          <a:prstGeom prst="rect">
            <a:avLst/>
          </a:prstGeom>
        </p:spPr>
      </p:pic>
      <p:pic>
        <p:nvPicPr>
          <p:cNvPr id="6" name="Picture 5">
            <a:extLst>
              <a:ext uri="{FF2B5EF4-FFF2-40B4-BE49-F238E27FC236}">
                <a16:creationId xmlns:a16="http://schemas.microsoft.com/office/drawing/2014/main" id="{E7584D77-5812-FD4B-9DC5-35A6A01553E6}"/>
              </a:ext>
            </a:extLst>
          </p:cNvPr>
          <p:cNvPicPr>
            <a:picLocks noChangeAspect="1"/>
          </p:cNvPicPr>
          <p:nvPr/>
        </p:nvPicPr>
        <p:blipFill>
          <a:blip r:embed="rId4"/>
          <a:stretch>
            <a:fillRect/>
          </a:stretch>
        </p:blipFill>
        <p:spPr>
          <a:xfrm rot="5400000">
            <a:off x="6572826" y="1387511"/>
            <a:ext cx="820432" cy="4321917"/>
          </a:xfrm>
          <a:prstGeom prst="rect">
            <a:avLst/>
          </a:prstGeom>
        </p:spPr>
      </p:pic>
      <p:pic>
        <p:nvPicPr>
          <p:cNvPr id="7" name="Picture 6">
            <a:extLst>
              <a:ext uri="{FF2B5EF4-FFF2-40B4-BE49-F238E27FC236}">
                <a16:creationId xmlns:a16="http://schemas.microsoft.com/office/drawing/2014/main" id="{F80E43CC-9545-8749-8A15-828EC60EE9B4}"/>
              </a:ext>
            </a:extLst>
          </p:cNvPr>
          <p:cNvPicPr>
            <a:picLocks noChangeAspect="1"/>
          </p:cNvPicPr>
          <p:nvPr/>
        </p:nvPicPr>
        <p:blipFill>
          <a:blip r:embed="rId5"/>
          <a:stretch>
            <a:fillRect/>
          </a:stretch>
        </p:blipFill>
        <p:spPr>
          <a:xfrm>
            <a:off x="2033968" y="4212107"/>
            <a:ext cx="4180334" cy="2118413"/>
          </a:xfrm>
          <a:prstGeom prst="rect">
            <a:avLst/>
          </a:prstGeom>
        </p:spPr>
      </p:pic>
      <p:sp>
        <p:nvSpPr>
          <p:cNvPr id="8" name="Down Arrow 7">
            <a:extLst>
              <a:ext uri="{FF2B5EF4-FFF2-40B4-BE49-F238E27FC236}">
                <a16:creationId xmlns:a16="http://schemas.microsoft.com/office/drawing/2014/main" id="{8D3F6842-E4F1-8641-8096-0E7BF00B1026}"/>
              </a:ext>
            </a:extLst>
          </p:cNvPr>
          <p:cNvSpPr/>
          <p:nvPr/>
        </p:nvSpPr>
        <p:spPr>
          <a:xfrm>
            <a:off x="7175463" y="2578342"/>
            <a:ext cx="396000" cy="494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522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DA12-61F2-384A-AC4C-B056B8EBC6C4}"/>
              </a:ext>
            </a:extLst>
          </p:cNvPr>
          <p:cNvSpPr>
            <a:spLocks noGrp="1"/>
          </p:cNvSpPr>
          <p:nvPr>
            <p:ph type="title"/>
          </p:nvPr>
        </p:nvSpPr>
        <p:spPr>
          <a:xfrm>
            <a:off x="357809" y="365126"/>
            <a:ext cx="8328991" cy="757821"/>
          </a:xfrm>
        </p:spPr>
        <p:txBody>
          <a:bodyPr>
            <a:normAutofit fontScale="90000"/>
          </a:bodyPr>
          <a:lstStyle/>
          <a:p>
            <a:r>
              <a:rPr lang="en-US" dirty="0"/>
              <a:t>Remote Scopes (2) &amp; Multiplexed Signals</a:t>
            </a:r>
          </a:p>
        </p:txBody>
      </p:sp>
      <p:sp>
        <p:nvSpPr>
          <p:cNvPr id="3" name="Content Placeholder 2">
            <a:extLst>
              <a:ext uri="{FF2B5EF4-FFF2-40B4-BE49-F238E27FC236}">
                <a16:creationId xmlns:a16="http://schemas.microsoft.com/office/drawing/2014/main" id="{55955CD7-C1CD-0844-80A7-1690A2C23EA1}"/>
              </a:ext>
            </a:extLst>
          </p:cNvPr>
          <p:cNvSpPr>
            <a:spLocks noGrp="1"/>
          </p:cNvSpPr>
          <p:nvPr>
            <p:ph idx="1"/>
          </p:nvPr>
        </p:nvSpPr>
        <p:spPr>
          <a:xfrm>
            <a:off x="157283" y="1625097"/>
            <a:ext cx="3366219" cy="3692861"/>
          </a:xfrm>
        </p:spPr>
        <p:txBody>
          <a:bodyPr>
            <a:normAutofit fontScale="77500" lnSpcReduction="20000"/>
          </a:bodyPr>
          <a:lstStyle/>
          <a:p>
            <a:pPr lvl="1">
              <a:lnSpc>
                <a:spcPct val="140000"/>
              </a:lnSpc>
            </a:pPr>
            <a:r>
              <a:rPr lang="en-US" dirty="0"/>
              <a:t>10 Dual 1x4 MUX cards (80 channel capacity) </a:t>
            </a:r>
            <a:endParaRPr lang="en-US" sz="4000" dirty="0"/>
          </a:p>
          <a:p>
            <a:pPr lvl="1">
              <a:lnSpc>
                <a:spcPct val="140000"/>
              </a:lnSpc>
            </a:pPr>
            <a:r>
              <a:rPr lang="en-US" dirty="0"/>
              <a:t>creative grouping but still have limited combinational viewing</a:t>
            </a:r>
            <a:endParaRPr lang="en-US" sz="4000" dirty="0"/>
          </a:p>
          <a:p>
            <a:pPr lvl="1">
              <a:lnSpc>
                <a:spcPct val="140000"/>
              </a:lnSpc>
            </a:pPr>
            <a:r>
              <a:rPr lang="en-US" dirty="0">
                <a:solidFill>
                  <a:schemeClr val="accent1"/>
                </a:solidFill>
              </a:rPr>
              <a:t>Possible Upgrade:</a:t>
            </a:r>
          </a:p>
          <a:p>
            <a:pPr lvl="2">
              <a:lnSpc>
                <a:spcPct val="140000"/>
              </a:lnSpc>
            </a:pPr>
            <a:r>
              <a:rPr lang="en-US" dirty="0">
                <a:solidFill>
                  <a:schemeClr val="accent1"/>
                </a:solidFill>
              </a:rPr>
              <a:t>Full matrix switch would be much better</a:t>
            </a:r>
            <a:endParaRPr lang="en-US" sz="3600" dirty="0">
              <a:solidFill>
                <a:schemeClr val="accent1"/>
              </a:solidFill>
            </a:endParaRPr>
          </a:p>
        </p:txBody>
      </p:sp>
      <p:pic>
        <p:nvPicPr>
          <p:cNvPr id="4" name="Picture 3">
            <a:extLst>
              <a:ext uri="{FF2B5EF4-FFF2-40B4-BE49-F238E27FC236}">
                <a16:creationId xmlns:a16="http://schemas.microsoft.com/office/drawing/2014/main" id="{943EB4B6-1465-B749-8682-89E6120E6570}"/>
              </a:ext>
            </a:extLst>
          </p:cNvPr>
          <p:cNvPicPr>
            <a:picLocks noChangeAspect="1"/>
          </p:cNvPicPr>
          <p:nvPr/>
        </p:nvPicPr>
        <p:blipFill>
          <a:blip r:embed="rId2"/>
          <a:stretch>
            <a:fillRect/>
          </a:stretch>
        </p:blipFill>
        <p:spPr>
          <a:xfrm>
            <a:off x="3523503" y="1407938"/>
            <a:ext cx="5457524" cy="4764505"/>
          </a:xfrm>
          <a:prstGeom prst="rect">
            <a:avLst/>
          </a:prstGeom>
        </p:spPr>
      </p:pic>
    </p:spTree>
    <p:extLst>
      <p:ext uri="{BB962C8B-B14F-4D97-AF65-F5344CB8AC3E}">
        <p14:creationId xmlns:p14="http://schemas.microsoft.com/office/powerpoint/2010/main" val="423511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05"/>
            <a:ext cx="9144000" cy="453295"/>
          </a:xfrm>
        </p:spPr>
        <p:txBody>
          <a:bodyPr>
            <a:normAutofit fontScale="90000"/>
          </a:bodyPr>
          <a:lstStyle/>
          <a:p>
            <a:r>
              <a:rPr lang="en-US" sz="3200" dirty="0" err="1"/>
              <a:t>LEReC</a:t>
            </a:r>
            <a:r>
              <a:rPr lang="en-US" sz="3200" dirty="0"/>
              <a:t> Instrumentation Quantities &amp; Progress</a:t>
            </a:r>
          </a:p>
        </p:txBody>
      </p:sp>
      <p:graphicFrame>
        <p:nvGraphicFramePr>
          <p:cNvPr id="4" name="Chart 3"/>
          <p:cNvGraphicFramePr/>
          <p:nvPr>
            <p:extLst>
              <p:ext uri="{D42A27DB-BD31-4B8C-83A1-F6EECF244321}">
                <p14:modId xmlns:p14="http://schemas.microsoft.com/office/powerpoint/2010/main" val="3347140160"/>
              </p:ext>
            </p:extLst>
          </p:nvPr>
        </p:nvGraphicFramePr>
        <p:xfrm>
          <a:off x="1903279" y="383024"/>
          <a:ext cx="7331255" cy="65833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D8E5E263-5400-9644-9504-8D786EB28610}"/>
              </a:ext>
            </a:extLst>
          </p:cNvPr>
          <p:cNvSpPr txBox="1"/>
          <p:nvPr/>
        </p:nvSpPr>
        <p:spPr>
          <a:xfrm>
            <a:off x="5459239" y="2643612"/>
            <a:ext cx="3223034" cy="1200329"/>
          </a:xfrm>
          <a:prstGeom prst="rect">
            <a:avLst/>
          </a:prstGeom>
          <a:noFill/>
        </p:spPr>
        <p:txBody>
          <a:bodyPr wrap="square" rtlCol="0">
            <a:spAutoFit/>
          </a:bodyPr>
          <a:lstStyle/>
          <a:p>
            <a:r>
              <a:rPr lang="en-US" dirty="0">
                <a:solidFill>
                  <a:schemeClr val="accent6">
                    <a:lumMod val="75000"/>
                  </a:schemeClr>
                </a:solidFill>
              </a:rPr>
              <a:t>All systems installed.  </a:t>
            </a:r>
          </a:p>
          <a:p>
            <a:endParaRPr lang="en-US" dirty="0"/>
          </a:p>
          <a:p>
            <a:r>
              <a:rPr lang="en-US" dirty="0">
                <a:solidFill>
                  <a:schemeClr val="accent1"/>
                </a:solidFill>
              </a:rPr>
              <a:t>Varying degrees of commissioning &amp; operation</a:t>
            </a:r>
          </a:p>
        </p:txBody>
      </p:sp>
    </p:spTree>
    <p:extLst>
      <p:ext uri="{BB962C8B-B14F-4D97-AF65-F5344CB8AC3E}">
        <p14:creationId xmlns:p14="http://schemas.microsoft.com/office/powerpoint/2010/main" val="4015669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5A35-A03D-944B-B1A3-741AF1E1BABC}"/>
              </a:ext>
            </a:extLst>
          </p:cNvPr>
          <p:cNvSpPr txBox="1">
            <a:spLocks/>
          </p:cNvSpPr>
          <p:nvPr/>
        </p:nvSpPr>
        <p:spPr>
          <a:xfrm>
            <a:off x="357809" y="365127"/>
            <a:ext cx="8328991" cy="714874"/>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Subsystems</a:t>
            </a:r>
          </a:p>
        </p:txBody>
      </p:sp>
      <p:sp>
        <p:nvSpPr>
          <p:cNvPr id="3" name="Content Placeholder 2">
            <a:extLst>
              <a:ext uri="{FF2B5EF4-FFF2-40B4-BE49-F238E27FC236}">
                <a16:creationId xmlns:a16="http://schemas.microsoft.com/office/drawing/2014/main" id="{FC2B4C6C-4C90-BD43-ADEF-A6ECF541CF5B}"/>
              </a:ext>
            </a:extLst>
          </p:cNvPr>
          <p:cNvSpPr txBox="1">
            <a:spLocks/>
          </p:cNvSpPr>
          <p:nvPr/>
        </p:nvSpPr>
        <p:spPr>
          <a:xfrm>
            <a:off x="357808" y="1022842"/>
            <a:ext cx="5006191" cy="5428358"/>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GigE Camera Systems:</a:t>
            </a:r>
          </a:p>
          <a:p>
            <a:pPr lvl="1">
              <a:lnSpc>
                <a:spcPct val="120000"/>
              </a:lnSpc>
            </a:pPr>
            <a:r>
              <a:rPr lang="en-US" dirty="0"/>
              <a:t>Regular controls interface failure mitigated by supervisory monitor program to restart</a:t>
            </a:r>
            <a:endParaRPr lang="en-US" sz="4000" dirty="0"/>
          </a:p>
          <a:p>
            <a:pPr lvl="1">
              <a:lnSpc>
                <a:spcPct val="120000"/>
              </a:lnSpc>
            </a:pPr>
            <a:r>
              <a:rPr lang="en-US" dirty="0"/>
              <a:t>High traffic mitigated by automatic mutually exclusive device triggering</a:t>
            </a:r>
          </a:p>
          <a:p>
            <a:pPr lvl="1">
              <a:lnSpc>
                <a:spcPct val="120000"/>
              </a:lnSpc>
            </a:pPr>
            <a:r>
              <a:rPr lang="en-US" dirty="0">
                <a:solidFill>
                  <a:srgbClr val="C00000"/>
                </a:solidFill>
              </a:rPr>
              <a:t>3 failures in </a:t>
            </a:r>
            <a:r>
              <a:rPr lang="en-US" dirty="0" err="1">
                <a:solidFill>
                  <a:srgbClr val="C00000"/>
                </a:solidFill>
              </a:rPr>
              <a:t>CeC</a:t>
            </a:r>
            <a:r>
              <a:rPr lang="en-US" dirty="0">
                <a:solidFill>
                  <a:srgbClr val="C00000"/>
                </a:solidFill>
              </a:rPr>
              <a:t> !</a:t>
            </a:r>
          </a:p>
          <a:p>
            <a:pPr lvl="1">
              <a:lnSpc>
                <a:spcPct val="120000"/>
              </a:lnSpc>
            </a:pPr>
            <a:r>
              <a:rPr lang="en-US" dirty="0">
                <a:solidFill>
                  <a:schemeClr val="accent1"/>
                </a:solidFill>
              </a:rPr>
              <a:t>Feature requested to control triggers with insertion of profile monitors</a:t>
            </a:r>
          </a:p>
          <a:p>
            <a:pPr>
              <a:lnSpc>
                <a:spcPct val="120000"/>
              </a:lnSpc>
            </a:pPr>
            <a:r>
              <a:rPr lang="en-US" sz="4400" dirty="0">
                <a:solidFill>
                  <a:schemeClr val="accent1"/>
                </a:solidFill>
              </a:rPr>
              <a:t>Spare Parts</a:t>
            </a:r>
          </a:p>
          <a:p>
            <a:pPr lvl="1">
              <a:lnSpc>
                <a:spcPct val="120000"/>
              </a:lnSpc>
            </a:pPr>
            <a:r>
              <a:rPr lang="en-US" dirty="0"/>
              <a:t>profile monitor cameras, 10% spares for ~$5k (these are not critical, but ~3-4week lead time)</a:t>
            </a:r>
            <a:endParaRPr lang="en-US" sz="3200" dirty="0"/>
          </a:p>
          <a:p>
            <a:pPr lvl="1">
              <a:lnSpc>
                <a:spcPct val="120000"/>
              </a:lnSpc>
            </a:pPr>
            <a:r>
              <a:rPr lang="en-US" dirty="0"/>
              <a:t>spare NMR chassis  ~$15k</a:t>
            </a:r>
            <a:endParaRPr lang="en-US" sz="3200" dirty="0"/>
          </a:p>
          <a:p>
            <a:pPr lvl="1">
              <a:lnSpc>
                <a:spcPct val="120000"/>
              </a:lnSpc>
            </a:pPr>
            <a:r>
              <a:rPr lang="en-US" dirty="0"/>
              <a:t>CT system critical components ~$8k</a:t>
            </a:r>
            <a:endParaRPr lang="en-US" sz="3200" dirty="0"/>
          </a:p>
          <a:p>
            <a:pPr lvl="2">
              <a:lnSpc>
                <a:spcPct val="120000"/>
              </a:lnSpc>
            </a:pPr>
            <a:r>
              <a:rPr lang="en-US" dirty="0"/>
              <a:t>possible spare FCT for the gun (MPS critical link)</a:t>
            </a:r>
            <a:endParaRPr lang="en-US" sz="2800" dirty="0"/>
          </a:p>
          <a:p>
            <a:pPr lvl="1">
              <a:lnSpc>
                <a:spcPct val="120000"/>
              </a:lnSpc>
            </a:pPr>
            <a:r>
              <a:rPr lang="en-US" dirty="0"/>
              <a:t>PMT BLM system - (1) 8ch spare card in hand</a:t>
            </a:r>
            <a:endParaRPr lang="en-US" sz="3200" dirty="0"/>
          </a:p>
          <a:p>
            <a:pPr lvl="1">
              <a:lnSpc>
                <a:spcPct val="120000"/>
              </a:lnSpc>
            </a:pPr>
            <a:r>
              <a:rPr lang="en-US" dirty="0"/>
              <a:t>BPM system spares already in hand</a:t>
            </a:r>
            <a:endParaRPr lang="en-US" sz="3200" dirty="0"/>
          </a:p>
          <a:p>
            <a:pPr lvl="1">
              <a:lnSpc>
                <a:spcPct val="120000"/>
              </a:lnSpc>
            </a:pPr>
            <a:endParaRPr lang="en-US" sz="4000" dirty="0">
              <a:solidFill>
                <a:schemeClr val="accent1"/>
              </a:solidFill>
            </a:endParaRPr>
          </a:p>
          <a:p>
            <a:pPr lvl="1">
              <a:lnSpc>
                <a:spcPct val="160000"/>
              </a:lnSpc>
            </a:pPr>
            <a:endParaRPr lang="en-US" dirty="0"/>
          </a:p>
        </p:txBody>
      </p:sp>
    </p:spTree>
    <p:extLst>
      <p:ext uri="{BB962C8B-B14F-4D97-AF65-F5344CB8AC3E}">
        <p14:creationId xmlns:p14="http://schemas.microsoft.com/office/powerpoint/2010/main" val="1543211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05"/>
            <a:ext cx="9144000" cy="453295"/>
          </a:xfrm>
        </p:spPr>
        <p:txBody>
          <a:bodyPr>
            <a:normAutofit fontScale="90000"/>
          </a:bodyPr>
          <a:lstStyle/>
          <a:p>
            <a:r>
              <a:rPr lang="en-US" sz="3200" dirty="0"/>
              <a:t>Status Summary</a:t>
            </a:r>
          </a:p>
        </p:txBody>
      </p:sp>
      <p:graphicFrame>
        <p:nvGraphicFramePr>
          <p:cNvPr id="4" name="Chart 3"/>
          <p:cNvGraphicFramePr/>
          <p:nvPr>
            <p:extLst>
              <p:ext uri="{D42A27DB-BD31-4B8C-83A1-F6EECF244321}">
                <p14:modId xmlns:p14="http://schemas.microsoft.com/office/powerpoint/2010/main" val="3645971483"/>
              </p:ext>
            </p:extLst>
          </p:nvPr>
        </p:nvGraphicFramePr>
        <p:xfrm>
          <a:off x="816864" y="373971"/>
          <a:ext cx="8327136" cy="65833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5083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0DA0E7-FB97-3E4B-88CA-B0E52016EC8F}"/>
              </a:ext>
            </a:extLst>
          </p:cNvPr>
          <p:cNvSpPr>
            <a:spLocks noGrp="1"/>
          </p:cNvSpPr>
          <p:nvPr>
            <p:ph type="title"/>
          </p:nvPr>
        </p:nvSpPr>
        <p:spPr>
          <a:xfrm>
            <a:off x="838200" y="1"/>
            <a:ext cx="8305800" cy="371192"/>
          </a:xfrm>
        </p:spPr>
        <p:txBody>
          <a:bodyPr>
            <a:noAutofit/>
          </a:bodyPr>
          <a:lstStyle/>
          <a:p>
            <a:r>
              <a:rPr lang="en-US" sz="3200" dirty="0"/>
              <a:t>Summary of Remaining Work</a:t>
            </a:r>
          </a:p>
        </p:txBody>
      </p:sp>
      <p:sp>
        <p:nvSpPr>
          <p:cNvPr id="9" name="Content Placeholder 2">
            <a:extLst>
              <a:ext uri="{FF2B5EF4-FFF2-40B4-BE49-F238E27FC236}">
                <a16:creationId xmlns:a16="http://schemas.microsoft.com/office/drawing/2014/main" id="{C8C82E08-CD46-D24E-87CD-5C1212B70AD5}"/>
              </a:ext>
            </a:extLst>
          </p:cNvPr>
          <p:cNvSpPr>
            <a:spLocks noGrp="1"/>
          </p:cNvSpPr>
          <p:nvPr>
            <p:ph idx="1"/>
          </p:nvPr>
        </p:nvSpPr>
        <p:spPr>
          <a:xfrm>
            <a:off x="557543" y="500482"/>
            <a:ext cx="8396334" cy="6018013"/>
          </a:xfrm>
        </p:spPr>
        <p:txBody>
          <a:bodyPr>
            <a:normAutofit fontScale="47500" lnSpcReduction="20000"/>
          </a:bodyPr>
          <a:lstStyle/>
          <a:p>
            <a:r>
              <a:rPr lang="en-US" dirty="0"/>
              <a:t>Gun Rad Mon – </a:t>
            </a:r>
            <a:r>
              <a:rPr lang="en-US" dirty="0">
                <a:solidFill>
                  <a:schemeClr val="accent6">
                    <a:lumMod val="75000"/>
                  </a:schemeClr>
                </a:solidFill>
              </a:rPr>
              <a:t>Operational</a:t>
            </a:r>
          </a:p>
          <a:p>
            <a:r>
              <a:rPr lang="en-US" dirty="0"/>
              <a:t>Anode - Do we need higher bias voltage?</a:t>
            </a:r>
          </a:p>
          <a:p>
            <a:r>
              <a:rPr lang="en-US" dirty="0"/>
              <a:t>ICE - More testing needed to prove effectiveness with CW beam</a:t>
            </a:r>
          </a:p>
          <a:p>
            <a:r>
              <a:rPr lang="en-US" dirty="0"/>
              <a:t>Laser Exit – increase illumination, add power meter</a:t>
            </a:r>
          </a:p>
          <a:p>
            <a:r>
              <a:rPr lang="en-US" dirty="0"/>
              <a:t>Gun Ripple – Retest with calibrated FCT, incr. capacitance</a:t>
            </a:r>
          </a:p>
          <a:p>
            <a:r>
              <a:rPr lang="en-US" dirty="0"/>
              <a:t>PM’s - High Power dmp.yag3, </a:t>
            </a:r>
            <a:r>
              <a:rPr lang="en-US" err="1"/>
              <a:t>diag</a:t>
            </a:r>
            <a:r>
              <a:rPr lang="en-US"/>
              <a:t>. yag</a:t>
            </a:r>
            <a:r>
              <a:rPr lang="en-US" dirty="0"/>
              <a:t> screens &amp; controls</a:t>
            </a:r>
          </a:p>
          <a:p>
            <a:r>
              <a:rPr lang="en-US" dirty="0"/>
              <a:t>BPM’s – orbit display, amplifier relocation, autogain calibration &amp; commissioning, Libera lock-up fine tuning</a:t>
            </a:r>
          </a:p>
          <a:p>
            <a:r>
              <a:rPr lang="en-US" dirty="0"/>
              <a:t>FCTs – nonlinearity recalibration tests, difference measurement, need shielding to mitigate FCT trips, MPS photodiode sensitivity to laser work, reflection pulses in receiver chassis, low level detector adj.’s</a:t>
            </a:r>
          </a:p>
          <a:p>
            <a:r>
              <a:rPr lang="en-US" dirty="0"/>
              <a:t>ICT - CW scope application </a:t>
            </a:r>
          </a:p>
          <a:p>
            <a:pPr lvl="1"/>
            <a:r>
              <a:rPr lang="en-US" dirty="0"/>
              <a:t>CW scope application adj.’s, </a:t>
            </a:r>
            <a:r>
              <a:rPr lang="en-US" dirty="0" err="1"/>
              <a:t>cal</a:t>
            </a:r>
            <a:r>
              <a:rPr lang="en-US" dirty="0"/>
              <a:t> integration factor, remote connection drop-outs</a:t>
            </a:r>
          </a:p>
          <a:p>
            <a:pPr lvl="1"/>
            <a:r>
              <a:rPr lang="en-US" dirty="0"/>
              <a:t>22/40nC limitation in amplifier</a:t>
            </a:r>
          </a:p>
          <a:p>
            <a:pPr lvl="1"/>
            <a:r>
              <a:rPr lang="en-US" dirty="0"/>
              <a:t>130pC offset in digitization</a:t>
            </a:r>
          </a:p>
          <a:p>
            <a:r>
              <a:rPr lang="en-US" dirty="0"/>
              <a:t>DCCT - delayed time stamps in logged data, extraction chamber redesign &amp; DCCT reinstallation</a:t>
            </a:r>
          </a:p>
          <a:p>
            <a:r>
              <a:rPr lang="en-US" dirty="0"/>
              <a:t>FC’s &amp; Halo’s – </a:t>
            </a:r>
            <a:r>
              <a:rPr lang="en-US" dirty="0" err="1"/>
              <a:t>Zync</a:t>
            </a:r>
            <a:r>
              <a:rPr lang="en-US" dirty="0"/>
              <a:t> beam tests, DVM </a:t>
            </a:r>
            <a:r>
              <a:rPr lang="en-US" dirty="0" err="1"/>
              <a:t>meas</a:t>
            </a:r>
            <a:r>
              <a:rPr lang="en-US" dirty="0"/>
              <a:t> beam tests, new relay boards, new conn. to RF Diag. Halo </a:t>
            </a:r>
            <a:r>
              <a:rPr lang="en-US" dirty="0" err="1"/>
              <a:t>Pk</a:t>
            </a:r>
            <a:r>
              <a:rPr lang="en-US" dirty="0"/>
              <a:t>-Up</a:t>
            </a:r>
          </a:p>
          <a:p>
            <a:r>
              <a:rPr lang="en-US" dirty="0"/>
              <a:t>Emittance Slits – Inj. </a:t>
            </a:r>
            <a:r>
              <a:rPr lang="en-US" dirty="0">
                <a:solidFill>
                  <a:schemeClr val="accent6">
                    <a:lumMod val="75000"/>
                  </a:schemeClr>
                </a:solidFill>
              </a:rPr>
              <a:t>Operational</a:t>
            </a:r>
            <a:r>
              <a:rPr lang="en-US" dirty="0"/>
              <a:t>, cooling ready for beam tests</a:t>
            </a:r>
          </a:p>
          <a:p>
            <a:r>
              <a:rPr lang="en-US" dirty="0"/>
              <a:t>BLMs – Dump beam tests, diamond detector test dev. &amp; set-up, s-</a:t>
            </a:r>
            <a:r>
              <a:rPr lang="en-US" dirty="0" err="1"/>
              <a:t>coord</a:t>
            </a:r>
            <a:r>
              <a:rPr lang="en-US" dirty="0"/>
              <a:t>. Display dev,  PMT electronics mod’s, Fiber end LED </a:t>
            </a:r>
            <a:r>
              <a:rPr lang="en-US" dirty="0" err="1"/>
              <a:t>drvr</a:t>
            </a:r>
            <a:r>
              <a:rPr lang="en-US" dirty="0"/>
              <a:t>, PMT detector light leaks, PMT BLM response time test, PMT BLM threshold tuning with beam.</a:t>
            </a:r>
          </a:p>
          <a:p>
            <a:r>
              <a:rPr lang="en-US" dirty="0"/>
              <a:t>Temperature – </a:t>
            </a:r>
            <a:r>
              <a:rPr lang="en-US" dirty="0">
                <a:solidFill>
                  <a:schemeClr val="accent6">
                    <a:lumMod val="75000"/>
                  </a:schemeClr>
                </a:solidFill>
              </a:rPr>
              <a:t>Operational</a:t>
            </a:r>
          </a:p>
          <a:p>
            <a:r>
              <a:rPr lang="en-US" dirty="0"/>
              <a:t>NMR - </a:t>
            </a:r>
            <a:r>
              <a:rPr lang="en-US" dirty="0">
                <a:solidFill>
                  <a:schemeClr val="accent6">
                    <a:lumMod val="75000"/>
                  </a:schemeClr>
                </a:solidFill>
              </a:rPr>
              <a:t>Operational</a:t>
            </a:r>
            <a:endParaRPr lang="en-US" dirty="0"/>
          </a:p>
          <a:p>
            <a:r>
              <a:rPr lang="en-US" dirty="0"/>
              <a:t>Recombination Mon – Install 2</a:t>
            </a:r>
            <a:r>
              <a:rPr lang="en-US" baseline="30000" dirty="0"/>
              <a:t>nd</a:t>
            </a:r>
            <a:r>
              <a:rPr lang="en-US" dirty="0"/>
              <a:t> Detector, controls integration</a:t>
            </a:r>
          </a:p>
          <a:p>
            <a:r>
              <a:rPr lang="en-US" dirty="0"/>
              <a:t>Remote Scopes &amp; MUX’s – Operational</a:t>
            </a:r>
          </a:p>
          <a:p>
            <a:r>
              <a:rPr lang="en-US" dirty="0"/>
              <a:t>Subsystems – cameras: GUI upgrades for trigger control, new spares purchase…</a:t>
            </a:r>
          </a:p>
          <a:p>
            <a:endParaRPr lang="en-US" dirty="0"/>
          </a:p>
          <a:p>
            <a:pPr lvl="1"/>
            <a:endParaRPr lang="en-US" dirty="0"/>
          </a:p>
        </p:txBody>
      </p:sp>
    </p:spTree>
    <p:extLst>
      <p:ext uri="{BB962C8B-B14F-4D97-AF65-F5344CB8AC3E}">
        <p14:creationId xmlns:p14="http://schemas.microsoft.com/office/powerpoint/2010/main" val="1784414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02275-FEE6-5E45-9D4A-59382AD58A5C}"/>
              </a:ext>
            </a:extLst>
          </p:cNvPr>
          <p:cNvSpPr txBox="1"/>
          <p:nvPr/>
        </p:nvSpPr>
        <p:spPr>
          <a:xfrm>
            <a:off x="2505600" y="2858400"/>
            <a:ext cx="4082400" cy="369332"/>
          </a:xfrm>
          <a:prstGeom prst="rect">
            <a:avLst/>
          </a:prstGeom>
          <a:noFill/>
        </p:spPr>
        <p:txBody>
          <a:bodyPr wrap="square" rtlCol="0">
            <a:spAutoFit/>
          </a:bodyPr>
          <a:lstStyle/>
          <a:p>
            <a:pPr algn="ctr"/>
            <a:r>
              <a:rPr lang="en-US" dirty="0"/>
              <a:t>BACK-UP SLIDES</a:t>
            </a:r>
          </a:p>
        </p:txBody>
      </p:sp>
    </p:spTree>
    <p:extLst>
      <p:ext uri="{BB962C8B-B14F-4D97-AF65-F5344CB8AC3E}">
        <p14:creationId xmlns:p14="http://schemas.microsoft.com/office/powerpoint/2010/main" val="363881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30" y="365127"/>
            <a:ext cx="8573354" cy="746497"/>
          </a:xfrm>
        </p:spPr>
        <p:txBody>
          <a:bodyPr>
            <a:normAutofit/>
          </a:bodyPr>
          <a:lstStyle/>
          <a:p>
            <a:r>
              <a:rPr lang="en-US" sz="3600" dirty="0"/>
              <a:t>Charge &amp; Current Monitors – FCTs</a:t>
            </a:r>
            <a:endParaRPr lang="en-US" sz="3600" b="0" dirty="0"/>
          </a:p>
        </p:txBody>
      </p:sp>
      <p:pic>
        <p:nvPicPr>
          <p:cNvPr id="8" name="Content Placeholder 7">
            <a:extLst>
              <a:ext uri="{FF2B5EF4-FFF2-40B4-BE49-F238E27FC236}">
                <a16:creationId xmlns:a16="http://schemas.microsoft.com/office/drawing/2014/main" id="{974F3AE9-3926-43CA-BB12-26CAD01E8FC2}"/>
              </a:ext>
            </a:extLst>
          </p:cNvPr>
          <p:cNvPicPr>
            <a:picLocks noGrp="1" noChangeAspect="1"/>
          </p:cNvPicPr>
          <p:nvPr>
            <p:ph sz="half" idx="2"/>
          </p:nvPr>
        </p:nvPicPr>
        <p:blipFill>
          <a:blip r:embed="rId2"/>
          <a:stretch>
            <a:fillRect/>
          </a:stretch>
        </p:blipFill>
        <p:spPr>
          <a:xfrm>
            <a:off x="5661878" y="3816496"/>
            <a:ext cx="3225206" cy="2338969"/>
          </a:xfrm>
          <a:prstGeom prst="rect">
            <a:avLst/>
          </a:prstGeom>
        </p:spPr>
      </p:pic>
      <p:sp>
        <p:nvSpPr>
          <p:cNvPr id="6" name="Text Placeholder 5">
            <a:extLst>
              <a:ext uri="{FF2B5EF4-FFF2-40B4-BE49-F238E27FC236}">
                <a16:creationId xmlns:a16="http://schemas.microsoft.com/office/drawing/2014/main" id="{45CCA806-75C0-4D1D-9CC8-28596B70015E}"/>
              </a:ext>
            </a:extLst>
          </p:cNvPr>
          <p:cNvSpPr>
            <a:spLocks noGrp="1"/>
          </p:cNvSpPr>
          <p:nvPr>
            <p:ph type="body" sz="quarter" idx="3"/>
          </p:nvPr>
        </p:nvSpPr>
        <p:spPr>
          <a:xfrm>
            <a:off x="313730" y="3727416"/>
            <a:ext cx="5253352" cy="2338969"/>
          </a:xfrm>
        </p:spPr>
        <p:txBody>
          <a:bodyPr vert="horz" lIns="91440" tIns="45720" rIns="91440" bIns="45720" rtlCol="0" anchor="t">
            <a:normAutofit lnSpcReduction="10000"/>
          </a:bodyPr>
          <a:lstStyle/>
          <a:p>
            <a:pPr marL="287338" indent="-287338" defTabSz="457200">
              <a:lnSpc>
                <a:spcPct val="100000"/>
              </a:lnSpc>
              <a:spcBef>
                <a:spcPct val="20000"/>
              </a:spcBef>
              <a:buFont typeface="Arial"/>
              <a:buChar char="–"/>
            </a:pPr>
            <a:r>
              <a:rPr lang="en-US" sz="1500" b="0" dirty="0">
                <a:solidFill>
                  <a:prstClr val="black"/>
                </a:solidFill>
                <a:latin typeface="Calibri"/>
              </a:rPr>
              <a:t>The FCTs generate 704MHz sinusoidal bursts that are</a:t>
            </a:r>
          </a:p>
          <a:p>
            <a:pPr marL="744538" lvl="1" indent="-287338" defTabSz="457200">
              <a:lnSpc>
                <a:spcPct val="100000"/>
              </a:lnSpc>
              <a:spcBef>
                <a:spcPct val="20000"/>
              </a:spcBef>
              <a:buFont typeface="Arial"/>
              <a:buChar char="–"/>
            </a:pPr>
            <a:r>
              <a:rPr lang="en-US" sz="1200" b="0" dirty="0">
                <a:solidFill>
                  <a:prstClr val="black"/>
                </a:solidFill>
                <a:latin typeface="Calibri"/>
              </a:rPr>
              <a:t>approximately equal macro-bunch length </a:t>
            </a:r>
          </a:p>
          <a:p>
            <a:pPr marL="744538" lvl="1" indent="-287338" defTabSz="457200">
              <a:lnSpc>
                <a:spcPct val="100000"/>
              </a:lnSpc>
              <a:spcBef>
                <a:spcPct val="20000"/>
              </a:spcBef>
              <a:buFont typeface="Arial"/>
              <a:buChar char="–"/>
            </a:pPr>
            <a:r>
              <a:rPr lang="en-US" sz="1200" b="0" dirty="0">
                <a:solidFill>
                  <a:prstClr val="black"/>
                </a:solidFill>
                <a:latin typeface="Calibri"/>
              </a:rPr>
              <a:t>with output power proportional to the single bunch charge </a:t>
            </a:r>
          </a:p>
          <a:p>
            <a:pPr marL="287338" indent="-287338" defTabSz="457200">
              <a:lnSpc>
                <a:spcPct val="100000"/>
              </a:lnSpc>
              <a:spcBef>
                <a:spcPct val="20000"/>
              </a:spcBef>
              <a:buFont typeface="Arial"/>
              <a:buChar char="–"/>
            </a:pPr>
            <a:r>
              <a:rPr lang="en-US" sz="1500" b="0" dirty="0">
                <a:solidFill>
                  <a:prstClr val="black"/>
                </a:solidFill>
                <a:latin typeface="Calibri"/>
              </a:rPr>
              <a:t>A fast logarithmic detector measures the signal power and converts it into an equivalent voltage</a:t>
            </a:r>
          </a:p>
          <a:p>
            <a:pPr marL="287338" indent="-287338" defTabSz="457200">
              <a:lnSpc>
                <a:spcPct val="100000"/>
              </a:lnSpc>
              <a:spcBef>
                <a:spcPct val="20000"/>
              </a:spcBef>
              <a:buFont typeface="Arial"/>
              <a:buChar char="–"/>
            </a:pPr>
            <a:r>
              <a:rPr lang="en-US" sz="1500" b="0" dirty="0">
                <a:solidFill>
                  <a:prstClr val="black"/>
                </a:solidFill>
                <a:latin typeface="Calibri"/>
              </a:rPr>
              <a:t>Fast detector signals are continuously sampled at 100 MSa/s, and each sample is converted to an equivalent charge in pC</a:t>
            </a:r>
          </a:p>
          <a:p>
            <a:pPr marL="287338" indent="-287338" defTabSz="457200">
              <a:lnSpc>
                <a:spcPct val="100000"/>
              </a:lnSpc>
              <a:spcBef>
                <a:spcPct val="20000"/>
              </a:spcBef>
              <a:buFont typeface="Arial"/>
              <a:buChar char="–"/>
            </a:pPr>
            <a:r>
              <a:rPr lang="en-US" sz="1500" b="0" dirty="0">
                <a:solidFill>
                  <a:prstClr val="black"/>
                </a:solidFill>
                <a:latin typeface="Calibri"/>
              </a:rPr>
              <a:t>The charge reading is accumulated over one second and the one-second charge value is used to determine the MPS level; which is updated to the MPS every 200ns.</a:t>
            </a:r>
          </a:p>
        </p:txBody>
      </p:sp>
      <p:pic>
        <p:nvPicPr>
          <p:cNvPr id="9" name="Content Placeholder 8">
            <a:extLst>
              <a:ext uri="{FF2B5EF4-FFF2-40B4-BE49-F238E27FC236}">
                <a16:creationId xmlns:a16="http://schemas.microsoft.com/office/drawing/2014/main" id="{8655A5EA-C6B8-41D1-8C10-7B039588C224}"/>
              </a:ext>
            </a:extLst>
          </p:cNvPr>
          <p:cNvPicPr>
            <a:picLocks noGrp="1" noChangeAspect="1"/>
          </p:cNvPicPr>
          <p:nvPr>
            <p:ph sz="quarter" idx="4"/>
          </p:nvPr>
        </p:nvPicPr>
        <p:blipFill>
          <a:blip r:embed="rId3"/>
          <a:stretch>
            <a:fillRect/>
          </a:stretch>
        </p:blipFill>
        <p:spPr>
          <a:xfrm>
            <a:off x="4772284" y="1294576"/>
            <a:ext cx="4114800" cy="2338968"/>
          </a:xfrm>
          <a:prstGeom prst="rect">
            <a:avLst/>
          </a:prstGeom>
        </p:spPr>
      </p:pic>
      <p:pic>
        <p:nvPicPr>
          <p:cNvPr id="11" name="Picture 10">
            <a:extLst>
              <a:ext uri="{FF2B5EF4-FFF2-40B4-BE49-F238E27FC236}">
                <a16:creationId xmlns:a16="http://schemas.microsoft.com/office/drawing/2014/main" id="{851C1CD2-09F6-4F2F-BA6A-2DC34CDC998F}"/>
              </a:ext>
            </a:extLst>
          </p:cNvPr>
          <p:cNvPicPr>
            <a:picLocks noChangeAspect="1"/>
          </p:cNvPicPr>
          <p:nvPr/>
        </p:nvPicPr>
        <p:blipFill>
          <a:blip r:embed="rId4"/>
          <a:stretch>
            <a:fillRect/>
          </a:stretch>
        </p:blipFill>
        <p:spPr>
          <a:xfrm>
            <a:off x="313730" y="1427170"/>
            <a:ext cx="4173121" cy="2204063"/>
          </a:xfrm>
          <a:prstGeom prst="rect">
            <a:avLst/>
          </a:prstGeom>
        </p:spPr>
      </p:pic>
      <p:sp>
        <p:nvSpPr>
          <p:cNvPr id="12" name="Text Placeholder 5">
            <a:extLst>
              <a:ext uri="{FF2B5EF4-FFF2-40B4-BE49-F238E27FC236}">
                <a16:creationId xmlns:a16="http://schemas.microsoft.com/office/drawing/2014/main" id="{766915B8-893D-4D56-BB66-5DFA8007194F}"/>
              </a:ext>
            </a:extLst>
          </p:cNvPr>
          <p:cNvSpPr txBox="1">
            <a:spLocks/>
          </p:cNvSpPr>
          <p:nvPr/>
        </p:nvSpPr>
        <p:spPr>
          <a:xfrm>
            <a:off x="1912526" y="6258751"/>
            <a:ext cx="3654556" cy="463392"/>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457200">
              <a:lnSpc>
                <a:spcPct val="100000"/>
              </a:lnSpc>
              <a:spcBef>
                <a:spcPct val="20000"/>
              </a:spcBef>
            </a:pPr>
            <a:r>
              <a:rPr lang="en-US" sz="1500" b="0" dirty="0">
                <a:solidFill>
                  <a:prstClr val="black"/>
                </a:solidFill>
                <a:latin typeface="Calibri"/>
              </a:rPr>
              <a:t>Engineers: M. Paniccia, W. Pekrul</a:t>
            </a:r>
          </a:p>
          <a:p>
            <a:pPr defTabSz="457200">
              <a:lnSpc>
                <a:spcPct val="100000"/>
              </a:lnSpc>
              <a:spcBef>
                <a:spcPct val="20000"/>
              </a:spcBef>
            </a:pPr>
            <a:r>
              <a:rPr lang="en-US" sz="1500" b="0" dirty="0">
                <a:solidFill>
                  <a:prstClr val="black"/>
                </a:solidFill>
                <a:latin typeface="Calibri"/>
              </a:rPr>
              <a:t>Wiki page:  </a:t>
            </a:r>
            <a:r>
              <a:rPr lang="en-US" sz="1500" b="0" dirty="0">
                <a:latin typeface="Calibri"/>
                <a:hlinkClick r:id="rId5"/>
              </a:rPr>
              <a:t>Fast Current Transformers (FCT), LEReC</a:t>
            </a:r>
            <a:endParaRPr lang="en-US" sz="1500" b="0" dirty="0">
              <a:latin typeface="Calibri"/>
            </a:endParaRPr>
          </a:p>
        </p:txBody>
      </p:sp>
    </p:spTree>
    <p:extLst>
      <p:ext uri="{BB962C8B-B14F-4D97-AF65-F5344CB8AC3E}">
        <p14:creationId xmlns:p14="http://schemas.microsoft.com/office/powerpoint/2010/main" val="824245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30" y="365127"/>
            <a:ext cx="8573354" cy="746497"/>
          </a:xfrm>
        </p:spPr>
        <p:txBody>
          <a:bodyPr>
            <a:normAutofit/>
          </a:bodyPr>
          <a:lstStyle/>
          <a:p>
            <a:r>
              <a:rPr lang="en-US" sz="3600" dirty="0"/>
              <a:t>Charge &amp; Current Monitors – ICT</a:t>
            </a:r>
            <a:endParaRPr lang="en-US" sz="3600" b="0" dirty="0"/>
          </a:p>
        </p:txBody>
      </p:sp>
      <p:sp>
        <p:nvSpPr>
          <p:cNvPr id="6" name="Text Placeholder 5">
            <a:extLst>
              <a:ext uri="{FF2B5EF4-FFF2-40B4-BE49-F238E27FC236}">
                <a16:creationId xmlns:a16="http://schemas.microsoft.com/office/drawing/2014/main" id="{45CCA806-75C0-4D1D-9CC8-28596B70015E}"/>
              </a:ext>
            </a:extLst>
          </p:cNvPr>
          <p:cNvSpPr>
            <a:spLocks noGrp="1"/>
          </p:cNvSpPr>
          <p:nvPr>
            <p:ph type="body" sz="quarter" idx="3"/>
          </p:nvPr>
        </p:nvSpPr>
        <p:spPr>
          <a:xfrm>
            <a:off x="385464" y="4885765"/>
            <a:ext cx="8329743" cy="1180620"/>
          </a:xfrm>
        </p:spPr>
        <p:txBody>
          <a:bodyPr vert="horz" lIns="91440" tIns="45720" rIns="91440" bIns="45720" rtlCol="0" anchor="t">
            <a:normAutofit/>
          </a:bodyPr>
          <a:lstStyle/>
          <a:p>
            <a:pPr marL="287338" indent="-287338" defTabSz="457200">
              <a:lnSpc>
                <a:spcPct val="100000"/>
              </a:lnSpc>
              <a:spcBef>
                <a:spcPct val="20000"/>
              </a:spcBef>
              <a:buFont typeface="Arial"/>
              <a:buChar char="–"/>
            </a:pPr>
            <a:r>
              <a:rPr lang="en-US" sz="1500" b="0" dirty="0">
                <a:solidFill>
                  <a:prstClr val="black"/>
                </a:solidFill>
                <a:latin typeface="Calibri"/>
              </a:rPr>
              <a:t>The ICT provides macro-bunch charge measurements</a:t>
            </a:r>
          </a:p>
          <a:p>
            <a:pPr marL="287338" indent="-287338" defTabSz="457200">
              <a:lnSpc>
                <a:spcPct val="100000"/>
              </a:lnSpc>
              <a:spcBef>
                <a:spcPct val="20000"/>
              </a:spcBef>
              <a:buFont typeface="Arial"/>
              <a:buChar char="–"/>
            </a:pPr>
            <a:r>
              <a:rPr lang="en-US" sz="1500" b="0" dirty="0">
                <a:solidFill>
                  <a:prstClr val="black"/>
                </a:solidFill>
                <a:latin typeface="Calibri"/>
              </a:rPr>
              <a:t>For pulsed operation the ICT signals are measured using the Bergoz BCM-IHR electronics and digitized using the Zynq module</a:t>
            </a:r>
          </a:p>
          <a:p>
            <a:pPr marL="287338" indent="-287338" defTabSz="457200">
              <a:lnSpc>
                <a:spcPct val="100000"/>
              </a:lnSpc>
              <a:spcBef>
                <a:spcPct val="20000"/>
              </a:spcBef>
              <a:buFont typeface="Arial"/>
              <a:buChar char="–"/>
            </a:pPr>
            <a:r>
              <a:rPr lang="en-US" sz="1500" b="0" dirty="0">
                <a:solidFill>
                  <a:prstClr val="black"/>
                </a:solidFill>
                <a:latin typeface="Calibri"/>
              </a:rPr>
              <a:t>For CW operations the ICT Signals can be measured continuously using a remote scope application</a:t>
            </a:r>
          </a:p>
        </p:txBody>
      </p:sp>
      <p:sp>
        <p:nvSpPr>
          <p:cNvPr id="12" name="Text Placeholder 5">
            <a:extLst>
              <a:ext uri="{FF2B5EF4-FFF2-40B4-BE49-F238E27FC236}">
                <a16:creationId xmlns:a16="http://schemas.microsoft.com/office/drawing/2014/main" id="{766915B8-893D-4D56-BB66-5DFA8007194F}"/>
              </a:ext>
            </a:extLst>
          </p:cNvPr>
          <p:cNvSpPr txBox="1">
            <a:spLocks/>
          </p:cNvSpPr>
          <p:nvPr/>
        </p:nvSpPr>
        <p:spPr>
          <a:xfrm>
            <a:off x="1912525" y="6258751"/>
            <a:ext cx="3896603" cy="46339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457200">
              <a:lnSpc>
                <a:spcPct val="100000"/>
              </a:lnSpc>
              <a:spcBef>
                <a:spcPct val="20000"/>
              </a:spcBef>
            </a:pPr>
            <a:r>
              <a:rPr lang="en-US" sz="1500" b="0" dirty="0">
                <a:solidFill>
                  <a:prstClr val="black"/>
                </a:solidFill>
                <a:latin typeface="Calibri"/>
              </a:rPr>
              <a:t>Engineers: M. Paniccia, W. Pekrul</a:t>
            </a:r>
          </a:p>
          <a:p>
            <a:pPr defTabSz="457200">
              <a:lnSpc>
                <a:spcPct val="100000"/>
              </a:lnSpc>
              <a:spcBef>
                <a:spcPct val="20000"/>
              </a:spcBef>
            </a:pPr>
            <a:r>
              <a:rPr lang="en-US" sz="1500" b="0" dirty="0">
                <a:solidFill>
                  <a:prstClr val="black"/>
                </a:solidFill>
                <a:latin typeface="Calibri"/>
              </a:rPr>
              <a:t>Wiki page:  </a:t>
            </a:r>
            <a:r>
              <a:rPr lang="en-US" sz="1500" b="0" dirty="0">
                <a:solidFill>
                  <a:prstClr val="black"/>
                </a:solidFill>
                <a:latin typeface="Calibri"/>
                <a:hlinkClick r:id="rId2"/>
              </a:rPr>
              <a:t>Integrating</a:t>
            </a:r>
            <a:r>
              <a:rPr lang="en-US" sz="1500" b="0" dirty="0">
                <a:latin typeface="Calibri"/>
                <a:hlinkClick r:id="rId2"/>
              </a:rPr>
              <a:t> Current Transformers (ICT), LEReC</a:t>
            </a:r>
            <a:endParaRPr lang="en-US" sz="1500" b="0" dirty="0">
              <a:latin typeface="Calibri"/>
            </a:endParaRPr>
          </a:p>
        </p:txBody>
      </p:sp>
      <p:pic>
        <p:nvPicPr>
          <p:cNvPr id="13" name="Content Placeholder 12">
            <a:extLst>
              <a:ext uri="{FF2B5EF4-FFF2-40B4-BE49-F238E27FC236}">
                <a16:creationId xmlns:a16="http://schemas.microsoft.com/office/drawing/2014/main" id="{D1228A20-7B2F-4588-AD4F-D262E41FCBC7}"/>
              </a:ext>
            </a:extLst>
          </p:cNvPr>
          <p:cNvPicPr>
            <a:picLocks noGrp="1" noChangeAspect="1"/>
          </p:cNvPicPr>
          <p:nvPr>
            <p:ph sz="quarter" idx="4"/>
          </p:nvPr>
        </p:nvPicPr>
        <p:blipFill>
          <a:blip r:embed="rId3"/>
          <a:stretch>
            <a:fillRect/>
          </a:stretch>
        </p:blipFill>
        <p:spPr>
          <a:xfrm>
            <a:off x="4600407" y="1111624"/>
            <a:ext cx="4114800" cy="3652283"/>
          </a:xfrm>
          <a:prstGeom prst="rect">
            <a:avLst/>
          </a:prstGeom>
        </p:spPr>
      </p:pic>
      <p:pic>
        <p:nvPicPr>
          <p:cNvPr id="14" name="Content Placeholder 13">
            <a:extLst>
              <a:ext uri="{FF2B5EF4-FFF2-40B4-BE49-F238E27FC236}">
                <a16:creationId xmlns:a16="http://schemas.microsoft.com/office/drawing/2014/main" id="{7268EF4D-36FD-4591-B95A-2B22601A14AB}"/>
              </a:ext>
            </a:extLst>
          </p:cNvPr>
          <p:cNvPicPr>
            <a:picLocks noGrp="1" noChangeAspect="1"/>
          </p:cNvPicPr>
          <p:nvPr>
            <p:ph sz="half" idx="2"/>
          </p:nvPr>
        </p:nvPicPr>
        <p:blipFill>
          <a:blip r:embed="rId4"/>
          <a:stretch>
            <a:fillRect/>
          </a:stretch>
        </p:blipFill>
        <p:spPr>
          <a:xfrm>
            <a:off x="385465" y="1111624"/>
            <a:ext cx="4114800" cy="3660125"/>
          </a:xfrm>
          <a:prstGeom prst="rect">
            <a:avLst/>
          </a:prstGeom>
        </p:spPr>
      </p:pic>
    </p:spTree>
    <p:extLst>
      <p:ext uri="{BB962C8B-B14F-4D97-AF65-F5344CB8AC3E}">
        <p14:creationId xmlns:p14="http://schemas.microsoft.com/office/powerpoint/2010/main" val="3071008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30" y="365127"/>
            <a:ext cx="8573354" cy="746497"/>
          </a:xfrm>
        </p:spPr>
        <p:txBody>
          <a:bodyPr>
            <a:normAutofit/>
          </a:bodyPr>
          <a:lstStyle/>
          <a:p>
            <a:r>
              <a:rPr lang="en-US" sz="3600" dirty="0"/>
              <a:t>Charge &amp; Current Monitors – DCCT</a:t>
            </a:r>
            <a:endParaRPr lang="en-US" sz="3600" b="0" dirty="0"/>
          </a:p>
        </p:txBody>
      </p:sp>
      <p:sp>
        <p:nvSpPr>
          <p:cNvPr id="6" name="Text Placeholder 5">
            <a:extLst>
              <a:ext uri="{FF2B5EF4-FFF2-40B4-BE49-F238E27FC236}">
                <a16:creationId xmlns:a16="http://schemas.microsoft.com/office/drawing/2014/main" id="{45CCA806-75C0-4D1D-9CC8-28596B70015E}"/>
              </a:ext>
            </a:extLst>
          </p:cNvPr>
          <p:cNvSpPr>
            <a:spLocks noGrp="1"/>
          </p:cNvSpPr>
          <p:nvPr>
            <p:ph type="body" sz="quarter" idx="3"/>
          </p:nvPr>
        </p:nvSpPr>
        <p:spPr>
          <a:xfrm>
            <a:off x="457200" y="4885765"/>
            <a:ext cx="8229600" cy="1180620"/>
          </a:xfrm>
        </p:spPr>
        <p:txBody>
          <a:bodyPr vert="horz" lIns="91440" tIns="45720" rIns="91440" bIns="45720" rtlCol="0" anchor="t">
            <a:normAutofit/>
          </a:bodyPr>
          <a:lstStyle/>
          <a:p>
            <a:pPr marL="287338" indent="-287338" defTabSz="457200">
              <a:lnSpc>
                <a:spcPct val="100000"/>
              </a:lnSpc>
              <a:spcBef>
                <a:spcPct val="20000"/>
              </a:spcBef>
              <a:buFont typeface="Arial"/>
              <a:buChar char="–"/>
            </a:pPr>
            <a:r>
              <a:rPr lang="en-US" sz="1500" b="0" dirty="0">
                <a:solidFill>
                  <a:prstClr val="black"/>
                </a:solidFill>
                <a:latin typeface="Calibri"/>
              </a:rPr>
              <a:t>The DCCT is a Bergoz NPCT capable of measuring CW beams down </a:t>
            </a:r>
            <a:r>
              <a:rPr lang="en-US" sz="1500" b="0" dirty="0">
                <a:latin typeface="Calibri"/>
              </a:rPr>
              <a:t>to &lt; 5 µA with 1s averaging</a:t>
            </a:r>
          </a:p>
          <a:p>
            <a:pPr marL="287338" indent="-287338" defTabSz="457200">
              <a:lnSpc>
                <a:spcPct val="100000"/>
              </a:lnSpc>
              <a:spcBef>
                <a:spcPct val="20000"/>
              </a:spcBef>
              <a:buFont typeface="Arial"/>
              <a:buChar char="–"/>
            </a:pPr>
            <a:r>
              <a:rPr lang="en-US" sz="1500" b="0" dirty="0">
                <a:solidFill>
                  <a:prstClr val="black"/>
                </a:solidFill>
                <a:latin typeface="Calibri"/>
              </a:rPr>
              <a:t>The output is processed by a NI PIXe chassis </a:t>
            </a:r>
          </a:p>
          <a:p>
            <a:pPr marL="287338" indent="-287338" defTabSz="457200">
              <a:lnSpc>
                <a:spcPct val="100000"/>
              </a:lnSpc>
              <a:spcBef>
                <a:spcPct val="20000"/>
              </a:spcBef>
              <a:buFont typeface="Arial"/>
              <a:buChar char="–"/>
            </a:pPr>
            <a:r>
              <a:rPr lang="en-US" sz="1500" b="0" dirty="0">
                <a:solidFill>
                  <a:prstClr val="black"/>
                </a:solidFill>
                <a:latin typeface="Calibri"/>
              </a:rPr>
              <a:t>The system can be used for CW and with pulse trains &gt;100µs long</a:t>
            </a:r>
          </a:p>
        </p:txBody>
      </p:sp>
      <p:sp>
        <p:nvSpPr>
          <p:cNvPr id="12" name="Text Placeholder 5">
            <a:extLst>
              <a:ext uri="{FF2B5EF4-FFF2-40B4-BE49-F238E27FC236}">
                <a16:creationId xmlns:a16="http://schemas.microsoft.com/office/drawing/2014/main" id="{766915B8-893D-4D56-BB66-5DFA8007194F}"/>
              </a:ext>
            </a:extLst>
          </p:cNvPr>
          <p:cNvSpPr txBox="1">
            <a:spLocks/>
          </p:cNvSpPr>
          <p:nvPr/>
        </p:nvSpPr>
        <p:spPr>
          <a:xfrm>
            <a:off x="1912525" y="6258751"/>
            <a:ext cx="3896603" cy="463392"/>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457200">
              <a:lnSpc>
                <a:spcPct val="100000"/>
              </a:lnSpc>
              <a:spcBef>
                <a:spcPct val="20000"/>
              </a:spcBef>
            </a:pPr>
            <a:r>
              <a:rPr lang="en-US" sz="1500" b="0" dirty="0">
                <a:solidFill>
                  <a:prstClr val="black"/>
                </a:solidFill>
                <a:latin typeface="Calibri"/>
              </a:rPr>
              <a:t>Engineers: L. DeSanto, C. Degen</a:t>
            </a:r>
          </a:p>
          <a:p>
            <a:pPr defTabSz="457200">
              <a:lnSpc>
                <a:spcPct val="100000"/>
              </a:lnSpc>
              <a:spcBef>
                <a:spcPct val="20000"/>
              </a:spcBef>
            </a:pPr>
            <a:r>
              <a:rPr lang="en-US" sz="1500" b="0" dirty="0">
                <a:solidFill>
                  <a:prstClr val="black"/>
                </a:solidFill>
                <a:latin typeface="Calibri"/>
              </a:rPr>
              <a:t>Wiki page:</a:t>
            </a:r>
            <a:endParaRPr lang="en-US" sz="1500" b="0" dirty="0">
              <a:latin typeface="Calibri"/>
            </a:endParaRPr>
          </a:p>
        </p:txBody>
      </p:sp>
      <p:pic>
        <p:nvPicPr>
          <p:cNvPr id="8" name="Content Placeholder 7">
            <a:extLst>
              <a:ext uri="{FF2B5EF4-FFF2-40B4-BE49-F238E27FC236}">
                <a16:creationId xmlns:a16="http://schemas.microsoft.com/office/drawing/2014/main" id="{E876AA80-DC3F-4921-9CB6-75CF7D3E4525}"/>
              </a:ext>
            </a:extLst>
          </p:cNvPr>
          <p:cNvPicPr>
            <a:picLocks noGrp="1" noChangeAspect="1"/>
          </p:cNvPicPr>
          <p:nvPr>
            <p:ph sz="half" idx="2"/>
          </p:nvPr>
        </p:nvPicPr>
        <p:blipFill>
          <a:blip r:embed="rId2"/>
          <a:stretch>
            <a:fillRect/>
          </a:stretch>
        </p:blipFill>
        <p:spPr>
          <a:xfrm>
            <a:off x="1027134" y="1057743"/>
            <a:ext cx="2861958" cy="3684587"/>
          </a:xfrm>
          <a:prstGeom prst="rect">
            <a:avLst/>
          </a:prstGeom>
        </p:spPr>
      </p:pic>
      <p:pic>
        <p:nvPicPr>
          <p:cNvPr id="9" name="Content Placeholder 8">
            <a:extLst>
              <a:ext uri="{FF2B5EF4-FFF2-40B4-BE49-F238E27FC236}">
                <a16:creationId xmlns:a16="http://schemas.microsoft.com/office/drawing/2014/main" id="{F42F2A2D-7DE8-4077-BC50-2C244FD7F272}"/>
              </a:ext>
            </a:extLst>
          </p:cNvPr>
          <p:cNvPicPr>
            <a:picLocks noGrp="1" noChangeAspect="1"/>
          </p:cNvPicPr>
          <p:nvPr>
            <p:ph sz="quarter" idx="4"/>
          </p:nvPr>
        </p:nvPicPr>
        <p:blipFill>
          <a:blip r:embed="rId3"/>
          <a:stretch>
            <a:fillRect/>
          </a:stretch>
        </p:blipFill>
        <p:spPr>
          <a:xfrm>
            <a:off x="4602495" y="1116994"/>
            <a:ext cx="4084305" cy="3684587"/>
          </a:xfrm>
          <a:prstGeom prst="rect">
            <a:avLst/>
          </a:prstGeom>
        </p:spPr>
      </p:pic>
    </p:spTree>
    <p:extLst>
      <p:ext uri="{BB962C8B-B14F-4D97-AF65-F5344CB8AC3E}">
        <p14:creationId xmlns:p14="http://schemas.microsoft.com/office/powerpoint/2010/main" val="2320475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A82A82-E1D3-4041-A3FA-E808C4B37DE1}"/>
              </a:ext>
            </a:extLst>
          </p:cNvPr>
          <p:cNvSpPr txBox="1"/>
          <p:nvPr/>
        </p:nvSpPr>
        <p:spPr>
          <a:xfrm>
            <a:off x="2046258" y="799201"/>
            <a:ext cx="4938724" cy="415498"/>
          </a:xfrm>
          <a:prstGeom prst="rect">
            <a:avLst/>
          </a:prstGeom>
          <a:noFill/>
        </p:spPr>
        <p:txBody>
          <a:bodyPr wrap="none" rtlCol="0">
            <a:spAutoFit/>
          </a:bodyPr>
          <a:lstStyle/>
          <a:p>
            <a:pPr algn="ctr"/>
            <a:r>
              <a:rPr lang="en-US" sz="2100" dirty="0" err="1"/>
              <a:t>LEReC</a:t>
            </a:r>
            <a:r>
              <a:rPr lang="en-US" sz="2100" dirty="0"/>
              <a:t>  BPM Switch / Amplifier Failures</a:t>
            </a:r>
          </a:p>
        </p:txBody>
      </p:sp>
      <p:grpSp>
        <p:nvGrpSpPr>
          <p:cNvPr id="8" name="Group 7">
            <a:extLst>
              <a:ext uri="{FF2B5EF4-FFF2-40B4-BE49-F238E27FC236}">
                <a16:creationId xmlns:a16="http://schemas.microsoft.com/office/drawing/2014/main" id="{182EBF3B-2DD4-4229-B253-917685DFBD3E}"/>
              </a:ext>
            </a:extLst>
          </p:cNvPr>
          <p:cNvGrpSpPr/>
          <p:nvPr/>
        </p:nvGrpSpPr>
        <p:grpSpPr>
          <a:xfrm>
            <a:off x="4522409" y="1436194"/>
            <a:ext cx="4164390" cy="3397019"/>
            <a:chOff x="6111551" y="1274403"/>
            <a:chExt cx="5552520" cy="4529358"/>
          </a:xfrm>
        </p:grpSpPr>
        <p:pic>
          <p:nvPicPr>
            <p:cNvPr id="6" name="Picture 5">
              <a:extLst>
                <a:ext uri="{FF2B5EF4-FFF2-40B4-BE49-F238E27FC236}">
                  <a16:creationId xmlns:a16="http://schemas.microsoft.com/office/drawing/2014/main" id="{FB2F363A-E963-40E9-A995-0FEA502AA475}"/>
                </a:ext>
              </a:extLst>
            </p:cNvPr>
            <p:cNvPicPr>
              <a:picLocks noChangeAspect="1"/>
            </p:cNvPicPr>
            <p:nvPr/>
          </p:nvPicPr>
          <p:blipFill rotWithShape="1">
            <a:blip r:embed="rId2" cstate="print"/>
            <a:srcRect l="979" t="10148" r="4997" b="9931"/>
            <a:stretch/>
          </p:blipFill>
          <p:spPr>
            <a:xfrm>
              <a:off x="6111551" y="1274403"/>
              <a:ext cx="5552519" cy="3801450"/>
            </a:xfrm>
            <a:prstGeom prst="rect">
              <a:avLst/>
            </a:prstGeom>
            <a:ln>
              <a:solidFill>
                <a:schemeClr val="bg1">
                  <a:lumMod val="50000"/>
                </a:schemeClr>
              </a:solidFill>
            </a:ln>
          </p:spPr>
        </p:pic>
        <p:sp>
          <p:nvSpPr>
            <p:cNvPr id="7" name="TextBox 6">
              <a:extLst>
                <a:ext uri="{FF2B5EF4-FFF2-40B4-BE49-F238E27FC236}">
                  <a16:creationId xmlns:a16="http://schemas.microsoft.com/office/drawing/2014/main" id="{5149FD5D-A0FA-4CAF-A50A-7D04E4CF8DF9}"/>
                </a:ext>
              </a:extLst>
            </p:cNvPr>
            <p:cNvSpPr txBox="1"/>
            <p:nvPr/>
          </p:nvSpPr>
          <p:spPr>
            <a:xfrm>
              <a:off x="6111551" y="5126653"/>
              <a:ext cx="5552520" cy="677108"/>
            </a:xfrm>
            <a:prstGeom prst="rect">
              <a:avLst/>
            </a:prstGeom>
            <a:noFill/>
          </p:spPr>
          <p:txBody>
            <a:bodyPr wrap="square" rtlCol="0">
              <a:spAutoFit/>
            </a:bodyPr>
            <a:lstStyle/>
            <a:p>
              <a:pPr algn="ctr"/>
              <a:r>
                <a:rPr lang="en-US" sz="1350" dirty="0"/>
                <a:t>BPM position log from June 15</a:t>
              </a:r>
              <a:r>
                <a:rPr lang="en-US" sz="1350" baseline="30000" dirty="0"/>
                <a:t>th</a:t>
              </a:r>
              <a:r>
                <a:rPr lang="en-US" sz="1350" dirty="0"/>
                <a:t> 2018, lecs1-inj.b7 (yellow) stops reporting.</a:t>
              </a:r>
            </a:p>
          </p:txBody>
        </p:sp>
      </p:grpSp>
      <p:sp>
        <p:nvSpPr>
          <p:cNvPr id="9" name="TextBox 8">
            <a:extLst>
              <a:ext uri="{FF2B5EF4-FFF2-40B4-BE49-F238E27FC236}">
                <a16:creationId xmlns:a16="http://schemas.microsoft.com/office/drawing/2014/main" id="{7CA02727-C6A8-4F77-8A2C-179C889BAC3B}"/>
              </a:ext>
            </a:extLst>
          </p:cNvPr>
          <p:cNvSpPr txBox="1"/>
          <p:nvPr/>
        </p:nvSpPr>
        <p:spPr>
          <a:xfrm>
            <a:off x="546774" y="1430462"/>
            <a:ext cx="3358299" cy="4662815"/>
          </a:xfrm>
          <a:prstGeom prst="rect">
            <a:avLst/>
          </a:prstGeom>
          <a:noFill/>
        </p:spPr>
        <p:txBody>
          <a:bodyPr wrap="square" rtlCol="0">
            <a:spAutoFit/>
          </a:bodyPr>
          <a:lstStyle/>
          <a:p>
            <a:pPr algn="just"/>
            <a:r>
              <a:rPr lang="en-US" sz="1350" dirty="0"/>
              <a:t>Failures in the cross-bar switch electronics occur for a subset of the </a:t>
            </a:r>
            <a:r>
              <a:rPr lang="en-US" sz="1350" dirty="0" err="1"/>
              <a:t>LEReC</a:t>
            </a:r>
            <a:r>
              <a:rPr lang="en-US" sz="1350" dirty="0"/>
              <a:t> BPMs during continuous wave applications. The RF switching IC’s used in this circuit fail to an “open” state.   The RF amplifiers have also failed “open” in some cases.</a:t>
            </a:r>
          </a:p>
          <a:p>
            <a:pPr algn="just"/>
            <a:endParaRPr lang="en-US" sz="1350" dirty="0"/>
          </a:p>
          <a:p>
            <a:pPr algn="just"/>
            <a:r>
              <a:rPr lang="en-US" sz="1350" dirty="0"/>
              <a:t>BPM inj.b3 had (2) failures and inj.b7 had (3). inj.b4 has experienced this failure once. </a:t>
            </a:r>
          </a:p>
          <a:p>
            <a:pPr algn="just"/>
            <a:endParaRPr lang="en-US" sz="1350" dirty="0"/>
          </a:p>
          <a:p>
            <a:pPr algn="just"/>
            <a:r>
              <a:rPr lang="en-US" sz="1350" dirty="0"/>
              <a:t>In all cases there was beam instability in a dispersive region (b7) or a booster cavity trip (b3/b4) leading up to the failure.</a:t>
            </a:r>
          </a:p>
          <a:p>
            <a:pPr algn="just"/>
            <a:endParaRPr lang="en-US" sz="1350" dirty="0"/>
          </a:p>
          <a:p>
            <a:pPr algn="just"/>
            <a:r>
              <a:rPr lang="en-US" sz="1350" dirty="0"/>
              <a:t>No large signal amplitudes or voltage spikes have ever been logged during these failures.</a:t>
            </a:r>
          </a:p>
          <a:p>
            <a:pPr algn="just"/>
            <a:endParaRPr lang="en-US" sz="1350" dirty="0"/>
          </a:p>
          <a:p>
            <a:pPr algn="just"/>
            <a:endParaRPr lang="en-US" sz="1350" dirty="0"/>
          </a:p>
        </p:txBody>
      </p:sp>
      <p:sp>
        <p:nvSpPr>
          <p:cNvPr id="10" name="Title 1">
            <a:extLst>
              <a:ext uri="{FF2B5EF4-FFF2-40B4-BE49-F238E27FC236}">
                <a16:creationId xmlns:a16="http://schemas.microsoft.com/office/drawing/2014/main" id="{E8C0A91C-746D-064E-9DD7-026F26BCC72B}"/>
              </a:ext>
            </a:extLst>
          </p:cNvPr>
          <p:cNvSpPr>
            <a:spLocks noGrp="1"/>
          </p:cNvSpPr>
          <p:nvPr>
            <p:ph type="title"/>
          </p:nvPr>
        </p:nvSpPr>
        <p:spPr>
          <a:xfrm>
            <a:off x="357808" y="170727"/>
            <a:ext cx="8328991" cy="628474"/>
          </a:xfrm>
        </p:spPr>
        <p:txBody>
          <a:bodyPr>
            <a:normAutofit fontScale="90000"/>
          </a:bodyPr>
          <a:lstStyle/>
          <a:p>
            <a:r>
              <a:rPr lang="en-US" dirty="0"/>
              <a:t>BPMs</a:t>
            </a:r>
          </a:p>
        </p:txBody>
      </p:sp>
    </p:spTree>
    <p:extLst>
      <p:ext uri="{BB962C8B-B14F-4D97-AF65-F5344CB8AC3E}">
        <p14:creationId xmlns:p14="http://schemas.microsoft.com/office/powerpoint/2010/main" val="1182241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CA02727-C6A8-4F77-8A2C-179C889BAC3B}"/>
              </a:ext>
            </a:extLst>
          </p:cNvPr>
          <p:cNvSpPr txBox="1"/>
          <p:nvPr/>
        </p:nvSpPr>
        <p:spPr>
          <a:xfrm>
            <a:off x="559902" y="1245847"/>
            <a:ext cx="3358299" cy="4247317"/>
          </a:xfrm>
          <a:prstGeom prst="rect">
            <a:avLst/>
          </a:prstGeom>
          <a:noFill/>
        </p:spPr>
        <p:txBody>
          <a:bodyPr wrap="square" rtlCol="0">
            <a:spAutoFit/>
          </a:bodyPr>
          <a:lstStyle/>
          <a:p>
            <a:pPr algn="just"/>
            <a:r>
              <a:rPr lang="en-US" sz="1350" dirty="0"/>
              <a:t>~250ft. of cable between the switch and BPM did not prevent the failure, they still occurred  even after moving them to the trailer.</a:t>
            </a:r>
          </a:p>
          <a:p>
            <a:pPr algn="just"/>
            <a:endParaRPr lang="en-US" sz="1350" dirty="0"/>
          </a:p>
          <a:p>
            <a:pPr algn="just"/>
            <a:r>
              <a:rPr lang="en-US" sz="1350" dirty="0"/>
              <a:t>Installing 1.2GHz low-pass filters did not remedy the problem, two subsequent failures occurred with filters installed.</a:t>
            </a:r>
          </a:p>
          <a:p>
            <a:pPr algn="just"/>
            <a:endParaRPr lang="en-US" sz="1350" dirty="0"/>
          </a:p>
          <a:p>
            <a:pPr algn="just"/>
            <a:r>
              <a:rPr lang="en-US" sz="1350" dirty="0"/>
              <a:t>Having RF splitters installed on one plane of b4 seemed to have saved those channels. Splitters were installed on the other two channels and no failures have occurred since.</a:t>
            </a:r>
          </a:p>
          <a:p>
            <a:pPr algn="just"/>
            <a:endParaRPr lang="en-US" sz="1350" dirty="0"/>
          </a:p>
          <a:p>
            <a:pPr algn="just"/>
            <a:r>
              <a:rPr lang="en-US" sz="1350" dirty="0"/>
              <a:t>RF diode limiters were installed on b3 and subsequently b7.  No failures have occurred (even with several instability events) since installing the limiters.</a:t>
            </a:r>
          </a:p>
          <a:p>
            <a:pPr algn="just"/>
            <a:endParaRPr lang="en-US" sz="1350" dirty="0"/>
          </a:p>
        </p:txBody>
      </p:sp>
      <p:sp>
        <p:nvSpPr>
          <p:cNvPr id="8" name="TextBox 7">
            <a:extLst>
              <a:ext uri="{FF2B5EF4-FFF2-40B4-BE49-F238E27FC236}">
                <a16:creationId xmlns:a16="http://schemas.microsoft.com/office/drawing/2014/main" id="{E6A82A82-E1D3-4041-A3FA-E808C4B37DE1}"/>
              </a:ext>
            </a:extLst>
          </p:cNvPr>
          <p:cNvSpPr txBox="1"/>
          <p:nvPr/>
        </p:nvSpPr>
        <p:spPr>
          <a:xfrm>
            <a:off x="2059386" y="614586"/>
            <a:ext cx="4938724" cy="415498"/>
          </a:xfrm>
          <a:prstGeom prst="rect">
            <a:avLst/>
          </a:prstGeom>
          <a:noFill/>
        </p:spPr>
        <p:txBody>
          <a:bodyPr wrap="none" rtlCol="0">
            <a:spAutoFit/>
          </a:bodyPr>
          <a:lstStyle/>
          <a:p>
            <a:pPr algn="ctr"/>
            <a:r>
              <a:rPr lang="en-US" sz="2100" dirty="0" err="1"/>
              <a:t>LEReC</a:t>
            </a:r>
            <a:r>
              <a:rPr lang="en-US" sz="2100" dirty="0"/>
              <a:t>  BPM Switch / Amplifier Failures</a:t>
            </a:r>
          </a:p>
        </p:txBody>
      </p:sp>
      <p:sp>
        <p:nvSpPr>
          <p:cNvPr id="10" name="TextBox 9">
            <a:extLst>
              <a:ext uri="{FF2B5EF4-FFF2-40B4-BE49-F238E27FC236}">
                <a16:creationId xmlns:a16="http://schemas.microsoft.com/office/drawing/2014/main" id="{5149FD5D-A0FA-4CAF-A50A-7D04E4CF8DF9}"/>
              </a:ext>
            </a:extLst>
          </p:cNvPr>
          <p:cNvSpPr txBox="1"/>
          <p:nvPr/>
        </p:nvSpPr>
        <p:spPr>
          <a:xfrm>
            <a:off x="4958215" y="4308406"/>
            <a:ext cx="3589020" cy="715581"/>
          </a:xfrm>
          <a:prstGeom prst="rect">
            <a:avLst/>
          </a:prstGeom>
          <a:noFill/>
        </p:spPr>
        <p:txBody>
          <a:bodyPr wrap="square" rtlCol="0">
            <a:spAutoFit/>
          </a:bodyPr>
          <a:lstStyle/>
          <a:p>
            <a:pPr algn="ctr"/>
            <a:r>
              <a:rPr lang="en-US" sz="1350" dirty="0"/>
              <a:t>BPM position log from June 20</a:t>
            </a:r>
            <a:r>
              <a:rPr lang="en-US" sz="1350" baseline="30000" dirty="0"/>
              <a:t>th</a:t>
            </a:r>
            <a:r>
              <a:rPr lang="en-US" sz="1350" dirty="0"/>
              <a:t> 2018.  </a:t>
            </a:r>
          </a:p>
          <a:p>
            <a:pPr algn="ctr"/>
            <a:r>
              <a:rPr lang="en-US" sz="1350" dirty="0"/>
              <a:t>After installing limiters, b7 continues working with large (30mm </a:t>
            </a:r>
            <a:r>
              <a:rPr lang="en-US" sz="1350" dirty="0" err="1"/>
              <a:t>pk-pk</a:t>
            </a:r>
            <a:r>
              <a:rPr lang="en-US" sz="1350" dirty="0"/>
              <a:t>) beam excursions.</a:t>
            </a:r>
          </a:p>
        </p:txBody>
      </p:sp>
      <p:pic>
        <p:nvPicPr>
          <p:cNvPr id="1026" name="Picture 2" descr="C:\Users\Rob\Documents\BNL\Thu_Jun_28_105629_2018.16979.gif"/>
          <p:cNvPicPr>
            <a:picLocks noChangeAspect="1" noChangeArrowheads="1"/>
          </p:cNvPicPr>
          <p:nvPr/>
        </p:nvPicPr>
        <p:blipFill>
          <a:blip r:embed="rId2" cstate="print"/>
          <a:srcRect/>
          <a:stretch>
            <a:fillRect/>
          </a:stretch>
        </p:blipFill>
        <p:spPr bwMode="auto">
          <a:xfrm>
            <a:off x="4447674" y="1217082"/>
            <a:ext cx="4312920" cy="3041094"/>
          </a:xfrm>
          <a:prstGeom prst="rect">
            <a:avLst/>
          </a:prstGeom>
          <a:noFill/>
        </p:spPr>
      </p:pic>
      <p:sp>
        <p:nvSpPr>
          <p:cNvPr id="6" name="Title 1">
            <a:extLst>
              <a:ext uri="{FF2B5EF4-FFF2-40B4-BE49-F238E27FC236}">
                <a16:creationId xmlns:a16="http://schemas.microsoft.com/office/drawing/2014/main" id="{43F07162-3922-AA44-9C1B-D2F0904E15F7}"/>
              </a:ext>
            </a:extLst>
          </p:cNvPr>
          <p:cNvSpPr>
            <a:spLocks noGrp="1"/>
          </p:cNvSpPr>
          <p:nvPr>
            <p:ph type="title"/>
          </p:nvPr>
        </p:nvSpPr>
        <p:spPr>
          <a:xfrm>
            <a:off x="357809" y="170727"/>
            <a:ext cx="1701578" cy="628474"/>
          </a:xfrm>
        </p:spPr>
        <p:txBody>
          <a:bodyPr>
            <a:normAutofit fontScale="90000"/>
          </a:bodyPr>
          <a:lstStyle/>
          <a:p>
            <a:r>
              <a:rPr lang="en-US" dirty="0"/>
              <a:t>BPMs</a:t>
            </a:r>
          </a:p>
        </p:txBody>
      </p:sp>
    </p:spTree>
    <p:extLst>
      <p:ext uri="{BB962C8B-B14F-4D97-AF65-F5344CB8AC3E}">
        <p14:creationId xmlns:p14="http://schemas.microsoft.com/office/powerpoint/2010/main" val="1964694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Diagram 31">
            <a:extLst>
              <a:ext uri="{FF2B5EF4-FFF2-40B4-BE49-F238E27FC236}">
                <a16:creationId xmlns:a16="http://schemas.microsoft.com/office/drawing/2014/main" id="{BA1E2C76-2E4D-A448-91B8-84D9A8925FB0}"/>
              </a:ext>
            </a:extLst>
          </p:cNvPr>
          <p:cNvGraphicFramePr/>
          <p:nvPr>
            <p:extLst>
              <p:ext uri="{D42A27DB-BD31-4B8C-83A1-F6EECF244321}">
                <p14:modId xmlns:p14="http://schemas.microsoft.com/office/powerpoint/2010/main" val="2463424585"/>
              </p:ext>
            </p:extLst>
          </p:nvPr>
        </p:nvGraphicFramePr>
        <p:xfrm>
          <a:off x="955267" y="2891659"/>
          <a:ext cx="4525232" cy="433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48B7E45F-9A36-8D4B-B259-5DBA9C122CE8}"/>
              </a:ext>
            </a:extLst>
          </p:cNvPr>
          <p:cNvSpPr txBox="1"/>
          <p:nvPr/>
        </p:nvSpPr>
        <p:spPr>
          <a:xfrm>
            <a:off x="2838574" y="563682"/>
            <a:ext cx="3481306" cy="369332"/>
          </a:xfrm>
          <a:prstGeom prst="rect">
            <a:avLst/>
          </a:prstGeom>
          <a:noFill/>
        </p:spPr>
        <p:txBody>
          <a:bodyPr wrap="square" rtlCol="0">
            <a:spAutoFit/>
          </a:bodyPr>
          <a:lstStyle/>
          <a:p>
            <a:r>
              <a:rPr lang="en-US" dirty="0" err="1"/>
              <a:t>LEReC</a:t>
            </a:r>
            <a:r>
              <a:rPr lang="en-US" dirty="0"/>
              <a:t> Digital High Pass Filter</a:t>
            </a:r>
          </a:p>
        </p:txBody>
      </p:sp>
      <p:sp>
        <p:nvSpPr>
          <p:cNvPr id="34" name="TextBox 33">
            <a:extLst>
              <a:ext uri="{FF2B5EF4-FFF2-40B4-BE49-F238E27FC236}">
                <a16:creationId xmlns:a16="http://schemas.microsoft.com/office/drawing/2014/main" id="{F3A6B490-43B4-2C4E-B446-3E88391B4FAD}"/>
              </a:ext>
            </a:extLst>
          </p:cNvPr>
          <p:cNvSpPr txBox="1"/>
          <p:nvPr/>
        </p:nvSpPr>
        <p:spPr>
          <a:xfrm>
            <a:off x="5862797" y="922116"/>
            <a:ext cx="2464775" cy="2192908"/>
          </a:xfrm>
          <a:prstGeom prst="rect">
            <a:avLst/>
          </a:prstGeom>
          <a:noFill/>
        </p:spPr>
        <p:txBody>
          <a:bodyPr wrap="square" rtlCol="0">
            <a:spAutoFit/>
          </a:bodyPr>
          <a:lstStyle/>
          <a:p>
            <a:pPr algn="just"/>
            <a:r>
              <a:rPr lang="en-US" sz="1050" dirty="0"/>
              <a:t>During the spring of 2018, low frequency noise was observed on the </a:t>
            </a:r>
            <a:r>
              <a:rPr lang="en-US" sz="1050" dirty="0" err="1"/>
              <a:t>LEReC</a:t>
            </a:r>
            <a:r>
              <a:rPr lang="en-US" sz="1050" dirty="0"/>
              <a:t> ion BPMs. This noise caused large variations in the position measurements. To eliminate this noise a digital high pass filter was implemented in the FPGA. The filter was implemented at one quarter of the original sampling rate of the BPM signal to reduce resource utilization. The coefficients were generated by a hamming window method with 41 taps and a cutoff at 5 </a:t>
            </a:r>
            <a:r>
              <a:rPr lang="en-US" sz="1050" dirty="0" err="1"/>
              <a:t>MHz.</a:t>
            </a:r>
            <a:endParaRPr lang="en-US" sz="1050" dirty="0"/>
          </a:p>
        </p:txBody>
      </p:sp>
      <p:grpSp>
        <p:nvGrpSpPr>
          <p:cNvPr id="35" name="Group 34">
            <a:extLst>
              <a:ext uri="{FF2B5EF4-FFF2-40B4-BE49-F238E27FC236}">
                <a16:creationId xmlns:a16="http://schemas.microsoft.com/office/drawing/2014/main" id="{D8D3E951-8408-904D-9A06-30012DCB8B04}"/>
              </a:ext>
            </a:extLst>
          </p:cNvPr>
          <p:cNvGrpSpPr/>
          <p:nvPr/>
        </p:nvGrpSpPr>
        <p:grpSpPr>
          <a:xfrm>
            <a:off x="740986" y="995769"/>
            <a:ext cx="2289738" cy="1750245"/>
            <a:chOff x="1018085" y="599833"/>
            <a:chExt cx="3052984" cy="2333660"/>
          </a:xfrm>
        </p:grpSpPr>
        <p:pic>
          <p:nvPicPr>
            <p:cNvPr id="36" name="Picture 35">
              <a:extLst>
                <a:ext uri="{FF2B5EF4-FFF2-40B4-BE49-F238E27FC236}">
                  <a16:creationId xmlns:a16="http://schemas.microsoft.com/office/drawing/2014/main" id="{9999FA7C-58E1-B742-B1FD-CA6F4DF95989}"/>
                </a:ext>
              </a:extLst>
            </p:cNvPr>
            <p:cNvPicPr/>
            <p:nvPr/>
          </p:nvPicPr>
          <p:blipFill rotWithShape="1">
            <a:blip r:embed="rId7" cstate="print">
              <a:extLst>
                <a:ext uri="{28A0092B-C50C-407E-A947-70E740481C1C}">
                  <a14:useLocalDpi xmlns:a14="http://schemas.microsoft.com/office/drawing/2010/main" val="0"/>
                </a:ext>
              </a:extLst>
            </a:blip>
            <a:srcRect l="519" t="388" b="-1"/>
            <a:stretch/>
          </p:blipFill>
          <p:spPr bwMode="auto">
            <a:xfrm>
              <a:off x="1018085" y="599833"/>
              <a:ext cx="3052984" cy="1841217"/>
            </a:xfrm>
            <a:prstGeom prst="rect">
              <a:avLst/>
            </a:prstGeom>
            <a:ln>
              <a:solidFill>
                <a:schemeClr val="bg1">
                  <a:lumMod val="50000"/>
                </a:schemeClr>
              </a:solidFill>
            </a:ln>
            <a:effectLst>
              <a:softEdge rad="0"/>
            </a:effectLst>
            <a:extLst>
              <a:ext uri="{53640926-AAD7-44D8-BBD7-CCE9431645EC}">
                <a14:shadowObscured xmlns:a14="http://schemas.microsoft.com/office/drawing/2010/main"/>
              </a:ext>
            </a:extLst>
          </p:spPr>
        </p:pic>
        <p:sp>
          <p:nvSpPr>
            <p:cNvPr id="37" name="TextBox 36">
              <a:extLst>
                <a:ext uri="{FF2B5EF4-FFF2-40B4-BE49-F238E27FC236}">
                  <a16:creationId xmlns:a16="http://schemas.microsoft.com/office/drawing/2014/main" id="{2413E216-CD1A-4F43-8019-F5EAF5CE1108}"/>
                </a:ext>
              </a:extLst>
            </p:cNvPr>
            <p:cNvSpPr txBox="1"/>
            <p:nvPr/>
          </p:nvSpPr>
          <p:spPr>
            <a:xfrm>
              <a:off x="1018085" y="2441050"/>
              <a:ext cx="3052984" cy="492443"/>
            </a:xfrm>
            <a:prstGeom prst="rect">
              <a:avLst/>
            </a:prstGeom>
            <a:noFill/>
          </p:spPr>
          <p:txBody>
            <a:bodyPr wrap="square" rtlCol="0">
              <a:spAutoFit/>
            </a:bodyPr>
            <a:lstStyle/>
            <a:p>
              <a:pPr algn="ctr"/>
              <a:r>
                <a:rPr lang="en-US" sz="900" dirty="0"/>
                <a:t>Raw BPM signal with beam and low frequency noise.</a:t>
              </a:r>
            </a:p>
          </p:txBody>
        </p:sp>
      </p:grpSp>
      <p:grpSp>
        <p:nvGrpSpPr>
          <p:cNvPr id="38" name="Group 37">
            <a:extLst>
              <a:ext uri="{FF2B5EF4-FFF2-40B4-BE49-F238E27FC236}">
                <a16:creationId xmlns:a16="http://schemas.microsoft.com/office/drawing/2014/main" id="{B79590F1-7C0B-FE42-BAC3-522323449816}"/>
              </a:ext>
            </a:extLst>
          </p:cNvPr>
          <p:cNvGrpSpPr/>
          <p:nvPr/>
        </p:nvGrpSpPr>
        <p:grpSpPr>
          <a:xfrm>
            <a:off x="3195416" y="995769"/>
            <a:ext cx="2355354" cy="1756480"/>
            <a:chOff x="4260555" y="698035"/>
            <a:chExt cx="3140472" cy="2341974"/>
          </a:xfrm>
        </p:grpSpPr>
        <p:pic>
          <p:nvPicPr>
            <p:cNvPr id="39" name="Picture 38">
              <a:extLst>
                <a:ext uri="{FF2B5EF4-FFF2-40B4-BE49-F238E27FC236}">
                  <a16:creationId xmlns:a16="http://schemas.microsoft.com/office/drawing/2014/main" id="{0CD52862-8E65-CB47-B491-C36DF434ABE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260555" y="698035"/>
              <a:ext cx="3140472" cy="1841217"/>
            </a:xfrm>
            <a:prstGeom prst="rect">
              <a:avLst/>
            </a:prstGeom>
            <a:noFill/>
            <a:ln>
              <a:solidFill>
                <a:schemeClr val="bg1">
                  <a:lumMod val="50000"/>
                </a:schemeClr>
              </a:solidFill>
            </a:ln>
            <a:effectLst>
              <a:softEdge rad="0"/>
            </a:effectLst>
          </p:spPr>
        </p:pic>
        <p:sp>
          <p:nvSpPr>
            <p:cNvPr id="40" name="TextBox 39">
              <a:extLst>
                <a:ext uri="{FF2B5EF4-FFF2-40B4-BE49-F238E27FC236}">
                  <a16:creationId xmlns:a16="http://schemas.microsoft.com/office/drawing/2014/main" id="{35873753-4BE9-0541-842D-22E779A30D2F}"/>
                </a:ext>
              </a:extLst>
            </p:cNvPr>
            <p:cNvSpPr txBox="1"/>
            <p:nvPr/>
          </p:nvSpPr>
          <p:spPr>
            <a:xfrm>
              <a:off x="4260555" y="2547566"/>
              <a:ext cx="3140471" cy="492443"/>
            </a:xfrm>
            <a:prstGeom prst="rect">
              <a:avLst/>
            </a:prstGeom>
            <a:noFill/>
          </p:spPr>
          <p:txBody>
            <a:bodyPr wrap="square" rtlCol="0">
              <a:spAutoFit/>
            </a:bodyPr>
            <a:lstStyle/>
            <a:p>
              <a:pPr algn="ctr"/>
              <a:r>
                <a:rPr lang="en-US" sz="900" dirty="0"/>
                <a:t>Raw BPM signal showing low frequency noise without beam.</a:t>
              </a:r>
            </a:p>
          </p:txBody>
        </p:sp>
      </p:grpSp>
      <p:grpSp>
        <p:nvGrpSpPr>
          <p:cNvPr id="41" name="Group 40">
            <a:extLst>
              <a:ext uri="{FF2B5EF4-FFF2-40B4-BE49-F238E27FC236}">
                <a16:creationId xmlns:a16="http://schemas.microsoft.com/office/drawing/2014/main" id="{7FAC07DD-561C-F04C-8DC5-DD9951D72DFB}"/>
              </a:ext>
            </a:extLst>
          </p:cNvPr>
          <p:cNvGrpSpPr/>
          <p:nvPr/>
        </p:nvGrpSpPr>
        <p:grpSpPr>
          <a:xfrm>
            <a:off x="763564" y="3599785"/>
            <a:ext cx="2161584" cy="1830130"/>
            <a:chOff x="1018085" y="4170057"/>
            <a:chExt cx="2882112" cy="2440174"/>
          </a:xfrm>
        </p:grpSpPr>
        <p:pic>
          <p:nvPicPr>
            <p:cNvPr id="42" name="Picture 41">
              <a:extLst>
                <a:ext uri="{FF2B5EF4-FFF2-40B4-BE49-F238E27FC236}">
                  <a16:creationId xmlns:a16="http://schemas.microsoft.com/office/drawing/2014/main" id="{77FDEBC0-F0BE-174F-8BB3-6565D9EA9E0C}"/>
                </a:ext>
              </a:extLst>
            </p:cNvPr>
            <p:cNvPicPr/>
            <p:nvPr/>
          </p:nvPicPr>
          <p:blipFill rotWithShape="1">
            <a:blip r:embed="rId9" cstate="print">
              <a:extLst>
                <a:ext uri="{28A0092B-C50C-407E-A947-70E740481C1C}">
                  <a14:useLocalDpi xmlns:a14="http://schemas.microsoft.com/office/drawing/2010/main" val="0"/>
                </a:ext>
              </a:extLst>
            </a:blip>
            <a:srcRect l="377"/>
            <a:stretch/>
          </p:blipFill>
          <p:spPr bwMode="auto">
            <a:xfrm>
              <a:off x="1018085" y="4170057"/>
              <a:ext cx="2882112" cy="1947731"/>
            </a:xfrm>
            <a:prstGeom prst="rect">
              <a:avLst/>
            </a:prstGeom>
            <a:ln>
              <a:solidFill>
                <a:schemeClr val="bg1">
                  <a:lumMod val="50000"/>
                </a:schemeClr>
              </a:solid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7796214F-9FFC-EE4D-8935-CDD65B0DA2F5}"/>
                </a:ext>
              </a:extLst>
            </p:cNvPr>
            <p:cNvSpPr txBox="1"/>
            <p:nvPr/>
          </p:nvSpPr>
          <p:spPr>
            <a:xfrm>
              <a:off x="1018085" y="6117788"/>
              <a:ext cx="2882112" cy="492443"/>
            </a:xfrm>
            <a:prstGeom prst="rect">
              <a:avLst/>
            </a:prstGeom>
            <a:noFill/>
          </p:spPr>
          <p:txBody>
            <a:bodyPr wrap="square" rtlCol="0">
              <a:spAutoFit/>
            </a:bodyPr>
            <a:lstStyle/>
            <a:p>
              <a:pPr algn="ctr"/>
              <a:r>
                <a:rPr lang="en-US" sz="900" dirty="0"/>
                <a:t>BPM signal after high pass filter with beam.</a:t>
              </a:r>
            </a:p>
          </p:txBody>
        </p:sp>
      </p:grpSp>
      <p:grpSp>
        <p:nvGrpSpPr>
          <p:cNvPr id="44" name="Group 43">
            <a:extLst>
              <a:ext uri="{FF2B5EF4-FFF2-40B4-BE49-F238E27FC236}">
                <a16:creationId xmlns:a16="http://schemas.microsoft.com/office/drawing/2014/main" id="{0D19A4E3-BB86-7B40-AD95-24D6E57733E3}"/>
              </a:ext>
            </a:extLst>
          </p:cNvPr>
          <p:cNvGrpSpPr/>
          <p:nvPr/>
        </p:nvGrpSpPr>
        <p:grpSpPr>
          <a:xfrm>
            <a:off x="3349114" y="3599784"/>
            <a:ext cx="2203499" cy="1830132"/>
            <a:chOff x="4465485" y="4170055"/>
            <a:chExt cx="2937998" cy="2440176"/>
          </a:xfrm>
        </p:grpSpPr>
        <p:pic>
          <p:nvPicPr>
            <p:cNvPr id="45" name="Picture 44">
              <a:extLst>
                <a:ext uri="{FF2B5EF4-FFF2-40B4-BE49-F238E27FC236}">
                  <a16:creationId xmlns:a16="http://schemas.microsoft.com/office/drawing/2014/main" id="{34C6ADAB-4F8C-CF49-9494-020C310E1F0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467942" y="4170055"/>
              <a:ext cx="2933085" cy="1947733"/>
            </a:xfrm>
            <a:prstGeom prst="rect">
              <a:avLst/>
            </a:prstGeom>
            <a:ln>
              <a:solidFill>
                <a:schemeClr val="bg1">
                  <a:lumMod val="50000"/>
                </a:schemeClr>
              </a:solidFill>
            </a:ln>
          </p:spPr>
        </p:pic>
        <p:sp>
          <p:nvSpPr>
            <p:cNvPr id="46" name="TextBox 45">
              <a:extLst>
                <a:ext uri="{FF2B5EF4-FFF2-40B4-BE49-F238E27FC236}">
                  <a16:creationId xmlns:a16="http://schemas.microsoft.com/office/drawing/2014/main" id="{3E44ACE8-22A0-0F4B-8885-76CE2A1CBF1F}"/>
                </a:ext>
              </a:extLst>
            </p:cNvPr>
            <p:cNvSpPr txBox="1"/>
            <p:nvPr/>
          </p:nvSpPr>
          <p:spPr>
            <a:xfrm>
              <a:off x="4465485" y="6117788"/>
              <a:ext cx="2937998" cy="492443"/>
            </a:xfrm>
            <a:prstGeom prst="rect">
              <a:avLst/>
            </a:prstGeom>
            <a:noFill/>
          </p:spPr>
          <p:txBody>
            <a:bodyPr wrap="square" rtlCol="0">
              <a:spAutoFit/>
            </a:bodyPr>
            <a:lstStyle/>
            <a:p>
              <a:pPr algn="ctr"/>
              <a:r>
                <a:rPr lang="en-US" sz="900" dirty="0"/>
                <a:t>BPM signal after high pass filter without beam.</a:t>
              </a:r>
            </a:p>
          </p:txBody>
        </p:sp>
      </p:grpSp>
      <p:grpSp>
        <p:nvGrpSpPr>
          <p:cNvPr id="47" name="Group 46">
            <a:extLst>
              <a:ext uri="{FF2B5EF4-FFF2-40B4-BE49-F238E27FC236}">
                <a16:creationId xmlns:a16="http://schemas.microsoft.com/office/drawing/2014/main" id="{04F03A7D-19C6-9A48-9185-72679DFF3D2F}"/>
              </a:ext>
            </a:extLst>
          </p:cNvPr>
          <p:cNvGrpSpPr/>
          <p:nvPr/>
        </p:nvGrpSpPr>
        <p:grpSpPr>
          <a:xfrm>
            <a:off x="5972894" y="3599784"/>
            <a:ext cx="2244581" cy="1968632"/>
            <a:chOff x="7963859" y="4170056"/>
            <a:chExt cx="2992774" cy="2624842"/>
          </a:xfrm>
        </p:grpSpPr>
        <p:pic>
          <p:nvPicPr>
            <p:cNvPr id="48" name="Picture 47">
              <a:extLst>
                <a:ext uri="{FF2B5EF4-FFF2-40B4-BE49-F238E27FC236}">
                  <a16:creationId xmlns:a16="http://schemas.microsoft.com/office/drawing/2014/main" id="{178B7100-0D05-7441-BC71-77DA9780AEE5}"/>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963859" y="4170056"/>
              <a:ext cx="2992774" cy="1947733"/>
            </a:xfrm>
            <a:prstGeom prst="rect">
              <a:avLst/>
            </a:prstGeom>
            <a:ln>
              <a:solidFill>
                <a:schemeClr val="bg1">
                  <a:lumMod val="50000"/>
                </a:schemeClr>
              </a:solidFill>
            </a:ln>
          </p:spPr>
        </p:pic>
        <p:sp>
          <p:nvSpPr>
            <p:cNvPr id="49" name="TextBox 48">
              <a:extLst>
                <a:ext uri="{FF2B5EF4-FFF2-40B4-BE49-F238E27FC236}">
                  <a16:creationId xmlns:a16="http://schemas.microsoft.com/office/drawing/2014/main" id="{948D665E-D7FA-E642-94AF-203252366BC4}"/>
                </a:ext>
              </a:extLst>
            </p:cNvPr>
            <p:cNvSpPr txBox="1"/>
            <p:nvPr/>
          </p:nvSpPr>
          <p:spPr>
            <a:xfrm>
              <a:off x="7963859" y="6117790"/>
              <a:ext cx="2992774" cy="677108"/>
            </a:xfrm>
            <a:prstGeom prst="rect">
              <a:avLst/>
            </a:prstGeom>
            <a:noFill/>
          </p:spPr>
          <p:txBody>
            <a:bodyPr wrap="square" rtlCol="0">
              <a:spAutoFit/>
            </a:bodyPr>
            <a:lstStyle/>
            <a:p>
              <a:pPr algn="ctr"/>
              <a:r>
                <a:rPr lang="en-US" sz="900" dirty="0"/>
                <a:t>Beam position measurements: without filter before time 14:39, and with filter after wards</a:t>
              </a:r>
            </a:p>
          </p:txBody>
        </p:sp>
      </p:grpSp>
      <p:sp>
        <p:nvSpPr>
          <p:cNvPr id="50" name="Title 1">
            <a:extLst>
              <a:ext uri="{FF2B5EF4-FFF2-40B4-BE49-F238E27FC236}">
                <a16:creationId xmlns:a16="http://schemas.microsoft.com/office/drawing/2014/main" id="{68D33255-5DAD-EC4C-AC86-79A74884D69C}"/>
              </a:ext>
            </a:extLst>
          </p:cNvPr>
          <p:cNvSpPr>
            <a:spLocks noGrp="1"/>
          </p:cNvSpPr>
          <p:nvPr>
            <p:ph type="title"/>
          </p:nvPr>
        </p:nvSpPr>
        <p:spPr>
          <a:xfrm>
            <a:off x="357809" y="170727"/>
            <a:ext cx="1701578" cy="628474"/>
          </a:xfrm>
        </p:spPr>
        <p:txBody>
          <a:bodyPr>
            <a:normAutofit/>
          </a:bodyPr>
          <a:lstStyle/>
          <a:p>
            <a:r>
              <a:rPr lang="en-US" dirty="0"/>
              <a:t>BPMs</a:t>
            </a:r>
          </a:p>
        </p:txBody>
      </p:sp>
    </p:spTree>
    <p:extLst>
      <p:ext uri="{BB962C8B-B14F-4D97-AF65-F5344CB8AC3E}">
        <p14:creationId xmlns:p14="http://schemas.microsoft.com/office/powerpoint/2010/main" val="15211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ADE8A-5D47-F54F-A415-AC341EA5D697}"/>
              </a:ext>
            </a:extLst>
          </p:cNvPr>
          <p:cNvPicPr>
            <a:picLocks noChangeAspect="1"/>
          </p:cNvPicPr>
          <p:nvPr/>
        </p:nvPicPr>
        <p:blipFill>
          <a:blip r:embed="rId2"/>
          <a:stretch>
            <a:fillRect/>
          </a:stretch>
        </p:blipFill>
        <p:spPr>
          <a:xfrm>
            <a:off x="4393967" y="1554746"/>
            <a:ext cx="4456698" cy="3025153"/>
          </a:xfrm>
          <a:prstGeom prst="rect">
            <a:avLst/>
          </a:prstGeom>
        </p:spPr>
      </p:pic>
      <p:sp>
        <p:nvSpPr>
          <p:cNvPr id="2" name="Title 1">
            <a:extLst>
              <a:ext uri="{FF2B5EF4-FFF2-40B4-BE49-F238E27FC236}">
                <a16:creationId xmlns:a16="http://schemas.microsoft.com/office/drawing/2014/main" id="{95D74BD6-33B8-7446-B41D-4F9631B9D82D}"/>
              </a:ext>
            </a:extLst>
          </p:cNvPr>
          <p:cNvSpPr>
            <a:spLocks noGrp="1"/>
          </p:cNvSpPr>
          <p:nvPr>
            <p:ph type="title"/>
          </p:nvPr>
        </p:nvSpPr>
        <p:spPr/>
        <p:txBody>
          <a:bodyPr/>
          <a:lstStyle/>
          <a:p>
            <a:r>
              <a:rPr lang="en-US" dirty="0"/>
              <a:t>Gun Radiation Monitor</a:t>
            </a:r>
          </a:p>
        </p:txBody>
      </p:sp>
      <p:sp>
        <p:nvSpPr>
          <p:cNvPr id="3" name="Content Placeholder 2">
            <a:extLst>
              <a:ext uri="{FF2B5EF4-FFF2-40B4-BE49-F238E27FC236}">
                <a16:creationId xmlns:a16="http://schemas.microsoft.com/office/drawing/2014/main" id="{75D6CAF4-2E04-D846-9C83-6FA13D28338F}"/>
              </a:ext>
            </a:extLst>
          </p:cNvPr>
          <p:cNvSpPr>
            <a:spLocks noGrp="1"/>
          </p:cNvSpPr>
          <p:nvPr>
            <p:ph idx="1"/>
          </p:nvPr>
        </p:nvSpPr>
        <p:spPr>
          <a:xfrm>
            <a:off x="357809" y="1825625"/>
            <a:ext cx="5064423" cy="3929132"/>
          </a:xfrm>
        </p:spPr>
        <p:txBody>
          <a:bodyPr/>
          <a:lstStyle/>
          <a:p>
            <a:r>
              <a:rPr lang="en-US" dirty="0"/>
              <a:t>Canberra Calibrated System</a:t>
            </a:r>
          </a:p>
          <a:p>
            <a:r>
              <a:rPr lang="en-US" dirty="0"/>
              <a:t>2 probes</a:t>
            </a:r>
          </a:p>
          <a:p>
            <a:r>
              <a:rPr lang="en-US" dirty="0"/>
              <a:t>Used during gun    conditioning</a:t>
            </a:r>
          </a:p>
          <a:p>
            <a:r>
              <a:rPr lang="en-US" dirty="0">
                <a:solidFill>
                  <a:schemeClr val="accent6">
                    <a:lumMod val="75000"/>
                  </a:schemeClr>
                </a:solidFill>
              </a:rPr>
              <a:t>System Complete</a:t>
            </a:r>
          </a:p>
        </p:txBody>
      </p:sp>
      <p:cxnSp>
        <p:nvCxnSpPr>
          <p:cNvPr id="6" name="Straight Arrow Connector 5">
            <a:extLst>
              <a:ext uri="{FF2B5EF4-FFF2-40B4-BE49-F238E27FC236}">
                <a16:creationId xmlns:a16="http://schemas.microsoft.com/office/drawing/2014/main" id="{6A291BB4-02A9-E34E-AC6B-9C379242165F}"/>
              </a:ext>
            </a:extLst>
          </p:cNvPr>
          <p:cNvCxnSpPr>
            <a:cxnSpLocks/>
          </p:cNvCxnSpPr>
          <p:nvPr/>
        </p:nvCxnSpPr>
        <p:spPr>
          <a:xfrm flipV="1">
            <a:off x="6256421" y="3601453"/>
            <a:ext cx="248654" cy="1235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2318EA0-FF97-1948-975B-57BA0674F252}"/>
              </a:ext>
            </a:extLst>
          </p:cNvPr>
          <p:cNvCxnSpPr>
            <a:cxnSpLocks/>
          </p:cNvCxnSpPr>
          <p:nvPr/>
        </p:nvCxnSpPr>
        <p:spPr>
          <a:xfrm flipH="1" flipV="1">
            <a:off x="7162800" y="3601453"/>
            <a:ext cx="342617" cy="1235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0C1DEE-6F6E-C843-9679-A3AE4D8797F1}"/>
              </a:ext>
            </a:extLst>
          </p:cNvPr>
          <p:cNvSpPr txBox="1"/>
          <p:nvPr/>
        </p:nvSpPr>
        <p:spPr>
          <a:xfrm>
            <a:off x="4804612" y="4836695"/>
            <a:ext cx="2029326" cy="369332"/>
          </a:xfrm>
          <a:prstGeom prst="rect">
            <a:avLst/>
          </a:prstGeom>
          <a:noFill/>
        </p:spPr>
        <p:txBody>
          <a:bodyPr wrap="square" rtlCol="0">
            <a:spAutoFit/>
          </a:bodyPr>
          <a:lstStyle/>
          <a:p>
            <a:pPr algn="ctr"/>
            <a:r>
              <a:rPr lang="en-US" dirty="0"/>
              <a:t>(1) Downstream</a:t>
            </a:r>
          </a:p>
        </p:txBody>
      </p:sp>
      <p:sp>
        <p:nvSpPr>
          <p:cNvPr id="13" name="TextBox 12">
            <a:extLst>
              <a:ext uri="{FF2B5EF4-FFF2-40B4-BE49-F238E27FC236}">
                <a16:creationId xmlns:a16="http://schemas.microsoft.com/office/drawing/2014/main" id="{F1618ECE-322C-8044-92A2-D267D9B4196D}"/>
              </a:ext>
            </a:extLst>
          </p:cNvPr>
          <p:cNvSpPr txBox="1"/>
          <p:nvPr/>
        </p:nvSpPr>
        <p:spPr>
          <a:xfrm>
            <a:off x="6891806" y="4836694"/>
            <a:ext cx="1958859" cy="369332"/>
          </a:xfrm>
          <a:prstGeom prst="rect">
            <a:avLst/>
          </a:prstGeom>
          <a:noFill/>
        </p:spPr>
        <p:txBody>
          <a:bodyPr wrap="square" rtlCol="0">
            <a:spAutoFit/>
          </a:bodyPr>
          <a:lstStyle/>
          <a:p>
            <a:pPr algn="ctr"/>
            <a:r>
              <a:rPr lang="en-US" dirty="0"/>
              <a:t>(1) Upstream</a:t>
            </a:r>
          </a:p>
        </p:txBody>
      </p:sp>
    </p:spTree>
    <p:extLst>
      <p:ext uri="{BB962C8B-B14F-4D97-AF65-F5344CB8AC3E}">
        <p14:creationId xmlns:p14="http://schemas.microsoft.com/office/powerpoint/2010/main" val="3628297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47C0A22-D3CF-40D0-8445-1607E625F0EC}"/>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871" b="7129"/>
          <a:stretch>
            <a:fillRect/>
          </a:stretch>
        </p:blipFill>
        <p:spPr>
          <a:xfrm>
            <a:off x="4021564" y="3368642"/>
            <a:ext cx="4629150" cy="1965960"/>
          </a:xfrm>
        </p:spPr>
      </p:pic>
      <p:sp>
        <p:nvSpPr>
          <p:cNvPr id="6" name="Text Placeholder 5">
            <a:extLst>
              <a:ext uri="{FF2B5EF4-FFF2-40B4-BE49-F238E27FC236}">
                <a16:creationId xmlns:a16="http://schemas.microsoft.com/office/drawing/2014/main" id="{2D91CEAE-DE48-4055-BA7A-0E02A4C38BB7}"/>
              </a:ext>
            </a:extLst>
          </p:cNvPr>
          <p:cNvSpPr>
            <a:spLocks noGrp="1"/>
          </p:cNvSpPr>
          <p:nvPr>
            <p:ph type="body" sz="half" idx="2"/>
          </p:nvPr>
        </p:nvSpPr>
        <p:spPr>
          <a:xfrm>
            <a:off x="581714" y="1282191"/>
            <a:ext cx="2949178" cy="3661172"/>
          </a:xfrm>
        </p:spPr>
        <p:txBody>
          <a:bodyPr>
            <a:normAutofit fontScale="70000" lnSpcReduction="20000"/>
          </a:bodyPr>
          <a:lstStyle/>
          <a:p>
            <a:pPr marL="214313" indent="-214313">
              <a:buFont typeface="Arial" panose="020B0604020202020204" pitchFamily="34" charset="0"/>
              <a:buChar char="•"/>
            </a:pPr>
            <a:r>
              <a:rPr lang="en-US" dirty="0"/>
              <a:t>Injection BPMs 1,2,3 see a very small ~1mV 704MHz signal from the booster. </a:t>
            </a:r>
          </a:p>
          <a:p>
            <a:pPr marL="214313" indent="-214313"/>
            <a:endParaRPr lang="en-US" dirty="0"/>
          </a:p>
          <a:p>
            <a:pPr marL="214313" indent="-214313">
              <a:buFont typeface="Arial" panose="020B0604020202020204" pitchFamily="34" charset="0"/>
              <a:buChar char="•"/>
            </a:pPr>
            <a:r>
              <a:rPr lang="en-US" dirty="0"/>
              <a:t>This only has a strong effect on position when at very low intensities.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Replacing b1 coaxial cables did not help much (RG-142 vs. LMR-200).</a:t>
            </a:r>
          </a:p>
          <a:p>
            <a:pPr marL="214313" indent="-214313"/>
            <a:endParaRPr lang="en-US" dirty="0"/>
          </a:p>
          <a:p>
            <a:pPr marL="214313" indent="-214313">
              <a:buFont typeface="Arial" panose="020B0604020202020204" pitchFamily="34" charset="0"/>
              <a:buChar char="•"/>
            </a:pPr>
            <a:r>
              <a:rPr lang="en-US" dirty="0"/>
              <a:t>Moving the b3 amplifier box out of tunnel reduced noise signal by x5.</a:t>
            </a:r>
          </a:p>
          <a:p>
            <a:pPr marL="214313" indent="-214313"/>
            <a:endParaRPr lang="en-US" dirty="0"/>
          </a:p>
          <a:p>
            <a:pPr marL="214313" indent="-214313">
              <a:buFont typeface="Arial" panose="020B0604020202020204" pitchFamily="34" charset="0"/>
              <a:buChar char="•"/>
            </a:pPr>
            <a:r>
              <a:rPr lang="en-US" dirty="0">
                <a:solidFill>
                  <a:schemeClr val="accent1"/>
                </a:solidFill>
              </a:rPr>
              <a:t>This summer, the b1 and b2 boxes will be moved further away or even out of the tunnel as well.</a:t>
            </a:r>
          </a:p>
          <a:p>
            <a:pPr marL="214313" indent="-214313">
              <a:buFont typeface="Arial" panose="020B0604020202020204" pitchFamily="34" charset="0"/>
              <a:buChar char="•"/>
            </a:pPr>
            <a:endParaRPr lang="en-US" dirty="0">
              <a:solidFill>
                <a:schemeClr val="accent1"/>
              </a:solidFill>
            </a:endParaRPr>
          </a:p>
          <a:p>
            <a:pPr marL="214313" indent="-214313">
              <a:buFont typeface="Arial" panose="020B0604020202020204" pitchFamily="34" charset="0"/>
              <a:buChar char="•"/>
            </a:pPr>
            <a:r>
              <a:rPr lang="en-US" dirty="0">
                <a:solidFill>
                  <a:schemeClr val="accent1"/>
                </a:solidFill>
              </a:rPr>
              <a:t>Long term solution is to reroute b1/b2 cables away from booster.</a:t>
            </a:r>
          </a:p>
        </p:txBody>
      </p:sp>
      <p:pic>
        <p:nvPicPr>
          <p:cNvPr id="2050" name="Picture 2" descr="C:\Users\Rob\Documents\BNL\Thu_Jun_28_111305_2018.16979.gif"/>
          <p:cNvPicPr>
            <a:picLocks noChangeAspect="1" noChangeArrowheads="1"/>
          </p:cNvPicPr>
          <p:nvPr/>
        </p:nvPicPr>
        <p:blipFill>
          <a:blip r:embed="rId3" cstate="print"/>
          <a:srcRect t="6667" b="8667"/>
          <a:stretch>
            <a:fillRect/>
          </a:stretch>
        </p:blipFill>
        <p:spPr bwMode="auto">
          <a:xfrm>
            <a:off x="4013333" y="1265522"/>
            <a:ext cx="4644866" cy="1935480"/>
          </a:xfrm>
          <a:prstGeom prst="rect">
            <a:avLst/>
          </a:prstGeom>
          <a:noFill/>
        </p:spPr>
      </p:pic>
      <p:sp>
        <p:nvSpPr>
          <p:cNvPr id="7" name="TextBox 6"/>
          <p:cNvSpPr txBox="1"/>
          <p:nvPr/>
        </p:nvSpPr>
        <p:spPr>
          <a:xfrm>
            <a:off x="4340993" y="1547462"/>
            <a:ext cx="2659380" cy="507831"/>
          </a:xfrm>
          <a:prstGeom prst="rect">
            <a:avLst/>
          </a:prstGeom>
          <a:noFill/>
        </p:spPr>
        <p:txBody>
          <a:bodyPr wrap="square" rtlCol="0">
            <a:spAutoFit/>
          </a:bodyPr>
          <a:lstStyle/>
          <a:p>
            <a:r>
              <a:rPr lang="en-US" sz="1350" dirty="0"/>
              <a:t>b3 amp box in tunnel ~100 counts</a:t>
            </a:r>
          </a:p>
        </p:txBody>
      </p:sp>
      <p:sp>
        <p:nvSpPr>
          <p:cNvPr id="9" name="TextBox 8"/>
          <p:cNvSpPr txBox="1"/>
          <p:nvPr/>
        </p:nvSpPr>
        <p:spPr>
          <a:xfrm>
            <a:off x="5499233" y="3513422"/>
            <a:ext cx="2606040" cy="507831"/>
          </a:xfrm>
          <a:prstGeom prst="rect">
            <a:avLst/>
          </a:prstGeom>
          <a:noFill/>
        </p:spPr>
        <p:txBody>
          <a:bodyPr wrap="square" rtlCol="0">
            <a:spAutoFit/>
          </a:bodyPr>
          <a:lstStyle/>
          <a:p>
            <a:r>
              <a:rPr lang="en-US" sz="1350" dirty="0"/>
              <a:t>b3 amp box in trailer ~20 counts</a:t>
            </a:r>
          </a:p>
        </p:txBody>
      </p:sp>
      <p:sp>
        <p:nvSpPr>
          <p:cNvPr id="10" name="TextBox 9">
            <a:extLst>
              <a:ext uri="{FF2B5EF4-FFF2-40B4-BE49-F238E27FC236}">
                <a16:creationId xmlns:a16="http://schemas.microsoft.com/office/drawing/2014/main" id="{D339BC4C-06B1-1A4B-97F6-D1E8265BCECF}"/>
              </a:ext>
            </a:extLst>
          </p:cNvPr>
          <p:cNvSpPr txBox="1"/>
          <p:nvPr/>
        </p:nvSpPr>
        <p:spPr>
          <a:xfrm>
            <a:off x="3085959" y="539797"/>
            <a:ext cx="3249807" cy="369332"/>
          </a:xfrm>
          <a:prstGeom prst="rect">
            <a:avLst/>
          </a:prstGeom>
          <a:noFill/>
        </p:spPr>
        <p:txBody>
          <a:bodyPr wrap="square" rtlCol="0">
            <a:spAutoFit/>
          </a:bodyPr>
          <a:lstStyle/>
          <a:p>
            <a:r>
              <a:rPr lang="en-US" dirty="0"/>
              <a:t>Booster RF Interference</a:t>
            </a:r>
          </a:p>
        </p:txBody>
      </p:sp>
      <p:sp>
        <p:nvSpPr>
          <p:cNvPr id="11" name="Title 1">
            <a:extLst>
              <a:ext uri="{FF2B5EF4-FFF2-40B4-BE49-F238E27FC236}">
                <a16:creationId xmlns:a16="http://schemas.microsoft.com/office/drawing/2014/main" id="{64669B1A-A658-7A45-84E3-6BD2F2AA9250}"/>
              </a:ext>
            </a:extLst>
          </p:cNvPr>
          <p:cNvSpPr>
            <a:spLocks noGrp="1"/>
          </p:cNvSpPr>
          <p:nvPr>
            <p:ph type="title"/>
          </p:nvPr>
        </p:nvSpPr>
        <p:spPr>
          <a:xfrm>
            <a:off x="357809" y="170727"/>
            <a:ext cx="1701578" cy="628474"/>
          </a:xfrm>
        </p:spPr>
        <p:txBody>
          <a:bodyPr>
            <a:normAutofit/>
          </a:bodyPr>
          <a:lstStyle/>
          <a:p>
            <a:r>
              <a:rPr lang="en-US" dirty="0"/>
              <a:t>BPMs</a:t>
            </a:r>
          </a:p>
        </p:txBody>
      </p:sp>
    </p:spTree>
    <p:extLst>
      <p:ext uri="{BB962C8B-B14F-4D97-AF65-F5344CB8AC3E}">
        <p14:creationId xmlns:p14="http://schemas.microsoft.com/office/powerpoint/2010/main" val="123968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Diagnostic Beam Line Profile Monitor YAG Position Definition</a:t>
            </a:r>
          </a:p>
        </p:txBody>
      </p:sp>
      <p:sp>
        <p:nvSpPr>
          <p:cNvPr id="3" name="Content Placeholder 2"/>
          <p:cNvSpPr>
            <a:spLocks noGrp="1"/>
          </p:cNvSpPr>
          <p:nvPr>
            <p:ph idx="1"/>
          </p:nvPr>
        </p:nvSpPr>
        <p:spPr>
          <a:xfrm>
            <a:off x="457200" y="1933721"/>
            <a:ext cx="3716009" cy="2183965"/>
          </a:xfrm>
        </p:spPr>
        <p:txBody>
          <a:bodyPr>
            <a:normAutofit fontScale="92500" lnSpcReduction="20000"/>
          </a:bodyPr>
          <a:lstStyle/>
          <a:p>
            <a:r>
              <a:rPr lang="en-US" dirty="0"/>
              <a:t>Position Control (in pet)</a:t>
            </a:r>
          </a:p>
          <a:p>
            <a:pPr marL="914400" lvl="1" indent="-514350">
              <a:buFont typeface="+mj-lt"/>
              <a:buAutoNum type="arabicPeriod"/>
            </a:pPr>
            <a:r>
              <a:rPr lang="en-US" dirty="0"/>
              <a:t>YAG1</a:t>
            </a:r>
          </a:p>
          <a:p>
            <a:pPr marL="914400" lvl="1" indent="-514350">
              <a:buFont typeface="+mj-lt"/>
              <a:buAutoNum type="arabicPeriod"/>
            </a:pPr>
            <a:r>
              <a:rPr lang="en-US" dirty="0"/>
              <a:t>YAG2</a:t>
            </a:r>
          </a:p>
          <a:p>
            <a:pPr marL="914400" lvl="1" indent="-514350">
              <a:buFont typeface="+mj-lt"/>
              <a:buAutoNum type="arabicPeriod"/>
            </a:pPr>
            <a:r>
              <a:rPr lang="en-US" dirty="0"/>
              <a:t>YAG3</a:t>
            </a:r>
          </a:p>
          <a:p>
            <a:pPr marL="914400" lvl="1" indent="-514350">
              <a:buFont typeface="+mj-lt"/>
              <a:buAutoNum type="arabicPeriod"/>
            </a:pPr>
            <a:r>
              <a:rPr lang="en-US" dirty="0"/>
              <a:t>Target</a:t>
            </a:r>
          </a:p>
          <a:p>
            <a:pPr marL="914400" lvl="1" indent="-514350">
              <a:buFont typeface="+mj-lt"/>
              <a:buAutoNum type="arabicPeriod"/>
            </a:pPr>
            <a:r>
              <a:rPr lang="en-US" dirty="0"/>
              <a:t>OUT</a:t>
            </a:r>
          </a:p>
        </p:txBody>
      </p:sp>
      <p:grpSp>
        <p:nvGrpSpPr>
          <p:cNvPr id="16" name="Group 15"/>
          <p:cNvGrpSpPr/>
          <p:nvPr/>
        </p:nvGrpSpPr>
        <p:grpSpPr>
          <a:xfrm>
            <a:off x="3984503" y="2153347"/>
            <a:ext cx="4702297" cy="4212079"/>
            <a:chOff x="3984503" y="1819827"/>
            <a:chExt cx="4702297" cy="4212079"/>
          </a:xfrm>
        </p:grpSpPr>
        <p:sp>
          <p:nvSpPr>
            <p:cNvPr id="9" name="TextBox 8"/>
            <p:cNvSpPr txBox="1"/>
            <p:nvPr/>
          </p:nvSpPr>
          <p:spPr>
            <a:xfrm>
              <a:off x="4039405" y="4532335"/>
              <a:ext cx="2240503" cy="523220"/>
            </a:xfrm>
            <a:prstGeom prst="rect">
              <a:avLst/>
            </a:prstGeom>
            <a:noFill/>
          </p:spPr>
          <p:txBody>
            <a:bodyPr wrap="square" rtlCol="0">
              <a:spAutoFit/>
            </a:bodyPr>
            <a:lstStyle/>
            <a:p>
              <a:pPr algn="ctr"/>
              <a:r>
                <a:rPr lang="en-US" sz="1400" dirty="0"/>
                <a:t>This side (with </a:t>
              </a:r>
              <a:r>
                <a:rPr lang="en-US" sz="1400" dirty="0" err="1"/>
                <a:t>fiducial</a:t>
              </a:r>
              <a:r>
                <a:rPr lang="en-US" sz="1400" dirty="0"/>
                <a:t> holes) now faces the beam</a:t>
              </a:r>
            </a:p>
          </p:txBody>
        </p:sp>
        <p:sp>
          <p:nvSpPr>
            <p:cNvPr id="10" name="TextBox 9"/>
            <p:cNvSpPr txBox="1"/>
            <p:nvPr/>
          </p:nvSpPr>
          <p:spPr>
            <a:xfrm>
              <a:off x="6613315" y="4532335"/>
              <a:ext cx="1769030" cy="523220"/>
            </a:xfrm>
            <a:prstGeom prst="rect">
              <a:avLst/>
            </a:prstGeom>
            <a:noFill/>
          </p:spPr>
          <p:txBody>
            <a:bodyPr wrap="square" rtlCol="0">
              <a:spAutoFit/>
            </a:bodyPr>
            <a:lstStyle/>
            <a:p>
              <a:pPr algn="ctr"/>
              <a:r>
                <a:rPr lang="en-US" sz="1400" dirty="0"/>
                <a:t>This side now faces the camera.</a:t>
              </a:r>
            </a:p>
          </p:txBody>
        </p:sp>
        <p:sp>
          <p:nvSpPr>
            <p:cNvPr id="11" name="TextBox 10"/>
            <p:cNvSpPr txBox="1"/>
            <p:nvPr/>
          </p:nvSpPr>
          <p:spPr>
            <a:xfrm>
              <a:off x="4191805" y="1819827"/>
              <a:ext cx="4494995" cy="646331"/>
            </a:xfrm>
            <a:prstGeom prst="rect">
              <a:avLst/>
            </a:prstGeom>
            <a:noFill/>
          </p:spPr>
          <p:txBody>
            <a:bodyPr wrap="square" rtlCol="0">
              <a:spAutoFit/>
            </a:bodyPr>
            <a:lstStyle/>
            <a:p>
              <a:pPr algn="ctr"/>
              <a:r>
                <a:rPr lang="en-US" b="1" dirty="0"/>
                <a:t>YAG Wheel Design</a:t>
              </a:r>
            </a:p>
            <a:p>
              <a:pPr algn="ctr"/>
              <a:r>
                <a:rPr lang="en-US" b="1" dirty="0"/>
                <a:t>(n</a:t>
              </a:r>
              <a:r>
                <a:rPr lang="is-IS" b="1" dirty="0"/>
                <a:t>umbered per pet control)</a:t>
              </a:r>
              <a:endParaRPr lang="en-US" dirty="0"/>
            </a:p>
          </p:txBody>
        </p:sp>
        <p:sp>
          <p:nvSpPr>
            <p:cNvPr id="14" name="TextBox 13"/>
            <p:cNvSpPr txBox="1"/>
            <p:nvPr/>
          </p:nvSpPr>
          <p:spPr>
            <a:xfrm>
              <a:off x="3984503" y="5108576"/>
              <a:ext cx="4494995" cy="923330"/>
            </a:xfrm>
            <a:prstGeom prst="rect">
              <a:avLst/>
            </a:prstGeom>
            <a:noFill/>
          </p:spPr>
          <p:txBody>
            <a:bodyPr wrap="square" rtlCol="0">
              <a:spAutoFit/>
            </a:bodyPr>
            <a:lstStyle/>
            <a:p>
              <a:pPr algn="ctr"/>
              <a:r>
                <a:rPr lang="en-US" dirty="0"/>
                <a:t>Wheel installed backwards where </a:t>
              </a:r>
              <a:r>
                <a:rPr lang="en-US" dirty="0" err="1"/>
                <a:t>fiducial</a:t>
              </a:r>
              <a:r>
                <a:rPr lang="en-US" dirty="0"/>
                <a:t> holes on YAG positions are not visible to the side the camera is mounted on.</a:t>
              </a:r>
            </a:p>
          </p:txBody>
        </p:sp>
        <p:pic>
          <p:nvPicPr>
            <p:cNvPr id="15" name="Picture 14"/>
            <p:cNvPicPr>
              <a:picLocks noChangeAspect="1"/>
            </p:cNvPicPr>
            <p:nvPr/>
          </p:nvPicPr>
          <p:blipFill>
            <a:blip r:embed="rId2"/>
            <a:stretch>
              <a:fillRect/>
            </a:stretch>
          </p:blipFill>
          <p:spPr>
            <a:xfrm>
              <a:off x="4173209" y="2528483"/>
              <a:ext cx="4213398" cy="2003852"/>
            </a:xfrm>
            <a:prstGeom prst="rect">
              <a:avLst/>
            </a:prstGeom>
          </p:spPr>
        </p:pic>
      </p:grpSp>
    </p:spTree>
    <p:extLst>
      <p:ext uri="{BB962C8B-B14F-4D97-AF65-F5344CB8AC3E}">
        <p14:creationId xmlns:p14="http://schemas.microsoft.com/office/powerpoint/2010/main" val="1103137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1497-722E-DC42-ACF5-511D3F1995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ECCA65-0AFF-8645-8536-5159B7B071FF}"/>
              </a:ext>
            </a:extLst>
          </p:cNvPr>
          <p:cNvSpPr>
            <a:spLocks noGrp="1"/>
          </p:cNvSpPr>
          <p:nvPr>
            <p:ph idx="1"/>
          </p:nvPr>
        </p:nvSpPr>
        <p:spPr/>
        <p:txBody>
          <a:bodyPr/>
          <a:lstStyle/>
          <a:p>
            <a:r>
              <a:rPr lang="en-US" dirty="0"/>
              <a:t> Scanning Emittance Slit Tungsten Mask</a:t>
            </a:r>
          </a:p>
        </p:txBody>
      </p:sp>
      <p:pic>
        <p:nvPicPr>
          <p:cNvPr id="2049" name="Picture 1" descr="page2image1112">
            <a:extLst>
              <a:ext uri="{FF2B5EF4-FFF2-40B4-BE49-F238E27FC236}">
                <a16:creationId xmlns:a16="http://schemas.microsoft.com/office/drawing/2014/main" id="{E8816FFB-9921-2B4D-9544-90D778D94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000" y="2527200"/>
            <a:ext cx="5486400"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030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2F50-2CFC-AE47-A4B1-CC50AD04A5A8}"/>
              </a:ext>
            </a:extLst>
          </p:cNvPr>
          <p:cNvSpPr>
            <a:spLocks noGrp="1"/>
          </p:cNvSpPr>
          <p:nvPr>
            <p:ph type="title"/>
          </p:nvPr>
        </p:nvSpPr>
        <p:spPr>
          <a:xfrm>
            <a:off x="357809" y="170727"/>
            <a:ext cx="8328991" cy="606874"/>
          </a:xfrm>
        </p:spPr>
        <p:txBody>
          <a:bodyPr>
            <a:normAutofit fontScale="90000"/>
          </a:bodyPr>
          <a:lstStyle/>
          <a:p>
            <a:r>
              <a:rPr lang="en-US" dirty="0"/>
              <a:t>Beam Loss Monitors</a:t>
            </a:r>
          </a:p>
        </p:txBody>
      </p:sp>
      <p:pic>
        <p:nvPicPr>
          <p:cNvPr id="5" name="Content Placeholder 4">
            <a:extLst>
              <a:ext uri="{FF2B5EF4-FFF2-40B4-BE49-F238E27FC236}">
                <a16:creationId xmlns:a16="http://schemas.microsoft.com/office/drawing/2014/main" id="{0A7F529B-3F12-7744-B2FC-2CD8FC4BBF72}"/>
              </a:ext>
            </a:extLst>
          </p:cNvPr>
          <p:cNvPicPr>
            <a:picLocks noGrp="1" noChangeAspect="1"/>
          </p:cNvPicPr>
          <p:nvPr>
            <p:ph idx="1"/>
          </p:nvPr>
        </p:nvPicPr>
        <p:blipFill>
          <a:blip r:embed="rId2"/>
          <a:stretch>
            <a:fillRect/>
          </a:stretch>
        </p:blipFill>
        <p:spPr>
          <a:xfrm>
            <a:off x="357188" y="777601"/>
            <a:ext cx="8329612" cy="1542520"/>
          </a:xfrm>
          <a:prstGeom prst="rect">
            <a:avLst/>
          </a:prstGeom>
        </p:spPr>
      </p:pic>
      <p:sp>
        <p:nvSpPr>
          <p:cNvPr id="6" name="Content Placeholder 2">
            <a:extLst>
              <a:ext uri="{FF2B5EF4-FFF2-40B4-BE49-F238E27FC236}">
                <a16:creationId xmlns:a16="http://schemas.microsoft.com/office/drawing/2014/main" id="{10EF3BB2-0956-3E47-AB73-036AE6704B98}"/>
              </a:ext>
            </a:extLst>
          </p:cNvPr>
          <p:cNvSpPr txBox="1">
            <a:spLocks/>
          </p:cNvSpPr>
          <p:nvPr/>
        </p:nvSpPr>
        <p:spPr>
          <a:xfrm>
            <a:off x="245504" y="2471118"/>
            <a:ext cx="4549860" cy="3811020"/>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t>System Status</a:t>
            </a:r>
            <a:endParaRPr lang="en-US" sz="3600" b="1" u="sng" dirty="0"/>
          </a:p>
          <a:p>
            <a:pPr lvl="1"/>
            <a:r>
              <a:rPr lang="en-US" dirty="0"/>
              <a:t>16 PMTs &amp; fibers – </a:t>
            </a:r>
            <a:r>
              <a:rPr lang="en-US" dirty="0">
                <a:solidFill>
                  <a:schemeClr val="accent6">
                    <a:lumMod val="75000"/>
                  </a:schemeClr>
                </a:solidFill>
              </a:rPr>
              <a:t>operational</a:t>
            </a:r>
            <a:r>
              <a:rPr lang="en-US" dirty="0"/>
              <a:t> </a:t>
            </a:r>
          </a:p>
          <a:p>
            <a:pPr lvl="1"/>
            <a:r>
              <a:rPr lang="en-US" dirty="0"/>
              <a:t>8 PIN diode detectors – </a:t>
            </a:r>
            <a:r>
              <a:rPr lang="en-US" dirty="0">
                <a:solidFill>
                  <a:schemeClr val="accent6">
                    <a:lumMod val="75000"/>
                  </a:schemeClr>
                </a:solidFill>
              </a:rPr>
              <a:t>operational</a:t>
            </a:r>
            <a:r>
              <a:rPr lang="en-US" dirty="0"/>
              <a:t> </a:t>
            </a:r>
          </a:p>
          <a:p>
            <a:pPr lvl="1"/>
            <a:r>
              <a:rPr lang="en-US" dirty="0"/>
              <a:t>8 Ion RHIC style ion Chamber detectors</a:t>
            </a:r>
            <a:r>
              <a:rPr lang="en-US" sz="3200" dirty="0"/>
              <a:t> – </a:t>
            </a:r>
            <a:r>
              <a:rPr lang="en-US" sz="2500" dirty="0">
                <a:solidFill>
                  <a:schemeClr val="accent6">
                    <a:lumMod val="75000"/>
                  </a:schemeClr>
                </a:solidFill>
              </a:rPr>
              <a:t>operational</a:t>
            </a:r>
            <a:r>
              <a:rPr lang="en-US" sz="3200" dirty="0"/>
              <a:t> </a:t>
            </a:r>
          </a:p>
          <a:p>
            <a:pPr lvl="1"/>
            <a:r>
              <a:rPr lang="en-US" dirty="0"/>
              <a:t>Beam Dump Distribution LM’s – </a:t>
            </a:r>
            <a:r>
              <a:rPr lang="en-US" dirty="0">
                <a:solidFill>
                  <a:schemeClr val="accent6">
                    <a:lumMod val="75000"/>
                  </a:schemeClr>
                </a:solidFill>
              </a:rPr>
              <a:t>installed</a:t>
            </a:r>
            <a:r>
              <a:rPr lang="en-US" dirty="0"/>
              <a:t> </a:t>
            </a:r>
            <a:r>
              <a:rPr lang="en-US" dirty="0">
                <a:solidFill>
                  <a:schemeClr val="accent1"/>
                </a:solidFill>
              </a:rPr>
              <a:t>&amp; ready to test with CW</a:t>
            </a:r>
          </a:p>
          <a:p>
            <a:pPr lvl="1"/>
            <a:r>
              <a:rPr lang="en-US" dirty="0"/>
              <a:t>Diamond detector –  </a:t>
            </a:r>
            <a:r>
              <a:rPr lang="en-US" dirty="0">
                <a:solidFill>
                  <a:schemeClr val="accent6">
                    <a:lumMod val="75000"/>
                  </a:schemeClr>
                </a:solidFill>
              </a:rPr>
              <a:t>installed</a:t>
            </a:r>
            <a:r>
              <a:rPr lang="en-US" dirty="0"/>
              <a:t> </a:t>
            </a:r>
          </a:p>
          <a:p>
            <a:pPr lvl="2"/>
            <a:r>
              <a:rPr lang="en-US" dirty="0">
                <a:solidFill>
                  <a:schemeClr val="accent1"/>
                </a:solidFill>
              </a:rPr>
              <a:t>experimental hardware from I-Tech being set up.</a:t>
            </a:r>
          </a:p>
          <a:p>
            <a:pPr lvl="2"/>
            <a:r>
              <a:rPr lang="en-US" dirty="0">
                <a:solidFill>
                  <a:schemeClr val="accent1"/>
                </a:solidFill>
              </a:rPr>
              <a:t>Controls interface being set up</a:t>
            </a:r>
          </a:p>
          <a:p>
            <a:r>
              <a:rPr lang="en-US" b="1" u="sng" dirty="0"/>
              <a:t>Issues</a:t>
            </a:r>
          </a:p>
          <a:p>
            <a:pPr lvl="1"/>
            <a:r>
              <a:rPr lang="en-US" dirty="0">
                <a:solidFill>
                  <a:schemeClr val="accent1"/>
                </a:solidFill>
              </a:rPr>
              <a:t>Fiber End test LED’s installed – driver electronics installation pending</a:t>
            </a:r>
          </a:p>
          <a:p>
            <a:pPr lvl="1"/>
            <a:r>
              <a:rPr lang="en-US" dirty="0">
                <a:solidFill>
                  <a:schemeClr val="accent1"/>
                </a:solidFill>
              </a:rPr>
              <a:t>Repair light leaks in PMT BLM fiber pick-ups</a:t>
            </a:r>
          </a:p>
          <a:p>
            <a:pPr lvl="1"/>
            <a:r>
              <a:rPr lang="en-US" dirty="0"/>
              <a:t>Display interfaces are being developed by the controls group</a:t>
            </a:r>
            <a:endParaRPr lang="en-US" sz="3200" dirty="0"/>
          </a:p>
          <a:p>
            <a:pPr lvl="2"/>
            <a:r>
              <a:rPr lang="en-US" dirty="0">
                <a:solidFill>
                  <a:schemeClr val="accent1"/>
                </a:solidFill>
              </a:rPr>
              <a:t>S-coordinate display with overlays for:</a:t>
            </a:r>
            <a:endParaRPr lang="en-US" sz="2800" dirty="0">
              <a:solidFill>
                <a:schemeClr val="accent1"/>
              </a:solidFill>
            </a:endParaRPr>
          </a:p>
          <a:p>
            <a:pPr lvl="3"/>
            <a:r>
              <a:rPr lang="en-US" dirty="0">
                <a:solidFill>
                  <a:schemeClr val="accent1"/>
                </a:solidFill>
              </a:rPr>
              <a:t>PMTs</a:t>
            </a:r>
            <a:endParaRPr lang="en-US" sz="2400" dirty="0">
              <a:solidFill>
                <a:schemeClr val="accent1"/>
              </a:solidFill>
            </a:endParaRPr>
          </a:p>
          <a:p>
            <a:pPr lvl="3"/>
            <a:r>
              <a:rPr lang="en-US" dirty="0">
                <a:solidFill>
                  <a:schemeClr val="accent1"/>
                </a:solidFill>
              </a:rPr>
              <a:t>PIN Diodes</a:t>
            </a:r>
            <a:endParaRPr lang="en-US" sz="2400" dirty="0">
              <a:solidFill>
                <a:schemeClr val="accent1"/>
              </a:solidFill>
            </a:endParaRPr>
          </a:p>
          <a:p>
            <a:pPr lvl="3"/>
            <a:r>
              <a:rPr lang="en-US" dirty="0">
                <a:solidFill>
                  <a:schemeClr val="accent1"/>
                </a:solidFill>
              </a:rPr>
              <a:t>Ion Chambers</a:t>
            </a:r>
            <a:endParaRPr lang="en-US" sz="2400" dirty="0">
              <a:solidFill>
                <a:schemeClr val="accent1"/>
              </a:solidFill>
            </a:endParaRPr>
          </a:p>
          <a:p>
            <a:pPr lvl="2"/>
            <a:r>
              <a:rPr lang="en-US" dirty="0">
                <a:solidFill>
                  <a:schemeClr val="accent1"/>
                </a:solidFill>
              </a:rPr>
              <a:t>Radial &amp; Longitudinal display charts for long LM’s around dump</a:t>
            </a:r>
          </a:p>
          <a:p>
            <a:pPr lvl="1"/>
            <a:r>
              <a:rPr lang="en-US" dirty="0">
                <a:solidFill>
                  <a:schemeClr val="accent1"/>
                </a:solidFill>
              </a:rPr>
              <a:t>PMT BLM Hardware upgrades needed</a:t>
            </a:r>
          </a:p>
          <a:p>
            <a:pPr lvl="1"/>
            <a:r>
              <a:rPr lang="en-US" dirty="0">
                <a:solidFill>
                  <a:schemeClr val="accent1"/>
                </a:solidFill>
              </a:rPr>
              <a:t>PMT BLM tests with beam needed</a:t>
            </a:r>
          </a:p>
        </p:txBody>
      </p:sp>
      <p:sp>
        <p:nvSpPr>
          <p:cNvPr id="7" name="Content Placeholder 2">
            <a:extLst>
              <a:ext uri="{FF2B5EF4-FFF2-40B4-BE49-F238E27FC236}">
                <a16:creationId xmlns:a16="http://schemas.microsoft.com/office/drawing/2014/main" id="{476D8776-9944-F942-8118-BE6542E0C975}"/>
              </a:ext>
            </a:extLst>
          </p:cNvPr>
          <p:cNvSpPr txBox="1">
            <a:spLocks/>
          </p:cNvSpPr>
          <p:nvPr/>
        </p:nvSpPr>
        <p:spPr>
          <a:xfrm>
            <a:off x="4700198" y="2471118"/>
            <a:ext cx="3986602" cy="333187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accent1"/>
                </a:solidFill>
              </a:rPr>
              <a:t>PMT BLM Work</a:t>
            </a:r>
          </a:p>
          <a:p>
            <a:pPr lvl="1"/>
            <a:r>
              <a:rPr lang="en-US" dirty="0">
                <a:solidFill>
                  <a:schemeClr val="accent1"/>
                </a:solidFill>
              </a:rPr>
              <a:t>electronics hardware modifications</a:t>
            </a:r>
          </a:p>
          <a:p>
            <a:pPr lvl="2"/>
            <a:r>
              <a:rPr lang="en-US" dirty="0">
                <a:solidFill>
                  <a:schemeClr val="accent1"/>
                </a:solidFill>
              </a:rPr>
              <a:t>Change front-end OP Amps to reduce nuisance tripping noise</a:t>
            </a:r>
          </a:p>
          <a:p>
            <a:pPr lvl="3"/>
            <a:r>
              <a:rPr lang="en-US" dirty="0">
                <a:solidFill>
                  <a:schemeClr val="accent1"/>
                </a:solidFill>
              </a:rPr>
              <a:t>Work planned during shutdown to be ready for 2019 run</a:t>
            </a:r>
          </a:p>
          <a:p>
            <a:pPr lvl="1"/>
            <a:r>
              <a:rPr lang="en-US" dirty="0">
                <a:solidFill>
                  <a:schemeClr val="accent1"/>
                </a:solidFill>
              </a:rPr>
              <a:t>Response time test</a:t>
            </a:r>
            <a:endParaRPr lang="en-US" sz="4000" dirty="0">
              <a:solidFill>
                <a:schemeClr val="accent1"/>
              </a:solidFill>
            </a:endParaRPr>
          </a:p>
          <a:p>
            <a:pPr lvl="2"/>
            <a:r>
              <a:rPr lang="en-US" dirty="0">
                <a:solidFill>
                  <a:schemeClr val="accent1"/>
                </a:solidFill>
              </a:rPr>
              <a:t>Need to test overall response time through MPS.</a:t>
            </a:r>
            <a:endParaRPr lang="en-US" sz="3400" dirty="0">
              <a:solidFill>
                <a:schemeClr val="accent1"/>
              </a:solidFill>
            </a:endParaRPr>
          </a:p>
          <a:p>
            <a:pPr lvl="2"/>
            <a:r>
              <a:rPr lang="en-US" dirty="0">
                <a:solidFill>
                  <a:schemeClr val="accent1"/>
                </a:solidFill>
              </a:rPr>
              <a:t>Test pending to investigate response time as a function of pulse length. (longer response – up to 60us – with shorter pulses)</a:t>
            </a:r>
            <a:endParaRPr lang="en-US" sz="3400" dirty="0">
              <a:solidFill>
                <a:schemeClr val="accent1"/>
              </a:solidFill>
            </a:endParaRPr>
          </a:p>
          <a:p>
            <a:r>
              <a:rPr lang="en-US" u="sng" dirty="0"/>
              <a:t>Possible Upgrades</a:t>
            </a:r>
          </a:p>
          <a:p>
            <a:pPr lvl="1"/>
            <a:r>
              <a:rPr lang="en-US" dirty="0"/>
              <a:t>New user interface needed</a:t>
            </a:r>
            <a:endParaRPr lang="en-US" sz="4000" dirty="0"/>
          </a:p>
          <a:p>
            <a:pPr lvl="2"/>
            <a:r>
              <a:rPr lang="en-US" dirty="0"/>
              <a:t>Need more intricate method to set trip point as a function of 3 variables</a:t>
            </a:r>
            <a:endParaRPr lang="en-US" sz="3400" dirty="0"/>
          </a:p>
          <a:p>
            <a:pPr lvl="3"/>
            <a:r>
              <a:rPr lang="en-US" dirty="0"/>
              <a:t>Input bias – to match tolerable loss level</a:t>
            </a:r>
            <a:endParaRPr lang="en-US" sz="3200" dirty="0"/>
          </a:p>
          <a:p>
            <a:pPr lvl="3"/>
            <a:r>
              <a:rPr lang="en-US" dirty="0"/>
              <a:t>Threshold – to minimize response time</a:t>
            </a:r>
            <a:endParaRPr lang="en-US" sz="3200" dirty="0"/>
          </a:p>
          <a:p>
            <a:pPr lvl="3"/>
            <a:r>
              <a:rPr lang="en-US" dirty="0"/>
              <a:t>PMT bias – to set trip point</a:t>
            </a:r>
            <a:endParaRPr lang="en-US" sz="3200" dirty="0"/>
          </a:p>
          <a:p>
            <a:pPr lvl="4"/>
            <a:r>
              <a:rPr lang="en-US" dirty="0"/>
              <a:t>Need to factor in PMT gain curve in a look-up table </a:t>
            </a:r>
            <a:endParaRPr lang="en-US" sz="3200" dirty="0"/>
          </a:p>
        </p:txBody>
      </p:sp>
    </p:spTree>
    <p:extLst>
      <p:ext uri="{BB962C8B-B14F-4D97-AF65-F5344CB8AC3E}">
        <p14:creationId xmlns:p14="http://schemas.microsoft.com/office/powerpoint/2010/main" val="348460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734A5-DA86-A14B-9873-9E745DB089DA}"/>
              </a:ext>
            </a:extLst>
          </p:cNvPr>
          <p:cNvPicPr>
            <a:picLocks noChangeAspect="1"/>
          </p:cNvPicPr>
          <p:nvPr/>
        </p:nvPicPr>
        <p:blipFill>
          <a:blip r:embed="rId2"/>
          <a:stretch>
            <a:fillRect/>
          </a:stretch>
        </p:blipFill>
        <p:spPr>
          <a:xfrm>
            <a:off x="4138863" y="2884855"/>
            <a:ext cx="5022182" cy="2635695"/>
          </a:xfrm>
          <a:prstGeom prst="rect">
            <a:avLst/>
          </a:prstGeom>
        </p:spPr>
      </p:pic>
      <p:sp>
        <p:nvSpPr>
          <p:cNvPr id="2" name="Title 1"/>
          <p:cNvSpPr>
            <a:spLocks noGrp="1"/>
          </p:cNvSpPr>
          <p:nvPr>
            <p:ph type="title"/>
          </p:nvPr>
        </p:nvSpPr>
        <p:spPr/>
        <p:txBody>
          <a:bodyPr/>
          <a:lstStyle/>
          <a:p>
            <a:r>
              <a:rPr lang="en-US" dirty="0"/>
              <a:t>Gun Anode Bias</a:t>
            </a:r>
          </a:p>
        </p:txBody>
      </p:sp>
      <p:sp>
        <p:nvSpPr>
          <p:cNvPr id="3" name="Content Placeholder 2"/>
          <p:cNvSpPr>
            <a:spLocks noGrp="1"/>
          </p:cNvSpPr>
          <p:nvPr>
            <p:ph idx="1"/>
          </p:nvPr>
        </p:nvSpPr>
        <p:spPr>
          <a:xfrm>
            <a:off x="357809" y="1235487"/>
            <a:ext cx="3729137" cy="3640770"/>
          </a:xfrm>
        </p:spPr>
        <p:txBody>
          <a:bodyPr>
            <a:normAutofit fontScale="77500" lnSpcReduction="20000"/>
          </a:bodyPr>
          <a:lstStyle/>
          <a:p>
            <a:pPr>
              <a:lnSpc>
                <a:spcPct val="120000"/>
              </a:lnSpc>
            </a:pPr>
            <a:r>
              <a:rPr lang="en-US" dirty="0"/>
              <a:t>Bias Voltage: 0 – 1,000V</a:t>
            </a:r>
          </a:p>
          <a:p>
            <a:pPr>
              <a:lnSpc>
                <a:spcPct val="120000"/>
              </a:lnSpc>
            </a:pPr>
            <a:r>
              <a:rPr lang="en-US" dirty="0"/>
              <a:t>Series </a:t>
            </a:r>
            <a:r>
              <a:rPr lang="en-US" dirty="0" err="1"/>
              <a:t>pA</a:t>
            </a:r>
            <a:r>
              <a:rPr lang="en-US" dirty="0"/>
              <a:t> meter</a:t>
            </a:r>
          </a:p>
          <a:p>
            <a:pPr>
              <a:lnSpc>
                <a:spcPct val="120000"/>
              </a:lnSpc>
            </a:pPr>
            <a:r>
              <a:rPr lang="en-US" dirty="0"/>
              <a:t>No measured current thus far.</a:t>
            </a:r>
          </a:p>
          <a:p>
            <a:pPr>
              <a:lnSpc>
                <a:spcPct val="120000"/>
              </a:lnSpc>
            </a:pPr>
            <a:r>
              <a:rPr lang="en-US" dirty="0">
                <a:solidFill>
                  <a:schemeClr val="accent1"/>
                </a:solidFill>
              </a:rPr>
              <a:t>Is bias voltage enough to prevent ion                 back-bombardment?</a:t>
            </a:r>
          </a:p>
          <a:p>
            <a:pPr lvl="1">
              <a:lnSpc>
                <a:spcPct val="120000"/>
              </a:lnSpc>
            </a:pPr>
            <a:r>
              <a:rPr lang="en-US" dirty="0">
                <a:solidFill>
                  <a:srgbClr val="C00000"/>
                </a:solidFill>
              </a:rPr>
              <a:t>Do we need higher bias voltage?</a:t>
            </a:r>
          </a:p>
          <a:p>
            <a:endParaRPr lang="en-US" dirty="0"/>
          </a:p>
          <a:p>
            <a:endParaRPr lang="en-US" dirty="0"/>
          </a:p>
        </p:txBody>
      </p:sp>
      <p:pic>
        <p:nvPicPr>
          <p:cNvPr id="4" name="Picture 3">
            <a:extLst>
              <a:ext uri="{FF2B5EF4-FFF2-40B4-BE49-F238E27FC236}">
                <a16:creationId xmlns:a16="http://schemas.microsoft.com/office/drawing/2014/main" id="{07EDBACC-601E-C24B-AC70-C919844169A6}"/>
              </a:ext>
            </a:extLst>
          </p:cNvPr>
          <p:cNvPicPr>
            <a:picLocks noChangeAspect="1"/>
          </p:cNvPicPr>
          <p:nvPr/>
        </p:nvPicPr>
        <p:blipFill>
          <a:blip r:embed="rId3"/>
          <a:stretch>
            <a:fillRect/>
          </a:stretch>
        </p:blipFill>
        <p:spPr>
          <a:xfrm>
            <a:off x="6649954" y="794084"/>
            <a:ext cx="2324100" cy="2273300"/>
          </a:xfrm>
          <a:prstGeom prst="rect">
            <a:avLst/>
          </a:prstGeom>
        </p:spPr>
      </p:pic>
      <p:pic>
        <p:nvPicPr>
          <p:cNvPr id="6" name="Picture 5">
            <a:extLst>
              <a:ext uri="{FF2B5EF4-FFF2-40B4-BE49-F238E27FC236}">
                <a16:creationId xmlns:a16="http://schemas.microsoft.com/office/drawing/2014/main" id="{1AF36A20-C2EC-A04F-A49E-8A6F22E281A1}"/>
              </a:ext>
            </a:extLst>
          </p:cNvPr>
          <p:cNvPicPr>
            <a:picLocks noChangeAspect="1"/>
          </p:cNvPicPr>
          <p:nvPr/>
        </p:nvPicPr>
        <p:blipFill>
          <a:blip r:embed="rId4"/>
          <a:stretch>
            <a:fillRect/>
          </a:stretch>
        </p:blipFill>
        <p:spPr>
          <a:xfrm>
            <a:off x="2961685" y="4968548"/>
            <a:ext cx="1925904" cy="1338211"/>
          </a:xfrm>
          <a:prstGeom prst="rect">
            <a:avLst/>
          </a:prstGeom>
        </p:spPr>
      </p:pic>
      <p:sp>
        <p:nvSpPr>
          <p:cNvPr id="7" name="TextBox 6">
            <a:extLst>
              <a:ext uri="{FF2B5EF4-FFF2-40B4-BE49-F238E27FC236}">
                <a16:creationId xmlns:a16="http://schemas.microsoft.com/office/drawing/2014/main" id="{C0D5EEC8-25B8-D340-9392-18E7A2CEC20D}"/>
              </a:ext>
            </a:extLst>
          </p:cNvPr>
          <p:cNvSpPr txBox="1"/>
          <p:nvPr/>
        </p:nvSpPr>
        <p:spPr>
          <a:xfrm>
            <a:off x="1386533" y="5206219"/>
            <a:ext cx="1521303" cy="923330"/>
          </a:xfrm>
          <a:prstGeom prst="rect">
            <a:avLst/>
          </a:prstGeom>
          <a:noFill/>
        </p:spPr>
        <p:txBody>
          <a:bodyPr wrap="square" rtlCol="0">
            <a:spAutoFit/>
          </a:bodyPr>
          <a:lstStyle/>
          <a:p>
            <a:r>
              <a:rPr lang="en-US" dirty="0">
                <a:solidFill>
                  <a:srgbClr val="C00000"/>
                </a:solidFill>
              </a:rPr>
              <a:t>Cathode damage during CW</a:t>
            </a:r>
          </a:p>
        </p:txBody>
      </p:sp>
      <p:cxnSp>
        <p:nvCxnSpPr>
          <p:cNvPr id="9" name="Straight Arrow Connector 8">
            <a:extLst>
              <a:ext uri="{FF2B5EF4-FFF2-40B4-BE49-F238E27FC236}">
                <a16:creationId xmlns:a16="http://schemas.microsoft.com/office/drawing/2014/main" id="{78E865F1-FF0D-3C4D-8133-31F57B69E3FE}"/>
              </a:ext>
            </a:extLst>
          </p:cNvPr>
          <p:cNvCxnSpPr>
            <a:cxnSpLocks/>
          </p:cNvCxnSpPr>
          <p:nvPr/>
        </p:nvCxnSpPr>
        <p:spPr>
          <a:xfrm>
            <a:off x="2996359" y="4876257"/>
            <a:ext cx="831049" cy="7117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7ECAC5-FFBB-7B4D-B065-6FB5901E567E}"/>
              </a:ext>
            </a:extLst>
          </p:cNvPr>
          <p:cNvCxnSpPr/>
          <p:nvPr/>
        </p:nvCxnSpPr>
        <p:spPr>
          <a:xfrm>
            <a:off x="2372923" y="5658953"/>
            <a:ext cx="1432291" cy="629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A00BFE-A666-BC45-AA90-33ED08105553}"/>
              </a:ext>
            </a:extLst>
          </p:cNvPr>
          <p:cNvCxnSpPr>
            <a:cxnSpLocks/>
          </p:cNvCxnSpPr>
          <p:nvPr/>
        </p:nvCxnSpPr>
        <p:spPr>
          <a:xfrm flipV="1">
            <a:off x="2686987" y="5790088"/>
            <a:ext cx="1167106" cy="3523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E6E311-D6F1-A145-A6F6-913C588591A0}"/>
              </a:ext>
            </a:extLst>
          </p:cNvPr>
          <p:cNvCxnSpPr>
            <a:cxnSpLocks/>
          </p:cNvCxnSpPr>
          <p:nvPr/>
        </p:nvCxnSpPr>
        <p:spPr>
          <a:xfrm flipV="1">
            <a:off x="3545174" y="5820278"/>
            <a:ext cx="425813" cy="6165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245CC7-DEC7-0641-8125-A977BF7FB7B4}"/>
              </a:ext>
            </a:extLst>
          </p:cNvPr>
          <p:cNvCxnSpPr>
            <a:cxnSpLocks/>
          </p:cNvCxnSpPr>
          <p:nvPr/>
        </p:nvCxnSpPr>
        <p:spPr>
          <a:xfrm>
            <a:off x="4028658" y="4803184"/>
            <a:ext cx="0" cy="78111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5E16AB2-28E2-0245-A865-4D24DABEF1E8}"/>
              </a:ext>
            </a:extLst>
          </p:cNvPr>
          <p:cNvCxnSpPr>
            <a:cxnSpLocks/>
          </p:cNvCxnSpPr>
          <p:nvPr/>
        </p:nvCxnSpPr>
        <p:spPr>
          <a:xfrm>
            <a:off x="2501694" y="5347135"/>
            <a:ext cx="1408185" cy="3207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791BD7-D41A-4043-909D-C44B4CC140A0}"/>
              </a:ext>
            </a:extLst>
          </p:cNvPr>
          <p:cNvCxnSpPr>
            <a:cxnSpLocks/>
          </p:cNvCxnSpPr>
          <p:nvPr/>
        </p:nvCxnSpPr>
        <p:spPr>
          <a:xfrm>
            <a:off x="3854093" y="4803184"/>
            <a:ext cx="137090" cy="9452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96732C-58AA-E149-BE93-7271C1859624}"/>
              </a:ext>
            </a:extLst>
          </p:cNvPr>
          <p:cNvCxnSpPr>
            <a:cxnSpLocks/>
          </p:cNvCxnSpPr>
          <p:nvPr/>
        </p:nvCxnSpPr>
        <p:spPr>
          <a:xfrm flipH="1">
            <a:off x="4086946" y="4760427"/>
            <a:ext cx="192866" cy="97159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25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D59E26-2E66-2340-A27E-999322C9BAF6}"/>
              </a:ext>
            </a:extLst>
          </p:cNvPr>
          <p:cNvPicPr>
            <a:picLocks noChangeAspect="1"/>
          </p:cNvPicPr>
          <p:nvPr/>
        </p:nvPicPr>
        <p:blipFill>
          <a:blip r:embed="rId2"/>
          <a:stretch>
            <a:fillRect/>
          </a:stretch>
        </p:blipFill>
        <p:spPr>
          <a:xfrm>
            <a:off x="-36001" y="394964"/>
            <a:ext cx="9144000" cy="5797986"/>
          </a:xfrm>
          <a:prstGeom prst="rect">
            <a:avLst/>
          </a:prstGeom>
        </p:spPr>
      </p:pic>
      <p:sp>
        <p:nvSpPr>
          <p:cNvPr id="2" name="Title 1">
            <a:extLst>
              <a:ext uri="{FF2B5EF4-FFF2-40B4-BE49-F238E27FC236}">
                <a16:creationId xmlns:a16="http://schemas.microsoft.com/office/drawing/2014/main" id="{4553B76C-9E5E-0240-BD49-9E85F3E33FBD}"/>
              </a:ext>
            </a:extLst>
          </p:cNvPr>
          <p:cNvSpPr>
            <a:spLocks noGrp="1"/>
          </p:cNvSpPr>
          <p:nvPr>
            <p:ph type="title"/>
          </p:nvPr>
        </p:nvSpPr>
        <p:spPr>
          <a:xfrm>
            <a:off x="72001" y="0"/>
            <a:ext cx="9071999" cy="496800"/>
          </a:xfrm>
        </p:spPr>
        <p:txBody>
          <a:bodyPr>
            <a:normAutofit fontScale="90000"/>
          </a:bodyPr>
          <a:lstStyle/>
          <a:p>
            <a:r>
              <a:rPr lang="en-US" dirty="0"/>
              <a:t>Ion Clearing Electrodes &amp; </a:t>
            </a:r>
            <a:r>
              <a:rPr lang="en-US" dirty="0" err="1"/>
              <a:t>pAmmeter</a:t>
            </a:r>
            <a:endParaRPr lang="en-US" dirty="0"/>
          </a:p>
        </p:txBody>
      </p:sp>
      <p:sp>
        <p:nvSpPr>
          <p:cNvPr id="3" name="Content Placeholder 2">
            <a:extLst>
              <a:ext uri="{FF2B5EF4-FFF2-40B4-BE49-F238E27FC236}">
                <a16:creationId xmlns:a16="http://schemas.microsoft.com/office/drawing/2014/main" id="{2BB21C5B-0067-6A4C-B7F7-246917723DA6}"/>
              </a:ext>
            </a:extLst>
          </p:cNvPr>
          <p:cNvSpPr>
            <a:spLocks noGrp="1"/>
          </p:cNvSpPr>
          <p:nvPr>
            <p:ph idx="1"/>
          </p:nvPr>
        </p:nvSpPr>
        <p:spPr>
          <a:xfrm>
            <a:off x="3626609" y="696895"/>
            <a:ext cx="4581391" cy="2519835"/>
          </a:xfrm>
          <a:solidFill>
            <a:schemeClr val="bg1"/>
          </a:solidFill>
        </p:spPr>
        <p:txBody>
          <a:bodyPr>
            <a:normAutofit fontScale="62500" lnSpcReduction="20000"/>
          </a:bodyPr>
          <a:lstStyle/>
          <a:p>
            <a:pPr>
              <a:lnSpc>
                <a:spcPct val="140000"/>
              </a:lnSpc>
            </a:pPr>
            <a:r>
              <a:rPr lang="en-US" dirty="0"/>
              <a:t>0 – 500V Bias across horizontal electrodes </a:t>
            </a:r>
          </a:p>
          <a:p>
            <a:pPr lvl="1">
              <a:lnSpc>
                <a:spcPct val="140000"/>
              </a:lnSpc>
            </a:pPr>
            <a:r>
              <a:rPr lang="en-US" dirty="0"/>
              <a:t>15 mm buttons in Gun-to-Booster chamber</a:t>
            </a:r>
          </a:p>
          <a:p>
            <a:pPr lvl="1">
              <a:lnSpc>
                <a:spcPct val="110000"/>
              </a:lnSpc>
            </a:pPr>
            <a:r>
              <a:rPr lang="en-US" dirty="0">
                <a:solidFill>
                  <a:schemeClr val="accent1"/>
                </a:solidFill>
              </a:rPr>
              <a:t>More testing needed to prove effectiveness with CW beam</a:t>
            </a:r>
          </a:p>
          <a:p>
            <a:pPr>
              <a:lnSpc>
                <a:spcPct val="140000"/>
              </a:lnSpc>
            </a:pPr>
            <a:r>
              <a:rPr lang="en-US" dirty="0"/>
              <a:t>Integrated </a:t>
            </a:r>
            <a:r>
              <a:rPr lang="en-US" dirty="0" err="1"/>
              <a:t>pico</a:t>
            </a:r>
            <a:r>
              <a:rPr lang="en-US" dirty="0"/>
              <a:t> amp current measurement</a:t>
            </a:r>
          </a:p>
        </p:txBody>
      </p:sp>
      <p:pic>
        <p:nvPicPr>
          <p:cNvPr id="5" name="Picture 4">
            <a:extLst>
              <a:ext uri="{FF2B5EF4-FFF2-40B4-BE49-F238E27FC236}">
                <a16:creationId xmlns:a16="http://schemas.microsoft.com/office/drawing/2014/main" id="{E43D092E-6214-0047-B30E-68801C29387B}"/>
              </a:ext>
            </a:extLst>
          </p:cNvPr>
          <p:cNvPicPr>
            <a:picLocks noChangeAspect="1"/>
          </p:cNvPicPr>
          <p:nvPr/>
        </p:nvPicPr>
        <p:blipFill>
          <a:blip r:embed="rId3"/>
          <a:stretch>
            <a:fillRect/>
          </a:stretch>
        </p:blipFill>
        <p:spPr>
          <a:xfrm>
            <a:off x="3292347" y="3416825"/>
            <a:ext cx="5772452" cy="777636"/>
          </a:xfrm>
          <a:prstGeom prst="rect">
            <a:avLst/>
          </a:prstGeom>
        </p:spPr>
      </p:pic>
    </p:spTree>
    <p:extLst>
      <p:ext uri="{BB962C8B-B14F-4D97-AF65-F5344CB8AC3E}">
        <p14:creationId xmlns:p14="http://schemas.microsoft.com/office/powerpoint/2010/main" val="425204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A55F-2520-2543-8943-19F1A3CBC974}"/>
              </a:ext>
            </a:extLst>
          </p:cNvPr>
          <p:cNvSpPr>
            <a:spLocks noGrp="1"/>
          </p:cNvSpPr>
          <p:nvPr>
            <p:ph type="title"/>
          </p:nvPr>
        </p:nvSpPr>
        <p:spPr>
          <a:xfrm>
            <a:off x="357810" y="365126"/>
            <a:ext cx="4865534" cy="1325563"/>
          </a:xfrm>
        </p:spPr>
        <p:txBody>
          <a:bodyPr/>
          <a:lstStyle/>
          <a:p>
            <a:r>
              <a:rPr lang="en-US" dirty="0"/>
              <a:t>Laser Exit Table &amp;</a:t>
            </a:r>
            <a:br>
              <a:rPr lang="en-US" dirty="0"/>
            </a:br>
            <a:r>
              <a:rPr lang="en-US" dirty="0"/>
              <a:t>Cathode Imaging</a:t>
            </a:r>
          </a:p>
        </p:txBody>
      </p:sp>
      <p:sp>
        <p:nvSpPr>
          <p:cNvPr id="3" name="Content Placeholder 2">
            <a:extLst>
              <a:ext uri="{FF2B5EF4-FFF2-40B4-BE49-F238E27FC236}">
                <a16:creationId xmlns:a16="http://schemas.microsoft.com/office/drawing/2014/main" id="{9FCAF0D1-E3C2-5141-BAEF-0EC6F0FC2EB1}"/>
              </a:ext>
            </a:extLst>
          </p:cNvPr>
          <p:cNvSpPr>
            <a:spLocks noGrp="1"/>
          </p:cNvSpPr>
          <p:nvPr>
            <p:ph idx="1"/>
          </p:nvPr>
        </p:nvSpPr>
        <p:spPr>
          <a:xfrm>
            <a:off x="-236105" y="1863282"/>
            <a:ext cx="4828982" cy="3451125"/>
          </a:xfrm>
        </p:spPr>
        <p:txBody>
          <a:bodyPr>
            <a:normAutofit fontScale="62500" lnSpcReduction="20000"/>
          </a:bodyPr>
          <a:lstStyle/>
          <a:p>
            <a:pPr marL="457200" lvl="1" indent="0">
              <a:lnSpc>
                <a:spcPct val="120000"/>
              </a:lnSpc>
              <a:buNone/>
            </a:pPr>
            <a:r>
              <a:rPr lang="en-US" b="1" u="sng" dirty="0"/>
              <a:t>Status</a:t>
            </a:r>
          </a:p>
          <a:p>
            <a:pPr lvl="1">
              <a:lnSpc>
                <a:spcPct val="120000"/>
              </a:lnSpc>
            </a:pPr>
            <a:r>
              <a:rPr lang="en-US" dirty="0"/>
              <a:t>Reduced image quality </a:t>
            </a:r>
            <a:endParaRPr lang="en-US" sz="3200" dirty="0"/>
          </a:p>
          <a:p>
            <a:pPr lvl="2">
              <a:lnSpc>
                <a:spcPct val="120000"/>
              </a:lnSpc>
            </a:pPr>
            <a:r>
              <a:rPr lang="en-US" dirty="0"/>
              <a:t>shifted laser mirror reduced aperture</a:t>
            </a:r>
            <a:endParaRPr lang="en-US" sz="2800" dirty="0"/>
          </a:p>
          <a:p>
            <a:pPr lvl="2">
              <a:lnSpc>
                <a:spcPct val="120000"/>
              </a:lnSpc>
            </a:pPr>
            <a:r>
              <a:rPr lang="en-US" dirty="0"/>
              <a:t>Red lamp makes poorer image in color camera</a:t>
            </a:r>
            <a:r>
              <a:rPr lang="en-US" b="1" dirty="0"/>
              <a:t> </a:t>
            </a:r>
            <a:r>
              <a:rPr lang="en-US" sz="1600" dirty="0"/>
              <a:t>– may switch back to monochrome camera</a:t>
            </a:r>
          </a:p>
          <a:p>
            <a:pPr lvl="2">
              <a:lnSpc>
                <a:spcPct val="120000"/>
              </a:lnSpc>
            </a:pPr>
            <a:r>
              <a:rPr lang="en-US" sz="2100" dirty="0"/>
              <a:t>Limiting lamp intensity (10%) to guard against DC emission from cathode!</a:t>
            </a:r>
          </a:p>
          <a:p>
            <a:pPr lvl="2">
              <a:lnSpc>
                <a:spcPct val="120000"/>
              </a:lnSpc>
            </a:pPr>
            <a:r>
              <a:rPr lang="en-US" dirty="0"/>
              <a:t>Need increased illumination – </a:t>
            </a:r>
          </a:p>
          <a:p>
            <a:pPr lvl="3">
              <a:lnSpc>
                <a:spcPct val="120000"/>
              </a:lnSpc>
            </a:pPr>
            <a:r>
              <a:rPr lang="en-US" dirty="0">
                <a:solidFill>
                  <a:schemeClr val="accent1"/>
                </a:solidFill>
              </a:rPr>
              <a:t>add iris &amp; lens system to get light through tight aperture</a:t>
            </a:r>
            <a:endParaRPr lang="en-US" sz="3400" dirty="0">
              <a:solidFill>
                <a:schemeClr val="accent1"/>
              </a:solidFill>
            </a:endParaRPr>
          </a:p>
          <a:p>
            <a:pPr lvl="1">
              <a:lnSpc>
                <a:spcPct val="120000"/>
              </a:lnSpc>
            </a:pPr>
            <a:r>
              <a:rPr lang="en-US" dirty="0"/>
              <a:t>Full laser extraction for CW.  </a:t>
            </a:r>
            <a:endParaRPr lang="en-US" sz="3200" dirty="0"/>
          </a:p>
          <a:p>
            <a:pPr lvl="2">
              <a:lnSpc>
                <a:spcPct val="120000"/>
              </a:lnSpc>
            </a:pPr>
            <a:r>
              <a:rPr lang="en-US" dirty="0">
                <a:solidFill>
                  <a:schemeClr val="accent1"/>
                </a:solidFill>
              </a:rPr>
              <a:t>Need power meter installed to monitor extracted laser power.</a:t>
            </a:r>
            <a:endParaRPr lang="en-US" sz="2800" dirty="0">
              <a:solidFill>
                <a:schemeClr val="accent1"/>
              </a:solidFill>
            </a:endParaRPr>
          </a:p>
          <a:p>
            <a:pPr>
              <a:lnSpc>
                <a:spcPct val="140000"/>
              </a:lnSpc>
            </a:pPr>
            <a:endParaRPr lang="en-US" dirty="0"/>
          </a:p>
        </p:txBody>
      </p:sp>
      <p:grpSp>
        <p:nvGrpSpPr>
          <p:cNvPr id="4" name="Group 3">
            <a:extLst>
              <a:ext uri="{FF2B5EF4-FFF2-40B4-BE49-F238E27FC236}">
                <a16:creationId xmlns:a16="http://schemas.microsoft.com/office/drawing/2014/main" id="{F4DFD392-2415-B346-80D8-9C8FDC321CD7}"/>
              </a:ext>
            </a:extLst>
          </p:cNvPr>
          <p:cNvGrpSpPr/>
          <p:nvPr/>
        </p:nvGrpSpPr>
        <p:grpSpPr>
          <a:xfrm>
            <a:off x="5459249" y="0"/>
            <a:ext cx="3553326" cy="6232358"/>
            <a:chOff x="4552973" y="-381000"/>
            <a:chExt cx="4591027" cy="7391400"/>
          </a:xfrm>
        </p:grpSpPr>
        <p:pic>
          <p:nvPicPr>
            <p:cNvPr id="5" name="Picture 4">
              <a:extLst>
                <a:ext uri="{FF2B5EF4-FFF2-40B4-BE49-F238E27FC236}">
                  <a16:creationId xmlns:a16="http://schemas.microsoft.com/office/drawing/2014/main" id="{80A633E8-8CE8-C942-B23B-2E00E6A730D9}"/>
                </a:ext>
              </a:extLst>
            </p:cNvPr>
            <p:cNvPicPr>
              <a:picLocks noChangeAspect="1"/>
            </p:cNvPicPr>
            <p:nvPr/>
          </p:nvPicPr>
          <p:blipFill>
            <a:blip r:embed="rId2"/>
            <a:stretch>
              <a:fillRect/>
            </a:stretch>
          </p:blipFill>
          <p:spPr>
            <a:xfrm>
              <a:off x="4552973" y="0"/>
              <a:ext cx="4591027" cy="6858000"/>
            </a:xfrm>
            <a:prstGeom prst="rect">
              <a:avLst/>
            </a:prstGeom>
          </p:spPr>
        </p:pic>
        <p:cxnSp>
          <p:nvCxnSpPr>
            <p:cNvPr id="6" name="Straight Arrow Connector 5">
              <a:extLst>
                <a:ext uri="{FF2B5EF4-FFF2-40B4-BE49-F238E27FC236}">
                  <a16:creationId xmlns:a16="http://schemas.microsoft.com/office/drawing/2014/main" id="{FA737BD0-B099-E248-9C9A-A72E330A9514}"/>
                </a:ext>
              </a:extLst>
            </p:cNvPr>
            <p:cNvCxnSpPr/>
            <p:nvPr/>
          </p:nvCxnSpPr>
          <p:spPr>
            <a:xfrm flipV="1">
              <a:off x="8686800" y="3276600"/>
              <a:ext cx="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502B5BD-2498-D148-9AF5-CCAEA51B4AFD}"/>
                </a:ext>
              </a:extLst>
            </p:cNvPr>
            <p:cNvCxnSpPr/>
            <p:nvPr/>
          </p:nvCxnSpPr>
          <p:spPr>
            <a:xfrm flipH="1">
              <a:off x="5867400" y="3276600"/>
              <a:ext cx="2819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BE984E9-F985-4849-B749-EF5819AC38F0}"/>
                </a:ext>
              </a:extLst>
            </p:cNvPr>
            <p:cNvCxnSpPr/>
            <p:nvPr/>
          </p:nvCxnSpPr>
          <p:spPr>
            <a:xfrm flipV="1">
              <a:off x="5867400" y="990600"/>
              <a:ext cx="228600" cy="2286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7A499A4-F845-8C46-928A-02D9127B6FBF}"/>
                </a:ext>
              </a:extLst>
            </p:cNvPr>
            <p:cNvCxnSpPr/>
            <p:nvPr/>
          </p:nvCxnSpPr>
          <p:spPr>
            <a:xfrm>
              <a:off x="8001000" y="3276600"/>
              <a:ext cx="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F90FF03B-DB74-D244-A161-ED9975D266C7}"/>
                </a:ext>
              </a:extLst>
            </p:cNvPr>
            <p:cNvSpPr/>
            <p:nvPr/>
          </p:nvSpPr>
          <p:spPr>
            <a:xfrm>
              <a:off x="5612614" y="1981200"/>
              <a:ext cx="1066800" cy="1676400"/>
            </a:xfrm>
            <a:prstGeom prst="rect">
              <a:avLst/>
            </a:prstGeom>
            <a:solidFill>
              <a:schemeClr val="accent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64311F-567A-BA45-BD5A-96544AC37F5B}"/>
                </a:ext>
              </a:extLst>
            </p:cNvPr>
            <p:cNvSpPr/>
            <p:nvPr/>
          </p:nvSpPr>
          <p:spPr>
            <a:xfrm>
              <a:off x="5307814" y="-381000"/>
              <a:ext cx="1600200" cy="2362200"/>
            </a:xfrm>
            <a:prstGeom prst="rect">
              <a:avLst/>
            </a:prstGeom>
            <a:solidFill>
              <a:srgbClr val="0000FF">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E96963D-4F09-614C-87CA-C7C700B120C5}"/>
                </a:ext>
              </a:extLst>
            </p:cNvPr>
            <p:cNvCxnSpPr/>
            <p:nvPr/>
          </p:nvCxnSpPr>
          <p:spPr>
            <a:xfrm>
              <a:off x="4953000" y="2362200"/>
              <a:ext cx="15240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78D4113-7514-A740-83C8-947B7D23D687}"/>
                </a:ext>
              </a:extLst>
            </p:cNvPr>
            <p:cNvCxnSpPr/>
            <p:nvPr/>
          </p:nvCxnSpPr>
          <p:spPr>
            <a:xfrm flipH="1" flipV="1">
              <a:off x="6172200" y="990600"/>
              <a:ext cx="228600" cy="13716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FDA8DEE-5881-8146-A0B4-60AB26A36F7F}"/>
                </a:ext>
              </a:extLst>
            </p:cNvPr>
            <p:cNvCxnSpPr/>
            <p:nvPr/>
          </p:nvCxnSpPr>
          <p:spPr>
            <a:xfrm>
              <a:off x="6172200" y="1066800"/>
              <a:ext cx="0" cy="594360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4E6B555-6D82-4B45-B24F-838FAD090682}"/>
                </a:ext>
              </a:extLst>
            </p:cNvPr>
            <p:cNvCxnSpPr/>
            <p:nvPr/>
          </p:nvCxnSpPr>
          <p:spPr>
            <a:xfrm>
              <a:off x="4953000" y="1295400"/>
              <a:ext cx="0" cy="10668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A92CFBC-7EA5-F14F-A093-4FFAE4ACE3BE}"/>
                </a:ext>
              </a:extLst>
            </p:cNvPr>
            <p:cNvSpPr txBox="1"/>
            <p:nvPr/>
          </p:nvSpPr>
          <p:spPr>
            <a:xfrm rot="16200000">
              <a:off x="4223266" y="1186934"/>
              <a:ext cx="1066800" cy="369332"/>
            </a:xfrm>
            <a:prstGeom prst="rect">
              <a:avLst/>
            </a:prstGeom>
            <a:noFill/>
          </p:spPr>
          <p:txBody>
            <a:bodyPr wrap="square" rtlCol="0">
              <a:spAutoFit/>
            </a:bodyPr>
            <a:lstStyle/>
            <a:p>
              <a:r>
                <a:rPr lang="en-US" dirty="0">
                  <a:solidFill>
                    <a:srgbClr val="008000"/>
                  </a:solidFill>
                </a:rPr>
                <a:t>Laser IN</a:t>
              </a:r>
            </a:p>
          </p:txBody>
        </p:sp>
      </p:grpSp>
      <p:pic>
        <p:nvPicPr>
          <p:cNvPr id="18" name="Picture 17">
            <a:extLst>
              <a:ext uri="{FF2B5EF4-FFF2-40B4-BE49-F238E27FC236}">
                <a16:creationId xmlns:a16="http://schemas.microsoft.com/office/drawing/2014/main" id="{3BA6CD6A-55D4-684F-848E-EAB577013C21}"/>
              </a:ext>
            </a:extLst>
          </p:cNvPr>
          <p:cNvPicPr>
            <a:picLocks noChangeAspect="1"/>
          </p:cNvPicPr>
          <p:nvPr/>
        </p:nvPicPr>
        <p:blipFill>
          <a:blip r:embed="rId3"/>
          <a:stretch>
            <a:fillRect/>
          </a:stretch>
        </p:blipFill>
        <p:spPr>
          <a:xfrm>
            <a:off x="4522304" y="3518201"/>
            <a:ext cx="1734099" cy="1187739"/>
          </a:xfrm>
          <a:prstGeom prst="rect">
            <a:avLst/>
          </a:prstGeom>
        </p:spPr>
      </p:pic>
      <p:pic>
        <p:nvPicPr>
          <p:cNvPr id="19" name="Picture 18">
            <a:extLst>
              <a:ext uri="{FF2B5EF4-FFF2-40B4-BE49-F238E27FC236}">
                <a16:creationId xmlns:a16="http://schemas.microsoft.com/office/drawing/2014/main" id="{3E1EE674-3D6E-6E46-A6A2-0BFE22047389}"/>
              </a:ext>
            </a:extLst>
          </p:cNvPr>
          <p:cNvPicPr>
            <a:picLocks noChangeAspect="1"/>
          </p:cNvPicPr>
          <p:nvPr/>
        </p:nvPicPr>
        <p:blipFill>
          <a:blip r:embed="rId4"/>
          <a:stretch>
            <a:fillRect/>
          </a:stretch>
        </p:blipFill>
        <p:spPr>
          <a:xfrm>
            <a:off x="4530910" y="5155388"/>
            <a:ext cx="1716885" cy="1187739"/>
          </a:xfrm>
          <a:prstGeom prst="rect">
            <a:avLst/>
          </a:prstGeom>
        </p:spPr>
      </p:pic>
      <p:sp>
        <p:nvSpPr>
          <p:cNvPr id="20" name="TextBox 19">
            <a:extLst>
              <a:ext uri="{FF2B5EF4-FFF2-40B4-BE49-F238E27FC236}">
                <a16:creationId xmlns:a16="http://schemas.microsoft.com/office/drawing/2014/main" id="{48B908EA-D7E9-4244-96E9-8AB15591C664}"/>
              </a:ext>
            </a:extLst>
          </p:cNvPr>
          <p:cNvSpPr txBox="1"/>
          <p:nvPr/>
        </p:nvSpPr>
        <p:spPr>
          <a:xfrm>
            <a:off x="4522304" y="4689898"/>
            <a:ext cx="1716885" cy="400110"/>
          </a:xfrm>
          <a:prstGeom prst="rect">
            <a:avLst/>
          </a:prstGeom>
          <a:noFill/>
        </p:spPr>
        <p:txBody>
          <a:bodyPr wrap="square" rtlCol="0">
            <a:spAutoFit/>
          </a:bodyPr>
          <a:lstStyle/>
          <a:p>
            <a:pPr algn="ctr"/>
            <a:r>
              <a:rPr lang="en-US" sz="1000" dirty="0"/>
              <a:t>Image after commissioning with white lamp</a:t>
            </a:r>
          </a:p>
        </p:txBody>
      </p:sp>
      <p:sp>
        <p:nvSpPr>
          <p:cNvPr id="21" name="TextBox 20">
            <a:extLst>
              <a:ext uri="{FF2B5EF4-FFF2-40B4-BE49-F238E27FC236}">
                <a16:creationId xmlns:a16="http://schemas.microsoft.com/office/drawing/2014/main" id="{9EA643D0-1781-E34E-8CA0-472C285B7A3F}"/>
              </a:ext>
            </a:extLst>
          </p:cNvPr>
          <p:cNvSpPr txBox="1"/>
          <p:nvPr/>
        </p:nvSpPr>
        <p:spPr>
          <a:xfrm>
            <a:off x="4522304" y="6327774"/>
            <a:ext cx="1716885" cy="553998"/>
          </a:xfrm>
          <a:prstGeom prst="rect">
            <a:avLst/>
          </a:prstGeom>
          <a:noFill/>
        </p:spPr>
        <p:txBody>
          <a:bodyPr wrap="square" rtlCol="0">
            <a:spAutoFit/>
          </a:bodyPr>
          <a:lstStyle/>
          <a:p>
            <a:pPr algn="ctr"/>
            <a:r>
              <a:rPr lang="en-US" sz="1000" dirty="0"/>
              <a:t>Most recent image with red lamp at 10% intensity &amp; high gain</a:t>
            </a:r>
          </a:p>
        </p:txBody>
      </p:sp>
    </p:spTree>
    <p:extLst>
      <p:ext uri="{BB962C8B-B14F-4D97-AF65-F5344CB8AC3E}">
        <p14:creationId xmlns:p14="http://schemas.microsoft.com/office/powerpoint/2010/main" val="352686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FEC0-4DAA-0843-B2A0-9920E5A92D6C}"/>
              </a:ext>
            </a:extLst>
          </p:cNvPr>
          <p:cNvSpPr>
            <a:spLocks noGrp="1"/>
          </p:cNvSpPr>
          <p:nvPr>
            <p:ph type="title"/>
          </p:nvPr>
        </p:nvSpPr>
        <p:spPr>
          <a:xfrm>
            <a:off x="268519" y="168192"/>
            <a:ext cx="6175481" cy="717716"/>
          </a:xfrm>
        </p:spPr>
        <p:txBody>
          <a:bodyPr/>
          <a:lstStyle/>
          <a:p>
            <a:r>
              <a:rPr lang="en-US" dirty="0"/>
              <a:t>Gun HV Ripple Monitor</a:t>
            </a:r>
          </a:p>
        </p:txBody>
      </p:sp>
      <p:sp>
        <p:nvSpPr>
          <p:cNvPr id="3" name="Content Placeholder 2">
            <a:extLst>
              <a:ext uri="{FF2B5EF4-FFF2-40B4-BE49-F238E27FC236}">
                <a16:creationId xmlns:a16="http://schemas.microsoft.com/office/drawing/2014/main" id="{74CFB6FE-811A-5446-9CF9-841D271491D8}"/>
              </a:ext>
            </a:extLst>
          </p:cNvPr>
          <p:cNvSpPr>
            <a:spLocks noGrp="1"/>
          </p:cNvSpPr>
          <p:nvPr>
            <p:ph idx="1"/>
          </p:nvPr>
        </p:nvSpPr>
        <p:spPr>
          <a:xfrm>
            <a:off x="0" y="928368"/>
            <a:ext cx="5914655" cy="3515267"/>
          </a:xfrm>
        </p:spPr>
        <p:txBody>
          <a:bodyPr>
            <a:normAutofit fontScale="55000" lnSpcReduction="20000"/>
          </a:bodyPr>
          <a:lstStyle/>
          <a:p>
            <a:pPr lvl="1">
              <a:lnSpc>
                <a:spcPct val="120000"/>
              </a:lnSpc>
            </a:pPr>
            <a:r>
              <a:rPr lang="en-US" dirty="0"/>
              <a:t>Measurements underway</a:t>
            </a:r>
            <a:endParaRPr lang="en-US" sz="4000" dirty="0"/>
          </a:p>
          <a:p>
            <a:pPr lvl="2">
              <a:lnSpc>
                <a:spcPct val="120000"/>
              </a:lnSpc>
            </a:pPr>
            <a:r>
              <a:rPr lang="en-US" dirty="0"/>
              <a:t>(1) HVPS droop response to beam load in pulsed beam mode, but nonlinearity in FCT was discovered – </a:t>
            </a:r>
            <a:r>
              <a:rPr lang="en-US" dirty="0">
                <a:solidFill>
                  <a:schemeClr val="accent1"/>
                </a:solidFill>
              </a:rPr>
              <a:t>Additional Tests Planned:</a:t>
            </a:r>
            <a:endParaRPr lang="en-US" sz="3600" dirty="0">
              <a:solidFill>
                <a:schemeClr val="accent1"/>
              </a:solidFill>
            </a:endParaRPr>
          </a:p>
          <a:p>
            <a:pPr lvl="3">
              <a:lnSpc>
                <a:spcPct val="120000"/>
              </a:lnSpc>
            </a:pPr>
            <a:r>
              <a:rPr lang="en-US" dirty="0">
                <a:solidFill>
                  <a:schemeClr val="accent1"/>
                </a:solidFill>
              </a:rPr>
              <a:t>Delta Q tests</a:t>
            </a:r>
            <a:endParaRPr lang="en-US" sz="3200" dirty="0">
              <a:solidFill>
                <a:schemeClr val="accent1"/>
              </a:solidFill>
            </a:endParaRPr>
          </a:p>
          <a:p>
            <a:pPr lvl="4">
              <a:lnSpc>
                <a:spcPct val="120000"/>
              </a:lnSpc>
            </a:pPr>
            <a:r>
              <a:rPr lang="en-US" dirty="0">
                <a:solidFill>
                  <a:schemeClr val="accent1"/>
                </a:solidFill>
              </a:rPr>
              <a:t>FCT</a:t>
            </a:r>
            <a:endParaRPr lang="en-US" sz="2400" dirty="0">
              <a:solidFill>
                <a:schemeClr val="accent1"/>
              </a:solidFill>
            </a:endParaRPr>
          </a:p>
          <a:p>
            <a:pPr lvl="4">
              <a:lnSpc>
                <a:spcPct val="120000"/>
              </a:lnSpc>
            </a:pPr>
            <a:r>
              <a:rPr lang="en-US" dirty="0">
                <a:solidFill>
                  <a:schemeClr val="accent1"/>
                </a:solidFill>
              </a:rPr>
              <a:t>ICT</a:t>
            </a:r>
            <a:endParaRPr lang="en-US" sz="2400" dirty="0">
              <a:solidFill>
                <a:schemeClr val="accent1"/>
              </a:solidFill>
            </a:endParaRPr>
          </a:p>
          <a:p>
            <a:pPr lvl="4">
              <a:lnSpc>
                <a:spcPct val="120000"/>
              </a:lnSpc>
            </a:pPr>
            <a:r>
              <a:rPr lang="en-US" dirty="0">
                <a:solidFill>
                  <a:schemeClr val="accent1"/>
                </a:solidFill>
              </a:rPr>
              <a:t>DCCT (with trains &gt;100 us)</a:t>
            </a:r>
            <a:endParaRPr lang="en-US" sz="2400" dirty="0">
              <a:solidFill>
                <a:schemeClr val="accent1"/>
              </a:solidFill>
            </a:endParaRPr>
          </a:p>
          <a:p>
            <a:pPr lvl="4">
              <a:lnSpc>
                <a:spcPct val="120000"/>
              </a:lnSpc>
            </a:pPr>
            <a:r>
              <a:rPr lang="en-US" dirty="0">
                <a:solidFill>
                  <a:schemeClr val="accent1"/>
                </a:solidFill>
              </a:rPr>
              <a:t>BPM sum</a:t>
            </a:r>
            <a:endParaRPr lang="en-US" sz="2400" dirty="0">
              <a:solidFill>
                <a:schemeClr val="accent1"/>
              </a:solidFill>
            </a:endParaRPr>
          </a:p>
          <a:p>
            <a:pPr lvl="3">
              <a:lnSpc>
                <a:spcPct val="120000"/>
              </a:lnSpc>
            </a:pPr>
            <a:r>
              <a:rPr lang="en-US" dirty="0">
                <a:solidFill>
                  <a:schemeClr val="accent1"/>
                </a:solidFill>
              </a:rPr>
              <a:t>Delta Train Length tests with FCT at fixed Q</a:t>
            </a:r>
            <a:endParaRPr lang="en-US" sz="2400" dirty="0">
              <a:solidFill>
                <a:schemeClr val="accent1"/>
              </a:solidFill>
            </a:endParaRPr>
          </a:p>
          <a:p>
            <a:pPr lvl="2">
              <a:lnSpc>
                <a:spcPct val="120000"/>
              </a:lnSpc>
            </a:pPr>
            <a:r>
              <a:rPr lang="en-US" dirty="0"/>
              <a:t>(2) HVPS ripple @ PS switching frequency in CW beam mode, results  being analyzed</a:t>
            </a:r>
            <a:endParaRPr lang="en-US" sz="2800" dirty="0"/>
          </a:p>
          <a:p>
            <a:pPr lvl="1">
              <a:lnSpc>
                <a:spcPct val="120000"/>
              </a:lnSpc>
            </a:pPr>
            <a:r>
              <a:rPr lang="en-US" dirty="0"/>
              <a:t>Gun capacitance measurement pending</a:t>
            </a:r>
            <a:endParaRPr lang="en-US" sz="3200" dirty="0"/>
          </a:p>
          <a:p>
            <a:pPr lvl="2">
              <a:lnSpc>
                <a:spcPct val="120000"/>
              </a:lnSpc>
            </a:pPr>
            <a:r>
              <a:rPr lang="en-US" dirty="0"/>
              <a:t>Special probe being fabricated</a:t>
            </a:r>
            <a:endParaRPr lang="en-US" sz="2800" dirty="0"/>
          </a:p>
          <a:p>
            <a:pPr lvl="2">
              <a:lnSpc>
                <a:spcPct val="120000"/>
              </a:lnSpc>
            </a:pPr>
            <a:r>
              <a:rPr lang="en-US" dirty="0">
                <a:solidFill>
                  <a:schemeClr val="accent1"/>
                </a:solidFill>
              </a:rPr>
              <a:t>Results to help predict added capacitance needed to mitigate ripple</a:t>
            </a:r>
            <a:endParaRPr lang="en-US" sz="2800" dirty="0">
              <a:solidFill>
                <a:schemeClr val="accent1"/>
              </a:solidFill>
            </a:endParaRPr>
          </a:p>
        </p:txBody>
      </p:sp>
      <p:pic>
        <p:nvPicPr>
          <p:cNvPr id="4" name="Picture 3">
            <a:extLst>
              <a:ext uri="{FF2B5EF4-FFF2-40B4-BE49-F238E27FC236}">
                <a16:creationId xmlns:a16="http://schemas.microsoft.com/office/drawing/2014/main" id="{87C09919-7A5D-B443-AABC-BAA42D24D4E1}"/>
              </a:ext>
            </a:extLst>
          </p:cNvPr>
          <p:cNvPicPr>
            <a:picLocks noChangeAspect="1"/>
          </p:cNvPicPr>
          <p:nvPr/>
        </p:nvPicPr>
        <p:blipFill>
          <a:blip r:embed="rId2"/>
          <a:stretch>
            <a:fillRect/>
          </a:stretch>
        </p:blipFill>
        <p:spPr>
          <a:xfrm>
            <a:off x="8209732" y="656689"/>
            <a:ext cx="796916" cy="694202"/>
          </a:xfrm>
          <a:prstGeom prst="rect">
            <a:avLst/>
          </a:prstGeom>
        </p:spPr>
      </p:pic>
      <p:pic>
        <p:nvPicPr>
          <p:cNvPr id="5" name="Picture 4">
            <a:extLst>
              <a:ext uri="{FF2B5EF4-FFF2-40B4-BE49-F238E27FC236}">
                <a16:creationId xmlns:a16="http://schemas.microsoft.com/office/drawing/2014/main" id="{CDB24533-B3E3-0543-8EDA-7EE4DE9E89DD}"/>
              </a:ext>
            </a:extLst>
          </p:cNvPr>
          <p:cNvPicPr>
            <a:picLocks noChangeAspect="1"/>
          </p:cNvPicPr>
          <p:nvPr/>
        </p:nvPicPr>
        <p:blipFill>
          <a:blip r:embed="rId3"/>
          <a:stretch>
            <a:fillRect/>
          </a:stretch>
        </p:blipFill>
        <p:spPr>
          <a:xfrm>
            <a:off x="6503231" y="217154"/>
            <a:ext cx="1549066" cy="1148067"/>
          </a:xfrm>
          <a:prstGeom prst="rect">
            <a:avLst/>
          </a:prstGeom>
        </p:spPr>
      </p:pic>
      <p:pic>
        <p:nvPicPr>
          <p:cNvPr id="6" name="Picture 5">
            <a:extLst>
              <a:ext uri="{FF2B5EF4-FFF2-40B4-BE49-F238E27FC236}">
                <a16:creationId xmlns:a16="http://schemas.microsoft.com/office/drawing/2014/main" id="{475C0771-2319-A247-8577-FA1103F543A6}"/>
              </a:ext>
            </a:extLst>
          </p:cNvPr>
          <p:cNvPicPr>
            <a:picLocks noChangeAspect="1"/>
          </p:cNvPicPr>
          <p:nvPr/>
        </p:nvPicPr>
        <p:blipFill>
          <a:blip r:embed="rId4"/>
          <a:stretch>
            <a:fillRect/>
          </a:stretch>
        </p:blipFill>
        <p:spPr>
          <a:xfrm>
            <a:off x="6997321" y="2267421"/>
            <a:ext cx="1969538" cy="1919037"/>
          </a:xfrm>
          <a:prstGeom prst="rect">
            <a:avLst/>
          </a:prstGeom>
        </p:spPr>
      </p:pic>
      <p:pic>
        <p:nvPicPr>
          <p:cNvPr id="7" name="Picture 6">
            <a:extLst>
              <a:ext uri="{FF2B5EF4-FFF2-40B4-BE49-F238E27FC236}">
                <a16:creationId xmlns:a16="http://schemas.microsoft.com/office/drawing/2014/main" id="{63B9D0F5-D3E6-AC4D-92D5-FA9543737E1A}"/>
              </a:ext>
            </a:extLst>
          </p:cNvPr>
          <p:cNvPicPr>
            <a:picLocks noChangeAspect="1"/>
          </p:cNvPicPr>
          <p:nvPr/>
        </p:nvPicPr>
        <p:blipFill>
          <a:blip r:embed="rId5"/>
          <a:stretch>
            <a:fillRect/>
          </a:stretch>
        </p:blipFill>
        <p:spPr>
          <a:xfrm>
            <a:off x="268519" y="4332761"/>
            <a:ext cx="4307305" cy="1678937"/>
          </a:xfrm>
          <a:prstGeom prst="rect">
            <a:avLst/>
          </a:prstGeom>
        </p:spPr>
      </p:pic>
      <p:pic>
        <p:nvPicPr>
          <p:cNvPr id="8" name="Picture 7">
            <a:extLst>
              <a:ext uri="{FF2B5EF4-FFF2-40B4-BE49-F238E27FC236}">
                <a16:creationId xmlns:a16="http://schemas.microsoft.com/office/drawing/2014/main" id="{675AFE04-0AF6-6D43-81EF-56206C8DC180}"/>
              </a:ext>
            </a:extLst>
          </p:cNvPr>
          <p:cNvPicPr>
            <a:picLocks noChangeAspect="1"/>
          </p:cNvPicPr>
          <p:nvPr/>
        </p:nvPicPr>
        <p:blipFill>
          <a:blip r:embed="rId6"/>
          <a:stretch>
            <a:fillRect/>
          </a:stretch>
        </p:blipFill>
        <p:spPr>
          <a:xfrm>
            <a:off x="4691264" y="4332761"/>
            <a:ext cx="4275595" cy="1650972"/>
          </a:xfrm>
          <a:prstGeom prst="rect">
            <a:avLst/>
          </a:prstGeom>
        </p:spPr>
      </p:pic>
      <p:sp>
        <p:nvSpPr>
          <p:cNvPr id="9" name="Oval 8">
            <a:extLst>
              <a:ext uri="{FF2B5EF4-FFF2-40B4-BE49-F238E27FC236}">
                <a16:creationId xmlns:a16="http://schemas.microsoft.com/office/drawing/2014/main" id="{ADFCDE8A-9BA3-A448-98E6-BB4162B06FC8}"/>
              </a:ext>
            </a:extLst>
          </p:cNvPr>
          <p:cNvSpPr/>
          <p:nvPr/>
        </p:nvSpPr>
        <p:spPr>
          <a:xfrm>
            <a:off x="4644191" y="4989095"/>
            <a:ext cx="4339389" cy="4491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390F2D-3611-D643-A2CF-46EBEC78CDB4}"/>
              </a:ext>
            </a:extLst>
          </p:cNvPr>
          <p:cNvSpPr txBox="1"/>
          <p:nvPr/>
        </p:nvSpPr>
        <p:spPr>
          <a:xfrm>
            <a:off x="4784370" y="5013157"/>
            <a:ext cx="325039" cy="369332"/>
          </a:xfrm>
          <a:prstGeom prst="rect">
            <a:avLst/>
          </a:prstGeom>
          <a:noFill/>
        </p:spPr>
        <p:txBody>
          <a:bodyPr wrap="square" rtlCol="0">
            <a:spAutoFit/>
          </a:bodyPr>
          <a:lstStyle/>
          <a:p>
            <a:r>
              <a:rPr lang="en-US" dirty="0">
                <a:solidFill>
                  <a:srgbClr val="FF0000"/>
                </a:solidFill>
              </a:rPr>
              <a:t>2</a:t>
            </a:r>
          </a:p>
        </p:txBody>
      </p:sp>
      <p:sp>
        <p:nvSpPr>
          <p:cNvPr id="11" name="Oval 10">
            <a:extLst>
              <a:ext uri="{FF2B5EF4-FFF2-40B4-BE49-F238E27FC236}">
                <a16:creationId xmlns:a16="http://schemas.microsoft.com/office/drawing/2014/main" id="{CB4CC4A5-A137-3445-B599-F011765F1C23}"/>
              </a:ext>
            </a:extLst>
          </p:cNvPr>
          <p:cNvSpPr/>
          <p:nvPr/>
        </p:nvSpPr>
        <p:spPr>
          <a:xfrm>
            <a:off x="2074646" y="4933310"/>
            <a:ext cx="1200014" cy="4491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8FD6EA-37F4-884D-9E22-8AACDD9EA0AF}"/>
              </a:ext>
            </a:extLst>
          </p:cNvPr>
          <p:cNvSpPr txBox="1"/>
          <p:nvPr/>
        </p:nvSpPr>
        <p:spPr>
          <a:xfrm>
            <a:off x="2086488" y="4957372"/>
            <a:ext cx="325039" cy="369332"/>
          </a:xfrm>
          <a:prstGeom prst="rect">
            <a:avLst/>
          </a:prstGeom>
          <a:noFill/>
        </p:spPr>
        <p:txBody>
          <a:bodyPr wrap="square" rtlCol="0">
            <a:spAutoFit/>
          </a:bodyPr>
          <a:lstStyle/>
          <a:p>
            <a:r>
              <a:rPr lang="en-US" dirty="0">
                <a:solidFill>
                  <a:srgbClr val="FF0000"/>
                </a:solidFill>
              </a:rPr>
              <a:t>1</a:t>
            </a:r>
          </a:p>
        </p:txBody>
      </p:sp>
      <p:sp>
        <p:nvSpPr>
          <p:cNvPr id="13" name="TextBox 12">
            <a:extLst>
              <a:ext uri="{FF2B5EF4-FFF2-40B4-BE49-F238E27FC236}">
                <a16:creationId xmlns:a16="http://schemas.microsoft.com/office/drawing/2014/main" id="{0A146E08-6BEB-324B-BC9D-E47EADA487BD}"/>
              </a:ext>
            </a:extLst>
          </p:cNvPr>
          <p:cNvSpPr txBox="1"/>
          <p:nvPr/>
        </p:nvSpPr>
        <p:spPr>
          <a:xfrm>
            <a:off x="6609347" y="1365221"/>
            <a:ext cx="2357512" cy="461665"/>
          </a:xfrm>
          <a:prstGeom prst="rect">
            <a:avLst/>
          </a:prstGeom>
          <a:noFill/>
        </p:spPr>
        <p:txBody>
          <a:bodyPr wrap="square" rtlCol="0">
            <a:spAutoFit/>
          </a:bodyPr>
          <a:lstStyle/>
          <a:p>
            <a:pPr algn="ctr"/>
            <a:r>
              <a:rPr lang="en-US" sz="1200" dirty="0"/>
              <a:t>Special probe for capacitance measurement</a:t>
            </a:r>
          </a:p>
        </p:txBody>
      </p:sp>
    </p:spTree>
    <p:extLst>
      <p:ext uri="{BB962C8B-B14F-4D97-AF65-F5344CB8AC3E}">
        <p14:creationId xmlns:p14="http://schemas.microsoft.com/office/powerpoint/2010/main" val="155623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F0E2B5-0153-6745-AB72-BEF5224306AD}"/>
              </a:ext>
            </a:extLst>
          </p:cNvPr>
          <p:cNvPicPr>
            <a:picLocks noChangeAspect="1"/>
          </p:cNvPicPr>
          <p:nvPr/>
        </p:nvPicPr>
        <p:blipFill>
          <a:blip r:embed="rId2"/>
          <a:stretch>
            <a:fillRect/>
          </a:stretch>
        </p:blipFill>
        <p:spPr>
          <a:xfrm>
            <a:off x="4053215" y="2399208"/>
            <a:ext cx="1382627" cy="863421"/>
          </a:xfrm>
          <a:prstGeom prst="rect">
            <a:avLst/>
          </a:prstGeom>
        </p:spPr>
      </p:pic>
      <p:sp>
        <p:nvSpPr>
          <p:cNvPr id="2" name="Title 1">
            <a:extLst>
              <a:ext uri="{FF2B5EF4-FFF2-40B4-BE49-F238E27FC236}">
                <a16:creationId xmlns:a16="http://schemas.microsoft.com/office/drawing/2014/main" id="{C0CBD083-102C-FD46-8136-87F8563B9215}"/>
              </a:ext>
            </a:extLst>
          </p:cNvPr>
          <p:cNvSpPr>
            <a:spLocks noGrp="1"/>
          </p:cNvSpPr>
          <p:nvPr>
            <p:ph type="title"/>
          </p:nvPr>
        </p:nvSpPr>
        <p:spPr>
          <a:xfrm>
            <a:off x="357808" y="170727"/>
            <a:ext cx="8328991" cy="628474"/>
          </a:xfrm>
        </p:spPr>
        <p:txBody>
          <a:bodyPr>
            <a:normAutofit fontScale="90000"/>
          </a:bodyPr>
          <a:lstStyle/>
          <a:p>
            <a:r>
              <a:rPr lang="en-US" dirty="0"/>
              <a:t>Profile Monitors (15)</a:t>
            </a:r>
          </a:p>
        </p:txBody>
      </p:sp>
      <p:sp>
        <p:nvSpPr>
          <p:cNvPr id="3" name="Content Placeholder 2">
            <a:extLst>
              <a:ext uri="{FF2B5EF4-FFF2-40B4-BE49-F238E27FC236}">
                <a16:creationId xmlns:a16="http://schemas.microsoft.com/office/drawing/2014/main" id="{BEB7E212-0C0E-FD4E-A164-63764EDD0E54}"/>
              </a:ext>
            </a:extLst>
          </p:cNvPr>
          <p:cNvSpPr>
            <a:spLocks noGrp="1"/>
          </p:cNvSpPr>
          <p:nvPr>
            <p:ph idx="1"/>
          </p:nvPr>
        </p:nvSpPr>
        <p:spPr>
          <a:xfrm>
            <a:off x="0" y="947225"/>
            <a:ext cx="5337391" cy="4706699"/>
          </a:xfrm>
        </p:spPr>
        <p:txBody>
          <a:bodyPr>
            <a:normAutofit fontScale="55000" lnSpcReduction="20000"/>
          </a:bodyPr>
          <a:lstStyle/>
          <a:p>
            <a:pPr lvl="0">
              <a:lnSpc>
                <a:spcPct val="120000"/>
              </a:lnSpc>
            </a:pPr>
            <a:r>
              <a:rPr lang="en-US" b="1" dirty="0"/>
              <a:t>Profile Monitors: all 15 units are operational</a:t>
            </a:r>
            <a:endParaRPr lang="en-US" sz="3600" dirty="0"/>
          </a:p>
          <a:p>
            <a:pPr lvl="1">
              <a:lnSpc>
                <a:spcPct val="120000"/>
              </a:lnSpc>
            </a:pPr>
            <a:r>
              <a:rPr lang="en-US" b="1" dirty="0"/>
              <a:t>High Power Profile Monitor – </a:t>
            </a:r>
            <a:r>
              <a:rPr lang="en-US" b="1" dirty="0">
                <a:solidFill>
                  <a:schemeClr val="accent1"/>
                </a:solidFill>
              </a:rPr>
              <a:t>Possible</a:t>
            </a:r>
            <a:r>
              <a:rPr lang="en-US" b="1" dirty="0"/>
              <a:t> </a:t>
            </a:r>
            <a:r>
              <a:rPr lang="en-US" b="1" dirty="0">
                <a:solidFill>
                  <a:schemeClr val="accent1"/>
                </a:solidFill>
              </a:rPr>
              <a:t>Modification</a:t>
            </a:r>
            <a:endParaRPr lang="en-US" sz="3200" dirty="0">
              <a:solidFill>
                <a:schemeClr val="accent1"/>
              </a:solidFill>
            </a:endParaRPr>
          </a:p>
          <a:p>
            <a:pPr lvl="2">
              <a:lnSpc>
                <a:spcPct val="120000"/>
              </a:lnSpc>
            </a:pPr>
            <a:r>
              <a:rPr lang="en-US" dirty="0">
                <a:solidFill>
                  <a:schemeClr val="accent1"/>
                </a:solidFill>
              </a:rPr>
              <a:t>Extraction line YAG3 – proposed change of YAG to a mirrorless screen for CW using </a:t>
            </a:r>
            <a:r>
              <a:rPr lang="en-US" b="1" dirty="0">
                <a:solidFill>
                  <a:schemeClr val="accent1"/>
                </a:solidFill>
              </a:rPr>
              <a:t>B</a:t>
            </a:r>
            <a:r>
              <a:rPr lang="en-US" dirty="0">
                <a:solidFill>
                  <a:schemeClr val="accent1"/>
                </a:solidFill>
              </a:rPr>
              <a:t>oron </a:t>
            </a:r>
            <a:r>
              <a:rPr lang="en-US" b="1" dirty="0">
                <a:solidFill>
                  <a:schemeClr val="accent1"/>
                </a:solidFill>
              </a:rPr>
              <a:t>N</a:t>
            </a:r>
            <a:r>
              <a:rPr lang="en-US" dirty="0">
                <a:solidFill>
                  <a:schemeClr val="accent1"/>
                </a:solidFill>
              </a:rPr>
              <a:t>itride </a:t>
            </a:r>
            <a:r>
              <a:rPr lang="en-US" b="1" dirty="0">
                <a:solidFill>
                  <a:schemeClr val="accent1"/>
                </a:solidFill>
              </a:rPr>
              <a:t>N</a:t>
            </a:r>
            <a:r>
              <a:rPr lang="en-US" dirty="0">
                <a:solidFill>
                  <a:schemeClr val="accent1"/>
                </a:solidFill>
              </a:rPr>
              <a:t>ano </a:t>
            </a:r>
            <a:r>
              <a:rPr lang="en-US" b="1" dirty="0">
                <a:solidFill>
                  <a:schemeClr val="accent1"/>
                </a:solidFill>
              </a:rPr>
              <a:t>T</a:t>
            </a:r>
            <a:r>
              <a:rPr lang="en-US" dirty="0">
                <a:solidFill>
                  <a:schemeClr val="accent1"/>
                </a:solidFill>
              </a:rPr>
              <a:t>ube (BNNT) fibers</a:t>
            </a:r>
          </a:p>
          <a:p>
            <a:pPr lvl="3">
              <a:lnSpc>
                <a:spcPct val="120000"/>
              </a:lnSpc>
            </a:pPr>
            <a:r>
              <a:rPr lang="en-US" dirty="0">
                <a:solidFill>
                  <a:schemeClr val="accent1"/>
                </a:solidFill>
              </a:rPr>
              <a:t>awaiting response from Kevin Jordan</a:t>
            </a:r>
          </a:p>
          <a:p>
            <a:pPr lvl="3">
              <a:lnSpc>
                <a:spcPct val="120000"/>
              </a:lnSpc>
            </a:pPr>
            <a:r>
              <a:rPr lang="en-US" sz="2000" dirty="0">
                <a:solidFill>
                  <a:schemeClr val="accent1"/>
                </a:solidFill>
              </a:rPr>
              <a:t>BNNT fibers can be compacted into a flat screen</a:t>
            </a:r>
          </a:p>
          <a:p>
            <a:pPr lvl="1">
              <a:lnSpc>
                <a:spcPct val="120000"/>
              </a:lnSpc>
            </a:pPr>
            <a:endParaRPr lang="en-US" b="1" dirty="0"/>
          </a:p>
          <a:p>
            <a:pPr lvl="1">
              <a:lnSpc>
                <a:spcPct val="120000"/>
              </a:lnSpc>
            </a:pPr>
            <a:endParaRPr lang="en-US" b="1" dirty="0"/>
          </a:p>
          <a:p>
            <a:pPr lvl="1">
              <a:lnSpc>
                <a:spcPct val="120000"/>
              </a:lnSpc>
            </a:pPr>
            <a:endParaRPr lang="en-US" b="1" dirty="0"/>
          </a:p>
          <a:p>
            <a:pPr lvl="1">
              <a:lnSpc>
                <a:spcPct val="120000"/>
              </a:lnSpc>
            </a:pPr>
            <a:r>
              <a:rPr lang="en-US" b="1" dirty="0"/>
              <a:t>RF Diagnostic Beam Line – </a:t>
            </a:r>
            <a:r>
              <a:rPr lang="en-US" b="1" dirty="0">
                <a:solidFill>
                  <a:schemeClr val="accent6">
                    <a:lumMod val="75000"/>
                  </a:schemeClr>
                </a:solidFill>
              </a:rPr>
              <a:t>Operational</a:t>
            </a:r>
            <a:endParaRPr lang="en-US" sz="3200" b="1" dirty="0">
              <a:solidFill>
                <a:schemeClr val="accent6">
                  <a:lumMod val="75000"/>
                </a:schemeClr>
              </a:solidFill>
            </a:endParaRPr>
          </a:p>
          <a:p>
            <a:pPr lvl="2">
              <a:lnSpc>
                <a:spcPct val="120000"/>
              </a:lnSpc>
            </a:pPr>
            <a:r>
              <a:rPr lang="en-US" dirty="0">
                <a:solidFill>
                  <a:schemeClr val="accent1"/>
                </a:solidFill>
              </a:rPr>
              <a:t>Mechanical Rework (optional) </a:t>
            </a:r>
            <a:endParaRPr lang="en-US" sz="2400" dirty="0">
              <a:solidFill>
                <a:schemeClr val="accent1"/>
              </a:solidFill>
            </a:endParaRPr>
          </a:p>
          <a:p>
            <a:pPr lvl="3">
              <a:lnSpc>
                <a:spcPct val="120000"/>
              </a:lnSpc>
            </a:pPr>
            <a:r>
              <a:rPr lang="en-US" dirty="0">
                <a:solidFill>
                  <a:schemeClr val="accent1"/>
                </a:solidFill>
              </a:rPr>
              <a:t>YAG wheel installed backwards (position marks not visible to camera)</a:t>
            </a:r>
            <a:endParaRPr lang="en-US" sz="2000" dirty="0">
              <a:solidFill>
                <a:schemeClr val="accent1"/>
              </a:solidFill>
            </a:endParaRPr>
          </a:p>
          <a:p>
            <a:pPr lvl="3">
              <a:lnSpc>
                <a:spcPct val="120000"/>
              </a:lnSpc>
            </a:pPr>
            <a:r>
              <a:rPr lang="en-US" dirty="0">
                <a:solidFill>
                  <a:schemeClr val="accent1"/>
                </a:solidFill>
              </a:rPr>
              <a:t>Resolution target is not visible enough – need reflective type</a:t>
            </a:r>
          </a:p>
          <a:p>
            <a:pPr lvl="4">
              <a:lnSpc>
                <a:spcPct val="120000"/>
              </a:lnSpc>
            </a:pPr>
            <a:r>
              <a:rPr lang="en-US" sz="2000" dirty="0">
                <a:solidFill>
                  <a:schemeClr val="accent1"/>
                </a:solidFill>
              </a:rPr>
              <a:t>Could replace with a test screen</a:t>
            </a:r>
          </a:p>
          <a:p>
            <a:pPr lvl="4">
              <a:lnSpc>
                <a:spcPct val="120000"/>
              </a:lnSpc>
            </a:pPr>
            <a:r>
              <a:rPr lang="en-US" sz="2000" dirty="0">
                <a:solidFill>
                  <a:schemeClr val="accent1"/>
                </a:solidFill>
              </a:rPr>
              <a:t> BNNT or Undoped YAG</a:t>
            </a:r>
          </a:p>
          <a:p>
            <a:pPr lvl="3">
              <a:lnSpc>
                <a:spcPct val="120000"/>
              </a:lnSpc>
            </a:pPr>
            <a:r>
              <a:rPr lang="en-US" dirty="0">
                <a:solidFill>
                  <a:schemeClr val="accent1"/>
                </a:solidFill>
              </a:rPr>
              <a:t>60mm YAG crystals available to replace 50mm YAGs</a:t>
            </a:r>
            <a:endParaRPr lang="en-US" sz="2000" dirty="0">
              <a:solidFill>
                <a:schemeClr val="accent1"/>
              </a:solidFill>
            </a:endParaRPr>
          </a:p>
          <a:p>
            <a:pPr lvl="2">
              <a:lnSpc>
                <a:spcPct val="120000"/>
              </a:lnSpc>
            </a:pPr>
            <a:r>
              <a:rPr lang="en-US" dirty="0"/>
              <a:t>PET controls upgrade pending </a:t>
            </a:r>
            <a:endParaRPr lang="en-US" sz="2800" dirty="0"/>
          </a:p>
          <a:p>
            <a:pPr lvl="3">
              <a:lnSpc>
                <a:spcPct val="120000"/>
              </a:lnSpc>
            </a:pPr>
            <a:r>
              <a:rPr lang="en-US" dirty="0"/>
              <a:t>Labeled dropdown menu for position selection</a:t>
            </a:r>
            <a:r>
              <a:rPr lang="en-US" sz="2000" dirty="0"/>
              <a:t> – </a:t>
            </a:r>
            <a:r>
              <a:rPr lang="en-US" dirty="0"/>
              <a:t>YAG1/YAG2/YAG3/TARGET/OUT</a:t>
            </a:r>
            <a:endParaRPr lang="en-US" sz="2400" dirty="0"/>
          </a:p>
          <a:p>
            <a:pPr>
              <a:lnSpc>
                <a:spcPct val="120000"/>
              </a:lnSpc>
            </a:pPr>
            <a:endParaRPr lang="en-US" dirty="0"/>
          </a:p>
        </p:txBody>
      </p:sp>
      <p:pic>
        <p:nvPicPr>
          <p:cNvPr id="4" name="Picture 3">
            <a:extLst>
              <a:ext uri="{FF2B5EF4-FFF2-40B4-BE49-F238E27FC236}">
                <a16:creationId xmlns:a16="http://schemas.microsoft.com/office/drawing/2014/main" id="{BF8EA5CD-4727-0842-9BE6-F533638CAD90}"/>
              </a:ext>
            </a:extLst>
          </p:cNvPr>
          <p:cNvPicPr>
            <a:picLocks noChangeAspect="1"/>
          </p:cNvPicPr>
          <p:nvPr/>
        </p:nvPicPr>
        <p:blipFill>
          <a:blip r:embed="rId3"/>
          <a:stretch>
            <a:fillRect/>
          </a:stretch>
        </p:blipFill>
        <p:spPr>
          <a:xfrm>
            <a:off x="5269950" y="4305375"/>
            <a:ext cx="1790700" cy="1765300"/>
          </a:xfrm>
          <a:prstGeom prst="rect">
            <a:avLst/>
          </a:prstGeom>
        </p:spPr>
      </p:pic>
      <p:sp>
        <p:nvSpPr>
          <p:cNvPr id="5" name="TextBox 4">
            <a:extLst>
              <a:ext uri="{FF2B5EF4-FFF2-40B4-BE49-F238E27FC236}">
                <a16:creationId xmlns:a16="http://schemas.microsoft.com/office/drawing/2014/main" id="{0D216AE9-4897-444D-872C-66C70292630B}"/>
              </a:ext>
            </a:extLst>
          </p:cNvPr>
          <p:cNvSpPr txBox="1"/>
          <p:nvPr/>
        </p:nvSpPr>
        <p:spPr>
          <a:xfrm>
            <a:off x="6879599" y="4946325"/>
            <a:ext cx="1807200" cy="1323439"/>
          </a:xfrm>
          <a:prstGeom prst="rect">
            <a:avLst/>
          </a:prstGeom>
          <a:noFill/>
        </p:spPr>
        <p:txBody>
          <a:bodyPr wrap="square" rtlCol="0">
            <a:spAutoFit/>
          </a:bodyPr>
          <a:lstStyle/>
          <a:p>
            <a:pPr marL="342900" indent="-171450"/>
            <a:r>
              <a:rPr lang="en-US" sz="1000" b="1" dirty="0"/>
              <a:t>RF Diagnostic Line PM:</a:t>
            </a:r>
          </a:p>
          <a:p>
            <a:pPr marL="342900" indent="-171450"/>
            <a:r>
              <a:rPr lang="en-US" sz="1000" dirty="0"/>
              <a:t>Position Control (in pet)</a:t>
            </a:r>
          </a:p>
          <a:p>
            <a:pPr marL="515938" lvl="1" indent="-173038">
              <a:buFont typeface="+mj-lt"/>
              <a:buAutoNum type="arabicPeriod"/>
            </a:pPr>
            <a:r>
              <a:rPr lang="en-US" sz="1000" dirty="0"/>
              <a:t>YAG1</a:t>
            </a:r>
          </a:p>
          <a:p>
            <a:pPr marL="515938" lvl="1" indent="-173038">
              <a:buFont typeface="+mj-lt"/>
              <a:buAutoNum type="arabicPeriod"/>
            </a:pPr>
            <a:r>
              <a:rPr lang="en-US" sz="1000" dirty="0"/>
              <a:t>YAG2</a:t>
            </a:r>
          </a:p>
          <a:p>
            <a:pPr marL="515938" lvl="1" indent="-173038">
              <a:buFont typeface="+mj-lt"/>
              <a:buAutoNum type="arabicPeriod"/>
            </a:pPr>
            <a:r>
              <a:rPr lang="en-US" sz="1000" dirty="0"/>
              <a:t>YAG3</a:t>
            </a:r>
          </a:p>
          <a:p>
            <a:pPr marL="515938" lvl="1" indent="-173038">
              <a:buFont typeface="+mj-lt"/>
              <a:buAutoNum type="arabicPeriod"/>
            </a:pPr>
            <a:r>
              <a:rPr lang="en-US" sz="1000" dirty="0"/>
              <a:t>Target</a:t>
            </a:r>
          </a:p>
          <a:p>
            <a:pPr marL="515938" lvl="1" indent="-173038">
              <a:buFont typeface="+mj-lt"/>
              <a:buAutoNum type="arabicPeriod"/>
            </a:pPr>
            <a:r>
              <a:rPr lang="en-US" sz="1000" dirty="0"/>
              <a:t>OUT</a:t>
            </a:r>
          </a:p>
          <a:p>
            <a:pPr marL="342900" indent="-171450"/>
            <a:endParaRPr lang="en-US" sz="1000" dirty="0"/>
          </a:p>
        </p:txBody>
      </p:sp>
      <p:pic>
        <p:nvPicPr>
          <p:cNvPr id="10" name="Picture 9">
            <a:extLst>
              <a:ext uri="{FF2B5EF4-FFF2-40B4-BE49-F238E27FC236}">
                <a16:creationId xmlns:a16="http://schemas.microsoft.com/office/drawing/2014/main" id="{6D81A40D-1F16-634C-B65A-825B004EEDE5}"/>
              </a:ext>
            </a:extLst>
          </p:cNvPr>
          <p:cNvPicPr>
            <a:picLocks noChangeAspect="1"/>
          </p:cNvPicPr>
          <p:nvPr/>
        </p:nvPicPr>
        <p:blipFill>
          <a:blip r:embed="rId4"/>
          <a:stretch>
            <a:fillRect/>
          </a:stretch>
        </p:blipFill>
        <p:spPr>
          <a:xfrm>
            <a:off x="7060650" y="3160091"/>
            <a:ext cx="2006047" cy="1551583"/>
          </a:xfrm>
          <a:prstGeom prst="rect">
            <a:avLst/>
          </a:prstGeom>
        </p:spPr>
      </p:pic>
      <p:pic>
        <p:nvPicPr>
          <p:cNvPr id="11" name="Picture 10">
            <a:extLst>
              <a:ext uri="{FF2B5EF4-FFF2-40B4-BE49-F238E27FC236}">
                <a16:creationId xmlns:a16="http://schemas.microsoft.com/office/drawing/2014/main" id="{7C644BBE-1181-0E46-A14A-4045507E9A8C}"/>
              </a:ext>
            </a:extLst>
          </p:cNvPr>
          <p:cNvPicPr>
            <a:picLocks noChangeAspect="1"/>
          </p:cNvPicPr>
          <p:nvPr/>
        </p:nvPicPr>
        <p:blipFill>
          <a:blip r:embed="rId5"/>
          <a:stretch>
            <a:fillRect/>
          </a:stretch>
        </p:blipFill>
        <p:spPr>
          <a:xfrm>
            <a:off x="7065952" y="1588175"/>
            <a:ext cx="2000745" cy="1544400"/>
          </a:xfrm>
          <a:prstGeom prst="rect">
            <a:avLst/>
          </a:prstGeom>
        </p:spPr>
      </p:pic>
      <p:pic>
        <p:nvPicPr>
          <p:cNvPr id="12" name="Picture 11">
            <a:extLst>
              <a:ext uri="{FF2B5EF4-FFF2-40B4-BE49-F238E27FC236}">
                <a16:creationId xmlns:a16="http://schemas.microsoft.com/office/drawing/2014/main" id="{6C487F67-E3B1-894E-BDF5-F320184D1043}"/>
              </a:ext>
            </a:extLst>
          </p:cNvPr>
          <p:cNvPicPr>
            <a:picLocks noChangeAspect="1"/>
          </p:cNvPicPr>
          <p:nvPr/>
        </p:nvPicPr>
        <p:blipFill>
          <a:blip r:embed="rId6"/>
          <a:stretch>
            <a:fillRect/>
          </a:stretch>
        </p:blipFill>
        <p:spPr>
          <a:xfrm>
            <a:off x="7060650" y="59567"/>
            <a:ext cx="2006047" cy="1528608"/>
          </a:xfrm>
          <a:prstGeom prst="rect">
            <a:avLst/>
          </a:prstGeom>
        </p:spPr>
      </p:pic>
      <p:sp>
        <p:nvSpPr>
          <p:cNvPr id="13" name="TextBox 12">
            <a:extLst>
              <a:ext uri="{FF2B5EF4-FFF2-40B4-BE49-F238E27FC236}">
                <a16:creationId xmlns:a16="http://schemas.microsoft.com/office/drawing/2014/main" id="{94ACAFA5-7C6A-1749-B4B1-98899DC348F2}"/>
              </a:ext>
            </a:extLst>
          </p:cNvPr>
          <p:cNvSpPr txBox="1"/>
          <p:nvPr/>
        </p:nvSpPr>
        <p:spPr>
          <a:xfrm>
            <a:off x="5577450" y="734714"/>
            <a:ext cx="1483200" cy="276999"/>
          </a:xfrm>
          <a:prstGeom prst="rect">
            <a:avLst/>
          </a:prstGeom>
          <a:noFill/>
        </p:spPr>
        <p:txBody>
          <a:bodyPr wrap="square" rtlCol="0">
            <a:spAutoFit/>
          </a:bodyPr>
          <a:lstStyle/>
          <a:p>
            <a:r>
              <a:rPr lang="en-US" sz="1200" dirty="0"/>
              <a:t>Fluorescent Laser</a:t>
            </a:r>
          </a:p>
        </p:txBody>
      </p:sp>
      <p:sp>
        <p:nvSpPr>
          <p:cNvPr id="14" name="TextBox 13">
            <a:extLst>
              <a:ext uri="{FF2B5EF4-FFF2-40B4-BE49-F238E27FC236}">
                <a16:creationId xmlns:a16="http://schemas.microsoft.com/office/drawing/2014/main" id="{9F8ECD86-B554-B843-9455-748535A10D8C}"/>
              </a:ext>
            </a:extLst>
          </p:cNvPr>
          <p:cNvSpPr txBox="1"/>
          <p:nvPr/>
        </p:nvSpPr>
        <p:spPr>
          <a:xfrm>
            <a:off x="5665050" y="2164637"/>
            <a:ext cx="1483200" cy="461665"/>
          </a:xfrm>
          <a:prstGeom prst="rect">
            <a:avLst/>
          </a:prstGeom>
          <a:noFill/>
        </p:spPr>
        <p:txBody>
          <a:bodyPr wrap="square" rtlCol="0">
            <a:spAutoFit/>
          </a:bodyPr>
          <a:lstStyle/>
          <a:p>
            <a:r>
              <a:rPr lang="en-US" sz="1200" dirty="0"/>
              <a:t>Fluorescent Lamp</a:t>
            </a:r>
          </a:p>
          <a:p>
            <a:r>
              <a:rPr lang="en-US" sz="1200" dirty="0"/>
              <a:t>(UV)</a:t>
            </a:r>
          </a:p>
        </p:txBody>
      </p:sp>
      <p:sp>
        <p:nvSpPr>
          <p:cNvPr id="15" name="TextBox 14">
            <a:extLst>
              <a:ext uri="{FF2B5EF4-FFF2-40B4-BE49-F238E27FC236}">
                <a16:creationId xmlns:a16="http://schemas.microsoft.com/office/drawing/2014/main" id="{5F545F97-6DB5-DE47-AE99-4765BFC19412}"/>
              </a:ext>
            </a:extLst>
          </p:cNvPr>
          <p:cNvSpPr txBox="1"/>
          <p:nvPr/>
        </p:nvSpPr>
        <p:spPr>
          <a:xfrm>
            <a:off x="5940001" y="3570537"/>
            <a:ext cx="1120650" cy="461665"/>
          </a:xfrm>
          <a:prstGeom prst="rect">
            <a:avLst/>
          </a:prstGeom>
          <a:noFill/>
        </p:spPr>
        <p:txBody>
          <a:bodyPr wrap="square" rtlCol="0">
            <a:spAutoFit/>
          </a:bodyPr>
          <a:lstStyle/>
          <a:p>
            <a:r>
              <a:rPr lang="en-US" sz="1200" dirty="0"/>
              <a:t>”White” Lamp</a:t>
            </a:r>
          </a:p>
          <a:p>
            <a:r>
              <a:rPr lang="en-US" sz="1200" dirty="0"/>
              <a:t>(Lamp)</a:t>
            </a:r>
          </a:p>
        </p:txBody>
      </p:sp>
      <p:pic>
        <p:nvPicPr>
          <p:cNvPr id="16" name="Picture 15">
            <a:extLst>
              <a:ext uri="{FF2B5EF4-FFF2-40B4-BE49-F238E27FC236}">
                <a16:creationId xmlns:a16="http://schemas.microsoft.com/office/drawing/2014/main" id="{2FBD09D2-AF1D-9F4E-BF59-EBF09E60B8C8}"/>
              </a:ext>
            </a:extLst>
          </p:cNvPr>
          <p:cNvPicPr>
            <a:picLocks noChangeAspect="1"/>
          </p:cNvPicPr>
          <p:nvPr/>
        </p:nvPicPr>
        <p:blipFill>
          <a:blip r:embed="rId7"/>
          <a:stretch>
            <a:fillRect/>
          </a:stretch>
        </p:blipFill>
        <p:spPr>
          <a:xfrm>
            <a:off x="3082374" y="2390053"/>
            <a:ext cx="836223" cy="668044"/>
          </a:xfrm>
          <a:prstGeom prst="rect">
            <a:avLst/>
          </a:prstGeom>
        </p:spPr>
      </p:pic>
    </p:spTree>
    <p:extLst>
      <p:ext uri="{BB962C8B-B14F-4D97-AF65-F5344CB8AC3E}">
        <p14:creationId xmlns:p14="http://schemas.microsoft.com/office/powerpoint/2010/main" val="431014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2800759-C1AB-964C-B7A0-B509BECB79E5}"/>
              </a:ext>
            </a:extLst>
          </p:cNvPr>
          <p:cNvGrpSpPr/>
          <p:nvPr/>
        </p:nvGrpSpPr>
        <p:grpSpPr>
          <a:xfrm>
            <a:off x="802883" y="338016"/>
            <a:ext cx="8242300" cy="2222500"/>
            <a:chOff x="802883" y="338016"/>
            <a:chExt cx="8242300" cy="2222500"/>
          </a:xfrm>
        </p:grpSpPr>
        <p:pic>
          <p:nvPicPr>
            <p:cNvPr id="3" name="Picture 2">
              <a:extLst>
                <a:ext uri="{FF2B5EF4-FFF2-40B4-BE49-F238E27FC236}">
                  <a16:creationId xmlns:a16="http://schemas.microsoft.com/office/drawing/2014/main" id="{4E9F0114-3FE5-1F49-A4BD-2E420B16E522}"/>
                </a:ext>
              </a:extLst>
            </p:cNvPr>
            <p:cNvPicPr>
              <a:picLocks noChangeAspect="1"/>
            </p:cNvPicPr>
            <p:nvPr/>
          </p:nvPicPr>
          <p:blipFill>
            <a:blip r:embed="rId2"/>
            <a:stretch>
              <a:fillRect/>
            </a:stretch>
          </p:blipFill>
          <p:spPr>
            <a:xfrm>
              <a:off x="802883" y="338016"/>
              <a:ext cx="8242300" cy="2222500"/>
            </a:xfrm>
            <a:prstGeom prst="rect">
              <a:avLst/>
            </a:prstGeom>
          </p:spPr>
        </p:pic>
        <p:sp>
          <p:nvSpPr>
            <p:cNvPr id="5" name="Rectangle 4">
              <a:extLst>
                <a:ext uri="{FF2B5EF4-FFF2-40B4-BE49-F238E27FC236}">
                  <a16:creationId xmlns:a16="http://schemas.microsoft.com/office/drawing/2014/main" id="{0D5445C1-CAD5-8F43-9D9E-9C502F95048E}"/>
                </a:ext>
              </a:extLst>
            </p:cNvPr>
            <p:cNvSpPr/>
            <p:nvPr/>
          </p:nvSpPr>
          <p:spPr>
            <a:xfrm>
              <a:off x="8327322" y="2395243"/>
              <a:ext cx="272226" cy="16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5">
            <a:extLst>
              <a:ext uri="{FF2B5EF4-FFF2-40B4-BE49-F238E27FC236}">
                <a16:creationId xmlns:a16="http://schemas.microsoft.com/office/drawing/2014/main" id="{FFF59203-B6D0-6041-A967-C7C5270A61F2}"/>
              </a:ext>
            </a:extLst>
          </p:cNvPr>
          <p:cNvSpPr txBox="1">
            <a:spLocks/>
          </p:cNvSpPr>
          <p:nvPr/>
        </p:nvSpPr>
        <p:spPr>
          <a:xfrm>
            <a:off x="4963325" y="1892672"/>
            <a:ext cx="3636223" cy="4438326"/>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4600" u="sng" dirty="0"/>
              <a:t>Other Issues</a:t>
            </a:r>
          </a:p>
          <a:p>
            <a:pPr>
              <a:lnSpc>
                <a:spcPct val="120000"/>
              </a:lnSpc>
            </a:pPr>
            <a:r>
              <a:rPr lang="en-US" dirty="0"/>
              <a:t>Dynamic range challenges (auto-gain):</a:t>
            </a:r>
          </a:p>
          <a:p>
            <a:pPr lvl="1">
              <a:lnSpc>
                <a:spcPct val="120000"/>
              </a:lnSpc>
            </a:pPr>
            <a:r>
              <a:rPr lang="en-US" dirty="0"/>
              <a:t>Off center beams, laser intensity, and cathode QE cause wide dynamic range</a:t>
            </a:r>
          </a:p>
          <a:p>
            <a:pPr lvl="1">
              <a:lnSpc>
                <a:spcPct val="120000"/>
              </a:lnSpc>
            </a:pPr>
            <a:r>
              <a:rPr lang="en-US" dirty="0"/>
              <a:t>Manual attenuation changes have been made up until now (pet archives help)</a:t>
            </a:r>
          </a:p>
          <a:p>
            <a:pPr lvl="1">
              <a:lnSpc>
                <a:spcPct val="120000"/>
              </a:lnSpc>
            </a:pPr>
            <a:r>
              <a:rPr lang="en-US" dirty="0"/>
              <a:t>Auto-gain is available on Libera electronics, </a:t>
            </a:r>
            <a:r>
              <a:rPr lang="en-US" dirty="0">
                <a:solidFill>
                  <a:schemeClr val="accent1"/>
                </a:solidFill>
              </a:rPr>
              <a:t>needs commissioning time</a:t>
            </a:r>
          </a:p>
          <a:p>
            <a:pPr lvl="1">
              <a:lnSpc>
                <a:spcPct val="120000"/>
              </a:lnSpc>
            </a:pPr>
            <a:r>
              <a:rPr lang="en-US" dirty="0"/>
              <a:t>V301 auto-gain is also under development, </a:t>
            </a:r>
            <a:r>
              <a:rPr lang="en-US" dirty="0">
                <a:solidFill>
                  <a:schemeClr val="accent1"/>
                </a:solidFill>
              </a:rPr>
              <a:t>needs commissioning as well</a:t>
            </a:r>
          </a:p>
          <a:p>
            <a:pPr lvl="1">
              <a:lnSpc>
                <a:spcPct val="120000"/>
              </a:lnSpc>
            </a:pPr>
            <a:r>
              <a:rPr lang="en-US" dirty="0">
                <a:solidFill>
                  <a:schemeClr val="accent1"/>
                </a:solidFill>
              </a:rPr>
              <a:t>Development time needed to determine calibration in cooling section across multiple gain settings</a:t>
            </a:r>
          </a:p>
          <a:p>
            <a:pPr lvl="2">
              <a:lnSpc>
                <a:spcPct val="120000"/>
              </a:lnSpc>
            </a:pPr>
            <a:r>
              <a:rPr lang="en-US" dirty="0"/>
              <a:t>May need to keep cooling section gains fixed or limited discrete steps</a:t>
            </a:r>
          </a:p>
          <a:p>
            <a:pPr>
              <a:lnSpc>
                <a:spcPct val="120000"/>
              </a:lnSpc>
            </a:pPr>
            <a:r>
              <a:rPr lang="en-US" dirty="0"/>
              <a:t>Libera Hangs</a:t>
            </a:r>
          </a:p>
          <a:p>
            <a:pPr lvl="1">
              <a:lnSpc>
                <a:spcPct val="120000"/>
              </a:lnSpc>
            </a:pPr>
            <a:r>
              <a:rPr lang="en-US" dirty="0"/>
              <a:t>Libera units (transport) very sensitive to window settings, can get locked up.</a:t>
            </a:r>
          </a:p>
          <a:p>
            <a:pPr lvl="1">
              <a:lnSpc>
                <a:spcPct val="120000"/>
              </a:lnSpc>
            </a:pPr>
            <a:r>
              <a:rPr lang="en-US" dirty="0">
                <a:solidFill>
                  <a:schemeClr val="accent1"/>
                </a:solidFill>
              </a:rPr>
              <a:t>Fine-tuning of window settings still underway to prevent this issue</a:t>
            </a:r>
          </a:p>
          <a:p>
            <a:pPr lvl="1">
              <a:lnSpc>
                <a:spcPct val="120000"/>
              </a:lnSpc>
            </a:pPr>
            <a:r>
              <a:rPr lang="en-US" dirty="0">
                <a:solidFill>
                  <a:schemeClr val="accent1"/>
                </a:solidFill>
              </a:rPr>
              <a:t>User-friendly reset capability for shift operators being developed (pet/fit)</a:t>
            </a:r>
          </a:p>
        </p:txBody>
      </p:sp>
      <p:sp>
        <p:nvSpPr>
          <p:cNvPr id="11" name="Content Placeholder 2">
            <a:extLst>
              <a:ext uri="{FF2B5EF4-FFF2-40B4-BE49-F238E27FC236}">
                <a16:creationId xmlns:a16="http://schemas.microsoft.com/office/drawing/2014/main" id="{A8197C27-C4E8-4147-AF86-D9533A4C748D}"/>
              </a:ext>
            </a:extLst>
          </p:cNvPr>
          <p:cNvSpPr>
            <a:spLocks noGrp="1"/>
          </p:cNvSpPr>
          <p:nvPr>
            <p:ph idx="1"/>
          </p:nvPr>
        </p:nvSpPr>
        <p:spPr>
          <a:xfrm>
            <a:off x="475633" y="2184712"/>
            <a:ext cx="3747359" cy="4146286"/>
          </a:xfrm>
        </p:spPr>
        <p:txBody>
          <a:bodyPr>
            <a:normAutofit fontScale="77500" lnSpcReduction="20000"/>
          </a:bodyPr>
          <a:lstStyle/>
          <a:p>
            <a:pPr marL="0" indent="0">
              <a:buNone/>
            </a:pPr>
            <a:r>
              <a:rPr lang="en-US" sz="2400" u="sng" dirty="0"/>
              <a:t>Status Summary</a:t>
            </a:r>
          </a:p>
          <a:p>
            <a:r>
              <a:rPr lang="en-US" sz="2000" dirty="0"/>
              <a:t>All 41 BPM stations – </a:t>
            </a:r>
            <a:r>
              <a:rPr lang="en-US" sz="2000" dirty="0">
                <a:solidFill>
                  <a:schemeClr val="accent6">
                    <a:lumMod val="75000"/>
                  </a:schemeClr>
                </a:solidFill>
              </a:rPr>
              <a:t>Operational</a:t>
            </a:r>
          </a:p>
          <a:p>
            <a:r>
              <a:rPr lang="en-US" sz="2000" dirty="0"/>
              <a:t>MPS position alarms – </a:t>
            </a:r>
            <a:r>
              <a:rPr lang="en-US" sz="2000" dirty="0">
                <a:solidFill>
                  <a:schemeClr val="accent6">
                    <a:lumMod val="75000"/>
                  </a:schemeClr>
                </a:solidFill>
              </a:rPr>
              <a:t>Zones 1 – 5 are Operational</a:t>
            </a:r>
            <a:r>
              <a:rPr lang="en-US" sz="2000" dirty="0"/>
              <a:t> </a:t>
            </a:r>
          </a:p>
          <a:p>
            <a:pPr lvl="1"/>
            <a:r>
              <a:rPr lang="en-US" sz="1600" dirty="0">
                <a:solidFill>
                  <a:schemeClr val="accent6">
                    <a:lumMod val="75000"/>
                  </a:schemeClr>
                </a:solidFill>
              </a:rPr>
              <a:t>Response time tested 6/11/18: </a:t>
            </a:r>
            <a:r>
              <a:rPr lang="en-US" sz="1600" b="1" dirty="0">
                <a:solidFill>
                  <a:schemeClr val="accent6">
                    <a:lumMod val="75000"/>
                  </a:schemeClr>
                </a:solidFill>
              </a:rPr>
              <a:t>&lt;5µs          (</a:t>
            </a:r>
            <a:r>
              <a:rPr lang="en-US" sz="1600" b="1" i="1" dirty="0">
                <a:solidFill>
                  <a:schemeClr val="accent6">
                    <a:lumMod val="75000"/>
                  </a:schemeClr>
                </a:solidFill>
              </a:rPr>
              <a:t>data taken from </a:t>
            </a:r>
            <a:r>
              <a:rPr lang="en-US" sz="1600" b="1" i="1" dirty="0" err="1">
                <a:solidFill>
                  <a:schemeClr val="accent6">
                    <a:lumMod val="75000"/>
                  </a:schemeClr>
                </a:solidFill>
              </a:rPr>
              <a:t>eLog</a:t>
            </a:r>
            <a:r>
              <a:rPr lang="en-US" sz="1600" b="1" i="1" dirty="0">
                <a:solidFill>
                  <a:schemeClr val="accent6">
                    <a:lumMod val="75000"/>
                  </a:schemeClr>
                </a:solidFill>
              </a:rPr>
              <a:t> entry - </a:t>
            </a:r>
            <a:r>
              <a:rPr lang="en-US" sz="1600" b="1" i="1" dirty="0" err="1">
                <a:solidFill>
                  <a:schemeClr val="accent6">
                    <a:lumMod val="75000"/>
                  </a:schemeClr>
                </a:solidFill>
              </a:rPr>
              <a:t>Seletskiy</a:t>
            </a:r>
            <a:r>
              <a:rPr lang="en-US" sz="1600" b="1" i="1" dirty="0">
                <a:solidFill>
                  <a:schemeClr val="accent6">
                    <a:lumMod val="75000"/>
                  </a:schemeClr>
                </a:solidFill>
              </a:rPr>
              <a:t>)</a:t>
            </a:r>
          </a:p>
          <a:p>
            <a:r>
              <a:rPr lang="en-US" sz="2000" dirty="0"/>
              <a:t>Orbit Display – </a:t>
            </a:r>
            <a:r>
              <a:rPr lang="en-US" sz="2000" dirty="0">
                <a:solidFill>
                  <a:schemeClr val="accent1"/>
                </a:solidFill>
              </a:rPr>
              <a:t>Under development</a:t>
            </a:r>
          </a:p>
          <a:p>
            <a:endParaRPr lang="en-US" sz="2000" dirty="0"/>
          </a:p>
          <a:p>
            <a:r>
              <a:rPr lang="en-US" sz="2000" dirty="0"/>
              <a:t>Current Challenges:</a:t>
            </a:r>
          </a:p>
          <a:p>
            <a:pPr lvl="1"/>
            <a:r>
              <a:rPr lang="en-US" sz="1600" dirty="0"/>
              <a:t>Switch/Amplifier failures – </a:t>
            </a:r>
            <a:r>
              <a:rPr lang="en-US" sz="1600" dirty="0">
                <a:solidFill>
                  <a:schemeClr val="accent6">
                    <a:lumMod val="75000"/>
                  </a:schemeClr>
                </a:solidFill>
              </a:rPr>
              <a:t>mitigated by limiters</a:t>
            </a:r>
          </a:p>
          <a:p>
            <a:pPr lvl="1"/>
            <a:r>
              <a:rPr lang="en-US" sz="1600" dirty="0"/>
              <a:t>Ion BPM noise – </a:t>
            </a:r>
            <a:r>
              <a:rPr lang="en-US" sz="1600" dirty="0">
                <a:solidFill>
                  <a:schemeClr val="accent6">
                    <a:lumMod val="75000"/>
                  </a:schemeClr>
                </a:solidFill>
              </a:rPr>
              <a:t>solved by Digital HPF in FPGA</a:t>
            </a:r>
          </a:p>
          <a:p>
            <a:pPr lvl="1"/>
            <a:r>
              <a:rPr lang="en-US" sz="1600" dirty="0"/>
              <a:t>Booster RF Interference – </a:t>
            </a:r>
            <a:r>
              <a:rPr lang="en-US" sz="1600" dirty="0">
                <a:solidFill>
                  <a:schemeClr val="accent1"/>
                </a:solidFill>
              </a:rPr>
              <a:t>rework planned:</a:t>
            </a:r>
          </a:p>
          <a:p>
            <a:pPr lvl="2"/>
            <a:r>
              <a:rPr lang="en-US" sz="1200" dirty="0">
                <a:solidFill>
                  <a:schemeClr val="accent1"/>
                </a:solidFill>
              </a:rPr>
              <a:t>Amplifier boxes to be moved further away or out of the tunnel</a:t>
            </a:r>
          </a:p>
          <a:p>
            <a:pPr lvl="2"/>
            <a:r>
              <a:rPr lang="en-US" sz="1200" dirty="0">
                <a:solidFill>
                  <a:schemeClr val="accent1"/>
                </a:solidFill>
              </a:rPr>
              <a:t>BPM cables for b1 &amp; b2 to be rerouted away form booster</a:t>
            </a:r>
          </a:p>
          <a:p>
            <a:pPr marL="0" lvl="0" indent="0">
              <a:lnSpc>
                <a:spcPct val="120000"/>
              </a:lnSpc>
              <a:buNone/>
            </a:pPr>
            <a:endParaRPr lang="en-US" sz="2000" dirty="0">
              <a:solidFill>
                <a:schemeClr val="accent1"/>
              </a:solidFill>
            </a:endParaRPr>
          </a:p>
          <a:p>
            <a:pPr>
              <a:lnSpc>
                <a:spcPct val="120000"/>
              </a:lnSpc>
            </a:pPr>
            <a:endParaRPr lang="en-US" dirty="0"/>
          </a:p>
        </p:txBody>
      </p:sp>
      <p:sp>
        <p:nvSpPr>
          <p:cNvPr id="10" name="Title 1">
            <a:extLst>
              <a:ext uri="{FF2B5EF4-FFF2-40B4-BE49-F238E27FC236}">
                <a16:creationId xmlns:a16="http://schemas.microsoft.com/office/drawing/2014/main" id="{E8C0A91C-746D-064E-9DD7-026F26BCC72B}"/>
              </a:ext>
            </a:extLst>
          </p:cNvPr>
          <p:cNvSpPr>
            <a:spLocks noGrp="1"/>
          </p:cNvSpPr>
          <p:nvPr>
            <p:ph type="title"/>
          </p:nvPr>
        </p:nvSpPr>
        <p:spPr>
          <a:xfrm>
            <a:off x="71621" y="93946"/>
            <a:ext cx="8328991" cy="628474"/>
          </a:xfrm>
        </p:spPr>
        <p:txBody>
          <a:bodyPr>
            <a:normAutofit fontScale="90000"/>
          </a:bodyPr>
          <a:lstStyle/>
          <a:p>
            <a:r>
              <a:rPr lang="en-US" dirty="0"/>
              <a:t>Beam Position Monitors (41)</a:t>
            </a:r>
          </a:p>
        </p:txBody>
      </p:sp>
    </p:spTree>
    <p:extLst>
      <p:ext uri="{BB962C8B-B14F-4D97-AF65-F5344CB8AC3E}">
        <p14:creationId xmlns:p14="http://schemas.microsoft.com/office/powerpoint/2010/main" val="8284694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_Gray" id="{8884D763-D2B4-C94E-B984-ECB655A2D111}" vid="{C67C4159-A817-0E46-9C6D-0072CEF6AA08}"/>
    </a:ext>
  </a:extLst>
</a:theme>
</file>

<file path=docProps/app.xml><?xml version="1.0" encoding="utf-8"?>
<Properties xmlns="http://schemas.openxmlformats.org/officeDocument/2006/extended-properties" xmlns:vt="http://schemas.openxmlformats.org/officeDocument/2006/docPropsVTypes">
  <Template/>
  <TotalTime>6426</TotalTime>
  <Words>2927</Words>
  <Application>Microsoft Macintosh PowerPoint</Application>
  <PresentationFormat>On-screen Show (4:3)</PresentationFormat>
  <Paragraphs>427</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ＭＳ Ｐゴシック</vt:lpstr>
      <vt:lpstr>Arial</vt:lpstr>
      <vt:lpstr>Calibri</vt:lpstr>
      <vt:lpstr>Helvetica</vt:lpstr>
      <vt:lpstr>Symbol</vt:lpstr>
      <vt:lpstr>Office Theme</vt:lpstr>
      <vt:lpstr>LEReC Status Review Retreat</vt:lpstr>
      <vt:lpstr>LEReC Instrumentation Quantities &amp; Progress</vt:lpstr>
      <vt:lpstr>Gun Radiation Monitor</vt:lpstr>
      <vt:lpstr>Gun Anode Bias</vt:lpstr>
      <vt:lpstr>Ion Clearing Electrodes &amp; pAmmeter</vt:lpstr>
      <vt:lpstr>Laser Exit Table &amp; Cathode Imaging</vt:lpstr>
      <vt:lpstr>Gun HV Ripple Monitor</vt:lpstr>
      <vt:lpstr>Profile Monitors (15)</vt:lpstr>
      <vt:lpstr>Beam Position Monitors (41)</vt:lpstr>
      <vt:lpstr>Charge &amp; Current Monitors  – FCTs (4)</vt:lpstr>
      <vt:lpstr>Charge &amp; Current Monitors – ICT (1) &amp; DCCT (1)</vt:lpstr>
      <vt:lpstr>Charge &amp; Current Monitors – FCs (5) / Halos (4)</vt:lpstr>
      <vt:lpstr>Injection Emittance Slit Multi-Slit Mask</vt:lpstr>
      <vt:lpstr>Emittance Slit Scanners (2)</vt:lpstr>
      <vt:lpstr>Beam Loss Monitors</vt:lpstr>
      <vt:lpstr>Temperature Measurement</vt:lpstr>
      <vt:lpstr>NMR Gaussmeter    for 180º Dipole</vt:lpstr>
      <vt:lpstr>Recombination Montior (2)</vt:lpstr>
      <vt:lpstr>Remote Scopes (2) &amp; Multiplexed Signals</vt:lpstr>
      <vt:lpstr>PowerPoint Presentation</vt:lpstr>
      <vt:lpstr>Status Summary</vt:lpstr>
      <vt:lpstr>Summary of Remaining Work</vt:lpstr>
      <vt:lpstr>PowerPoint Presentation</vt:lpstr>
      <vt:lpstr>Charge &amp; Current Monitors – FCTs</vt:lpstr>
      <vt:lpstr>Charge &amp; Current Monitors – ICT</vt:lpstr>
      <vt:lpstr>Charge &amp; Current Monitors – DCCT</vt:lpstr>
      <vt:lpstr>BPMs</vt:lpstr>
      <vt:lpstr>BPMs</vt:lpstr>
      <vt:lpstr>BPMs</vt:lpstr>
      <vt:lpstr>BPMs</vt:lpstr>
      <vt:lpstr>Diagnostic Beam Line Profile Monitor YAG Position Definition</vt:lpstr>
      <vt:lpstr>PowerPoint Presentation</vt:lpstr>
      <vt:lpstr>Beam Loss Monitors</vt:lpstr>
    </vt:vector>
  </TitlesOfParts>
  <Manager/>
  <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 Abramowitz</dc:creator>
  <cp:keywords/>
  <dc:description/>
  <cp:lastModifiedBy>Miller, Toby</cp:lastModifiedBy>
  <cp:revision>114</cp:revision>
  <dcterms:created xsi:type="dcterms:W3CDTF">2018-01-31T21:41:27Z</dcterms:created>
  <dcterms:modified xsi:type="dcterms:W3CDTF">2018-07-02T03:24:56Z</dcterms:modified>
  <cp:category/>
</cp:coreProperties>
</file>