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  <p:sldMasterId id="2147483708" r:id="rId2"/>
  </p:sldMasterIdLst>
  <p:notesMasterIdLst>
    <p:notesMasterId r:id="rId29"/>
  </p:notesMasterIdLst>
  <p:handoutMasterIdLst>
    <p:handoutMasterId r:id="rId30"/>
  </p:handoutMasterIdLst>
  <p:sldIdLst>
    <p:sldId id="260" r:id="rId3"/>
    <p:sldId id="262" r:id="rId4"/>
    <p:sldId id="270" r:id="rId5"/>
    <p:sldId id="269" r:id="rId6"/>
    <p:sldId id="288" r:id="rId7"/>
    <p:sldId id="292" r:id="rId8"/>
    <p:sldId id="278" r:id="rId9"/>
    <p:sldId id="272" r:id="rId10"/>
    <p:sldId id="273" r:id="rId11"/>
    <p:sldId id="274" r:id="rId12"/>
    <p:sldId id="277" r:id="rId13"/>
    <p:sldId id="280" r:id="rId14"/>
    <p:sldId id="267" r:id="rId15"/>
    <p:sldId id="276" r:id="rId16"/>
    <p:sldId id="289" r:id="rId17"/>
    <p:sldId id="290" r:id="rId18"/>
    <p:sldId id="291" r:id="rId19"/>
    <p:sldId id="281" r:id="rId20"/>
    <p:sldId id="271" r:id="rId21"/>
    <p:sldId id="287" r:id="rId22"/>
    <p:sldId id="282" r:id="rId23"/>
    <p:sldId id="283" r:id="rId24"/>
    <p:sldId id="284" r:id="rId25"/>
    <p:sldId id="285" r:id="rId26"/>
    <p:sldId id="286" r:id="rId27"/>
    <p:sldId id="268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tton, Diane" initials="H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A6C0F"/>
    <a:srgbClr val="042B7F"/>
    <a:srgbClr val="594E7F"/>
    <a:srgbClr val="D2C4F5"/>
    <a:srgbClr val="000000"/>
    <a:srgbClr val="ACA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5" autoAdjust="0"/>
    <p:restoredTop sz="94660"/>
  </p:normalViewPr>
  <p:slideViewPr>
    <p:cSldViewPr>
      <p:cViewPr varScale="1">
        <p:scale>
          <a:sx n="64" d="100"/>
          <a:sy n="64" d="100"/>
        </p:scale>
        <p:origin x="14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4"/>
    </p:cViewPr>
  </p:sorterViewPr>
  <p:notesViewPr>
    <p:cSldViewPr>
      <p:cViewPr varScale="1">
        <p:scale>
          <a:sx n="69" d="100"/>
          <a:sy n="69" d="100"/>
        </p:scale>
        <p:origin x="2444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88F165-D13F-4EB3-8DB4-B2E041C5C6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04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62534B-6A3C-4AED-B31F-CD5EC1AA07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52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3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4C5-6044-42D1-B178-7EA7F4E8C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7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9599-1F05-41A9-83BD-1B45EFED4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4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E331-E6A2-4ED7-B2A5-5CF471D965E0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7DE7-4F2C-47AC-A0AA-99A71E04B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6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7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8600" y="34290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8600" y="2628900"/>
            <a:ext cx="6286500" cy="6858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8151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14800" y="65532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3880F-CDBA-4B7B-B937-6EB3D39E0B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9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Y:\Jen\BNL PPT Template\ppt_BG_BodySlide_BNL_blue_NO_GRAPHIC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51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42B7F"/>
                </a:solidFill>
              </a:defRPr>
            </a:lvl1pPr>
          </a:lstStyle>
          <a:p>
            <a:fld id="{9AFB4413-069C-4E6B-9C35-9E4E3A2091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410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-123825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3075" name="Rectangle 24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</a:t>
            </a:r>
          </a:p>
          <a:p>
            <a:pPr lvl="4"/>
            <a:r>
              <a:rPr lang="en-US" altLang="en-US"/>
              <a:t>Fifth</a:t>
            </a:r>
          </a:p>
          <a:p>
            <a:pPr lvl="4"/>
            <a:endParaRPr lang="en-US" altLang="en-US"/>
          </a:p>
        </p:txBody>
      </p:sp>
      <p:grpSp>
        <p:nvGrpSpPr>
          <p:cNvPr id="3076" name="Group 2465"/>
          <p:cNvGrpSpPr>
            <a:grpSpLocks/>
          </p:cNvGrpSpPr>
          <p:nvPr/>
        </p:nvGrpSpPr>
        <p:grpSpPr bwMode="auto">
          <a:xfrm>
            <a:off x="381000" y="5943600"/>
            <a:ext cx="8447088" cy="38100"/>
            <a:chOff x="247" y="3980"/>
            <a:chExt cx="5321" cy="24"/>
          </a:xfrm>
        </p:grpSpPr>
        <p:sp>
          <p:nvSpPr>
            <p:cNvPr id="1071" name="Rectangle 2421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2" name="Rectangle 2422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3" name="Rectangle 2423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4" name="Rectangle 2424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5" name="Rectangle 2425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6" name="Rectangle 2426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7" name="Rectangle 2427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8" name="Rectangle 2428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9" name="Rectangle 2429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0" name="Rectangle 2430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1" name="Rectangle 2431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2" name="Rectangle 2432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3" name="Rectangle 2433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4" name="Rectangle 2434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5" name="Rectangle 2435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6" name="Rectangle 2436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7" name="Rectangle 2437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8" name="Freeform 2440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9" name="Rectangle 2442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0" name="Rectangle 2443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1" name="Rectangle 2444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2" name="Rectangle 2445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3" name="Rectangle 2446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4" name="Rectangle 2447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5" name="Rectangle 2448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6" name="Rectangle 2449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7" name="Rectangle 2450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8" name="Rectangle 2451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9" name="Rectangle 2452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0" name="Rectangle 2453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1" name="Rectangle 2454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2" name="Rectangle 2455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3" name="Rectangle 2456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4" name="Rectangle 2457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5" name="Rectangle 2458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6" name="Freeform 2461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</a:path>
              </a:pathLst>
            </a:custGeom>
            <a:solidFill>
              <a:srgbClr val="000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518" name="Rectangle 24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05117" y="6497479"/>
            <a:ext cx="9144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 eaLnBrk="1" hangingPunct="1">
              <a:defRPr/>
            </a:pPr>
            <a:fld id="{999DC147-8904-44A6-92E7-0C14631ABD77}" type="slidenum">
              <a:rPr lang="en-US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Text Box 2474"/>
          <p:cNvSpPr txBox="1">
            <a:spLocks noChangeArrowheads="1"/>
          </p:cNvSpPr>
          <p:nvPr userDrawn="1"/>
        </p:nvSpPr>
        <p:spPr bwMode="auto">
          <a:xfrm>
            <a:off x="7315200" y="6416699"/>
            <a:ext cx="1600200" cy="1825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600" b="1" i="1" dirty="0">
                <a:solidFill>
                  <a:srgbClr val="000000"/>
                </a:solidFill>
              </a:rPr>
              <a:t>March  2018</a:t>
            </a:r>
          </a:p>
        </p:txBody>
      </p:sp>
      <p:grpSp>
        <p:nvGrpSpPr>
          <p:cNvPr id="3079" name="Group 2475"/>
          <p:cNvGrpSpPr>
            <a:grpSpLocks/>
          </p:cNvGrpSpPr>
          <p:nvPr userDrawn="1"/>
        </p:nvGrpSpPr>
        <p:grpSpPr bwMode="auto">
          <a:xfrm>
            <a:off x="381000" y="838201"/>
            <a:ext cx="8447088" cy="74613"/>
            <a:chOff x="247" y="3980"/>
            <a:chExt cx="5321" cy="24"/>
          </a:xfrm>
        </p:grpSpPr>
        <p:sp>
          <p:nvSpPr>
            <p:cNvPr id="1035" name="Rectangle 2476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6" name="Rectangle 2477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7" name="Rectangle 2478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8" name="Rectangle 2479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9" name="Rectangle 2480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0" name="Rectangle 2481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1" name="Rectangle 2482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2" name="Rectangle 2483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3" name="Rectangle 2484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4" name="Rectangle 2485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5" name="Rectangle 2486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6" name="Rectangle 2487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7" name="Rectangle 2488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8" name="Rectangle 2489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9" name="Rectangle 2490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0" name="Rectangle 2491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1" name="Rectangle 2492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2" name="Freeform 2493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3" name="Rectangle 2494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4" name="Rectangle 2495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5" name="Rectangle 2496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6" name="Rectangle 2497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7" name="Rectangle 2498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8" name="Rectangle 2499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9" name="Rectangle 2500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0" name="Rectangle 2501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1" name="Rectangle 2502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2" name="Rectangle 2503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3" name="Rectangle 2504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4" name="Rectangle 2505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5" name="Rectangle 2506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6" name="Rectangle 2507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7" name="Rectangle 2508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8" name="Rectangle 2509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9" name="Rectangle 2510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0" name="Freeform 2511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</a:path>
              </a:pathLst>
            </a:custGeom>
            <a:solidFill>
              <a:srgbClr val="000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3080" name="Picture 2513" descr="BNL Logo_Small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60198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8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9" y="6096000"/>
            <a:ext cx="2658269" cy="45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6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  <a:ea typeface="+mn-ea"/>
          <a:cs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743200"/>
            <a:ext cx="84582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Low-Energy RHIC electron Cooling (</a:t>
            </a:r>
            <a:r>
              <a:rPr lang="en-US" sz="3100" dirty="0" err="1"/>
              <a:t>LEReC</a:t>
            </a:r>
            <a:r>
              <a:rPr lang="en-US" sz="3100" dirty="0"/>
              <a:t>)</a:t>
            </a:r>
            <a:br>
              <a:rPr lang="en-US" sz="3100" dirty="0"/>
            </a:br>
            <a:br>
              <a:rPr lang="en-US" sz="3100" dirty="0"/>
            </a:br>
            <a:r>
              <a:rPr lang="en-US" dirty="0"/>
              <a:t>DC Gun Modifications</a:t>
            </a:r>
            <a:br>
              <a:rPr lang="en-US" dirty="0"/>
            </a:br>
            <a:r>
              <a:rPr lang="en-US" dirty="0"/>
              <a:t>Photocathode Transport</a:t>
            </a:r>
            <a:br>
              <a:rPr lang="en-US" dirty="0"/>
            </a:br>
            <a:r>
              <a:rPr lang="en-US" sz="1800" dirty="0"/>
              <a:t>J. Halinski, C.J. </a:t>
            </a:r>
            <a:r>
              <a:rPr lang="en-US" sz="1800" dirty="0" err="1"/>
              <a:t>Liaw</a:t>
            </a:r>
            <a:r>
              <a:rPr lang="en-US" sz="1800" dirty="0"/>
              <a:t>, J. Tuozzolo, D. Lehn, . . .</a:t>
            </a:r>
            <a:br>
              <a:rPr lang="en-US" sz="1800" dirty="0"/>
            </a:br>
            <a:br>
              <a:rPr lang="en-US" sz="1800" dirty="0"/>
            </a:br>
            <a:r>
              <a:rPr lang="en-US" sz="4000" dirty="0"/>
              <a:t>Photocathode Production</a:t>
            </a:r>
            <a:br>
              <a:rPr lang="en-US" sz="4000" dirty="0"/>
            </a:br>
            <a:r>
              <a:rPr lang="en-US" sz="1800" dirty="0"/>
              <a:t>E. Wang, M. Gaowei, J. Walsh . . .</a:t>
            </a:r>
          </a:p>
        </p:txBody>
      </p:sp>
    </p:spTree>
    <p:extLst>
      <p:ext uri="{BB962C8B-B14F-4D97-AF65-F5344CB8AC3E}">
        <p14:creationId xmlns:p14="http://schemas.microsoft.com/office/powerpoint/2010/main" val="2264791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9A633-9923-4D1A-BA34-842C11CD1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523521"/>
            <a:ext cx="4781550" cy="6286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3413"/>
          </a:xfrm>
        </p:spPr>
        <p:txBody>
          <a:bodyPr>
            <a:normAutofit/>
          </a:bodyPr>
          <a:lstStyle/>
          <a:p>
            <a:r>
              <a:rPr lang="en-US" dirty="0"/>
              <a:t>DC Gun New or Spare Anode Assembly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787DCA-E405-4A0E-BC2D-F34382354DC1}"/>
              </a:ext>
            </a:extLst>
          </p:cNvPr>
          <p:cNvSpPr txBox="1"/>
          <p:nvPr/>
        </p:nvSpPr>
        <p:spPr>
          <a:xfrm>
            <a:off x="685800" y="4876800"/>
            <a:ext cx="14999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 Insulator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83363E-CE46-4AD1-A001-BD51F6F97A2C}"/>
              </a:ext>
            </a:extLst>
          </p:cNvPr>
          <p:cNvSpPr txBox="1"/>
          <p:nvPr/>
        </p:nvSpPr>
        <p:spPr>
          <a:xfrm>
            <a:off x="5203371" y="5228652"/>
            <a:ext cx="2790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Flanged bias voltage feedthrough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2ADF4A-CFA9-4BCC-AF91-435E40F52CCD}"/>
              </a:ext>
            </a:extLst>
          </p:cNvPr>
          <p:cNvSpPr txBox="1"/>
          <p:nvPr/>
        </p:nvSpPr>
        <p:spPr>
          <a:xfrm>
            <a:off x="5791200" y="1245491"/>
            <a:ext cx="3124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Titanium, biased anode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polished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EAAF54-9E73-409F-A5AB-2D1D3EBFDB35}"/>
              </a:ext>
            </a:extLst>
          </p:cNvPr>
          <p:cNvSpPr txBox="1"/>
          <p:nvPr/>
        </p:nvSpPr>
        <p:spPr>
          <a:xfrm>
            <a:off x="76200" y="1828800"/>
            <a:ext cx="14483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Retaining Insulator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D14588-AC71-4FF0-9D8D-A6EC95EEAB06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4740729" y="1660990"/>
            <a:ext cx="1050471" cy="1463210"/>
          </a:xfrm>
          <a:prstGeom prst="straightConnector1">
            <a:avLst/>
          </a:prstGeom>
          <a:ln w="2222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7B140D-F651-43B1-BE80-BEFC30F7828A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185760" y="4419601"/>
            <a:ext cx="1997977" cy="872698"/>
          </a:xfrm>
          <a:prstGeom prst="straightConnector1">
            <a:avLst/>
          </a:prstGeom>
          <a:ln w="2222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55A0510-6B04-4075-B5F8-D2850A7B8F37}"/>
              </a:ext>
            </a:extLst>
          </p:cNvPr>
          <p:cNvCxnSpPr>
            <a:cxnSpLocks/>
          </p:cNvCxnSpPr>
          <p:nvPr/>
        </p:nvCxnSpPr>
        <p:spPr>
          <a:xfrm flipH="1" flipV="1">
            <a:off x="4343401" y="5410201"/>
            <a:ext cx="990599" cy="76199"/>
          </a:xfrm>
          <a:prstGeom prst="straightConnector1">
            <a:avLst/>
          </a:prstGeom>
          <a:ln w="2222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CA7783D-F70D-40F7-8166-16AD9CBFE0F6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1524568" y="1600201"/>
            <a:ext cx="2590232" cy="644098"/>
          </a:xfrm>
          <a:prstGeom prst="straightConnector1">
            <a:avLst/>
          </a:prstGeom>
          <a:ln w="2222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BD31A38-3A5B-4983-9D0F-65A9FA83C432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4419600" y="1660990"/>
            <a:ext cx="1371600" cy="415498"/>
          </a:xfrm>
          <a:prstGeom prst="straightConnector1">
            <a:avLst/>
          </a:prstGeom>
          <a:ln w="2222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7337B74-D36C-4742-A0A8-D7A70E207FDE}"/>
              </a:ext>
            </a:extLst>
          </p:cNvPr>
          <p:cNvSpPr txBox="1"/>
          <p:nvPr/>
        </p:nvSpPr>
        <p:spPr>
          <a:xfrm>
            <a:off x="4220034" y="6268981"/>
            <a:ext cx="3581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Stainless steel flange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85C85B0-2B80-49DD-BAB2-65A95286E9F4}"/>
              </a:ext>
            </a:extLst>
          </p:cNvPr>
          <p:cNvCxnSpPr>
            <a:cxnSpLocks/>
          </p:cNvCxnSpPr>
          <p:nvPr/>
        </p:nvCxnSpPr>
        <p:spPr>
          <a:xfrm flipH="1" flipV="1">
            <a:off x="3505200" y="5850318"/>
            <a:ext cx="762000" cy="568751"/>
          </a:xfrm>
          <a:prstGeom prst="straightConnector1">
            <a:avLst/>
          </a:prstGeom>
          <a:ln w="2222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810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80CF90-6EEE-4511-A8F9-47C4B64C3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9" t="10217" b="11119"/>
          <a:stretch/>
        </p:blipFill>
        <p:spPr>
          <a:xfrm>
            <a:off x="2717815" y="3962400"/>
            <a:ext cx="6409856" cy="2895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2D9AD4-340C-4057-B5B4-C916F8B43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6977"/>
            <a:ext cx="2971800" cy="32310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7A2060-0BBA-402E-80B6-975AD8BA52CB}"/>
              </a:ext>
            </a:extLst>
          </p:cNvPr>
          <p:cNvSpPr txBox="1"/>
          <p:nvPr/>
        </p:nvSpPr>
        <p:spPr>
          <a:xfrm>
            <a:off x="304800" y="3048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is risk with changing the field profile in the anode/cathode area.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Should the anode opening be changed? (It was modified for off-center beam)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Should the anode shape be modified? (No; but, it is being analyzed).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Are the correctors and solenoid adequate? (Need further commissioning with off center cathode).</a:t>
            </a:r>
          </a:p>
        </p:txBody>
      </p:sp>
    </p:spTree>
    <p:extLst>
      <p:ext uri="{BB962C8B-B14F-4D97-AF65-F5344CB8AC3E}">
        <p14:creationId xmlns:p14="http://schemas.microsoft.com/office/powerpoint/2010/main" val="412840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0086A2-4149-4938-82B5-792BEB88F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269"/>
            <a:ext cx="6629400" cy="4150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33413"/>
          </a:xfrm>
        </p:spPr>
        <p:txBody>
          <a:bodyPr>
            <a:normAutofit/>
          </a:bodyPr>
          <a:lstStyle/>
          <a:p>
            <a:r>
              <a:rPr lang="en-US" dirty="0"/>
              <a:t>DC Gun Anode Assembly/GTB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787DCA-E405-4A0E-BC2D-F34382354DC1}"/>
              </a:ext>
            </a:extLst>
          </p:cNvPr>
          <p:cNvSpPr txBox="1"/>
          <p:nvPr/>
        </p:nvSpPr>
        <p:spPr>
          <a:xfrm>
            <a:off x="5236036" y="1043934"/>
            <a:ext cx="22315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Vacuum Valve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83363E-CE46-4AD1-A001-BD51F6F97A2C}"/>
              </a:ext>
            </a:extLst>
          </p:cNvPr>
          <p:cNvSpPr txBox="1"/>
          <p:nvPr/>
        </p:nvSpPr>
        <p:spPr>
          <a:xfrm>
            <a:off x="27214" y="4702236"/>
            <a:ext cx="2667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Moveable Solenoid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2ADF4A-CFA9-4BCC-AF91-435E40F52CCD}"/>
              </a:ext>
            </a:extLst>
          </p:cNvPr>
          <p:cNvSpPr txBox="1"/>
          <p:nvPr/>
        </p:nvSpPr>
        <p:spPr>
          <a:xfrm>
            <a:off x="5867400" y="2056604"/>
            <a:ext cx="3124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Anode assembly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EAAF54-9E73-409F-A5AB-2D1D3EBFDB35}"/>
              </a:ext>
            </a:extLst>
          </p:cNvPr>
          <p:cNvSpPr txBox="1"/>
          <p:nvPr/>
        </p:nvSpPr>
        <p:spPr>
          <a:xfrm>
            <a:off x="854536" y="891041"/>
            <a:ext cx="3581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GtB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U/S Vacuum Chamber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D14588-AC71-4FF0-9D8D-A6EC95EEAB06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038600" y="1274767"/>
            <a:ext cx="1197436" cy="1392233"/>
          </a:xfrm>
          <a:prstGeom prst="straightConnector1">
            <a:avLst/>
          </a:prstGeom>
          <a:ln w="2222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55A0510-6B04-4075-B5F8-D2850A7B8F37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360714" y="3735780"/>
            <a:ext cx="1701460" cy="966456"/>
          </a:xfrm>
          <a:prstGeom prst="straightConnector1">
            <a:avLst/>
          </a:prstGeom>
          <a:ln w="2222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CA7783D-F70D-40F7-8166-16AD9CBFE0F6}"/>
              </a:ext>
            </a:extLst>
          </p:cNvPr>
          <p:cNvCxnSpPr>
            <a:cxnSpLocks/>
          </p:cNvCxnSpPr>
          <p:nvPr/>
        </p:nvCxnSpPr>
        <p:spPr>
          <a:xfrm>
            <a:off x="2645236" y="1375828"/>
            <a:ext cx="593264" cy="1291172"/>
          </a:xfrm>
          <a:prstGeom prst="straightConnector1">
            <a:avLst/>
          </a:prstGeom>
          <a:ln w="2222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BD31A38-3A5B-4983-9D0F-65A9FA83C432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4572000" y="2287437"/>
            <a:ext cx="1295400" cy="608163"/>
          </a:xfrm>
          <a:prstGeom prst="straightConnector1">
            <a:avLst/>
          </a:prstGeom>
          <a:ln w="2222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7337B74-D36C-4742-A0A8-D7A70E207FDE}"/>
              </a:ext>
            </a:extLst>
          </p:cNvPr>
          <p:cNvSpPr txBox="1"/>
          <p:nvPr/>
        </p:nvSpPr>
        <p:spPr>
          <a:xfrm>
            <a:off x="2171613" y="5194628"/>
            <a:ext cx="24003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Dipole Corrector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85C85B0-2B80-49DD-BAB2-65A95286E9F4}"/>
              </a:ext>
            </a:extLst>
          </p:cNvPr>
          <p:cNvCxnSpPr>
            <a:cxnSpLocks/>
            <a:stCxn id="41" idx="0"/>
          </p:cNvCxnSpPr>
          <p:nvPr/>
        </p:nvCxnSpPr>
        <p:spPr>
          <a:xfrm flipV="1">
            <a:off x="3371807" y="3174850"/>
            <a:ext cx="160433" cy="2019778"/>
          </a:xfrm>
          <a:prstGeom prst="straightConnector1">
            <a:avLst/>
          </a:prstGeom>
          <a:ln w="2222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DEDDF7A5-4570-4408-A79A-A3132BB7E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633" y="4716587"/>
            <a:ext cx="4262367" cy="214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62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8242"/>
            <a:ext cx="8382000" cy="1090613"/>
          </a:xfrm>
        </p:spPr>
        <p:txBody>
          <a:bodyPr/>
          <a:lstStyle/>
          <a:p>
            <a:r>
              <a:rPr lang="en-US" dirty="0"/>
              <a:t>Cathodes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6019800" cy="392913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10000"/>
              </a:lnSpc>
              <a:buAutoNum type="arabicPeriod"/>
            </a:pPr>
            <a:r>
              <a:rPr lang="en-US" dirty="0"/>
              <a:t>Second cathode production system, timeline? </a:t>
            </a:r>
            <a:r>
              <a:rPr lang="en-US" dirty="0">
                <a:solidFill>
                  <a:srgbClr val="0000FF"/>
                </a:solidFill>
              </a:rPr>
              <a:t>Erdong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en-US" dirty="0"/>
              <a:t>Production of cathode with off center active area. </a:t>
            </a:r>
            <a:r>
              <a:rPr lang="en-US" dirty="0">
                <a:solidFill>
                  <a:srgbClr val="0000FF"/>
                </a:solidFill>
              </a:rPr>
              <a:t>Erdong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en-US" dirty="0"/>
              <a:t>Looks like we have established reliable cathode production with very good QE. </a:t>
            </a:r>
            <a:r>
              <a:rPr lang="en-US" dirty="0">
                <a:solidFill>
                  <a:srgbClr val="0000FF"/>
                </a:solidFill>
              </a:rPr>
              <a:t>Erdong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en-US" dirty="0"/>
              <a:t>Cathode delivery and baking procedure is also established. </a:t>
            </a:r>
            <a:r>
              <a:rPr lang="en-US" dirty="0">
                <a:solidFill>
                  <a:srgbClr val="0000FF"/>
                </a:solidFill>
              </a:rPr>
              <a:t>C.J, Dan Lehn . . .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en-US" dirty="0"/>
              <a:t>Will off cathode area help with constant requirement to re-condition the Gun after CW running? </a:t>
            </a:r>
            <a:r>
              <a:rPr lang="en-US" dirty="0">
                <a:solidFill>
                  <a:srgbClr val="0000FF"/>
                </a:solidFill>
              </a:rPr>
              <a:t>??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A0896-20EF-444B-B0B3-A8922AE0C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787" y="990600"/>
            <a:ext cx="2843213" cy="50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0987"/>
            <a:ext cx="8382000" cy="1090613"/>
          </a:xfrm>
        </p:spPr>
        <p:txBody>
          <a:bodyPr/>
          <a:lstStyle/>
          <a:p>
            <a:r>
              <a:rPr lang="en-US" dirty="0"/>
              <a:t>Cathodes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28991" cy="44196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 cathode transporters and insertion system: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 1 and 2 in service.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 3 assembled ready for pucks and bake-out.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 1 needs upgrade. Soften detents, modify “fork” dimensions, modify transport “spokes” (in September)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Cathode swap chamber in production (no transporter bake-outs).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load lock chamber in fabrication. (faster, easier, connection).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Valve switch interlock fixed, switch moved, procedure in place.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Puck polishing machines in place being prepped for operations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additional pucks to be purchased (33 in hand).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65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399" r="34697" b="5150"/>
          <a:stretch/>
        </p:blipFill>
        <p:spPr bwMode="auto">
          <a:xfrm>
            <a:off x="5181600" y="158862"/>
            <a:ext cx="3048000" cy="435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04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New LOADLOCK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341471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1100" y="528609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050ADA-F00C-4952-9027-3C3F7460A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4" y="949124"/>
            <a:ext cx="4397958" cy="35422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C5792A-F1A2-4819-91F4-DBEBA357C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611448"/>
            <a:ext cx="2538412" cy="22465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C32BCB-3544-4D24-A391-27C022B46323}"/>
              </a:ext>
            </a:extLst>
          </p:cNvPr>
          <p:cNvSpPr/>
          <p:nvPr/>
        </p:nvSpPr>
        <p:spPr>
          <a:xfrm>
            <a:off x="0" y="3048000"/>
            <a:ext cx="12470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SUITCASE SIDE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B3D006-874F-4F56-90DD-70CF8C1B6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4800600"/>
            <a:ext cx="3276600" cy="196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50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62391"/>
            <a:ext cx="4114800" cy="39268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9601" y="5334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Puck Exchange Equipment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70C0"/>
                </a:solidFill>
              </a:rPr>
              <a:t>All the commercial vacuum equipment are either received or on order.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0" y="29718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6324600"/>
            <a:ext cx="4707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1CDE5F-F880-4E00-84EA-8F9983B8084A}"/>
              </a:ext>
            </a:extLst>
          </p:cNvPr>
          <p:cNvSpPr txBox="1"/>
          <p:nvPr/>
        </p:nvSpPr>
        <p:spPr>
          <a:xfrm>
            <a:off x="0" y="3525799"/>
            <a:ext cx="21336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Fabricating main chamber at Central Shop. </a:t>
            </a:r>
          </a:p>
          <a:p>
            <a:r>
              <a:rPr lang="en-US" sz="1200" dirty="0">
                <a:solidFill>
                  <a:srgbClr val="0070C0"/>
                </a:solidFill>
              </a:rPr>
              <a:t>(Just received 12” tubing from KJL.)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F071392-FD63-435F-A58F-125455E45319}"/>
              </a:ext>
            </a:extLst>
          </p:cNvPr>
          <p:cNvCxnSpPr>
            <a:cxnSpLocks/>
          </p:cNvCxnSpPr>
          <p:nvPr/>
        </p:nvCxnSpPr>
        <p:spPr>
          <a:xfrm flipV="1">
            <a:off x="2133600" y="2690405"/>
            <a:ext cx="1676400" cy="8579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9F2A1DF-8485-4013-9329-B79410F85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679510"/>
            <a:ext cx="3733800" cy="217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22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256561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28600"/>
            <a:ext cx="4238625" cy="33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32" y="693401"/>
            <a:ext cx="4040819" cy="53877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5943600"/>
            <a:ext cx="79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86F8E-C4CC-4D32-B27B-0477898DE1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" y="721759"/>
            <a:ext cx="401955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10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5EEC3-F076-402F-A7D7-2341B901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1"/>
            <a:ext cx="8382000" cy="533400"/>
          </a:xfrm>
        </p:spPr>
        <p:txBody>
          <a:bodyPr/>
          <a:lstStyle/>
          <a:p>
            <a:r>
              <a:rPr lang="en-US" dirty="0"/>
              <a:t>New beam line corrector (Chuyu Liu)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B0DBA-447D-40DA-8B93-6BACDB79B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6200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new IR corrector in beam line to allow beamline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alignement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cooling section and beam separation in the IR.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design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Chuyu’s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specifications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Nick Tsoupas magnetic design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Cliff Brutus magnetic design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meet with Don on power supply when Cliff returns from vacation.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6AB49-2ED6-492B-99A0-463496C63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29" y="4322534"/>
            <a:ext cx="4054929" cy="2535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0D8D5B-1890-4045-95D3-6A4886E7D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729" y="4057120"/>
            <a:ext cx="2718292" cy="280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47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EADF-01EC-4CD3-B2A4-325390FF0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AB406-EBFB-4E2D-A4C2-C309A64C7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0987"/>
            <a:ext cx="8382000" cy="1090613"/>
          </a:xfrm>
        </p:spPr>
        <p:txBody>
          <a:bodyPr/>
          <a:lstStyle/>
          <a:p>
            <a:r>
              <a:rPr lang="en-US" dirty="0"/>
              <a:t>To Do items by subsystems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28991" cy="51816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 Gun: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 better vacuum - 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add more pumps to the Gun? 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&amp; changing pumps.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taking Gun apart? 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remove upstream anode flange to inspect cathode and anode.  Consider changing anode assembly, will build a spare.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estimate to complete these tasks? </a:t>
            </a:r>
            <a:r>
              <a:rPr lang="en-US" sz="3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months – a project schedule as not been done yet.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HVPS: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 issues. Results of transformer. Results of Cornell’s control chassis. When should we expect stable PS?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ripple measurement.  Are we are adding capacitance? On the Gun side?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Repair resister chain on the Gun side?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58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E405B9-F2B9-406B-99DA-A081FA57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09" y="0"/>
            <a:ext cx="8850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00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new dipole in IR2 common section for ion beam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Chuyu</a:t>
            </a:r>
            <a:r>
              <a:rPr lang="en-US" dirty="0"/>
              <a:t> Liu</a:t>
            </a:r>
          </a:p>
        </p:txBody>
      </p:sp>
    </p:spTree>
    <p:extLst>
      <p:ext uri="{BB962C8B-B14F-4D97-AF65-F5344CB8AC3E}">
        <p14:creationId xmlns:p14="http://schemas.microsoft.com/office/powerpoint/2010/main" val="522623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issue?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There are conflicting requirements on ion trajectory in </a:t>
            </a:r>
            <a:r>
              <a:rPr lang="en-US" sz="2000" dirty="0" err="1"/>
              <a:t>LEReC</a:t>
            </a:r>
            <a:r>
              <a:rPr lang="en-US" sz="2000" dirty="0"/>
              <a:t> cooling section. The ion trajectory is required to be more or less in center of beam pipe (1 mm tolerance) for good alignment with e beam to achieve cooling, however, the separation bump, which separate ion beams in common section, puts the ion beam away from the center of beam pipe.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14441"/>
            <a:ext cx="5447905" cy="340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43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4-corrector bump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C75AF-31B9-4E29-9034-72A733510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47" y="1600200"/>
            <a:ext cx="5447905" cy="34049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7C385C-90AF-4B62-A8CB-7E7C80D27DBF}"/>
              </a:ext>
            </a:extLst>
          </p:cNvPr>
          <p:cNvSpPr/>
          <p:nvPr/>
        </p:nvSpPr>
        <p:spPr>
          <a:xfrm>
            <a:off x="4223660" y="2216020"/>
            <a:ext cx="4571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F1DE7-850C-4BD5-8E9A-674826618274}"/>
              </a:ext>
            </a:extLst>
          </p:cNvPr>
          <p:cNvSpPr txBox="1"/>
          <p:nvPr/>
        </p:nvSpPr>
        <p:spPr>
          <a:xfrm>
            <a:off x="367066" y="1111274"/>
            <a:ext cx="4366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vertical dipole common for both beams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9BDAE7-850D-44B3-AA05-88C0ED939AAF}"/>
              </a:ext>
            </a:extLst>
          </p:cNvPr>
          <p:cNvCxnSpPr/>
          <p:nvPr/>
        </p:nvCxnSpPr>
        <p:spPr>
          <a:xfrm flipH="1">
            <a:off x="4269379" y="1524000"/>
            <a:ext cx="988421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6A20E8-9F5B-457D-8C07-76767280067C}"/>
              </a:ext>
            </a:extLst>
          </p:cNvPr>
          <p:cNvCxnSpPr/>
          <p:nvPr/>
        </p:nvCxnSpPr>
        <p:spPr>
          <a:xfrm>
            <a:off x="3886200" y="3962400"/>
            <a:ext cx="360319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1A019F-1166-4943-9A62-0F7CA3EC67CF}"/>
              </a:ext>
            </a:extLst>
          </p:cNvPr>
          <p:cNvCxnSpPr/>
          <p:nvPr/>
        </p:nvCxnSpPr>
        <p:spPr>
          <a:xfrm>
            <a:off x="4269379" y="4572000"/>
            <a:ext cx="607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8741FF-6535-43E4-8DF7-77B06D2EDFCC}"/>
              </a:ext>
            </a:extLst>
          </p:cNvPr>
          <p:cNvCxnSpPr/>
          <p:nvPr/>
        </p:nvCxnSpPr>
        <p:spPr>
          <a:xfrm flipV="1">
            <a:off x="4876800" y="3962400"/>
            <a:ext cx="9906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6FC8FA2-BF00-447C-A7FC-BF86064E5FA6}"/>
              </a:ext>
            </a:extLst>
          </p:cNvPr>
          <p:cNvSpPr txBox="1"/>
          <p:nvPr/>
        </p:nvSpPr>
        <p:spPr>
          <a:xfrm>
            <a:off x="378230" y="4767972"/>
            <a:ext cx="3147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separation bump in Yellow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5AD715-2947-4FD8-838C-BC43F9923B60}"/>
              </a:ext>
            </a:extLst>
          </p:cNvPr>
          <p:cNvCxnSpPr/>
          <p:nvPr/>
        </p:nvCxnSpPr>
        <p:spPr>
          <a:xfrm flipH="1">
            <a:off x="4223660" y="3581400"/>
            <a:ext cx="133894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0DE36E3-ECFF-4438-914C-3971E486BCB7}"/>
              </a:ext>
            </a:extLst>
          </p:cNvPr>
          <p:cNvSpPr txBox="1"/>
          <p:nvPr/>
        </p:nvSpPr>
        <p:spPr>
          <a:xfrm>
            <a:off x="228600" y="5295514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blue beam separation bump goes the opposite way (positive).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19170C1-7315-4649-829C-A2FD0F7F1CFD}"/>
              </a:ext>
            </a:extLst>
          </p:cNvPr>
          <p:cNvCxnSpPr>
            <a:cxnSpLocks/>
          </p:cNvCxnSpPr>
          <p:nvPr/>
        </p:nvCxnSpPr>
        <p:spPr>
          <a:xfrm flipV="1">
            <a:off x="3962400" y="6019800"/>
            <a:ext cx="457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36EDFE-E103-4761-BFF9-E44FFCFDCD18}"/>
              </a:ext>
            </a:extLst>
          </p:cNvPr>
          <p:cNvCxnSpPr>
            <a:cxnSpLocks/>
          </p:cNvCxnSpPr>
          <p:nvPr/>
        </p:nvCxnSpPr>
        <p:spPr>
          <a:xfrm>
            <a:off x="4419600" y="6019800"/>
            <a:ext cx="9453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00948D-58AC-4EDC-ACB7-C0B6B52B64C1}"/>
              </a:ext>
            </a:extLst>
          </p:cNvPr>
          <p:cNvCxnSpPr>
            <a:cxnSpLocks/>
          </p:cNvCxnSpPr>
          <p:nvPr/>
        </p:nvCxnSpPr>
        <p:spPr>
          <a:xfrm>
            <a:off x="5364998" y="6019800"/>
            <a:ext cx="1721602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348B4D7-493D-4CB1-871B-953B6B19FAF9}"/>
              </a:ext>
            </a:extLst>
          </p:cNvPr>
          <p:cNvCxnSpPr/>
          <p:nvPr/>
        </p:nvCxnSpPr>
        <p:spPr>
          <a:xfrm>
            <a:off x="4114800" y="59436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131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EB6DF-33E5-4D51-992A-F5BFDFE76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BC2A1-7D24-462A-9B9E-0984C8A21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0.22 </a:t>
            </a:r>
            <a:r>
              <a:rPr lang="en-US" dirty="0" err="1"/>
              <a:t>mrad</a:t>
            </a:r>
            <a:r>
              <a:rPr lang="en-US" dirty="0"/>
              <a:t> from this new dipole magnet, Blue separation bump is +5 mm, Yellow separation bump is -7.1 mm.</a:t>
            </a:r>
          </a:p>
          <a:p>
            <a:r>
              <a:rPr lang="en-US" dirty="0"/>
              <a:t>BL = theta*</a:t>
            </a:r>
            <a:r>
              <a:rPr lang="en-US" dirty="0" err="1"/>
              <a:t>Brho</a:t>
            </a:r>
            <a:r>
              <a:rPr lang="en-US" dirty="0"/>
              <a:t> = 0.32E-3*47T*m ~ 15 </a:t>
            </a:r>
            <a:r>
              <a:rPr lang="en-US" dirty="0" err="1"/>
              <a:t>kG</a:t>
            </a:r>
            <a:r>
              <a:rPr lang="en-US" dirty="0"/>
              <a:t>*cm for 5.75 GeV, with ~45% head room.</a:t>
            </a:r>
          </a:p>
          <a:p>
            <a:r>
              <a:rPr lang="en-US" dirty="0"/>
              <a:t>0.5% uniformity for radius +/-10mm.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37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7B52-FADE-4CD3-B1DE-FDA42020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9EA30-5B9A-41AC-BC8F-2E7E729C7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28800"/>
            <a:ext cx="7075196" cy="4307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E8530D-2D48-40D1-AFC6-7A0B6E691AAC}"/>
              </a:ext>
            </a:extLst>
          </p:cNvPr>
          <p:cNvSpPr txBox="1"/>
          <p:nvPr/>
        </p:nvSpPr>
        <p:spPr>
          <a:xfrm>
            <a:off x="1981200" y="3733800"/>
            <a:ext cx="44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7E1282-F30E-47AA-A635-3EB14D2E95FF}"/>
              </a:ext>
            </a:extLst>
          </p:cNvPr>
          <p:cNvSpPr txBox="1"/>
          <p:nvPr/>
        </p:nvSpPr>
        <p:spPr>
          <a:xfrm>
            <a:off x="2203248" y="5410200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CeC</a:t>
            </a:r>
            <a:r>
              <a:rPr lang="en-US" dirty="0"/>
              <a:t> dump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7C7C9-6B57-4309-A6CF-2762A595F93D}"/>
              </a:ext>
            </a:extLst>
          </p:cNvPr>
          <p:cNvSpPr txBox="1"/>
          <p:nvPr/>
        </p:nvSpPr>
        <p:spPr>
          <a:xfrm>
            <a:off x="5410200" y="27432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CeC</a:t>
            </a:r>
            <a:r>
              <a:rPr lang="en-US" dirty="0"/>
              <a:t> dipole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20E146-E939-4F72-AA0A-2B40E362D9A3}"/>
              </a:ext>
            </a:extLst>
          </p:cNvPr>
          <p:cNvSpPr txBox="1"/>
          <p:nvPr/>
        </p:nvSpPr>
        <p:spPr>
          <a:xfrm>
            <a:off x="3316303" y="2352953"/>
            <a:ext cx="2511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Ion compensation dipole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823B3F-0B62-44B7-921E-AEFCEC21EA62}"/>
              </a:ext>
            </a:extLst>
          </p:cNvPr>
          <p:cNvCxnSpPr/>
          <p:nvPr/>
        </p:nvCxnSpPr>
        <p:spPr>
          <a:xfrm flipH="1">
            <a:off x="5791200" y="3112532"/>
            <a:ext cx="36496" cy="316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40245B-E68B-4262-ADC0-CE4D596F2763}"/>
              </a:ext>
            </a:extLst>
          </p:cNvPr>
          <p:cNvCxnSpPr/>
          <p:nvPr/>
        </p:nvCxnSpPr>
        <p:spPr>
          <a:xfrm>
            <a:off x="4571999" y="2819400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21A3C4-5327-4F00-B7DD-93DD78378CFC}"/>
              </a:ext>
            </a:extLst>
          </p:cNvPr>
          <p:cNvSpPr txBox="1"/>
          <p:nvPr/>
        </p:nvSpPr>
        <p:spPr>
          <a:xfrm>
            <a:off x="1258111" y="2450068"/>
            <a:ext cx="205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dipole location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EC9C4B-2220-43A4-A80E-D931A3B2BDF0}"/>
              </a:ext>
            </a:extLst>
          </p:cNvPr>
          <p:cNvCxnSpPr/>
          <p:nvPr/>
        </p:nvCxnSpPr>
        <p:spPr>
          <a:xfrm>
            <a:off x="2514600" y="2743200"/>
            <a:ext cx="609600" cy="1175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577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0987"/>
            <a:ext cx="8382000" cy="1090613"/>
          </a:xfrm>
        </p:spPr>
        <p:txBody>
          <a:bodyPr/>
          <a:lstStyle/>
          <a:p>
            <a:r>
              <a:rPr lang="en-US" dirty="0"/>
              <a:t>Gun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28991" cy="392913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Established that Gun can be conditioned with </a:t>
            </a:r>
            <a:r>
              <a:rPr lang="en-US"/>
              <a:t>running resistor.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Will off cathode area help with constant requirement to re-condition the Gun after CW running?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93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0987"/>
            <a:ext cx="8382000" cy="63341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DC Gun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28991" cy="50292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vacuum: presently 1 x 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goal &lt; 5 x 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-11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add larger pumps – same pumps as in the cathode transfer section.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remove spool pieces on the upstream and downstream end of the DC Gun Vacuum chamber because flanges lack leak check grooves.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use high strength studs on the valves.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inspect cathode and anode assembly surfaces.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replacing anode assembly.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bake-out.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6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0987"/>
            <a:ext cx="8382000" cy="63341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DC Gun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28991" cy="5334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Vent, Modify, and Re-bake DC Gun to improve vacuum: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remove Gun side SF6 dome.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install cleanroom filter assemblies above the DC gun and temporarily reconfigure the adjacent cleanrooms.  Only if the cathode needs to be removed and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repolished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cleanroom conditions on both sides – no access in area.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 upstream section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GtB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line.  Need lifting device.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the inspections and modifications to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GtB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 and the DC gun.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Rebake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 (present vacuum 3 x 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T)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Rebake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DC gun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GtB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line, reinstall SF6 dome and power supply.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9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0987"/>
            <a:ext cx="8382000" cy="63341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DC Gun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90D07B-77A5-40B8-8189-1BA05E46B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091"/>
            <a:ext cx="9144000" cy="569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63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0987"/>
            <a:ext cx="8382000" cy="63341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DC Gun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C80B6A-19D8-401C-B867-118499987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7" y="0"/>
            <a:ext cx="7800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9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0987"/>
            <a:ext cx="8382000" cy="63341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DC Gun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28991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806CBB-928E-470A-A3FB-C6565609D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36" y="1676400"/>
            <a:ext cx="4419600" cy="3737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F56814-A5D4-4227-8ADF-22C2BA4E6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976" y="838200"/>
            <a:ext cx="3905153" cy="4495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FD1D1F-0466-42BA-97A3-836A77EE4850}"/>
              </a:ext>
            </a:extLst>
          </p:cNvPr>
          <p:cNvSpPr txBox="1"/>
          <p:nvPr/>
        </p:nvSpPr>
        <p:spPr>
          <a:xfrm>
            <a:off x="158007" y="838200"/>
            <a:ext cx="4646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pumps and vacuum fitting in hand, vacuum fittings scheduled for firing</a:t>
            </a:r>
          </a:p>
        </p:txBody>
      </p:sp>
    </p:spTree>
    <p:extLst>
      <p:ext uri="{BB962C8B-B14F-4D97-AF65-F5344CB8AC3E}">
        <p14:creationId xmlns:p14="http://schemas.microsoft.com/office/powerpoint/2010/main" val="300731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24188D-31D1-4C42-880B-850202852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810000"/>
            <a:ext cx="558425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33413"/>
          </a:xfrm>
        </p:spPr>
        <p:txBody>
          <a:bodyPr>
            <a:normAutofit/>
          </a:bodyPr>
          <a:lstStyle/>
          <a:p>
            <a:r>
              <a:rPr lang="en-US" dirty="0"/>
              <a:t>DC Gun Anode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1"/>
            <a:ext cx="8305800" cy="370407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 and possibly replace assembly.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anode spare, present assembly has a welded feedthrough for the anode bias, can not be quickly repaired.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Anode assembly has transitions close to the high field regions of the anode/cathode assembly and screw heads in the region.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make larger Titanium assembly and remove bolt heads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use flanges with leak check grooves.  Will use high strength studs.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07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33413"/>
          </a:xfrm>
        </p:spPr>
        <p:txBody>
          <a:bodyPr>
            <a:normAutofit/>
          </a:bodyPr>
          <a:lstStyle/>
          <a:p>
            <a:r>
              <a:rPr lang="en-US" dirty="0"/>
              <a:t>DC Gun Anode Assembly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9DD1F2-7E6B-4D2B-BF99-D3ABE07FB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474" y="914400"/>
            <a:ext cx="5468252" cy="499006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787DCA-E405-4A0E-BC2D-F34382354DC1}"/>
              </a:ext>
            </a:extLst>
          </p:cNvPr>
          <p:cNvSpPr txBox="1"/>
          <p:nvPr/>
        </p:nvSpPr>
        <p:spPr>
          <a:xfrm>
            <a:off x="5455562" y="1722383"/>
            <a:ext cx="29264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8x Flat Head Screws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83363E-CE46-4AD1-A001-BD51F6F97A2C}"/>
              </a:ext>
            </a:extLst>
          </p:cNvPr>
          <p:cNvSpPr txBox="1"/>
          <p:nvPr/>
        </p:nvSpPr>
        <p:spPr>
          <a:xfrm>
            <a:off x="0" y="4495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Welded bias voltage feedthrough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2ADF4A-CFA9-4BCC-AF91-435E40F52CCD}"/>
              </a:ext>
            </a:extLst>
          </p:cNvPr>
          <p:cNvSpPr txBox="1"/>
          <p:nvPr/>
        </p:nvSpPr>
        <p:spPr>
          <a:xfrm>
            <a:off x="5943600" y="4680465"/>
            <a:ext cx="3124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Titanium, biased anode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EAAF54-9E73-409F-A5AB-2D1D3EBFDB35}"/>
              </a:ext>
            </a:extLst>
          </p:cNvPr>
          <p:cNvSpPr txBox="1"/>
          <p:nvPr/>
        </p:nvSpPr>
        <p:spPr>
          <a:xfrm>
            <a:off x="4459519" y="5364858"/>
            <a:ext cx="3581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Stainless steel cover ring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D14588-AC71-4FF0-9D8D-A6EC95EEAB06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181926" y="1953216"/>
            <a:ext cx="1273636" cy="1222332"/>
          </a:xfrm>
          <a:prstGeom prst="straightConnector1">
            <a:avLst/>
          </a:prstGeom>
          <a:ln w="2222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7B140D-F651-43B1-BE80-BEFC30F7828A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267202" y="1953216"/>
            <a:ext cx="1188360" cy="993732"/>
          </a:xfrm>
          <a:prstGeom prst="straightConnector1">
            <a:avLst/>
          </a:prstGeom>
          <a:ln w="2222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55A0510-6B04-4075-B5F8-D2850A7B8F37}"/>
              </a:ext>
            </a:extLst>
          </p:cNvPr>
          <p:cNvCxnSpPr>
            <a:cxnSpLocks/>
          </p:cNvCxnSpPr>
          <p:nvPr/>
        </p:nvCxnSpPr>
        <p:spPr>
          <a:xfrm flipV="1">
            <a:off x="2590800" y="4435532"/>
            <a:ext cx="531132" cy="244935"/>
          </a:xfrm>
          <a:prstGeom prst="straightConnector1">
            <a:avLst/>
          </a:prstGeom>
          <a:ln w="2222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CA7783D-F70D-40F7-8166-16AD9CBFE0F6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4352039"/>
            <a:ext cx="609600" cy="1108471"/>
          </a:xfrm>
          <a:prstGeom prst="straightConnector1">
            <a:avLst/>
          </a:prstGeom>
          <a:ln w="2222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BD31A38-3A5B-4983-9D0F-65A9FA83C432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4267200" y="3735780"/>
            <a:ext cx="1676400" cy="1175518"/>
          </a:xfrm>
          <a:prstGeom prst="straightConnector1">
            <a:avLst/>
          </a:prstGeom>
          <a:ln w="2222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7337B74-D36C-4742-A0A8-D7A70E207FDE}"/>
              </a:ext>
            </a:extLst>
          </p:cNvPr>
          <p:cNvSpPr txBox="1"/>
          <p:nvPr/>
        </p:nvSpPr>
        <p:spPr>
          <a:xfrm>
            <a:off x="3962400" y="6147349"/>
            <a:ext cx="3581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Stainless steel flange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85C85B0-2B80-49DD-BAB2-65A95286E9F4}"/>
              </a:ext>
            </a:extLst>
          </p:cNvPr>
          <p:cNvCxnSpPr>
            <a:cxnSpLocks/>
          </p:cNvCxnSpPr>
          <p:nvPr/>
        </p:nvCxnSpPr>
        <p:spPr>
          <a:xfrm flipH="1" flipV="1">
            <a:off x="3831764" y="4906274"/>
            <a:ext cx="264896" cy="1319014"/>
          </a:xfrm>
          <a:prstGeom prst="straightConnector1">
            <a:avLst/>
          </a:prstGeom>
          <a:ln w="2222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73A336D-C046-45F4-8D34-7BAB296077A4}"/>
              </a:ext>
            </a:extLst>
          </p:cNvPr>
          <p:cNvSpPr txBox="1"/>
          <p:nvPr/>
        </p:nvSpPr>
        <p:spPr>
          <a:xfrm>
            <a:off x="36281" y="1143000"/>
            <a:ext cx="23259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Anode Insulators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2DBC5A-084E-45B2-ABF9-416D3F3A3D4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362200" y="1373833"/>
            <a:ext cx="1469564" cy="1750367"/>
          </a:xfrm>
          <a:prstGeom prst="straightConnector1">
            <a:avLst/>
          </a:prstGeom>
          <a:ln w="2222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281463"/>
      </p:ext>
    </p:extLst>
  </p:cSld>
  <p:clrMapOvr>
    <a:masterClrMapping/>
  </p:clrMapOvr>
</p:sld>
</file>

<file path=ppt/theme/theme1.xml><?xml version="1.0" encoding="utf-8"?>
<a:theme xmlns:a="http://schemas.openxmlformats.org/drawingml/2006/main" name="BNL_rev1212">
  <a:themeElements>
    <a:clrScheme name="BNL Blue 2">
      <a:dk1>
        <a:srgbClr val="141313"/>
      </a:dk1>
      <a:lt1>
        <a:srgbClr val="FFFFFF"/>
      </a:lt1>
      <a:dk2>
        <a:srgbClr val="082957"/>
      </a:dk2>
      <a:lt2>
        <a:srgbClr val="8DABCC"/>
      </a:lt2>
      <a:accent1>
        <a:srgbClr val="C9DBE8"/>
      </a:accent1>
      <a:accent2>
        <a:srgbClr val="8DABCC"/>
      </a:accent2>
      <a:accent3>
        <a:srgbClr val="3A75AB"/>
      </a:accent3>
      <a:accent4>
        <a:srgbClr val="2D4D7B"/>
      </a:accent4>
      <a:accent5>
        <a:srgbClr val="082957"/>
      </a:accent5>
      <a:accent6>
        <a:srgbClr val="141313"/>
      </a:accent6>
      <a:hlink>
        <a:srgbClr val="3A75AB"/>
      </a:hlink>
      <a:folHlink>
        <a:srgbClr val="2D4D7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NS-review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FF9966"/>
      </a:accent2>
      <a:accent3>
        <a:srgbClr val="FFFFFF"/>
      </a:accent3>
      <a:accent4>
        <a:srgbClr val="000000"/>
      </a:accent4>
      <a:accent5>
        <a:srgbClr val="AAE2CA"/>
      </a:accent5>
      <a:accent6>
        <a:srgbClr val="E78A5C"/>
      </a:accent6>
      <a:hlink>
        <a:srgbClr val="0099FF"/>
      </a:hlink>
      <a:folHlink>
        <a:srgbClr val="FFFF66"/>
      </a:folHlink>
    </a:clrScheme>
    <a:fontScheme name="SNS-review-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NS-review-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S-review-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2628</TotalTime>
  <Words>1020</Words>
  <Application>Microsoft Office PowerPoint</Application>
  <PresentationFormat>On-screen Show (4:3)</PresentationFormat>
  <Paragraphs>151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ＭＳ Ｐゴシック</vt:lpstr>
      <vt:lpstr>Arial</vt:lpstr>
      <vt:lpstr>Helvetica</vt:lpstr>
      <vt:lpstr>Times</vt:lpstr>
      <vt:lpstr>Times New Roman</vt:lpstr>
      <vt:lpstr>Wingdings</vt:lpstr>
      <vt:lpstr>BNL_rev1212</vt:lpstr>
      <vt:lpstr>SNS-review-TEMPLATE</vt:lpstr>
      <vt:lpstr>Low-Energy RHIC electron Cooling (LEReC)  DC Gun Modifications Photocathode Transport J. Halinski, C.J. Liaw, J. Tuozzolo, D. Lehn, . . .  Photocathode Production E. Wang, M. Gaowei, J. Walsh . . .</vt:lpstr>
      <vt:lpstr>To Do items by subsystems</vt:lpstr>
      <vt:lpstr>DC Gun</vt:lpstr>
      <vt:lpstr>DC Gun</vt:lpstr>
      <vt:lpstr>DC Gun</vt:lpstr>
      <vt:lpstr>DC Gun</vt:lpstr>
      <vt:lpstr>DC Gun</vt:lpstr>
      <vt:lpstr>DC Gun Anode Assembly</vt:lpstr>
      <vt:lpstr>DC Gun Anode Assembly</vt:lpstr>
      <vt:lpstr>DC Gun New or Spare Anode Assembly</vt:lpstr>
      <vt:lpstr>PowerPoint Presentation</vt:lpstr>
      <vt:lpstr>DC Gun Anode Assembly/GTB</vt:lpstr>
      <vt:lpstr>Cathodes</vt:lpstr>
      <vt:lpstr>Cathodes</vt:lpstr>
      <vt:lpstr>PowerPoint Presentation</vt:lpstr>
      <vt:lpstr>PowerPoint Presentation</vt:lpstr>
      <vt:lpstr>PowerPoint Presentation</vt:lpstr>
      <vt:lpstr>New beam line corrector (Chuyu Liu)</vt:lpstr>
      <vt:lpstr>Extra</vt:lpstr>
      <vt:lpstr>PowerPoint Presentation</vt:lpstr>
      <vt:lpstr>A new dipole in IR2 common section for ion beam</vt:lpstr>
      <vt:lpstr>What’s the issue?</vt:lpstr>
      <vt:lpstr>New 4-corrector bump</vt:lpstr>
      <vt:lpstr>Requirement</vt:lpstr>
      <vt:lpstr>Layout</vt:lpstr>
      <vt:lpstr>Gun issues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Tuozzolo, Joseph E</cp:lastModifiedBy>
  <cp:revision>176</cp:revision>
  <cp:lastPrinted>2007-07-02T19:06:14Z</cp:lastPrinted>
  <dcterms:created xsi:type="dcterms:W3CDTF">2007-06-28T20:22:43Z</dcterms:created>
  <dcterms:modified xsi:type="dcterms:W3CDTF">2018-07-02T18:16:43Z</dcterms:modified>
</cp:coreProperties>
</file>