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7.jpeg" ContentType="image/jpeg"/>
  <Override PartName="/ppt/media/image3.png" ContentType="image/png"/>
  <Override PartName="/ppt/media/image28.png" ContentType="image/png"/>
  <Override PartName="/ppt/media/image1.jpeg" ContentType="image/jpeg"/>
  <Override PartName="/ppt/media/image2.png" ContentType="image/png"/>
  <Override PartName="/ppt/media/image4.jpeg" ContentType="image/jpeg"/>
  <Override PartName="/ppt/media/image5.png" ContentType="image/png"/>
  <Override PartName="/ppt/media/image6.png" ContentType="image/png"/>
  <Override PartName="/ppt/media/image9.png" ContentType="image/png"/>
  <Override PartName="/ppt/media/image7.jpeg" ContentType="image/jpeg"/>
  <Override PartName="/ppt/media/image23.jpeg" ContentType="image/jpeg"/>
  <Override PartName="/ppt/media/image8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8.png" ContentType="image/png"/>
  <Override PartName="/ppt/media/image22.png" ContentType="image/png"/>
  <Override PartName="/ppt/media/image19.jpeg" ContentType="image/jpeg"/>
  <Override PartName="/ppt/media/image20.png" ContentType="image/png"/>
  <Override PartName="/ppt/media/image21.png" ContentType="image/png"/>
  <Override PartName="/ppt/media/image24.png" ContentType="image/png"/>
  <Override PartName="/ppt/media/image27.png" ContentType="image/png"/>
  <Override PartName="/ppt/media/image25.jpeg" ContentType="image/jpeg"/>
  <Override PartName="/ppt/media/image26.png" ContentType="image/png"/>
  <Override PartName="/ppt/media/image29.jpeg" ContentType="image/jpeg"/>
  <Override PartName="/ppt/media/image30.png" ContentType="image/pn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88825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522440" y="4053600"/>
            <a:ext cx="51696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78740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52244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1522440" y="3755160"/>
            <a:ext cx="516960" cy="41220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1522440" y="3755160"/>
            <a:ext cx="516960" cy="412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1522440" y="380880"/>
            <a:ext cx="9142200" cy="6350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152244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178740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1522440" y="4053600"/>
            <a:ext cx="51696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1522440" y="4053600"/>
            <a:ext cx="51696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78740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152244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2"/>
          <a:stretch/>
        </p:blipFill>
        <p:spPr>
          <a:xfrm>
            <a:off x="1522440" y="3755160"/>
            <a:ext cx="516960" cy="412200"/>
          </a:xfrm>
          <a:prstGeom prst="rect">
            <a:avLst/>
          </a:prstGeom>
          <a:ln>
            <a:noFill/>
          </a:ln>
        </p:spPr>
      </p:pic>
      <p:pic>
        <p:nvPicPr>
          <p:cNvPr id="72" name="" descr=""/>
          <p:cNvPicPr/>
          <p:nvPr/>
        </p:nvPicPr>
        <p:blipFill>
          <a:blip r:embed="rId3"/>
          <a:stretch/>
        </p:blipFill>
        <p:spPr>
          <a:xfrm>
            <a:off x="1522440" y="3755160"/>
            <a:ext cx="516960" cy="412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1522440" y="380880"/>
            <a:ext cx="9142200" cy="6350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152244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178740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1522440" y="4053600"/>
            <a:ext cx="51696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1522440" y="4053600"/>
            <a:ext cx="51696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178740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152244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1522440" y="3755160"/>
            <a:ext cx="516960" cy="41220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1522440" y="3755160"/>
            <a:ext cx="516960" cy="412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522440" y="380880"/>
            <a:ext cx="9142200" cy="6350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52244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41130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787400" y="405360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787400" y="1905120"/>
            <a:ext cx="25200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522440" y="4053600"/>
            <a:ext cx="516960" cy="19616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2066040" y="1905120"/>
            <a:ext cx="516960" cy="41130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522440" y="380880"/>
            <a:ext cx="9142200" cy="1369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516960" cy="19616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2066040" y="1905120"/>
            <a:ext cx="516960" cy="19616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2066040" y="4053960"/>
            <a:ext cx="516960" cy="19616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1522440" y="4053960"/>
            <a:ext cx="516960" cy="19616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3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1065240" y="1828800"/>
            <a:ext cx="9599400" cy="289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80000"/>
              </a:lnSpc>
            </a:pPr>
            <a:r>
              <a:rPr b="0" lang="en-US" sz="6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View from Operations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1065240" y="4800600"/>
            <a:ext cx="8227800" cy="121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000" spc="188" strike="noStrike" cap="all">
                <a:solidFill>
                  <a:srgbClr val="56c5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RHIC Retreat 2018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Alarms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1504800" y="1905120"/>
            <a:ext cx="9375120" cy="83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With smoke detectors down, the quickest way we would find out about a fire in this case would be from equipment failure. Which we would see on the alarm display. 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Picture 391" descr=""/>
          <p:cNvPicPr/>
          <p:nvPr/>
        </p:nvPicPr>
        <p:blipFill>
          <a:blip r:embed="rId2"/>
          <a:stretch/>
        </p:blipFill>
        <p:spPr>
          <a:xfrm>
            <a:off x="1828800" y="3103200"/>
            <a:ext cx="3477960" cy="3291120"/>
          </a:xfrm>
          <a:prstGeom prst="rect">
            <a:avLst/>
          </a:prstGeom>
          <a:ln>
            <a:noFill/>
          </a:ln>
        </p:spPr>
      </p:pic>
      <p:sp>
        <p:nvSpPr>
          <p:cNvPr id="143" name="CustomShape 3"/>
          <p:cNvSpPr/>
          <p:nvPr/>
        </p:nvSpPr>
        <p:spPr>
          <a:xfrm>
            <a:off x="5577840" y="2972880"/>
            <a:ext cx="5302440" cy="343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Except we are still suffering with “fields of green.”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There is a real (hidden) price being paid for these alarms. Every useless alarm hinders our ability to find the real ones.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MCR and Controls are working on this.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You can help too!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8138160" y="3648960"/>
            <a:ext cx="1796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5"/>
          <p:cNvSpPr/>
          <p:nvPr/>
        </p:nvSpPr>
        <p:spPr>
          <a:xfrm>
            <a:off x="10241280" y="1920240"/>
            <a:ext cx="1796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med">
    <p:fade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Working with the New Guys: CeC &amp; LEReC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1504800" y="1905120"/>
            <a:ext cx="9375120" cy="41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5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CeC had  rough start with us: morning shifts on March 6</a:t>
            </a:r>
            <a:r>
              <a:rPr b="0" lang="en-US" sz="2400" spc="-1" strike="noStrike" baseline="10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</a:t>
            </a: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and 7</a:t>
            </a:r>
            <a:r>
              <a:rPr b="0" lang="en-US" sz="2400" spc="-1" strike="noStrike" baseline="10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</a:t>
            </a: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5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red areas are persistent chipmunk alarms for NM320.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Once they were given clear direction by those with more operations experience, they became very conscientious.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Picture 397" descr=""/>
          <p:cNvPicPr/>
          <p:nvPr/>
        </p:nvPicPr>
        <p:blipFill>
          <a:blip r:embed="rId1"/>
          <a:stretch/>
        </p:blipFill>
        <p:spPr>
          <a:xfrm>
            <a:off x="1835280" y="2497680"/>
            <a:ext cx="3101400" cy="2101680"/>
          </a:xfrm>
          <a:prstGeom prst="rect">
            <a:avLst/>
          </a:prstGeom>
          <a:ln>
            <a:noFill/>
          </a:ln>
        </p:spPr>
      </p:pic>
      <p:pic>
        <p:nvPicPr>
          <p:cNvPr id="149" name="Picture 398" descr=""/>
          <p:cNvPicPr/>
          <p:nvPr/>
        </p:nvPicPr>
        <p:blipFill>
          <a:blip r:embed="rId2"/>
          <a:stretch/>
        </p:blipFill>
        <p:spPr>
          <a:xfrm>
            <a:off x="5120640" y="2497680"/>
            <a:ext cx="3101400" cy="210168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Working with the New Guys: CeC &amp; LEReC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1504800" y="1905120"/>
            <a:ext cx="9375120" cy="41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Communication remained an occasional problem throughout the run. “I didn’t think those quads would do that” was a common refrain. That and “Operations didn’t complain,” (Operations didn’t know).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MCR can offer a lot to these projects. We can do grunt work, take scans, troubleshoot, build monitors, mine for data, advise on best practices...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CeC scratched the surface with us during the run.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LEReC only really started to leverage our capabilities after the run ended.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We want to help any way we can. </a:t>
            </a: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Help us help you.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Looking forwards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504800" y="1905120"/>
            <a:ext cx="9375120" cy="41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BES II is coming up.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32000" indent="-21492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We have shown that we (C-AD) can do it. But: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32000" indent="-21492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Shorter stores mean more stress on MCR. We need full crews.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32000" indent="-21492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Pulsed power becomes critical more frequently for filling.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Good communication helps us all. When things get complicated, it becomes critical.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We still have single-point failure people: e.g. Loralie, Zeynep, and Al.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Grumbles aside, we had great support this year. Thank you all.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First some Good News...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1504800" y="1905120"/>
            <a:ext cx="9375120" cy="41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5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No catastrophes this year: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2560">
              <a:lnSpc>
                <a:spcPct val="150000"/>
              </a:lnSpc>
              <a:buClr>
                <a:srgbClr val="ffffff"/>
              </a:buClr>
              <a:buSzPct val="75000"/>
              <a:buFont typeface="Symbol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No broken diodes, cryo breakers, or booster electrical feeds.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5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LINAC LLRF upgrades have been close to perfect.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5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Mode switching for Ru/Zr/Au was very smooth.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5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Fewer desperate calls to Al in the middle of the night.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5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Most telling: very few people had gripes when I went asking.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Leading to our biggest complaint…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Pulsed Power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1504800" y="1905120"/>
            <a:ext cx="9375120" cy="41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Every single person in Operations I asked brought this up.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Reliability and time to resolution were both issues.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H10’s setup was changed over the summer for both charging and calibration. The only way to find the right settings was a long tedious scan of the beam where any wrong shot pulled the AGS permit.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H10 also took to lurching by hundreds of counts in output. A normal tuning nudge is ~5 counts. We would need to change it by 100s. You can find comments in the logs on:  3/21, 4/5, 4/18, 4/25, 5/20, 5/23, 5/25, 5/30, 6/4 and 6/7.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Pulsed Power Part 2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1504800" y="1905120"/>
            <a:ext cx="9375120" cy="41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L20 did not work normally during checkout, then drifted throughout most of the run. Operators and Specialists had to act as human servos just to keep the beam running.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Picture 5" descr=""/>
          <p:cNvPicPr/>
          <p:nvPr/>
        </p:nvPicPr>
        <p:blipFill>
          <a:blip r:embed="rId2"/>
          <a:stretch/>
        </p:blipFill>
        <p:spPr>
          <a:xfrm>
            <a:off x="1828800" y="3383280"/>
            <a:ext cx="7256520" cy="256068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Pulsed Power Part 3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1504800" y="1905120"/>
            <a:ext cx="9375120" cy="41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A5 also drifted. G10 had issues with its DG535 module and GPIB.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tolerances for this equipment are very tight, per the RHIC TDR: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Arlene, Wisman, Yugang, Jianlin, and Pulsed Power personnel have been responsive to our calls, although issues persist. Additionally they were saddled with the task of re-engineering the delayed abort system. Do we have sufficient resources available for them to succeed?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123" name="Table 3"/>
          <p:cNvGraphicFramePr/>
          <p:nvPr/>
        </p:nvGraphicFramePr>
        <p:xfrm>
          <a:off x="1811880" y="2764800"/>
          <a:ext cx="8502120" cy="2052000"/>
        </p:xfrm>
        <a:graphic>
          <a:graphicData uri="http://schemas.openxmlformats.org/drawingml/2006/table">
            <a:tbl>
              <a:tblPr/>
              <a:tblGrid>
                <a:gridCol w="2125440"/>
                <a:gridCol w="1239840"/>
                <a:gridCol w="1672920"/>
                <a:gridCol w="3464280"/>
              </a:tblGrid>
              <a:tr h="34200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Beta (m)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Angle (mrad)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Tolerance (% max)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3420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AGS G-10 Kicker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15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0.9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3420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AGS H-10 Septum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15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22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0.09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420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AGS Orbit Bumps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22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0.8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3420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Switch (X-Y)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54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48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0.02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420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RHIC Kicker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31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1.9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0.7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</a:tbl>
          </a:graphicData>
        </a:graphic>
      </p:graphicFrame>
    </p:spTree>
  </p:cSld>
  <p:transition spd="med">
    <p:fad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Scheduling/Experimenter requests: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 Mixed Bag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1504800" y="1905120"/>
            <a:ext cx="9375120" cy="41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Bill’s weekly emails help keep the ship sailing smoothly.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Experienced Run Coordinators make a big difference.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We “struggled” to get accurate species lists from NSRL in a timely manner. Last-minute changes were common.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STAR crying “We need double the integrated luminosity!” near the end of the medium energy run was unexpected.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All shift crews (not just MCR) seem to suffer from late-notice changes. For example, CAS’s switch to single-staffing or MCR’s summer plans.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Smoke Detectors and OPM Madness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1522440" y="1819440"/>
            <a:ext cx="9375120" cy="427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OPMs allow us some leeway when safety equipment breaks. Those are called “Authorized Alternatives.” A typical example is one for smoke detectors: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This run we had extended failures for smoke detection in RHIC sectors 8 and 12.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(By extended, I mean </a:t>
            </a: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months</a:t>
            </a: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. This was entirely the responsibility of Fire Rescue and their technicians.)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Picture 4" descr=""/>
          <p:cNvPicPr/>
          <p:nvPr/>
        </p:nvPicPr>
        <p:blipFill>
          <a:blip r:embed="rId2"/>
          <a:stretch/>
        </p:blipFill>
        <p:spPr>
          <a:xfrm>
            <a:off x="3193560" y="2627280"/>
            <a:ext cx="7574400" cy="129168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516320" y="40392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Smoke Detectors and OPM Madness (Part 2)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1522440" y="1869120"/>
            <a:ext cx="3048480" cy="65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gate at sector 12: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4572000" y="1861920"/>
            <a:ext cx="2833560" cy="86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door behind the gate at sector 12: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7498080" y="1861920"/>
            <a:ext cx="2833560" cy="86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corridor behind the door behind the gate at sector 12: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2011680" y="2926080"/>
            <a:ext cx="2072880" cy="347328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4961880" y="2919600"/>
            <a:ext cx="2072880" cy="347292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4"/>
          <a:stretch/>
        </p:blipFill>
        <p:spPr>
          <a:xfrm>
            <a:off x="7802280" y="2927160"/>
            <a:ext cx="2072880" cy="347328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522440" y="380880"/>
            <a:ext cx="91422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0" lang="en-US" sz="3600" spc="86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Smoke Detectors and OPM Madness (Part 3)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1504800" y="1905120"/>
            <a:ext cx="9375120" cy="97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Because this ran so long and stopped CAS being able to do useful things, we got a workaround. Check the gate monitors in MCR: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2"/>
          <a:stretch/>
        </p:blipFill>
        <p:spPr>
          <a:xfrm>
            <a:off x="1828800" y="2961360"/>
            <a:ext cx="4462560" cy="3347640"/>
          </a:xfrm>
          <a:prstGeom prst="rect">
            <a:avLst/>
          </a:prstGeom>
          <a:ln>
            <a:noFill/>
          </a:ln>
        </p:spPr>
      </p:pic>
      <p:sp>
        <p:nvSpPr>
          <p:cNvPr id="139" name="CustomShape 3"/>
          <p:cNvSpPr/>
          <p:nvPr/>
        </p:nvSpPr>
        <p:spPr>
          <a:xfrm>
            <a:off x="6400800" y="2957760"/>
            <a:ext cx="3931560" cy="21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3920" indent="-222120">
              <a:lnSpc>
                <a:spcPct val="100000"/>
              </a:lnSpc>
              <a:buClr>
                <a:srgbClr val="56c5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Perhaps it’s time for us to review our OPMs. Is this really how we want to do business?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19416</TotalTime>
  <Application>LibreOffice/5.2.6.2$Windows_x86 LibreOffice_project/a3100ed2409ebf1c212f5048fbe377c281438fdc</Application>
  <Words>846</Words>
  <Paragraphs>78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2018-06-22T18:34:11Z</dcterms:created>
  <dc:creator>Ian Blackler</dc:creator>
  <dc:description/>
  <dc:language>en-US</dc:language>
  <cp:lastModifiedBy/>
  <dcterms:modified xsi:type="dcterms:W3CDTF">2018-07-13T07:54:08Z</dcterms:modified>
  <cp:revision>23</cp:revision>
  <dc:subject/>
  <dc:title>The View from Operations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ampaignTags">
    <vt:lpwstr/>
  </property>
  <property fmtid="{D5CDD505-2E9C-101B-9397-08002B2CF9AE}" pid="4" name="ContentTypeId">
    <vt:lpwstr>0x0101006EDDDB5EE6D98C44930B742096920B300400F5B6D36B3EF94B4E9A635CDF2A18F5B8</vt:lpwstr>
  </property>
  <property fmtid="{D5CDD505-2E9C-101B-9397-08002B2CF9AE}" pid="5" name="FeatureTags">
    <vt:lpwstr/>
  </property>
  <property fmtid="{D5CDD505-2E9C-101B-9397-08002B2CF9AE}" pid="6" name="HiddenSlides">
    <vt:i4>0</vt:i4>
  </property>
  <property fmtid="{D5CDD505-2E9C-101B-9397-08002B2CF9AE}" pid="7" name="HyperlinksChanged">
    <vt:bool>0</vt:bool>
  </property>
  <property fmtid="{D5CDD505-2E9C-101B-9397-08002B2CF9AE}" pid="8" name="InternalTags">
    <vt:lpwstr/>
  </property>
  <property fmtid="{D5CDD505-2E9C-101B-9397-08002B2CF9AE}" pid="9" name="LinksUpToDate">
    <vt:bool>0</vt:bool>
  </property>
  <property fmtid="{D5CDD505-2E9C-101B-9397-08002B2CF9AE}" pid="10" name="LocalizationTags">
    <vt:lpwstr/>
  </property>
  <property fmtid="{D5CDD505-2E9C-101B-9397-08002B2CF9AE}" pid="11" name="MMClips">
    <vt:i4>0</vt:i4>
  </property>
  <property fmtid="{D5CDD505-2E9C-101B-9397-08002B2CF9AE}" pid="12" name="Notes">
    <vt:i4>0</vt:i4>
  </property>
  <property fmtid="{D5CDD505-2E9C-101B-9397-08002B2CF9AE}" pid="13" name="PresentationFormat">
    <vt:lpwstr>Custom</vt:lpwstr>
  </property>
  <property fmtid="{D5CDD505-2E9C-101B-9397-08002B2CF9AE}" pid="14" name="ScaleCrop">
    <vt:bool>0</vt:bool>
  </property>
  <property fmtid="{D5CDD505-2E9C-101B-9397-08002B2CF9AE}" pid="15" name="ScenarioTags">
    <vt:lpwstr/>
  </property>
  <property fmtid="{D5CDD505-2E9C-101B-9397-08002B2CF9AE}" pid="16" name="ShareDoc">
    <vt:bool>0</vt:bool>
  </property>
  <property fmtid="{D5CDD505-2E9C-101B-9397-08002B2CF9AE}" pid="17" name="Slides">
    <vt:i4>13</vt:i4>
  </property>
</Properties>
</file>