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handoutMasterIdLst>
    <p:handoutMasterId r:id="rId15"/>
  </p:handoutMasterIdLst>
  <p:sldIdLst>
    <p:sldId id="256" r:id="rId2"/>
    <p:sldId id="266" r:id="rId3"/>
    <p:sldId id="268" r:id="rId4"/>
    <p:sldId id="261" r:id="rId5"/>
    <p:sldId id="262" r:id="rId6"/>
    <p:sldId id="265" r:id="rId7"/>
    <p:sldId id="269" r:id="rId8"/>
    <p:sldId id="270" r:id="rId9"/>
    <p:sldId id="267" r:id="rId10"/>
    <p:sldId id="271" r:id="rId11"/>
    <p:sldId id="258" r:id="rId12"/>
    <p:sldId id="257" r:id="rId13"/>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Zhang, Wu" initials="ZW" lastIdx="1" clrIdx="0">
    <p:extLst>
      <p:ext uri="{19B8F6BF-5375-455C-9EA6-DF929625EA0E}">
        <p15:presenceInfo xmlns:p15="http://schemas.microsoft.com/office/powerpoint/2012/main" userId="S-1-5-21-1161782291-1150951755-378935785-531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14" autoAdjust="0"/>
    <p:restoredTop sz="94660"/>
  </p:normalViewPr>
  <p:slideViewPr>
    <p:cSldViewPr snapToGrid="0">
      <p:cViewPr varScale="1">
        <p:scale>
          <a:sx n="130" d="100"/>
          <a:sy n="130" d="100"/>
        </p:scale>
        <p:origin x="106" y="101"/>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8-07-12T19:28:02.159" idx="1">
    <p:pos x="10" y="10"/>
    <p:text/>
    <p:extLst>
      <p:ext uri="{C676402C-5697-4E1C-873F-D02D1690AC5C}">
        <p15:threadingInfo xmlns:p15="http://schemas.microsoft.com/office/powerpoint/2012/main" timeZoneBias="240"/>
      </p:ext>
    </p:extLs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E2FFA597-CCA0-4022-87F1-475827D187DD}"/>
              </a:ext>
            </a:extLst>
          </p:cNvPr>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a:extLst>
              <a:ext uri="{FF2B5EF4-FFF2-40B4-BE49-F238E27FC236}">
                <a16:creationId xmlns:a16="http://schemas.microsoft.com/office/drawing/2014/main" id="{A54571C2-D6DE-45F2-AB7D-A6D78DA700BE}"/>
              </a:ext>
            </a:extLst>
          </p:cNvPr>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18715279-F4E6-4537-B5E5-095EFFC93D6A}" type="datetimeFigureOut">
              <a:rPr lang="en-US" smtClean="0"/>
              <a:t>7/12/2018</a:t>
            </a:fld>
            <a:endParaRPr lang="en-US"/>
          </a:p>
        </p:txBody>
      </p:sp>
      <p:sp>
        <p:nvSpPr>
          <p:cNvPr id="4" name="Footer Placeholder 3">
            <a:extLst>
              <a:ext uri="{FF2B5EF4-FFF2-40B4-BE49-F238E27FC236}">
                <a16:creationId xmlns:a16="http://schemas.microsoft.com/office/drawing/2014/main" id="{6B92AD7F-D178-49D0-BDF4-436F1FBE51EE}"/>
              </a:ext>
            </a:extLst>
          </p:cNvPr>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96A407C4-5BE2-4C8C-B155-5E6555BF2D7E}"/>
              </a:ext>
            </a:extLst>
          </p:cNvPr>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52A052C9-A24F-426B-81B4-46E244420CAA}" type="slidenum">
              <a:rPr lang="en-US" smtClean="0"/>
              <a:t>‹#›</a:t>
            </a:fld>
            <a:endParaRPr lang="en-US"/>
          </a:p>
        </p:txBody>
      </p:sp>
    </p:spTree>
    <p:extLst>
      <p:ext uri="{BB962C8B-B14F-4D97-AF65-F5344CB8AC3E}">
        <p14:creationId xmlns:p14="http://schemas.microsoft.com/office/powerpoint/2010/main" val="418082442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4596FF9E-E1AD-408A-BF5E-2540C5B7E42B}" type="datetimeFigureOut">
              <a:rPr lang="en-US" smtClean="0"/>
              <a:t>7/12/2018</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B4DBE7F6-4674-4682-A7BA-2DAA7F52EAB2}" type="slidenum">
              <a:rPr lang="en-US" smtClean="0"/>
              <a:t>‹#›</a:t>
            </a:fld>
            <a:endParaRPr lang="en-US"/>
          </a:p>
        </p:txBody>
      </p:sp>
    </p:spTree>
    <p:extLst>
      <p:ext uri="{BB962C8B-B14F-4D97-AF65-F5344CB8AC3E}">
        <p14:creationId xmlns:p14="http://schemas.microsoft.com/office/powerpoint/2010/main" val="24449241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5A3B30-A578-492B-A7F6-731412BC100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DB44323-8278-47A1-BFCB-EF7777BC42D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9DD76F7-30D7-4BBC-B7E8-4386D609850A}"/>
              </a:ext>
            </a:extLst>
          </p:cNvPr>
          <p:cNvSpPr>
            <a:spLocks noGrp="1"/>
          </p:cNvSpPr>
          <p:nvPr>
            <p:ph type="dt" sz="half" idx="10"/>
          </p:nvPr>
        </p:nvSpPr>
        <p:spPr/>
        <p:txBody>
          <a:bodyPr/>
          <a:lstStyle/>
          <a:p>
            <a:r>
              <a:rPr lang="en-US"/>
              <a:t>7/12/2018</a:t>
            </a:r>
          </a:p>
        </p:txBody>
      </p:sp>
      <p:sp>
        <p:nvSpPr>
          <p:cNvPr id="5" name="Footer Placeholder 4">
            <a:extLst>
              <a:ext uri="{FF2B5EF4-FFF2-40B4-BE49-F238E27FC236}">
                <a16:creationId xmlns:a16="http://schemas.microsoft.com/office/drawing/2014/main" id="{2D29F13D-8853-47D6-A789-93502AB6D15B}"/>
              </a:ext>
            </a:extLst>
          </p:cNvPr>
          <p:cNvSpPr>
            <a:spLocks noGrp="1"/>
          </p:cNvSpPr>
          <p:nvPr>
            <p:ph type="ftr" sz="quarter" idx="11"/>
          </p:nvPr>
        </p:nvSpPr>
        <p:spPr/>
        <p:txBody>
          <a:bodyPr/>
          <a:lstStyle/>
          <a:p>
            <a:r>
              <a:rPr lang="en-US"/>
              <a:t>RHIC Retreat 2018</a:t>
            </a:r>
          </a:p>
        </p:txBody>
      </p:sp>
      <p:sp>
        <p:nvSpPr>
          <p:cNvPr id="6" name="Slide Number Placeholder 5">
            <a:extLst>
              <a:ext uri="{FF2B5EF4-FFF2-40B4-BE49-F238E27FC236}">
                <a16:creationId xmlns:a16="http://schemas.microsoft.com/office/drawing/2014/main" id="{BFD54D4C-A1EB-4D7A-AC4A-F6B922D1402D}"/>
              </a:ext>
            </a:extLst>
          </p:cNvPr>
          <p:cNvSpPr>
            <a:spLocks noGrp="1"/>
          </p:cNvSpPr>
          <p:nvPr>
            <p:ph type="sldNum" sz="quarter" idx="12"/>
          </p:nvPr>
        </p:nvSpPr>
        <p:spPr/>
        <p:txBody>
          <a:bodyPr/>
          <a:lstStyle/>
          <a:p>
            <a:fld id="{C2C47B8D-FE13-495D-B267-7594F99D6127}" type="slidenum">
              <a:rPr lang="en-US" smtClean="0"/>
              <a:t>‹#›</a:t>
            </a:fld>
            <a:endParaRPr lang="en-US"/>
          </a:p>
        </p:txBody>
      </p:sp>
    </p:spTree>
    <p:extLst>
      <p:ext uri="{BB962C8B-B14F-4D97-AF65-F5344CB8AC3E}">
        <p14:creationId xmlns:p14="http://schemas.microsoft.com/office/powerpoint/2010/main" val="37405593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535287-A4B4-48F6-AFB2-EBBCE3AF3AC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3E39E8A-354A-4239-9D74-A09DECBBBE0C}"/>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DCFDA54-6FD8-45A9-932A-BB85D9FB7167}"/>
              </a:ext>
            </a:extLst>
          </p:cNvPr>
          <p:cNvSpPr>
            <a:spLocks noGrp="1"/>
          </p:cNvSpPr>
          <p:nvPr>
            <p:ph type="dt" sz="half" idx="10"/>
          </p:nvPr>
        </p:nvSpPr>
        <p:spPr/>
        <p:txBody>
          <a:bodyPr/>
          <a:lstStyle/>
          <a:p>
            <a:r>
              <a:rPr lang="en-US"/>
              <a:t>7/12/2018</a:t>
            </a:r>
          </a:p>
        </p:txBody>
      </p:sp>
      <p:sp>
        <p:nvSpPr>
          <p:cNvPr id="5" name="Footer Placeholder 4">
            <a:extLst>
              <a:ext uri="{FF2B5EF4-FFF2-40B4-BE49-F238E27FC236}">
                <a16:creationId xmlns:a16="http://schemas.microsoft.com/office/drawing/2014/main" id="{D94A6751-862E-4744-9B9F-6766D6EAF892}"/>
              </a:ext>
            </a:extLst>
          </p:cNvPr>
          <p:cNvSpPr>
            <a:spLocks noGrp="1"/>
          </p:cNvSpPr>
          <p:nvPr>
            <p:ph type="ftr" sz="quarter" idx="11"/>
          </p:nvPr>
        </p:nvSpPr>
        <p:spPr/>
        <p:txBody>
          <a:bodyPr/>
          <a:lstStyle/>
          <a:p>
            <a:r>
              <a:rPr lang="en-US"/>
              <a:t>RHIC Retreat 2018</a:t>
            </a:r>
          </a:p>
        </p:txBody>
      </p:sp>
      <p:sp>
        <p:nvSpPr>
          <p:cNvPr id="6" name="Slide Number Placeholder 5">
            <a:extLst>
              <a:ext uri="{FF2B5EF4-FFF2-40B4-BE49-F238E27FC236}">
                <a16:creationId xmlns:a16="http://schemas.microsoft.com/office/drawing/2014/main" id="{F6C7486D-77F7-4A0A-8CB0-CA31E0E0F51D}"/>
              </a:ext>
            </a:extLst>
          </p:cNvPr>
          <p:cNvSpPr>
            <a:spLocks noGrp="1"/>
          </p:cNvSpPr>
          <p:nvPr>
            <p:ph type="sldNum" sz="quarter" idx="12"/>
          </p:nvPr>
        </p:nvSpPr>
        <p:spPr/>
        <p:txBody>
          <a:bodyPr/>
          <a:lstStyle/>
          <a:p>
            <a:fld id="{C2C47B8D-FE13-495D-B267-7594F99D6127}" type="slidenum">
              <a:rPr lang="en-US" smtClean="0"/>
              <a:t>‹#›</a:t>
            </a:fld>
            <a:endParaRPr lang="en-US"/>
          </a:p>
        </p:txBody>
      </p:sp>
    </p:spTree>
    <p:extLst>
      <p:ext uri="{BB962C8B-B14F-4D97-AF65-F5344CB8AC3E}">
        <p14:creationId xmlns:p14="http://schemas.microsoft.com/office/powerpoint/2010/main" val="26304264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748BCE4-9327-4BC6-8FC5-EF298C3D198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445D8DA-A6C7-46AC-8A97-66B6F4F71FBC}"/>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2B43395-6D9A-4A07-99E4-E20FEA81D5D6}"/>
              </a:ext>
            </a:extLst>
          </p:cNvPr>
          <p:cNvSpPr>
            <a:spLocks noGrp="1"/>
          </p:cNvSpPr>
          <p:nvPr>
            <p:ph type="dt" sz="half" idx="10"/>
          </p:nvPr>
        </p:nvSpPr>
        <p:spPr/>
        <p:txBody>
          <a:bodyPr/>
          <a:lstStyle/>
          <a:p>
            <a:r>
              <a:rPr lang="en-US"/>
              <a:t>7/12/2018</a:t>
            </a:r>
          </a:p>
        </p:txBody>
      </p:sp>
      <p:sp>
        <p:nvSpPr>
          <p:cNvPr id="5" name="Footer Placeholder 4">
            <a:extLst>
              <a:ext uri="{FF2B5EF4-FFF2-40B4-BE49-F238E27FC236}">
                <a16:creationId xmlns:a16="http://schemas.microsoft.com/office/drawing/2014/main" id="{5F6B9ADE-2AF1-4270-A088-6A941F7BC03D}"/>
              </a:ext>
            </a:extLst>
          </p:cNvPr>
          <p:cNvSpPr>
            <a:spLocks noGrp="1"/>
          </p:cNvSpPr>
          <p:nvPr>
            <p:ph type="ftr" sz="quarter" idx="11"/>
          </p:nvPr>
        </p:nvSpPr>
        <p:spPr/>
        <p:txBody>
          <a:bodyPr/>
          <a:lstStyle/>
          <a:p>
            <a:r>
              <a:rPr lang="en-US"/>
              <a:t>RHIC Retreat 2018</a:t>
            </a:r>
          </a:p>
        </p:txBody>
      </p:sp>
      <p:sp>
        <p:nvSpPr>
          <p:cNvPr id="6" name="Slide Number Placeholder 5">
            <a:extLst>
              <a:ext uri="{FF2B5EF4-FFF2-40B4-BE49-F238E27FC236}">
                <a16:creationId xmlns:a16="http://schemas.microsoft.com/office/drawing/2014/main" id="{6C61390C-5BB0-4D6C-B427-01B581F49688}"/>
              </a:ext>
            </a:extLst>
          </p:cNvPr>
          <p:cNvSpPr>
            <a:spLocks noGrp="1"/>
          </p:cNvSpPr>
          <p:nvPr>
            <p:ph type="sldNum" sz="quarter" idx="12"/>
          </p:nvPr>
        </p:nvSpPr>
        <p:spPr/>
        <p:txBody>
          <a:bodyPr/>
          <a:lstStyle/>
          <a:p>
            <a:fld id="{C2C47B8D-FE13-495D-B267-7594F99D6127}" type="slidenum">
              <a:rPr lang="en-US" smtClean="0"/>
              <a:t>‹#›</a:t>
            </a:fld>
            <a:endParaRPr lang="en-US"/>
          </a:p>
        </p:txBody>
      </p:sp>
    </p:spTree>
    <p:extLst>
      <p:ext uri="{BB962C8B-B14F-4D97-AF65-F5344CB8AC3E}">
        <p14:creationId xmlns:p14="http://schemas.microsoft.com/office/powerpoint/2010/main" val="10085256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1586C4-9688-4A91-B4F4-E702F195C15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57A8870-2ACF-4073-BBC8-F36E1CE6CC9D}"/>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CA9524F-B9FB-4ED3-9D01-E818E1E53565}"/>
              </a:ext>
            </a:extLst>
          </p:cNvPr>
          <p:cNvSpPr>
            <a:spLocks noGrp="1"/>
          </p:cNvSpPr>
          <p:nvPr>
            <p:ph type="dt" sz="half" idx="10"/>
          </p:nvPr>
        </p:nvSpPr>
        <p:spPr/>
        <p:txBody>
          <a:bodyPr/>
          <a:lstStyle/>
          <a:p>
            <a:r>
              <a:rPr lang="en-US"/>
              <a:t>7/12/2018</a:t>
            </a:r>
          </a:p>
        </p:txBody>
      </p:sp>
      <p:sp>
        <p:nvSpPr>
          <p:cNvPr id="5" name="Footer Placeholder 4">
            <a:extLst>
              <a:ext uri="{FF2B5EF4-FFF2-40B4-BE49-F238E27FC236}">
                <a16:creationId xmlns:a16="http://schemas.microsoft.com/office/drawing/2014/main" id="{E74054F2-5ADC-4F7C-BA57-615BB6F5B45B}"/>
              </a:ext>
            </a:extLst>
          </p:cNvPr>
          <p:cNvSpPr>
            <a:spLocks noGrp="1"/>
          </p:cNvSpPr>
          <p:nvPr>
            <p:ph type="ftr" sz="quarter" idx="11"/>
          </p:nvPr>
        </p:nvSpPr>
        <p:spPr/>
        <p:txBody>
          <a:bodyPr/>
          <a:lstStyle/>
          <a:p>
            <a:r>
              <a:rPr lang="en-US"/>
              <a:t>RHIC Retreat 2018</a:t>
            </a:r>
          </a:p>
        </p:txBody>
      </p:sp>
      <p:sp>
        <p:nvSpPr>
          <p:cNvPr id="6" name="Slide Number Placeholder 5">
            <a:extLst>
              <a:ext uri="{FF2B5EF4-FFF2-40B4-BE49-F238E27FC236}">
                <a16:creationId xmlns:a16="http://schemas.microsoft.com/office/drawing/2014/main" id="{4314990D-F4F2-4362-AC61-0D13FFC9FE4D}"/>
              </a:ext>
            </a:extLst>
          </p:cNvPr>
          <p:cNvSpPr>
            <a:spLocks noGrp="1"/>
          </p:cNvSpPr>
          <p:nvPr>
            <p:ph type="sldNum" sz="quarter" idx="12"/>
          </p:nvPr>
        </p:nvSpPr>
        <p:spPr/>
        <p:txBody>
          <a:bodyPr/>
          <a:lstStyle/>
          <a:p>
            <a:fld id="{C2C47B8D-FE13-495D-B267-7594F99D6127}" type="slidenum">
              <a:rPr lang="en-US" smtClean="0"/>
              <a:t>‹#›</a:t>
            </a:fld>
            <a:endParaRPr lang="en-US"/>
          </a:p>
        </p:txBody>
      </p:sp>
    </p:spTree>
    <p:extLst>
      <p:ext uri="{BB962C8B-B14F-4D97-AF65-F5344CB8AC3E}">
        <p14:creationId xmlns:p14="http://schemas.microsoft.com/office/powerpoint/2010/main" val="8463129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18BD57-E1DA-4228-82F2-8AA9F1DA856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86ACA86-F59D-4F97-ACC3-CCCC50C51A4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D13DC2CD-A870-4EDA-9EE3-D64F860D2C3D}"/>
              </a:ext>
            </a:extLst>
          </p:cNvPr>
          <p:cNvSpPr>
            <a:spLocks noGrp="1"/>
          </p:cNvSpPr>
          <p:nvPr>
            <p:ph type="dt" sz="half" idx="10"/>
          </p:nvPr>
        </p:nvSpPr>
        <p:spPr/>
        <p:txBody>
          <a:bodyPr/>
          <a:lstStyle/>
          <a:p>
            <a:r>
              <a:rPr lang="en-US"/>
              <a:t>7/12/2018</a:t>
            </a:r>
          </a:p>
        </p:txBody>
      </p:sp>
      <p:sp>
        <p:nvSpPr>
          <p:cNvPr id="5" name="Footer Placeholder 4">
            <a:extLst>
              <a:ext uri="{FF2B5EF4-FFF2-40B4-BE49-F238E27FC236}">
                <a16:creationId xmlns:a16="http://schemas.microsoft.com/office/drawing/2014/main" id="{43E0BDFC-A7C9-4970-8220-0DD181EA73A7}"/>
              </a:ext>
            </a:extLst>
          </p:cNvPr>
          <p:cNvSpPr>
            <a:spLocks noGrp="1"/>
          </p:cNvSpPr>
          <p:nvPr>
            <p:ph type="ftr" sz="quarter" idx="11"/>
          </p:nvPr>
        </p:nvSpPr>
        <p:spPr/>
        <p:txBody>
          <a:bodyPr/>
          <a:lstStyle/>
          <a:p>
            <a:r>
              <a:rPr lang="en-US"/>
              <a:t>RHIC Retreat 2018</a:t>
            </a:r>
          </a:p>
        </p:txBody>
      </p:sp>
      <p:sp>
        <p:nvSpPr>
          <p:cNvPr id="6" name="Slide Number Placeholder 5">
            <a:extLst>
              <a:ext uri="{FF2B5EF4-FFF2-40B4-BE49-F238E27FC236}">
                <a16:creationId xmlns:a16="http://schemas.microsoft.com/office/drawing/2014/main" id="{1283B94C-1026-4AFE-A41B-C3D6DDCE2011}"/>
              </a:ext>
            </a:extLst>
          </p:cNvPr>
          <p:cNvSpPr>
            <a:spLocks noGrp="1"/>
          </p:cNvSpPr>
          <p:nvPr>
            <p:ph type="sldNum" sz="quarter" idx="12"/>
          </p:nvPr>
        </p:nvSpPr>
        <p:spPr/>
        <p:txBody>
          <a:bodyPr/>
          <a:lstStyle/>
          <a:p>
            <a:fld id="{C2C47B8D-FE13-495D-B267-7594F99D6127}" type="slidenum">
              <a:rPr lang="en-US" smtClean="0"/>
              <a:t>‹#›</a:t>
            </a:fld>
            <a:endParaRPr lang="en-US"/>
          </a:p>
        </p:txBody>
      </p:sp>
    </p:spTree>
    <p:extLst>
      <p:ext uri="{BB962C8B-B14F-4D97-AF65-F5344CB8AC3E}">
        <p14:creationId xmlns:p14="http://schemas.microsoft.com/office/powerpoint/2010/main" val="33325664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6F164B-7AE2-40B0-9292-7B01796C3AB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3D42177-2114-4DAE-976D-DDF1AFF570A9}"/>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A8B0B44-5DDD-41FA-A49D-6E9524C39058}"/>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72AA885-45C3-4AE6-B1F7-CCA016FF93A7}"/>
              </a:ext>
            </a:extLst>
          </p:cNvPr>
          <p:cNvSpPr>
            <a:spLocks noGrp="1"/>
          </p:cNvSpPr>
          <p:nvPr>
            <p:ph type="dt" sz="half" idx="10"/>
          </p:nvPr>
        </p:nvSpPr>
        <p:spPr/>
        <p:txBody>
          <a:bodyPr/>
          <a:lstStyle/>
          <a:p>
            <a:r>
              <a:rPr lang="en-US"/>
              <a:t>7/12/2018</a:t>
            </a:r>
          </a:p>
        </p:txBody>
      </p:sp>
      <p:sp>
        <p:nvSpPr>
          <p:cNvPr id="6" name="Footer Placeholder 5">
            <a:extLst>
              <a:ext uri="{FF2B5EF4-FFF2-40B4-BE49-F238E27FC236}">
                <a16:creationId xmlns:a16="http://schemas.microsoft.com/office/drawing/2014/main" id="{F09BDFF1-3446-460B-9B03-A9C687E9D236}"/>
              </a:ext>
            </a:extLst>
          </p:cNvPr>
          <p:cNvSpPr>
            <a:spLocks noGrp="1"/>
          </p:cNvSpPr>
          <p:nvPr>
            <p:ph type="ftr" sz="quarter" idx="11"/>
          </p:nvPr>
        </p:nvSpPr>
        <p:spPr/>
        <p:txBody>
          <a:bodyPr/>
          <a:lstStyle/>
          <a:p>
            <a:r>
              <a:rPr lang="en-US"/>
              <a:t>RHIC Retreat 2018</a:t>
            </a:r>
          </a:p>
        </p:txBody>
      </p:sp>
      <p:sp>
        <p:nvSpPr>
          <p:cNvPr id="7" name="Slide Number Placeholder 6">
            <a:extLst>
              <a:ext uri="{FF2B5EF4-FFF2-40B4-BE49-F238E27FC236}">
                <a16:creationId xmlns:a16="http://schemas.microsoft.com/office/drawing/2014/main" id="{0E567D4E-3062-45C4-9F62-9B8AAEB47854}"/>
              </a:ext>
            </a:extLst>
          </p:cNvPr>
          <p:cNvSpPr>
            <a:spLocks noGrp="1"/>
          </p:cNvSpPr>
          <p:nvPr>
            <p:ph type="sldNum" sz="quarter" idx="12"/>
          </p:nvPr>
        </p:nvSpPr>
        <p:spPr/>
        <p:txBody>
          <a:bodyPr/>
          <a:lstStyle/>
          <a:p>
            <a:fld id="{C2C47B8D-FE13-495D-B267-7594F99D6127}" type="slidenum">
              <a:rPr lang="en-US" smtClean="0"/>
              <a:t>‹#›</a:t>
            </a:fld>
            <a:endParaRPr lang="en-US"/>
          </a:p>
        </p:txBody>
      </p:sp>
    </p:spTree>
    <p:extLst>
      <p:ext uri="{BB962C8B-B14F-4D97-AF65-F5344CB8AC3E}">
        <p14:creationId xmlns:p14="http://schemas.microsoft.com/office/powerpoint/2010/main" val="28832248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5B2B6D-9AA2-4D39-8860-7357C8EC4C2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EE951C3-D819-4C7A-9F0E-2B1B1664322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BDD11772-2599-497B-9389-DDDFF8649372}"/>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2CADF1A-1622-43A7-B4C7-B3E9316F2B6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DE63B5CE-1EA1-44B9-81E3-476E4F6A19FC}"/>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65D2370-B8C5-44E8-927E-9AA19DB3057A}"/>
              </a:ext>
            </a:extLst>
          </p:cNvPr>
          <p:cNvSpPr>
            <a:spLocks noGrp="1"/>
          </p:cNvSpPr>
          <p:nvPr>
            <p:ph type="dt" sz="half" idx="10"/>
          </p:nvPr>
        </p:nvSpPr>
        <p:spPr/>
        <p:txBody>
          <a:bodyPr/>
          <a:lstStyle/>
          <a:p>
            <a:r>
              <a:rPr lang="en-US"/>
              <a:t>7/12/2018</a:t>
            </a:r>
          </a:p>
        </p:txBody>
      </p:sp>
      <p:sp>
        <p:nvSpPr>
          <p:cNvPr id="8" name="Footer Placeholder 7">
            <a:extLst>
              <a:ext uri="{FF2B5EF4-FFF2-40B4-BE49-F238E27FC236}">
                <a16:creationId xmlns:a16="http://schemas.microsoft.com/office/drawing/2014/main" id="{3E73C911-8307-4F7A-8820-FAF52EEA47A5}"/>
              </a:ext>
            </a:extLst>
          </p:cNvPr>
          <p:cNvSpPr>
            <a:spLocks noGrp="1"/>
          </p:cNvSpPr>
          <p:nvPr>
            <p:ph type="ftr" sz="quarter" idx="11"/>
          </p:nvPr>
        </p:nvSpPr>
        <p:spPr/>
        <p:txBody>
          <a:bodyPr/>
          <a:lstStyle/>
          <a:p>
            <a:r>
              <a:rPr lang="en-US"/>
              <a:t>RHIC Retreat 2018</a:t>
            </a:r>
          </a:p>
        </p:txBody>
      </p:sp>
      <p:sp>
        <p:nvSpPr>
          <p:cNvPr id="9" name="Slide Number Placeholder 8">
            <a:extLst>
              <a:ext uri="{FF2B5EF4-FFF2-40B4-BE49-F238E27FC236}">
                <a16:creationId xmlns:a16="http://schemas.microsoft.com/office/drawing/2014/main" id="{6AC29266-CEA9-4452-A3CE-7295A6AE1512}"/>
              </a:ext>
            </a:extLst>
          </p:cNvPr>
          <p:cNvSpPr>
            <a:spLocks noGrp="1"/>
          </p:cNvSpPr>
          <p:nvPr>
            <p:ph type="sldNum" sz="quarter" idx="12"/>
          </p:nvPr>
        </p:nvSpPr>
        <p:spPr/>
        <p:txBody>
          <a:bodyPr/>
          <a:lstStyle/>
          <a:p>
            <a:fld id="{C2C47B8D-FE13-495D-B267-7594F99D6127}" type="slidenum">
              <a:rPr lang="en-US" smtClean="0"/>
              <a:t>‹#›</a:t>
            </a:fld>
            <a:endParaRPr lang="en-US"/>
          </a:p>
        </p:txBody>
      </p:sp>
    </p:spTree>
    <p:extLst>
      <p:ext uri="{BB962C8B-B14F-4D97-AF65-F5344CB8AC3E}">
        <p14:creationId xmlns:p14="http://schemas.microsoft.com/office/powerpoint/2010/main" val="16581009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201075-748B-46D3-9C8D-617E35B547A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354882E-E194-42E6-8F34-A3575F20B951}"/>
              </a:ext>
            </a:extLst>
          </p:cNvPr>
          <p:cNvSpPr>
            <a:spLocks noGrp="1"/>
          </p:cNvSpPr>
          <p:nvPr>
            <p:ph type="dt" sz="half" idx="10"/>
          </p:nvPr>
        </p:nvSpPr>
        <p:spPr/>
        <p:txBody>
          <a:bodyPr/>
          <a:lstStyle/>
          <a:p>
            <a:r>
              <a:rPr lang="en-US"/>
              <a:t>7/12/2018</a:t>
            </a:r>
          </a:p>
        </p:txBody>
      </p:sp>
      <p:sp>
        <p:nvSpPr>
          <p:cNvPr id="4" name="Footer Placeholder 3">
            <a:extLst>
              <a:ext uri="{FF2B5EF4-FFF2-40B4-BE49-F238E27FC236}">
                <a16:creationId xmlns:a16="http://schemas.microsoft.com/office/drawing/2014/main" id="{E77280C2-9B01-4BC7-9005-6F39714555D0}"/>
              </a:ext>
            </a:extLst>
          </p:cNvPr>
          <p:cNvSpPr>
            <a:spLocks noGrp="1"/>
          </p:cNvSpPr>
          <p:nvPr>
            <p:ph type="ftr" sz="quarter" idx="11"/>
          </p:nvPr>
        </p:nvSpPr>
        <p:spPr/>
        <p:txBody>
          <a:bodyPr/>
          <a:lstStyle/>
          <a:p>
            <a:r>
              <a:rPr lang="en-US"/>
              <a:t>RHIC Retreat 2018</a:t>
            </a:r>
          </a:p>
        </p:txBody>
      </p:sp>
      <p:sp>
        <p:nvSpPr>
          <p:cNvPr id="5" name="Slide Number Placeholder 4">
            <a:extLst>
              <a:ext uri="{FF2B5EF4-FFF2-40B4-BE49-F238E27FC236}">
                <a16:creationId xmlns:a16="http://schemas.microsoft.com/office/drawing/2014/main" id="{B6F121EF-F6EE-4FAD-A20A-054F62104CEC}"/>
              </a:ext>
            </a:extLst>
          </p:cNvPr>
          <p:cNvSpPr>
            <a:spLocks noGrp="1"/>
          </p:cNvSpPr>
          <p:nvPr>
            <p:ph type="sldNum" sz="quarter" idx="12"/>
          </p:nvPr>
        </p:nvSpPr>
        <p:spPr/>
        <p:txBody>
          <a:bodyPr/>
          <a:lstStyle/>
          <a:p>
            <a:fld id="{C2C47B8D-FE13-495D-B267-7594F99D6127}" type="slidenum">
              <a:rPr lang="en-US" smtClean="0"/>
              <a:t>‹#›</a:t>
            </a:fld>
            <a:endParaRPr lang="en-US"/>
          </a:p>
        </p:txBody>
      </p:sp>
    </p:spTree>
    <p:extLst>
      <p:ext uri="{BB962C8B-B14F-4D97-AF65-F5344CB8AC3E}">
        <p14:creationId xmlns:p14="http://schemas.microsoft.com/office/powerpoint/2010/main" val="26438644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AB558D2-8B1E-40AC-B8FD-8C11ADA1F112}"/>
              </a:ext>
            </a:extLst>
          </p:cNvPr>
          <p:cNvSpPr>
            <a:spLocks noGrp="1"/>
          </p:cNvSpPr>
          <p:nvPr>
            <p:ph type="dt" sz="half" idx="10"/>
          </p:nvPr>
        </p:nvSpPr>
        <p:spPr/>
        <p:txBody>
          <a:bodyPr/>
          <a:lstStyle/>
          <a:p>
            <a:r>
              <a:rPr lang="en-US"/>
              <a:t>7/12/2018</a:t>
            </a:r>
          </a:p>
        </p:txBody>
      </p:sp>
      <p:sp>
        <p:nvSpPr>
          <p:cNvPr id="3" name="Footer Placeholder 2">
            <a:extLst>
              <a:ext uri="{FF2B5EF4-FFF2-40B4-BE49-F238E27FC236}">
                <a16:creationId xmlns:a16="http://schemas.microsoft.com/office/drawing/2014/main" id="{5BD15D42-516F-4DF8-8B54-DAB120378A92}"/>
              </a:ext>
            </a:extLst>
          </p:cNvPr>
          <p:cNvSpPr>
            <a:spLocks noGrp="1"/>
          </p:cNvSpPr>
          <p:nvPr>
            <p:ph type="ftr" sz="quarter" idx="11"/>
          </p:nvPr>
        </p:nvSpPr>
        <p:spPr/>
        <p:txBody>
          <a:bodyPr/>
          <a:lstStyle/>
          <a:p>
            <a:r>
              <a:rPr lang="en-US"/>
              <a:t>RHIC Retreat 2018</a:t>
            </a:r>
          </a:p>
        </p:txBody>
      </p:sp>
      <p:sp>
        <p:nvSpPr>
          <p:cNvPr id="4" name="Slide Number Placeholder 3">
            <a:extLst>
              <a:ext uri="{FF2B5EF4-FFF2-40B4-BE49-F238E27FC236}">
                <a16:creationId xmlns:a16="http://schemas.microsoft.com/office/drawing/2014/main" id="{7A892E94-78A8-4B9F-86D2-FB24EF91F9B4}"/>
              </a:ext>
            </a:extLst>
          </p:cNvPr>
          <p:cNvSpPr>
            <a:spLocks noGrp="1"/>
          </p:cNvSpPr>
          <p:nvPr>
            <p:ph type="sldNum" sz="quarter" idx="12"/>
          </p:nvPr>
        </p:nvSpPr>
        <p:spPr/>
        <p:txBody>
          <a:bodyPr/>
          <a:lstStyle/>
          <a:p>
            <a:fld id="{C2C47B8D-FE13-495D-B267-7594F99D6127}" type="slidenum">
              <a:rPr lang="en-US" smtClean="0"/>
              <a:t>‹#›</a:t>
            </a:fld>
            <a:endParaRPr lang="en-US"/>
          </a:p>
        </p:txBody>
      </p:sp>
    </p:spTree>
    <p:extLst>
      <p:ext uri="{BB962C8B-B14F-4D97-AF65-F5344CB8AC3E}">
        <p14:creationId xmlns:p14="http://schemas.microsoft.com/office/powerpoint/2010/main" val="16622575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073C3A-DBAA-4E26-9963-3DA70600397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C9C7619-4113-4D9D-A06A-4E31B389561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8FBC8D8-8C7D-476E-A7C3-0E0AECCA792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EA641948-8585-4212-A5AC-46B27384649B}"/>
              </a:ext>
            </a:extLst>
          </p:cNvPr>
          <p:cNvSpPr>
            <a:spLocks noGrp="1"/>
          </p:cNvSpPr>
          <p:nvPr>
            <p:ph type="dt" sz="half" idx="10"/>
          </p:nvPr>
        </p:nvSpPr>
        <p:spPr/>
        <p:txBody>
          <a:bodyPr/>
          <a:lstStyle/>
          <a:p>
            <a:r>
              <a:rPr lang="en-US"/>
              <a:t>7/12/2018</a:t>
            </a:r>
          </a:p>
        </p:txBody>
      </p:sp>
      <p:sp>
        <p:nvSpPr>
          <p:cNvPr id="6" name="Footer Placeholder 5">
            <a:extLst>
              <a:ext uri="{FF2B5EF4-FFF2-40B4-BE49-F238E27FC236}">
                <a16:creationId xmlns:a16="http://schemas.microsoft.com/office/drawing/2014/main" id="{48853AA1-36CC-48D1-8A6C-E8A0D5AFE468}"/>
              </a:ext>
            </a:extLst>
          </p:cNvPr>
          <p:cNvSpPr>
            <a:spLocks noGrp="1"/>
          </p:cNvSpPr>
          <p:nvPr>
            <p:ph type="ftr" sz="quarter" idx="11"/>
          </p:nvPr>
        </p:nvSpPr>
        <p:spPr/>
        <p:txBody>
          <a:bodyPr/>
          <a:lstStyle/>
          <a:p>
            <a:r>
              <a:rPr lang="en-US"/>
              <a:t>RHIC Retreat 2018</a:t>
            </a:r>
          </a:p>
        </p:txBody>
      </p:sp>
      <p:sp>
        <p:nvSpPr>
          <p:cNvPr id="7" name="Slide Number Placeholder 6">
            <a:extLst>
              <a:ext uri="{FF2B5EF4-FFF2-40B4-BE49-F238E27FC236}">
                <a16:creationId xmlns:a16="http://schemas.microsoft.com/office/drawing/2014/main" id="{B3B4E433-90F5-4519-B35C-44458BA65B7E}"/>
              </a:ext>
            </a:extLst>
          </p:cNvPr>
          <p:cNvSpPr>
            <a:spLocks noGrp="1"/>
          </p:cNvSpPr>
          <p:nvPr>
            <p:ph type="sldNum" sz="quarter" idx="12"/>
          </p:nvPr>
        </p:nvSpPr>
        <p:spPr/>
        <p:txBody>
          <a:bodyPr/>
          <a:lstStyle/>
          <a:p>
            <a:fld id="{C2C47B8D-FE13-495D-B267-7594F99D6127}" type="slidenum">
              <a:rPr lang="en-US" smtClean="0"/>
              <a:t>‹#›</a:t>
            </a:fld>
            <a:endParaRPr lang="en-US"/>
          </a:p>
        </p:txBody>
      </p:sp>
    </p:spTree>
    <p:extLst>
      <p:ext uri="{BB962C8B-B14F-4D97-AF65-F5344CB8AC3E}">
        <p14:creationId xmlns:p14="http://schemas.microsoft.com/office/powerpoint/2010/main" val="6660523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90FC4C-9CC5-45D0-9203-AB7E7CA2575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3B3BEEB-1AC3-494E-87AA-EB3F6F2025D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9C9FD61-A106-4883-A9DC-86A327DD9C9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3523A95D-9EC6-4712-839F-0A742E2155E3}"/>
              </a:ext>
            </a:extLst>
          </p:cNvPr>
          <p:cNvSpPr>
            <a:spLocks noGrp="1"/>
          </p:cNvSpPr>
          <p:nvPr>
            <p:ph type="dt" sz="half" idx="10"/>
          </p:nvPr>
        </p:nvSpPr>
        <p:spPr/>
        <p:txBody>
          <a:bodyPr/>
          <a:lstStyle/>
          <a:p>
            <a:r>
              <a:rPr lang="en-US"/>
              <a:t>7/12/2018</a:t>
            </a:r>
          </a:p>
        </p:txBody>
      </p:sp>
      <p:sp>
        <p:nvSpPr>
          <p:cNvPr id="6" name="Footer Placeholder 5">
            <a:extLst>
              <a:ext uri="{FF2B5EF4-FFF2-40B4-BE49-F238E27FC236}">
                <a16:creationId xmlns:a16="http://schemas.microsoft.com/office/drawing/2014/main" id="{4AF11677-CE68-4F10-ABE6-F5A9B10A197B}"/>
              </a:ext>
            </a:extLst>
          </p:cNvPr>
          <p:cNvSpPr>
            <a:spLocks noGrp="1"/>
          </p:cNvSpPr>
          <p:nvPr>
            <p:ph type="ftr" sz="quarter" idx="11"/>
          </p:nvPr>
        </p:nvSpPr>
        <p:spPr/>
        <p:txBody>
          <a:bodyPr/>
          <a:lstStyle/>
          <a:p>
            <a:r>
              <a:rPr lang="en-US"/>
              <a:t>RHIC Retreat 2018</a:t>
            </a:r>
          </a:p>
        </p:txBody>
      </p:sp>
      <p:sp>
        <p:nvSpPr>
          <p:cNvPr id="7" name="Slide Number Placeholder 6">
            <a:extLst>
              <a:ext uri="{FF2B5EF4-FFF2-40B4-BE49-F238E27FC236}">
                <a16:creationId xmlns:a16="http://schemas.microsoft.com/office/drawing/2014/main" id="{53C054BC-DD15-424F-BE65-0291A87192F0}"/>
              </a:ext>
            </a:extLst>
          </p:cNvPr>
          <p:cNvSpPr>
            <a:spLocks noGrp="1"/>
          </p:cNvSpPr>
          <p:nvPr>
            <p:ph type="sldNum" sz="quarter" idx="12"/>
          </p:nvPr>
        </p:nvSpPr>
        <p:spPr/>
        <p:txBody>
          <a:bodyPr/>
          <a:lstStyle/>
          <a:p>
            <a:fld id="{C2C47B8D-FE13-495D-B267-7594F99D6127}" type="slidenum">
              <a:rPr lang="en-US" smtClean="0"/>
              <a:t>‹#›</a:t>
            </a:fld>
            <a:endParaRPr lang="en-US"/>
          </a:p>
        </p:txBody>
      </p:sp>
    </p:spTree>
    <p:extLst>
      <p:ext uri="{BB962C8B-B14F-4D97-AF65-F5344CB8AC3E}">
        <p14:creationId xmlns:p14="http://schemas.microsoft.com/office/powerpoint/2010/main" val="33552941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80FD20D-AA6B-4DDE-8EB3-2153195EEA6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9BD642C-98E6-4C57-9332-4C5359E968B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8446885-7893-4C54-ABB3-3B0FE10E458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7/12/2018</a:t>
            </a:r>
          </a:p>
        </p:txBody>
      </p:sp>
      <p:sp>
        <p:nvSpPr>
          <p:cNvPr id="5" name="Footer Placeholder 4">
            <a:extLst>
              <a:ext uri="{FF2B5EF4-FFF2-40B4-BE49-F238E27FC236}">
                <a16:creationId xmlns:a16="http://schemas.microsoft.com/office/drawing/2014/main" id="{65A23F70-CD2C-4890-8B0B-4AD70A5CD19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RHIC Retreat 2018</a:t>
            </a:r>
          </a:p>
        </p:txBody>
      </p:sp>
      <p:sp>
        <p:nvSpPr>
          <p:cNvPr id="6" name="Slide Number Placeholder 5">
            <a:extLst>
              <a:ext uri="{FF2B5EF4-FFF2-40B4-BE49-F238E27FC236}">
                <a16:creationId xmlns:a16="http://schemas.microsoft.com/office/drawing/2014/main" id="{E931D74E-5C8C-4452-9F33-D87AAB4165F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2C47B8D-FE13-495D-B267-7594F99D6127}" type="slidenum">
              <a:rPr lang="en-US" smtClean="0"/>
              <a:t>‹#›</a:t>
            </a:fld>
            <a:endParaRPr lang="en-US"/>
          </a:p>
        </p:txBody>
      </p:sp>
    </p:spTree>
    <p:extLst>
      <p:ext uri="{BB962C8B-B14F-4D97-AF65-F5344CB8AC3E}">
        <p14:creationId xmlns:p14="http://schemas.microsoft.com/office/powerpoint/2010/main" val="31805345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6.jp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8FFC82-05B8-4BE6-AAEA-38806FF551D4}"/>
              </a:ext>
            </a:extLst>
          </p:cNvPr>
          <p:cNvSpPr>
            <a:spLocks noGrp="1"/>
          </p:cNvSpPr>
          <p:nvPr>
            <p:ph type="ctrTitle"/>
          </p:nvPr>
        </p:nvSpPr>
        <p:spPr/>
        <p:txBody>
          <a:bodyPr/>
          <a:lstStyle/>
          <a:p>
            <a:r>
              <a:rPr lang="en-US" dirty="0" err="1"/>
              <a:t>RHIC</a:t>
            </a:r>
            <a:r>
              <a:rPr lang="en-US" dirty="0"/>
              <a:t> Injection Kicker</a:t>
            </a:r>
            <a:br>
              <a:rPr lang="en-US" dirty="0"/>
            </a:br>
            <a:r>
              <a:rPr lang="en-US" dirty="0"/>
              <a:t>for Low Energy Run 2018</a:t>
            </a:r>
          </a:p>
        </p:txBody>
      </p:sp>
      <p:sp>
        <p:nvSpPr>
          <p:cNvPr id="3" name="Subtitle 2">
            <a:extLst>
              <a:ext uri="{FF2B5EF4-FFF2-40B4-BE49-F238E27FC236}">
                <a16:creationId xmlns:a16="http://schemas.microsoft.com/office/drawing/2014/main" id="{25C3721D-8D7D-4377-B320-9BE05931F743}"/>
              </a:ext>
            </a:extLst>
          </p:cNvPr>
          <p:cNvSpPr>
            <a:spLocks noGrp="1"/>
          </p:cNvSpPr>
          <p:nvPr>
            <p:ph type="subTitle" idx="1"/>
          </p:nvPr>
        </p:nvSpPr>
        <p:spPr/>
        <p:txBody>
          <a:bodyPr/>
          <a:lstStyle/>
          <a:p>
            <a:r>
              <a:rPr lang="en-US" sz="2800" dirty="0"/>
              <a:t>Arlene Zhang</a:t>
            </a:r>
          </a:p>
          <a:p>
            <a:r>
              <a:rPr lang="en-US" dirty="0"/>
              <a:t>July 2018</a:t>
            </a:r>
          </a:p>
        </p:txBody>
      </p:sp>
      <p:sp>
        <p:nvSpPr>
          <p:cNvPr id="4" name="Date Placeholder 3">
            <a:extLst>
              <a:ext uri="{FF2B5EF4-FFF2-40B4-BE49-F238E27FC236}">
                <a16:creationId xmlns:a16="http://schemas.microsoft.com/office/drawing/2014/main" id="{0BCC6C7C-7B68-4367-8C9B-799A1ADD4F2E}"/>
              </a:ext>
            </a:extLst>
          </p:cNvPr>
          <p:cNvSpPr>
            <a:spLocks noGrp="1"/>
          </p:cNvSpPr>
          <p:nvPr>
            <p:ph type="dt" sz="half" idx="10"/>
          </p:nvPr>
        </p:nvSpPr>
        <p:spPr/>
        <p:txBody>
          <a:bodyPr/>
          <a:lstStyle/>
          <a:p>
            <a:r>
              <a:rPr lang="en-US"/>
              <a:t>7/12/2018</a:t>
            </a:r>
          </a:p>
        </p:txBody>
      </p:sp>
      <p:sp>
        <p:nvSpPr>
          <p:cNvPr id="5" name="Footer Placeholder 4">
            <a:extLst>
              <a:ext uri="{FF2B5EF4-FFF2-40B4-BE49-F238E27FC236}">
                <a16:creationId xmlns:a16="http://schemas.microsoft.com/office/drawing/2014/main" id="{79EC7F0F-216A-4833-9995-264FF5DE01AD}"/>
              </a:ext>
            </a:extLst>
          </p:cNvPr>
          <p:cNvSpPr>
            <a:spLocks noGrp="1"/>
          </p:cNvSpPr>
          <p:nvPr>
            <p:ph type="ftr" sz="quarter" idx="11"/>
          </p:nvPr>
        </p:nvSpPr>
        <p:spPr/>
        <p:txBody>
          <a:bodyPr/>
          <a:lstStyle/>
          <a:p>
            <a:r>
              <a:rPr lang="en-US"/>
              <a:t>RHIC Retreat 2018</a:t>
            </a:r>
          </a:p>
        </p:txBody>
      </p:sp>
      <p:sp>
        <p:nvSpPr>
          <p:cNvPr id="6" name="Slide Number Placeholder 5">
            <a:extLst>
              <a:ext uri="{FF2B5EF4-FFF2-40B4-BE49-F238E27FC236}">
                <a16:creationId xmlns:a16="http://schemas.microsoft.com/office/drawing/2014/main" id="{44478B19-1F7C-4327-B2DE-7622F287CEB2}"/>
              </a:ext>
            </a:extLst>
          </p:cNvPr>
          <p:cNvSpPr>
            <a:spLocks noGrp="1"/>
          </p:cNvSpPr>
          <p:nvPr>
            <p:ph type="sldNum" sz="quarter" idx="12"/>
          </p:nvPr>
        </p:nvSpPr>
        <p:spPr/>
        <p:txBody>
          <a:bodyPr/>
          <a:lstStyle/>
          <a:p>
            <a:fld id="{C2C47B8D-FE13-495D-B267-7594F99D6127}" type="slidenum">
              <a:rPr lang="en-US" smtClean="0"/>
              <a:t>1</a:t>
            </a:fld>
            <a:endParaRPr lang="en-US"/>
          </a:p>
        </p:txBody>
      </p:sp>
    </p:spTree>
    <p:extLst>
      <p:ext uri="{BB962C8B-B14F-4D97-AF65-F5344CB8AC3E}">
        <p14:creationId xmlns:p14="http://schemas.microsoft.com/office/powerpoint/2010/main" val="28146147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70E197-4F86-4216-A06C-E94D58734EB7}"/>
              </a:ext>
            </a:extLst>
          </p:cNvPr>
          <p:cNvSpPr>
            <a:spLocks noGrp="1"/>
          </p:cNvSpPr>
          <p:nvPr>
            <p:ph type="title"/>
          </p:nvPr>
        </p:nvSpPr>
        <p:spPr/>
        <p:txBody>
          <a:bodyPr/>
          <a:lstStyle/>
          <a:p>
            <a:r>
              <a:rPr lang="en-US" dirty="0"/>
              <a:t>Options to Consider for the near future</a:t>
            </a:r>
          </a:p>
        </p:txBody>
      </p:sp>
      <p:sp>
        <p:nvSpPr>
          <p:cNvPr id="3" name="Content Placeholder 2">
            <a:extLst>
              <a:ext uri="{FF2B5EF4-FFF2-40B4-BE49-F238E27FC236}">
                <a16:creationId xmlns:a16="http://schemas.microsoft.com/office/drawing/2014/main" id="{0A483C52-F840-4086-BC89-39E04AE3F8D7}"/>
              </a:ext>
            </a:extLst>
          </p:cNvPr>
          <p:cNvSpPr>
            <a:spLocks noGrp="1"/>
          </p:cNvSpPr>
          <p:nvPr>
            <p:ph idx="1"/>
          </p:nvPr>
        </p:nvSpPr>
        <p:spPr>
          <a:xfrm>
            <a:off x="838200" y="1623646"/>
            <a:ext cx="10515600" cy="2637692"/>
          </a:xfrm>
        </p:spPr>
        <p:txBody>
          <a:bodyPr>
            <a:normAutofit fontScale="85000" lnSpcReduction="20000"/>
          </a:bodyPr>
          <a:lstStyle/>
          <a:p>
            <a:r>
              <a:rPr lang="en-US" sz="1600" dirty="0"/>
              <a:t>Add a 70 ohm input resistor for cable to magnet input impedance match.</a:t>
            </a:r>
          </a:p>
          <a:p>
            <a:r>
              <a:rPr lang="en-US" sz="1600" dirty="0"/>
              <a:t>Acquire and test a FID Fast Pulse Generator with longer pulse flat top and faster rise time for evaluation. Consider purchasing, testing,  and install additional units. </a:t>
            </a:r>
          </a:p>
          <a:p>
            <a:r>
              <a:rPr lang="en-US" sz="1600" dirty="0"/>
              <a:t>Fabricate a set of shorter magnets as H. Hahn and others have suggested and discussed to shorten magnet fill time. </a:t>
            </a:r>
          </a:p>
          <a:p>
            <a:r>
              <a:rPr lang="en-US" sz="1600" dirty="0"/>
              <a:t>Use 40 ohm magnet termination resistors to match existing magnet and load resistor impedance for planned Low energy RUN. </a:t>
            </a:r>
          </a:p>
          <a:p>
            <a:r>
              <a:rPr lang="en-US" sz="1600" dirty="0"/>
              <a:t>Be conservative and raise operation voltage only after successful high voltage stress tests of pulse generators and magnets. </a:t>
            </a:r>
          </a:p>
          <a:p>
            <a:r>
              <a:rPr lang="en-US" sz="1600" dirty="0"/>
              <a:t>Consider new 25 ohm impedance transmission type kicker magnet design.</a:t>
            </a:r>
          </a:p>
          <a:p>
            <a:r>
              <a:rPr lang="en-US" sz="1600" dirty="0"/>
              <a:t>New design, construction, testing, and installation of pulse generators and magnets may require three or more years. </a:t>
            </a:r>
          </a:p>
          <a:p>
            <a:r>
              <a:rPr lang="en-US" sz="1600" dirty="0"/>
              <a:t>Develop laser magnetic field measurement capability.</a:t>
            </a:r>
          </a:p>
          <a:p>
            <a:r>
              <a:rPr lang="en-US" sz="1600" dirty="0"/>
              <a:t>We need more people in Pulsed Power Group.</a:t>
            </a:r>
          </a:p>
          <a:p>
            <a:endParaRPr lang="en-US" sz="1600" dirty="0"/>
          </a:p>
          <a:p>
            <a:endParaRPr lang="en-US" sz="1600" dirty="0"/>
          </a:p>
          <a:p>
            <a:endParaRPr lang="en-US" sz="1600" dirty="0"/>
          </a:p>
          <a:p>
            <a:endParaRPr lang="en-US" sz="1600" dirty="0"/>
          </a:p>
        </p:txBody>
      </p:sp>
      <p:sp>
        <p:nvSpPr>
          <p:cNvPr id="7" name="Date Placeholder 6">
            <a:extLst>
              <a:ext uri="{FF2B5EF4-FFF2-40B4-BE49-F238E27FC236}">
                <a16:creationId xmlns:a16="http://schemas.microsoft.com/office/drawing/2014/main" id="{C13936DE-D7E9-4C9C-8EB0-F58152F9A268}"/>
              </a:ext>
            </a:extLst>
          </p:cNvPr>
          <p:cNvSpPr>
            <a:spLocks noGrp="1"/>
          </p:cNvSpPr>
          <p:nvPr>
            <p:ph type="dt" sz="half" idx="10"/>
          </p:nvPr>
        </p:nvSpPr>
        <p:spPr/>
        <p:txBody>
          <a:bodyPr/>
          <a:lstStyle/>
          <a:p>
            <a:r>
              <a:rPr lang="en-US"/>
              <a:t>7/12/2018</a:t>
            </a:r>
          </a:p>
        </p:txBody>
      </p:sp>
      <p:sp>
        <p:nvSpPr>
          <p:cNvPr id="8" name="Footer Placeholder 7">
            <a:extLst>
              <a:ext uri="{FF2B5EF4-FFF2-40B4-BE49-F238E27FC236}">
                <a16:creationId xmlns:a16="http://schemas.microsoft.com/office/drawing/2014/main" id="{3A4B6CF9-599D-4613-B7EC-6D5D1F98C662}"/>
              </a:ext>
            </a:extLst>
          </p:cNvPr>
          <p:cNvSpPr>
            <a:spLocks noGrp="1"/>
          </p:cNvSpPr>
          <p:nvPr>
            <p:ph type="ftr" sz="quarter" idx="11"/>
          </p:nvPr>
        </p:nvSpPr>
        <p:spPr/>
        <p:txBody>
          <a:bodyPr/>
          <a:lstStyle/>
          <a:p>
            <a:r>
              <a:rPr lang="en-US" dirty="0" err="1"/>
              <a:t>RHIC</a:t>
            </a:r>
            <a:r>
              <a:rPr lang="en-US" dirty="0"/>
              <a:t> Retreat 2018</a:t>
            </a:r>
          </a:p>
        </p:txBody>
      </p:sp>
      <p:sp>
        <p:nvSpPr>
          <p:cNvPr id="9" name="Slide Number Placeholder 8">
            <a:extLst>
              <a:ext uri="{FF2B5EF4-FFF2-40B4-BE49-F238E27FC236}">
                <a16:creationId xmlns:a16="http://schemas.microsoft.com/office/drawing/2014/main" id="{D4896F2F-D84A-4782-B0BE-B8BD46C262A4}"/>
              </a:ext>
            </a:extLst>
          </p:cNvPr>
          <p:cNvSpPr>
            <a:spLocks noGrp="1"/>
          </p:cNvSpPr>
          <p:nvPr>
            <p:ph type="sldNum" sz="quarter" idx="12"/>
          </p:nvPr>
        </p:nvSpPr>
        <p:spPr/>
        <p:txBody>
          <a:bodyPr/>
          <a:lstStyle/>
          <a:p>
            <a:fld id="{C2C47B8D-FE13-495D-B267-7594F99D6127}" type="slidenum">
              <a:rPr lang="en-US" smtClean="0"/>
              <a:t>10</a:t>
            </a:fld>
            <a:endParaRPr lang="en-US"/>
          </a:p>
        </p:txBody>
      </p:sp>
      <p:pic>
        <p:nvPicPr>
          <p:cNvPr id="4" name="Picture 3">
            <a:extLst>
              <a:ext uri="{FF2B5EF4-FFF2-40B4-BE49-F238E27FC236}">
                <a16:creationId xmlns:a16="http://schemas.microsoft.com/office/drawing/2014/main" id="{FBA7ECF1-1549-4799-8F6D-8AFFBD093B15}"/>
              </a:ext>
            </a:extLst>
          </p:cNvPr>
          <p:cNvPicPr>
            <a:picLocks noChangeAspect="1"/>
          </p:cNvPicPr>
          <p:nvPr/>
        </p:nvPicPr>
        <p:blipFill>
          <a:blip r:embed="rId2"/>
          <a:stretch>
            <a:fillRect/>
          </a:stretch>
        </p:blipFill>
        <p:spPr>
          <a:xfrm>
            <a:off x="784732" y="4324852"/>
            <a:ext cx="5387468" cy="2078390"/>
          </a:xfrm>
          <a:prstGeom prst="rect">
            <a:avLst/>
          </a:prstGeom>
        </p:spPr>
      </p:pic>
      <p:pic>
        <p:nvPicPr>
          <p:cNvPr id="10" name="Picture 9">
            <a:extLst>
              <a:ext uri="{FF2B5EF4-FFF2-40B4-BE49-F238E27FC236}">
                <a16:creationId xmlns:a16="http://schemas.microsoft.com/office/drawing/2014/main" id="{F31E1959-20F9-42B5-BC93-AE4BC71321DF}"/>
              </a:ext>
            </a:extLst>
          </p:cNvPr>
          <p:cNvPicPr>
            <a:picLocks noChangeAspect="1"/>
          </p:cNvPicPr>
          <p:nvPr/>
        </p:nvPicPr>
        <p:blipFill>
          <a:blip r:embed="rId3"/>
          <a:stretch>
            <a:fillRect/>
          </a:stretch>
        </p:blipFill>
        <p:spPr>
          <a:xfrm>
            <a:off x="6578222" y="4189657"/>
            <a:ext cx="5224818" cy="2238375"/>
          </a:xfrm>
          <a:prstGeom prst="rect">
            <a:avLst/>
          </a:prstGeom>
        </p:spPr>
      </p:pic>
      <p:sp>
        <p:nvSpPr>
          <p:cNvPr id="11" name="Arrow: Right 10">
            <a:extLst>
              <a:ext uri="{FF2B5EF4-FFF2-40B4-BE49-F238E27FC236}">
                <a16:creationId xmlns:a16="http://schemas.microsoft.com/office/drawing/2014/main" id="{54D4E2B9-7447-47BD-908B-E63D579E773B}"/>
              </a:ext>
            </a:extLst>
          </p:cNvPr>
          <p:cNvSpPr/>
          <p:nvPr/>
        </p:nvSpPr>
        <p:spPr>
          <a:xfrm>
            <a:off x="6172200" y="5474140"/>
            <a:ext cx="482222" cy="4571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0046781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49FDFA-0F2B-4A42-AD29-51E9AAB7E722}"/>
              </a:ext>
            </a:extLst>
          </p:cNvPr>
          <p:cNvSpPr>
            <a:spLocks noGrp="1"/>
          </p:cNvSpPr>
          <p:nvPr>
            <p:ph type="title"/>
          </p:nvPr>
        </p:nvSpPr>
        <p:spPr/>
        <p:txBody>
          <a:bodyPr/>
          <a:lstStyle/>
          <a:p>
            <a:r>
              <a:rPr lang="en-US" dirty="0"/>
              <a:t>Acknowledgement</a:t>
            </a:r>
          </a:p>
        </p:txBody>
      </p:sp>
      <p:sp>
        <p:nvSpPr>
          <p:cNvPr id="3" name="Content Placeholder 2">
            <a:extLst>
              <a:ext uri="{FF2B5EF4-FFF2-40B4-BE49-F238E27FC236}">
                <a16:creationId xmlns:a16="http://schemas.microsoft.com/office/drawing/2014/main" id="{D2618C7A-80CA-4E49-9A5C-2B8E1A13A3B0}"/>
              </a:ext>
            </a:extLst>
          </p:cNvPr>
          <p:cNvSpPr>
            <a:spLocks noGrp="1"/>
          </p:cNvSpPr>
          <p:nvPr>
            <p:ph idx="1"/>
          </p:nvPr>
        </p:nvSpPr>
        <p:spPr>
          <a:xfrm>
            <a:off x="838200" y="1869870"/>
            <a:ext cx="10515600" cy="4351338"/>
          </a:xfrm>
        </p:spPr>
        <p:txBody>
          <a:bodyPr/>
          <a:lstStyle/>
          <a:p>
            <a:r>
              <a:rPr lang="en-US" dirty="0"/>
              <a:t>We are glad to hear the good result achieved in Ion Low Energy RUN2018 and thanks to C. Liu, V. Schoefer, G. Marr, I. Zane, J. Sandberg, H. Huang, A. Fedotov, W. Fischer, J. Tuozzolo, … and many others.</a:t>
            </a:r>
          </a:p>
          <a:p>
            <a:r>
              <a:rPr lang="en-US" dirty="0"/>
              <a:t>I’d like to thank Pulsed Power Group, especially, Wisman, Ken, John, Steve, Ron and others  for their work to support </a:t>
            </a:r>
            <a:r>
              <a:rPr lang="en-US" dirty="0" err="1"/>
              <a:t>RHIC</a:t>
            </a:r>
            <a:r>
              <a:rPr lang="en-US" dirty="0"/>
              <a:t> Yellow Ring Injection Kicker System modification for Ion Low Energy Run 2018. </a:t>
            </a:r>
          </a:p>
          <a:p>
            <a:r>
              <a:rPr lang="en-US" dirty="0"/>
              <a:t>Special appreciation to H. Hahn and C. Pai. You are missed by all your colleagues.</a:t>
            </a:r>
          </a:p>
          <a:p>
            <a:pPr marL="0" indent="0">
              <a:buNone/>
            </a:pPr>
            <a:endParaRPr lang="en-US" dirty="0"/>
          </a:p>
        </p:txBody>
      </p:sp>
      <p:sp>
        <p:nvSpPr>
          <p:cNvPr id="4" name="Date Placeholder 3">
            <a:extLst>
              <a:ext uri="{FF2B5EF4-FFF2-40B4-BE49-F238E27FC236}">
                <a16:creationId xmlns:a16="http://schemas.microsoft.com/office/drawing/2014/main" id="{C3F00E54-BC6F-458E-B90C-CAF419466A14}"/>
              </a:ext>
            </a:extLst>
          </p:cNvPr>
          <p:cNvSpPr>
            <a:spLocks noGrp="1"/>
          </p:cNvSpPr>
          <p:nvPr>
            <p:ph type="dt" sz="half" idx="10"/>
          </p:nvPr>
        </p:nvSpPr>
        <p:spPr/>
        <p:txBody>
          <a:bodyPr/>
          <a:lstStyle/>
          <a:p>
            <a:r>
              <a:rPr lang="en-US"/>
              <a:t>7/12/2018</a:t>
            </a:r>
          </a:p>
        </p:txBody>
      </p:sp>
      <p:sp>
        <p:nvSpPr>
          <p:cNvPr id="5" name="Footer Placeholder 4">
            <a:extLst>
              <a:ext uri="{FF2B5EF4-FFF2-40B4-BE49-F238E27FC236}">
                <a16:creationId xmlns:a16="http://schemas.microsoft.com/office/drawing/2014/main" id="{036C27D9-D982-4010-A6EE-DD96C742F223}"/>
              </a:ext>
            </a:extLst>
          </p:cNvPr>
          <p:cNvSpPr>
            <a:spLocks noGrp="1"/>
          </p:cNvSpPr>
          <p:nvPr>
            <p:ph type="ftr" sz="quarter" idx="11"/>
          </p:nvPr>
        </p:nvSpPr>
        <p:spPr/>
        <p:txBody>
          <a:bodyPr/>
          <a:lstStyle/>
          <a:p>
            <a:r>
              <a:rPr lang="en-US"/>
              <a:t>RHIC Retreat 2018</a:t>
            </a:r>
          </a:p>
        </p:txBody>
      </p:sp>
      <p:sp>
        <p:nvSpPr>
          <p:cNvPr id="6" name="Slide Number Placeholder 5">
            <a:extLst>
              <a:ext uri="{FF2B5EF4-FFF2-40B4-BE49-F238E27FC236}">
                <a16:creationId xmlns:a16="http://schemas.microsoft.com/office/drawing/2014/main" id="{D4DE22DC-9CA3-44A5-85B2-C6022A4DF099}"/>
              </a:ext>
            </a:extLst>
          </p:cNvPr>
          <p:cNvSpPr>
            <a:spLocks noGrp="1"/>
          </p:cNvSpPr>
          <p:nvPr>
            <p:ph type="sldNum" sz="quarter" idx="12"/>
          </p:nvPr>
        </p:nvSpPr>
        <p:spPr/>
        <p:txBody>
          <a:bodyPr/>
          <a:lstStyle/>
          <a:p>
            <a:fld id="{C2C47B8D-FE13-495D-B267-7594F99D6127}" type="slidenum">
              <a:rPr lang="en-US" smtClean="0"/>
              <a:t>11</a:t>
            </a:fld>
            <a:endParaRPr lang="en-US"/>
          </a:p>
        </p:txBody>
      </p:sp>
    </p:spTree>
    <p:extLst>
      <p:ext uri="{BB962C8B-B14F-4D97-AF65-F5344CB8AC3E}">
        <p14:creationId xmlns:p14="http://schemas.microsoft.com/office/powerpoint/2010/main" val="31500905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12262C-86B6-4CD6-9B26-4EF0F8913BD7}"/>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C2A4106D-22F2-4EE5-932F-95A1F17931FE}"/>
              </a:ext>
            </a:extLst>
          </p:cNvPr>
          <p:cNvSpPr>
            <a:spLocks noGrp="1"/>
          </p:cNvSpPr>
          <p:nvPr>
            <p:ph idx="1"/>
          </p:nvPr>
        </p:nvSpPr>
        <p:spPr/>
        <p:txBody>
          <a:bodyPr>
            <a:normAutofit fontScale="62500" lnSpcReduction="20000"/>
          </a:bodyPr>
          <a:lstStyle/>
          <a:p>
            <a:pPr marL="514350" indent="-514350">
              <a:buFont typeface="+mj-lt"/>
              <a:buAutoNum type="arabicPeriod"/>
            </a:pPr>
            <a:r>
              <a:rPr lang="en-US" dirty="0"/>
              <a:t>H. Hahn, “</a:t>
            </a:r>
            <a:r>
              <a:rPr lang="en-US" dirty="0" err="1"/>
              <a:t>RHIC</a:t>
            </a:r>
            <a:r>
              <a:rPr lang="en-US" dirty="0"/>
              <a:t> Injection Kicker”, notes, January 24, 2010.</a:t>
            </a:r>
          </a:p>
          <a:p>
            <a:pPr marL="514350" indent="-514350">
              <a:buFont typeface="+mj-lt"/>
              <a:buAutoNum type="arabicPeriod"/>
            </a:pPr>
            <a:r>
              <a:rPr lang="en-US" dirty="0"/>
              <a:t>H. Hahn, Full Ferrite Magnet Impedance Measurement, 2005</a:t>
            </a:r>
          </a:p>
          <a:p>
            <a:pPr marL="514350" indent="-514350">
              <a:buFont typeface="+mj-lt"/>
              <a:buAutoNum type="arabicPeriod"/>
            </a:pPr>
            <a:r>
              <a:rPr lang="en-US" dirty="0"/>
              <a:t>H. Hahn, “110 Bunch in 200?”, notes, 2005.</a:t>
            </a:r>
          </a:p>
          <a:p>
            <a:pPr marL="514350" indent="-514350">
              <a:buFont typeface="+mj-lt"/>
              <a:buAutoNum type="arabicPeriod"/>
            </a:pPr>
            <a:r>
              <a:rPr lang="en-US" dirty="0"/>
              <a:t>C. Pai, “4 Yellow Injection kickers removed from Ring”, June 28, 2010.</a:t>
            </a:r>
          </a:p>
          <a:p>
            <a:pPr marL="514350" indent="-514350">
              <a:buFont typeface="+mj-lt"/>
              <a:buAutoNum type="arabicPeriod"/>
            </a:pPr>
            <a:r>
              <a:rPr lang="en-US" dirty="0"/>
              <a:t>H. Hahn</a:t>
            </a:r>
            <a:r>
              <a:rPr lang="de-DE" dirty="0"/>
              <a:t>, W. Fischer, Y. K. Semertzidis, D. S. Warburton</a:t>
            </a:r>
            <a:r>
              <a:rPr lang="en-US" dirty="0"/>
              <a:t>, “UP-GRADED </a:t>
            </a:r>
            <a:r>
              <a:rPr lang="en-US" dirty="0" err="1"/>
              <a:t>RHIC</a:t>
            </a:r>
            <a:r>
              <a:rPr lang="en-US" dirty="0"/>
              <a:t> INJECTION KICKER SYSTEM”, Proceedings of PAC 2003, pp. 1625-1627.</a:t>
            </a:r>
          </a:p>
          <a:p>
            <a:pPr marL="514350" indent="-514350">
              <a:buFont typeface="+mj-lt"/>
              <a:buAutoNum type="arabicPeriod"/>
            </a:pPr>
            <a:r>
              <a:rPr lang="en-US" dirty="0"/>
              <a:t>H. Hahn, W. Fischer, </a:t>
            </a:r>
            <a:r>
              <a:rPr lang="en-US" dirty="0" err="1"/>
              <a:t>V.I</a:t>
            </a:r>
            <a:r>
              <a:rPr lang="en-US" dirty="0"/>
              <a:t>. Ptitsyn, and </a:t>
            </a:r>
            <a:r>
              <a:rPr lang="en-US" dirty="0" err="1"/>
              <a:t>J.E</a:t>
            </a:r>
            <a:r>
              <a:rPr lang="en-US" dirty="0"/>
              <a:t>. Tuozzolo, “ALL-FERRITE </a:t>
            </a:r>
            <a:r>
              <a:rPr lang="en-US" dirty="0" err="1"/>
              <a:t>RHIC</a:t>
            </a:r>
            <a:r>
              <a:rPr lang="en-US" dirty="0"/>
              <a:t> INJECTION KICKER”, Proceedings of PAC 2001, pp. 3705-3707.</a:t>
            </a:r>
          </a:p>
          <a:p>
            <a:pPr marL="514350" indent="-514350">
              <a:buFont typeface="+mj-lt"/>
              <a:buAutoNum type="arabicPeriod"/>
            </a:pPr>
            <a:r>
              <a:rPr lang="en-US" dirty="0"/>
              <a:t>C. Montag, et al., “FIRST </a:t>
            </a:r>
            <a:r>
              <a:rPr lang="en-US" dirty="0" err="1"/>
              <a:t>RHIC</a:t>
            </a:r>
            <a:r>
              <a:rPr lang="en-US" dirty="0"/>
              <a:t> COLLIDER TEST OPERATION AT 2.5 GEV BEAM ENERGY”, Proceedings of </a:t>
            </a:r>
            <a:r>
              <a:rPr lang="en-US" dirty="0" err="1"/>
              <a:t>IPAC</a:t>
            </a:r>
            <a:r>
              <a:rPr lang="en-US" dirty="0"/>
              <a:t> 2013, pp. 1523-1525.</a:t>
            </a:r>
          </a:p>
          <a:p>
            <a:pPr marL="514350" indent="-514350">
              <a:buFont typeface="+mj-lt"/>
              <a:buAutoNum type="arabicPeriod"/>
            </a:pPr>
            <a:r>
              <a:rPr lang="en-US" dirty="0"/>
              <a:t>A. Zhang, “Load Resistance Issues”, white paper, March 2, 2002.</a:t>
            </a:r>
          </a:p>
          <a:p>
            <a:pPr marL="514350" indent="-514350">
              <a:buFont typeface="+mj-lt"/>
              <a:buAutoNum type="arabicPeriod"/>
            </a:pPr>
            <a:r>
              <a:rPr lang="en-US" dirty="0"/>
              <a:t>A. Zhang, “</a:t>
            </a:r>
            <a:r>
              <a:rPr lang="en-US" dirty="0" err="1"/>
              <a:t>RHIC</a:t>
            </a:r>
            <a:r>
              <a:rPr lang="en-US" dirty="0"/>
              <a:t> Injection Kicker Test &amp; Upgrade Path (1)”, Power Point Presentation, August 18, 2009</a:t>
            </a:r>
          </a:p>
          <a:p>
            <a:pPr marL="514350" indent="-514350">
              <a:buFont typeface="+mj-lt"/>
              <a:buAutoNum type="arabicPeriod"/>
            </a:pPr>
            <a:r>
              <a:rPr lang="en-US" dirty="0"/>
              <a:t>A. Zhang, “Pulsed Power System Performance 2009”, </a:t>
            </a:r>
            <a:r>
              <a:rPr lang="en-US" dirty="0" err="1"/>
              <a:t>RHIC</a:t>
            </a:r>
            <a:r>
              <a:rPr lang="en-US" dirty="0"/>
              <a:t> Retreat 2009, July 16, 2009. </a:t>
            </a:r>
          </a:p>
          <a:p>
            <a:r>
              <a:rPr lang="en-US" dirty="0"/>
              <a:t>…</a:t>
            </a:r>
          </a:p>
          <a:p>
            <a:endParaRPr lang="en-US" dirty="0"/>
          </a:p>
          <a:p>
            <a:endParaRPr lang="en-US" dirty="0"/>
          </a:p>
        </p:txBody>
      </p:sp>
      <p:sp>
        <p:nvSpPr>
          <p:cNvPr id="4" name="Date Placeholder 3">
            <a:extLst>
              <a:ext uri="{FF2B5EF4-FFF2-40B4-BE49-F238E27FC236}">
                <a16:creationId xmlns:a16="http://schemas.microsoft.com/office/drawing/2014/main" id="{F9F75589-8E4E-45D7-820F-EF8C74CC1E0D}"/>
              </a:ext>
            </a:extLst>
          </p:cNvPr>
          <p:cNvSpPr>
            <a:spLocks noGrp="1"/>
          </p:cNvSpPr>
          <p:nvPr>
            <p:ph type="dt" sz="half" idx="10"/>
          </p:nvPr>
        </p:nvSpPr>
        <p:spPr/>
        <p:txBody>
          <a:bodyPr/>
          <a:lstStyle/>
          <a:p>
            <a:r>
              <a:rPr lang="en-US"/>
              <a:t>7/12/2018</a:t>
            </a:r>
          </a:p>
        </p:txBody>
      </p:sp>
      <p:sp>
        <p:nvSpPr>
          <p:cNvPr id="5" name="Footer Placeholder 4">
            <a:extLst>
              <a:ext uri="{FF2B5EF4-FFF2-40B4-BE49-F238E27FC236}">
                <a16:creationId xmlns:a16="http://schemas.microsoft.com/office/drawing/2014/main" id="{15BA16DB-C0C7-4DB9-A597-8D3982CF403E}"/>
              </a:ext>
            </a:extLst>
          </p:cNvPr>
          <p:cNvSpPr>
            <a:spLocks noGrp="1"/>
          </p:cNvSpPr>
          <p:nvPr>
            <p:ph type="ftr" sz="quarter" idx="11"/>
          </p:nvPr>
        </p:nvSpPr>
        <p:spPr>
          <a:xfrm>
            <a:off x="4038600" y="6311900"/>
            <a:ext cx="4114800" cy="365125"/>
          </a:xfrm>
        </p:spPr>
        <p:txBody>
          <a:bodyPr/>
          <a:lstStyle/>
          <a:p>
            <a:r>
              <a:rPr lang="en-US"/>
              <a:t>RHIC Retreat 2018</a:t>
            </a:r>
          </a:p>
        </p:txBody>
      </p:sp>
      <p:sp>
        <p:nvSpPr>
          <p:cNvPr id="6" name="Slide Number Placeholder 5">
            <a:extLst>
              <a:ext uri="{FF2B5EF4-FFF2-40B4-BE49-F238E27FC236}">
                <a16:creationId xmlns:a16="http://schemas.microsoft.com/office/drawing/2014/main" id="{94752496-6FB7-450C-8993-203AA1F19F36}"/>
              </a:ext>
            </a:extLst>
          </p:cNvPr>
          <p:cNvSpPr>
            <a:spLocks noGrp="1"/>
          </p:cNvSpPr>
          <p:nvPr>
            <p:ph type="sldNum" sz="quarter" idx="12"/>
          </p:nvPr>
        </p:nvSpPr>
        <p:spPr/>
        <p:txBody>
          <a:bodyPr/>
          <a:lstStyle/>
          <a:p>
            <a:fld id="{C2C47B8D-FE13-495D-B267-7594F99D6127}" type="slidenum">
              <a:rPr lang="en-US" smtClean="0"/>
              <a:t>12</a:t>
            </a:fld>
            <a:endParaRPr lang="en-US"/>
          </a:p>
        </p:txBody>
      </p:sp>
    </p:spTree>
    <p:extLst>
      <p:ext uri="{BB962C8B-B14F-4D97-AF65-F5344CB8AC3E}">
        <p14:creationId xmlns:p14="http://schemas.microsoft.com/office/powerpoint/2010/main" val="12022083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89A688-700E-4617-8559-6814AC948F70}"/>
              </a:ext>
            </a:extLst>
          </p:cNvPr>
          <p:cNvSpPr>
            <a:spLocks noGrp="1"/>
          </p:cNvSpPr>
          <p:nvPr>
            <p:ph type="title"/>
          </p:nvPr>
        </p:nvSpPr>
        <p:spPr/>
        <p:txBody>
          <a:bodyPr/>
          <a:lstStyle/>
          <a:p>
            <a:r>
              <a:rPr lang="en-US" dirty="0" err="1"/>
              <a:t>RHIC</a:t>
            </a:r>
            <a:r>
              <a:rPr lang="en-US" dirty="0"/>
              <a:t> Injection Kicker Principle</a:t>
            </a:r>
          </a:p>
        </p:txBody>
      </p:sp>
      <p:sp>
        <p:nvSpPr>
          <p:cNvPr id="4" name="Rectangle 3">
            <a:extLst>
              <a:ext uri="{FF2B5EF4-FFF2-40B4-BE49-F238E27FC236}">
                <a16:creationId xmlns:a16="http://schemas.microsoft.com/office/drawing/2014/main" id="{5A7C4AAE-FFA0-402C-B5E5-6795E162ED3C}"/>
              </a:ext>
            </a:extLst>
          </p:cNvPr>
          <p:cNvSpPr>
            <a:spLocks noGrp="1" noChangeArrowheads="1"/>
          </p:cNvSpPr>
          <p:nvPr>
            <p:ph idx="1"/>
          </p:nvPr>
        </p:nvSpPr>
        <p:spPr>
          <a:xfrm>
            <a:off x="838200" y="1825625"/>
            <a:ext cx="10515600" cy="1064113"/>
          </a:xfrm>
        </p:spPr>
        <p:txBody>
          <a:bodyPr/>
          <a:lstStyle/>
          <a:p>
            <a:pPr>
              <a:lnSpc>
                <a:spcPct val="90000"/>
              </a:lnSpc>
              <a:buFont typeface="Wingdings" panose="05000000000000000000" pitchFamily="2" charset="2"/>
              <a:buNone/>
            </a:pPr>
            <a:r>
              <a:rPr lang="en-US" altLang="en-US" sz="2400" b="0" dirty="0">
                <a:latin typeface="Times New Roman" panose="02020603050405020304" pitchFamily="18" charset="0"/>
              </a:rPr>
              <a:t>Ideal System: </a:t>
            </a:r>
          </a:p>
          <a:p>
            <a:pPr>
              <a:lnSpc>
                <a:spcPct val="90000"/>
              </a:lnSpc>
              <a:buFont typeface="Wingdings" panose="05000000000000000000" pitchFamily="2" charset="2"/>
              <a:buNone/>
            </a:pPr>
            <a:r>
              <a:rPr lang="en-US" altLang="en-US" sz="2400" b="0" dirty="0">
                <a:latin typeface="Times New Roman" panose="02020603050405020304" pitchFamily="18" charset="0"/>
              </a:rPr>
              <a:t>	</a:t>
            </a:r>
            <a:r>
              <a:rPr lang="en-US" altLang="en-US" sz="2400" b="0" dirty="0" err="1">
                <a:latin typeface="Times New Roman" panose="02020603050405020304" pitchFamily="18" charset="0"/>
              </a:rPr>
              <a:t>Pulser</a:t>
            </a:r>
            <a:r>
              <a:rPr lang="en-US" altLang="en-US" sz="2400" b="0" dirty="0">
                <a:latin typeface="Times New Roman" panose="02020603050405020304" pitchFamily="18" charset="0"/>
              </a:rPr>
              <a:t>, transmission cable, magnet, and resister have well matched impedance.</a:t>
            </a:r>
          </a:p>
          <a:p>
            <a:pPr>
              <a:lnSpc>
                <a:spcPct val="90000"/>
              </a:lnSpc>
              <a:buFont typeface="Wingdings" panose="05000000000000000000" pitchFamily="2" charset="2"/>
              <a:buNone/>
            </a:pPr>
            <a:endParaRPr lang="en-US" altLang="en-US" sz="2400" dirty="0">
              <a:latin typeface="Times New Roman" panose="02020603050405020304" pitchFamily="18" charset="0"/>
            </a:endParaRPr>
          </a:p>
        </p:txBody>
      </p:sp>
      <p:pic>
        <p:nvPicPr>
          <p:cNvPr id="12" name="Picture 11">
            <a:extLst>
              <a:ext uri="{FF2B5EF4-FFF2-40B4-BE49-F238E27FC236}">
                <a16:creationId xmlns:a16="http://schemas.microsoft.com/office/drawing/2014/main" id="{B533B3D2-1412-4D92-B02B-D40BCA1BDBA1}"/>
              </a:ext>
            </a:extLst>
          </p:cNvPr>
          <p:cNvPicPr>
            <a:picLocks noChangeAspect="1"/>
          </p:cNvPicPr>
          <p:nvPr/>
        </p:nvPicPr>
        <p:blipFill>
          <a:blip r:embed="rId2"/>
          <a:stretch>
            <a:fillRect/>
          </a:stretch>
        </p:blipFill>
        <p:spPr>
          <a:xfrm>
            <a:off x="1067067" y="2690352"/>
            <a:ext cx="9839325" cy="2466948"/>
          </a:xfrm>
          <a:prstGeom prst="rect">
            <a:avLst/>
          </a:prstGeom>
        </p:spPr>
      </p:pic>
      <p:sp>
        <p:nvSpPr>
          <p:cNvPr id="13" name="Date Placeholder 12">
            <a:extLst>
              <a:ext uri="{FF2B5EF4-FFF2-40B4-BE49-F238E27FC236}">
                <a16:creationId xmlns:a16="http://schemas.microsoft.com/office/drawing/2014/main" id="{90377C0C-1FEB-4170-8680-AD2563ABB1BF}"/>
              </a:ext>
            </a:extLst>
          </p:cNvPr>
          <p:cNvSpPr>
            <a:spLocks noGrp="1"/>
          </p:cNvSpPr>
          <p:nvPr>
            <p:ph type="dt" sz="half" idx="10"/>
          </p:nvPr>
        </p:nvSpPr>
        <p:spPr/>
        <p:txBody>
          <a:bodyPr/>
          <a:lstStyle/>
          <a:p>
            <a:r>
              <a:rPr lang="en-US"/>
              <a:t>7/12/2018</a:t>
            </a:r>
          </a:p>
        </p:txBody>
      </p:sp>
      <p:sp>
        <p:nvSpPr>
          <p:cNvPr id="14" name="Footer Placeholder 13">
            <a:extLst>
              <a:ext uri="{FF2B5EF4-FFF2-40B4-BE49-F238E27FC236}">
                <a16:creationId xmlns:a16="http://schemas.microsoft.com/office/drawing/2014/main" id="{2828A4BE-F333-49FA-9C29-F461E4746608}"/>
              </a:ext>
            </a:extLst>
          </p:cNvPr>
          <p:cNvSpPr>
            <a:spLocks noGrp="1"/>
          </p:cNvSpPr>
          <p:nvPr>
            <p:ph type="ftr" sz="quarter" idx="11"/>
          </p:nvPr>
        </p:nvSpPr>
        <p:spPr/>
        <p:txBody>
          <a:bodyPr/>
          <a:lstStyle/>
          <a:p>
            <a:r>
              <a:rPr lang="en-US"/>
              <a:t>RHIC Retreat 2018</a:t>
            </a:r>
          </a:p>
        </p:txBody>
      </p:sp>
      <p:sp>
        <p:nvSpPr>
          <p:cNvPr id="15" name="Slide Number Placeholder 14">
            <a:extLst>
              <a:ext uri="{FF2B5EF4-FFF2-40B4-BE49-F238E27FC236}">
                <a16:creationId xmlns:a16="http://schemas.microsoft.com/office/drawing/2014/main" id="{E7107E66-71CA-48A2-AA9D-0016356EC8E9}"/>
              </a:ext>
            </a:extLst>
          </p:cNvPr>
          <p:cNvSpPr>
            <a:spLocks noGrp="1"/>
          </p:cNvSpPr>
          <p:nvPr>
            <p:ph type="sldNum" sz="quarter" idx="12"/>
          </p:nvPr>
        </p:nvSpPr>
        <p:spPr/>
        <p:txBody>
          <a:bodyPr/>
          <a:lstStyle/>
          <a:p>
            <a:fld id="{C2C47B8D-FE13-495D-B267-7594F99D6127}" type="slidenum">
              <a:rPr lang="en-US" smtClean="0"/>
              <a:t>2</a:t>
            </a:fld>
            <a:endParaRPr lang="en-US"/>
          </a:p>
        </p:txBody>
      </p:sp>
    </p:spTree>
    <p:extLst>
      <p:ext uri="{BB962C8B-B14F-4D97-AF65-F5344CB8AC3E}">
        <p14:creationId xmlns:p14="http://schemas.microsoft.com/office/powerpoint/2010/main" val="32868158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5751C2-EB46-4272-B2CC-89DFB1A11CBA}"/>
              </a:ext>
            </a:extLst>
          </p:cNvPr>
          <p:cNvSpPr>
            <a:spLocks noGrp="1"/>
          </p:cNvSpPr>
          <p:nvPr>
            <p:ph type="title"/>
          </p:nvPr>
        </p:nvSpPr>
        <p:spPr/>
        <p:txBody>
          <a:bodyPr/>
          <a:lstStyle/>
          <a:p>
            <a:r>
              <a:rPr lang="en-US" dirty="0"/>
              <a:t>Technical Issues:</a:t>
            </a:r>
          </a:p>
        </p:txBody>
      </p:sp>
      <p:pic>
        <p:nvPicPr>
          <p:cNvPr id="5" name="Picture 4">
            <a:extLst>
              <a:ext uri="{FF2B5EF4-FFF2-40B4-BE49-F238E27FC236}">
                <a16:creationId xmlns:a16="http://schemas.microsoft.com/office/drawing/2014/main" id="{3F0917BD-0BCD-4011-A309-8EBBCE535B61}"/>
              </a:ext>
            </a:extLst>
          </p:cNvPr>
          <p:cNvPicPr>
            <a:picLocks noChangeAspect="1"/>
          </p:cNvPicPr>
          <p:nvPr/>
        </p:nvPicPr>
        <p:blipFill rotWithShape="1">
          <a:blip r:embed="rId2"/>
          <a:srcRect l="1" t="11763" r="-184" b="6019"/>
          <a:stretch/>
        </p:blipFill>
        <p:spPr>
          <a:xfrm>
            <a:off x="523508" y="2272257"/>
            <a:ext cx="10601692" cy="1761726"/>
          </a:xfrm>
          <a:prstGeom prst="rect">
            <a:avLst/>
          </a:prstGeom>
        </p:spPr>
      </p:pic>
      <p:sp>
        <p:nvSpPr>
          <p:cNvPr id="6" name="Date Placeholder 5">
            <a:extLst>
              <a:ext uri="{FF2B5EF4-FFF2-40B4-BE49-F238E27FC236}">
                <a16:creationId xmlns:a16="http://schemas.microsoft.com/office/drawing/2014/main" id="{96BDFDAA-95FD-4607-B7D5-60A19D48A618}"/>
              </a:ext>
            </a:extLst>
          </p:cNvPr>
          <p:cNvSpPr>
            <a:spLocks noGrp="1"/>
          </p:cNvSpPr>
          <p:nvPr>
            <p:ph type="dt" sz="half" idx="10"/>
          </p:nvPr>
        </p:nvSpPr>
        <p:spPr/>
        <p:txBody>
          <a:bodyPr/>
          <a:lstStyle/>
          <a:p>
            <a:r>
              <a:rPr lang="en-US"/>
              <a:t>7/12/2018</a:t>
            </a:r>
          </a:p>
        </p:txBody>
      </p:sp>
      <p:sp>
        <p:nvSpPr>
          <p:cNvPr id="7" name="Footer Placeholder 6">
            <a:extLst>
              <a:ext uri="{FF2B5EF4-FFF2-40B4-BE49-F238E27FC236}">
                <a16:creationId xmlns:a16="http://schemas.microsoft.com/office/drawing/2014/main" id="{8881FC0A-075A-4A4E-98C0-CB1464C835E3}"/>
              </a:ext>
            </a:extLst>
          </p:cNvPr>
          <p:cNvSpPr>
            <a:spLocks noGrp="1"/>
          </p:cNvSpPr>
          <p:nvPr>
            <p:ph type="ftr" sz="quarter" idx="11"/>
          </p:nvPr>
        </p:nvSpPr>
        <p:spPr/>
        <p:txBody>
          <a:bodyPr/>
          <a:lstStyle/>
          <a:p>
            <a:r>
              <a:rPr lang="en-US"/>
              <a:t>RHIC Retreat 2018</a:t>
            </a:r>
          </a:p>
        </p:txBody>
      </p:sp>
      <p:sp>
        <p:nvSpPr>
          <p:cNvPr id="8" name="Slide Number Placeholder 7">
            <a:extLst>
              <a:ext uri="{FF2B5EF4-FFF2-40B4-BE49-F238E27FC236}">
                <a16:creationId xmlns:a16="http://schemas.microsoft.com/office/drawing/2014/main" id="{06D59025-9D2D-419D-A34A-B539CFC81AE4}"/>
              </a:ext>
            </a:extLst>
          </p:cNvPr>
          <p:cNvSpPr>
            <a:spLocks noGrp="1"/>
          </p:cNvSpPr>
          <p:nvPr>
            <p:ph type="sldNum" sz="quarter" idx="12"/>
          </p:nvPr>
        </p:nvSpPr>
        <p:spPr/>
        <p:txBody>
          <a:bodyPr/>
          <a:lstStyle/>
          <a:p>
            <a:fld id="{C2C47B8D-FE13-495D-B267-7594F99D6127}" type="slidenum">
              <a:rPr lang="en-US" smtClean="0"/>
              <a:t>3</a:t>
            </a:fld>
            <a:endParaRPr lang="en-US" dirty="0"/>
          </a:p>
        </p:txBody>
      </p:sp>
      <p:cxnSp>
        <p:nvCxnSpPr>
          <p:cNvPr id="10" name="Straight Arrow Connector 9">
            <a:extLst>
              <a:ext uri="{FF2B5EF4-FFF2-40B4-BE49-F238E27FC236}">
                <a16:creationId xmlns:a16="http://schemas.microsoft.com/office/drawing/2014/main" id="{CB42D511-82D6-437B-8195-C38F7B014321}"/>
              </a:ext>
            </a:extLst>
          </p:cNvPr>
          <p:cNvCxnSpPr>
            <a:cxnSpLocks/>
          </p:cNvCxnSpPr>
          <p:nvPr/>
        </p:nvCxnSpPr>
        <p:spPr>
          <a:xfrm>
            <a:off x="6025661" y="2250393"/>
            <a:ext cx="70339" cy="71795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5" name="TextBox 14">
            <a:extLst>
              <a:ext uri="{FF2B5EF4-FFF2-40B4-BE49-F238E27FC236}">
                <a16:creationId xmlns:a16="http://schemas.microsoft.com/office/drawing/2014/main" id="{CB34F041-893E-44C1-937A-969FF8D85B3C}"/>
              </a:ext>
            </a:extLst>
          </p:cNvPr>
          <p:cNvSpPr txBox="1"/>
          <p:nvPr/>
        </p:nvSpPr>
        <p:spPr>
          <a:xfrm>
            <a:off x="4935414" y="1796806"/>
            <a:ext cx="2731477" cy="369332"/>
          </a:xfrm>
          <a:prstGeom prst="rect">
            <a:avLst/>
          </a:prstGeom>
          <a:noFill/>
        </p:spPr>
        <p:txBody>
          <a:bodyPr wrap="square" rtlCol="0">
            <a:spAutoFit/>
          </a:bodyPr>
          <a:lstStyle/>
          <a:p>
            <a:r>
              <a:rPr lang="en-US" dirty="0">
                <a:highlight>
                  <a:srgbClr val="FFFF00"/>
                </a:highlight>
              </a:rPr>
              <a:t>Input impedance mismatch</a:t>
            </a:r>
          </a:p>
        </p:txBody>
      </p:sp>
      <p:cxnSp>
        <p:nvCxnSpPr>
          <p:cNvPr id="17" name="Straight Arrow Connector 16">
            <a:extLst>
              <a:ext uri="{FF2B5EF4-FFF2-40B4-BE49-F238E27FC236}">
                <a16:creationId xmlns:a16="http://schemas.microsoft.com/office/drawing/2014/main" id="{38FDCB9F-B25D-4F9E-BD18-BDFAA52808DC}"/>
              </a:ext>
            </a:extLst>
          </p:cNvPr>
          <p:cNvCxnSpPr/>
          <p:nvPr/>
        </p:nvCxnSpPr>
        <p:spPr>
          <a:xfrm flipH="1">
            <a:off x="8332658" y="2250393"/>
            <a:ext cx="105508" cy="9906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8" name="TextBox 17">
            <a:extLst>
              <a:ext uri="{FF2B5EF4-FFF2-40B4-BE49-F238E27FC236}">
                <a16:creationId xmlns:a16="http://schemas.microsoft.com/office/drawing/2014/main" id="{8055CF1B-F53C-4E12-8479-2BE3F5D0CEE0}"/>
              </a:ext>
            </a:extLst>
          </p:cNvPr>
          <p:cNvSpPr txBox="1"/>
          <p:nvPr/>
        </p:nvSpPr>
        <p:spPr>
          <a:xfrm>
            <a:off x="7930662" y="1796806"/>
            <a:ext cx="3194538" cy="369332"/>
          </a:xfrm>
          <a:prstGeom prst="rect">
            <a:avLst/>
          </a:prstGeom>
          <a:noFill/>
        </p:spPr>
        <p:txBody>
          <a:bodyPr wrap="square" rtlCol="0">
            <a:spAutoFit/>
          </a:bodyPr>
          <a:lstStyle/>
          <a:p>
            <a:r>
              <a:rPr lang="en-US" dirty="0">
                <a:highlight>
                  <a:srgbClr val="FFFF00"/>
                </a:highlight>
              </a:rPr>
              <a:t>Output impedance mismatch</a:t>
            </a:r>
          </a:p>
        </p:txBody>
      </p:sp>
      <p:sp>
        <p:nvSpPr>
          <p:cNvPr id="11" name="TextBox 10">
            <a:extLst>
              <a:ext uri="{FF2B5EF4-FFF2-40B4-BE49-F238E27FC236}">
                <a16:creationId xmlns:a16="http://schemas.microsoft.com/office/drawing/2014/main" id="{0CF46824-1FC0-4ACF-9905-88CE043C1FE7}"/>
              </a:ext>
            </a:extLst>
          </p:cNvPr>
          <p:cNvSpPr txBox="1"/>
          <p:nvPr/>
        </p:nvSpPr>
        <p:spPr>
          <a:xfrm>
            <a:off x="1248508" y="4366846"/>
            <a:ext cx="8733692" cy="2031325"/>
          </a:xfrm>
          <a:prstGeom prst="rect">
            <a:avLst/>
          </a:prstGeom>
          <a:noFill/>
        </p:spPr>
        <p:txBody>
          <a:bodyPr wrap="square" rtlCol="0">
            <a:spAutoFit/>
          </a:bodyPr>
          <a:lstStyle/>
          <a:p>
            <a:pPr marL="342900" indent="-342900">
              <a:buFont typeface="+mj-lt"/>
              <a:buAutoNum type="arabicPeriod"/>
            </a:pPr>
            <a:r>
              <a:rPr lang="en-US" dirty="0"/>
              <a:t>Both Input and output impedance mismatch cause wave reflections that deflecting circulating beam, and adding high voltage stress to the system.</a:t>
            </a:r>
          </a:p>
          <a:p>
            <a:pPr marL="342900" indent="-342900">
              <a:buFont typeface="+mj-lt"/>
              <a:buAutoNum type="arabicPeriod"/>
            </a:pPr>
            <a:r>
              <a:rPr lang="en-US" dirty="0"/>
              <a:t>Output impedance mismatch also cause electromagnetic field distortion. It also increase kicker field rise time and shorten useful field flat top duration.</a:t>
            </a:r>
          </a:p>
          <a:p>
            <a:pPr marL="342900" indent="-342900">
              <a:buFont typeface="+mj-lt"/>
              <a:buAutoNum type="arabicPeriod"/>
            </a:pPr>
            <a:r>
              <a:rPr lang="en-US" dirty="0"/>
              <a:t>Tri-Axial oil filled </a:t>
            </a:r>
            <a:r>
              <a:rPr lang="en-US" dirty="0" err="1"/>
              <a:t>Blumlein</a:t>
            </a:r>
            <a:r>
              <a:rPr lang="en-US" dirty="0"/>
              <a:t> Pulse Generator and kicker magnet experienced high voltage stress limit, etc. </a:t>
            </a:r>
          </a:p>
          <a:p>
            <a:endParaRPr lang="en-US" dirty="0"/>
          </a:p>
        </p:txBody>
      </p:sp>
    </p:spTree>
    <p:extLst>
      <p:ext uri="{BB962C8B-B14F-4D97-AF65-F5344CB8AC3E}">
        <p14:creationId xmlns:p14="http://schemas.microsoft.com/office/powerpoint/2010/main" val="40553422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6B99FB-3EBA-46F1-97E8-0EE35DB6EE1B}"/>
              </a:ext>
            </a:extLst>
          </p:cNvPr>
          <p:cNvSpPr>
            <a:spLocks noGrp="1"/>
          </p:cNvSpPr>
          <p:nvPr>
            <p:ph type="title"/>
          </p:nvPr>
        </p:nvSpPr>
        <p:spPr/>
        <p:txBody>
          <a:bodyPr/>
          <a:lstStyle/>
          <a:p>
            <a:r>
              <a:rPr lang="en-US" dirty="0"/>
              <a:t>Emergency Request from Physicists for </a:t>
            </a:r>
            <a:br>
              <a:rPr lang="en-US" dirty="0"/>
            </a:br>
            <a:r>
              <a:rPr lang="en-US" dirty="0"/>
              <a:t>Ion Low Energy RUN2018 and Beyond</a:t>
            </a:r>
          </a:p>
        </p:txBody>
      </p:sp>
      <p:sp>
        <p:nvSpPr>
          <p:cNvPr id="3" name="Content Placeholder 2">
            <a:extLst>
              <a:ext uri="{FF2B5EF4-FFF2-40B4-BE49-F238E27FC236}">
                <a16:creationId xmlns:a16="http://schemas.microsoft.com/office/drawing/2014/main" id="{257D0F6C-461F-4875-978D-A19873D3FBE5}"/>
              </a:ext>
            </a:extLst>
          </p:cNvPr>
          <p:cNvSpPr>
            <a:spLocks noGrp="1"/>
          </p:cNvSpPr>
          <p:nvPr>
            <p:ph idx="1"/>
          </p:nvPr>
        </p:nvSpPr>
        <p:spPr/>
        <p:txBody>
          <a:bodyPr>
            <a:normAutofit fontScale="77500" lnSpcReduction="20000"/>
          </a:bodyPr>
          <a:lstStyle/>
          <a:p>
            <a:r>
              <a:rPr lang="en-US" dirty="0"/>
              <a:t>From Haixin Huang et. al. on May 16, 2018, needed by May 30, 2018.</a:t>
            </a:r>
          </a:p>
          <a:p>
            <a:r>
              <a:rPr lang="en-US" dirty="0"/>
              <a:t>The 0.3-0.4eVs beam for 110 bunch 3.85GeV operation requires  injection kicker </a:t>
            </a:r>
            <a:r>
              <a:rPr lang="en-US" dirty="0">
                <a:highlight>
                  <a:srgbClr val="FFFF00"/>
                </a:highlight>
              </a:rPr>
              <a:t>rise time of &lt;40ns and flattop length of 60ns( with some safety margin). </a:t>
            </a:r>
          </a:p>
          <a:p>
            <a:r>
              <a:rPr lang="en-US" dirty="0">
                <a:highlight>
                  <a:srgbClr val="FFFF00"/>
                </a:highlight>
              </a:rPr>
              <a:t>The minimum requirement is rise time 55ns and flattop length of 55ns.</a:t>
            </a:r>
            <a:r>
              <a:rPr lang="en-US" dirty="0"/>
              <a:t> The long bunch length in </a:t>
            </a:r>
            <a:r>
              <a:rPr lang="en-US" dirty="0" err="1"/>
              <a:t>RHIC</a:t>
            </a:r>
            <a:r>
              <a:rPr lang="en-US" dirty="0"/>
              <a:t> is achieved by three new 9MHz cavities and is needed to mitigate the space charge effect. </a:t>
            </a:r>
          </a:p>
          <a:p>
            <a:r>
              <a:rPr lang="en-US" dirty="0"/>
              <a:t>The actual operation is two years away, in 2020, but the </a:t>
            </a:r>
            <a:r>
              <a:rPr lang="en-US" dirty="0" err="1"/>
              <a:t>LeREC</a:t>
            </a:r>
            <a:r>
              <a:rPr lang="en-US" dirty="0"/>
              <a:t> commissioning is scheduled next year, and interleaved with physics run at higher energies (7.3GeV and 9.8GeV with 28MHz cavities). It is scheduled as 36 physics operation and 8 hours </a:t>
            </a:r>
            <a:r>
              <a:rPr lang="en-US" dirty="0" err="1"/>
              <a:t>LeREC</a:t>
            </a:r>
            <a:r>
              <a:rPr lang="en-US" dirty="0"/>
              <a:t> commissioning. </a:t>
            </a:r>
          </a:p>
          <a:p>
            <a:r>
              <a:rPr lang="en-US" dirty="0"/>
              <a:t>Although the initial cooling commissioning probably can be done with one or a few bunches, more bunches up to 110 bunches may still be needed next year. Alex reported that it was not clear if the 9MHz cavities could be detuned for the 28MHz operation (9.8GeV and 7.3GeV) and test was needed. This is a new problem.  </a:t>
            </a:r>
          </a:p>
        </p:txBody>
      </p:sp>
      <p:sp>
        <p:nvSpPr>
          <p:cNvPr id="4" name="Date Placeholder 3">
            <a:extLst>
              <a:ext uri="{FF2B5EF4-FFF2-40B4-BE49-F238E27FC236}">
                <a16:creationId xmlns:a16="http://schemas.microsoft.com/office/drawing/2014/main" id="{AC857040-B12D-4530-ADAE-6AFA6AB960C3}"/>
              </a:ext>
            </a:extLst>
          </p:cNvPr>
          <p:cNvSpPr>
            <a:spLocks noGrp="1"/>
          </p:cNvSpPr>
          <p:nvPr>
            <p:ph type="dt" sz="half" idx="10"/>
          </p:nvPr>
        </p:nvSpPr>
        <p:spPr/>
        <p:txBody>
          <a:bodyPr/>
          <a:lstStyle/>
          <a:p>
            <a:r>
              <a:rPr lang="en-US"/>
              <a:t>7/12/2018</a:t>
            </a:r>
          </a:p>
        </p:txBody>
      </p:sp>
      <p:sp>
        <p:nvSpPr>
          <p:cNvPr id="5" name="Footer Placeholder 4">
            <a:extLst>
              <a:ext uri="{FF2B5EF4-FFF2-40B4-BE49-F238E27FC236}">
                <a16:creationId xmlns:a16="http://schemas.microsoft.com/office/drawing/2014/main" id="{E61EA0E3-4F9A-4161-A421-D7EDF255D42F}"/>
              </a:ext>
            </a:extLst>
          </p:cNvPr>
          <p:cNvSpPr>
            <a:spLocks noGrp="1"/>
          </p:cNvSpPr>
          <p:nvPr>
            <p:ph type="ftr" sz="quarter" idx="11"/>
          </p:nvPr>
        </p:nvSpPr>
        <p:spPr/>
        <p:txBody>
          <a:bodyPr/>
          <a:lstStyle/>
          <a:p>
            <a:r>
              <a:rPr lang="en-US"/>
              <a:t>RHIC Retreat 2018</a:t>
            </a:r>
          </a:p>
        </p:txBody>
      </p:sp>
      <p:sp>
        <p:nvSpPr>
          <p:cNvPr id="6" name="Slide Number Placeholder 5">
            <a:extLst>
              <a:ext uri="{FF2B5EF4-FFF2-40B4-BE49-F238E27FC236}">
                <a16:creationId xmlns:a16="http://schemas.microsoft.com/office/drawing/2014/main" id="{24EAA8E2-7720-48A9-BA24-E3633F80EDDD}"/>
              </a:ext>
            </a:extLst>
          </p:cNvPr>
          <p:cNvSpPr>
            <a:spLocks noGrp="1"/>
          </p:cNvSpPr>
          <p:nvPr>
            <p:ph type="sldNum" sz="quarter" idx="12"/>
          </p:nvPr>
        </p:nvSpPr>
        <p:spPr/>
        <p:txBody>
          <a:bodyPr/>
          <a:lstStyle/>
          <a:p>
            <a:fld id="{C2C47B8D-FE13-495D-B267-7594F99D6127}" type="slidenum">
              <a:rPr lang="en-US" smtClean="0"/>
              <a:t>4</a:t>
            </a:fld>
            <a:endParaRPr lang="en-US"/>
          </a:p>
        </p:txBody>
      </p:sp>
    </p:spTree>
    <p:extLst>
      <p:ext uri="{BB962C8B-B14F-4D97-AF65-F5344CB8AC3E}">
        <p14:creationId xmlns:p14="http://schemas.microsoft.com/office/powerpoint/2010/main" val="22243267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39A756-4B8E-47DE-B8B1-EA6DF8C63600}"/>
              </a:ext>
            </a:extLst>
          </p:cNvPr>
          <p:cNvSpPr>
            <a:spLocks noGrp="1"/>
          </p:cNvSpPr>
          <p:nvPr>
            <p:ph type="title"/>
          </p:nvPr>
        </p:nvSpPr>
        <p:spPr/>
        <p:txBody>
          <a:bodyPr/>
          <a:lstStyle/>
          <a:p>
            <a:r>
              <a:rPr lang="en-US" dirty="0"/>
              <a:t>Prior Work (2005)</a:t>
            </a:r>
          </a:p>
        </p:txBody>
      </p:sp>
      <p:sp>
        <p:nvSpPr>
          <p:cNvPr id="3" name="Content Placeholder 2">
            <a:extLst>
              <a:ext uri="{FF2B5EF4-FFF2-40B4-BE49-F238E27FC236}">
                <a16:creationId xmlns:a16="http://schemas.microsoft.com/office/drawing/2014/main" id="{061C42F1-DFCC-4F1D-8B4A-4BAA71E7BD16}"/>
              </a:ext>
            </a:extLst>
          </p:cNvPr>
          <p:cNvSpPr>
            <a:spLocks noGrp="1"/>
          </p:cNvSpPr>
          <p:nvPr>
            <p:ph idx="1"/>
          </p:nvPr>
        </p:nvSpPr>
        <p:spPr/>
        <p:txBody>
          <a:bodyPr>
            <a:normAutofit fontScale="70000" lnSpcReduction="20000"/>
          </a:bodyPr>
          <a:lstStyle/>
          <a:p>
            <a:r>
              <a:rPr lang="en-US" dirty="0"/>
              <a:t>First, I’d like to thank Harold Hahn for his study and persistent effort to improve </a:t>
            </a:r>
            <a:r>
              <a:rPr lang="en-US" dirty="0" err="1"/>
              <a:t>RHIC</a:t>
            </a:r>
            <a:r>
              <a:rPr lang="en-US" dirty="0"/>
              <a:t> Injection Kicker. </a:t>
            </a:r>
          </a:p>
          <a:p>
            <a:r>
              <a:rPr lang="en-US" dirty="0"/>
              <a:t>In 2005, Harald Hahn made an impedance and magnet transmission time measurements of the full ferrite kicker magnet and concluded that:</a:t>
            </a:r>
          </a:p>
          <a:p>
            <a:pPr lvl="1"/>
            <a:r>
              <a:rPr lang="en-US" dirty="0"/>
              <a:t>the magnet impedance is around 40 ohm;</a:t>
            </a:r>
          </a:p>
          <a:p>
            <a:pPr lvl="1"/>
            <a:r>
              <a:rPr lang="en-US" dirty="0"/>
              <a:t>the magnet transmission or fill time is around 38 ns;</a:t>
            </a:r>
          </a:p>
          <a:p>
            <a:pPr lvl="1"/>
            <a:r>
              <a:rPr lang="en-US" dirty="0"/>
              <a:t>the kicker field “rise time is sum of kicker fill time + </a:t>
            </a:r>
            <a:r>
              <a:rPr lang="en-US" dirty="0" err="1"/>
              <a:t>Blumlein</a:t>
            </a:r>
            <a:r>
              <a:rPr lang="en-US" dirty="0"/>
              <a:t> rise time”, with a 35 ns current rise time the kicker field rise time is “~73 ns” @40 ohm. </a:t>
            </a:r>
          </a:p>
          <a:p>
            <a:r>
              <a:rPr lang="en-US" dirty="0"/>
              <a:t> He made several valuable tests and suggestions:</a:t>
            </a:r>
          </a:p>
          <a:p>
            <a:pPr lvl="1"/>
            <a:r>
              <a:rPr lang="en-US" dirty="0"/>
              <a:t>Initiated the call to change magnet termination resistor from 25 ohm to 40 ohm and increase operation voltage to 38 kV;</a:t>
            </a:r>
          </a:p>
          <a:p>
            <a:pPr lvl="1"/>
            <a:r>
              <a:rPr lang="en-US" dirty="0"/>
              <a:t>Suggest to change high voltage pulse transmission cable pair from two 50-ohm-cable to two 75-ohm-cable, in order to make a 37.5 ohm transmission impedance;</a:t>
            </a:r>
          </a:p>
          <a:p>
            <a:pPr lvl="1"/>
            <a:r>
              <a:rPr lang="en-US" dirty="0"/>
              <a:t>Fabricate shorter magnets; etc.</a:t>
            </a:r>
          </a:p>
          <a:p>
            <a:r>
              <a:rPr lang="en-US" dirty="0"/>
              <a:t>I found some old records from my file, we tested magnet to 38 kV in 2005.</a:t>
            </a:r>
          </a:p>
          <a:p>
            <a:r>
              <a:rPr lang="en-US" dirty="0"/>
              <a:t>I also did circuit simulations and field measurements etc. in 2005, …</a:t>
            </a:r>
          </a:p>
          <a:p>
            <a:endParaRPr lang="en-US" dirty="0"/>
          </a:p>
        </p:txBody>
      </p:sp>
      <p:sp>
        <p:nvSpPr>
          <p:cNvPr id="4" name="Date Placeholder 3">
            <a:extLst>
              <a:ext uri="{FF2B5EF4-FFF2-40B4-BE49-F238E27FC236}">
                <a16:creationId xmlns:a16="http://schemas.microsoft.com/office/drawing/2014/main" id="{1E2979DD-72FB-4E20-9E29-12AB535798AD}"/>
              </a:ext>
            </a:extLst>
          </p:cNvPr>
          <p:cNvSpPr>
            <a:spLocks noGrp="1"/>
          </p:cNvSpPr>
          <p:nvPr>
            <p:ph type="dt" sz="half" idx="10"/>
          </p:nvPr>
        </p:nvSpPr>
        <p:spPr/>
        <p:txBody>
          <a:bodyPr/>
          <a:lstStyle/>
          <a:p>
            <a:r>
              <a:rPr lang="en-US"/>
              <a:t>7/12/2018</a:t>
            </a:r>
          </a:p>
        </p:txBody>
      </p:sp>
      <p:sp>
        <p:nvSpPr>
          <p:cNvPr id="5" name="Footer Placeholder 4">
            <a:extLst>
              <a:ext uri="{FF2B5EF4-FFF2-40B4-BE49-F238E27FC236}">
                <a16:creationId xmlns:a16="http://schemas.microsoft.com/office/drawing/2014/main" id="{57D16607-7028-439C-911A-771CD73C4889}"/>
              </a:ext>
            </a:extLst>
          </p:cNvPr>
          <p:cNvSpPr>
            <a:spLocks noGrp="1"/>
          </p:cNvSpPr>
          <p:nvPr>
            <p:ph type="ftr" sz="quarter" idx="11"/>
          </p:nvPr>
        </p:nvSpPr>
        <p:spPr/>
        <p:txBody>
          <a:bodyPr/>
          <a:lstStyle/>
          <a:p>
            <a:r>
              <a:rPr lang="en-US"/>
              <a:t>RHIC Retreat 2018</a:t>
            </a:r>
          </a:p>
        </p:txBody>
      </p:sp>
      <p:sp>
        <p:nvSpPr>
          <p:cNvPr id="6" name="Slide Number Placeholder 5">
            <a:extLst>
              <a:ext uri="{FF2B5EF4-FFF2-40B4-BE49-F238E27FC236}">
                <a16:creationId xmlns:a16="http://schemas.microsoft.com/office/drawing/2014/main" id="{2CDD086B-1369-4D20-8994-A79B42FD679F}"/>
              </a:ext>
            </a:extLst>
          </p:cNvPr>
          <p:cNvSpPr>
            <a:spLocks noGrp="1"/>
          </p:cNvSpPr>
          <p:nvPr>
            <p:ph type="sldNum" sz="quarter" idx="12"/>
          </p:nvPr>
        </p:nvSpPr>
        <p:spPr/>
        <p:txBody>
          <a:bodyPr/>
          <a:lstStyle/>
          <a:p>
            <a:fld id="{C2C47B8D-FE13-495D-B267-7594F99D6127}" type="slidenum">
              <a:rPr lang="en-US" smtClean="0"/>
              <a:t>5</a:t>
            </a:fld>
            <a:endParaRPr lang="en-US"/>
          </a:p>
        </p:txBody>
      </p:sp>
    </p:spTree>
    <p:extLst>
      <p:ext uri="{BB962C8B-B14F-4D97-AF65-F5344CB8AC3E}">
        <p14:creationId xmlns:p14="http://schemas.microsoft.com/office/powerpoint/2010/main" val="39924380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6DC965-C835-4918-8DE2-5028169F202F}"/>
              </a:ext>
            </a:extLst>
          </p:cNvPr>
          <p:cNvSpPr>
            <a:spLocks noGrp="1"/>
          </p:cNvSpPr>
          <p:nvPr>
            <p:ph type="title"/>
          </p:nvPr>
        </p:nvSpPr>
        <p:spPr/>
        <p:txBody>
          <a:bodyPr/>
          <a:lstStyle/>
          <a:p>
            <a:r>
              <a:rPr lang="en-US" dirty="0"/>
              <a:t>Prior Work (2009)</a:t>
            </a:r>
          </a:p>
        </p:txBody>
      </p:sp>
      <p:sp>
        <p:nvSpPr>
          <p:cNvPr id="3" name="Content Placeholder 2">
            <a:extLst>
              <a:ext uri="{FF2B5EF4-FFF2-40B4-BE49-F238E27FC236}">
                <a16:creationId xmlns:a16="http://schemas.microsoft.com/office/drawing/2014/main" id="{0FA26DF0-AFDA-4246-B7CB-DF1368AAE641}"/>
              </a:ext>
            </a:extLst>
          </p:cNvPr>
          <p:cNvSpPr>
            <a:spLocks noGrp="1"/>
          </p:cNvSpPr>
          <p:nvPr>
            <p:ph idx="1"/>
          </p:nvPr>
        </p:nvSpPr>
        <p:spPr>
          <a:xfrm>
            <a:off x="838200" y="1825625"/>
            <a:ext cx="10515600" cy="1099283"/>
          </a:xfrm>
        </p:spPr>
        <p:txBody>
          <a:bodyPr>
            <a:normAutofit/>
          </a:bodyPr>
          <a:lstStyle/>
          <a:p>
            <a:r>
              <a:rPr lang="en-US" dirty="0"/>
              <a:t>In 2009, I proposed a different test setup based on my own experience and understanding. </a:t>
            </a:r>
          </a:p>
        </p:txBody>
      </p:sp>
      <p:pic>
        <p:nvPicPr>
          <p:cNvPr id="4" name="Picture 3">
            <a:extLst>
              <a:ext uri="{FF2B5EF4-FFF2-40B4-BE49-F238E27FC236}">
                <a16:creationId xmlns:a16="http://schemas.microsoft.com/office/drawing/2014/main" id="{9BE1D2E0-1CC6-4F5D-BA28-E1805A55B1B0}"/>
              </a:ext>
            </a:extLst>
          </p:cNvPr>
          <p:cNvPicPr>
            <a:picLocks noChangeAspect="1"/>
          </p:cNvPicPr>
          <p:nvPr/>
        </p:nvPicPr>
        <p:blipFill>
          <a:blip r:embed="rId2"/>
          <a:stretch>
            <a:fillRect/>
          </a:stretch>
        </p:blipFill>
        <p:spPr>
          <a:xfrm>
            <a:off x="734348" y="2657687"/>
            <a:ext cx="9667875" cy="2687214"/>
          </a:xfrm>
          <a:prstGeom prst="rect">
            <a:avLst/>
          </a:prstGeom>
        </p:spPr>
      </p:pic>
      <p:sp>
        <p:nvSpPr>
          <p:cNvPr id="5" name="TextBox 4">
            <a:extLst>
              <a:ext uri="{FF2B5EF4-FFF2-40B4-BE49-F238E27FC236}">
                <a16:creationId xmlns:a16="http://schemas.microsoft.com/office/drawing/2014/main" id="{FBF3F115-CA44-4043-9554-D45A537730B6}"/>
              </a:ext>
            </a:extLst>
          </p:cNvPr>
          <p:cNvSpPr txBox="1"/>
          <p:nvPr/>
        </p:nvSpPr>
        <p:spPr>
          <a:xfrm>
            <a:off x="1172308" y="5344901"/>
            <a:ext cx="8997461" cy="646331"/>
          </a:xfrm>
          <a:prstGeom prst="rect">
            <a:avLst/>
          </a:prstGeom>
          <a:noFill/>
        </p:spPr>
        <p:txBody>
          <a:bodyPr wrap="square" rtlCol="0">
            <a:spAutoFit/>
          </a:bodyPr>
          <a:lstStyle/>
          <a:p>
            <a:r>
              <a:rPr lang="en-US" dirty="0"/>
              <a:t>Purpose: Added a parallel 70 ohm resistor at magnet input to eliminate reflection caused by mismatching impedance of cable to magnet.</a:t>
            </a:r>
          </a:p>
        </p:txBody>
      </p:sp>
      <p:sp>
        <p:nvSpPr>
          <p:cNvPr id="6" name="Date Placeholder 5">
            <a:extLst>
              <a:ext uri="{FF2B5EF4-FFF2-40B4-BE49-F238E27FC236}">
                <a16:creationId xmlns:a16="http://schemas.microsoft.com/office/drawing/2014/main" id="{14EEC244-A2BA-40B0-AF69-0F503E4CF9DE}"/>
              </a:ext>
            </a:extLst>
          </p:cNvPr>
          <p:cNvSpPr>
            <a:spLocks noGrp="1"/>
          </p:cNvSpPr>
          <p:nvPr>
            <p:ph type="dt" sz="half" idx="10"/>
          </p:nvPr>
        </p:nvSpPr>
        <p:spPr/>
        <p:txBody>
          <a:bodyPr/>
          <a:lstStyle/>
          <a:p>
            <a:r>
              <a:rPr lang="en-US"/>
              <a:t>7/12/2018</a:t>
            </a:r>
          </a:p>
        </p:txBody>
      </p:sp>
      <p:sp>
        <p:nvSpPr>
          <p:cNvPr id="7" name="Footer Placeholder 6">
            <a:extLst>
              <a:ext uri="{FF2B5EF4-FFF2-40B4-BE49-F238E27FC236}">
                <a16:creationId xmlns:a16="http://schemas.microsoft.com/office/drawing/2014/main" id="{E0D72C27-1057-4D01-BFA0-90DE83311F18}"/>
              </a:ext>
            </a:extLst>
          </p:cNvPr>
          <p:cNvSpPr>
            <a:spLocks noGrp="1"/>
          </p:cNvSpPr>
          <p:nvPr>
            <p:ph type="ftr" sz="quarter" idx="11"/>
          </p:nvPr>
        </p:nvSpPr>
        <p:spPr/>
        <p:txBody>
          <a:bodyPr/>
          <a:lstStyle/>
          <a:p>
            <a:r>
              <a:rPr lang="en-US"/>
              <a:t>RHIC Retreat 2018</a:t>
            </a:r>
          </a:p>
        </p:txBody>
      </p:sp>
      <p:sp>
        <p:nvSpPr>
          <p:cNvPr id="8" name="Slide Number Placeholder 7">
            <a:extLst>
              <a:ext uri="{FF2B5EF4-FFF2-40B4-BE49-F238E27FC236}">
                <a16:creationId xmlns:a16="http://schemas.microsoft.com/office/drawing/2014/main" id="{68151397-637B-49FC-9591-2A19F04D16CA}"/>
              </a:ext>
            </a:extLst>
          </p:cNvPr>
          <p:cNvSpPr>
            <a:spLocks noGrp="1"/>
          </p:cNvSpPr>
          <p:nvPr>
            <p:ph type="sldNum" sz="quarter" idx="12"/>
          </p:nvPr>
        </p:nvSpPr>
        <p:spPr/>
        <p:txBody>
          <a:bodyPr/>
          <a:lstStyle/>
          <a:p>
            <a:fld id="{C2C47B8D-FE13-495D-B267-7594F99D6127}" type="slidenum">
              <a:rPr lang="en-US" smtClean="0"/>
              <a:t>6</a:t>
            </a:fld>
            <a:endParaRPr lang="en-US"/>
          </a:p>
        </p:txBody>
      </p:sp>
    </p:spTree>
    <p:extLst>
      <p:ext uri="{BB962C8B-B14F-4D97-AF65-F5344CB8AC3E}">
        <p14:creationId xmlns:p14="http://schemas.microsoft.com/office/powerpoint/2010/main" val="21818022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D98567-25EB-43CA-AD41-CA3D999D937F}"/>
              </a:ext>
            </a:extLst>
          </p:cNvPr>
          <p:cNvSpPr>
            <a:spLocks noGrp="1"/>
          </p:cNvSpPr>
          <p:nvPr>
            <p:ph type="title"/>
          </p:nvPr>
        </p:nvSpPr>
        <p:spPr/>
        <p:txBody>
          <a:bodyPr/>
          <a:lstStyle/>
          <a:p>
            <a:r>
              <a:rPr lang="en-US" dirty="0"/>
              <a:t>Test Result 2009</a:t>
            </a:r>
          </a:p>
        </p:txBody>
      </p:sp>
      <p:pic>
        <p:nvPicPr>
          <p:cNvPr id="5" name="Picture 4">
            <a:extLst>
              <a:ext uri="{FF2B5EF4-FFF2-40B4-BE49-F238E27FC236}">
                <a16:creationId xmlns:a16="http://schemas.microsoft.com/office/drawing/2014/main" id="{CBC01836-7469-49A8-9E0D-AB5221FC4FF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94179" y="2223688"/>
            <a:ext cx="4268776" cy="2942799"/>
          </a:xfrm>
          <a:prstGeom prst="rect">
            <a:avLst/>
          </a:prstGeom>
        </p:spPr>
      </p:pic>
      <p:pic>
        <p:nvPicPr>
          <p:cNvPr id="7" name="Picture 6">
            <a:extLst>
              <a:ext uri="{FF2B5EF4-FFF2-40B4-BE49-F238E27FC236}">
                <a16:creationId xmlns:a16="http://schemas.microsoft.com/office/drawing/2014/main" id="{A59EAE83-D929-4C45-8369-00252C08742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594319" y="2147488"/>
            <a:ext cx="4258101" cy="3193576"/>
          </a:xfrm>
          <a:prstGeom prst="rect">
            <a:avLst/>
          </a:prstGeom>
        </p:spPr>
      </p:pic>
      <p:sp>
        <p:nvSpPr>
          <p:cNvPr id="9" name="TextBox 8">
            <a:extLst>
              <a:ext uri="{FF2B5EF4-FFF2-40B4-BE49-F238E27FC236}">
                <a16:creationId xmlns:a16="http://schemas.microsoft.com/office/drawing/2014/main" id="{F084A5E4-4BE0-4772-9338-E40D403B9B71}"/>
              </a:ext>
            </a:extLst>
          </p:cNvPr>
          <p:cNvSpPr txBox="1"/>
          <p:nvPr/>
        </p:nvSpPr>
        <p:spPr>
          <a:xfrm>
            <a:off x="973804" y="1430216"/>
            <a:ext cx="9878616" cy="668215"/>
          </a:xfrm>
          <a:prstGeom prst="rect">
            <a:avLst/>
          </a:prstGeom>
          <a:noFill/>
        </p:spPr>
        <p:txBody>
          <a:bodyPr wrap="square" rtlCol="0">
            <a:spAutoFit/>
          </a:bodyPr>
          <a:lstStyle/>
          <a:p>
            <a:r>
              <a:rPr lang="en-US" dirty="0"/>
              <a:t>I performed my test in 2009 with Ken Hartmann’s assistance at Building 922 test stand and achieved some promising results. </a:t>
            </a:r>
          </a:p>
        </p:txBody>
      </p:sp>
      <p:sp>
        <p:nvSpPr>
          <p:cNvPr id="10" name="TextBox 9">
            <a:extLst>
              <a:ext uri="{FF2B5EF4-FFF2-40B4-BE49-F238E27FC236}">
                <a16:creationId xmlns:a16="http://schemas.microsoft.com/office/drawing/2014/main" id="{DCD8F1A5-2192-4563-B4A0-380A9EFDE940}"/>
              </a:ext>
            </a:extLst>
          </p:cNvPr>
          <p:cNvSpPr txBox="1"/>
          <p:nvPr/>
        </p:nvSpPr>
        <p:spPr>
          <a:xfrm>
            <a:off x="1194179" y="5386754"/>
            <a:ext cx="3999144" cy="923330"/>
          </a:xfrm>
          <a:prstGeom prst="rect">
            <a:avLst/>
          </a:prstGeom>
          <a:noFill/>
        </p:spPr>
        <p:txBody>
          <a:bodyPr wrap="square" rtlCol="0">
            <a:spAutoFit/>
          </a:bodyPr>
          <a:lstStyle/>
          <a:p>
            <a:r>
              <a:rPr lang="en-US" dirty="0"/>
              <a:t>Test with 40 ohm Termination Resistor and 70 ohm input resistor at 20 kV.</a:t>
            </a:r>
          </a:p>
          <a:p>
            <a:endParaRPr lang="en-US" dirty="0"/>
          </a:p>
        </p:txBody>
      </p:sp>
      <p:sp>
        <p:nvSpPr>
          <p:cNvPr id="11" name="Rectangle 10">
            <a:extLst>
              <a:ext uri="{FF2B5EF4-FFF2-40B4-BE49-F238E27FC236}">
                <a16:creationId xmlns:a16="http://schemas.microsoft.com/office/drawing/2014/main" id="{0C18F9D5-1D99-4B02-9F32-E84C7C006FDF}"/>
              </a:ext>
            </a:extLst>
          </p:cNvPr>
          <p:cNvSpPr/>
          <p:nvPr/>
        </p:nvSpPr>
        <p:spPr>
          <a:xfrm>
            <a:off x="6395727" y="5474698"/>
            <a:ext cx="4929554" cy="646331"/>
          </a:xfrm>
          <a:prstGeom prst="rect">
            <a:avLst/>
          </a:prstGeom>
        </p:spPr>
        <p:txBody>
          <a:bodyPr wrap="square">
            <a:spAutoFit/>
          </a:bodyPr>
          <a:lstStyle/>
          <a:p>
            <a:r>
              <a:rPr lang="en-US" dirty="0"/>
              <a:t>Test with 40 ohm Termination Resistor and 70 ohm input resistor at 40 kV.</a:t>
            </a:r>
          </a:p>
        </p:txBody>
      </p:sp>
      <p:sp>
        <p:nvSpPr>
          <p:cNvPr id="13" name="Date Placeholder 12">
            <a:extLst>
              <a:ext uri="{FF2B5EF4-FFF2-40B4-BE49-F238E27FC236}">
                <a16:creationId xmlns:a16="http://schemas.microsoft.com/office/drawing/2014/main" id="{7D6BC944-E766-43E1-B552-FA8549391372}"/>
              </a:ext>
            </a:extLst>
          </p:cNvPr>
          <p:cNvSpPr>
            <a:spLocks noGrp="1"/>
          </p:cNvSpPr>
          <p:nvPr>
            <p:ph type="dt" sz="half" idx="10"/>
          </p:nvPr>
        </p:nvSpPr>
        <p:spPr/>
        <p:txBody>
          <a:bodyPr/>
          <a:lstStyle/>
          <a:p>
            <a:r>
              <a:rPr lang="en-US"/>
              <a:t>7/12/2018</a:t>
            </a:r>
          </a:p>
        </p:txBody>
      </p:sp>
      <p:sp>
        <p:nvSpPr>
          <p:cNvPr id="14" name="Footer Placeholder 13">
            <a:extLst>
              <a:ext uri="{FF2B5EF4-FFF2-40B4-BE49-F238E27FC236}">
                <a16:creationId xmlns:a16="http://schemas.microsoft.com/office/drawing/2014/main" id="{E0A577D7-EAE2-4EAC-9AE9-E6850B1ED12D}"/>
              </a:ext>
            </a:extLst>
          </p:cNvPr>
          <p:cNvSpPr>
            <a:spLocks noGrp="1"/>
          </p:cNvSpPr>
          <p:nvPr>
            <p:ph type="ftr" sz="quarter" idx="11"/>
          </p:nvPr>
        </p:nvSpPr>
        <p:spPr/>
        <p:txBody>
          <a:bodyPr/>
          <a:lstStyle/>
          <a:p>
            <a:r>
              <a:rPr lang="en-US"/>
              <a:t>RHIC Retreat 2018</a:t>
            </a:r>
          </a:p>
        </p:txBody>
      </p:sp>
      <p:sp>
        <p:nvSpPr>
          <p:cNvPr id="15" name="Slide Number Placeholder 14">
            <a:extLst>
              <a:ext uri="{FF2B5EF4-FFF2-40B4-BE49-F238E27FC236}">
                <a16:creationId xmlns:a16="http://schemas.microsoft.com/office/drawing/2014/main" id="{664654EB-0B5E-46BB-8766-DA3358FDF980}"/>
              </a:ext>
            </a:extLst>
          </p:cNvPr>
          <p:cNvSpPr>
            <a:spLocks noGrp="1"/>
          </p:cNvSpPr>
          <p:nvPr>
            <p:ph type="sldNum" sz="quarter" idx="12"/>
          </p:nvPr>
        </p:nvSpPr>
        <p:spPr/>
        <p:txBody>
          <a:bodyPr/>
          <a:lstStyle/>
          <a:p>
            <a:fld id="{C2C47B8D-FE13-495D-B267-7594F99D6127}" type="slidenum">
              <a:rPr lang="en-US" smtClean="0"/>
              <a:t>7</a:t>
            </a:fld>
            <a:endParaRPr lang="en-US"/>
          </a:p>
        </p:txBody>
      </p:sp>
    </p:spTree>
    <p:extLst>
      <p:ext uri="{BB962C8B-B14F-4D97-AF65-F5344CB8AC3E}">
        <p14:creationId xmlns:p14="http://schemas.microsoft.com/office/powerpoint/2010/main" val="7038810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7ACECD-0538-46C6-8AD5-6E8273DFED24}"/>
              </a:ext>
            </a:extLst>
          </p:cNvPr>
          <p:cNvSpPr>
            <a:spLocks noGrp="1"/>
          </p:cNvSpPr>
          <p:nvPr>
            <p:ph type="title"/>
          </p:nvPr>
        </p:nvSpPr>
        <p:spPr/>
        <p:txBody>
          <a:bodyPr/>
          <a:lstStyle/>
          <a:p>
            <a:r>
              <a:rPr lang="en-US" dirty="0"/>
              <a:t>Reflection Comparison Test in 2009</a:t>
            </a:r>
          </a:p>
        </p:txBody>
      </p:sp>
      <p:pic>
        <p:nvPicPr>
          <p:cNvPr id="4" name="Picture 3">
            <a:extLst>
              <a:ext uri="{FF2B5EF4-FFF2-40B4-BE49-F238E27FC236}">
                <a16:creationId xmlns:a16="http://schemas.microsoft.com/office/drawing/2014/main" id="{B36B7038-7822-4274-A7D8-7C1C499CAF0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365631" y="1837890"/>
            <a:ext cx="4988169" cy="3536477"/>
          </a:xfrm>
          <a:prstGeom prst="rect">
            <a:avLst/>
          </a:prstGeom>
        </p:spPr>
      </p:pic>
      <p:pic>
        <p:nvPicPr>
          <p:cNvPr id="8" name="Picture 7">
            <a:extLst>
              <a:ext uri="{FF2B5EF4-FFF2-40B4-BE49-F238E27FC236}">
                <a16:creationId xmlns:a16="http://schemas.microsoft.com/office/drawing/2014/main" id="{58B2E631-E3CF-42ED-91EF-101E17BD736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2682" y="1869743"/>
            <a:ext cx="4840580" cy="3316406"/>
          </a:xfrm>
          <a:prstGeom prst="rect">
            <a:avLst/>
          </a:prstGeom>
        </p:spPr>
      </p:pic>
      <p:sp>
        <p:nvSpPr>
          <p:cNvPr id="9" name="TextBox 8">
            <a:extLst>
              <a:ext uri="{FF2B5EF4-FFF2-40B4-BE49-F238E27FC236}">
                <a16:creationId xmlns:a16="http://schemas.microsoft.com/office/drawing/2014/main" id="{DAA1643B-5BBE-4C96-AB9C-E137DC82519C}"/>
              </a:ext>
            </a:extLst>
          </p:cNvPr>
          <p:cNvSpPr txBox="1"/>
          <p:nvPr/>
        </p:nvSpPr>
        <p:spPr>
          <a:xfrm>
            <a:off x="1032682" y="5521569"/>
            <a:ext cx="4776103" cy="369332"/>
          </a:xfrm>
          <a:prstGeom prst="rect">
            <a:avLst/>
          </a:prstGeom>
          <a:noFill/>
        </p:spPr>
        <p:txBody>
          <a:bodyPr wrap="square" rtlCol="0">
            <a:spAutoFit/>
          </a:bodyPr>
          <a:lstStyle/>
          <a:p>
            <a:r>
              <a:rPr lang="en-US" dirty="0"/>
              <a:t>Without 70 ohm input resistor, reflection is large.</a:t>
            </a:r>
          </a:p>
        </p:txBody>
      </p:sp>
      <p:sp>
        <p:nvSpPr>
          <p:cNvPr id="10" name="TextBox 9">
            <a:extLst>
              <a:ext uri="{FF2B5EF4-FFF2-40B4-BE49-F238E27FC236}">
                <a16:creationId xmlns:a16="http://schemas.microsoft.com/office/drawing/2014/main" id="{88FA3A92-5E4C-44EE-861E-B542535942ED}"/>
              </a:ext>
            </a:extLst>
          </p:cNvPr>
          <p:cNvSpPr txBox="1"/>
          <p:nvPr/>
        </p:nvSpPr>
        <p:spPr>
          <a:xfrm>
            <a:off x="6365631" y="5568462"/>
            <a:ext cx="4988169" cy="369332"/>
          </a:xfrm>
          <a:prstGeom prst="rect">
            <a:avLst/>
          </a:prstGeom>
          <a:noFill/>
        </p:spPr>
        <p:txBody>
          <a:bodyPr wrap="square" rtlCol="0">
            <a:spAutoFit/>
          </a:bodyPr>
          <a:lstStyle/>
          <a:p>
            <a:r>
              <a:rPr lang="en-US" dirty="0"/>
              <a:t>With 70 ohm input resistor, reflection is minimal. </a:t>
            </a:r>
          </a:p>
        </p:txBody>
      </p:sp>
      <p:sp>
        <p:nvSpPr>
          <p:cNvPr id="11" name="Date Placeholder 10">
            <a:extLst>
              <a:ext uri="{FF2B5EF4-FFF2-40B4-BE49-F238E27FC236}">
                <a16:creationId xmlns:a16="http://schemas.microsoft.com/office/drawing/2014/main" id="{DA55A585-1EFF-4436-B920-9A08A225CEC0}"/>
              </a:ext>
            </a:extLst>
          </p:cNvPr>
          <p:cNvSpPr>
            <a:spLocks noGrp="1"/>
          </p:cNvSpPr>
          <p:nvPr>
            <p:ph type="dt" sz="half" idx="10"/>
          </p:nvPr>
        </p:nvSpPr>
        <p:spPr/>
        <p:txBody>
          <a:bodyPr/>
          <a:lstStyle/>
          <a:p>
            <a:r>
              <a:rPr lang="en-US"/>
              <a:t>7/12/2018</a:t>
            </a:r>
          </a:p>
        </p:txBody>
      </p:sp>
      <p:sp>
        <p:nvSpPr>
          <p:cNvPr id="12" name="Footer Placeholder 11">
            <a:extLst>
              <a:ext uri="{FF2B5EF4-FFF2-40B4-BE49-F238E27FC236}">
                <a16:creationId xmlns:a16="http://schemas.microsoft.com/office/drawing/2014/main" id="{FA935AA0-5A0D-426E-B007-F0DE29FA272E}"/>
              </a:ext>
            </a:extLst>
          </p:cNvPr>
          <p:cNvSpPr>
            <a:spLocks noGrp="1"/>
          </p:cNvSpPr>
          <p:nvPr>
            <p:ph type="ftr" sz="quarter" idx="11"/>
          </p:nvPr>
        </p:nvSpPr>
        <p:spPr/>
        <p:txBody>
          <a:bodyPr/>
          <a:lstStyle/>
          <a:p>
            <a:r>
              <a:rPr lang="en-US"/>
              <a:t>RHIC Retreat 2018</a:t>
            </a:r>
          </a:p>
        </p:txBody>
      </p:sp>
      <p:sp>
        <p:nvSpPr>
          <p:cNvPr id="13" name="Slide Number Placeholder 12">
            <a:extLst>
              <a:ext uri="{FF2B5EF4-FFF2-40B4-BE49-F238E27FC236}">
                <a16:creationId xmlns:a16="http://schemas.microsoft.com/office/drawing/2014/main" id="{E794527F-EA77-460B-934D-DA13ABA64383}"/>
              </a:ext>
            </a:extLst>
          </p:cNvPr>
          <p:cNvSpPr>
            <a:spLocks noGrp="1"/>
          </p:cNvSpPr>
          <p:nvPr>
            <p:ph type="sldNum" sz="quarter" idx="12"/>
          </p:nvPr>
        </p:nvSpPr>
        <p:spPr/>
        <p:txBody>
          <a:bodyPr/>
          <a:lstStyle/>
          <a:p>
            <a:fld id="{C2C47B8D-FE13-495D-B267-7594F99D6127}" type="slidenum">
              <a:rPr lang="en-US" smtClean="0"/>
              <a:t>8</a:t>
            </a:fld>
            <a:endParaRPr lang="en-US"/>
          </a:p>
        </p:txBody>
      </p:sp>
    </p:spTree>
    <p:extLst>
      <p:ext uri="{BB962C8B-B14F-4D97-AF65-F5344CB8AC3E}">
        <p14:creationId xmlns:p14="http://schemas.microsoft.com/office/powerpoint/2010/main" val="29349126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D7A187-8300-4C3A-9633-F5FCF2C650D6}"/>
              </a:ext>
            </a:extLst>
          </p:cNvPr>
          <p:cNvSpPr>
            <a:spLocks noGrp="1"/>
          </p:cNvSpPr>
          <p:nvPr>
            <p:ph type="title"/>
          </p:nvPr>
        </p:nvSpPr>
        <p:spPr/>
        <p:txBody>
          <a:bodyPr/>
          <a:lstStyle/>
          <a:p>
            <a:r>
              <a:rPr lang="en-US" dirty="0"/>
              <a:t>RUN2018 Solution</a:t>
            </a:r>
          </a:p>
        </p:txBody>
      </p:sp>
      <p:sp>
        <p:nvSpPr>
          <p:cNvPr id="3" name="Content Placeholder 2">
            <a:extLst>
              <a:ext uri="{FF2B5EF4-FFF2-40B4-BE49-F238E27FC236}">
                <a16:creationId xmlns:a16="http://schemas.microsoft.com/office/drawing/2014/main" id="{960117FA-4DD2-4593-9E2D-0717738E6FE8}"/>
              </a:ext>
            </a:extLst>
          </p:cNvPr>
          <p:cNvSpPr>
            <a:spLocks noGrp="1"/>
          </p:cNvSpPr>
          <p:nvPr>
            <p:ph idx="1"/>
          </p:nvPr>
        </p:nvSpPr>
        <p:spPr/>
        <p:txBody>
          <a:bodyPr/>
          <a:lstStyle/>
          <a:p>
            <a:r>
              <a:rPr lang="en-US" dirty="0"/>
              <a:t>I thought the 2009 test results might be close to the minimal requirement . </a:t>
            </a:r>
          </a:p>
          <a:p>
            <a:r>
              <a:rPr lang="en-US" dirty="0"/>
              <a:t>Based on my experience and observation, I believe the full ferrite magnet of </a:t>
            </a:r>
            <a:r>
              <a:rPr lang="en-US" dirty="0" err="1"/>
              <a:t>RHIC</a:t>
            </a:r>
            <a:r>
              <a:rPr lang="en-US" dirty="0"/>
              <a:t> Injection Kicker is a semi-transmission and semi-lumped magnet rather than the ideal transmission (travelling) type. </a:t>
            </a:r>
          </a:p>
          <a:p>
            <a:r>
              <a:rPr lang="en-US" dirty="0"/>
              <a:t>Therefore, I believe the </a:t>
            </a:r>
            <a:r>
              <a:rPr lang="en-US" dirty="0" err="1"/>
              <a:t>RHIC</a:t>
            </a:r>
            <a:r>
              <a:rPr lang="en-US" dirty="0"/>
              <a:t> Injection full ferrite kicker field rise time shall </a:t>
            </a:r>
            <a:r>
              <a:rPr lang="en-US" b="1" dirty="0"/>
              <a:t>NOT</a:t>
            </a:r>
            <a:r>
              <a:rPr lang="en-US" dirty="0"/>
              <a:t> be the summation of current rise time and magnet transmission time. </a:t>
            </a:r>
          </a:p>
          <a:p>
            <a:r>
              <a:rPr lang="en-US" dirty="0"/>
              <a:t>We changed two yellow injection kickers to 40 ohm termination and raised their </a:t>
            </a:r>
            <a:r>
              <a:rPr lang="en-US" dirty="0" err="1"/>
              <a:t>thyratron</a:t>
            </a:r>
            <a:r>
              <a:rPr lang="en-US" dirty="0"/>
              <a:t> reservoir voltages. </a:t>
            </a:r>
          </a:p>
          <a:p>
            <a:endParaRPr lang="en-US" dirty="0"/>
          </a:p>
          <a:p>
            <a:pPr marL="0" indent="0">
              <a:buNone/>
            </a:pPr>
            <a:endParaRPr lang="en-US" dirty="0"/>
          </a:p>
        </p:txBody>
      </p:sp>
      <p:sp>
        <p:nvSpPr>
          <p:cNvPr id="4" name="Date Placeholder 3">
            <a:extLst>
              <a:ext uri="{FF2B5EF4-FFF2-40B4-BE49-F238E27FC236}">
                <a16:creationId xmlns:a16="http://schemas.microsoft.com/office/drawing/2014/main" id="{C952AB16-736A-4CBE-9610-93941CBB7D3E}"/>
              </a:ext>
            </a:extLst>
          </p:cNvPr>
          <p:cNvSpPr>
            <a:spLocks noGrp="1"/>
          </p:cNvSpPr>
          <p:nvPr>
            <p:ph type="dt" sz="half" idx="10"/>
          </p:nvPr>
        </p:nvSpPr>
        <p:spPr/>
        <p:txBody>
          <a:bodyPr/>
          <a:lstStyle/>
          <a:p>
            <a:r>
              <a:rPr lang="en-US"/>
              <a:t>7/12/2018</a:t>
            </a:r>
          </a:p>
        </p:txBody>
      </p:sp>
      <p:sp>
        <p:nvSpPr>
          <p:cNvPr id="5" name="Footer Placeholder 4">
            <a:extLst>
              <a:ext uri="{FF2B5EF4-FFF2-40B4-BE49-F238E27FC236}">
                <a16:creationId xmlns:a16="http://schemas.microsoft.com/office/drawing/2014/main" id="{2006D7C4-F5FC-486A-90CD-7026C5A53F45}"/>
              </a:ext>
            </a:extLst>
          </p:cNvPr>
          <p:cNvSpPr>
            <a:spLocks noGrp="1"/>
          </p:cNvSpPr>
          <p:nvPr>
            <p:ph type="ftr" sz="quarter" idx="11"/>
          </p:nvPr>
        </p:nvSpPr>
        <p:spPr/>
        <p:txBody>
          <a:bodyPr/>
          <a:lstStyle/>
          <a:p>
            <a:r>
              <a:rPr lang="en-US"/>
              <a:t>RHIC Retreat 2018</a:t>
            </a:r>
          </a:p>
        </p:txBody>
      </p:sp>
      <p:sp>
        <p:nvSpPr>
          <p:cNvPr id="6" name="Slide Number Placeholder 5">
            <a:extLst>
              <a:ext uri="{FF2B5EF4-FFF2-40B4-BE49-F238E27FC236}">
                <a16:creationId xmlns:a16="http://schemas.microsoft.com/office/drawing/2014/main" id="{1D5D00B8-3F96-4134-9D22-F3204222B879}"/>
              </a:ext>
            </a:extLst>
          </p:cNvPr>
          <p:cNvSpPr>
            <a:spLocks noGrp="1"/>
          </p:cNvSpPr>
          <p:nvPr>
            <p:ph type="sldNum" sz="quarter" idx="12"/>
          </p:nvPr>
        </p:nvSpPr>
        <p:spPr/>
        <p:txBody>
          <a:bodyPr/>
          <a:lstStyle/>
          <a:p>
            <a:fld id="{C2C47B8D-FE13-495D-B267-7594F99D6127}" type="slidenum">
              <a:rPr lang="en-US" smtClean="0"/>
              <a:t>9</a:t>
            </a:fld>
            <a:endParaRPr lang="en-US"/>
          </a:p>
        </p:txBody>
      </p:sp>
    </p:spTree>
    <p:extLst>
      <p:ext uri="{BB962C8B-B14F-4D97-AF65-F5344CB8AC3E}">
        <p14:creationId xmlns:p14="http://schemas.microsoft.com/office/powerpoint/2010/main" val="365847633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3378</TotalTime>
  <Words>1097</Words>
  <Application>Microsoft Office PowerPoint</Application>
  <PresentationFormat>Widescreen</PresentationFormat>
  <Paragraphs>109</Paragraphs>
  <Slides>12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vt:lpstr>
      <vt:lpstr>Calibri</vt:lpstr>
      <vt:lpstr>Calibri Light</vt:lpstr>
      <vt:lpstr>Times New Roman</vt:lpstr>
      <vt:lpstr>Wingdings</vt:lpstr>
      <vt:lpstr>Office Theme</vt:lpstr>
      <vt:lpstr>RHIC Injection Kicker for Low Energy Run 2018</vt:lpstr>
      <vt:lpstr>RHIC Injection Kicker Principle</vt:lpstr>
      <vt:lpstr>Technical Issues:</vt:lpstr>
      <vt:lpstr>Emergency Request from Physicists for  Ion Low Energy RUN2018 and Beyond</vt:lpstr>
      <vt:lpstr>Prior Work (2005)</vt:lpstr>
      <vt:lpstr>Prior Work (2009)</vt:lpstr>
      <vt:lpstr>Test Result 2009</vt:lpstr>
      <vt:lpstr>Reflection Comparison Test in 2009</vt:lpstr>
      <vt:lpstr>RUN2018 Solution</vt:lpstr>
      <vt:lpstr>Options to Consider for the near future</vt:lpstr>
      <vt:lpstr>Acknowledgement</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RHIC Injection Kicker</dc:title>
  <dc:creator>Zhang, Wu</dc:creator>
  <cp:lastModifiedBy>Zhang, Wu</cp:lastModifiedBy>
  <cp:revision>58</cp:revision>
  <cp:lastPrinted>2018-07-12T23:35:49Z</cp:lastPrinted>
  <dcterms:created xsi:type="dcterms:W3CDTF">2018-07-09T19:08:08Z</dcterms:created>
  <dcterms:modified xsi:type="dcterms:W3CDTF">2018-07-13T01:43:52Z</dcterms:modified>
</cp:coreProperties>
</file>