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4"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1" r:id="rId1"/>
  </p:sldMasterIdLst>
  <p:notesMasterIdLst>
    <p:notesMasterId r:id="rId19"/>
  </p:notesMasterIdLst>
  <p:handoutMasterIdLst>
    <p:handoutMasterId r:id="rId20"/>
  </p:handoutMasterIdLst>
  <p:sldIdLst>
    <p:sldId id="256" r:id="rId2"/>
    <p:sldId id="259" r:id="rId3"/>
    <p:sldId id="260" r:id="rId4"/>
    <p:sldId id="261" r:id="rId5"/>
    <p:sldId id="263" r:id="rId6"/>
    <p:sldId id="262" r:id="rId7"/>
    <p:sldId id="264" r:id="rId8"/>
    <p:sldId id="265" r:id="rId9"/>
    <p:sldId id="272" r:id="rId10"/>
    <p:sldId id="273" r:id="rId11"/>
    <p:sldId id="274" r:id="rId12"/>
    <p:sldId id="266" r:id="rId13"/>
    <p:sldId id="267" r:id="rId14"/>
    <p:sldId id="269" r:id="rId15"/>
    <p:sldId id="268" r:id="rId16"/>
    <p:sldId id="270" r:id="rId17"/>
    <p:sldId id="271" r:id="rId18"/>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FFFF"/>
    <a:srgbClr val="62FF5D"/>
    <a:srgbClr val="E9E9E9"/>
    <a:srgbClr val="0F007C"/>
    <a:srgbClr val="E8E8E8"/>
    <a:srgbClr val="33C4D1"/>
    <a:srgbClr val="5DB7D1"/>
    <a:srgbClr val="2284A4"/>
    <a:srgbClr val="00B7A5"/>
    <a:srgbClr val="5293A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587" autoAdjust="0"/>
    <p:restoredTop sz="94660"/>
  </p:normalViewPr>
  <p:slideViewPr>
    <p:cSldViewPr>
      <p:cViewPr>
        <p:scale>
          <a:sx n="100" d="100"/>
          <a:sy n="100" d="100"/>
        </p:scale>
        <p:origin x="-600" y="-176"/>
      </p:cViewPr>
      <p:guideLst>
        <p:guide orient="horz" pos="1620"/>
        <p:guide pos="2880"/>
      </p:guideLst>
    </p:cSldViewPr>
  </p:slideViewPr>
  <p:notesTextViewPr>
    <p:cViewPr>
      <p:scale>
        <a:sx n="100" d="100"/>
        <a:sy n="100" d="100"/>
      </p:scale>
      <p:origin x="0" y="0"/>
    </p:cViewPr>
  </p:notesTextViewPr>
  <p:sorterViewPr>
    <p:cViewPr>
      <p:scale>
        <a:sx n="150" d="100"/>
        <a:sy n="150"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handoutMaster" Target="handoutMasters/handoutMaster1.xml"/><Relationship Id="rId21" Type="http://schemas.openxmlformats.org/officeDocument/2006/relationships/printerSettings" Target="printerSettings/printerSettings1.bin"/><Relationship Id="rId22" Type="http://schemas.openxmlformats.org/officeDocument/2006/relationships/presProps" Target="presProps.xml"/><Relationship Id="rId23" Type="http://schemas.openxmlformats.org/officeDocument/2006/relationships/viewProps" Target="viewProps.xml"/><Relationship Id="rId24" Type="http://schemas.openxmlformats.org/officeDocument/2006/relationships/theme" Target="theme/theme1.xml"/><Relationship Id="rId2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523D7F7-474B-0040-B3D7-969C2970EA06}" type="datetime1">
              <a:rPr lang="en-US" smtClean="0"/>
              <a:t>27/11/18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09F4705-79AA-8740-91C4-EE148EFBFB43}" type="slidenum">
              <a:rPr lang="en-US" smtClean="0"/>
              <a:pPr/>
              <a:t>‹#›</a:t>
            </a:fld>
            <a:endParaRPr lang="en-US"/>
          </a:p>
        </p:txBody>
      </p:sp>
    </p:spTree>
    <p:extLst>
      <p:ext uri="{BB962C8B-B14F-4D97-AF65-F5344CB8AC3E}">
        <p14:creationId xmlns:p14="http://schemas.microsoft.com/office/powerpoint/2010/main" val="281540345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AFF76A9-EFC2-934A-85C6-1A7E5BE6580D}" type="datetime1">
              <a:rPr lang="en-US" smtClean="0"/>
              <a:t>27/11/18</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E65FEE0-CB1A-7544-85A7-2E7F4B4BA1A8}" type="slidenum">
              <a:rPr lang="en-US" smtClean="0"/>
              <a:pPr/>
              <a:t>‹#›</a:t>
            </a:fld>
            <a:endParaRPr lang="en-US"/>
          </a:p>
        </p:txBody>
      </p:sp>
    </p:spTree>
    <p:extLst>
      <p:ext uri="{BB962C8B-B14F-4D97-AF65-F5344CB8AC3E}">
        <p14:creationId xmlns:p14="http://schemas.microsoft.com/office/powerpoint/2010/main" val="255101219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One Column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US" dirty="0"/>
          </a:p>
        </p:txBody>
      </p:sp>
      <p:sp>
        <p:nvSpPr>
          <p:cNvPr id="5" name="Text Placeholder 2"/>
          <p:cNvSpPr>
            <a:spLocks noGrp="1"/>
          </p:cNvSpPr>
          <p:nvPr>
            <p:ph type="body" idx="1"/>
          </p:nvPr>
        </p:nvSpPr>
        <p:spPr bwMode="auto">
          <a:xfrm>
            <a:off x="152400" y="666750"/>
            <a:ext cx="8839200" cy="419099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smtClean="0"/>
              <a:t>Cliquez pour modifier les styles du texte du masque</a:t>
            </a:r>
          </a:p>
          <a:p>
            <a:pPr lvl="1"/>
            <a:r>
              <a:rPr lang="en-US" noProof="0" smtClean="0"/>
              <a:t>Deuxième niveau</a:t>
            </a:r>
          </a:p>
          <a:p>
            <a:pPr lvl="2"/>
            <a:r>
              <a:rPr lang="en-US" noProof="0" smtClean="0"/>
              <a:t>Troisième niveau</a:t>
            </a:r>
          </a:p>
          <a:p>
            <a:pPr lvl="3"/>
            <a:r>
              <a:rPr lang="en-US" noProof="0" smtClean="0"/>
              <a:t>Quatrième niveau</a:t>
            </a:r>
          </a:p>
          <a:p>
            <a:pPr lvl="4"/>
            <a:r>
              <a:rPr lang="en-US" noProof="0" smtClean="0"/>
              <a:t>Cinquième niveau</a:t>
            </a:r>
            <a:endParaRPr lang="en-US" noProof="0"/>
          </a:p>
        </p:txBody>
      </p:sp>
    </p:spTree>
    <p:extLst>
      <p:ext uri="{BB962C8B-B14F-4D97-AF65-F5344CB8AC3E}">
        <p14:creationId xmlns:p14="http://schemas.microsoft.com/office/powerpoint/2010/main" val="38901610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wo Column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US" dirty="0"/>
          </a:p>
        </p:txBody>
      </p:sp>
      <p:sp>
        <p:nvSpPr>
          <p:cNvPr id="4" name="Text Placeholder 2"/>
          <p:cNvSpPr>
            <a:spLocks noGrp="1"/>
          </p:cNvSpPr>
          <p:nvPr>
            <p:ph idx="1"/>
          </p:nvPr>
        </p:nvSpPr>
        <p:spPr bwMode="auto">
          <a:xfrm>
            <a:off x="152400" y="666750"/>
            <a:ext cx="8839199" cy="419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smtClean="0"/>
              <a:t>Cliquez pour modifier les styles du texte du masque</a:t>
            </a:r>
          </a:p>
          <a:p>
            <a:pPr lvl="1"/>
            <a:r>
              <a:rPr lang="en-US" noProof="0" smtClean="0"/>
              <a:t>Deuxième niveau</a:t>
            </a:r>
          </a:p>
          <a:p>
            <a:pPr lvl="2"/>
            <a:r>
              <a:rPr lang="en-US" noProof="0" smtClean="0"/>
              <a:t>Troisième niveau</a:t>
            </a:r>
          </a:p>
          <a:p>
            <a:pPr lvl="3"/>
            <a:r>
              <a:rPr lang="en-US" noProof="0" smtClean="0"/>
              <a:t>Quatrième niveau</a:t>
            </a:r>
          </a:p>
          <a:p>
            <a:pPr lvl="4"/>
            <a:r>
              <a:rPr lang="en-US" noProof="0" smtClean="0"/>
              <a:t>Cinquième niveau</a:t>
            </a:r>
            <a:endParaRPr lang="en-US" noProof="0"/>
          </a:p>
        </p:txBody>
      </p:sp>
    </p:spTree>
    <p:extLst>
      <p:ext uri="{BB962C8B-B14F-4D97-AF65-F5344CB8AC3E}">
        <p14:creationId xmlns:p14="http://schemas.microsoft.com/office/powerpoint/2010/main" val="33646356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lumn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US" dirty="0"/>
          </a:p>
        </p:txBody>
      </p:sp>
      <p:sp>
        <p:nvSpPr>
          <p:cNvPr id="4" name="Text Placeholder 2"/>
          <p:cNvSpPr>
            <a:spLocks noGrp="1"/>
          </p:cNvSpPr>
          <p:nvPr>
            <p:ph idx="1"/>
          </p:nvPr>
        </p:nvSpPr>
        <p:spPr bwMode="auto">
          <a:xfrm>
            <a:off x="152400" y="666750"/>
            <a:ext cx="4343401" cy="419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Cliquez pour modifier les styles du texte du masque</a:t>
            </a:r>
          </a:p>
          <a:p>
            <a:pPr lvl="1"/>
            <a:r>
              <a:rPr lang="en-US" smtClean="0"/>
              <a:t>Deuxième niveau</a:t>
            </a:r>
          </a:p>
          <a:p>
            <a:pPr lvl="2"/>
            <a:r>
              <a:rPr lang="en-US" smtClean="0"/>
              <a:t>Troisième niveau</a:t>
            </a:r>
          </a:p>
          <a:p>
            <a:pPr lvl="3"/>
            <a:r>
              <a:rPr lang="en-US" smtClean="0"/>
              <a:t>Quatrième niveau</a:t>
            </a:r>
          </a:p>
          <a:p>
            <a:pPr lvl="4"/>
            <a:r>
              <a:rPr lang="en-US" smtClean="0"/>
              <a:t>Cinquième niveau</a:t>
            </a:r>
            <a:endParaRPr lang="en-US" dirty="0"/>
          </a:p>
        </p:txBody>
      </p:sp>
      <p:sp>
        <p:nvSpPr>
          <p:cNvPr id="5" name="Text Placeholder 2"/>
          <p:cNvSpPr>
            <a:spLocks noGrp="1"/>
          </p:cNvSpPr>
          <p:nvPr>
            <p:ph idx="10"/>
          </p:nvPr>
        </p:nvSpPr>
        <p:spPr bwMode="auto">
          <a:xfrm>
            <a:off x="4724400" y="666750"/>
            <a:ext cx="4267200" cy="419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Cliquez pour modifier les styles du texte du masque</a:t>
            </a:r>
          </a:p>
          <a:p>
            <a:pPr lvl="1"/>
            <a:r>
              <a:rPr lang="en-US" smtClean="0"/>
              <a:t>Deuxième niveau</a:t>
            </a:r>
          </a:p>
          <a:p>
            <a:pPr lvl="2"/>
            <a:r>
              <a:rPr lang="en-US" smtClean="0"/>
              <a:t>Troisième niveau</a:t>
            </a:r>
          </a:p>
          <a:p>
            <a:pPr lvl="3"/>
            <a:r>
              <a:rPr lang="en-US" smtClean="0"/>
              <a:t>Quatrième niveau</a:t>
            </a:r>
          </a:p>
          <a:p>
            <a:pPr lvl="4"/>
            <a:r>
              <a:rPr lang="en-US" smtClean="0"/>
              <a:t>Cinquième niveau</a:t>
            </a:r>
            <a:endParaRPr lang="en-US" dirty="0"/>
          </a:p>
        </p:txBody>
      </p:sp>
    </p:spTree>
    <p:extLst>
      <p:ext uri="{BB962C8B-B14F-4D97-AF65-F5344CB8AC3E}">
        <p14:creationId xmlns:p14="http://schemas.microsoft.com/office/powerpoint/2010/main" val="28584822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a:xfrm>
            <a:off x="228601" y="285750"/>
            <a:ext cx="6324600" cy="4419600"/>
          </a:xfrm>
        </p:spPr>
        <p:txBody>
          <a:bodyPr/>
          <a:lstStyle>
            <a:lvl1pPr>
              <a:defRPr sz="2800"/>
            </a:lvl1pPr>
          </a:lstStyle>
          <a:p>
            <a:r>
              <a:rPr lang="en-US" noProof="0" smtClean="0"/>
              <a:t>Cliquez et modifiez le titre</a:t>
            </a:r>
            <a:endParaRPr lang="en-US" noProof="0"/>
          </a:p>
        </p:txBody>
      </p:sp>
    </p:spTree>
    <p:extLst>
      <p:ext uri="{BB962C8B-B14F-4D97-AF65-F5344CB8AC3E}">
        <p14:creationId xmlns:p14="http://schemas.microsoft.com/office/powerpoint/2010/main" val="26151562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 y="77391"/>
            <a:ext cx="7010400" cy="322659"/>
          </a:xfrm>
        </p:spPr>
        <p:txBody>
          <a:bodyPr/>
          <a:lstStyle>
            <a:lvl1pPr algn="l">
              <a:defRPr sz="1800"/>
            </a:lvl1pPr>
          </a:lstStyle>
          <a:p>
            <a:r>
              <a:rPr lang="en-US" smtClean="0"/>
              <a:t>Click to edit Master title style</a:t>
            </a:r>
            <a:endParaRPr lang="en-US"/>
          </a:p>
        </p:txBody>
      </p:sp>
      <p:sp>
        <p:nvSpPr>
          <p:cNvPr id="3" name="Content Placeholder 2"/>
          <p:cNvSpPr>
            <a:spLocks noGrp="1"/>
          </p:cNvSpPr>
          <p:nvPr>
            <p:ph idx="1"/>
          </p:nvPr>
        </p:nvSpPr>
        <p:spPr/>
        <p:txBody>
          <a:bodyPr/>
          <a:lstStyle>
            <a:lvl1pPr marL="228600" indent="-228600">
              <a:defRPr sz="1400"/>
            </a:lvl1pPr>
            <a:lvl2pPr marL="457200" indent="-222250">
              <a:defRPr sz="1400"/>
            </a:lvl2pPr>
            <a:lvl3pPr marL="685800" indent="-222250">
              <a:defRPr sz="1200"/>
            </a:lvl3pPr>
            <a:lvl4pPr marL="914400" indent="-225425">
              <a:buFont typeface="Wingdings" pitchFamily="2" charset="2"/>
              <a:buChar char="§"/>
              <a:defRPr sz="1200"/>
            </a:lvl4pPr>
            <a:lvl5pPr marL="1138238" indent="-228600">
              <a:buFont typeface="Courier New" pitchFamily="49" charset="0"/>
              <a:buChar char="o"/>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10"/>
          <p:cNvSpPr>
            <a:spLocks noGrp="1"/>
          </p:cNvSpPr>
          <p:nvPr>
            <p:ph type="sldNum" sz="quarter" idx="11"/>
          </p:nvPr>
        </p:nvSpPr>
        <p:spPr>
          <a:xfrm>
            <a:off x="8382000" y="4972050"/>
            <a:ext cx="609600" cy="114300"/>
          </a:xfrm>
          <a:prstGeom prst="rect">
            <a:avLst/>
          </a:prstGeom>
        </p:spPr>
        <p:txBody>
          <a:bodyPr tIns="0" bIns="0"/>
          <a:lstStyle>
            <a:lvl1pPr algn="r" rtl="0" fontAlgn="base">
              <a:spcBef>
                <a:spcPct val="0"/>
              </a:spcBef>
              <a:spcAft>
                <a:spcPct val="0"/>
              </a:spcAft>
              <a:defRPr lang="en-US" sz="1000" b="1" i="0" kern="1200">
                <a:solidFill>
                  <a:srgbClr val="000099"/>
                </a:solidFill>
                <a:latin typeface="Arial" charset="0"/>
                <a:ea typeface="+mn-ea"/>
                <a:cs typeface="+mn-cs"/>
              </a:defRPr>
            </a:lvl1pPr>
          </a:lstStyle>
          <a:p>
            <a:pPr>
              <a:defRPr/>
            </a:pPr>
            <a:fld id="{35B5A472-1BCE-49A3-8D32-42242BD463DF}" type="slidenum">
              <a:rPr/>
              <a:pPr>
                <a:defRPr/>
              </a:pPr>
              <a:t>‹#›</a:t>
            </a:fld>
            <a:endParaRPr/>
          </a:p>
        </p:txBody>
      </p:sp>
      <p:sp>
        <p:nvSpPr>
          <p:cNvPr id="6" name="Footer Placeholder 9"/>
          <p:cNvSpPr>
            <a:spLocks noGrp="1"/>
          </p:cNvSpPr>
          <p:nvPr>
            <p:ph type="ftr" sz="quarter" idx="3"/>
          </p:nvPr>
        </p:nvSpPr>
        <p:spPr>
          <a:xfrm>
            <a:off x="152400" y="4972050"/>
            <a:ext cx="3657600" cy="114300"/>
          </a:xfrm>
          <a:prstGeom prst="rect">
            <a:avLst/>
          </a:prstGeom>
        </p:spPr>
        <p:txBody>
          <a:bodyPr vert="horz" lIns="0" tIns="45720" rIns="0" bIns="45720" rtlCol="0" anchor="ctr"/>
          <a:lstStyle>
            <a:lvl1pPr algn="l">
              <a:defRPr sz="1000" b="1" i="0">
                <a:solidFill>
                  <a:srgbClr val="000099"/>
                </a:solidFill>
              </a:defRPr>
            </a:lvl1pPr>
          </a:lstStyle>
          <a:p>
            <a:pPr>
              <a:defRPr/>
            </a:pPr>
            <a:r>
              <a:rPr lang="fr-FR" smtClean="0"/>
              <a:t>Bias Drift study , Sep 28th 2016, CTM</a:t>
            </a:r>
            <a:endParaRPr lang="en-US" dirty="0"/>
          </a:p>
        </p:txBody>
      </p:sp>
    </p:spTree>
    <p:extLst>
      <p:ext uri="{BB962C8B-B14F-4D97-AF65-F5344CB8AC3E}">
        <p14:creationId xmlns:p14="http://schemas.microsoft.com/office/powerpoint/2010/main" val="158047815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1.xml"/><Relationship Id="rId7"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7">
            <a:alphaModFix amt="14000"/>
          </a:blip>
          <a:tile tx="0" ty="0" sx="100000" sy="100000" flip="none" algn="tl"/>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228601" y="114300"/>
            <a:ext cx="6188357" cy="41791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noProof="0" smtClean="0"/>
              <a:t>Cliquez et modifiez le titre</a:t>
            </a:r>
            <a:endParaRPr lang="en-US" noProof="0"/>
          </a:p>
        </p:txBody>
      </p:sp>
      <p:sp>
        <p:nvSpPr>
          <p:cNvPr id="1027" name="Text Placeholder 2"/>
          <p:cNvSpPr>
            <a:spLocks noGrp="1"/>
          </p:cNvSpPr>
          <p:nvPr>
            <p:ph type="body" idx="1"/>
          </p:nvPr>
        </p:nvSpPr>
        <p:spPr bwMode="auto">
          <a:xfrm>
            <a:off x="304801" y="685800"/>
            <a:ext cx="8534399" cy="388620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smtClean="0"/>
              <a:t>Cliquez pour modifier les styles du texte du masque</a:t>
            </a:r>
          </a:p>
          <a:p>
            <a:pPr lvl="1"/>
            <a:r>
              <a:rPr lang="en-US" noProof="0" smtClean="0"/>
              <a:t>Deuxième niveau</a:t>
            </a:r>
          </a:p>
          <a:p>
            <a:pPr lvl="2"/>
            <a:r>
              <a:rPr lang="en-US" noProof="0" smtClean="0"/>
              <a:t>Troisième niveau</a:t>
            </a:r>
          </a:p>
          <a:p>
            <a:pPr lvl="3"/>
            <a:r>
              <a:rPr lang="en-US" noProof="0" smtClean="0"/>
              <a:t>Quatrième niveau</a:t>
            </a:r>
          </a:p>
          <a:p>
            <a:pPr lvl="4"/>
            <a:r>
              <a:rPr lang="en-US" noProof="0" smtClean="0"/>
              <a:t>Cinquième niveau</a:t>
            </a:r>
            <a:endParaRPr lang="en-US" noProof="0"/>
          </a:p>
        </p:txBody>
      </p:sp>
      <p:sp>
        <p:nvSpPr>
          <p:cNvPr id="7" name="TextBox 6"/>
          <p:cNvSpPr txBox="1"/>
          <p:nvPr/>
        </p:nvSpPr>
        <p:spPr>
          <a:xfrm>
            <a:off x="0" y="4930260"/>
            <a:ext cx="7391400" cy="246221"/>
          </a:xfrm>
          <a:prstGeom prst="rect">
            <a:avLst/>
          </a:prstGeom>
          <a:solidFill>
            <a:srgbClr val="66FFFF">
              <a:alpha val="61000"/>
            </a:srgbClr>
          </a:solidFill>
        </p:spPr>
        <p:txBody>
          <a:bodyPr wrap="square" rtlCol="0">
            <a:spAutoFit/>
          </a:bodyPr>
          <a:lstStyle/>
          <a:p>
            <a:pPr algn="l"/>
            <a:r>
              <a:rPr lang="en-US" sz="1000" cap="none" baseline="0" dirty="0" smtClean="0">
                <a:solidFill>
                  <a:schemeClr val="bg1"/>
                </a:solidFill>
                <a:latin typeface="Comic Sans MS"/>
                <a:cs typeface="Arial Narrow"/>
              </a:rPr>
              <a:t> </a:t>
            </a:r>
            <a:r>
              <a:rPr lang="en-US" sz="1000" cap="none" baseline="0" dirty="0" err="1" smtClean="0">
                <a:solidFill>
                  <a:schemeClr val="bg1"/>
                </a:solidFill>
                <a:latin typeface="Comic Sans MS"/>
                <a:cs typeface="Arial Narrow"/>
              </a:rPr>
              <a:t>P.Antilogus</a:t>
            </a:r>
            <a:r>
              <a:rPr lang="en-US" sz="1000" cap="none" baseline="0" dirty="0" smtClean="0">
                <a:solidFill>
                  <a:schemeClr val="bg1"/>
                </a:solidFill>
                <a:latin typeface="Comic Sans MS"/>
                <a:cs typeface="Arial Narrow"/>
              </a:rPr>
              <a:t>,  ISPA workshop, December 3-4 2018</a:t>
            </a:r>
            <a:endParaRPr lang="en-US" sz="1000" cap="none" dirty="0">
              <a:solidFill>
                <a:schemeClr val="bg1"/>
              </a:solidFill>
              <a:latin typeface="Comic Sans MS"/>
              <a:cs typeface="Arial Narrow"/>
            </a:endParaRPr>
          </a:p>
        </p:txBody>
      </p:sp>
      <p:sp>
        <p:nvSpPr>
          <p:cNvPr id="3" name="TextBox 2"/>
          <p:cNvSpPr txBox="1"/>
          <p:nvPr/>
        </p:nvSpPr>
        <p:spPr>
          <a:xfrm>
            <a:off x="8458200" y="4866501"/>
            <a:ext cx="685800" cy="276999"/>
          </a:xfrm>
          <a:prstGeom prst="rect">
            <a:avLst/>
          </a:prstGeom>
          <a:noFill/>
        </p:spPr>
        <p:txBody>
          <a:bodyPr wrap="square" rtlCol="0">
            <a:spAutoFit/>
          </a:bodyPr>
          <a:lstStyle>
            <a:defPPr>
              <a:defRPr lang="en-US"/>
            </a:defPPr>
            <a:lvl1pPr algn="ctr">
              <a:defRPr sz="1200" cap="all" baseline="0">
                <a:solidFill>
                  <a:schemeClr val="bg1"/>
                </a:solidFill>
                <a:latin typeface="Arial Narrow"/>
                <a:cs typeface="Arial Narrow"/>
              </a:defRPr>
            </a:lvl1pPr>
          </a:lstStyle>
          <a:p>
            <a:pPr lvl="0"/>
            <a:fld id="{C5834F7B-0A7E-DE48-902D-78D0296AF9F6}" type="slidenum">
              <a:rPr lang="en-US" smtClean="0">
                <a:solidFill>
                  <a:srgbClr val="2284A4"/>
                </a:solidFill>
              </a:rPr>
              <a:pPr lvl="0"/>
              <a:t>‹#›</a:t>
            </a:fld>
            <a:endParaRPr lang="en-US" dirty="0" smtClean="0">
              <a:solidFill>
                <a:srgbClr val="2284A4"/>
              </a:solidFill>
            </a:endParaRPr>
          </a:p>
        </p:txBody>
      </p:sp>
    </p:spTree>
  </p:cSld>
  <p:clrMap bg1="lt1" tx1="dk1" bg2="lt2" tx2="dk2" accent1="accent1" accent2="accent2" accent3="accent3" accent4="accent4" accent5="accent5" accent6="accent6" hlink="hlink" folHlink="folHlink"/>
  <p:sldLayoutIdLst>
    <p:sldLayoutId id="2147483664" r:id="rId1"/>
    <p:sldLayoutId id="2147483666" r:id="rId2"/>
    <p:sldLayoutId id="2147483663" r:id="rId3"/>
    <p:sldLayoutId id="2147483665" r:id="rId4"/>
    <p:sldLayoutId id="2147483667" r:id="rId5"/>
  </p:sldLayoutIdLst>
  <p:timing>
    <p:tnLst>
      <p:par>
        <p:cTn xmlns:p14="http://schemas.microsoft.com/office/powerpoint/2010/main" id="1" dur="indefinite" restart="never" nodeType="tmRoot"/>
      </p:par>
    </p:tnLst>
  </p:timing>
  <p:hf hdr="0" ftr="0" dt="0"/>
  <p:txStyles>
    <p:titleStyle>
      <a:lvl1pPr algn="l" defTabSz="457200" rtl="0" eaLnBrk="1" fontAlgn="base" hangingPunct="1">
        <a:spcBef>
          <a:spcPct val="0"/>
        </a:spcBef>
        <a:spcAft>
          <a:spcPct val="0"/>
        </a:spcAft>
        <a:defRPr sz="2400" b="1" kern="1200">
          <a:solidFill>
            <a:srgbClr val="2284A4"/>
          </a:solidFill>
          <a:latin typeface="+mj-lt"/>
          <a:ea typeface="ＭＳ Ｐゴシック" charset="-128"/>
          <a:cs typeface="ＭＳ Ｐゴシック" charset="-128"/>
        </a:defRPr>
      </a:lvl1pPr>
      <a:lvl2pPr algn="ctr" defTabSz="457200" rtl="0" eaLnBrk="1" fontAlgn="base" hangingPunct="1">
        <a:spcBef>
          <a:spcPct val="0"/>
        </a:spcBef>
        <a:spcAft>
          <a:spcPct val="0"/>
        </a:spcAft>
        <a:defRPr sz="2400">
          <a:solidFill>
            <a:schemeClr val="tx1"/>
          </a:solidFill>
          <a:latin typeface="Calibri" charset="0"/>
          <a:ea typeface="ＭＳ Ｐゴシック" charset="-128"/>
          <a:cs typeface="ＭＳ Ｐゴシック" charset="-128"/>
        </a:defRPr>
      </a:lvl2pPr>
      <a:lvl3pPr algn="ctr" defTabSz="457200" rtl="0" eaLnBrk="1" fontAlgn="base" hangingPunct="1">
        <a:spcBef>
          <a:spcPct val="0"/>
        </a:spcBef>
        <a:spcAft>
          <a:spcPct val="0"/>
        </a:spcAft>
        <a:defRPr sz="2400">
          <a:solidFill>
            <a:schemeClr val="tx1"/>
          </a:solidFill>
          <a:latin typeface="Calibri" charset="0"/>
          <a:ea typeface="ＭＳ Ｐゴシック" charset="-128"/>
          <a:cs typeface="ＭＳ Ｐゴシック" charset="-128"/>
        </a:defRPr>
      </a:lvl3pPr>
      <a:lvl4pPr algn="ctr" defTabSz="457200" rtl="0" eaLnBrk="1" fontAlgn="base" hangingPunct="1">
        <a:spcBef>
          <a:spcPct val="0"/>
        </a:spcBef>
        <a:spcAft>
          <a:spcPct val="0"/>
        </a:spcAft>
        <a:defRPr sz="2400">
          <a:solidFill>
            <a:schemeClr val="tx1"/>
          </a:solidFill>
          <a:latin typeface="Calibri" charset="0"/>
          <a:ea typeface="ＭＳ Ｐゴシック" charset="-128"/>
          <a:cs typeface="ＭＳ Ｐゴシック" charset="-128"/>
        </a:defRPr>
      </a:lvl4pPr>
      <a:lvl5pPr algn="ctr" defTabSz="457200" rtl="0" eaLnBrk="1" fontAlgn="base" hangingPunct="1">
        <a:spcBef>
          <a:spcPct val="0"/>
        </a:spcBef>
        <a:spcAft>
          <a:spcPct val="0"/>
        </a:spcAft>
        <a:defRPr sz="2400">
          <a:solidFill>
            <a:schemeClr val="tx1"/>
          </a:solidFill>
          <a:latin typeface="Calibri" charset="0"/>
          <a:ea typeface="ＭＳ Ｐゴシック" charset="-128"/>
          <a:cs typeface="ＭＳ Ｐゴシック" charset="-128"/>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9pPr>
    </p:titleStyle>
    <p:bodyStyle>
      <a:lvl1pPr marL="342900" indent="-3429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charset="-128"/>
          <a:cs typeface="ＭＳ Ｐゴシック" charset="-128"/>
        </a:defRPr>
      </a:lvl1pPr>
      <a:lvl2pPr marL="742950" indent="-285750" algn="l" defTabSz="457200" rtl="0" eaLnBrk="1" fontAlgn="base" hangingPunct="1">
        <a:spcBef>
          <a:spcPct val="20000"/>
        </a:spcBef>
        <a:spcAft>
          <a:spcPct val="0"/>
        </a:spcAft>
        <a:buFont typeface="Arial"/>
        <a:buChar char="•"/>
        <a:defRPr sz="2000" kern="1200">
          <a:solidFill>
            <a:schemeClr val="tx1"/>
          </a:solidFill>
          <a:latin typeface="+mn-lt"/>
          <a:ea typeface="ＭＳ Ｐゴシック" charset="-128"/>
          <a:cs typeface="+mn-cs"/>
        </a:defRPr>
      </a:lvl2pPr>
      <a:lvl3pPr marL="1143000" indent="-228600" algn="l" defTabSz="457200" rtl="0" eaLnBrk="1" fontAlgn="base" hangingPunct="1">
        <a:spcBef>
          <a:spcPct val="20000"/>
        </a:spcBef>
        <a:spcAft>
          <a:spcPct val="0"/>
        </a:spcAft>
        <a:buFont typeface="Lucida Grande"/>
        <a:buChar char="-"/>
        <a:defRPr sz="1800" kern="1200">
          <a:solidFill>
            <a:schemeClr val="tx1"/>
          </a:solidFill>
          <a:latin typeface="+mn-lt"/>
          <a:ea typeface="ＭＳ Ｐゴシック" charset="-128"/>
          <a:cs typeface="+mn-cs"/>
        </a:defRPr>
      </a:lvl3pPr>
      <a:lvl4pPr marL="1600200" indent="-228600" algn="l" defTabSz="457200" rtl="0" eaLnBrk="1" fontAlgn="base" hangingPunct="1">
        <a:spcBef>
          <a:spcPct val="20000"/>
        </a:spcBef>
        <a:spcAft>
          <a:spcPct val="0"/>
        </a:spcAft>
        <a:buFont typeface="Arial"/>
        <a:buChar char="•"/>
        <a:defRPr sz="1600" kern="1200">
          <a:solidFill>
            <a:schemeClr val="tx1"/>
          </a:solidFill>
          <a:latin typeface="+mn-lt"/>
          <a:ea typeface="ＭＳ Ｐゴシック" charset="-128"/>
          <a:cs typeface="+mn-cs"/>
        </a:defRPr>
      </a:lvl4pPr>
      <a:lvl5pPr marL="2057400" indent="-228600" algn="l" defTabSz="457200" rtl="0" eaLnBrk="1" fontAlgn="base" hangingPunct="1">
        <a:spcBef>
          <a:spcPct val="20000"/>
        </a:spcBef>
        <a:spcAft>
          <a:spcPct val="0"/>
        </a:spcAft>
        <a:buFont typeface="Arial" charset="0"/>
        <a:buChar char="»"/>
        <a:defRPr sz="14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 Id="rId3"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1" Type="http://schemas.openxmlformats.org/officeDocument/2006/relationships/slideLayout" Target="../slideLayouts/slideLayout5.xml"/><Relationship Id="rId2" Type="http://schemas.openxmlformats.org/officeDocument/2006/relationships/image" Target="../media/image1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tiff"/><Relationship Id="rId3"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 Id="rId3"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 Id="rId3"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228600" y="285750"/>
            <a:ext cx="7086599" cy="4419600"/>
          </a:xfrm>
        </p:spPr>
        <p:txBody>
          <a:bodyPr anchor="t" anchorCtr="0"/>
          <a:lstStyle/>
          <a:p>
            <a:r>
              <a:rPr lang="en-US" dirty="0" smtClean="0"/>
              <a:t/>
            </a:r>
            <a:br>
              <a:rPr lang="en-US" dirty="0" smtClean="0"/>
            </a:br>
            <a:r>
              <a:rPr lang="en-US" sz="3200" dirty="0" smtClean="0"/>
              <a:t>Image Sensors for Precision Astronomy</a:t>
            </a:r>
            <a:r>
              <a:rPr lang="en-US" dirty="0" smtClean="0"/>
              <a:t/>
            </a:r>
            <a:br>
              <a:rPr lang="en-US" dirty="0" smtClean="0"/>
            </a:br>
            <a:r>
              <a:rPr lang="en-US" sz="1800" dirty="0" smtClean="0"/>
              <a:t>December </a:t>
            </a:r>
            <a:r>
              <a:rPr lang="en-US" sz="1800" dirty="0"/>
              <a:t>3,4 </a:t>
            </a:r>
            <a:r>
              <a:rPr lang="en-US" sz="1800" dirty="0" smtClean="0"/>
              <a:t>2018 , California </a:t>
            </a:r>
            <a:r>
              <a:rPr lang="en-US" sz="1800" dirty="0"/>
              <a:t>Institute of </a:t>
            </a:r>
            <a:r>
              <a:rPr lang="en-US" sz="1800" dirty="0" smtClean="0"/>
              <a:t>Technology</a:t>
            </a:r>
            <a:r>
              <a:rPr lang="en-US" sz="1800" dirty="0"/>
              <a:t/>
            </a:r>
            <a:br>
              <a:rPr lang="en-US" sz="1800" dirty="0"/>
            </a:br>
            <a:r>
              <a:rPr lang="en-US" sz="1800" dirty="0" smtClean="0"/>
              <a:t/>
            </a:r>
            <a:br>
              <a:rPr lang="en-US" sz="1800" dirty="0" smtClean="0"/>
            </a:br>
            <a:r>
              <a:rPr lang="en-US" dirty="0"/>
              <a:t/>
            </a:r>
            <a:br>
              <a:rPr lang="en-US" dirty="0"/>
            </a:br>
            <a:r>
              <a:rPr lang="en-US" sz="3200" dirty="0"/>
              <a:t>Introductory talk</a:t>
            </a:r>
            <a:br>
              <a:rPr lang="en-US" sz="3200" dirty="0"/>
            </a:br>
            <a:r>
              <a:rPr lang="en-US" sz="3200" dirty="0" smtClean="0"/>
              <a:t/>
            </a:r>
            <a:br>
              <a:rPr lang="en-US" sz="3200" dirty="0" smtClean="0"/>
            </a:br>
            <a:r>
              <a:rPr lang="en-US" sz="2400" dirty="0" smtClean="0"/>
              <a:t>Pierre Antilogus</a:t>
            </a:r>
            <a:br>
              <a:rPr lang="en-US" sz="2400" dirty="0" smtClean="0"/>
            </a:br>
            <a:r>
              <a:rPr lang="en-US" sz="2400" dirty="0"/>
              <a:t/>
            </a:r>
            <a:br>
              <a:rPr lang="en-US" sz="2400" dirty="0"/>
            </a:br>
            <a:r>
              <a:rPr lang="en-US" sz="1600" dirty="0" smtClean="0"/>
              <a:t>LPNHE-IN2P3, Paris </a:t>
            </a:r>
            <a:r>
              <a:rPr lang="en-US" dirty="0" smtClean="0"/>
              <a:t/>
            </a:r>
            <a:br>
              <a:rPr lang="en-US" dirty="0" smtClean="0"/>
            </a:br>
            <a:r>
              <a:rPr lang="en-US" sz="1600" dirty="0" smtClean="0"/>
              <a:t>P.Antilogus@in2p3.fr</a:t>
            </a:r>
            <a:r>
              <a:rPr lang="en-US" dirty="0"/>
              <a:t/>
            </a:r>
            <a:br>
              <a:rPr lang="en-US" dirty="0"/>
            </a:br>
            <a:endParaRPr lang="en-US" dirty="0"/>
          </a:p>
        </p:txBody>
      </p:sp>
    </p:spTree>
    <p:extLst>
      <p:ext uri="{BB962C8B-B14F-4D97-AF65-F5344CB8AC3E}">
        <p14:creationId xmlns:p14="http://schemas.microsoft.com/office/powerpoint/2010/main" val="332132385"/>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28600" y="0"/>
            <a:ext cx="8077199" cy="417910"/>
          </a:xfrm>
        </p:spPr>
        <p:txBody>
          <a:bodyPr/>
          <a:lstStyle/>
          <a:p>
            <a:r>
              <a:rPr lang="en-US" dirty="0" smtClean="0"/>
              <a:t>CTI :  “pocket” an effect  in deep depleted CCD</a:t>
            </a:r>
            <a:endParaRPr lang="en-US" dirty="0"/>
          </a:p>
        </p:txBody>
      </p:sp>
      <p:pic>
        <p:nvPicPr>
          <p:cNvPr id="12" name="Espace réservé du contenu 11" descr="ptc_E2Vneg_V19_PTC_ref_650_study_var_ch_4.png"/>
          <p:cNvPicPr>
            <a:picLocks noGrp="1" noChangeAspect="1"/>
          </p:cNvPicPr>
          <p:nvPr>
            <p:ph idx="1"/>
          </p:nvPr>
        </p:nvPicPr>
        <p:blipFill rotWithShape="1">
          <a:blip r:embed="rId2">
            <a:extLst>
              <a:ext uri="{28A0092B-C50C-407E-A947-70E740481C1C}">
                <a14:useLocalDpi xmlns:a14="http://schemas.microsoft.com/office/drawing/2010/main" val="0"/>
              </a:ext>
            </a:extLst>
          </a:blip>
          <a:srcRect l="51437" t="9777" r="10512" b="59041"/>
          <a:stretch/>
        </p:blipFill>
        <p:spPr>
          <a:xfrm>
            <a:off x="4585447" y="3028950"/>
            <a:ext cx="4253753" cy="1911350"/>
          </a:xfrm>
        </p:spPr>
      </p:pic>
      <p:pic>
        <p:nvPicPr>
          <p:cNvPr id="13" name="Image 12" descr="chan4_cti.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95800" y="438150"/>
            <a:ext cx="4648200" cy="2692477"/>
          </a:xfrm>
          <a:prstGeom prst="rect">
            <a:avLst/>
          </a:prstGeom>
        </p:spPr>
      </p:pic>
      <p:cxnSp>
        <p:nvCxnSpPr>
          <p:cNvPr id="15" name="Connecteur droit avec flèche 14"/>
          <p:cNvCxnSpPr/>
          <p:nvPr/>
        </p:nvCxnSpPr>
        <p:spPr>
          <a:xfrm>
            <a:off x="6324600" y="1733550"/>
            <a:ext cx="0" cy="1828800"/>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
        <p:nvSpPr>
          <p:cNvPr id="17" name="ZoneTexte 16"/>
          <p:cNvSpPr txBox="1"/>
          <p:nvPr/>
        </p:nvSpPr>
        <p:spPr>
          <a:xfrm>
            <a:off x="7696200" y="2888218"/>
            <a:ext cx="1600200" cy="369332"/>
          </a:xfrm>
          <a:prstGeom prst="rect">
            <a:avLst/>
          </a:prstGeom>
          <a:noFill/>
          <a:effectLst/>
        </p:spPr>
        <p:txBody>
          <a:bodyPr wrap="square" lIns="91440" rtlCol="0" anchor="t" anchorCtr="1">
            <a:spAutoFit/>
          </a:bodyPr>
          <a:lstStyle/>
          <a:p>
            <a:r>
              <a:rPr lang="en-US" dirty="0" smtClean="0"/>
              <a:t>Flux in e-</a:t>
            </a:r>
            <a:r>
              <a:rPr lang="en-US" dirty="0" smtClean="0"/>
              <a:t> </a:t>
            </a:r>
            <a:r>
              <a:rPr lang="en-US" dirty="0" smtClean="0">
                <a:sym typeface="Wingdings"/>
              </a:rPr>
              <a:t></a:t>
            </a:r>
            <a:endParaRPr lang="en-US" dirty="0" smtClean="0"/>
          </a:p>
        </p:txBody>
      </p:sp>
      <p:sp>
        <p:nvSpPr>
          <p:cNvPr id="18" name="ZoneTexte 17"/>
          <p:cNvSpPr txBox="1"/>
          <p:nvPr/>
        </p:nvSpPr>
        <p:spPr>
          <a:xfrm rot="16200000">
            <a:off x="3180666" y="1296084"/>
            <a:ext cx="2514599" cy="646331"/>
          </a:xfrm>
          <a:prstGeom prst="rect">
            <a:avLst/>
          </a:prstGeom>
          <a:solidFill>
            <a:schemeClr val="bg1">
              <a:alpha val="84000"/>
            </a:schemeClr>
          </a:solidFill>
          <a:effectLst/>
        </p:spPr>
        <p:txBody>
          <a:bodyPr wrap="square" lIns="91440" rtlCol="0" anchor="t" anchorCtr="1">
            <a:spAutoFit/>
          </a:bodyPr>
          <a:lstStyle/>
          <a:p>
            <a:pPr algn="r"/>
            <a:endParaRPr lang="en-US" dirty="0" smtClean="0"/>
          </a:p>
          <a:p>
            <a:pPr algn="r"/>
            <a:r>
              <a:rPr lang="en-US" dirty="0" smtClean="0"/>
              <a:t>                              CTI </a:t>
            </a:r>
            <a:r>
              <a:rPr lang="en-US" dirty="0" smtClean="0">
                <a:sym typeface="Wingdings"/>
              </a:rPr>
              <a:t></a:t>
            </a:r>
            <a:endParaRPr lang="en-US" dirty="0" smtClean="0"/>
          </a:p>
        </p:txBody>
      </p:sp>
      <p:sp>
        <p:nvSpPr>
          <p:cNvPr id="19" name="ZoneTexte 18"/>
          <p:cNvSpPr txBox="1"/>
          <p:nvPr/>
        </p:nvSpPr>
        <p:spPr>
          <a:xfrm rot="16200000">
            <a:off x="3345767" y="3569384"/>
            <a:ext cx="2184400" cy="646331"/>
          </a:xfrm>
          <a:prstGeom prst="rect">
            <a:avLst/>
          </a:prstGeom>
          <a:solidFill>
            <a:schemeClr val="bg1">
              <a:alpha val="84000"/>
            </a:schemeClr>
          </a:solidFill>
          <a:effectLst/>
        </p:spPr>
        <p:txBody>
          <a:bodyPr wrap="square" lIns="91440" rtlCol="0" anchor="t" anchorCtr="1">
            <a:spAutoFit/>
          </a:bodyPr>
          <a:lstStyle/>
          <a:p>
            <a:r>
              <a:rPr lang="en-US" dirty="0" smtClean="0"/>
              <a:t>R(1,0) =</a:t>
            </a:r>
          </a:p>
          <a:p>
            <a:r>
              <a:rPr lang="en-US" dirty="0" smtClean="0"/>
              <a:t> </a:t>
            </a:r>
            <a:r>
              <a:rPr lang="en-US" dirty="0" err="1" smtClean="0"/>
              <a:t>cor</a:t>
            </a:r>
            <a:r>
              <a:rPr lang="en-US" dirty="0" smtClean="0"/>
              <a:t> (pix,pix+1)</a:t>
            </a:r>
            <a:r>
              <a:rPr lang="en-US" dirty="0" smtClean="0"/>
              <a:t> </a:t>
            </a:r>
            <a:r>
              <a:rPr lang="en-US" dirty="0" smtClean="0">
                <a:sym typeface="Wingdings"/>
              </a:rPr>
              <a:t></a:t>
            </a:r>
            <a:endParaRPr lang="en-US" dirty="0" smtClean="0"/>
          </a:p>
        </p:txBody>
      </p:sp>
      <p:sp>
        <p:nvSpPr>
          <p:cNvPr id="21" name="Espace réservé du contenu 2"/>
          <p:cNvSpPr txBox="1">
            <a:spLocks/>
          </p:cNvSpPr>
          <p:nvPr/>
        </p:nvSpPr>
        <p:spPr bwMode="auto">
          <a:xfrm>
            <a:off x="76200" y="590550"/>
            <a:ext cx="4114800" cy="441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charset="-128"/>
                <a:cs typeface="ＭＳ Ｐゴシック" charset="-128"/>
              </a:defRPr>
            </a:lvl1pPr>
            <a:lvl2pPr marL="742950" indent="-285750" algn="l" defTabSz="457200" rtl="0" eaLnBrk="1" fontAlgn="base" hangingPunct="1">
              <a:spcBef>
                <a:spcPct val="20000"/>
              </a:spcBef>
              <a:spcAft>
                <a:spcPct val="0"/>
              </a:spcAft>
              <a:buFont typeface="Arial"/>
              <a:buChar char="•"/>
              <a:defRPr sz="2000" kern="1200">
                <a:solidFill>
                  <a:schemeClr val="tx1"/>
                </a:solidFill>
                <a:latin typeface="+mn-lt"/>
                <a:ea typeface="ＭＳ Ｐゴシック" charset="-128"/>
                <a:cs typeface="+mn-cs"/>
              </a:defRPr>
            </a:lvl2pPr>
            <a:lvl3pPr marL="1143000" indent="-228600" algn="l" defTabSz="457200" rtl="0" eaLnBrk="1" fontAlgn="base" hangingPunct="1">
              <a:spcBef>
                <a:spcPct val="20000"/>
              </a:spcBef>
              <a:spcAft>
                <a:spcPct val="0"/>
              </a:spcAft>
              <a:buFont typeface="Lucida Grande"/>
              <a:buChar char="-"/>
              <a:defRPr sz="1800" kern="1200">
                <a:solidFill>
                  <a:schemeClr val="tx1"/>
                </a:solidFill>
                <a:latin typeface="+mn-lt"/>
                <a:ea typeface="ＭＳ Ｐゴシック" charset="-128"/>
                <a:cs typeface="+mn-cs"/>
              </a:defRPr>
            </a:lvl3pPr>
            <a:lvl4pPr marL="1600200" indent="-228600" algn="l" defTabSz="457200" rtl="0" eaLnBrk="1" fontAlgn="base" hangingPunct="1">
              <a:spcBef>
                <a:spcPct val="20000"/>
              </a:spcBef>
              <a:spcAft>
                <a:spcPct val="0"/>
              </a:spcAft>
              <a:buFont typeface="Arial"/>
              <a:buChar char="•"/>
              <a:defRPr sz="1600" kern="1200">
                <a:solidFill>
                  <a:schemeClr val="tx1"/>
                </a:solidFill>
                <a:latin typeface="+mn-lt"/>
                <a:ea typeface="ＭＳ Ｐゴシック" charset="-128"/>
                <a:cs typeface="+mn-cs"/>
              </a:defRPr>
            </a:lvl4pPr>
            <a:lvl5pPr marL="2057400" indent="-228600" algn="l" defTabSz="457200" rtl="0" eaLnBrk="1" fontAlgn="base" hangingPunct="1">
              <a:spcBef>
                <a:spcPct val="20000"/>
              </a:spcBef>
              <a:spcAft>
                <a:spcPct val="0"/>
              </a:spcAft>
              <a:buFont typeface="Arial" charset="0"/>
              <a:buChar char="»"/>
              <a:defRPr sz="14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800" dirty="0" smtClean="0"/>
              <a:t>At a given signal level a jump is observed in the CTI ( here in the Serial, also present in // direction near full well .  Probably </a:t>
            </a:r>
            <a:r>
              <a:rPr lang="en-US" sz="1800" dirty="0"/>
              <a:t>similar effect seen in ZTF sensor in </a:t>
            </a:r>
            <a:r>
              <a:rPr lang="en-US" sz="1800" dirty="0" smtClean="0"/>
              <a:t>//direction ,SWD2017 </a:t>
            </a:r>
            <a:r>
              <a:rPr lang="en-US" sz="1800" dirty="0"/>
              <a:t>, </a:t>
            </a:r>
            <a:r>
              <a:rPr lang="en-US" sz="1800" dirty="0" err="1"/>
              <a:t>R.Smith</a:t>
            </a:r>
            <a:r>
              <a:rPr lang="en-US" sz="1800" dirty="0"/>
              <a:t>)  </a:t>
            </a:r>
            <a:endParaRPr lang="en-US" sz="1800" dirty="0" smtClean="0"/>
          </a:p>
          <a:p>
            <a:pPr marL="0" indent="0">
              <a:buNone/>
            </a:pPr>
            <a:r>
              <a:rPr lang="en-US" sz="1800" dirty="0" smtClean="0"/>
              <a:t>It is associated to a peak in the </a:t>
            </a:r>
            <a:r>
              <a:rPr lang="en-US" sz="1800" dirty="0" err="1" smtClean="0"/>
              <a:t>cor</a:t>
            </a:r>
            <a:r>
              <a:rPr lang="en-US" sz="1800" dirty="0" smtClean="0"/>
              <a:t>(pix, pix+1)  ( and has a corresponding  deep in the </a:t>
            </a:r>
            <a:r>
              <a:rPr lang="en-US" sz="1800" dirty="0" err="1" smtClean="0"/>
              <a:t>var</a:t>
            </a:r>
            <a:r>
              <a:rPr lang="en-US" sz="1800" dirty="0" smtClean="0"/>
              <a:t> </a:t>
            </a:r>
            <a:r>
              <a:rPr lang="en-US" sz="1800" dirty="0" err="1" smtClean="0"/>
              <a:t>vs</a:t>
            </a:r>
            <a:r>
              <a:rPr lang="en-US" sz="1800" dirty="0" smtClean="0"/>
              <a:t> flux ) </a:t>
            </a:r>
          </a:p>
          <a:p>
            <a:pPr marL="0" indent="0">
              <a:buNone/>
            </a:pPr>
            <a:r>
              <a:rPr lang="en-US" sz="1800" dirty="0" smtClean="0"/>
              <a:t>The full physic is still unclear , but  space charge + field configuration in the serial register are at play . </a:t>
            </a:r>
          </a:p>
          <a:p>
            <a:pPr marL="0" indent="0">
              <a:buNone/>
            </a:pPr>
            <a:endParaRPr lang="en-US" sz="1800" dirty="0" smtClean="0"/>
          </a:p>
          <a:p>
            <a:pPr marL="0" indent="0">
              <a:buNone/>
            </a:pPr>
            <a:r>
              <a:rPr lang="en-US" sz="1800" dirty="0" smtClean="0"/>
              <a:t>Remark : </a:t>
            </a:r>
            <a:r>
              <a:rPr lang="en-US" sz="1800" dirty="0" smtClean="0">
                <a:solidFill>
                  <a:srgbClr val="0000FF"/>
                </a:solidFill>
              </a:rPr>
              <a:t>CTI and correlations for B-F correction  should not be just measured at 1 flux !!!!</a:t>
            </a:r>
          </a:p>
          <a:p>
            <a:pPr marL="457200" lvl="1" indent="0">
              <a:buNone/>
            </a:pPr>
            <a:endParaRPr lang="en-US" sz="1800" dirty="0" smtClean="0"/>
          </a:p>
          <a:p>
            <a:pPr>
              <a:buFontTx/>
              <a:buChar char="-"/>
            </a:pPr>
            <a:endParaRPr lang="en-US" sz="1800" dirty="0"/>
          </a:p>
        </p:txBody>
      </p:sp>
    </p:spTree>
    <p:extLst>
      <p:ext uri="{BB962C8B-B14F-4D97-AF65-F5344CB8AC3E}">
        <p14:creationId xmlns:p14="http://schemas.microsoft.com/office/powerpoint/2010/main" val="3298890768"/>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52400" y="133350"/>
            <a:ext cx="1676400" cy="514350"/>
          </a:xfrm>
        </p:spPr>
        <p:txBody>
          <a:bodyPr/>
          <a:lstStyle/>
          <a:p>
            <a:r>
              <a:rPr lang="fr-FR" dirty="0" smtClean="0"/>
              <a:t>Serial </a:t>
            </a:r>
            <a:r>
              <a:rPr lang="fr-FR" dirty="0" smtClean="0"/>
              <a:t>CTE</a:t>
            </a:r>
            <a:br>
              <a:rPr lang="fr-FR" dirty="0" smtClean="0"/>
            </a:br>
            <a:r>
              <a:rPr lang="fr-FR" dirty="0" smtClean="0"/>
              <a:t>in e2v 250 </a:t>
            </a:r>
            <a:r>
              <a:rPr lang="fr-FR" dirty="0" smtClean="0"/>
              <a:t/>
            </a:r>
            <a:br>
              <a:rPr lang="fr-FR" dirty="0" smtClean="0"/>
            </a:br>
            <a:r>
              <a:rPr lang="fr-FR" dirty="0" smtClean="0"/>
              <a:t> </a:t>
            </a:r>
            <a:endParaRPr lang="fr-FR" dirty="0"/>
          </a:p>
        </p:txBody>
      </p:sp>
      <p:pic>
        <p:nvPicPr>
          <p:cNvPr id="4" name="Image 3" descr="cte_ch4.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628650"/>
            <a:ext cx="4419600" cy="2206982"/>
          </a:xfrm>
          <a:prstGeom prst="rect">
            <a:avLst/>
          </a:prstGeom>
        </p:spPr>
      </p:pic>
      <p:pic>
        <p:nvPicPr>
          <p:cNvPr id="6" name="Image 5" descr="cte_ch1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628650"/>
            <a:ext cx="4371350" cy="2171700"/>
          </a:xfrm>
          <a:prstGeom prst="rect">
            <a:avLst/>
          </a:prstGeom>
        </p:spPr>
      </p:pic>
      <p:sp>
        <p:nvSpPr>
          <p:cNvPr id="10" name="ZoneTexte 9"/>
          <p:cNvSpPr txBox="1"/>
          <p:nvPr/>
        </p:nvSpPr>
        <p:spPr>
          <a:xfrm>
            <a:off x="2286000" y="0"/>
            <a:ext cx="897633" cy="600164"/>
          </a:xfrm>
          <a:prstGeom prst="rect">
            <a:avLst/>
          </a:prstGeom>
          <a:noFill/>
        </p:spPr>
        <p:txBody>
          <a:bodyPr wrap="none" rtlCol="0">
            <a:spAutoFit/>
          </a:bodyPr>
          <a:lstStyle/>
          <a:p>
            <a:r>
              <a:rPr lang="fr-FR" sz="1100" dirty="0" smtClean="0">
                <a:solidFill>
                  <a:srgbClr val="0000FF"/>
                </a:solidFill>
              </a:rPr>
              <a:t>// &lt; 0 </a:t>
            </a:r>
          </a:p>
          <a:p>
            <a:r>
              <a:rPr lang="fr-FR" sz="1100" dirty="0" smtClean="0">
                <a:solidFill>
                  <a:schemeClr val="accent6"/>
                </a:solidFill>
              </a:rPr>
              <a:t>// &lt;0 &amp; S &lt; 0 </a:t>
            </a:r>
            <a:endParaRPr lang="fr-FR" sz="1100" dirty="0" smtClean="0">
              <a:solidFill>
                <a:schemeClr val="accent6"/>
              </a:solidFill>
            </a:endParaRPr>
          </a:p>
          <a:p>
            <a:r>
              <a:rPr lang="fr-FR" sz="1100" dirty="0" smtClean="0">
                <a:solidFill>
                  <a:srgbClr val="006600"/>
                </a:solidFill>
              </a:rPr>
              <a:t>//&gt;0  &amp; S &gt;0 </a:t>
            </a:r>
            <a:endParaRPr lang="fr-FR" sz="1100" dirty="0">
              <a:solidFill>
                <a:srgbClr val="006600"/>
              </a:solidFill>
            </a:endParaRPr>
          </a:p>
        </p:txBody>
      </p:sp>
      <p:pic>
        <p:nvPicPr>
          <p:cNvPr id="9" name="Image 8" descr="cte_label.png"/>
          <p:cNvPicPr>
            <a:picLocks noChangeAspect="1"/>
          </p:cNvPicPr>
          <p:nvPr/>
        </p:nvPicPr>
        <p:blipFill rotWithShape="1">
          <a:blip r:embed="rId4">
            <a:extLst>
              <a:ext uri="{28A0092B-C50C-407E-A947-70E740481C1C}">
                <a14:useLocalDpi xmlns:a14="http://schemas.microsoft.com/office/drawing/2010/main" val="0"/>
              </a:ext>
            </a:extLst>
          </a:blip>
          <a:srcRect l="-2" r="40513"/>
          <a:stretch/>
        </p:blipFill>
        <p:spPr>
          <a:xfrm>
            <a:off x="3200400" y="19050"/>
            <a:ext cx="3067200" cy="660400"/>
          </a:xfrm>
          <a:prstGeom prst="rect">
            <a:avLst/>
          </a:prstGeom>
        </p:spPr>
      </p:pic>
      <p:sp>
        <p:nvSpPr>
          <p:cNvPr id="3" name="ZoneTexte 2"/>
          <p:cNvSpPr txBox="1"/>
          <p:nvPr/>
        </p:nvSpPr>
        <p:spPr>
          <a:xfrm>
            <a:off x="1295400" y="3028950"/>
            <a:ext cx="6934200" cy="2031325"/>
          </a:xfrm>
          <a:prstGeom prst="rect">
            <a:avLst/>
          </a:prstGeom>
          <a:solidFill>
            <a:srgbClr val="2284A4">
              <a:alpha val="84000"/>
            </a:srgbClr>
          </a:solidFill>
          <a:effectLst/>
        </p:spPr>
        <p:txBody>
          <a:bodyPr wrap="square" lIns="91440" rtlCol="0" anchor="t" anchorCtr="1">
            <a:spAutoFit/>
          </a:bodyPr>
          <a:lstStyle/>
          <a:p>
            <a:r>
              <a:rPr lang="en-US" dirty="0" smtClean="0">
                <a:solidFill>
                  <a:schemeClr val="bg1"/>
                </a:solidFill>
              </a:rPr>
              <a:t>Serial CTI (from EPER)  shows that   </a:t>
            </a:r>
          </a:p>
          <a:p>
            <a:r>
              <a:rPr lang="en-US" dirty="0" smtClean="0">
                <a:solidFill>
                  <a:schemeClr val="bg1"/>
                </a:solidFill>
              </a:rPr>
              <a:t>p</a:t>
            </a:r>
            <a:r>
              <a:rPr lang="en-US" dirty="0" smtClean="0">
                <a:solidFill>
                  <a:schemeClr val="bg1"/>
                </a:solidFill>
              </a:rPr>
              <a:t>ockets  ( jump in CTI </a:t>
            </a:r>
            <a:r>
              <a:rPr lang="en-US" dirty="0" err="1" smtClean="0">
                <a:solidFill>
                  <a:schemeClr val="bg1"/>
                </a:solidFill>
              </a:rPr>
              <a:t>vs</a:t>
            </a:r>
            <a:r>
              <a:rPr lang="en-US" dirty="0" smtClean="0">
                <a:solidFill>
                  <a:schemeClr val="bg1"/>
                </a:solidFill>
              </a:rPr>
              <a:t> flux ) </a:t>
            </a:r>
          </a:p>
          <a:p>
            <a:r>
              <a:rPr lang="en-US" dirty="0">
                <a:solidFill>
                  <a:schemeClr val="bg1"/>
                </a:solidFill>
              </a:rPr>
              <a:t>a</a:t>
            </a:r>
            <a:r>
              <a:rPr lang="en-US" dirty="0" smtClean="0">
                <a:solidFill>
                  <a:schemeClr val="bg1"/>
                </a:solidFill>
              </a:rPr>
              <a:t>nd small traps ( ~ 8e-  , bad CTI at low flux ) </a:t>
            </a:r>
          </a:p>
          <a:p>
            <a:r>
              <a:rPr lang="en-US" dirty="0">
                <a:solidFill>
                  <a:schemeClr val="bg1"/>
                </a:solidFill>
              </a:rPr>
              <a:t>i</a:t>
            </a:r>
            <a:r>
              <a:rPr lang="en-US" dirty="0" smtClean="0">
                <a:solidFill>
                  <a:schemeClr val="bg1"/>
                </a:solidFill>
              </a:rPr>
              <a:t>n E2V CCD 250 are highly sensitive to voltage setup  :  </a:t>
            </a:r>
          </a:p>
          <a:p>
            <a:r>
              <a:rPr lang="en-US" dirty="0" smtClean="0">
                <a:solidFill>
                  <a:schemeClr val="bg1"/>
                </a:solidFill>
                <a:sym typeface="Wingdings"/>
              </a:rPr>
              <a:t> </a:t>
            </a:r>
            <a:r>
              <a:rPr lang="en-US" dirty="0" smtClean="0">
                <a:solidFill>
                  <a:schemeClr val="bg1"/>
                </a:solidFill>
              </a:rPr>
              <a:t>field effect / defect  at the level of the pre-scan pixels </a:t>
            </a:r>
          </a:p>
          <a:p>
            <a:r>
              <a:rPr lang="en-US" dirty="0" smtClean="0">
                <a:solidFill>
                  <a:schemeClr val="bg1"/>
                </a:solidFill>
              </a:rPr>
              <a:t>( e- don’t like to take the curved path  )</a:t>
            </a:r>
          </a:p>
          <a:p>
            <a:r>
              <a:rPr lang="en-US" dirty="0">
                <a:solidFill>
                  <a:schemeClr val="bg1"/>
                </a:solidFill>
              </a:rPr>
              <a:t>(</a:t>
            </a:r>
            <a:r>
              <a:rPr lang="en-US" dirty="0" smtClean="0">
                <a:solidFill>
                  <a:schemeClr val="bg1"/>
                </a:solidFill>
              </a:rPr>
              <a:t> between serial register and amplifier)    </a:t>
            </a:r>
            <a:endParaRPr lang="en-US" dirty="0" smtClean="0">
              <a:solidFill>
                <a:schemeClr val="bg1"/>
              </a:solidFill>
            </a:endParaRPr>
          </a:p>
        </p:txBody>
      </p:sp>
      <p:sp>
        <p:nvSpPr>
          <p:cNvPr id="11" name="ZoneTexte 10"/>
          <p:cNvSpPr txBox="1"/>
          <p:nvPr/>
        </p:nvSpPr>
        <p:spPr>
          <a:xfrm rot="16200000">
            <a:off x="-195262" y="721280"/>
            <a:ext cx="935591" cy="369332"/>
          </a:xfrm>
          <a:prstGeom prst="rect">
            <a:avLst/>
          </a:prstGeom>
          <a:noFill/>
          <a:effectLst/>
        </p:spPr>
        <p:txBody>
          <a:bodyPr wrap="square" lIns="91440" rtlCol="0" anchor="t" anchorCtr="1">
            <a:spAutoFit/>
          </a:bodyPr>
          <a:lstStyle/>
          <a:p>
            <a:r>
              <a:rPr lang="en-US" dirty="0" smtClean="0"/>
              <a:t>CTI </a:t>
            </a:r>
            <a:r>
              <a:rPr lang="en-US" dirty="0" smtClean="0">
                <a:sym typeface="Wingdings"/>
              </a:rPr>
              <a:t></a:t>
            </a:r>
            <a:endParaRPr lang="en-US" dirty="0" smtClean="0"/>
          </a:p>
        </p:txBody>
      </p:sp>
      <p:sp>
        <p:nvSpPr>
          <p:cNvPr id="12" name="ZoneTexte 11"/>
          <p:cNvSpPr txBox="1"/>
          <p:nvPr/>
        </p:nvSpPr>
        <p:spPr>
          <a:xfrm>
            <a:off x="4038600" y="2495550"/>
            <a:ext cx="1600200" cy="369332"/>
          </a:xfrm>
          <a:prstGeom prst="rect">
            <a:avLst/>
          </a:prstGeom>
          <a:noFill/>
          <a:effectLst/>
        </p:spPr>
        <p:txBody>
          <a:bodyPr wrap="square" lIns="91440" rtlCol="0" anchor="t" anchorCtr="1">
            <a:spAutoFit/>
          </a:bodyPr>
          <a:lstStyle/>
          <a:p>
            <a:r>
              <a:rPr lang="en-US" dirty="0" smtClean="0"/>
              <a:t>Flux in e-</a:t>
            </a:r>
            <a:r>
              <a:rPr lang="en-US" dirty="0" smtClean="0"/>
              <a:t> </a:t>
            </a:r>
            <a:r>
              <a:rPr lang="en-US" dirty="0" smtClean="0">
                <a:sym typeface="Wingdings"/>
              </a:rPr>
              <a:t></a:t>
            </a:r>
            <a:endParaRPr lang="en-US" dirty="0" smtClean="0"/>
          </a:p>
        </p:txBody>
      </p:sp>
    </p:spTree>
    <p:extLst>
      <p:ext uri="{BB962C8B-B14F-4D97-AF65-F5344CB8AC3E}">
        <p14:creationId xmlns:p14="http://schemas.microsoft.com/office/powerpoint/2010/main" val="2206598527"/>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smtClean="0"/>
              <a:t>Flux measurement &amp; flux calibration goal </a:t>
            </a:r>
            <a:endParaRPr lang="en-US" dirty="0"/>
          </a:p>
        </p:txBody>
      </p:sp>
      <p:pic>
        <p:nvPicPr>
          <p:cNvPr id="4" name="Espace réservé du contenu 3" descr="FoM_20k_training.png"/>
          <p:cNvPicPr>
            <a:picLocks noGrp="1" noChangeAspect="1"/>
          </p:cNvPicPr>
          <p:nvPr>
            <p:ph idx="1"/>
          </p:nvPr>
        </p:nvPicPr>
        <p:blipFill>
          <a:blip r:embed="rId2">
            <a:extLst>
              <a:ext uri="{28A0092B-C50C-407E-A947-70E740481C1C}">
                <a14:useLocalDpi xmlns:a14="http://schemas.microsoft.com/office/drawing/2010/main" val="0"/>
              </a:ext>
            </a:extLst>
          </a:blip>
          <a:srcRect l="-31692" r="-31692"/>
          <a:stretch>
            <a:fillRect/>
          </a:stretch>
        </p:blipFill>
        <p:spPr>
          <a:xfrm>
            <a:off x="1752600" y="666750"/>
            <a:ext cx="8839199" cy="4191000"/>
          </a:xfrm>
        </p:spPr>
      </p:pic>
      <p:sp>
        <p:nvSpPr>
          <p:cNvPr id="5" name="ZoneTexte 4"/>
          <p:cNvSpPr txBox="1"/>
          <p:nvPr/>
        </p:nvSpPr>
        <p:spPr>
          <a:xfrm>
            <a:off x="7086600" y="666750"/>
            <a:ext cx="1774845" cy="646331"/>
          </a:xfrm>
          <a:prstGeom prst="rect">
            <a:avLst/>
          </a:prstGeom>
          <a:solidFill>
            <a:srgbClr val="2284A4">
              <a:alpha val="84000"/>
            </a:srgbClr>
          </a:solidFill>
          <a:effectLst/>
        </p:spPr>
        <p:txBody>
          <a:bodyPr wrap="none" lIns="91440" rtlCol="0" anchor="t" anchorCtr="1">
            <a:spAutoFit/>
          </a:bodyPr>
          <a:lstStyle/>
          <a:p>
            <a:r>
              <a:rPr lang="en-US" dirty="0" smtClean="0">
                <a:solidFill>
                  <a:schemeClr val="bg1"/>
                </a:solidFill>
              </a:rPr>
              <a:t>From </a:t>
            </a:r>
            <a:r>
              <a:rPr lang="en-US" dirty="0" err="1" smtClean="0">
                <a:solidFill>
                  <a:schemeClr val="bg1"/>
                </a:solidFill>
              </a:rPr>
              <a:t>N.Regnault</a:t>
            </a:r>
            <a:r>
              <a:rPr lang="en-US" dirty="0" smtClean="0">
                <a:solidFill>
                  <a:schemeClr val="bg1"/>
                </a:solidFill>
              </a:rPr>
              <a:t> </a:t>
            </a:r>
          </a:p>
          <a:p>
            <a:r>
              <a:rPr lang="en-US" dirty="0" smtClean="0">
                <a:solidFill>
                  <a:schemeClr val="bg1"/>
                </a:solidFill>
              </a:rPr>
              <a:t>2018 LSST-DESC</a:t>
            </a:r>
            <a:endParaRPr lang="en-US" dirty="0" smtClean="0">
              <a:solidFill>
                <a:schemeClr val="bg1"/>
              </a:solidFill>
            </a:endParaRPr>
          </a:p>
        </p:txBody>
      </p:sp>
      <p:cxnSp>
        <p:nvCxnSpPr>
          <p:cNvPr id="7" name="Connecteur droit avec flèche 6"/>
          <p:cNvCxnSpPr/>
          <p:nvPr/>
        </p:nvCxnSpPr>
        <p:spPr>
          <a:xfrm>
            <a:off x="2438400" y="2419350"/>
            <a:ext cx="3886200" cy="1219200"/>
          </a:xfrm>
          <a:prstGeom prst="straightConnector1">
            <a:avLst/>
          </a:prstGeom>
          <a:ln w="38100">
            <a:solidFill>
              <a:srgbClr val="0000FF"/>
            </a:solidFill>
            <a:tailEnd type="arrow"/>
          </a:ln>
        </p:spPr>
        <p:style>
          <a:lnRef idx="2">
            <a:schemeClr val="accent1"/>
          </a:lnRef>
          <a:fillRef idx="0">
            <a:schemeClr val="accent1"/>
          </a:fillRef>
          <a:effectRef idx="1">
            <a:schemeClr val="accent1"/>
          </a:effectRef>
          <a:fontRef idx="minor">
            <a:schemeClr val="tx1"/>
          </a:fontRef>
        </p:style>
      </p:cxnSp>
      <p:sp>
        <p:nvSpPr>
          <p:cNvPr id="10" name="ZoneTexte 9"/>
          <p:cNvSpPr txBox="1"/>
          <p:nvPr/>
        </p:nvSpPr>
        <p:spPr>
          <a:xfrm>
            <a:off x="25400" y="742950"/>
            <a:ext cx="3479800" cy="3970318"/>
          </a:xfrm>
          <a:prstGeom prst="rect">
            <a:avLst/>
          </a:prstGeom>
          <a:solidFill>
            <a:srgbClr val="2284A4">
              <a:alpha val="84000"/>
            </a:srgbClr>
          </a:solidFill>
          <a:effectLst/>
        </p:spPr>
        <p:txBody>
          <a:bodyPr wrap="square" lIns="91440" rtlCol="0" anchor="t" anchorCtr="1">
            <a:spAutoFit/>
          </a:bodyPr>
          <a:lstStyle/>
          <a:p>
            <a:r>
              <a:rPr lang="en-US" dirty="0" smtClean="0">
                <a:solidFill>
                  <a:schemeClr val="bg1"/>
                </a:solidFill>
              </a:rPr>
              <a:t>To further constrain the Dark Energy   Equation of State ( “FOM”)  with new-large SN </a:t>
            </a:r>
            <a:r>
              <a:rPr lang="en-US" dirty="0" err="1" smtClean="0">
                <a:solidFill>
                  <a:schemeClr val="bg1"/>
                </a:solidFill>
              </a:rPr>
              <a:t>Ia</a:t>
            </a:r>
            <a:r>
              <a:rPr lang="en-US" dirty="0" smtClean="0">
                <a:solidFill>
                  <a:schemeClr val="bg1"/>
                </a:solidFill>
              </a:rPr>
              <a:t> sample , requests to go beyond the current state of the art on photometric calibration ( ~.3- .5 %)  </a:t>
            </a:r>
          </a:p>
          <a:p>
            <a:endParaRPr lang="en-US" dirty="0">
              <a:solidFill>
                <a:schemeClr val="bg1"/>
              </a:solidFill>
            </a:endParaRPr>
          </a:p>
          <a:p>
            <a:r>
              <a:rPr lang="en-US" dirty="0" smtClean="0">
                <a:solidFill>
                  <a:schemeClr val="bg1"/>
                </a:solidFill>
              </a:rPr>
              <a:t>The goal is to reach the .1% photometric precision  !!!!</a:t>
            </a:r>
          </a:p>
          <a:p>
            <a:endParaRPr lang="en-US" dirty="0">
              <a:solidFill>
                <a:schemeClr val="bg1"/>
              </a:solidFill>
            </a:endParaRPr>
          </a:p>
          <a:p>
            <a:r>
              <a:rPr lang="en-US" dirty="0" smtClean="0">
                <a:solidFill>
                  <a:schemeClr val="bg1"/>
                </a:solidFill>
              </a:rPr>
              <a:t>This seems achievable with hard work </a:t>
            </a:r>
            <a:r>
              <a:rPr lang="mr-IN" dirty="0" smtClean="0">
                <a:solidFill>
                  <a:schemeClr val="bg1"/>
                </a:solidFill>
              </a:rPr>
              <a:t>…</a:t>
            </a:r>
            <a:r>
              <a:rPr lang="en-US" dirty="0" smtClean="0">
                <a:solidFill>
                  <a:schemeClr val="bg1"/>
                </a:solidFill>
              </a:rPr>
              <a:t> work  at the level of the sensors  will help. </a:t>
            </a:r>
          </a:p>
          <a:p>
            <a:endParaRPr lang="en-US" dirty="0" smtClean="0">
              <a:solidFill>
                <a:schemeClr val="bg1"/>
              </a:solidFill>
            </a:endParaRPr>
          </a:p>
        </p:txBody>
      </p:sp>
      <p:cxnSp>
        <p:nvCxnSpPr>
          <p:cNvPr id="13" name="Connecteur droit avec flèche 12"/>
          <p:cNvCxnSpPr/>
          <p:nvPr/>
        </p:nvCxnSpPr>
        <p:spPr>
          <a:xfrm flipV="1">
            <a:off x="2819400" y="2647950"/>
            <a:ext cx="3124200" cy="228600"/>
          </a:xfrm>
          <a:prstGeom prst="straightConnector1">
            <a:avLst/>
          </a:prstGeom>
          <a:ln w="38100">
            <a:solidFill>
              <a:srgbClr val="0000FF"/>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10672272"/>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700" y="0"/>
            <a:ext cx="8991600" cy="609600"/>
          </a:xfrm>
        </p:spPr>
        <p:txBody>
          <a:bodyPr/>
          <a:lstStyle/>
          <a:p>
            <a:r>
              <a:rPr lang="en-US" dirty="0"/>
              <a:t>C</a:t>
            </a:r>
            <a:r>
              <a:rPr lang="en-US" dirty="0" smtClean="0"/>
              <a:t>an we make the response of the 3200 LSST channels uniform , </a:t>
            </a:r>
            <a:r>
              <a:rPr lang="en-US" dirty="0" smtClean="0"/>
              <a:t>stable</a:t>
            </a:r>
            <a:r>
              <a:rPr lang="en-US" dirty="0" smtClean="0"/>
              <a:t> </a:t>
            </a:r>
            <a:r>
              <a:rPr lang="en-US" dirty="0" smtClean="0"/>
              <a:t>in time and measure their linearity </a:t>
            </a:r>
            <a:r>
              <a:rPr lang="mr-IN" dirty="0" smtClean="0"/>
              <a:t>…</a:t>
            </a:r>
            <a:r>
              <a:rPr lang="en-US" dirty="0" smtClean="0"/>
              <a:t> all at .1 % level or better ?</a:t>
            </a:r>
            <a:endParaRPr lang="en-US" dirty="0"/>
          </a:p>
        </p:txBody>
      </p:sp>
      <p:sp>
        <p:nvSpPr>
          <p:cNvPr id="3" name="Espace réservé du contenu 2"/>
          <p:cNvSpPr>
            <a:spLocks noGrp="1"/>
          </p:cNvSpPr>
          <p:nvPr>
            <p:ph idx="1"/>
          </p:nvPr>
        </p:nvSpPr>
        <p:spPr/>
        <p:txBody>
          <a:bodyPr/>
          <a:lstStyle/>
          <a:p>
            <a:endParaRPr lang="en-US" sz="2000" dirty="0" smtClean="0"/>
          </a:p>
          <a:p>
            <a:r>
              <a:rPr lang="en-US" sz="2000" dirty="0" smtClean="0"/>
              <a:t>T</a:t>
            </a:r>
            <a:r>
              <a:rPr lang="en-US" sz="2000" dirty="0" smtClean="0"/>
              <a:t>he </a:t>
            </a:r>
            <a:r>
              <a:rPr lang="en-US" sz="2000" dirty="0" smtClean="0"/>
              <a:t>goal is to target a flux calibration at ~.1% </a:t>
            </a:r>
            <a:r>
              <a:rPr lang="en-US" sz="2000" dirty="0"/>
              <a:t>:</a:t>
            </a:r>
            <a:r>
              <a:rPr lang="en-US" sz="2000" dirty="0" smtClean="0"/>
              <a:t> flat field alone cannot reach this precision ( ghost </a:t>
            </a:r>
            <a:r>
              <a:rPr lang="mr-IN" sz="2000" dirty="0" smtClean="0"/>
              <a:t>…</a:t>
            </a:r>
            <a:r>
              <a:rPr lang="en-US" sz="2000" dirty="0" smtClean="0"/>
              <a:t> ) </a:t>
            </a:r>
          </a:p>
          <a:p>
            <a:r>
              <a:rPr lang="en-US" sz="2000" dirty="0" smtClean="0"/>
              <a:t>Mandatory </a:t>
            </a:r>
            <a:r>
              <a:rPr lang="en-US" sz="2000" dirty="0" smtClean="0"/>
              <a:t> </a:t>
            </a:r>
            <a:r>
              <a:rPr lang="en-US" sz="2000" dirty="0" smtClean="0">
                <a:sym typeface="Wingdings"/>
              </a:rPr>
              <a:t> </a:t>
            </a:r>
            <a:r>
              <a:rPr lang="en-US" sz="2000" dirty="0" smtClean="0">
                <a:sym typeface="Wingdings"/>
              </a:rPr>
              <a:t> </a:t>
            </a:r>
            <a:r>
              <a:rPr lang="en-US" sz="2000" dirty="0" smtClean="0">
                <a:sym typeface="Wingdings"/>
              </a:rPr>
              <a:t>a good electronic and </a:t>
            </a:r>
            <a:r>
              <a:rPr lang="en-US" sz="2000" dirty="0" smtClean="0"/>
              <a:t>a stable </a:t>
            </a:r>
            <a:r>
              <a:rPr lang="en-US" sz="2000" dirty="0" smtClean="0"/>
              <a:t>setup + some time to time </a:t>
            </a:r>
            <a:r>
              <a:rPr lang="en-US" sz="2000" dirty="0" smtClean="0"/>
              <a:t>calibration .  </a:t>
            </a:r>
          </a:p>
          <a:p>
            <a:r>
              <a:rPr lang="en-US" sz="2000" dirty="0"/>
              <a:t>Highly segmented focal plane : small surface per amplifier </a:t>
            </a:r>
            <a:r>
              <a:rPr lang="en-US" sz="2000" dirty="0" smtClean="0"/>
              <a:t>, cannot </a:t>
            </a:r>
            <a:r>
              <a:rPr lang="en-US" sz="2000" dirty="0"/>
              <a:t>get at “high frequency</a:t>
            </a:r>
            <a:r>
              <a:rPr lang="en-US" sz="2000" dirty="0" smtClean="0"/>
              <a:t>” - per exposure constrains </a:t>
            </a:r>
            <a:r>
              <a:rPr lang="en-US" sz="2000" dirty="0"/>
              <a:t>from the stars </a:t>
            </a:r>
            <a:r>
              <a:rPr lang="mr-IN" sz="2000" dirty="0" smtClean="0"/>
              <a:t>…</a:t>
            </a:r>
            <a:r>
              <a:rPr lang="en-US" sz="2000" dirty="0" smtClean="0"/>
              <a:t> </a:t>
            </a:r>
            <a:r>
              <a:rPr lang="en-US" sz="2000" dirty="0" smtClean="0">
                <a:sym typeface="Wingdings"/>
              </a:rPr>
              <a:t> </a:t>
            </a:r>
            <a:r>
              <a:rPr lang="en-US" sz="2000" dirty="0" smtClean="0"/>
              <a:t>to </a:t>
            </a:r>
            <a:r>
              <a:rPr lang="en-US" sz="2000" dirty="0" smtClean="0"/>
              <a:t>calibrate/monitor quickly at </a:t>
            </a:r>
            <a:r>
              <a:rPr lang="en-US" sz="2000" dirty="0" smtClean="0"/>
              <a:t>~.1%</a:t>
            </a:r>
            <a:r>
              <a:rPr lang="en-US" sz="2000" dirty="0" smtClean="0"/>
              <a:t> </a:t>
            </a:r>
            <a:r>
              <a:rPr lang="en-US" sz="2000" dirty="0" smtClean="0"/>
              <a:t>precision </a:t>
            </a:r>
            <a:r>
              <a:rPr lang="en-US" sz="2000" dirty="0" smtClean="0"/>
              <a:t>is needed to keep the channels response uniform over time. </a:t>
            </a:r>
          </a:p>
          <a:p>
            <a:endParaRPr lang="en-US" sz="2000" dirty="0" smtClean="0"/>
          </a:p>
          <a:p>
            <a:r>
              <a:rPr lang="en-US" sz="2000" dirty="0"/>
              <a:t>T</a:t>
            </a:r>
            <a:r>
              <a:rPr lang="en-US" sz="2000" dirty="0" smtClean="0"/>
              <a:t>he </a:t>
            </a:r>
            <a:r>
              <a:rPr lang="en-US" sz="2000" dirty="0" smtClean="0"/>
              <a:t>answer to this question is many order of magnitude more complex , and certainly the </a:t>
            </a:r>
            <a:r>
              <a:rPr lang="en-US" sz="2000" dirty="0" smtClean="0"/>
              <a:t>“ultimate” </a:t>
            </a:r>
            <a:r>
              <a:rPr lang="en-US" sz="2000" dirty="0" smtClean="0"/>
              <a:t> </a:t>
            </a:r>
            <a:r>
              <a:rPr lang="en-US" sz="2000" dirty="0" smtClean="0"/>
              <a:t>frontier for CMOS </a:t>
            </a:r>
            <a:r>
              <a:rPr lang="mr-IN" sz="2000" dirty="0" smtClean="0"/>
              <a:t>…</a:t>
            </a:r>
            <a:r>
              <a:rPr lang="en-US" sz="2000" dirty="0" smtClean="0"/>
              <a:t> </a:t>
            </a:r>
            <a:r>
              <a:rPr lang="en-US" sz="2000" dirty="0" smtClean="0"/>
              <a:t>before we fully “drop” </a:t>
            </a:r>
            <a:r>
              <a:rPr lang="en-US" sz="2000" dirty="0" smtClean="0"/>
              <a:t>CCD .</a:t>
            </a:r>
            <a:endParaRPr lang="en-US" sz="2000" dirty="0"/>
          </a:p>
        </p:txBody>
      </p:sp>
    </p:spTree>
    <p:extLst>
      <p:ext uri="{BB962C8B-B14F-4D97-AF65-F5344CB8AC3E}">
        <p14:creationId xmlns:p14="http://schemas.microsoft.com/office/powerpoint/2010/main" val="4071358085"/>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28601" y="114300"/>
            <a:ext cx="7010399" cy="417910"/>
          </a:xfrm>
        </p:spPr>
        <p:txBody>
          <a:bodyPr/>
          <a:lstStyle/>
          <a:p>
            <a:r>
              <a:rPr lang="en-US" dirty="0" smtClean="0"/>
              <a:t>Linearity, Gain, CTI ,  Field shape : PTC does it all  </a:t>
            </a:r>
            <a:endParaRPr lang="en-US" dirty="0"/>
          </a:p>
        </p:txBody>
      </p:sp>
      <p:sp>
        <p:nvSpPr>
          <p:cNvPr id="3" name="Espace réservé du contenu 2"/>
          <p:cNvSpPr>
            <a:spLocks noGrp="1"/>
          </p:cNvSpPr>
          <p:nvPr>
            <p:ph idx="1"/>
          </p:nvPr>
        </p:nvSpPr>
        <p:spPr>
          <a:xfrm>
            <a:off x="76200" y="590550"/>
            <a:ext cx="9067800" cy="1447800"/>
          </a:xfrm>
        </p:spPr>
        <p:txBody>
          <a:bodyPr/>
          <a:lstStyle/>
          <a:p>
            <a:pPr marL="0" indent="0">
              <a:buNone/>
            </a:pPr>
            <a:r>
              <a:rPr lang="en-US" sz="1600" dirty="0" smtClean="0"/>
              <a:t>As we worked on Brighter-Fatter effect on various instruments , we still noticed the difficulty to get good Photon Transfer Curve (PTC) at observatory or lab from todays data taking usage  .</a:t>
            </a:r>
          </a:p>
          <a:p>
            <a:pPr marL="0" indent="0">
              <a:buNone/>
            </a:pPr>
            <a:r>
              <a:rPr lang="en-US" sz="1600" dirty="0" smtClean="0"/>
              <a:t>The “in lab usage” , is to use Fe55 for gain measurement and at observatory , most of the time a crude gain is used </a:t>
            </a:r>
            <a:r>
              <a:rPr lang="mr-IN" sz="1600" dirty="0" smtClean="0"/>
              <a:t>…</a:t>
            </a:r>
            <a:r>
              <a:rPr lang="en-US" sz="1600" dirty="0" smtClean="0"/>
              <a:t>  flux calibration from </a:t>
            </a:r>
            <a:r>
              <a:rPr lang="en-US" sz="1600" dirty="0" err="1" smtClean="0"/>
              <a:t>flat+stars</a:t>
            </a:r>
            <a:r>
              <a:rPr lang="en-US" sz="1600" dirty="0" smtClean="0"/>
              <a:t> </a:t>
            </a:r>
            <a:r>
              <a:rPr lang="mr-IN" sz="1600" dirty="0" smtClean="0"/>
              <a:t>…</a:t>
            </a:r>
            <a:r>
              <a:rPr lang="en-US" sz="1600" dirty="0" smtClean="0"/>
              <a:t>linearity too often neglected. </a:t>
            </a:r>
          </a:p>
          <a:p>
            <a:endParaRPr lang="en-US" sz="1600" dirty="0"/>
          </a:p>
        </p:txBody>
      </p:sp>
      <p:pic>
        <p:nvPicPr>
          <p:cNvPr id="4" name="Image 3" descr="ptc.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82654" y="1962150"/>
            <a:ext cx="4961346" cy="2516625"/>
          </a:xfrm>
          <a:prstGeom prst="rect">
            <a:avLst/>
          </a:prstGeom>
        </p:spPr>
      </p:pic>
      <p:sp>
        <p:nvSpPr>
          <p:cNvPr id="5" name="Espace réservé du contenu 2"/>
          <p:cNvSpPr txBox="1">
            <a:spLocks/>
          </p:cNvSpPr>
          <p:nvPr/>
        </p:nvSpPr>
        <p:spPr bwMode="auto">
          <a:xfrm>
            <a:off x="0" y="1733550"/>
            <a:ext cx="4343400" cy="419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charset="-128"/>
                <a:cs typeface="ＭＳ Ｐゴシック" charset="-128"/>
              </a:defRPr>
            </a:lvl1pPr>
            <a:lvl2pPr marL="742950" indent="-285750" algn="l" defTabSz="457200" rtl="0" eaLnBrk="1" fontAlgn="base" hangingPunct="1">
              <a:spcBef>
                <a:spcPct val="20000"/>
              </a:spcBef>
              <a:spcAft>
                <a:spcPct val="0"/>
              </a:spcAft>
              <a:buFont typeface="Arial"/>
              <a:buChar char="•"/>
              <a:defRPr sz="2000" kern="1200">
                <a:solidFill>
                  <a:schemeClr val="tx1"/>
                </a:solidFill>
                <a:latin typeface="+mn-lt"/>
                <a:ea typeface="ＭＳ Ｐゴシック" charset="-128"/>
                <a:cs typeface="+mn-cs"/>
              </a:defRPr>
            </a:lvl2pPr>
            <a:lvl3pPr marL="1143000" indent="-228600" algn="l" defTabSz="457200" rtl="0" eaLnBrk="1" fontAlgn="base" hangingPunct="1">
              <a:spcBef>
                <a:spcPct val="20000"/>
              </a:spcBef>
              <a:spcAft>
                <a:spcPct val="0"/>
              </a:spcAft>
              <a:buFont typeface="Lucida Grande"/>
              <a:buChar char="-"/>
              <a:defRPr sz="1800" kern="1200">
                <a:solidFill>
                  <a:schemeClr val="tx1"/>
                </a:solidFill>
                <a:latin typeface="+mn-lt"/>
                <a:ea typeface="ＭＳ Ｐゴシック" charset="-128"/>
                <a:cs typeface="+mn-cs"/>
              </a:defRPr>
            </a:lvl3pPr>
            <a:lvl4pPr marL="1600200" indent="-228600" algn="l" defTabSz="457200" rtl="0" eaLnBrk="1" fontAlgn="base" hangingPunct="1">
              <a:spcBef>
                <a:spcPct val="20000"/>
              </a:spcBef>
              <a:spcAft>
                <a:spcPct val="0"/>
              </a:spcAft>
              <a:buFont typeface="Arial"/>
              <a:buChar char="•"/>
              <a:defRPr sz="1600" kern="1200">
                <a:solidFill>
                  <a:schemeClr val="tx1"/>
                </a:solidFill>
                <a:latin typeface="+mn-lt"/>
                <a:ea typeface="ＭＳ Ｐゴシック" charset="-128"/>
                <a:cs typeface="+mn-cs"/>
              </a:defRPr>
            </a:lvl4pPr>
            <a:lvl5pPr marL="2057400" indent="-228600" algn="l" defTabSz="457200" rtl="0" eaLnBrk="1" fontAlgn="base" hangingPunct="1">
              <a:spcBef>
                <a:spcPct val="20000"/>
              </a:spcBef>
              <a:spcAft>
                <a:spcPct val="0"/>
              </a:spcAft>
              <a:buFont typeface="Arial" charset="0"/>
              <a:buChar char="»"/>
              <a:defRPr sz="14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charset="0"/>
              <a:buNone/>
            </a:pPr>
            <a:r>
              <a:rPr lang="en-US" sz="1600" b="1" dirty="0" smtClean="0"/>
              <a:t>But precise PTC are mandatory  to measure  :</a:t>
            </a:r>
          </a:p>
          <a:p>
            <a:r>
              <a:rPr lang="en-US" sz="1600" b="1" dirty="0" smtClean="0"/>
              <a:t>Linearity</a:t>
            </a:r>
          </a:p>
          <a:p>
            <a:r>
              <a:rPr lang="en-US" sz="1600" b="1" dirty="0" smtClean="0"/>
              <a:t>Gain</a:t>
            </a:r>
            <a:r>
              <a:rPr lang="en-US" sz="1600" dirty="0" smtClean="0"/>
              <a:t> , help to align the response of  a large number of channels prior of on sky flux calibration (flats alone, due to ghost and non-uniformity doesn’t give alone the .1% level )  </a:t>
            </a:r>
          </a:p>
          <a:p>
            <a:r>
              <a:rPr lang="en-US" sz="1600" b="1" dirty="0" smtClean="0"/>
              <a:t>CTI</a:t>
            </a:r>
            <a:r>
              <a:rPr lang="en-US" sz="1600" dirty="0" smtClean="0"/>
              <a:t> in function of the flux (shape distortion ) </a:t>
            </a:r>
          </a:p>
          <a:p>
            <a:r>
              <a:rPr lang="en-US" sz="1600" b="1" dirty="0" smtClean="0"/>
              <a:t>Brighter-Fatter / electrostatic distortions </a:t>
            </a:r>
            <a:r>
              <a:rPr lang="en-US" sz="1600" dirty="0" smtClean="0"/>
              <a:t>at the voltages used.(at least 500 flat pairs </a:t>
            </a:r>
            <a:r>
              <a:rPr lang="mr-IN" sz="1600" dirty="0" smtClean="0"/>
              <a:t>…</a:t>
            </a:r>
            <a:r>
              <a:rPr lang="en-US" sz="1600" dirty="0" smtClean="0"/>
              <a:t>.  ) </a:t>
            </a:r>
            <a:endParaRPr lang="en-US" sz="1600" b="1" dirty="0" smtClean="0"/>
          </a:p>
          <a:p>
            <a:pPr marL="0" indent="0">
              <a:buNone/>
            </a:pPr>
            <a:r>
              <a:rPr lang="en-US" sz="1600" b="1" dirty="0" smtClean="0"/>
              <a:t>At which frequency  ?  </a:t>
            </a:r>
          </a:p>
          <a:p>
            <a:pPr marL="0" indent="0">
              <a:buNone/>
            </a:pPr>
            <a:endParaRPr lang="en-US" sz="1600" dirty="0" smtClean="0"/>
          </a:p>
          <a:p>
            <a:pPr marL="0" indent="0">
              <a:buNone/>
            </a:pPr>
            <a:endParaRPr lang="en-US" sz="1600" dirty="0" smtClean="0"/>
          </a:p>
          <a:p>
            <a:endParaRPr lang="en-US" sz="1600" dirty="0"/>
          </a:p>
        </p:txBody>
      </p:sp>
      <p:sp>
        <p:nvSpPr>
          <p:cNvPr id="7" name="ZoneTexte 6"/>
          <p:cNvSpPr txBox="1"/>
          <p:nvPr/>
        </p:nvSpPr>
        <p:spPr>
          <a:xfrm>
            <a:off x="152400" y="4552950"/>
            <a:ext cx="8839200" cy="33855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indent="0" defTabSz="457200" fontAlgn="base">
              <a:spcBef>
                <a:spcPct val="20000"/>
              </a:spcBef>
              <a:spcAft>
                <a:spcPct val="0"/>
              </a:spcAft>
              <a:buFont typeface="Arial" charset="0"/>
              <a:buNone/>
              <a:defRPr sz="1600">
                <a:ea typeface="ＭＳ Ｐゴシック" charset="-128"/>
                <a:cs typeface="ＭＳ Ｐゴシック" charset="-128"/>
              </a:defRPr>
            </a:lvl1pPr>
            <a:lvl2pPr marL="742950" indent="-285750" defTabSz="457200" fontAlgn="base">
              <a:spcBef>
                <a:spcPct val="20000"/>
              </a:spcBef>
              <a:spcAft>
                <a:spcPct val="0"/>
              </a:spcAft>
              <a:buFont typeface="Arial"/>
              <a:buChar char="•"/>
              <a:defRPr sz="2000">
                <a:ea typeface="ＭＳ Ｐゴシック" charset="-128"/>
              </a:defRPr>
            </a:lvl2pPr>
            <a:lvl3pPr marL="1143000" indent="-228600" defTabSz="457200" fontAlgn="base">
              <a:spcBef>
                <a:spcPct val="20000"/>
              </a:spcBef>
              <a:spcAft>
                <a:spcPct val="0"/>
              </a:spcAft>
              <a:buFont typeface="Lucida Grande"/>
              <a:buChar char="-"/>
              <a:defRPr>
                <a:ea typeface="ＭＳ Ｐゴシック" charset="-128"/>
              </a:defRPr>
            </a:lvl3pPr>
            <a:lvl4pPr marL="1600200" indent="-228600" defTabSz="457200" fontAlgn="base">
              <a:spcBef>
                <a:spcPct val="20000"/>
              </a:spcBef>
              <a:spcAft>
                <a:spcPct val="0"/>
              </a:spcAft>
              <a:buFont typeface="Arial"/>
              <a:buChar char="•"/>
              <a:defRPr sz="1600">
                <a:ea typeface="ＭＳ Ｐゴシック" charset="-128"/>
              </a:defRPr>
            </a:lvl4pPr>
            <a:lvl5pPr marL="2057400" indent="-228600" defTabSz="457200" fontAlgn="base">
              <a:spcBef>
                <a:spcPct val="20000"/>
              </a:spcBef>
              <a:spcAft>
                <a:spcPct val="0"/>
              </a:spcAft>
              <a:buFont typeface="Arial" charset="0"/>
              <a:buChar char="»"/>
              <a:defRPr sz="1400">
                <a:ea typeface="ＭＳ Ｐゴシック" charset="-128"/>
              </a:defRPr>
            </a:lvl5pPr>
            <a:lvl6pPr marL="2514600" indent="-228600" defTabSz="457200">
              <a:spcBef>
                <a:spcPct val="20000"/>
              </a:spcBef>
              <a:buFont typeface="Arial"/>
              <a:buChar char="•"/>
              <a:defRPr sz="2000"/>
            </a:lvl6pPr>
            <a:lvl7pPr marL="2971800" indent="-228600" defTabSz="457200">
              <a:spcBef>
                <a:spcPct val="20000"/>
              </a:spcBef>
              <a:buFont typeface="Arial"/>
              <a:buChar char="•"/>
              <a:defRPr sz="2000"/>
            </a:lvl7pPr>
            <a:lvl8pPr marL="3429000" indent="-228600" defTabSz="457200">
              <a:spcBef>
                <a:spcPct val="20000"/>
              </a:spcBef>
              <a:buFont typeface="Arial"/>
              <a:buChar char="•"/>
              <a:defRPr sz="2000"/>
            </a:lvl8pPr>
            <a:lvl9pPr marL="3886200" indent="-228600" defTabSz="457200">
              <a:spcBef>
                <a:spcPct val="20000"/>
              </a:spcBef>
              <a:buFont typeface="Arial"/>
              <a:buChar char="•"/>
              <a:defRPr sz="2000"/>
            </a:lvl9pPr>
          </a:lstStyle>
          <a:p>
            <a:r>
              <a:rPr lang="en-US" dirty="0"/>
              <a:t>Beyond </a:t>
            </a:r>
            <a:r>
              <a:rPr lang="en-US" dirty="0" smtClean="0"/>
              <a:t>for the </a:t>
            </a:r>
            <a:r>
              <a:rPr lang="en-US" dirty="0"/>
              <a:t>gain - response uniformity : </a:t>
            </a:r>
            <a:r>
              <a:rPr lang="en-US" dirty="0" smtClean="0"/>
              <a:t>not often (month-year scale) as it is expected to be stable .   </a:t>
            </a:r>
            <a:endParaRPr lang="en-US" dirty="0"/>
          </a:p>
        </p:txBody>
      </p:sp>
    </p:spTree>
    <p:extLst>
      <p:ext uri="{BB962C8B-B14F-4D97-AF65-F5344CB8AC3E}">
        <p14:creationId xmlns:p14="http://schemas.microsoft.com/office/powerpoint/2010/main" val="2020228691"/>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28601" y="114300"/>
            <a:ext cx="6934199" cy="417910"/>
          </a:xfrm>
        </p:spPr>
        <p:txBody>
          <a:bodyPr/>
          <a:lstStyle/>
          <a:p>
            <a:r>
              <a:rPr lang="en-US" dirty="0" smtClean="0"/>
              <a:t>An example : </a:t>
            </a:r>
            <a:r>
              <a:rPr lang="en-US" dirty="0" smtClean="0"/>
              <a:t> </a:t>
            </a:r>
            <a:r>
              <a:rPr lang="en-US" dirty="0" smtClean="0"/>
              <a:t>LSST CCD &amp; readout stability </a:t>
            </a:r>
            <a:endParaRPr lang="en-US" dirty="0"/>
          </a:p>
        </p:txBody>
      </p:sp>
      <p:sp>
        <p:nvSpPr>
          <p:cNvPr id="3" name="Espace réservé du contenu 2"/>
          <p:cNvSpPr>
            <a:spLocks noGrp="1"/>
          </p:cNvSpPr>
          <p:nvPr>
            <p:ph idx="1"/>
          </p:nvPr>
        </p:nvSpPr>
        <p:spPr>
          <a:xfrm>
            <a:off x="152400" y="514350"/>
            <a:ext cx="8915400" cy="4267200"/>
          </a:xfrm>
        </p:spPr>
        <p:txBody>
          <a:bodyPr/>
          <a:lstStyle/>
          <a:p>
            <a:r>
              <a:rPr lang="en-US" sz="1800" dirty="0" smtClean="0"/>
              <a:t>An ~.1% or better gain </a:t>
            </a:r>
            <a:r>
              <a:rPr lang="mr-IN" sz="1800" dirty="0" smtClean="0"/>
              <a:t>–</a:t>
            </a:r>
            <a:r>
              <a:rPr lang="en-US" sz="1800" dirty="0" smtClean="0"/>
              <a:t> video chain stability should be a standard goal today.</a:t>
            </a:r>
          </a:p>
          <a:p>
            <a:r>
              <a:rPr lang="en-US" sz="1800" dirty="0" smtClean="0"/>
              <a:t>For example the LSST video chain during data taking has, as expected,  shown variation fully dominated by the temperature change of the amplifiers present in the video chain. ( </a:t>
            </a:r>
            <a:r>
              <a:rPr lang="en-US" sz="1800" dirty="0" err="1" smtClean="0"/>
              <a:t>δgain</a:t>
            </a:r>
            <a:r>
              <a:rPr lang="en-US" sz="1800" dirty="0" smtClean="0"/>
              <a:t> = -0.2%  / </a:t>
            </a:r>
            <a:r>
              <a:rPr lang="en-US" sz="1800" dirty="0" err="1" smtClean="0"/>
              <a:t>deg</a:t>
            </a:r>
            <a:r>
              <a:rPr lang="en-US" sz="1800" dirty="0" smtClean="0"/>
              <a:t> ) </a:t>
            </a:r>
            <a:r>
              <a:rPr lang="mr-IN" sz="1800" dirty="0" smtClean="0"/>
              <a:t>…</a:t>
            </a:r>
            <a:r>
              <a:rPr lang="en-US" sz="1800" dirty="0" smtClean="0"/>
              <a:t>but this is true only  for a few degrees, at some point other components may change the behavior of the system ( ex : voltage delivery  ) , making a temperature correction more complex </a:t>
            </a:r>
            <a:r>
              <a:rPr lang="mr-IN" sz="1800" dirty="0" smtClean="0"/>
              <a:t>–</a:t>
            </a:r>
            <a:r>
              <a:rPr lang="en-US" sz="1800" dirty="0" smtClean="0"/>
              <a:t> less precise. </a:t>
            </a:r>
          </a:p>
          <a:p>
            <a:r>
              <a:rPr lang="en-US" sz="1800" dirty="0" smtClean="0"/>
              <a:t>In highly regulated temperature environment ( test lab, with focal plan temperature stabilized at +/-0.01 </a:t>
            </a:r>
            <a:r>
              <a:rPr lang="en-US" sz="1800" dirty="0" err="1" smtClean="0"/>
              <a:t>deg</a:t>
            </a:r>
            <a:r>
              <a:rPr lang="en-US" sz="1800" dirty="0" smtClean="0"/>
              <a:t> and the electronic board at +/-0.1 </a:t>
            </a:r>
            <a:r>
              <a:rPr lang="en-US" sz="1800" dirty="0" err="1" smtClean="0"/>
              <a:t>deg</a:t>
            </a:r>
            <a:r>
              <a:rPr lang="en-US" sz="1800" dirty="0" smtClean="0"/>
              <a:t> ) response , beyond </a:t>
            </a:r>
            <a:r>
              <a:rPr lang="en-US" sz="1800" dirty="0" err="1" smtClean="0"/>
              <a:t>thermalization</a:t>
            </a:r>
            <a:r>
              <a:rPr lang="en-US" sz="1800" dirty="0" smtClean="0"/>
              <a:t> time around Power on, a gain stability  of a ~2 10</a:t>
            </a:r>
            <a:r>
              <a:rPr lang="en-US" sz="1800" baseline="30000" dirty="0" smtClean="0"/>
              <a:t>-4 </a:t>
            </a:r>
            <a:r>
              <a:rPr lang="en-US" sz="1800" dirty="0" smtClean="0"/>
              <a:t> was observed  over days.</a:t>
            </a:r>
          </a:p>
          <a:p>
            <a:r>
              <a:rPr lang="en-US" sz="1800" dirty="0" smtClean="0"/>
              <a:t>Once </a:t>
            </a:r>
            <a:r>
              <a:rPr lang="en-US" sz="1800" dirty="0" smtClean="0"/>
              <a:t>at telescope site , and correcting for small temperature change (expected at </a:t>
            </a:r>
            <a:r>
              <a:rPr lang="en-US" sz="1800" dirty="0" err="1" smtClean="0"/>
              <a:t>deg</a:t>
            </a:r>
            <a:r>
              <a:rPr lang="en-US" sz="1800" dirty="0" smtClean="0"/>
              <a:t> scale , as electronic is thermalized ), should allow to achieve easily a corrected gain stability better than ~ 0.1%  </a:t>
            </a:r>
          </a:p>
          <a:p>
            <a:pPr marL="0" indent="0">
              <a:buNone/>
            </a:pPr>
            <a:r>
              <a:rPr lang="en-US" sz="1800" dirty="0" smtClean="0">
                <a:sym typeface="Wingdings"/>
              </a:rPr>
              <a:t> </a:t>
            </a:r>
            <a:r>
              <a:rPr lang="en-US" sz="1800" b="1" dirty="0" smtClean="0">
                <a:sym typeface="Wingdings"/>
              </a:rPr>
              <a:t>To make your life easier  : regulate T not only for the CCD but also for the full video chain. </a:t>
            </a:r>
            <a:r>
              <a:rPr lang="en-US" sz="1800" b="1" dirty="0" smtClean="0"/>
              <a:t> </a:t>
            </a:r>
            <a:endParaRPr lang="en-US" sz="1800" b="1" dirty="0"/>
          </a:p>
        </p:txBody>
      </p:sp>
    </p:spTree>
    <p:extLst>
      <p:ext uri="{BB962C8B-B14F-4D97-AF65-F5344CB8AC3E}">
        <p14:creationId xmlns:p14="http://schemas.microsoft.com/office/powerpoint/2010/main" val="65410294"/>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31750"/>
            <a:ext cx="9144000" cy="476250"/>
          </a:xfrm>
        </p:spPr>
        <p:txBody>
          <a:bodyPr/>
          <a:lstStyle/>
          <a:p>
            <a:r>
              <a:rPr lang="en-US" dirty="0" smtClean="0"/>
              <a:t>Signal Injection: monitor channels response at high frequency</a:t>
            </a:r>
            <a:endParaRPr lang="en-US" dirty="0"/>
          </a:p>
        </p:txBody>
      </p:sp>
      <p:sp>
        <p:nvSpPr>
          <p:cNvPr id="3" name="Espace réservé du contenu 2"/>
          <p:cNvSpPr>
            <a:spLocks noGrp="1"/>
          </p:cNvSpPr>
          <p:nvPr>
            <p:ph idx="1"/>
          </p:nvPr>
        </p:nvSpPr>
        <p:spPr>
          <a:xfrm>
            <a:off x="0" y="1123950"/>
            <a:ext cx="4267199" cy="3429000"/>
          </a:xfrm>
        </p:spPr>
        <p:txBody>
          <a:bodyPr/>
          <a:lstStyle/>
          <a:p>
            <a:pPr marL="0" indent="0">
              <a:buNone/>
            </a:pPr>
            <a:r>
              <a:rPr lang="en-US" sz="1600" dirty="0" smtClean="0">
                <a:sym typeface="Wingdings"/>
              </a:rPr>
              <a:t>In LSST a few options considered :</a:t>
            </a:r>
          </a:p>
          <a:p>
            <a:r>
              <a:rPr lang="en-US" sz="1600" dirty="0" smtClean="0">
                <a:sym typeface="Wingdings"/>
              </a:rPr>
              <a:t>Inject a pulse through RD ( ~ 100 mV) , with reset on (∅R)  not in the final LSST electronic </a:t>
            </a:r>
            <a:r>
              <a:rPr lang="mr-IN" sz="1600" dirty="0" smtClean="0">
                <a:sym typeface="Wingdings"/>
              </a:rPr>
              <a:t>…</a:t>
            </a:r>
            <a:r>
              <a:rPr lang="en-US" sz="1600" dirty="0" smtClean="0">
                <a:sym typeface="Wingdings"/>
              </a:rPr>
              <a:t> 😢</a:t>
            </a:r>
          </a:p>
          <a:p>
            <a:r>
              <a:rPr lang="en-US" sz="1600" dirty="0" smtClean="0">
                <a:sym typeface="Wingdings"/>
              </a:rPr>
              <a:t>There is a signal corresponding to ~ 2500 e- injected by Serial Clock swing during pixel readout in the bias level : This signal see the full video chain </a:t>
            </a:r>
            <a:r>
              <a:rPr lang="mr-IN" sz="1600" dirty="0" smtClean="0">
                <a:sym typeface="Wingdings"/>
              </a:rPr>
              <a:t>…</a:t>
            </a:r>
            <a:r>
              <a:rPr lang="en-US" sz="1600" dirty="0" smtClean="0">
                <a:sym typeface="Wingdings"/>
              </a:rPr>
              <a:t>but mixed with other offset source that can change too </a:t>
            </a:r>
            <a:r>
              <a:rPr lang="mr-IN" sz="1600" dirty="0" smtClean="0">
                <a:sym typeface="Wingdings"/>
              </a:rPr>
              <a:t>…</a:t>
            </a:r>
            <a:endParaRPr lang="en-US" sz="1600" dirty="0" smtClean="0">
              <a:sym typeface="Wingdings"/>
            </a:endParaRPr>
          </a:p>
          <a:p>
            <a:r>
              <a:rPr lang="en-US" sz="1600" dirty="0" smtClean="0">
                <a:sym typeface="Wingdings"/>
              </a:rPr>
              <a:t>Record the level change between  reset on/off ( equivalent to 70 k e- ) . Better than 1% for most change in video channel </a:t>
            </a:r>
            <a:r>
              <a:rPr lang="mr-IN" sz="1600" dirty="0" smtClean="0">
                <a:sym typeface="Wingdings"/>
              </a:rPr>
              <a:t>…</a:t>
            </a:r>
            <a:r>
              <a:rPr lang="en-US" sz="1600" dirty="0" smtClean="0">
                <a:sym typeface="Wingdings"/>
              </a:rPr>
              <a:t>but wrong sign dependency for CCD T </a:t>
            </a:r>
            <a:r>
              <a:rPr lang="mr-IN" sz="1600" dirty="0" smtClean="0">
                <a:sym typeface="Wingdings"/>
              </a:rPr>
              <a:t>…</a:t>
            </a:r>
            <a:endParaRPr lang="en-US" sz="1600" dirty="0" smtClean="0">
              <a:sym typeface="Wingdings"/>
            </a:endParaRPr>
          </a:p>
        </p:txBody>
      </p:sp>
      <p:pic>
        <p:nvPicPr>
          <p:cNvPr id="4" name="Espace réservé du contenu 3" descr="e2v_elec.png"/>
          <p:cNvPicPr>
            <a:picLocks noChangeAspect="1"/>
          </p:cNvPicPr>
          <p:nvPr/>
        </p:nvPicPr>
        <p:blipFill>
          <a:blip r:embed="rId2">
            <a:extLst>
              <a:ext uri="{28A0092B-C50C-407E-A947-70E740481C1C}">
                <a14:useLocalDpi xmlns:a14="http://schemas.microsoft.com/office/drawing/2010/main" val="0"/>
              </a:ext>
            </a:extLst>
          </a:blip>
          <a:srcRect t="-5372" b="-5372"/>
          <a:stretch>
            <a:fillRect/>
          </a:stretch>
        </p:blipFill>
        <p:spPr bwMode="auto">
          <a:xfrm>
            <a:off x="4182424" y="1047751"/>
            <a:ext cx="4936176" cy="3276600"/>
          </a:xfrm>
          <a:prstGeom prst="rect">
            <a:avLst/>
          </a:prstGeom>
          <a:noFill/>
          <a:ln w="9525">
            <a:noFill/>
            <a:miter lim="800000"/>
            <a:headEnd/>
            <a:tailEnd/>
          </a:ln>
        </p:spPr>
      </p:pic>
      <p:sp>
        <p:nvSpPr>
          <p:cNvPr id="5" name="ZoneTexte 4"/>
          <p:cNvSpPr txBox="1"/>
          <p:nvPr/>
        </p:nvSpPr>
        <p:spPr>
          <a:xfrm>
            <a:off x="7620000" y="1276350"/>
            <a:ext cx="1388872" cy="369332"/>
          </a:xfrm>
          <a:prstGeom prst="rect">
            <a:avLst/>
          </a:prstGeom>
          <a:solidFill>
            <a:srgbClr val="2284A4">
              <a:alpha val="84000"/>
            </a:srgbClr>
          </a:solidFill>
          <a:effectLst/>
        </p:spPr>
        <p:txBody>
          <a:bodyPr wrap="none" lIns="91440" rtlCol="0" anchor="t" anchorCtr="1">
            <a:spAutoFit/>
          </a:bodyPr>
          <a:lstStyle/>
          <a:p>
            <a:r>
              <a:rPr lang="en-US" dirty="0" smtClean="0">
                <a:solidFill>
                  <a:schemeClr val="bg1"/>
                </a:solidFill>
              </a:rPr>
              <a:t>E2V CCD 250 </a:t>
            </a:r>
            <a:endParaRPr lang="en-US" dirty="0" smtClean="0">
              <a:solidFill>
                <a:schemeClr val="bg1"/>
              </a:solidFill>
            </a:endParaRPr>
          </a:p>
        </p:txBody>
      </p:sp>
      <p:sp>
        <p:nvSpPr>
          <p:cNvPr id="10" name="ZoneTexte 9"/>
          <p:cNvSpPr txBox="1"/>
          <p:nvPr/>
        </p:nvSpPr>
        <p:spPr>
          <a:xfrm>
            <a:off x="25400" y="514350"/>
            <a:ext cx="8915400" cy="64633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indent="0" defTabSz="457200" fontAlgn="base">
              <a:spcBef>
                <a:spcPct val="20000"/>
              </a:spcBef>
              <a:spcAft>
                <a:spcPct val="0"/>
              </a:spcAft>
              <a:buFont typeface="Arial" charset="0"/>
              <a:buNone/>
              <a:defRPr>
                <a:ea typeface="ＭＳ Ｐゴシック" charset="-128"/>
                <a:cs typeface="ＭＳ Ｐゴシック" charset="-128"/>
              </a:defRPr>
            </a:lvl1pPr>
            <a:lvl2pPr marL="742950" indent="-285750" defTabSz="457200" fontAlgn="base">
              <a:spcBef>
                <a:spcPct val="20000"/>
              </a:spcBef>
              <a:spcAft>
                <a:spcPct val="0"/>
              </a:spcAft>
              <a:buFont typeface="Arial"/>
              <a:buChar char="•"/>
              <a:defRPr sz="2000">
                <a:ea typeface="ＭＳ Ｐゴシック" charset="-128"/>
              </a:defRPr>
            </a:lvl2pPr>
            <a:lvl3pPr marL="1143000" indent="-228600" defTabSz="457200" fontAlgn="base">
              <a:spcBef>
                <a:spcPct val="20000"/>
              </a:spcBef>
              <a:spcAft>
                <a:spcPct val="0"/>
              </a:spcAft>
              <a:buFont typeface="Lucida Grande"/>
              <a:buChar char="-"/>
              <a:defRPr>
                <a:ea typeface="ＭＳ Ｐゴシック" charset="-128"/>
              </a:defRPr>
            </a:lvl3pPr>
            <a:lvl4pPr marL="1600200" indent="-228600" defTabSz="457200" fontAlgn="base">
              <a:spcBef>
                <a:spcPct val="20000"/>
              </a:spcBef>
              <a:spcAft>
                <a:spcPct val="0"/>
              </a:spcAft>
              <a:buFont typeface="Arial"/>
              <a:buChar char="•"/>
              <a:defRPr sz="1600">
                <a:ea typeface="ＭＳ Ｐゴシック" charset="-128"/>
              </a:defRPr>
            </a:lvl4pPr>
            <a:lvl5pPr marL="2057400" indent="-228600" defTabSz="457200" fontAlgn="base">
              <a:spcBef>
                <a:spcPct val="20000"/>
              </a:spcBef>
              <a:spcAft>
                <a:spcPct val="0"/>
              </a:spcAft>
              <a:buFont typeface="Arial" charset="0"/>
              <a:buChar char="»"/>
              <a:defRPr sz="1400">
                <a:ea typeface="ＭＳ Ｐゴシック" charset="-128"/>
              </a:defRPr>
            </a:lvl5pPr>
            <a:lvl6pPr marL="2514600" indent="-228600" defTabSz="457200">
              <a:spcBef>
                <a:spcPct val="20000"/>
              </a:spcBef>
              <a:buFont typeface="Arial"/>
              <a:buChar char="•"/>
              <a:defRPr sz="2000"/>
            </a:lvl6pPr>
            <a:lvl7pPr marL="2971800" indent="-228600" defTabSz="457200">
              <a:spcBef>
                <a:spcPct val="20000"/>
              </a:spcBef>
              <a:buFont typeface="Arial"/>
              <a:buChar char="•"/>
              <a:defRPr sz="2000"/>
            </a:lvl7pPr>
            <a:lvl8pPr marL="3429000" indent="-228600" defTabSz="457200">
              <a:spcBef>
                <a:spcPct val="20000"/>
              </a:spcBef>
              <a:buFont typeface="Arial"/>
              <a:buChar char="•"/>
              <a:defRPr sz="2000"/>
            </a:lvl8pPr>
            <a:lvl9pPr marL="3886200" indent="-228600" defTabSz="457200">
              <a:spcBef>
                <a:spcPct val="20000"/>
              </a:spcBef>
              <a:buFont typeface="Arial"/>
              <a:buChar char="•"/>
              <a:defRPr sz="2000"/>
            </a:lvl9pPr>
          </a:lstStyle>
          <a:p>
            <a:r>
              <a:rPr lang="en-US" dirty="0" smtClean="0"/>
              <a:t>Beyond </a:t>
            </a:r>
            <a:r>
              <a:rPr lang="en-US" dirty="0"/>
              <a:t>a full </a:t>
            </a:r>
            <a:r>
              <a:rPr lang="en-US" dirty="0" smtClean="0"/>
              <a:t>characterization </a:t>
            </a:r>
            <a:r>
              <a:rPr lang="en-US" dirty="0"/>
              <a:t>of your channels by a </a:t>
            </a:r>
            <a:r>
              <a:rPr lang="en-US" dirty="0" smtClean="0"/>
              <a:t>PTC</a:t>
            </a:r>
            <a:r>
              <a:rPr lang="en-US" dirty="0"/>
              <a:t> </a:t>
            </a:r>
            <a:r>
              <a:rPr lang="en-US" dirty="0" smtClean="0">
                <a:sym typeface="Wingdings"/>
              </a:rPr>
              <a:t> </a:t>
            </a:r>
            <a:r>
              <a:rPr lang="en-US" dirty="0" smtClean="0"/>
              <a:t> </a:t>
            </a:r>
          </a:p>
          <a:p>
            <a:r>
              <a:rPr lang="en-US" dirty="0" smtClean="0"/>
              <a:t>to </a:t>
            </a:r>
            <a:r>
              <a:rPr lang="en-US" dirty="0"/>
              <a:t>monitor and correct gain </a:t>
            </a:r>
            <a:r>
              <a:rPr lang="en-US" dirty="0" smtClean="0"/>
              <a:t>drift : </a:t>
            </a:r>
            <a:r>
              <a:rPr lang="en-US" dirty="0" smtClean="0">
                <a:sym typeface="Wingdings"/>
              </a:rPr>
              <a:t>signal </a:t>
            </a:r>
            <a:r>
              <a:rPr lang="en-US" dirty="0">
                <a:sym typeface="Wingdings"/>
              </a:rPr>
              <a:t>injection </a:t>
            </a:r>
            <a:r>
              <a:rPr lang="en-US" dirty="0" smtClean="0">
                <a:sym typeface="Wingdings"/>
              </a:rPr>
              <a:t> 😃</a:t>
            </a:r>
            <a:endParaRPr lang="en-US" dirty="0">
              <a:sym typeface="Wingdings"/>
            </a:endParaRPr>
          </a:p>
        </p:txBody>
      </p:sp>
      <p:cxnSp>
        <p:nvCxnSpPr>
          <p:cNvPr id="12" name="Connecteur droit avec flèche 11"/>
          <p:cNvCxnSpPr/>
          <p:nvPr/>
        </p:nvCxnSpPr>
        <p:spPr>
          <a:xfrm flipV="1">
            <a:off x="4038600" y="1657350"/>
            <a:ext cx="2209800" cy="762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3" name="Connecteur droit avec flèche 12"/>
          <p:cNvCxnSpPr>
            <a:endCxn id="15" idx="2"/>
          </p:cNvCxnSpPr>
          <p:nvPr/>
        </p:nvCxnSpPr>
        <p:spPr>
          <a:xfrm flipV="1">
            <a:off x="3886200" y="2495550"/>
            <a:ext cx="381000" cy="3048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5" name="Bouée 14"/>
          <p:cNvSpPr/>
          <p:nvPr/>
        </p:nvSpPr>
        <p:spPr>
          <a:xfrm>
            <a:off x="4267200" y="2266950"/>
            <a:ext cx="1371600" cy="457200"/>
          </a:xfrm>
          <a:prstGeom prst="donut">
            <a:avLst/>
          </a:prstGeom>
          <a:gradFill flip="none" rotWithShape="1">
            <a:gsLst>
              <a:gs pos="0">
                <a:srgbClr val="5DB7D1"/>
              </a:gs>
              <a:gs pos="100000">
                <a:srgbClr val="2284A4"/>
              </a:gs>
            </a:gsLst>
            <a:lin ang="4680000" scaled="0"/>
            <a:tileRect/>
          </a:gradFill>
          <a:ln w="0" cap="flat">
            <a:solidFill>
              <a:srgbClr val="5293A5"/>
            </a:solidFill>
            <a:round/>
          </a:ln>
          <a:effectLst/>
        </p:spPr>
        <p:style>
          <a:lnRef idx="3">
            <a:schemeClr val="lt1"/>
          </a:lnRef>
          <a:fillRef idx="1">
            <a:schemeClr val="accent5"/>
          </a:fillRef>
          <a:effectRef idx="1">
            <a:schemeClr val="accent5"/>
          </a:effectRef>
          <a:fontRef idx="minor">
            <a:schemeClr val="lt1"/>
          </a:fontRef>
        </p:style>
        <p:txBody>
          <a:bodyPr rtlCol="0" anchor="t"/>
          <a:lstStyle/>
          <a:p>
            <a:pPr algn="ctr"/>
            <a:endParaRPr lang="en-US" sz="1600" dirty="0" smtClean="0">
              <a:solidFill>
                <a:schemeClr val="bg1"/>
              </a:solidFill>
            </a:endParaRPr>
          </a:p>
        </p:txBody>
      </p:sp>
      <p:cxnSp>
        <p:nvCxnSpPr>
          <p:cNvPr id="17" name="Connecteur droit avec flèche 16"/>
          <p:cNvCxnSpPr/>
          <p:nvPr/>
        </p:nvCxnSpPr>
        <p:spPr>
          <a:xfrm flipV="1">
            <a:off x="4114800" y="2571750"/>
            <a:ext cx="2209800" cy="13716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0" name="Espace réservé du contenu 2"/>
          <p:cNvSpPr txBox="1">
            <a:spLocks/>
          </p:cNvSpPr>
          <p:nvPr/>
        </p:nvSpPr>
        <p:spPr bwMode="auto">
          <a:xfrm>
            <a:off x="152400" y="4425950"/>
            <a:ext cx="8763000" cy="68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charset="-128"/>
                <a:cs typeface="ＭＳ Ｐゴシック" charset="-128"/>
              </a:defRPr>
            </a:lvl1pPr>
            <a:lvl2pPr marL="742950" indent="-285750" algn="l" defTabSz="457200" rtl="0" eaLnBrk="1" fontAlgn="base" hangingPunct="1">
              <a:spcBef>
                <a:spcPct val="20000"/>
              </a:spcBef>
              <a:spcAft>
                <a:spcPct val="0"/>
              </a:spcAft>
              <a:buFont typeface="Arial"/>
              <a:buChar char="•"/>
              <a:defRPr sz="2000" kern="1200">
                <a:solidFill>
                  <a:schemeClr val="tx1"/>
                </a:solidFill>
                <a:latin typeface="+mn-lt"/>
                <a:ea typeface="ＭＳ Ｐゴシック" charset="-128"/>
                <a:cs typeface="+mn-cs"/>
              </a:defRPr>
            </a:lvl2pPr>
            <a:lvl3pPr marL="1143000" indent="-228600" algn="l" defTabSz="457200" rtl="0" eaLnBrk="1" fontAlgn="base" hangingPunct="1">
              <a:spcBef>
                <a:spcPct val="20000"/>
              </a:spcBef>
              <a:spcAft>
                <a:spcPct val="0"/>
              </a:spcAft>
              <a:buFont typeface="Lucida Grande"/>
              <a:buChar char="-"/>
              <a:defRPr sz="1800" kern="1200">
                <a:solidFill>
                  <a:schemeClr val="tx1"/>
                </a:solidFill>
                <a:latin typeface="+mn-lt"/>
                <a:ea typeface="ＭＳ Ｐゴシック" charset="-128"/>
                <a:cs typeface="+mn-cs"/>
              </a:defRPr>
            </a:lvl3pPr>
            <a:lvl4pPr marL="1600200" indent="-228600" algn="l" defTabSz="457200" rtl="0" eaLnBrk="1" fontAlgn="base" hangingPunct="1">
              <a:spcBef>
                <a:spcPct val="20000"/>
              </a:spcBef>
              <a:spcAft>
                <a:spcPct val="0"/>
              </a:spcAft>
              <a:buFont typeface="Arial"/>
              <a:buChar char="•"/>
              <a:defRPr sz="1600" kern="1200">
                <a:solidFill>
                  <a:schemeClr val="tx1"/>
                </a:solidFill>
                <a:latin typeface="+mn-lt"/>
                <a:ea typeface="ＭＳ Ｐゴシック" charset="-128"/>
                <a:cs typeface="+mn-cs"/>
              </a:defRPr>
            </a:lvl4pPr>
            <a:lvl5pPr marL="2057400" indent="-228600" algn="l" defTabSz="457200" rtl="0" eaLnBrk="1" fontAlgn="base" hangingPunct="1">
              <a:spcBef>
                <a:spcPct val="20000"/>
              </a:spcBef>
              <a:spcAft>
                <a:spcPct val="0"/>
              </a:spcAft>
              <a:buFont typeface="Arial" charset="0"/>
              <a:buChar char="»"/>
              <a:defRPr sz="14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charset="0"/>
              <a:buNone/>
            </a:pPr>
            <a:r>
              <a:rPr lang="en-US" sz="1600" dirty="0" smtClean="0">
                <a:sym typeface="Wingdings"/>
              </a:rPr>
              <a:t>The last 2 are still useful to track some drift ,including within 1 image </a:t>
            </a:r>
            <a:r>
              <a:rPr lang="mr-IN" sz="1600" dirty="0" smtClean="0">
                <a:sym typeface="Wingdings"/>
              </a:rPr>
              <a:t>…</a:t>
            </a:r>
            <a:r>
              <a:rPr lang="en-US" sz="1600" dirty="0" smtClean="0">
                <a:sym typeface="Wingdings"/>
              </a:rPr>
              <a:t> but for the moment we haven’t reach .1% level with them </a:t>
            </a:r>
            <a:r>
              <a:rPr lang="mr-IN" sz="1600" dirty="0" smtClean="0">
                <a:sym typeface="Wingdings"/>
              </a:rPr>
              <a:t>…</a:t>
            </a:r>
            <a:r>
              <a:rPr lang="en-US" sz="1600" dirty="0">
                <a:sym typeface="Wingdings"/>
              </a:rPr>
              <a:t> </a:t>
            </a:r>
            <a:r>
              <a:rPr lang="en-US" sz="1600" dirty="0" smtClean="0">
                <a:sym typeface="Wingdings"/>
              </a:rPr>
              <a:t>Still if I had the option , I’ll try the first one .</a:t>
            </a:r>
            <a:endParaRPr lang="en-US" sz="1600" dirty="0" smtClean="0">
              <a:sym typeface="Wingdings"/>
            </a:endParaRPr>
          </a:p>
        </p:txBody>
      </p:sp>
    </p:spTree>
    <p:extLst>
      <p:ext uri="{BB962C8B-B14F-4D97-AF65-F5344CB8AC3E}">
        <p14:creationId xmlns:p14="http://schemas.microsoft.com/office/powerpoint/2010/main" val="3273366737"/>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Conclusion </a:t>
            </a:r>
            <a:endParaRPr lang="en-US"/>
          </a:p>
        </p:txBody>
      </p:sp>
      <p:sp>
        <p:nvSpPr>
          <p:cNvPr id="3" name="Espace réservé du contenu 2"/>
          <p:cNvSpPr>
            <a:spLocks noGrp="1"/>
          </p:cNvSpPr>
          <p:nvPr>
            <p:ph idx="1"/>
          </p:nvPr>
        </p:nvSpPr>
        <p:spPr/>
        <p:txBody>
          <a:bodyPr/>
          <a:lstStyle/>
          <a:p>
            <a:r>
              <a:rPr lang="en-US" dirty="0" smtClean="0"/>
              <a:t>We are not done ! Expectation from sensor , as </a:t>
            </a:r>
            <a:r>
              <a:rPr lang="en-US" smtClean="0"/>
              <a:t>statistic </a:t>
            </a:r>
            <a:r>
              <a:rPr lang="en-US" dirty="0"/>
              <a:t>&amp;</a:t>
            </a:r>
            <a:r>
              <a:rPr lang="en-US" smtClean="0"/>
              <a:t> </a:t>
            </a:r>
            <a:r>
              <a:rPr lang="en-US" dirty="0" smtClean="0"/>
              <a:t>Volume of sky increase , rises quickly  :</a:t>
            </a:r>
          </a:p>
          <a:p>
            <a:pPr lvl="1"/>
            <a:r>
              <a:rPr lang="en-US" sz="2400" dirty="0" smtClean="0">
                <a:solidFill>
                  <a:srgbClr val="0000FF"/>
                </a:solidFill>
              </a:rPr>
              <a:t>Ex : LSST will be systematic limited </a:t>
            </a:r>
            <a:r>
              <a:rPr lang="mr-IN" sz="2400" dirty="0" smtClean="0"/>
              <a:t>…</a:t>
            </a:r>
            <a:r>
              <a:rPr lang="en-US" sz="2400" dirty="0" smtClean="0"/>
              <a:t>any improvement on systematics from sensor will directly impact the science outcome. </a:t>
            </a:r>
            <a:r>
              <a:rPr lang="en-US" sz="2400" dirty="0" smtClean="0"/>
              <a:t> </a:t>
            </a:r>
          </a:p>
          <a:p>
            <a:pPr marL="0" indent="0">
              <a:buNone/>
            </a:pPr>
            <a:endParaRPr lang="en-US" dirty="0" smtClean="0"/>
          </a:p>
          <a:p>
            <a:r>
              <a:rPr lang="en-US" dirty="0" smtClean="0"/>
              <a:t>Today it’s “CMOS day” </a:t>
            </a:r>
            <a:r>
              <a:rPr lang="mr-IN" dirty="0" smtClean="0"/>
              <a:t>…</a:t>
            </a:r>
            <a:r>
              <a:rPr lang="en-US" dirty="0" smtClean="0"/>
              <a:t> the goal is clear :</a:t>
            </a:r>
            <a:endParaRPr lang="en-US" dirty="0"/>
          </a:p>
          <a:p>
            <a:pPr marL="0" indent="0">
              <a:buNone/>
            </a:pPr>
            <a:r>
              <a:rPr lang="en-US" dirty="0" smtClean="0"/>
              <a:t>    </a:t>
            </a:r>
            <a:r>
              <a:rPr lang="en-US" dirty="0" smtClean="0">
                <a:solidFill>
                  <a:srgbClr val="0000FF"/>
                </a:solidFill>
              </a:rPr>
              <a:t>After </a:t>
            </a:r>
            <a:r>
              <a:rPr lang="en-US" dirty="0">
                <a:solidFill>
                  <a:srgbClr val="0000FF"/>
                </a:solidFill>
              </a:rPr>
              <a:t>PACCD </a:t>
            </a:r>
            <a:r>
              <a:rPr lang="en-US" dirty="0" smtClean="0">
                <a:solidFill>
                  <a:srgbClr val="0000FF"/>
                </a:solidFill>
              </a:rPr>
              <a:t>yesterday , </a:t>
            </a:r>
            <a:r>
              <a:rPr lang="en-US" dirty="0">
                <a:solidFill>
                  <a:srgbClr val="0000FF"/>
                </a:solidFill>
              </a:rPr>
              <a:t>ISPA </a:t>
            </a:r>
            <a:r>
              <a:rPr lang="en-US" dirty="0" smtClean="0">
                <a:solidFill>
                  <a:srgbClr val="0000FF"/>
                </a:solidFill>
              </a:rPr>
              <a:t>today </a:t>
            </a:r>
            <a:r>
              <a:rPr lang="mr-IN" dirty="0" smtClean="0">
                <a:solidFill>
                  <a:srgbClr val="0000FF"/>
                </a:solidFill>
              </a:rPr>
              <a:t>…</a:t>
            </a:r>
            <a:r>
              <a:rPr lang="en-US" dirty="0" smtClean="0">
                <a:solidFill>
                  <a:srgbClr val="0000FF"/>
                </a:solidFill>
              </a:rPr>
              <a:t> </a:t>
            </a:r>
          </a:p>
          <a:p>
            <a:pPr marL="0" indent="0">
              <a:buNone/>
            </a:pPr>
            <a:r>
              <a:rPr lang="en-US" dirty="0">
                <a:solidFill>
                  <a:srgbClr val="0000FF"/>
                </a:solidFill>
              </a:rPr>
              <a:t> </a:t>
            </a:r>
            <a:r>
              <a:rPr lang="en-US" dirty="0" smtClean="0">
                <a:solidFill>
                  <a:srgbClr val="0000FF"/>
                </a:solidFill>
              </a:rPr>
              <a:t>   tomorrow  </a:t>
            </a:r>
            <a:r>
              <a:rPr lang="en-US" dirty="0">
                <a:solidFill>
                  <a:srgbClr val="0000FF"/>
                </a:solidFill>
              </a:rPr>
              <a:t>will </a:t>
            </a:r>
            <a:r>
              <a:rPr lang="en-US" dirty="0" smtClean="0">
                <a:solidFill>
                  <a:srgbClr val="0000FF"/>
                </a:solidFill>
              </a:rPr>
              <a:t>we have to  </a:t>
            </a:r>
            <a:r>
              <a:rPr lang="en-US" dirty="0">
                <a:solidFill>
                  <a:srgbClr val="0000FF"/>
                </a:solidFill>
              </a:rPr>
              <a:t>rename this workshop </a:t>
            </a:r>
            <a:r>
              <a:rPr lang="en-US" dirty="0" smtClean="0">
                <a:solidFill>
                  <a:srgbClr val="0000FF"/>
                </a:solidFill>
              </a:rPr>
              <a:t>  PACMOS :</a:t>
            </a:r>
          </a:p>
          <a:p>
            <a:pPr marL="0" indent="0">
              <a:buNone/>
            </a:pPr>
            <a:r>
              <a:rPr lang="en-US" dirty="0">
                <a:solidFill>
                  <a:srgbClr val="0000FF"/>
                </a:solidFill>
              </a:rPr>
              <a:t> </a:t>
            </a:r>
            <a:r>
              <a:rPr lang="en-US" dirty="0" smtClean="0">
                <a:solidFill>
                  <a:srgbClr val="0000FF"/>
                </a:solidFill>
              </a:rPr>
              <a:t>                        </a:t>
            </a:r>
            <a:r>
              <a:rPr lang="en-US" dirty="0">
                <a:solidFill>
                  <a:srgbClr val="0000FF"/>
                </a:solidFill>
              </a:rPr>
              <a:t>“ Precision Astronomy with CMOS “ </a:t>
            </a:r>
            <a:r>
              <a:rPr lang="en-US" dirty="0" smtClean="0">
                <a:solidFill>
                  <a:srgbClr val="0000FF"/>
                </a:solidFill>
              </a:rPr>
              <a:t>?</a:t>
            </a:r>
            <a:endParaRPr lang="en-US" dirty="0">
              <a:solidFill>
                <a:srgbClr val="0000FF"/>
              </a:solidFill>
            </a:endParaRPr>
          </a:p>
        </p:txBody>
      </p:sp>
    </p:spTree>
    <p:extLst>
      <p:ext uri="{BB962C8B-B14F-4D97-AF65-F5344CB8AC3E}">
        <p14:creationId xmlns:p14="http://schemas.microsoft.com/office/powerpoint/2010/main" val="2002571273"/>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smtClean="0"/>
              <a:t>Workshop Objectives </a:t>
            </a:r>
            <a:endParaRPr lang="en-US" dirty="0"/>
          </a:p>
        </p:txBody>
      </p:sp>
      <p:sp>
        <p:nvSpPr>
          <p:cNvPr id="3" name="Espace réservé du contenu 2"/>
          <p:cNvSpPr>
            <a:spLocks noGrp="1"/>
          </p:cNvSpPr>
          <p:nvPr>
            <p:ph idx="1"/>
          </p:nvPr>
        </p:nvSpPr>
        <p:spPr/>
        <p:txBody>
          <a:bodyPr/>
          <a:lstStyle/>
          <a:p>
            <a:r>
              <a:rPr lang="en-US" dirty="0" smtClean="0"/>
              <a:t>This 4th workshop on Image Sensors for Precision Astronomy (ISPA) convenes </a:t>
            </a:r>
            <a:r>
              <a:rPr lang="en-US" dirty="0" smtClean="0"/>
              <a:t>us</a:t>
            </a:r>
            <a:r>
              <a:rPr lang="en-US" dirty="0" smtClean="0"/>
              <a:t> </a:t>
            </a:r>
            <a:r>
              <a:rPr lang="en-US" dirty="0" smtClean="0"/>
              <a:t>to address the challenges of making state-of-the-art measurements with imperfect </a:t>
            </a:r>
            <a:r>
              <a:rPr lang="en-US" dirty="0" smtClean="0"/>
              <a:t>senso</a:t>
            </a:r>
            <a:r>
              <a:rPr lang="en-US" dirty="0" smtClean="0"/>
              <a:t>rs : </a:t>
            </a:r>
          </a:p>
          <a:p>
            <a:pPr lvl="1">
              <a:buFont typeface="Wingdings" charset="0"/>
              <a:buChar char="è"/>
            </a:pPr>
            <a:r>
              <a:rPr lang="en-US" dirty="0" smtClean="0">
                <a:solidFill>
                  <a:srgbClr val="0000FF"/>
                </a:solidFill>
              </a:rPr>
              <a:t>the </a:t>
            </a:r>
            <a:r>
              <a:rPr lang="en-US" dirty="0" smtClean="0">
                <a:solidFill>
                  <a:srgbClr val="0000FF"/>
                </a:solidFill>
              </a:rPr>
              <a:t>impact of detector systematics on science goals</a:t>
            </a:r>
            <a:r>
              <a:rPr lang="en-US" dirty="0" smtClean="0"/>
              <a:t> </a:t>
            </a:r>
            <a:endParaRPr lang="en-US" dirty="0" smtClean="0"/>
          </a:p>
          <a:p>
            <a:pPr lvl="1">
              <a:buFont typeface="Wingdings" charset="0"/>
              <a:buChar char="è"/>
            </a:pPr>
            <a:r>
              <a:rPr lang="en-US" dirty="0" smtClean="0">
                <a:solidFill>
                  <a:srgbClr val="0000FF"/>
                </a:solidFill>
              </a:rPr>
              <a:t>strategies </a:t>
            </a:r>
            <a:r>
              <a:rPr lang="en-US" dirty="0" smtClean="0">
                <a:solidFill>
                  <a:srgbClr val="0000FF"/>
                </a:solidFill>
              </a:rPr>
              <a:t>for characterization, calibration, and mitigation</a:t>
            </a:r>
            <a:r>
              <a:rPr lang="en-US" dirty="0" smtClean="0"/>
              <a:t>.</a:t>
            </a:r>
          </a:p>
          <a:p>
            <a:r>
              <a:rPr lang="en-US" dirty="0" smtClean="0"/>
              <a:t>The scope of ISPA includes detector issues in any sensor type which affect applications such as </a:t>
            </a:r>
            <a:r>
              <a:rPr lang="en-US" dirty="0" smtClean="0">
                <a:solidFill>
                  <a:srgbClr val="0000FF"/>
                </a:solidFill>
              </a:rPr>
              <a:t>photometry, astrometry, spectroscopy, </a:t>
            </a:r>
            <a:r>
              <a:rPr lang="en-US" dirty="0" err="1" smtClean="0">
                <a:solidFill>
                  <a:srgbClr val="0000FF"/>
                </a:solidFill>
              </a:rPr>
              <a:t>coronagraphy</a:t>
            </a:r>
            <a:r>
              <a:rPr lang="en-US" dirty="0" smtClean="0">
                <a:solidFill>
                  <a:srgbClr val="0000FF"/>
                </a:solidFill>
              </a:rPr>
              <a:t>, and shape measurement</a:t>
            </a:r>
          </a:p>
          <a:p>
            <a:r>
              <a:rPr lang="en-US" dirty="0" smtClean="0"/>
              <a:t>ISPA </a:t>
            </a:r>
            <a:r>
              <a:rPr lang="en-US" dirty="0"/>
              <a:t>was previously called PACCD - Precision Astronomy with fully depleted </a:t>
            </a:r>
            <a:r>
              <a:rPr lang="en-US" dirty="0" smtClean="0"/>
              <a:t>CCDs</a:t>
            </a:r>
            <a:r>
              <a:rPr lang="en-US" dirty="0"/>
              <a:t> </a:t>
            </a:r>
            <a:r>
              <a:rPr lang="en-US" dirty="0" smtClean="0"/>
              <a:t>:   </a:t>
            </a:r>
            <a:endParaRPr lang="en-US" dirty="0" smtClean="0"/>
          </a:p>
          <a:p>
            <a:pPr marL="457200" lvl="1" indent="0">
              <a:buNone/>
            </a:pPr>
            <a:r>
              <a:rPr lang="en-US" dirty="0" smtClean="0">
                <a:solidFill>
                  <a:srgbClr val="0000FF"/>
                </a:solidFill>
                <a:sym typeface="Wingdings"/>
              </a:rPr>
              <a:t>  CMOS  take indeed  the challenge of precision</a:t>
            </a:r>
            <a:endParaRPr lang="en-US" dirty="0" smtClean="0"/>
          </a:p>
          <a:p>
            <a:endParaRPr lang="en-US" dirty="0"/>
          </a:p>
        </p:txBody>
      </p:sp>
    </p:spTree>
    <p:extLst>
      <p:ext uri="{BB962C8B-B14F-4D97-AF65-F5344CB8AC3E}">
        <p14:creationId xmlns:p14="http://schemas.microsoft.com/office/powerpoint/2010/main" val="4059091766"/>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52400" y="57150"/>
            <a:ext cx="8839199" cy="4724400"/>
          </a:xfrm>
        </p:spPr>
        <p:txBody>
          <a:bodyPr/>
          <a:lstStyle/>
          <a:p>
            <a:pPr marL="0" indent="0">
              <a:buNone/>
            </a:pPr>
            <a:r>
              <a:rPr lang="en-US" sz="1800" b="1" dirty="0">
                <a:solidFill>
                  <a:srgbClr val="2284A4"/>
                </a:solidFill>
                <a:latin typeface="+mj-lt"/>
              </a:rPr>
              <a:t>Key measurements by imaging </a:t>
            </a:r>
            <a:r>
              <a:rPr lang="en-US" sz="1800" b="1" dirty="0" smtClean="0">
                <a:solidFill>
                  <a:srgbClr val="2284A4"/>
                </a:solidFill>
                <a:latin typeface="+mj-lt"/>
              </a:rPr>
              <a:t>sensors </a:t>
            </a:r>
            <a:endParaRPr lang="en-US" sz="1800" b="1" dirty="0">
              <a:solidFill>
                <a:srgbClr val="2284A4"/>
              </a:solidFill>
              <a:latin typeface="+mj-lt"/>
            </a:endParaRPr>
          </a:p>
          <a:p>
            <a:r>
              <a:rPr lang="en-US" sz="1800" dirty="0"/>
              <a:t>Position </a:t>
            </a:r>
            <a:r>
              <a:rPr lang="mr-IN" sz="1800" dirty="0"/>
              <a:t>–</a:t>
            </a:r>
            <a:r>
              <a:rPr lang="en-US" sz="1800" dirty="0"/>
              <a:t> Astrometry</a:t>
            </a:r>
          </a:p>
          <a:p>
            <a:r>
              <a:rPr lang="en-US" sz="1800" dirty="0" smtClean="0"/>
              <a:t>Shapes </a:t>
            </a:r>
          </a:p>
          <a:p>
            <a:r>
              <a:rPr lang="en-US" sz="1800" dirty="0" smtClean="0"/>
              <a:t>Flux</a:t>
            </a:r>
          </a:p>
          <a:p>
            <a:pPr marL="0" indent="0">
              <a:buNone/>
            </a:pPr>
            <a:r>
              <a:rPr lang="en-US" sz="1800" b="1" dirty="0">
                <a:solidFill>
                  <a:srgbClr val="2284A4"/>
                </a:solidFill>
                <a:latin typeface="+mj-lt"/>
              </a:rPr>
              <a:t>Main source of </a:t>
            </a:r>
            <a:r>
              <a:rPr lang="en-US" sz="1800" b="1" dirty="0" smtClean="0">
                <a:solidFill>
                  <a:srgbClr val="2284A4"/>
                </a:solidFill>
                <a:latin typeface="+mj-lt"/>
              </a:rPr>
              <a:t>distortion from imaging sensors</a:t>
            </a:r>
            <a:r>
              <a:rPr lang="en-US" sz="1800" dirty="0" smtClean="0"/>
              <a:t> </a:t>
            </a:r>
            <a:endParaRPr lang="en-US" sz="1800" dirty="0"/>
          </a:p>
          <a:p>
            <a:r>
              <a:rPr lang="en-US" sz="1800" dirty="0" smtClean="0"/>
              <a:t>Field issues </a:t>
            </a:r>
            <a:r>
              <a:rPr lang="en-US" sz="1800" dirty="0" smtClean="0">
                <a:sym typeface="Wingdings"/>
              </a:rPr>
              <a:t> the 2013-1</a:t>
            </a:r>
            <a:r>
              <a:rPr lang="en-US" sz="1800" baseline="30000" dirty="0" smtClean="0">
                <a:sym typeface="Wingdings"/>
              </a:rPr>
              <a:t>st</a:t>
            </a:r>
            <a:r>
              <a:rPr lang="en-US" sz="1800" dirty="0" smtClean="0">
                <a:sym typeface="Wingdings"/>
              </a:rPr>
              <a:t> PACCD highlight </a:t>
            </a:r>
            <a:r>
              <a:rPr lang="en-US" sz="1800" dirty="0" smtClean="0"/>
              <a:t> </a:t>
            </a:r>
          </a:p>
          <a:p>
            <a:pPr lvl="1"/>
            <a:r>
              <a:rPr lang="en-US" sz="1800" dirty="0" smtClean="0"/>
              <a:t>Lateral Electric Field (Edge effect</a:t>
            </a:r>
            <a:r>
              <a:rPr lang="en-US" sz="1800" dirty="0" smtClean="0"/>
              <a:t>, </a:t>
            </a:r>
            <a:r>
              <a:rPr lang="en-US" sz="1800" dirty="0" smtClean="0"/>
              <a:t>Tree rings</a:t>
            </a:r>
            <a:r>
              <a:rPr lang="mr-IN" sz="1800" dirty="0" smtClean="0"/>
              <a:t>…</a:t>
            </a:r>
            <a:r>
              <a:rPr lang="en-US" sz="1800" dirty="0" smtClean="0"/>
              <a:t>) </a:t>
            </a:r>
            <a:endParaRPr lang="en-US" sz="1800" dirty="0"/>
          </a:p>
          <a:p>
            <a:pPr lvl="1"/>
            <a:r>
              <a:rPr lang="en-US" sz="1800" dirty="0" smtClean="0"/>
              <a:t>Longitudinal </a:t>
            </a:r>
            <a:r>
              <a:rPr lang="en-US" sz="1800" dirty="0"/>
              <a:t>Electric Field </a:t>
            </a:r>
            <a:r>
              <a:rPr lang="en-US" sz="1800" dirty="0" smtClean="0"/>
              <a:t>(Diffusion , Some </a:t>
            </a:r>
            <a:r>
              <a:rPr lang="en-US" sz="1800" dirty="0"/>
              <a:t>Brighter-fatter</a:t>
            </a:r>
            <a:r>
              <a:rPr lang="mr-IN" sz="1800" dirty="0" smtClean="0"/>
              <a:t>…</a:t>
            </a:r>
            <a:r>
              <a:rPr lang="en-US" sz="1800" dirty="0" smtClean="0"/>
              <a:t>) </a:t>
            </a:r>
          </a:p>
          <a:p>
            <a:pPr lvl="1"/>
            <a:r>
              <a:rPr lang="en-US" sz="1800" dirty="0" smtClean="0"/>
              <a:t>Space Charge Effect (</a:t>
            </a:r>
            <a:r>
              <a:rPr lang="en-US" sz="1800" dirty="0"/>
              <a:t>Brighter-</a:t>
            </a:r>
            <a:r>
              <a:rPr lang="en-US" sz="1800" dirty="0" smtClean="0"/>
              <a:t>fatter, pocket </a:t>
            </a:r>
            <a:r>
              <a:rPr lang="en-US" sz="1800" dirty="0" smtClean="0"/>
              <a:t>? </a:t>
            </a:r>
            <a:r>
              <a:rPr lang="mr-IN" sz="1800" dirty="0" smtClean="0"/>
              <a:t>…</a:t>
            </a:r>
            <a:r>
              <a:rPr lang="en-US" sz="1800" dirty="0" smtClean="0"/>
              <a:t>)</a:t>
            </a:r>
          </a:p>
          <a:p>
            <a:pPr lvl="1"/>
            <a:r>
              <a:rPr lang="en-US" sz="1800" dirty="0"/>
              <a:t>Variable/non uniform hole distribution ( Tearing, Image Distortion )     </a:t>
            </a:r>
          </a:p>
          <a:p>
            <a:r>
              <a:rPr lang="en-US" sz="1800" dirty="0" smtClean="0"/>
              <a:t>Mask non-uniformity ( Pixel response non-uniformity )</a:t>
            </a:r>
          </a:p>
          <a:p>
            <a:r>
              <a:rPr lang="en-US" sz="1800" dirty="0" smtClean="0"/>
              <a:t>Defects &amp; traps, non-optimal charge transfer-voltage-clocking (Trailing charge )</a:t>
            </a:r>
          </a:p>
          <a:p>
            <a:r>
              <a:rPr lang="en-US" sz="1800" dirty="0" smtClean="0"/>
              <a:t>Image Persistency , X-talk (electronic ghost )</a:t>
            </a:r>
          </a:p>
          <a:p>
            <a:r>
              <a:rPr lang="en-US" sz="1800" dirty="0" smtClean="0"/>
              <a:t>Electronic stability (</a:t>
            </a:r>
            <a:r>
              <a:rPr lang="en-US" sz="1800" dirty="0" err="1" smtClean="0"/>
              <a:t>vs</a:t>
            </a:r>
            <a:r>
              <a:rPr lang="en-US" sz="1800" dirty="0" smtClean="0"/>
              <a:t> T , </a:t>
            </a:r>
            <a:r>
              <a:rPr lang="en-US" sz="1800" dirty="0" err="1" smtClean="0"/>
              <a:t>vs</a:t>
            </a:r>
            <a:r>
              <a:rPr lang="en-US" sz="1800" dirty="0" smtClean="0"/>
              <a:t> previous signal level/baseline stability</a:t>
            </a:r>
            <a:r>
              <a:rPr lang="mr-IN" sz="1800" dirty="0" smtClean="0"/>
              <a:t>…</a:t>
            </a:r>
            <a:r>
              <a:rPr lang="en-US" sz="1800" dirty="0" smtClean="0"/>
              <a:t>) </a:t>
            </a:r>
            <a:r>
              <a:rPr lang="en-US" sz="1800" dirty="0"/>
              <a:t>&amp;</a:t>
            </a:r>
            <a:r>
              <a:rPr lang="en-US" sz="1800" dirty="0" smtClean="0"/>
              <a:t> linearity  </a:t>
            </a:r>
          </a:p>
          <a:p>
            <a:pPr marL="0" indent="0">
              <a:buNone/>
            </a:pPr>
            <a:endParaRPr lang="en-US" sz="1800" dirty="0"/>
          </a:p>
        </p:txBody>
      </p:sp>
    </p:spTree>
    <p:extLst>
      <p:ext uri="{BB962C8B-B14F-4D97-AF65-F5344CB8AC3E}">
        <p14:creationId xmlns:p14="http://schemas.microsoft.com/office/powerpoint/2010/main" val="908582034"/>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28600" y="19050"/>
            <a:ext cx="6188357" cy="417910"/>
          </a:xfrm>
        </p:spPr>
        <p:txBody>
          <a:bodyPr/>
          <a:lstStyle/>
          <a:p>
            <a:r>
              <a:rPr lang="en-US" dirty="0" smtClean="0"/>
              <a:t>Electric Field Issues</a:t>
            </a:r>
            <a:endParaRPr lang="en-US" dirty="0"/>
          </a:p>
        </p:txBody>
      </p:sp>
      <p:sp>
        <p:nvSpPr>
          <p:cNvPr id="24" name="ZoneTexte 23"/>
          <p:cNvSpPr txBox="1"/>
          <p:nvPr/>
        </p:nvSpPr>
        <p:spPr>
          <a:xfrm rot="16200000">
            <a:off x="7429500" y="3219450"/>
            <a:ext cx="2514600" cy="91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indent="0" defTabSz="457200" fontAlgn="base">
              <a:spcBef>
                <a:spcPct val="20000"/>
              </a:spcBef>
              <a:spcAft>
                <a:spcPct val="0"/>
              </a:spcAft>
              <a:buFont typeface="Arial" charset="0"/>
              <a:buNone/>
              <a:defRPr b="1">
                <a:solidFill>
                  <a:srgbClr val="2284A4"/>
                </a:solidFill>
                <a:latin typeface="+mj-lt"/>
                <a:ea typeface="ＭＳ Ｐゴシック" charset="-128"/>
                <a:cs typeface="ＭＳ Ｐゴシック" charset="-128"/>
              </a:defRPr>
            </a:lvl1pPr>
            <a:lvl2pPr marL="742950" lvl="1" indent="-285750" defTabSz="457200" fontAlgn="base">
              <a:spcBef>
                <a:spcPct val="20000"/>
              </a:spcBef>
              <a:spcAft>
                <a:spcPct val="0"/>
              </a:spcAft>
              <a:buFont typeface="Arial"/>
              <a:buChar char="•"/>
              <a:defRPr>
                <a:ea typeface="ＭＳ Ｐゴシック" charset="-128"/>
              </a:defRPr>
            </a:lvl2pPr>
            <a:lvl3pPr marL="1143000" indent="-228600" defTabSz="457200" fontAlgn="base">
              <a:spcBef>
                <a:spcPct val="20000"/>
              </a:spcBef>
              <a:spcAft>
                <a:spcPct val="0"/>
              </a:spcAft>
              <a:buFont typeface="Lucida Grande"/>
              <a:buChar char="-"/>
              <a:defRPr>
                <a:ea typeface="ＭＳ Ｐゴシック" charset="-128"/>
              </a:defRPr>
            </a:lvl3pPr>
            <a:lvl4pPr marL="1600200" indent="-228600" defTabSz="457200" fontAlgn="base">
              <a:spcBef>
                <a:spcPct val="20000"/>
              </a:spcBef>
              <a:spcAft>
                <a:spcPct val="0"/>
              </a:spcAft>
              <a:buFont typeface="Arial"/>
              <a:buChar char="•"/>
              <a:defRPr sz="1600">
                <a:ea typeface="ＭＳ Ｐゴシック" charset="-128"/>
              </a:defRPr>
            </a:lvl4pPr>
            <a:lvl5pPr marL="2057400" indent="-228600" defTabSz="457200" fontAlgn="base">
              <a:spcBef>
                <a:spcPct val="20000"/>
              </a:spcBef>
              <a:spcAft>
                <a:spcPct val="0"/>
              </a:spcAft>
              <a:buFont typeface="Arial" charset="0"/>
              <a:buChar char="»"/>
              <a:defRPr sz="1400">
                <a:ea typeface="ＭＳ Ｐゴシック" charset="-128"/>
              </a:defRPr>
            </a:lvl5pPr>
            <a:lvl6pPr marL="2514600" indent="-228600" defTabSz="457200">
              <a:spcBef>
                <a:spcPct val="20000"/>
              </a:spcBef>
              <a:buFont typeface="Arial"/>
              <a:buChar char="•"/>
              <a:defRPr sz="2000"/>
            </a:lvl6pPr>
            <a:lvl7pPr marL="2971800" indent="-228600" defTabSz="457200">
              <a:spcBef>
                <a:spcPct val="20000"/>
              </a:spcBef>
              <a:buFont typeface="Arial"/>
              <a:buChar char="•"/>
              <a:defRPr sz="2000"/>
            </a:lvl7pPr>
            <a:lvl8pPr marL="3429000" indent="-228600" defTabSz="457200">
              <a:spcBef>
                <a:spcPct val="20000"/>
              </a:spcBef>
              <a:buFont typeface="Arial"/>
              <a:buChar char="•"/>
              <a:defRPr sz="2000"/>
            </a:lvl8pPr>
            <a:lvl9pPr marL="3886200" indent="-228600" defTabSz="457200">
              <a:spcBef>
                <a:spcPct val="20000"/>
              </a:spcBef>
              <a:buFont typeface="Arial"/>
              <a:buChar char="•"/>
              <a:defRPr sz="2000"/>
            </a:lvl9pPr>
          </a:lstStyle>
          <a:p>
            <a:r>
              <a:rPr lang="en-US" dirty="0" smtClean="0">
                <a:solidFill>
                  <a:schemeClr val="tx1"/>
                </a:solidFill>
              </a:rPr>
              <a:t>The field line are essentially straight down to the last 5 </a:t>
            </a:r>
            <a:r>
              <a:rPr lang="en-US" dirty="0" err="1" smtClean="0">
                <a:solidFill>
                  <a:schemeClr val="tx1"/>
                </a:solidFill>
              </a:rPr>
              <a:t>μm</a:t>
            </a:r>
            <a:r>
              <a:rPr lang="en-US" dirty="0" smtClean="0">
                <a:solidFill>
                  <a:schemeClr val="tx1"/>
                </a:solidFill>
              </a:rPr>
              <a:t> </a:t>
            </a:r>
          </a:p>
          <a:p>
            <a:endParaRPr lang="en-US" dirty="0">
              <a:solidFill>
                <a:schemeClr val="tx1"/>
              </a:solidFill>
            </a:endParaRPr>
          </a:p>
        </p:txBody>
      </p:sp>
      <p:grpSp>
        <p:nvGrpSpPr>
          <p:cNvPr id="21" name="Grouper 20"/>
          <p:cNvGrpSpPr/>
          <p:nvPr/>
        </p:nvGrpSpPr>
        <p:grpSpPr>
          <a:xfrm>
            <a:off x="2667000" y="438150"/>
            <a:ext cx="6248400" cy="4946400"/>
            <a:chOff x="304800" y="666750"/>
            <a:chExt cx="6248400" cy="4946400"/>
          </a:xfrm>
        </p:grpSpPr>
        <p:pic>
          <p:nvPicPr>
            <p:cNvPr id="23" name="Picture 4"/>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32114" t="12054" r="33868" b="-7016"/>
            <a:stretch/>
          </p:blipFill>
          <p:spPr>
            <a:xfrm>
              <a:off x="304800" y="666750"/>
              <a:ext cx="3810000" cy="4946400"/>
            </a:xfrm>
            <a:prstGeom prst="rect">
              <a:avLst/>
            </a:prstGeom>
            <a:ln>
              <a:noFill/>
            </a:ln>
          </p:spPr>
        </p:pic>
        <p:cxnSp>
          <p:nvCxnSpPr>
            <p:cNvPr id="11" name="Connecteur en arc 10"/>
            <p:cNvCxnSpPr/>
            <p:nvPr/>
          </p:nvCxnSpPr>
          <p:spPr>
            <a:xfrm rot="5400000">
              <a:off x="1638300" y="3829050"/>
              <a:ext cx="457200" cy="76200"/>
            </a:xfrm>
            <a:prstGeom prst="curvedConnector3">
              <a:avLst>
                <a:gd name="adj1" fmla="val 97222"/>
              </a:avLst>
            </a:prstGeom>
            <a:ln>
              <a:solidFill>
                <a:srgbClr val="FF0000"/>
              </a:solidFill>
            </a:ln>
          </p:spPr>
          <p:style>
            <a:lnRef idx="2">
              <a:schemeClr val="accent1"/>
            </a:lnRef>
            <a:fillRef idx="0">
              <a:schemeClr val="accent1"/>
            </a:fillRef>
            <a:effectRef idx="1">
              <a:schemeClr val="accent1"/>
            </a:effectRef>
            <a:fontRef idx="minor">
              <a:schemeClr val="tx1"/>
            </a:fontRef>
          </p:style>
        </p:cxnSp>
        <p:pic>
          <p:nvPicPr>
            <p:cNvPr id="16" name="Image 15" descr="drift.png"/>
            <p:cNvPicPr>
              <a:picLocks noChangeAspect="1"/>
            </p:cNvPicPr>
            <p:nvPr/>
          </p:nvPicPr>
          <p:blipFill rotWithShape="1">
            <a:blip r:embed="rId3">
              <a:extLst>
                <a:ext uri="{28A0092B-C50C-407E-A947-70E740481C1C}">
                  <a14:useLocalDpi xmlns:a14="http://schemas.microsoft.com/office/drawing/2010/main" val="0"/>
                </a:ext>
              </a:extLst>
            </a:blip>
            <a:srcRect r="51639"/>
            <a:stretch/>
          </p:blipFill>
          <p:spPr>
            <a:xfrm>
              <a:off x="4419600" y="2647950"/>
              <a:ext cx="1449000" cy="2704968"/>
            </a:xfrm>
            <a:prstGeom prst="rect">
              <a:avLst/>
            </a:prstGeom>
          </p:spPr>
        </p:pic>
        <p:sp>
          <p:nvSpPr>
            <p:cNvPr id="18" name="Trapèze 17"/>
            <p:cNvSpPr/>
            <p:nvPr/>
          </p:nvSpPr>
          <p:spPr>
            <a:xfrm rot="16200000">
              <a:off x="2209802" y="2647949"/>
              <a:ext cx="2209799" cy="2362199"/>
            </a:xfrm>
            <a:prstGeom prst="trapezoid">
              <a:avLst>
                <a:gd name="adj" fmla="val 37931"/>
              </a:avLst>
            </a:prstGeom>
            <a:solidFill>
              <a:srgbClr val="5DB7D1">
                <a:alpha val="33000"/>
              </a:srgbClr>
            </a:solidFill>
            <a:ln w="0" cap="flat">
              <a:solidFill>
                <a:srgbClr val="5293A5"/>
              </a:solidFill>
              <a:round/>
            </a:ln>
            <a:effectLst/>
          </p:spPr>
          <p:style>
            <a:lnRef idx="3">
              <a:schemeClr val="lt1"/>
            </a:lnRef>
            <a:fillRef idx="1">
              <a:schemeClr val="accent5"/>
            </a:fillRef>
            <a:effectRef idx="1">
              <a:schemeClr val="accent5"/>
            </a:effectRef>
            <a:fontRef idx="minor">
              <a:schemeClr val="lt1"/>
            </a:fontRef>
          </p:style>
          <p:txBody>
            <a:bodyPr rtlCol="0" anchor="t"/>
            <a:lstStyle/>
            <a:p>
              <a:pPr algn="ctr"/>
              <a:endParaRPr lang="en-US" sz="1600" dirty="0" smtClean="0">
                <a:solidFill>
                  <a:schemeClr val="bg1"/>
                </a:solidFill>
              </a:endParaRPr>
            </a:p>
          </p:txBody>
        </p:sp>
        <p:sp>
          <p:nvSpPr>
            <p:cNvPr id="19" name="ZoneTexte 18"/>
            <p:cNvSpPr txBox="1"/>
            <p:nvPr/>
          </p:nvSpPr>
          <p:spPr>
            <a:xfrm>
              <a:off x="4343400" y="4774168"/>
              <a:ext cx="304800" cy="36933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indent="0" defTabSz="457200" fontAlgn="base">
                <a:spcBef>
                  <a:spcPct val="20000"/>
                </a:spcBef>
                <a:spcAft>
                  <a:spcPct val="0"/>
                </a:spcAft>
                <a:buFont typeface="Arial" charset="0"/>
                <a:buNone/>
                <a:defRPr b="1">
                  <a:solidFill>
                    <a:srgbClr val="2284A4"/>
                  </a:solidFill>
                  <a:latin typeface="+mj-lt"/>
                  <a:ea typeface="ＭＳ Ｐゴシック" charset="-128"/>
                  <a:cs typeface="ＭＳ Ｐゴシック" charset="-128"/>
                </a:defRPr>
              </a:lvl1pPr>
              <a:lvl2pPr marL="742950" lvl="1" indent="-285750" defTabSz="457200" fontAlgn="base">
                <a:spcBef>
                  <a:spcPct val="20000"/>
                </a:spcBef>
                <a:spcAft>
                  <a:spcPct val="0"/>
                </a:spcAft>
                <a:buFont typeface="Arial"/>
                <a:buChar char="•"/>
                <a:defRPr>
                  <a:ea typeface="ＭＳ Ｐゴシック" charset="-128"/>
                </a:defRPr>
              </a:lvl2pPr>
              <a:lvl3pPr marL="1143000" indent="-228600" defTabSz="457200" fontAlgn="base">
                <a:spcBef>
                  <a:spcPct val="20000"/>
                </a:spcBef>
                <a:spcAft>
                  <a:spcPct val="0"/>
                </a:spcAft>
                <a:buFont typeface="Lucida Grande"/>
                <a:buChar char="-"/>
                <a:defRPr>
                  <a:ea typeface="ＭＳ Ｐゴシック" charset="-128"/>
                </a:defRPr>
              </a:lvl3pPr>
              <a:lvl4pPr marL="1600200" indent="-228600" defTabSz="457200" fontAlgn="base">
                <a:spcBef>
                  <a:spcPct val="20000"/>
                </a:spcBef>
                <a:spcAft>
                  <a:spcPct val="0"/>
                </a:spcAft>
                <a:buFont typeface="Arial"/>
                <a:buChar char="•"/>
                <a:defRPr sz="1600">
                  <a:ea typeface="ＭＳ Ｐゴシック" charset="-128"/>
                </a:defRPr>
              </a:lvl4pPr>
              <a:lvl5pPr marL="2057400" indent="-228600" defTabSz="457200" fontAlgn="base">
                <a:spcBef>
                  <a:spcPct val="20000"/>
                </a:spcBef>
                <a:spcAft>
                  <a:spcPct val="0"/>
                </a:spcAft>
                <a:buFont typeface="Arial" charset="0"/>
                <a:buChar char="»"/>
                <a:defRPr sz="1400">
                  <a:ea typeface="ＭＳ Ｐゴシック" charset="-128"/>
                </a:defRPr>
              </a:lvl5pPr>
              <a:lvl6pPr marL="2514600" indent="-228600" defTabSz="457200">
                <a:spcBef>
                  <a:spcPct val="20000"/>
                </a:spcBef>
                <a:buFont typeface="Arial"/>
                <a:buChar char="•"/>
                <a:defRPr sz="2000"/>
              </a:lvl6pPr>
              <a:lvl7pPr marL="2971800" indent="-228600" defTabSz="457200">
                <a:spcBef>
                  <a:spcPct val="20000"/>
                </a:spcBef>
                <a:buFont typeface="Arial"/>
                <a:buChar char="•"/>
                <a:defRPr sz="2000"/>
              </a:lvl7pPr>
              <a:lvl8pPr marL="3429000" indent="-228600" defTabSz="457200">
                <a:spcBef>
                  <a:spcPct val="20000"/>
                </a:spcBef>
                <a:buFont typeface="Arial"/>
                <a:buChar char="•"/>
                <a:defRPr sz="2000"/>
              </a:lvl8pPr>
              <a:lvl9pPr marL="3886200" indent="-228600" defTabSz="457200">
                <a:spcBef>
                  <a:spcPct val="20000"/>
                </a:spcBef>
                <a:buFont typeface="Arial"/>
                <a:buChar char="•"/>
                <a:defRPr sz="2000"/>
              </a:lvl9pPr>
            </a:lstStyle>
            <a:p>
              <a:r>
                <a:rPr lang="en-US" dirty="0" smtClean="0">
                  <a:solidFill>
                    <a:schemeClr val="tx1"/>
                  </a:solidFill>
                </a:rPr>
                <a:t>μ</a:t>
              </a:r>
              <a:endParaRPr lang="en-US" dirty="0">
                <a:solidFill>
                  <a:schemeClr val="tx1"/>
                </a:solidFill>
              </a:endParaRPr>
            </a:p>
          </p:txBody>
        </p:sp>
        <p:sp>
          <p:nvSpPr>
            <p:cNvPr id="22" name="ZoneTexte 21"/>
            <p:cNvSpPr txBox="1"/>
            <p:nvPr/>
          </p:nvSpPr>
          <p:spPr>
            <a:xfrm>
              <a:off x="4038600" y="895350"/>
              <a:ext cx="2514600" cy="1752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indent="0" defTabSz="457200" fontAlgn="base">
                <a:spcBef>
                  <a:spcPct val="20000"/>
                </a:spcBef>
                <a:spcAft>
                  <a:spcPct val="0"/>
                </a:spcAft>
                <a:buFont typeface="Arial" charset="0"/>
                <a:buNone/>
                <a:defRPr b="1">
                  <a:solidFill>
                    <a:srgbClr val="2284A4"/>
                  </a:solidFill>
                  <a:latin typeface="+mj-lt"/>
                  <a:ea typeface="ＭＳ Ｐゴシック" charset="-128"/>
                  <a:cs typeface="ＭＳ Ｐゴシック" charset="-128"/>
                </a:defRPr>
              </a:lvl1pPr>
              <a:lvl2pPr marL="742950" lvl="1" indent="-285750" defTabSz="457200" fontAlgn="base">
                <a:spcBef>
                  <a:spcPct val="20000"/>
                </a:spcBef>
                <a:spcAft>
                  <a:spcPct val="0"/>
                </a:spcAft>
                <a:buFont typeface="Arial"/>
                <a:buChar char="•"/>
                <a:defRPr>
                  <a:ea typeface="ＭＳ Ｐゴシック" charset="-128"/>
                </a:defRPr>
              </a:lvl2pPr>
              <a:lvl3pPr marL="1143000" indent="-228600" defTabSz="457200" fontAlgn="base">
                <a:spcBef>
                  <a:spcPct val="20000"/>
                </a:spcBef>
                <a:spcAft>
                  <a:spcPct val="0"/>
                </a:spcAft>
                <a:buFont typeface="Lucida Grande"/>
                <a:buChar char="-"/>
                <a:defRPr>
                  <a:ea typeface="ＭＳ Ｐゴシック" charset="-128"/>
                </a:defRPr>
              </a:lvl3pPr>
              <a:lvl4pPr marL="1600200" indent="-228600" defTabSz="457200" fontAlgn="base">
                <a:spcBef>
                  <a:spcPct val="20000"/>
                </a:spcBef>
                <a:spcAft>
                  <a:spcPct val="0"/>
                </a:spcAft>
                <a:buFont typeface="Arial"/>
                <a:buChar char="•"/>
                <a:defRPr sz="1600">
                  <a:ea typeface="ＭＳ Ｐゴシック" charset="-128"/>
                </a:defRPr>
              </a:lvl4pPr>
              <a:lvl5pPr marL="2057400" indent="-228600" defTabSz="457200" fontAlgn="base">
                <a:spcBef>
                  <a:spcPct val="20000"/>
                </a:spcBef>
                <a:spcAft>
                  <a:spcPct val="0"/>
                </a:spcAft>
                <a:buFont typeface="Arial" charset="0"/>
                <a:buChar char="»"/>
                <a:defRPr sz="1400">
                  <a:ea typeface="ＭＳ Ｐゴシック" charset="-128"/>
                </a:defRPr>
              </a:lvl5pPr>
              <a:lvl6pPr marL="2514600" indent="-228600" defTabSz="457200">
                <a:spcBef>
                  <a:spcPct val="20000"/>
                </a:spcBef>
                <a:buFont typeface="Arial"/>
                <a:buChar char="•"/>
                <a:defRPr sz="2000"/>
              </a:lvl6pPr>
              <a:lvl7pPr marL="2971800" indent="-228600" defTabSz="457200">
                <a:spcBef>
                  <a:spcPct val="20000"/>
                </a:spcBef>
                <a:buFont typeface="Arial"/>
                <a:buChar char="•"/>
                <a:defRPr sz="2000"/>
              </a:lvl7pPr>
              <a:lvl8pPr marL="3429000" indent="-228600" defTabSz="457200">
                <a:spcBef>
                  <a:spcPct val="20000"/>
                </a:spcBef>
                <a:buFont typeface="Arial"/>
                <a:buChar char="•"/>
                <a:defRPr sz="2000"/>
              </a:lvl8pPr>
              <a:lvl9pPr marL="3886200" indent="-228600" defTabSz="457200">
                <a:spcBef>
                  <a:spcPct val="20000"/>
                </a:spcBef>
                <a:buFont typeface="Arial"/>
                <a:buChar char="•"/>
                <a:defRPr sz="2000"/>
              </a:lvl9pPr>
            </a:lstStyle>
            <a:p>
              <a:r>
                <a:rPr lang="en-US" dirty="0" smtClean="0">
                  <a:solidFill>
                    <a:schemeClr val="tx1"/>
                  </a:solidFill>
                </a:rPr>
                <a:t>1 </a:t>
              </a:r>
              <a:r>
                <a:rPr lang="en-US" dirty="0">
                  <a:solidFill>
                    <a:schemeClr val="tx1"/>
                  </a:solidFill>
                </a:rPr>
                <a:t>p</a:t>
              </a:r>
              <a:r>
                <a:rPr lang="en-US" dirty="0" smtClean="0">
                  <a:solidFill>
                    <a:schemeClr val="tx1"/>
                  </a:solidFill>
                </a:rPr>
                <a:t>ixel :  100 </a:t>
              </a:r>
              <a:r>
                <a:rPr lang="en-US" dirty="0" err="1" smtClean="0">
                  <a:solidFill>
                    <a:schemeClr val="tx1"/>
                  </a:solidFill>
                </a:rPr>
                <a:t>μm</a:t>
              </a:r>
              <a:r>
                <a:rPr lang="en-US" dirty="0" smtClean="0">
                  <a:solidFill>
                    <a:schemeClr val="tx1"/>
                  </a:solidFill>
                </a:rPr>
                <a:t> high </a:t>
              </a:r>
            </a:p>
            <a:p>
              <a:r>
                <a:rPr lang="en-US" dirty="0">
                  <a:solidFill>
                    <a:schemeClr val="tx1"/>
                  </a:solidFill>
                </a:rPr>
                <a:t> </a:t>
              </a:r>
              <a:r>
                <a:rPr lang="en-US" dirty="0" smtClean="0">
                  <a:solidFill>
                    <a:schemeClr val="tx1"/>
                  </a:solidFill>
                </a:rPr>
                <a:t>      for    </a:t>
              </a:r>
              <a:r>
                <a:rPr lang="en-US" dirty="0">
                  <a:solidFill>
                    <a:schemeClr val="tx1"/>
                  </a:solidFill>
                </a:rPr>
                <a:t>10 </a:t>
              </a:r>
              <a:r>
                <a:rPr lang="en-US" dirty="0" err="1">
                  <a:solidFill>
                    <a:schemeClr val="tx1"/>
                  </a:solidFill>
                </a:rPr>
                <a:t>μm</a:t>
              </a:r>
              <a:r>
                <a:rPr lang="en-US" dirty="0">
                  <a:solidFill>
                    <a:schemeClr val="tx1"/>
                  </a:solidFill>
                </a:rPr>
                <a:t> x 10 </a:t>
              </a:r>
              <a:r>
                <a:rPr lang="en-US" dirty="0" err="1">
                  <a:solidFill>
                    <a:schemeClr val="tx1"/>
                  </a:solidFill>
                </a:rPr>
                <a:t>μm</a:t>
              </a:r>
              <a:r>
                <a:rPr lang="en-US" dirty="0">
                  <a:solidFill>
                    <a:schemeClr val="tx1"/>
                  </a:solidFill>
                </a:rPr>
                <a:t> </a:t>
              </a:r>
              <a:endParaRPr lang="en-US" dirty="0" smtClean="0">
                <a:solidFill>
                  <a:schemeClr val="tx1"/>
                </a:solidFill>
              </a:endParaRPr>
            </a:p>
            <a:p>
              <a:r>
                <a:rPr lang="en-US" dirty="0" smtClean="0">
                  <a:solidFill>
                    <a:schemeClr val="tx1"/>
                  </a:solidFill>
                </a:rPr>
                <a:t>The </a:t>
              </a:r>
              <a:r>
                <a:rPr lang="en-US" dirty="0">
                  <a:solidFill>
                    <a:schemeClr val="tx1"/>
                  </a:solidFill>
                </a:rPr>
                <a:t>field </a:t>
              </a:r>
              <a:r>
                <a:rPr lang="en-US" dirty="0" smtClean="0">
                  <a:solidFill>
                    <a:schemeClr val="tx1"/>
                  </a:solidFill>
                </a:rPr>
                <a:t>lines </a:t>
              </a:r>
              <a:r>
                <a:rPr lang="en-US" dirty="0">
                  <a:solidFill>
                    <a:schemeClr val="tx1"/>
                  </a:solidFill>
                </a:rPr>
                <a:t>are </a:t>
              </a:r>
              <a:r>
                <a:rPr lang="en-US" dirty="0" smtClean="0">
                  <a:solidFill>
                    <a:schemeClr val="tx1"/>
                  </a:solidFill>
                </a:rPr>
                <a:t>  essentially </a:t>
              </a:r>
              <a:r>
                <a:rPr lang="en-US" dirty="0">
                  <a:solidFill>
                    <a:schemeClr val="tx1"/>
                  </a:solidFill>
                </a:rPr>
                <a:t>straight down to the last 5 </a:t>
              </a:r>
              <a:r>
                <a:rPr lang="en-US" dirty="0" err="1">
                  <a:solidFill>
                    <a:schemeClr val="tx1"/>
                  </a:solidFill>
                </a:rPr>
                <a:t>μm</a:t>
              </a:r>
              <a:r>
                <a:rPr lang="en-US" dirty="0">
                  <a:solidFill>
                    <a:schemeClr val="tx1"/>
                  </a:solidFill>
                </a:rPr>
                <a:t> </a:t>
              </a:r>
              <a:endParaRPr lang="en-US" dirty="0" smtClean="0">
                <a:solidFill>
                  <a:schemeClr val="tx1"/>
                </a:solidFill>
              </a:endParaRPr>
            </a:p>
            <a:p>
              <a:endParaRPr lang="en-US" dirty="0">
                <a:solidFill>
                  <a:schemeClr val="tx1"/>
                </a:solidFill>
              </a:endParaRPr>
            </a:p>
            <a:p>
              <a:endParaRPr lang="en-US" dirty="0" smtClean="0">
                <a:solidFill>
                  <a:schemeClr val="tx1"/>
                </a:solidFill>
              </a:endParaRPr>
            </a:p>
            <a:p>
              <a:endParaRPr lang="en-US" dirty="0">
                <a:solidFill>
                  <a:schemeClr val="tx1"/>
                </a:solidFill>
              </a:endParaRPr>
            </a:p>
          </p:txBody>
        </p:sp>
        <p:sp>
          <p:nvSpPr>
            <p:cNvPr id="20" name="Flèche vers le bas 19"/>
            <p:cNvSpPr/>
            <p:nvPr/>
          </p:nvSpPr>
          <p:spPr>
            <a:xfrm>
              <a:off x="4953000" y="2419350"/>
              <a:ext cx="484632" cy="304800"/>
            </a:xfrm>
            <a:prstGeom prst="downArrow">
              <a:avLst/>
            </a:prstGeom>
            <a:gradFill flip="none" rotWithShape="1">
              <a:gsLst>
                <a:gs pos="0">
                  <a:srgbClr val="5DB7D1"/>
                </a:gs>
                <a:gs pos="100000">
                  <a:srgbClr val="2284A4"/>
                </a:gs>
              </a:gsLst>
              <a:lin ang="4680000" scaled="0"/>
              <a:tileRect/>
            </a:gradFill>
            <a:ln w="0" cap="flat">
              <a:solidFill>
                <a:srgbClr val="5293A5"/>
              </a:solidFill>
              <a:round/>
            </a:ln>
            <a:effectLst/>
          </p:spPr>
          <p:style>
            <a:lnRef idx="3">
              <a:schemeClr val="lt1"/>
            </a:lnRef>
            <a:fillRef idx="1">
              <a:schemeClr val="accent5"/>
            </a:fillRef>
            <a:effectRef idx="1">
              <a:schemeClr val="accent5"/>
            </a:effectRef>
            <a:fontRef idx="minor">
              <a:schemeClr val="lt1"/>
            </a:fontRef>
          </p:style>
          <p:txBody>
            <a:bodyPr rtlCol="0" anchor="t"/>
            <a:lstStyle/>
            <a:p>
              <a:pPr algn="ctr"/>
              <a:endParaRPr lang="en-US" sz="1600" dirty="0" smtClean="0">
                <a:solidFill>
                  <a:schemeClr val="bg1"/>
                </a:solidFill>
              </a:endParaRPr>
            </a:p>
          </p:txBody>
        </p:sp>
      </p:grpSp>
      <p:sp>
        <p:nvSpPr>
          <p:cNvPr id="25" name="ZoneTexte 24"/>
          <p:cNvSpPr txBox="1"/>
          <p:nvPr/>
        </p:nvSpPr>
        <p:spPr>
          <a:xfrm>
            <a:off x="0" y="1504950"/>
            <a:ext cx="3276600" cy="1371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indent="0" defTabSz="457200" fontAlgn="base">
              <a:spcBef>
                <a:spcPct val="20000"/>
              </a:spcBef>
              <a:spcAft>
                <a:spcPct val="0"/>
              </a:spcAft>
              <a:buFont typeface="Arial" charset="0"/>
              <a:buNone/>
              <a:defRPr b="1">
                <a:solidFill>
                  <a:srgbClr val="2284A4"/>
                </a:solidFill>
                <a:latin typeface="+mj-lt"/>
                <a:ea typeface="ＭＳ Ｐゴシック" charset="-128"/>
                <a:cs typeface="ＭＳ Ｐゴシック" charset="-128"/>
              </a:defRPr>
            </a:lvl1pPr>
            <a:lvl2pPr marL="742950" lvl="1" indent="-285750" defTabSz="457200" fontAlgn="base">
              <a:spcBef>
                <a:spcPct val="20000"/>
              </a:spcBef>
              <a:spcAft>
                <a:spcPct val="0"/>
              </a:spcAft>
              <a:buFont typeface="Arial"/>
              <a:buChar char="•"/>
              <a:defRPr>
                <a:ea typeface="ＭＳ Ｐゴシック" charset="-128"/>
              </a:defRPr>
            </a:lvl2pPr>
            <a:lvl3pPr marL="1143000" indent="-228600" defTabSz="457200" fontAlgn="base">
              <a:spcBef>
                <a:spcPct val="20000"/>
              </a:spcBef>
              <a:spcAft>
                <a:spcPct val="0"/>
              </a:spcAft>
              <a:buFont typeface="Lucida Grande"/>
              <a:buChar char="-"/>
              <a:defRPr>
                <a:ea typeface="ＭＳ Ｐゴシック" charset="-128"/>
              </a:defRPr>
            </a:lvl3pPr>
            <a:lvl4pPr marL="1600200" indent="-228600" defTabSz="457200" fontAlgn="base">
              <a:spcBef>
                <a:spcPct val="20000"/>
              </a:spcBef>
              <a:spcAft>
                <a:spcPct val="0"/>
              </a:spcAft>
              <a:buFont typeface="Arial"/>
              <a:buChar char="•"/>
              <a:defRPr sz="1600">
                <a:ea typeface="ＭＳ Ｐゴシック" charset="-128"/>
              </a:defRPr>
            </a:lvl4pPr>
            <a:lvl5pPr marL="2057400" indent="-228600" defTabSz="457200" fontAlgn="base">
              <a:spcBef>
                <a:spcPct val="20000"/>
              </a:spcBef>
              <a:spcAft>
                <a:spcPct val="0"/>
              </a:spcAft>
              <a:buFont typeface="Arial" charset="0"/>
              <a:buChar char="»"/>
              <a:defRPr sz="1400">
                <a:ea typeface="ＭＳ Ｐゴシック" charset="-128"/>
              </a:defRPr>
            </a:lvl5pPr>
            <a:lvl6pPr marL="2514600" indent="-228600" defTabSz="457200">
              <a:spcBef>
                <a:spcPct val="20000"/>
              </a:spcBef>
              <a:buFont typeface="Arial"/>
              <a:buChar char="•"/>
              <a:defRPr sz="2000"/>
            </a:lvl6pPr>
            <a:lvl7pPr marL="2971800" indent="-228600" defTabSz="457200">
              <a:spcBef>
                <a:spcPct val="20000"/>
              </a:spcBef>
              <a:buFont typeface="Arial"/>
              <a:buChar char="•"/>
              <a:defRPr sz="2000"/>
            </a:lvl7pPr>
            <a:lvl8pPr marL="3429000" indent="-228600" defTabSz="457200">
              <a:spcBef>
                <a:spcPct val="20000"/>
              </a:spcBef>
              <a:buFont typeface="Arial"/>
              <a:buChar char="•"/>
              <a:defRPr sz="2000"/>
            </a:lvl8pPr>
            <a:lvl9pPr marL="3886200" indent="-228600" defTabSz="457200">
              <a:spcBef>
                <a:spcPct val="20000"/>
              </a:spcBef>
              <a:buFont typeface="Arial"/>
              <a:buChar char="•"/>
              <a:defRPr sz="2000"/>
            </a:lvl9pPr>
          </a:lstStyle>
          <a:p>
            <a:pPr lvl="1"/>
            <a:endParaRPr lang="en-US" sz="1600" dirty="0"/>
          </a:p>
          <a:p>
            <a:r>
              <a:rPr lang="en-US" sz="1600" dirty="0" smtClean="0"/>
              <a:t>Wave length dependent : </a:t>
            </a:r>
          </a:p>
          <a:p>
            <a:r>
              <a:rPr lang="en-US" sz="1600" dirty="0" smtClean="0"/>
              <a:t>- In bulk Electric </a:t>
            </a:r>
            <a:r>
              <a:rPr lang="en-US" sz="1600" dirty="0"/>
              <a:t>Field </a:t>
            </a:r>
            <a:r>
              <a:rPr lang="en-US" sz="1600" dirty="0" smtClean="0"/>
              <a:t>distortion </a:t>
            </a:r>
          </a:p>
          <a:p>
            <a:r>
              <a:rPr lang="en-US" sz="1600" dirty="0" smtClean="0"/>
              <a:t>- Diffusion </a:t>
            </a:r>
          </a:p>
          <a:p>
            <a:endParaRPr lang="en-US" sz="1600" dirty="0"/>
          </a:p>
        </p:txBody>
      </p:sp>
      <p:sp>
        <p:nvSpPr>
          <p:cNvPr id="29" name="ZoneTexte 28"/>
          <p:cNvSpPr txBox="1"/>
          <p:nvPr/>
        </p:nvSpPr>
        <p:spPr>
          <a:xfrm>
            <a:off x="0" y="3409950"/>
            <a:ext cx="5943600" cy="197592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indent="0" defTabSz="457200" fontAlgn="base">
              <a:spcBef>
                <a:spcPct val="20000"/>
              </a:spcBef>
              <a:spcAft>
                <a:spcPct val="0"/>
              </a:spcAft>
              <a:buFont typeface="Arial" charset="0"/>
              <a:buNone/>
              <a:defRPr b="1">
                <a:solidFill>
                  <a:srgbClr val="2284A4"/>
                </a:solidFill>
                <a:latin typeface="+mj-lt"/>
                <a:ea typeface="ＭＳ Ｐゴシック" charset="-128"/>
                <a:cs typeface="ＭＳ Ｐゴシック" charset="-128"/>
              </a:defRPr>
            </a:lvl1pPr>
            <a:lvl2pPr marL="742950" lvl="1" indent="-285750" defTabSz="457200" fontAlgn="base">
              <a:spcBef>
                <a:spcPct val="20000"/>
              </a:spcBef>
              <a:spcAft>
                <a:spcPct val="0"/>
              </a:spcAft>
              <a:buFont typeface="Arial"/>
              <a:buChar char="•"/>
              <a:defRPr>
                <a:ea typeface="ＭＳ Ｐゴシック" charset="-128"/>
              </a:defRPr>
            </a:lvl2pPr>
            <a:lvl3pPr marL="1143000" indent="-228600" defTabSz="457200" fontAlgn="base">
              <a:spcBef>
                <a:spcPct val="20000"/>
              </a:spcBef>
              <a:spcAft>
                <a:spcPct val="0"/>
              </a:spcAft>
              <a:buFont typeface="Lucida Grande"/>
              <a:buChar char="-"/>
              <a:defRPr>
                <a:ea typeface="ＭＳ Ｐゴシック" charset="-128"/>
              </a:defRPr>
            </a:lvl3pPr>
            <a:lvl4pPr marL="1600200" indent="-228600" defTabSz="457200" fontAlgn="base">
              <a:spcBef>
                <a:spcPct val="20000"/>
              </a:spcBef>
              <a:spcAft>
                <a:spcPct val="0"/>
              </a:spcAft>
              <a:buFont typeface="Arial"/>
              <a:buChar char="•"/>
              <a:defRPr sz="1600">
                <a:ea typeface="ＭＳ Ｐゴシック" charset="-128"/>
              </a:defRPr>
            </a:lvl4pPr>
            <a:lvl5pPr marL="2057400" indent="-228600" defTabSz="457200" fontAlgn="base">
              <a:spcBef>
                <a:spcPct val="20000"/>
              </a:spcBef>
              <a:spcAft>
                <a:spcPct val="0"/>
              </a:spcAft>
              <a:buFont typeface="Arial" charset="0"/>
              <a:buChar char="»"/>
              <a:defRPr sz="1400">
                <a:ea typeface="ＭＳ Ｐゴシック" charset="-128"/>
              </a:defRPr>
            </a:lvl5pPr>
            <a:lvl6pPr marL="2514600" indent="-228600" defTabSz="457200">
              <a:spcBef>
                <a:spcPct val="20000"/>
              </a:spcBef>
              <a:buFont typeface="Arial"/>
              <a:buChar char="•"/>
              <a:defRPr sz="2000"/>
            </a:lvl6pPr>
            <a:lvl7pPr marL="2971800" indent="-228600" defTabSz="457200">
              <a:spcBef>
                <a:spcPct val="20000"/>
              </a:spcBef>
              <a:buFont typeface="Arial"/>
              <a:buChar char="•"/>
              <a:defRPr sz="2000"/>
            </a:lvl7pPr>
            <a:lvl8pPr marL="3429000" indent="-228600" defTabSz="457200">
              <a:spcBef>
                <a:spcPct val="20000"/>
              </a:spcBef>
              <a:buFont typeface="Arial"/>
              <a:buChar char="•"/>
              <a:defRPr sz="2000"/>
            </a:lvl8pPr>
            <a:lvl9pPr marL="3886200" indent="-228600" defTabSz="457200">
              <a:spcBef>
                <a:spcPct val="20000"/>
              </a:spcBef>
              <a:buFont typeface="Arial"/>
              <a:buChar char="•"/>
              <a:defRPr sz="2000"/>
            </a:lvl9pPr>
          </a:lstStyle>
          <a:p>
            <a:r>
              <a:rPr lang="en-US" sz="1400" dirty="0" smtClean="0"/>
              <a:t>Marginally wavelength dependent: </a:t>
            </a:r>
          </a:p>
          <a:p>
            <a:pPr marL="285750" indent="-285750">
              <a:buFontTx/>
              <a:buChar char="-"/>
            </a:pPr>
            <a:r>
              <a:rPr lang="en-US" sz="1400" dirty="0" smtClean="0"/>
              <a:t>Space charge effect (B-F) </a:t>
            </a:r>
          </a:p>
          <a:p>
            <a:pPr marL="285750" indent="-285750">
              <a:buFontTx/>
              <a:buChar char="-"/>
            </a:pPr>
            <a:r>
              <a:rPr lang="en-US" sz="1400" dirty="0"/>
              <a:t>N</a:t>
            </a:r>
            <a:r>
              <a:rPr lang="en-US" sz="1400" dirty="0" smtClean="0"/>
              <a:t>on </a:t>
            </a:r>
            <a:r>
              <a:rPr lang="en-US" sz="1400" dirty="0"/>
              <a:t>uniform </a:t>
            </a:r>
            <a:r>
              <a:rPr lang="en-US" sz="1400" dirty="0" smtClean="0"/>
              <a:t>holes </a:t>
            </a:r>
            <a:r>
              <a:rPr lang="en-US" sz="1400" dirty="0"/>
              <a:t>distribution </a:t>
            </a:r>
          </a:p>
          <a:p>
            <a:pPr marL="285750" indent="-285750">
              <a:buFontTx/>
              <a:buChar char="-"/>
            </a:pPr>
            <a:endParaRPr lang="en-US" sz="1400" dirty="0"/>
          </a:p>
          <a:p>
            <a:pPr marL="285750" indent="-285750">
              <a:buFontTx/>
              <a:buChar char="-"/>
            </a:pPr>
            <a:endParaRPr lang="en-US" sz="1400" dirty="0"/>
          </a:p>
        </p:txBody>
      </p:sp>
    </p:spTree>
    <p:extLst>
      <p:ext uri="{BB962C8B-B14F-4D97-AF65-F5344CB8AC3E}">
        <p14:creationId xmlns:p14="http://schemas.microsoft.com/office/powerpoint/2010/main" val="4037064696"/>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28601" y="114300"/>
            <a:ext cx="8000999" cy="628650"/>
          </a:xfrm>
        </p:spPr>
        <p:txBody>
          <a:bodyPr/>
          <a:lstStyle/>
          <a:p>
            <a:r>
              <a:rPr lang="en-US" dirty="0" smtClean="0"/>
              <a:t>Tree ring &amp; Fixed pattern noise in pixel size :</a:t>
            </a:r>
            <a:br>
              <a:rPr lang="en-US" dirty="0" smtClean="0"/>
            </a:br>
            <a:r>
              <a:rPr lang="en-US" dirty="0" smtClean="0"/>
              <a:t> Problem fixed at production level</a:t>
            </a:r>
            <a:endParaRPr lang="en-US" dirty="0"/>
          </a:p>
        </p:txBody>
      </p:sp>
      <p:sp>
        <p:nvSpPr>
          <p:cNvPr id="3" name="Espace réservé du contenu 2"/>
          <p:cNvSpPr>
            <a:spLocks noGrp="1"/>
          </p:cNvSpPr>
          <p:nvPr>
            <p:ph idx="1"/>
          </p:nvPr>
        </p:nvSpPr>
        <p:spPr>
          <a:xfrm>
            <a:off x="152400" y="819150"/>
            <a:ext cx="6019800" cy="4038600"/>
          </a:xfrm>
        </p:spPr>
        <p:txBody>
          <a:bodyPr/>
          <a:lstStyle/>
          <a:p>
            <a:pPr marL="0" indent="0">
              <a:buNone/>
            </a:pPr>
            <a:r>
              <a:rPr lang="en-US" sz="1800" dirty="0" smtClean="0"/>
              <a:t>Nothing new since  </a:t>
            </a:r>
            <a:r>
              <a:rPr lang="en-US" sz="1800" dirty="0" err="1" smtClean="0">
                <a:solidFill>
                  <a:srgbClr val="0000FF"/>
                </a:solidFill>
              </a:rPr>
              <a:t>S.Holland</a:t>
            </a:r>
            <a:r>
              <a:rPr lang="en-US" sz="1800" dirty="0" smtClean="0">
                <a:solidFill>
                  <a:srgbClr val="0000FF"/>
                </a:solidFill>
              </a:rPr>
              <a:t> talk at PACCD 2016 </a:t>
            </a:r>
            <a:r>
              <a:rPr lang="en-US" sz="1800" dirty="0" smtClean="0"/>
              <a:t>on the work done in the frame work of the deep depleted CCD development for DESI . </a:t>
            </a:r>
            <a:r>
              <a:rPr lang="en-US" sz="1800" dirty="0"/>
              <a:t>T</a:t>
            </a:r>
            <a:r>
              <a:rPr lang="en-US" sz="1800" dirty="0" smtClean="0"/>
              <a:t>he production processes are now under control “every where” , and these effects are not dominant any more ( still higher V</a:t>
            </a:r>
            <a:r>
              <a:rPr lang="en-US" sz="1800" baseline="-25000" dirty="0" smtClean="0"/>
              <a:t>BSS</a:t>
            </a:r>
            <a:r>
              <a:rPr lang="en-US" sz="1800" dirty="0" smtClean="0"/>
              <a:t> , less effect seen)  :</a:t>
            </a:r>
          </a:p>
          <a:p>
            <a:r>
              <a:rPr lang="en-US" sz="1800" dirty="0" smtClean="0"/>
              <a:t>Tree ring reduced by more than 1 order of magnitude</a:t>
            </a:r>
          </a:p>
          <a:p>
            <a:pPr lvl="1"/>
            <a:r>
              <a:rPr lang="en-US" sz="1800" dirty="0">
                <a:solidFill>
                  <a:srgbClr val="063DE8"/>
                </a:solidFill>
                <a:cs typeface="Arial" pitchFamily="34" charset="0"/>
              </a:rPr>
              <a:t>Reduce the effect of the resistivity variations by using very high resistivity </a:t>
            </a:r>
            <a:r>
              <a:rPr lang="en-US" sz="1800" dirty="0" smtClean="0">
                <a:solidFill>
                  <a:srgbClr val="063DE8"/>
                </a:solidFill>
                <a:cs typeface="Arial" pitchFamily="34" charset="0"/>
              </a:rPr>
              <a:t>silicon (&gt;=15 </a:t>
            </a:r>
            <a:r>
              <a:rPr lang="en-US" sz="1800" dirty="0" err="1">
                <a:solidFill>
                  <a:srgbClr val="063DE8"/>
                </a:solidFill>
                <a:cs typeface="Arial" pitchFamily="34" charset="0"/>
              </a:rPr>
              <a:t>kohm</a:t>
            </a:r>
            <a:r>
              <a:rPr lang="en-US" sz="1800" dirty="0">
                <a:solidFill>
                  <a:srgbClr val="063DE8"/>
                </a:solidFill>
                <a:cs typeface="Arial" pitchFamily="34" charset="0"/>
              </a:rPr>
              <a:t>-cm silicon </a:t>
            </a:r>
            <a:r>
              <a:rPr lang="en-US" sz="1800" dirty="0" smtClean="0">
                <a:solidFill>
                  <a:srgbClr val="063DE8"/>
                </a:solidFill>
                <a:cs typeface="Arial" pitchFamily="34" charset="0"/>
              </a:rPr>
              <a:t>) </a:t>
            </a:r>
          </a:p>
          <a:p>
            <a:pPr lvl="1">
              <a:buFont typeface="Wingdings" charset="0"/>
              <a:buChar char="è"/>
            </a:pPr>
            <a:r>
              <a:rPr lang="en-US" sz="1800" dirty="0" smtClean="0">
                <a:solidFill>
                  <a:srgbClr val="0000FF"/>
                </a:solidFill>
                <a:cs typeface="Arial" pitchFamily="34" charset="0"/>
              </a:rPr>
              <a:t>Less </a:t>
            </a:r>
            <a:r>
              <a:rPr lang="en-US" sz="1800" dirty="0">
                <a:solidFill>
                  <a:srgbClr val="0000FF"/>
                </a:solidFill>
                <a:cs typeface="Arial" pitchFamily="34" charset="0"/>
              </a:rPr>
              <a:t>space charge due to ionized dopants / less lateral field</a:t>
            </a:r>
          </a:p>
          <a:p>
            <a:r>
              <a:rPr lang="en-US" sz="1800" dirty="0"/>
              <a:t>T</a:t>
            </a:r>
            <a:r>
              <a:rPr lang="en-US" sz="1800" dirty="0" smtClean="0"/>
              <a:t>he </a:t>
            </a:r>
            <a:r>
              <a:rPr lang="en-US" sz="1800" dirty="0"/>
              <a:t>Teledyne CCD process </a:t>
            </a:r>
            <a:r>
              <a:rPr lang="en-US" sz="1800" dirty="0" smtClean="0"/>
              <a:t>using </a:t>
            </a:r>
            <a:r>
              <a:rPr lang="en-US" sz="1800" dirty="0"/>
              <a:t>step and repeat systems </a:t>
            </a:r>
            <a:r>
              <a:rPr lang="en-US" sz="1800" dirty="0" smtClean="0"/>
              <a:t>resulting </a:t>
            </a:r>
            <a:r>
              <a:rPr lang="en-US" sz="1800" dirty="0"/>
              <a:t>in </a:t>
            </a:r>
            <a:r>
              <a:rPr lang="en-US" sz="1800" dirty="0" smtClean="0"/>
              <a:t>periodic </a:t>
            </a:r>
            <a:r>
              <a:rPr lang="en-US" sz="1800" dirty="0"/>
              <a:t>pattern-placement </a:t>
            </a:r>
            <a:r>
              <a:rPr lang="en-US" sz="1800" dirty="0" smtClean="0"/>
              <a:t>errors, has been upgraded :  effect amplitude reduced by &gt;~3   </a:t>
            </a:r>
          </a:p>
          <a:p>
            <a:pPr lvl="1"/>
            <a:endParaRPr lang="en-US" sz="1800" dirty="0"/>
          </a:p>
          <a:p>
            <a:endParaRPr lang="en-US" sz="1800" dirty="0" smtClean="0"/>
          </a:p>
          <a:p>
            <a:pPr marL="0" indent="0">
              <a:buNone/>
            </a:pPr>
            <a:endParaRPr lang="en-US" sz="1800" dirty="0" smtClean="0"/>
          </a:p>
          <a:p>
            <a:pPr marL="0" indent="0">
              <a:buNone/>
            </a:pPr>
            <a:r>
              <a:rPr lang="en-US" sz="1800" dirty="0" smtClean="0"/>
              <a:t>  </a:t>
            </a:r>
          </a:p>
          <a:p>
            <a:pPr marL="0" indent="0">
              <a:buNone/>
            </a:pPr>
            <a:endParaRPr lang="en-US" sz="1800" dirty="0"/>
          </a:p>
        </p:txBody>
      </p:sp>
      <p:pic>
        <p:nvPicPr>
          <p:cNvPr id="6" name="Picture 17" descr="165771-12-4_subimage.png"/>
          <p:cNvPicPr>
            <a:picLocks noChangeAspect="1"/>
          </p:cNvPicPr>
          <p:nvPr/>
        </p:nvPicPr>
        <p:blipFill>
          <a:blip r:embed="rId2"/>
          <a:stretch>
            <a:fillRect/>
          </a:stretch>
        </p:blipFill>
        <p:spPr>
          <a:xfrm>
            <a:off x="6324600" y="2647950"/>
            <a:ext cx="2667000" cy="2587782"/>
          </a:xfrm>
          <a:prstGeom prst="rect">
            <a:avLst/>
          </a:prstGeom>
        </p:spPr>
      </p:pic>
      <p:pic>
        <p:nvPicPr>
          <p:cNvPr id="7" name="Picture 2"/>
          <p:cNvPicPr>
            <a:picLocks noChangeAspect="1" noChangeArrowheads="1"/>
          </p:cNvPicPr>
          <p:nvPr/>
        </p:nvPicPr>
        <p:blipFill>
          <a:blip r:embed="rId3"/>
          <a:srcRect/>
          <a:stretch>
            <a:fillRect/>
          </a:stretch>
        </p:blipFill>
        <p:spPr bwMode="auto">
          <a:xfrm>
            <a:off x="6477000" y="209550"/>
            <a:ext cx="2514600" cy="2523765"/>
          </a:xfrm>
          <a:prstGeom prst="rect">
            <a:avLst/>
          </a:prstGeom>
          <a:noFill/>
          <a:ln w="9525">
            <a:noFill/>
            <a:miter lim="800000"/>
            <a:headEnd/>
            <a:tailEnd/>
          </a:ln>
        </p:spPr>
      </p:pic>
      <p:sp>
        <p:nvSpPr>
          <p:cNvPr id="8" name="ZoneTexte 7"/>
          <p:cNvSpPr txBox="1"/>
          <p:nvPr/>
        </p:nvSpPr>
        <p:spPr>
          <a:xfrm>
            <a:off x="7696200" y="438150"/>
            <a:ext cx="1212028" cy="369332"/>
          </a:xfrm>
          <a:prstGeom prst="rect">
            <a:avLst/>
          </a:prstGeom>
          <a:solidFill>
            <a:srgbClr val="2284A4">
              <a:alpha val="84000"/>
            </a:srgbClr>
          </a:solidFill>
          <a:effectLst/>
        </p:spPr>
        <p:txBody>
          <a:bodyPr wrap="none" lIns="91440" rtlCol="0" anchor="t" anchorCtr="1">
            <a:spAutoFit/>
          </a:bodyPr>
          <a:lstStyle/>
          <a:p>
            <a:r>
              <a:rPr lang="en-US" dirty="0" smtClean="0">
                <a:solidFill>
                  <a:schemeClr val="bg1"/>
                </a:solidFill>
              </a:rPr>
              <a:t>“Tree ring”</a:t>
            </a:r>
            <a:endParaRPr lang="en-US" dirty="0" smtClean="0">
              <a:solidFill>
                <a:schemeClr val="bg1"/>
              </a:solidFill>
            </a:endParaRPr>
          </a:p>
        </p:txBody>
      </p:sp>
      <p:sp>
        <p:nvSpPr>
          <p:cNvPr id="9" name="ZoneTexte 8"/>
          <p:cNvSpPr txBox="1"/>
          <p:nvPr/>
        </p:nvSpPr>
        <p:spPr>
          <a:xfrm>
            <a:off x="7772400" y="2724150"/>
            <a:ext cx="1159054" cy="369332"/>
          </a:xfrm>
          <a:prstGeom prst="rect">
            <a:avLst/>
          </a:prstGeom>
          <a:solidFill>
            <a:srgbClr val="2284A4">
              <a:alpha val="84000"/>
            </a:srgbClr>
          </a:solidFill>
          <a:effectLst/>
        </p:spPr>
        <p:txBody>
          <a:bodyPr wrap="none" lIns="91440" rtlCol="0" anchor="t" anchorCtr="1">
            <a:spAutoFit/>
          </a:bodyPr>
          <a:lstStyle/>
          <a:p>
            <a:r>
              <a:rPr lang="en-US" dirty="0" smtClean="0">
                <a:solidFill>
                  <a:schemeClr val="bg1"/>
                </a:solidFill>
              </a:rPr>
              <a:t>“Bamboo”</a:t>
            </a:r>
            <a:endParaRPr lang="en-US" dirty="0" smtClean="0">
              <a:solidFill>
                <a:schemeClr val="bg1"/>
              </a:solidFill>
            </a:endParaRPr>
          </a:p>
        </p:txBody>
      </p:sp>
      <p:cxnSp>
        <p:nvCxnSpPr>
          <p:cNvPr id="11" name="Connecteur droit avec flèche 10"/>
          <p:cNvCxnSpPr/>
          <p:nvPr/>
        </p:nvCxnSpPr>
        <p:spPr>
          <a:xfrm flipV="1">
            <a:off x="5791200" y="2114550"/>
            <a:ext cx="609600" cy="3048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2" name="Connecteur droit avec flèche 11"/>
          <p:cNvCxnSpPr>
            <a:endCxn id="6" idx="1"/>
          </p:cNvCxnSpPr>
          <p:nvPr/>
        </p:nvCxnSpPr>
        <p:spPr>
          <a:xfrm flipV="1">
            <a:off x="5943600" y="3941841"/>
            <a:ext cx="381000" cy="7770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5444114"/>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28601" y="114300"/>
            <a:ext cx="8610599" cy="417910"/>
          </a:xfrm>
        </p:spPr>
        <p:txBody>
          <a:bodyPr/>
          <a:lstStyle/>
          <a:p>
            <a:r>
              <a:rPr lang="en-US" dirty="0" smtClean="0"/>
              <a:t>Astrometry &amp; </a:t>
            </a:r>
            <a:r>
              <a:rPr lang="en-US" dirty="0" smtClean="0"/>
              <a:t>Tree-ring </a:t>
            </a:r>
            <a:r>
              <a:rPr lang="en-US" dirty="0" smtClean="0"/>
              <a:t>: </a:t>
            </a:r>
            <a:r>
              <a:rPr lang="en-US" dirty="0" smtClean="0"/>
              <a:t>Highlight from DES results </a:t>
            </a:r>
            <a:endParaRPr lang="en-US" dirty="0"/>
          </a:p>
        </p:txBody>
      </p:sp>
      <p:sp>
        <p:nvSpPr>
          <p:cNvPr id="3" name="Espace réservé du contenu 2"/>
          <p:cNvSpPr>
            <a:spLocks noGrp="1"/>
          </p:cNvSpPr>
          <p:nvPr>
            <p:ph idx="1"/>
          </p:nvPr>
        </p:nvSpPr>
        <p:spPr/>
        <p:txBody>
          <a:bodyPr/>
          <a:lstStyle/>
          <a:p>
            <a:pPr marL="0" indent="0">
              <a:buNone/>
            </a:pPr>
            <a:r>
              <a:rPr lang="en-US" sz="1800" dirty="0" smtClean="0"/>
              <a:t>See Bernstein et al. PASP </a:t>
            </a:r>
            <a:r>
              <a:rPr lang="en-US" sz="1800" dirty="0" smtClean="0"/>
              <a:t>Volume </a:t>
            </a:r>
            <a:r>
              <a:rPr lang="en-US" sz="1800" dirty="0"/>
              <a:t>129, Issue 977, pp. 074503 (2017</a:t>
            </a:r>
            <a:r>
              <a:rPr lang="en-US" sz="1800" dirty="0" smtClean="0"/>
              <a:t>),</a:t>
            </a:r>
            <a:r>
              <a:rPr lang="fi-FI" sz="1800" b="1" dirty="0"/>
              <a:t> </a:t>
            </a:r>
            <a:r>
              <a:rPr lang="fi-FI" sz="1800" dirty="0"/>
              <a:t>arXiv:1703.01679</a:t>
            </a:r>
          </a:p>
          <a:p>
            <a:pPr marL="0" indent="0">
              <a:buNone/>
            </a:pPr>
            <a:endParaRPr lang="en-US" dirty="0"/>
          </a:p>
        </p:txBody>
      </p:sp>
      <p:sp>
        <p:nvSpPr>
          <p:cNvPr id="6" name="Espace réservé du contenu 2"/>
          <p:cNvSpPr txBox="1">
            <a:spLocks/>
          </p:cNvSpPr>
          <p:nvPr/>
        </p:nvSpPr>
        <p:spPr bwMode="auto">
          <a:xfrm>
            <a:off x="4572000" y="3638550"/>
            <a:ext cx="4572000" cy="1219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charset="-128"/>
                <a:cs typeface="ＭＳ Ｐゴシック" charset="-128"/>
              </a:defRPr>
            </a:lvl1pPr>
            <a:lvl2pPr marL="742950" indent="-285750" algn="l" defTabSz="457200" rtl="0" eaLnBrk="1" fontAlgn="base" hangingPunct="1">
              <a:spcBef>
                <a:spcPct val="20000"/>
              </a:spcBef>
              <a:spcAft>
                <a:spcPct val="0"/>
              </a:spcAft>
              <a:buFont typeface="Arial"/>
              <a:buChar char="•"/>
              <a:defRPr sz="2000" kern="1200">
                <a:solidFill>
                  <a:schemeClr val="tx1"/>
                </a:solidFill>
                <a:latin typeface="+mn-lt"/>
                <a:ea typeface="ＭＳ Ｐゴシック" charset="-128"/>
                <a:cs typeface="+mn-cs"/>
              </a:defRPr>
            </a:lvl2pPr>
            <a:lvl3pPr marL="1143000" indent="-228600" algn="l" defTabSz="457200" rtl="0" eaLnBrk="1" fontAlgn="base" hangingPunct="1">
              <a:spcBef>
                <a:spcPct val="20000"/>
              </a:spcBef>
              <a:spcAft>
                <a:spcPct val="0"/>
              </a:spcAft>
              <a:buFont typeface="Lucida Grande"/>
              <a:buChar char="-"/>
              <a:defRPr sz="1800" kern="1200">
                <a:solidFill>
                  <a:schemeClr val="tx1"/>
                </a:solidFill>
                <a:latin typeface="+mn-lt"/>
                <a:ea typeface="ＭＳ Ｐゴシック" charset="-128"/>
                <a:cs typeface="+mn-cs"/>
              </a:defRPr>
            </a:lvl3pPr>
            <a:lvl4pPr marL="1600200" indent="-228600" algn="l" defTabSz="457200" rtl="0" eaLnBrk="1" fontAlgn="base" hangingPunct="1">
              <a:spcBef>
                <a:spcPct val="20000"/>
              </a:spcBef>
              <a:spcAft>
                <a:spcPct val="0"/>
              </a:spcAft>
              <a:buFont typeface="Arial"/>
              <a:buChar char="•"/>
              <a:defRPr sz="1600" kern="1200">
                <a:solidFill>
                  <a:schemeClr val="tx1"/>
                </a:solidFill>
                <a:latin typeface="+mn-lt"/>
                <a:ea typeface="ＭＳ Ｐゴシック" charset="-128"/>
                <a:cs typeface="+mn-cs"/>
              </a:defRPr>
            </a:lvl4pPr>
            <a:lvl5pPr marL="2057400" indent="-228600" algn="l" defTabSz="457200" rtl="0" eaLnBrk="1" fontAlgn="base" hangingPunct="1">
              <a:spcBef>
                <a:spcPct val="20000"/>
              </a:spcBef>
              <a:spcAft>
                <a:spcPct val="0"/>
              </a:spcAft>
              <a:buFont typeface="Arial" charset="0"/>
              <a:buChar char="»"/>
              <a:defRPr sz="14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charset="0"/>
              <a:buNone/>
            </a:pPr>
            <a:r>
              <a:rPr lang="en-US" sz="1800" dirty="0" err="1" smtClean="0"/>
              <a:t>Astrometric</a:t>
            </a:r>
            <a:r>
              <a:rPr lang="en-US" sz="1800" dirty="0" smtClean="0"/>
              <a:t> displacement </a:t>
            </a:r>
            <a:r>
              <a:rPr lang="en-US" sz="1800" dirty="0" smtClean="0">
                <a:solidFill>
                  <a:srgbClr val="FF0000"/>
                </a:solidFill>
              </a:rPr>
              <a:t>before</a:t>
            </a:r>
            <a:r>
              <a:rPr lang="en-US" sz="1800" dirty="0" smtClean="0"/>
              <a:t> and </a:t>
            </a:r>
            <a:r>
              <a:rPr lang="en-US" sz="1800" dirty="0" smtClean="0">
                <a:solidFill>
                  <a:srgbClr val="008000"/>
                </a:solidFill>
              </a:rPr>
              <a:t>after</a:t>
            </a:r>
            <a:r>
              <a:rPr lang="en-US" sz="1800" dirty="0" smtClean="0"/>
              <a:t> tree rings correction :</a:t>
            </a:r>
          </a:p>
          <a:p>
            <a:pPr marL="0" indent="0">
              <a:buNone/>
            </a:pPr>
            <a:r>
              <a:rPr lang="en-US" sz="1800" dirty="0" smtClean="0"/>
              <a:t> </a:t>
            </a:r>
            <a:r>
              <a:rPr lang="en-US" sz="1800" dirty="0"/>
              <a:t>averaged </a:t>
            </a:r>
            <a:r>
              <a:rPr lang="en-US" sz="1800" dirty="0" err="1" smtClean="0"/>
              <a:t>astrometric</a:t>
            </a:r>
            <a:r>
              <a:rPr lang="en-US" sz="1800" dirty="0" smtClean="0"/>
              <a:t> </a:t>
            </a:r>
            <a:r>
              <a:rPr lang="en-US" sz="1800" dirty="0"/>
              <a:t>residual has been reduced to ≈ 1 mas RMS </a:t>
            </a:r>
            <a:endParaRPr lang="en-US" sz="1800" dirty="0"/>
          </a:p>
          <a:p>
            <a:pPr marL="0" indent="0">
              <a:buFont typeface="Arial" charset="0"/>
              <a:buNone/>
            </a:pPr>
            <a:endParaRPr lang="fi-FI" sz="1800" dirty="0" smtClean="0"/>
          </a:p>
          <a:p>
            <a:pPr marL="0" indent="0">
              <a:buFont typeface="Arial" charset="0"/>
              <a:buNone/>
            </a:pPr>
            <a:endParaRPr lang="en-US" dirty="0"/>
          </a:p>
        </p:txBody>
      </p:sp>
      <p:pic>
        <p:nvPicPr>
          <p:cNvPr id="7" name="Picture 5"/>
          <p:cNvPicPr>
            <a:picLocks noChangeAspect="1"/>
          </p:cNvPicPr>
          <p:nvPr/>
        </p:nvPicPr>
        <p:blipFill>
          <a:blip r:embed="rId2"/>
          <a:stretch>
            <a:fillRect/>
          </a:stretch>
        </p:blipFill>
        <p:spPr>
          <a:xfrm>
            <a:off x="12700" y="1047750"/>
            <a:ext cx="4546414" cy="3429000"/>
          </a:xfrm>
          <a:prstGeom prst="rect">
            <a:avLst/>
          </a:prstGeom>
        </p:spPr>
      </p:pic>
      <p:pic>
        <p:nvPicPr>
          <p:cNvPr id="4" name="Image 3" descr="tree_rin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14800" y="1200150"/>
            <a:ext cx="4857858" cy="2107453"/>
          </a:xfrm>
          <a:prstGeom prst="rect">
            <a:avLst/>
          </a:prstGeom>
        </p:spPr>
      </p:pic>
    </p:spTree>
    <p:extLst>
      <p:ext uri="{BB962C8B-B14F-4D97-AF65-F5344CB8AC3E}">
        <p14:creationId xmlns:p14="http://schemas.microsoft.com/office/powerpoint/2010/main" val="4052544974"/>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28601" y="114300"/>
            <a:ext cx="8915399" cy="417910"/>
          </a:xfrm>
        </p:spPr>
        <p:txBody>
          <a:bodyPr/>
          <a:lstStyle/>
          <a:p>
            <a:r>
              <a:rPr lang="en-US" sz="2000" dirty="0" smtClean="0"/>
              <a:t>T</a:t>
            </a:r>
            <a:r>
              <a:rPr lang="en-US" sz="2000" dirty="0" smtClean="0"/>
              <a:t>oday Astrometry Frontier </a:t>
            </a:r>
            <a:r>
              <a:rPr lang="en-US" sz="2000" dirty="0" smtClean="0">
                <a:sym typeface="Wingdings"/>
              </a:rPr>
              <a:t> t</a:t>
            </a:r>
            <a:r>
              <a:rPr lang="en-US" sz="2000" dirty="0" smtClean="0">
                <a:sym typeface="Wingdings"/>
              </a:rPr>
              <a:t>urbulent</a:t>
            </a:r>
            <a:r>
              <a:rPr lang="en-US" sz="2000" dirty="0" smtClean="0"/>
              <a:t> atmospheric  signature removal    </a:t>
            </a:r>
            <a:endParaRPr lang="en-US" sz="2000" dirty="0"/>
          </a:p>
        </p:txBody>
      </p:sp>
      <p:pic>
        <p:nvPicPr>
          <p:cNvPr id="4" name="Espace réservé du contenu 3" descr="join_cal.png"/>
          <p:cNvPicPr>
            <a:picLocks noGrp="1" noChangeAspect="1"/>
          </p:cNvPicPr>
          <p:nvPr>
            <p:ph idx="1"/>
          </p:nvPr>
        </p:nvPicPr>
        <p:blipFill>
          <a:blip r:embed="rId2">
            <a:extLst>
              <a:ext uri="{28A0092B-C50C-407E-A947-70E740481C1C}">
                <a14:useLocalDpi xmlns:a14="http://schemas.microsoft.com/office/drawing/2010/main" val="0"/>
              </a:ext>
            </a:extLst>
          </a:blip>
          <a:srcRect l="-28162" r="-28162"/>
          <a:stretch>
            <a:fillRect/>
          </a:stretch>
        </p:blipFill>
        <p:spPr>
          <a:xfrm>
            <a:off x="1905000" y="742950"/>
            <a:ext cx="8839199" cy="4191000"/>
          </a:xfrm>
        </p:spPr>
      </p:pic>
      <p:sp>
        <p:nvSpPr>
          <p:cNvPr id="5" name="ZoneTexte 4"/>
          <p:cNvSpPr txBox="1"/>
          <p:nvPr/>
        </p:nvSpPr>
        <p:spPr>
          <a:xfrm>
            <a:off x="3733800" y="4239220"/>
            <a:ext cx="2131075" cy="923330"/>
          </a:xfrm>
          <a:prstGeom prst="rect">
            <a:avLst/>
          </a:prstGeom>
          <a:solidFill>
            <a:srgbClr val="2284A4">
              <a:alpha val="84000"/>
            </a:srgbClr>
          </a:solidFill>
          <a:effectLst/>
        </p:spPr>
        <p:txBody>
          <a:bodyPr wrap="none" lIns="91440" rtlCol="0" anchor="t" anchorCtr="1">
            <a:spAutoFit/>
          </a:bodyPr>
          <a:lstStyle/>
          <a:p>
            <a:r>
              <a:rPr lang="en-US" dirty="0" err="1" smtClean="0">
                <a:solidFill>
                  <a:schemeClr val="bg1"/>
                </a:solidFill>
              </a:rPr>
              <a:t>JoinCal</a:t>
            </a:r>
            <a:r>
              <a:rPr lang="en-US" dirty="0" smtClean="0">
                <a:solidFill>
                  <a:schemeClr val="bg1"/>
                </a:solidFill>
              </a:rPr>
              <a:t> </a:t>
            </a:r>
            <a:r>
              <a:rPr lang="en-US" dirty="0" err="1" smtClean="0">
                <a:solidFill>
                  <a:schemeClr val="bg1"/>
                </a:solidFill>
              </a:rPr>
              <a:t>Astrometric</a:t>
            </a:r>
            <a:r>
              <a:rPr lang="en-US" dirty="0" smtClean="0">
                <a:solidFill>
                  <a:schemeClr val="bg1"/>
                </a:solidFill>
              </a:rPr>
              <a:t> </a:t>
            </a:r>
          </a:p>
          <a:p>
            <a:r>
              <a:rPr lang="en-US" dirty="0" smtClean="0">
                <a:solidFill>
                  <a:schemeClr val="bg1"/>
                </a:solidFill>
              </a:rPr>
              <a:t>analysis on HSC Data </a:t>
            </a:r>
          </a:p>
          <a:p>
            <a:r>
              <a:rPr lang="en-US" dirty="0" smtClean="0">
                <a:solidFill>
                  <a:schemeClr val="bg1"/>
                </a:solidFill>
              </a:rPr>
              <a:t>Pierre </a:t>
            </a:r>
            <a:r>
              <a:rPr lang="en-US" dirty="0" err="1" smtClean="0">
                <a:solidFill>
                  <a:schemeClr val="bg1"/>
                </a:solidFill>
              </a:rPr>
              <a:t>Astier</a:t>
            </a:r>
            <a:r>
              <a:rPr lang="en-US" dirty="0" smtClean="0">
                <a:solidFill>
                  <a:schemeClr val="bg1"/>
                </a:solidFill>
              </a:rPr>
              <a:t> 2017 </a:t>
            </a:r>
            <a:endParaRPr lang="en-US" dirty="0" smtClean="0">
              <a:solidFill>
                <a:schemeClr val="bg1"/>
              </a:solidFill>
            </a:endParaRPr>
          </a:p>
        </p:txBody>
      </p:sp>
      <p:sp>
        <p:nvSpPr>
          <p:cNvPr id="7" name="Espace réservé du contenu 2"/>
          <p:cNvSpPr txBox="1">
            <a:spLocks/>
          </p:cNvSpPr>
          <p:nvPr/>
        </p:nvSpPr>
        <p:spPr bwMode="auto">
          <a:xfrm>
            <a:off x="7239000" y="1733550"/>
            <a:ext cx="1676400" cy="38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charset="-128"/>
                <a:cs typeface="ＭＳ Ｐゴシック" charset="-128"/>
              </a:defRPr>
            </a:lvl1pPr>
            <a:lvl2pPr marL="742950" indent="-285750" algn="l" defTabSz="457200" rtl="0" eaLnBrk="1" fontAlgn="base" hangingPunct="1">
              <a:spcBef>
                <a:spcPct val="20000"/>
              </a:spcBef>
              <a:spcAft>
                <a:spcPct val="0"/>
              </a:spcAft>
              <a:buFont typeface="Arial"/>
              <a:buChar char="•"/>
              <a:defRPr sz="2000" kern="1200">
                <a:solidFill>
                  <a:schemeClr val="tx1"/>
                </a:solidFill>
                <a:latin typeface="+mn-lt"/>
                <a:ea typeface="ＭＳ Ｐゴシック" charset="-128"/>
                <a:cs typeface="+mn-cs"/>
              </a:defRPr>
            </a:lvl2pPr>
            <a:lvl3pPr marL="1143000" indent="-228600" algn="l" defTabSz="457200" rtl="0" eaLnBrk="1" fontAlgn="base" hangingPunct="1">
              <a:spcBef>
                <a:spcPct val="20000"/>
              </a:spcBef>
              <a:spcAft>
                <a:spcPct val="0"/>
              </a:spcAft>
              <a:buFont typeface="Lucida Grande"/>
              <a:buChar char="-"/>
              <a:defRPr sz="1800" kern="1200">
                <a:solidFill>
                  <a:schemeClr val="tx1"/>
                </a:solidFill>
                <a:latin typeface="+mn-lt"/>
                <a:ea typeface="ＭＳ Ｐゴシック" charset="-128"/>
                <a:cs typeface="+mn-cs"/>
              </a:defRPr>
            </a:lvl3pPr>
            <a:lvl4pPr marL="1600200" indent="-228600" algn="l" defTabSz="457200" rtl="0" eaLnBrk="1" fontAlgn="base" hangingPunct="1">
              <a:spcBef>
                <a:spcPct val="20000"/>
              </a:spcBef>
              <a:spcAft>
                <a:spcPct val="0"/>
              </a:spcAft>
              <a:buFont typeface="Arial"/>
              <a:buChar char="•"/>
              <a:defRPr sz="1600" kern="1200">
                <a:solidFill>
                  <a:schemeClr val="tx1"/>
                </a:solidFill>
                <a:latin typeface="+mn-lt"/>
                <a:ea typeface="ＭＳ Ｐゴシック" charset="-128"/>
                <a:cs typeface="+mn-cs"/>
              </a:defRPr>
            </a:lvl4pPr>
            <a:lvl5pPr marL="2057400" indent="-228600" algn="l" defTabSz="457200" rtl="0" eaLnBrk="1" fontAlgn="base" hangingPunct="1">
              <a:spcBef>
                <a:spcPct val="20000"/>
              </a:spcBef>
              <a:spcAft>
                <a:spcPct val="0"/>
              </a:spcAft>
              <a:buFont typeface="Arial" charset="0"/>
              <a:buChar char="»"/>
              <a:defRPr sz="14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charset="0"/>
              <a:buNone/>
            </a:pPr>
            <a:r>
              <a:rPr lang="en-US" sz="1600" dirty="0" err="1" smtClean="0">
                <a:latin typeface="Times Roman"/>
                <a:cs typeface="Times Roman"/>
              </a:rPr>
              <a:t>Astrometric</a:t>
            </a:r>
            <a:r>
              <a:rPr lang="en-US" sz="1600" dirty="0" smtClean="0">
                <a:latin typeface="Times Roman"/>
                <a:cs typeface="Times Roman"/>
              </a:rPr>
              <a:t>  </a:t>
            </a:r>
            <a:endParaRPr lang="en-US" sz="1600" dirty="0">
              <a:latin typeface="Times Roman"/>
              <a:cs typeface="Times Roman"/>
            </a:endParaRPr>
          </a:p>
        </p:txBody>
      </p:sp>
      <p:sp>
        <p:nvSpPr>
          <p:cNvPr id="9" name="Espace réservé du contenu 2"/>
          <p:cNvSpPr txBox="1">
            <a:spLocks/>
          </p:cNvSpPr>
          <p:nvPr/>
        </p:nvSpPr>
        <p:spPr bwMode="auto">
          <a:xfrm>
            <a:off x="0" y="742950"/>
            <a:ext cx="3429000" cy="4038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charset="-128"/>
                <a:cs typeface="ＭＳ Ｐゴシック" charset="-128"/>
              </a:defRPr>
            </a:lvl1pPr>
            <a:lvl2pPr marL="742950" indent="-285750" algn="l" defTabSz="457200" rtl="0" eaLnBrk="1" fontAlgn="base" hangingPunct="1">
              <a:spcBef>
                <a:spcPct val="20000"/>
              </a:spcBef>
              <a:spcAft>
                <a:spcPct val="0"/>
              </a:spcAft>
              <a:buFont typeface="Arial"/>
              <a:buChar char="•"/>
              <a:defRPr sz="2000" kern="1200">
                <a:solidFill>
                  <a:schemeClr val="tx1"/>
                </a:solidFill>
                <a:latin typeface="+mn-lt"/>
                <a:ea typeface="ＭＳ Ｐゴシック" charset="-128"/>
                <a:cs typeface="+mn-cs"/>
              </a:defRPr>
            </a:lvl2pPr>
            <a:lvl3pPr marL="1143000" indent="-228600" algn="l" defTabSz="457200" rtl="0" eaLnBrk="1" fontAlgn="base" hangingPunct="1">
              <a:spcBef>
                <a:spcPct val="20000"/>
              </a:spcBef>
              <a:spcAft>
                <a:spcPct val="0"/>
              </a:spcAft>
              <a:buFont typeface="Lucida Grande"/>
              <a:buChar char="-"/>
              <a:defRPr sz="1800" kern="1200">
                <a:solidFill>
                  <a:schemeClr val="tx1"/>
                </a:solidFill>
                <a:latin typeface="+mn-lt"/>
                <a:ea typeface="ＭＳ Ｐゴシック" charset="-128"/>
                <a:cs typeface="+mn-cs"/>
              </a:defRPr>
            </a:lvl3pPr>
            <a:lvl4pPr marL="1600200" indent="-228600" algn="l" defTabSz="457200" rtl="0" eaLnBrk="1" fontAlgn="base" hangingPunct="1">
              <a:spcBef>
                <a:spcPct val="20000"/>
              </a:spcBef>
              <a:spcAft>
                <a:spcPct val="0"/>
              </a:spcAft>
              <a:buFont typeface="Arial"/>
              <a:buChar char="•"/>
              <a:defRPr sz="1600" kern="1200">
                <a:solidFill>
                  <a:schemeClr val="tx1"/>
                </a:solidFill>
                <a:latin typeface="+mn-lt"/>
                <a:ea typeface="ＭＳ Ｐゴシック" charset="-128"/>
                <a:cs typeface="+mn-cs"/>
              </a:defRPr>
            </a:lvl4pPr>
            <a:lvl5pPr marL="2057400" indent="-228600" algn="l" defTabSz="457200" rtl="0" eaLnBrk="1" fontAlgn="base" hangingPunct="1">
              <a:spcBef>
                <a:spcPct val="20000"/>
              </a:spcBef>
              <a:spcAft>
                <a:spcPct val="0"/>
              </a:spcAft>
              <a:buFont typeface="Arial" charset="0"/>
              <a:buChar char="»"/>
              <a:defRPr sz="14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800" dirty="0" smtClean="0">
                <a:latin typeface="Times Roman"/>
                <a:cs typeface="Times Roman"/>
              </a:rPr>
              <a:t>Without tree ring effects at the scale experienced by DES  or after correcting for them,  the next limitation in the astrometry precision encountered  in the current on ground wide surveys is associated to structured atmospheric effect, variable from exposure to exposure :</a:t>
            </a:r>
          </a:p>
          <a:p>
            <a:pPr>
              <a:buFontTx/>
              <a:buChar char="-"/>
            </a:pPr>
            <a:r>
              <a:rPr lang="en-US" sz="1800" dirty="0" smtClean="0">
                <a:latin typeface="Times Roman"/>
                <a:cs typeface="Times Roman"/>
              </a:rPr>
              <a:t>Best guess : </a:t>
            </a:r>
            <a:r>
              <a:rPr lang="en-US" sz="1800" dirty="0" smtClean="0"/>
              <a:t>high </a:t>
            </a:r>
            <a:r>
              <a:rPr lang="en-US" sz="1800" dirty="0"/>
              <a:t>altitude refraction index variations. </a:t>
            </a:r>
            <a:endParaRPr lang="en-US" sz="1800" dirty="0"/>
          </a:p>
          <a:p>
            <a:pPr>
              <a:buFontTx/>
              <a:buChar char="-"/>
            </a:pPr>
            <a:r>
              <a:rPr lang="en-US" sz="1800" dirty="0" smtClean="0"/>
              <a:t>Large parameter space per exposure for a correction at a few </a:t>
            </a:r>
            <a:r>
              <a:rPr lang="en-US" sz="1800" dirty="0" err="1" smtClean="0"/>
              <a:t>arcmin</a:t>
            </a:r>
            <a:r>
              <a:rPr lang="en-US" sz="1800" dirty="0" smtClean="0"/>
              <a:t> level scale </a:t>
            </a:r>
            <a:r>
              <a:rPr lang="mr-IN" sz="1800" dirty="0" smtClean="0"/>
              <a:t>…</a:t>
            </a:r>
            <a:endParaRPr lang="en-US" sz="1800" dirty="0">
              <a:latin typeface="Times Roman"/>
              <a:cs typeface="Times Roman"/>
            </a:endParaRPr>
          </a:p>
        </p:txBody>
      </p:sp>
    </p:spTree>
    <p:extLst>
      <p:ext uri="{BB962C8B-B14F-4D97-AF65-F5344CB8AC3E}">
        <p14:creationId xmlns:p14="http://schemas.microsoft.com/office/powerpoint/2010/main" val="1707996480"/>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smtClean="0"/>
              <a:t>PSF </a:t>
            </a:r>
            <a:r>
              <a:rPr lang="en-US" dirty="0" smtClean="0"/>
              <a:t>shape distortion  : still THE hot topic</a:t>
            </a:r>
            <a:endParaRPr lang="en-US" dirty="0"/>
          </a:p>
        </p:txBody>
      </p:sp>
      <p:sp>
        <p:nvSpPr>
          <p:cNvPr id="3" name="Espace réservé du contenu 2"/>
          <p:cNvSpPr>
            <a:spLocks noGrp="1"/>
          </p:cNvSpPr>
          <p:nvPr>
            <p:ph idx="1"/>
          </p:nvPr>
        </p:nvSpPr>
        <p:spPr>
          <a:xfrm>
            <a:off x="152400" y="666750"/>
            <a:ext cx="8991600" cy="4191000"/>
          </a:xfrm>
        </p:spPr>
        <p:txBody>
          <a:bodyPr/>
          <a:lstStyle/>
          <a:p>
            <a:r>
              <a:rPr lang="en-US" dirty="0" smtClean="0"/>
              <a:t>Today bias/systematic in the PSF shape is a hot </a:t>
            </a:r>
            <a:r>
              <a:rPr lang="mr-IN" dirty="0" smtClean="0"/>
              <a:t>–</a:t>
            </a:r>
            <a:r>
              <a:rPr lang="en-US" dirty="0" smtClean="0"/>
              <a:t> worrying topics for the next decade cosmological survey (LSST, Euclid , </a:t>
            </a:r>
            <a:r>
              <a:rPr lang="mr-IN" dirty="0" smtClean="0"/>
              <a:t>…</a:t>
            </a:r>
            <a:r>
              <a:rPr lang="en-US" dirty="0" smtClean="0"/>
              <a:t>)</a:t>
            </a:r>
          </a:p>
          <a:p>
            <a:r>
              <a:rPr lang="en-US" dirty="0" smtClean="0"/>
              <a:t>T</a:t>
            </a:r>
            <a:r>
              <a:rPr lang="en-US" dirty="0" smtClean="0"/>
              <a:t>heir expected break through in Dark Energy constrain,  supposes that the weak lensing probe can reach an unprecedented pr</a:t>
            </a:r>
            <a:r>
              <a:rPr lang="en-US" dirty="0" smtClean="0"/>
              <a:t>ecision that will supersede the precision of all other probes . </a:t>
            </a:r>
          </a:p>
          <a:p>
            <a:r>
              <a:rPr lang="en-US" dirty="0" smtClean="0"/>
              <a:t>The biases from sensor intrinsic PSF distortion has a good chance to become a dominant limitation ( ex  PSF </a:t>
            </a:r>
            <a:r>
              <a:rPr lang="en-US" dirty="0" err="1" smtClean="0"/>
              <a:t>ellipticital</a:t>
            </a:r>
            <a:r>
              <a:rPr lang="en-US" dirty="0" smtClean="0"/>
              <a:t> </a:t>
            </a:r>
            <a:r>
              <a:rPr lang="en-US" dirty="0" smtClean="0"/>
              <a:t>residual </a:t>
            </a:r>
            <a:r>
              <a:rPr lang="en-US" dirty="0" smtClean="0">
                <a:sym typeface="Wingdings"/>
              </a:rPr>
              <a:t> </a:t>
            </a:r>
            <a:r>
              <a:rPr lang="en-US" dirty="0" err="1" smtClean="0"/>
              <a:t>δe</a:t>
            </a:r>
            <a:r>
              <a:rPr lang="en-US" dirty="0" smtClean="0"/>
              <a:t> &lt;~0.0004 from a shear-shear constraint on </a:t>
            </a:r>
            <a:r>
              <a:rPr lang="en-US" dirty="0"/>
              <a:t>δe</a:t>
            </a:r>
            <a:r>
              <a:rPr lang="en-US" baseline="-25000" dirty="0"/>
              <a:t>1</a:t>
            </a:r>
            <a:r>
              <a:rPr lang="en-US" dirty="0"/>
              <a:t> δe</a:t>
            </a:r>
            <a:r>
              <a:rPr lang="en-US" baseline="-25000" dirty="0"/>
              <a:t>2</a:t>
            </a:r>
            <a:r>
              <a:rPr lang="en-US" dirty="0"/>
              <a:t>  &lt;  </a:t>
            </a:r>
            <a:r>
              <a:rPr lang="en-US" dirty="0" smtClean="0"/>
              <a:t>~</a:t>
            </a:r>
            <a:r>
              <a:rPr lang="en-US" dirty="0"/>
              <a:t>2</a:t>
            </a:r>
            <a:r>
              <a:rPr lang="en-US" dirty="0" smtClean="0"/>
              <a:t>.10</a:t>
            </a:r>
            <a:r>
              <a:rPr lang="en-US" baseline="30000" dirty="0"/>
              <a:t>-</a:t>
            </a:r>
            <a:r>
              <a:rPr lang="en-US" baseline="30000" dirty="0" smtClean="0"/>
              <a:t>7  </a:t>
            </a:r>
            <a:r>
              <a:rPr lang="en-US" dirty="0" smtClean="0"/>
              <a:t>for separation &gt; 5 </a:t>
            </a:r>
            <a:r>
              <a:rPr lang="en-US" dirty="0" err="1" smtClean="0"/>
              <a:t>arcmin</a:t>
            </a:r>
            <a:r>
              <a:rPr lang="en-US" dirty="0" smtClean="0"/>
              <a:t>) </a:t>
            </a:r>
          </a:p>
          <a:p>
            <a:endParaRPr lang="en-US" dirty="0"/>
          </a:p>
        </p:txBody>
      </p:sp>
    </p:spTree>
    <p:extLst>
      <p:ext uri="{BB962C8B-B14F-4D97-AF65-F5344CB8AC3E}">
        <p14:creationId xmlns:p14="http://schemas.microsoft.com/office/powerpoint/2010/main" val="1364056496"/>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 y="114300"/>
            <a:ext cx="8991600" cy="417910"/>
          </a:xfrm>
        </p:spPr>
        <p:txBody>
          <a:bodyPr/>
          <a:lstStyle/>
          <a:p>
            <a:r>
              <a:rPr lang="en-US" dirty="0" smtClean="0"/>
              <a:t> PSF Elliptical distortion :</a:t>
            </a:r>
            <a:br>
              <a:rPr lang="en-US" dirty="0" smtClean="0"/>
            </a:br>
            <a:r>
              <a:rPr lang="en-US" dirty="0"/>
              <a:t> </a:t>
            </a:r>
            <a:r>
              <a:rPr lang="en-US" dirty="0" smtClean="0"/>
              <a:t>              Brighter-Fatter &amp;  Charge Transfer Inefficiency  </a:t>
            </a:r>
            <a:endParaRPr lang="en-US" dirty="0"/>
          </a:p>
        </p:txBody>
      </p:sp>
      <p:sp>
        <p:nvSpPr>
          <p:cNvPr id="3" name="Espace réservé du contenu 2"/>
          <p:cNvSpPr>
            <a:spLocks noGrp="1"/>
          </p:cNvSpPr>
          <p:nvPr>
            <p:ph idx="1"/>
          </p:nvPr>
        </p:nvSpPr>
        <p:spPr>
          <a:xfrm>
            <a:off x="76200" y="590550"/>
            <a:ext cx="9067800" cy="4191000"/>
          </a:xfrm>
        </p:spPr>
        <p:txBody>
          <a:bodyPr/>
          <a:lstStyle/>
          <a:p>
            <a:r>
              <a:rPr lang="en-US" sz="2000" dirty="0" smtClean="0"/>
              <a:t>In the Brighter-Fatter (BF) , due to # in Electric field strength  between row ( associated to // voltage value) and   column ( associated to the implant) , we observe in all devices a larger BF effect in the y (line ) direction than in the x (column) one. </a:t>
            </a:r>
          </a:p>
          <a:p>
            <a:pPr lvl="1"/>
            <a:r>
              <a:rPr lang="en-US" dirty="0" smtClean="0">
                <a:sym typeface="Wingdings"/>
              </a:rPr>
              <a:t>Today, the B-F correction is clamed to remove 90% of the effect </a:t>
            </a:r>
            <a:r>
              <a:rPr lang="mr-IN" dirty="0" smtClean="0">
                <a:sym typeface="Wingdings"/>
              </a:rPr>
              <a:t>…</a:t>
            </a:r>
            <a:r>
              <a:rPr lang="en-US" dirty="0" smtClean="0">
                <a:sym typeface="Wingdings"/>
              </a:rPr>
              <a:t> and said to be in control in respect of the current needs </a:t>
            </a:r>
            <a:r>
              <a:rPr lang="mr-IN" dirty="0" smtClean="0">
                <a:sym typeface="Wingdings"/>
              </a:rPr>
              <a:t>…</a:t>
            </a:r>
            <a:r>
              <a:rPr lang="en-US" dirty="0" smtClean="0">
                <a:sym typeface="Wingdings"/>
              </a:rPr>
              <a:t> but in practice every body still do a ~ ½ full well cut , removing the brightest objects from their PSF calibration sample . work still to do in the projects under construction </a:t>
            </a:r>
          </a:p>
          <a:p>
            <a:r>
              <a:rPr lang="en-US" sz="2000" dirty="0">
                <a:sym typeface="Wingdings"/>
              </a:rPr>
              <a:t>A</a:t>
            </a:r>
            <a:r>
              <a:rPr lang="en-US" sz="2000" dirty="0" smtClean="0"/>
              <a:t> Charge Transfer Inefficiency (CTI) , will elongate the PSF in the CTI  direction.</a:t>
            </a:r>
          </a:p>
          <a:p>
            <a:pPr lvl="1"/>
            <a:r>
              <a:rPr lang="en-US" dirty="0"/>
              <a:t>R</a:t>
            </a:r>
            <a:r>
              <a:rPr lang="en-US" dirty="0" smtClean="0"/>
              <a:t>equest  CTI &lt; 5 e-6  to be safe (LSST)</a:t>
            </a:r>
            <a:r>
              <a:rPr lang="mr-IN" dirty="0" smtClean="0"/>
              <a:t>…</a:t>
            </a:r>
            <a:r>
              <a:rPr lang="en-US" dirty="0" smtClean="0"/>
              <a:t> but in large focal plane , channels at 1-5 e-5 will exist , or will appear after some time in space ( radiation damage) : correction will be needed.  </a:t>
            </a:r>
            <a:endParaRPr lang="en-US" dirty="0"/>
          </a:p>
        </p:txBody>
      </p:sp>
    </p:spTree>
    <p:extLst>
      <p:ext uri="{BB962C8B-B14F-4D97-AF65-F5344CB8AC3E}">
        <p14:creationId xmlns:p14="http://schemas.microsoft.com/office/powerpoint/2010/main" val="2135230491"/>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ispa2018">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gradFill flip="none" rotWithShape="1">
          <a:gsLst>
            <a:gs pos="0">
              <a:srgbClr val="5DB7D1"/>
            </a:gs>
            <a:gs pos="100000">
              <a:srgbClr val="2284A4"/>
            </a:gs>
          </a:gsLst>
          <a:lin ang="4680000" scaled="0"/>
          <a:tileRect/>
        </a:gradFill>
        <a:ln w="0" cap="flat">
          <a:solidFill>
            <a:srgbClr val="5293A5"/>
          </a:solidFill>
          <a:round/>
        </a:ln>
        <a:effectLst/>
      </a:spPr>
      <a:bodyPr rtlCol="0" anchor="t"/>
      <a:lstStyle>
        <a:defPPr algn="ctr">
          <a:defRPr sz="1600" dirty="0" smtClean="0">
            <a:solidFill>
              <a:schemeClr val="bg1"/>
            </a:solidFill>
          </a:defRPr>
        </a:defPPr>
      </a:lstStyle>
      <a:style>
        <a:lnRef idx="3">
          <a:schemeClr val="lt1"/>
        </a:lnRef>
        <a:fillRef idx="1">
          <a:schemeClr val="accent5"/>
        </a:fillRef>
        <a:effectRef idx="1">
          <a:schemeClr val="accent5"/>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solidFill>
          <a:srgbClr val="2284A4">
            <a:alpha val="84000"/>
          </a:srgbClr>
        </a:solidFill>
        <a:effectLst/>
      </a:spPr>
      <a:bodyPr wrap="square" lIns="91440" rtlCol="0" anchor="t" anchorCtr="1">
        <a:spAutoFit/>
      </a:bodyPr>
      <a:lstStyle>
        <a:defPPr>
          <a:defRPr dirty="0" smtClean="0">
            <a:solidFill>
              <a:schemeClr val="bg1"/>
            </a:solidFill>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ispa2018.pptx</Template>
  <TotalTime>21357</TotalTime>
  <Words>2059</Words>
  <Application>Microsoft Macintosh PowerPoint</Application>
  <PresentationFormat>Présentation à l'écran (16:9)</PresentationFormat>
  <Paragraphs>142</Paragraphs>
  <Slides>17</Slides>
  <Notes>0</Notes>
  <HiddenSlides>0</HiddenSlides>
  <MMClips>0</MMClips>
  <ScaleCrop>false</ScaleCrop>
  <HeadingPairs>
    <vt:vector size="4" baseType="variant">
      <vt:variant>
        <vt:lpstr>Thème</vt:lpstr>
      </vt:variant>
      <vt:variant>
        <vt:i4>1</vt:i4>
      </vt:variant>
      <vt:variant>
        <vt:lpstr>Titres des diapositives</vt:lpstr>
      </vt:variant>
      <vt:variant>
        <vt:i4>17</vt:i4>
      </vt:variant>
    </vt:vector>
  </HeadingPairs>
  <TitlesOfParts>
    <vt:vector size="18" baseType="lpstr">
      <vt:lpstr>ispa2018</vt:lpstr>
      <vt:lpstr> Image Sensors for Precision Astronomy December 3,4 2018 , California Institute of Technology   Introductory talk  Pierre Antilogus  LPNHE-IN2P3, Paris  P.Antilogus@in2p3.fr </vt:lpstr>
      <vt:lpstr>Workshop Objectives </vt:lpstr>
      <vt:lpstr>Présentation PowerPoint</vt:lpstr>
      <vt:lpstr>Electric Field Issues</vt:lpstr>
      <vt:lpstr>Tree ring &amp; Fixed pattern noise in pixel size :  Problem fixed at production level</vt:lpstr>
      <vt:lpstr>Astrometry &amp; Tree-ring : Highlight from DES results </vt:lpstr>
      <vt:lpstr>Today Astrometry Frontier  turbulent atmospheric  signature removal    </vt:lpstr>
      <vt:lpstr>PSF shape distortion  : still THE hot topic</vt:lpstr>
      <vt:lpstr> PSF Elliptical distortion :                Brighter-Fatter &amp;  Charge Transfer Inefficiency  </vt:lpstr>
      <vt:lpstr>CTI :  “pocket” an effect  in deep depleted CCD</vt:lpstr>
      <vt:lpstr>Serial CTE in e2v 250   </vt:lpstr>
      <vt:lpstr>Flux measurement &amp; flux calibration goal </vt:lpstr>
      <vt:lpstr>Can we make the response of the 3200 LSST channels uniform , stable in time and measure their linearity … all at .1 % level or better ?</vt:lpstr>
      <vt:lpstr>Linearity, Gain, CTI ,  Field shape : PTC does it all  </vt:lpstr>
      <vt:lpstr>An example :  LSST CCD &amp; readout stability </vt:lpstr>
      <vt:lpstr>Signal Injection: monitor channels response at high frequency</vt:lpstr>
      <vt:lpstr>Conclusion </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Presentation  Name of Presenter Title of Presenter  LSST Preliminary Design Review August 29-September 2, 2011</dc:title>
  <dc:subject/>
  <dc:creator>P.Antilogus</dc:creator>
  <cp:keywords/>
  <dc:description/>
  <cp:lastModifiedBy>Pierre Antilogus</cp:lastModifiedBy>
  <cp:revision>254</cp:revision>
  <dcterms:created xsi:type="dcterms:W3CDTF">2013-09-03T16:11:50Z</dcterms:created>
  <dcterms:modified xsi:type="dcterms:W3CDTF">2018-12-03T15:37:51Z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e">
    <vt:lpwstr>anglais(US)</vt:lpwstr>
  </property>
</Properties>
</file>